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8"/>
  </p:notesMasterIdLst>
  <p:sldIdLst>
    <p:sldId id="256" r:id="rId2"/>
    <p:sldId id="257" r:id="rId3"/>
    <p:sldId id="259" r:id="rId4"/>
    <p:sldId id="273" r:id="rId5"/>
    <p:sldId id="261" r:id="rId6"/>
    <p:sldId id="260" r:id="rId7"/>
    <p:sldId id="262" r:id="rId8"/>
    <p:sldId id="263" r:id="rId9"/>
    <p:sldId id="269"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10D2E4-3CFC-46FC-8D85-2EE6DE684F65}" type="doc">
      <dgm:prSet loTypeId="urn:microsoft.com/office/officeart/2005/8/layout/hProcess9" loCatId="process" qsTypeId="urn:microsoft.com/office/officeart/2005/8/quickstyle/simple1" qsCatId="simple" csTypeId="urn:microsoft.com/office/officeart/2005/8/colors/accent1_2" csCatId="accent1" phldr="1"/>
      <dgm:spPr/>
    </dgm:pt>
    <dgm:pt modelId="{36D4FBC3-BDF5-46BF-B686-347D1905F63F}">
      <dgm:prSet phldrT="[Text]" custT="1"/>
      <dgm:spPr/>
      <dgm:t>
        <a:bodyPr/>
        <a:lstStyle/>
        <a:p>
          <a:pPr rtl="1"/>
          <a:r>
            <a:rPr lang="en-CA" sz="2800" dirty="0" smtClean="0"/>
            <a:t>Collection of preliminary information</a:t>
          </a:r>
          <a:endParaRPr lang="ar-SA" sz="2800" dirty="0"/>
        </a:p>
      </dgm:t>
    </dgm:pt>
    <dgm:pt modelId="{E2058A57-3116-4A51-B1E9-6D9746BA999B}" type="parTrans" cxnId="{9D95051C-5651-46E7-809A-C66273AA2FCE}">
      <dgm:prSet/>
      <dgm:spPr/>
      <dgm:t>
        <a:bodyPr/>
        <a:lstStyle/>
        <a:p>
          <a:pPr rtl="1"/>
          <a:endParaRPr lang="ar-SA"/>
        </a:p>
      </dgm:t>
    </dgm:pt>
    <dgm:pt modelId="{6F4AB6C7-2CF1-4D9B-8A55-0CA1C20946CA}" type="sibTrans" cxnId="{9D95051C-5651-46E7-809A-C66273AA2FCE}">
      <dgm:prSet/>
      <dgm:spPr/>
      <dgm:t>
        <a:bodyPr/>
        <a:lstStyle/>
        <a:p>
          <a:pPr rtl="1"/>
          <a:endParaRPr lang="ar-SA"/>
        </a:p>
      </dgm:t>
    </dgm:pt>
    <dgm:pt modelId="{4237BBA9-93B7-44F5-A6C2-EE9B5EC94271}">
      <dgm:prSet phldrT="[Text]"/>
      <dgm:spPr/>
      <dgm:t>
        <a:bodyPr/>
        <a:lstStyle/>
        <a:p>
          <a:pPr rtl="1"/>
          <a:r>
            <a:rPr lang="en-US" dirty="0" smtClean="0"/>
            <a:t>Site investigation </a:t>
          </a:r>
          <a:endParaRPr lang="ar-SA" dirty="0"/>
        </a:p>
      </dgm:t>
    </dgm:pt>
    <dgm:pt modelId="{2F299258-033A-4726-94FF-9C8648E302AD}" type="parTrans" cxnId="{6918F316-4AD4-496D-BFE5-EAF4EFF4C8B7}">
      <dgm:prSet/>
      <dgm:spPr/>
      <dgm:t>
        <a:bodyPr/>
        <a:lstStyle/>
        <a:p>
          <a:pPr rtl="1"/>
          <a:endParaRPr lang="ar-SA"/>
        </a:p>
      </dgm:t>
    </dgm:pt>
    <dgm:pt modelId="{DB799E56-53CB-461F-A47A-4F92E86CF49C}" type="sibTrans" cxnId="{6918F316-4AD4-496D-BFE5-EAF4EFF4C8B7}">
      <dgm:prSet/>
      <dgm:spPr/>
      <dgm:t>
        <a:bodyPr/>
        <a:lstStyle/>
        <a:p>
          <a:pPr rtl="1"/>
          <a:endParaRPr lang="ar-SA"/>
        </a:p>
      </dgm:t>
    </dgm:pt>
    <dgm:pt modelId="{741EA962-A908-4B91-8A52-B22257C68ECD}">
      <dgm:prSet phldrT="[Text]"/>
      <dgm:spPr/>
      <dgm:t>
        <a:bodyPr/>
        <a:lstStyle/>
        <a:p>
          <a:pPr rtl="1"/>
          <a:r>
            <a:rPr lang="en-CA" dirty="0" smtClean="0"/>
            <a:t>Reconnaissance</a:t>
          </a:r>
          <a:endParaRPr lang="ar-SA" dirty="0"/>
        </a:p>
      </dgm:t>
    </dgm:pt>
    <dgm:pt modelId="{9B151F36-9463-46A6-917D-9F72A9CB889B}" type="sibTrans" cxnId="{67068F7A-47A9-4C8F-8EEB-748FB2389CD5}">
      <dgm:prSet/>
      <dgm:spPr/>
      <dgm:t>
        <a:bodyPr/>
        <a:lstStyle/>
        <a:p>
          <a:pPr rtl="1"/>
          <a:endParaRPr lang="ar-SA"/>
        </a:p>
      </dgm:t>
    </dgm:pt>
    <dgm:pt modelId="{52B2A762-D5E7-421E-BE37-389EA2F37511}" type="parTrans" cxnId="{67068F7A-47A9-4C8F-8EEB-748FB2389CD5}">
      <dgm:prSet/>
      <dgm:spPr/>
      <dgm:t>
        <a:bodyPr/>
        <a:lstStyle/>
        <a:p>
          <a:pPr rtl="1"/>
          <a:endParaRPr lang="ar-SA"/>
        </a:p>
      </dgm:t>
    </dgm:pt>
    <dgm:pt modelId="{7A60D09D-9F46-444B-A67D-1D91503B9D19}" type="pres">
      <dgm:prSet presAssocID="{E310D2E4-3CFC-46FC-8D85-2EE6DE684F65}" presName="CompostProcess" presStyleCnt="0">
        <dgm:presLayoutVars>
          <dgm:dir/>
          <dgm:resizeHandles val="exact"/>
        </dgm:presLayoutVars>
      </dgm:prSet>
      <dgm:spPr/>
    </dgm:pt>
    <dgm:pt modelId="{F3460EF9-C3A8-40B1-8958-8DBCFEC18F24}" type="pres">
      <dgm:prSet presAssocID="{E310D2E4-3CFC-46FC-8D85-2EE6DE684F65}" presName="arrow" presStyleLbl="bgShp" presStyleIdx="0" presStyleCnt="1"/>
      <dgm:spPr/>
    </dgm:pt>
    <dgm:pt modelId="{9681937E-F7E9-4F89-BFC4-1BC545D4F62F}" type="pres">
      <dgm:prSet presAssocID="{E310D2E4-3CFC-46FC-8D85-2EE6DE684F65}" presName="linearProcess" presStyleCnt="0"/>
      <dgm:spPr/>
    </dgm:pt>
    <dgm:pt modelId="{78AB1D48-B453-4415-BB85-E3722D8E913B}" type="pres">
      <dgm:prSet presAssocID="{36D4FBC3-BDF5-46BF-B686-347D1905F63F}" presName="textNode" presStyleLbl="node1" presStyleIdx="0" presStyleCnt="3">
        <dgm:presLayoutVars>
          <dgm:bulletEnabled val="1"/>
        </dgm:presLayoutVars>
      </dgm:prSet>
      <dgm:spPr/>
      <dgm:t>
        <a:bodyPr/>
        <a:lstStyle/>
        <a:p>
          <a:endParaRPr lang="en-US"/>
        </a:p>
      </dgm:t>
    </dgm:pt>
    <dgm:pt modelId="{2E1AFC96-47BA-43D1-9164-C4C1A6F12DD3}" type="pres">
      <dgm:prSet presAssocID="{6F4AB6C7-2CF1-4D9B-8A55-0CA1C20946CA}" presName="sibTrans" presStyleCnt="0"/>
      <dgm:spPr/>
    </dgm:pt>
    <dgm:pt modelId="{E39493E9-F890-4C08-B6B9-22306964A13F}" type="pres">
      <dgm:prSet presAssocID="{741EA962-A908-4B91-8A52-B22257C68ECD}" presName="textNode" presStyleLbl="node1" presStyleIdx="1" presStyleCnt="3">
        <dgm:presLayoutVars>
          <dgm:bulletEnabled val="1"/>
        </dgm:presLayoutVars>
      </dgm:prSet>
      <dgm:spPr/>
      <dgm:t>
        <a:bodyPr/>
        <a:lstStyle/>
        <a:p>
          <a:endParaRPr lang="en-US"/>
        </a:p>
      </dgm:t>
    </dgm:pt>
    <dgm:pt modelId="{317367FA-5954-407A-8584-6C5BCEB5AE95}" type="pres">
      <dgm:prSet presAssocID="{9B151F36-9463-46A6-917D-9F72A9CB889B}" presName="sibTrans" presStyleCnt="0"/>
      <dgm:spPr/>
    </dgm:pt>
    <dgm:pt modelId="{D460FA1E-6C4E-465C-A95E-73CD7ACB105C}" type="pres">
      <dgm:prSet presAssocID="{4237BBA9-93B7-44F5-A6C2-EE9B5EC94271}" presName="textNode" presStyleLbl="node1" presStyleIdx="2" presStyleCnt="3">
        <dgm:presLayoutVars>
          <dgm:bulletEnabled val="1"/>
        </dgm:presLayoutVars>
      </dgm:prSet>
      <dgm:spPr/>
      <dgm:t>
        <a:bodyPr/>
        <a:lstStyle/>
        <a:p>
          <a:endParaRPr lang="en-US"/>
        </a:p>
      </dgm:t>
    </dgm:pt>
  </dgm:ptLst>
  <dgm:cxnLst>
    <dgm:cxn modelId="{12DDC1D9-F4CE-430E-B988-8C84EB68D8E5}" type="presOf" srcId="{4237BBA9-93B7-44F5-A6C2-EE9B5EC94271}" destId="{D460FA1E-6C4E-465C-A95E-73CD7ACB105C}" srcOrd="0" destOrd="0" presId="urn:microsoft.com/office/officeart/2005/8/layout/hProcess9"/>
    <dgm:cxn modelId="{7BCF46E7-DFEA-40EB-B4F3-43D197C413B2}" type="presOf" srcId="{E310D2E4-3CFC-46FC-8D85-2EE6DE684F65}" destId="{7A60D09D-9F46-444B-A67D-1D91503B9D19}" srcOrd="0" destOrd="0" presId="urn:microsoft.com/office/officeart/2005/8/layout/hProcess9"/>
    <dgm:cxn modelId="{521630B6-9574-4146-9914-6FA2BB464681}" type="presOf" srcId="{36D4FBC3-BDF5-46BF-B686-347D1905F63F}" destId="{78AB1D48-B453-4415-BB85-E3722D8E913B}" srcOrd="0" destOrd="0" presId="urn:microsoft.com/office/officeart/2005/8/layout/hProcess9"/>
    <dgm:cxn modelId="{C951CBED-70A9-44D6-894F-5C8532E8F3CF}" type="presOf" srcId="{741EA962-A908-4B91-8A52-B22257C68ECD}" destId="{E39493E9-F890-4C08-B6B9-22306964A13F}" srcOrd="0" destOrd="0" presId="urn:microsoft.com/office/officeart/2005/8/layout/hProcess9"/>
    <dgm:cxn modelId="{67068F7A-47A9-4C8F-8EEB-748FB2389CD5}" srcId="{E310D2E4-3CFC-46FC-8D85-2EE6DE684F65}" destId="{741EA962-A908-4B91-8A52-B22257C68ECD}" srcOrd="1" destOrd="0" parTransId="{52B2A762-D5E7-421E-BE37-389EA2F37511}" sibTransId="{9B151F36-9463-46A6-917D-9F72A9CB889B}"/>
    <dgm:cxn modelId="{9D95051C-5651-46E7-809A-C66273AA2FCE}" srcId="{E310D2E4-3CFC-46FC-8D85-2EE6DE684F65}" destId="{36D4FBC3-BDF5-46BF-B686-347D1905F63F}" srcOrd="0" destOrd="0" parTransId="{E2058A57-3116-4A51-B1E9-6D9746BA999B}" sibTransId="{6F4AB6C7-2CF1-4D9B-8A55-0CA1C20946CA}"/>
    <dgm:cxn modelId="{6918F316-4AD4-496D-BFE5-EAF4EFF4C8B7}" srcId="{E310D2E4-3CFC-46FC-8D85-2EE6DE684F65}" destId="{4237BBA9-93B7-44F5-A6C2-EE9B5EC94271}" srcOrd="2" destOrd="0" parTransId="{2F299258-033A-4726-94FF-9C8648E302AD}" sibTransId="{DB799E56-53CB-461F-A47A-4F92E86CF49C}"/>
    <dgm:cxn modelId="{65506630-8A80-476B-9694-B442C3D824B0}" type="presParOf" srcId="{7A60D09D-9F46-444B-A67D-1D91503B9D19}" destId="{F3460EF9-C3A8-40B1-8958-8DBCFEC18F24}" srcOrd="0" destOrd="0" presId="urn:microsoft.com/office/officeart/2005/8/layout/hProcess9"/>
    <dgm:cxn modelId="{E36D3CD2-CEC6-43B8-96FF-1479F3D98CBC}" type="presParOf" srcId="{7A60D09D-9F46-444B-A67D-1D91503B9D19}" destId="{9681937E-F7E9-4F89-BFC4-1BC545D4F62F}" srcOrd="1" destOrd="0" presId="urn:microsoft.com/office/officeart/2005/8/layout/hProcess9"/>
    <dgm:cxn modelId="{B7EA1502-070B-4228-AD90-E129D1BC480B}" type="presParOf" srcId="{9681937E-F7E9-4F89-BFC4-1BC545D4F62F}" destId="{78AB1D48-B453-4415-BB85-E3722D8E913B}" srcOrd="0" destOrd="0" presId="urn:microsoft.com/office/officeart/2005/8/layout/hProcess9"/>
    <dgm:cxn modelId="{947DD6A6-3EAD-4BE9-8431-0DABA0804E67}" type="presParOf" srcId="{9681937E-F7E9-4F89-BFC4-1BC545D4F62F}" destId="{2E1AFC96-47BA-43D1-9164-C4C1A6F12DD3}" srcOrd="1" destOrd="0" presId="urn:microsoft.com/office/officeart/2005/8/layout/hProcess9"/>
    <dgm:cxn modelId="{8A1C03F4-5A02-4AF0-969D-CA574C1199C4}" type="presParOf" srcId="{9681937E-F7E9-4F89-BFC4-1BC545D4F62F}" destId="{E39493E9-F890-4C08-B6B9-22306964A13F}" srcOrd="2" destOrd="0" presId="urn:microsoft.com/office/officeart/2005/8/layout/hProcess9"/>
    <dgm:cxn modelId="{89EBE0A5-1D95-4B0A-8A87-1BB47DE3FD6D}" type="presParOf" srcId="{9681937E-F7E9-4F89-BFC4-1BC545D4F62F}" destId="{317367FA-5954-407A-8584-6C5BCEB5AE95}" srcOrd="3" destOrd="0" presId="urn:microsoft.com/office/officeart/2005/8/layout/hProcess9"/>
    <dgm:cxn modelId="{11C03071-DEAE-4294-9C2C-F022B9FD4E28}" type="presParOf" srcId="{9681937E-F7E9-4F89-BFC4-1BC545D4F62F}" destId="{D460FA1E-6C4E-465C-A95E-73CD7ACB105C}"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108D3B-D703-4F1C-8805-023ACE3FC6C1}" type="doc">
      <dgm:prSet loTypeId="urn:microsoft.com/office/officeart/2005/8/layout/process2" loCatId="process" qsTypeId="urn:microsoft.com/office/officeart/2005/8/quickstyle/simple1" qsCatId="simple" csTypeId="urn:microsoft.com/office/officeart/2005/8/colors/accent1_2" csCatId="accent1" phldr="1"/>
      <dgm:spPr/>
    </dgm:pt>
    <dgm:pt modelId="{216BBA01-4D0B-43D4-BC9A-F49FA851114C}">
      <dgm:prSet phldrT="[Text]" custT="1"/>
      <dgm:spPr/>
      <dgm:t>
        <a:bodyPr/>
        <a:lstStyle/>
        <a:p>
          <a:pPr rtl="1"/>
          <a:r>
            <a:rPr lang="en-CA" sz="2400" dirty="0" smtClean="0">
              <a:latin typeface="Times New Roman" panose="02020603050405020304" pitchFamily="18" charset="0"/>
              <a:cs typeface="Times New Roman" panose="02020603050405020304" pitchFamily="18" charset="0"/>
            </a:rPr>
            <a:t>Making several test borings at the site</a:t>
          </a:r>
          <a:endParaRPr lang="ar-SA" sz="2400" dirty="0">
            <a:latin typeface="Times New Roman" panose="02020603050405020304" pitchFamily="18" charset="0"/>
            <a:cs typeface="Times New Roman" panose="02020603050405020304" pitchFamily="18" charset="0"/>
          </a:endParaRPr>
        </a:p>
      </dgm:t>
    </dgm:pt>
    <dgm:pt modelId="{34E2E6A1-43E9-40E1-B1CA-5D0B18F7F7AA}" type="parTrans" cxnId="{D8C604D3-2E1B-4557-8B69-C1B2ED7C2C86}">
      <dgm:prSet/>
      <dgm:spPr/>
      <dgm:t>
        <a:bodyPr/>
        <a:lstStyle/>
        <a:p>
          <a:pPr rtl="1"/>
          <a:endParaRPr lang="ar-SA"/>
        </a:p>
      </dgm:t>
    </dgm:pt>
    <dgm:pt modelId="{94A56C5F-184E-4EFC-9094-3B116B1702B0}" type="sibTrans" cxnId="{D8C604D3-2E1B-4557-8B69-C1B2ED7C2C86}">
      <dgm:prSet/>
      <dgm:spPr/>
      <dgm:t>
        <a:bodyPr/>
        <a:lstStyle/>
        <a:p>
          <a:pPr rtl="1"/>
          <a:endParaRPr lang="ar-SA"/>
        </a:p>
      </dgm:t>
    </dgm:pt>
    <dgm:pt modelId="{546B2335-85C0-4972-87A6-E99BD331F8F2}">
      <dgm:prSet phldrT="[Text]" custT="1"/>
      <dgm:spPr/>
      <dgm:t>
        <a:bodyPr/>
        <a:lstStyle/>
        <a:p>
          <a:pPr rtl="1"/>
          <a:r>
            <a:rPr lang="en-CA" sz="2400" dirty="0" smtClean="0">
              <a:latin typeface="Times New Roman" panose="02020603050405020304" pitchFamily="18" charset="0"/>
              <a:cs typeface="Times New Roman" panose="02020603050405020304" pitchFamily="18" charset="0"/>
            </a:rPr>
            <a:t>Collecting disturbed and un disturbed samples</a:t>
          </a:r>
          <a:endParaRPr lang="ar-SA" sz="2400" dirty="0">
            <a:latin typeface="Times New Roman" panose="02020603050405020304" pitchFamily="18" charset="0"/>
            <a:cs typeface="Times New Roman" panose="02020603050405020304" pitchFamily="18" charset="0"/>
          </a:endParaRPr>
        </a:p>
      </dgm:t>
    </dgm:pt>
    <dgm:pt modelId="{10484BF8-9D3B-47A2-B69A-4256CA1F1396}" type="parTrans" cxnId="{A7A31D62-CB20-4B20-BB4F-473D53057798}">
      <dgm:prSet/>
      <dgm:spPr/>
      <dgm:t>
        <a:bodyPr/>
        <a:lstStyle/>
        <a:p>
          <a:pPr rtl="1"/>
          <a:endParaRPr lang="ar-SA"/>
        </a:p>
      </dgm:t>
    </dgm:pt>
    <dgm:pt modelId="{37231107-C5C3-40E9-8921-BB96642B6BC2}" type="sibTrans" cxnId="{A7A31D62-CB20-4B20-BB4F-473D53057798}">
      <dgm:prSet/>
      <dgm:spPr/>
      <dgm:t>
        <a:bodyPr/>
        <a:lstStyle/>
        <a:p>
          <a:pPr rtl="1"/>
          <a:endParaRPr lang="ar-SA"/>
        </a:p>
      </dgm:t>
    </dgm:pt>
    <dgm:pt modelId="{D4CE0733-B118-4182-BEA6-C3C28FB107BF}">
      <dgm:prSet phldrT="[Text]" custT="1"/>
      <dgm:spPr/>
      <dgm:t>
        <a:bodyPr/>
        <a:lstStyle/>
        <a:p>
          <a:pPr rtl="1"/>
          <a:r>
            <a:rPr lang="en-CA" sz="2400" dirty="0" smtClean="0">
              <a:latin typeface="Times New Roman" panose="02020603050405020304" pitchFamily="18" charset="0"/>
              <a:cs typeface="Times New Roman" panose="02020603050405020304" pitchFamily="18" charset="0"/>
            </a:rPr>
            <a:t>Conducting field and lab tests</a:t>
          </a:r>
          <a:endParaRPr lang="ar-SA" sz="2400" dirty="0">
            <a:latin typeface="Times New Roman" panose="02020603050405020304" pitchFamily="18" charset="0"/>
            <a:cs typeface="Times New Roman" panose="02020603050405020304" pitchFamily="18" charset="0"/>
          </a:endParaRPr>
        </a:p>
      </dgm:t>
    </dgm:pt>
    <dgm:pt modelId="{4E74B719-DB4F-4370-A976-8DA1DC5B29C2}" type="parTrans" cxnId="{8F3392B4-DB49-40FE-93A2-A412551A1DE8}">
      <dgm:prSet/>
      <dgm:spPr/>
      <dgm:t>
        <a:bodyPr/>
        <a:lstStyle/>
        <a:p>
          <a:pPr rtl="1"/>
          <a:endParaRPr lang="ar-SA"/>
        </a:p>
      </dgm:t>
    </dgm:pt>
    <dgm:pt modelId="{CFF1F587-FC9C-442D-9070-F7F1E454B9C4}" type="sibTrans" cxnId="{8F3392B4-DB49-40FE-93A2-A412551A1DE8}">
      <dgm:prSet/>
      <dgm:spPr/>
      <dgm:t>
        <a:bodyPr/>
        <a:lstStyle/>
        <a:p>
          <a:pPr rtl="1"/>
          <a:endParaRPr lang="ar-SA"/>
        </a:p>
      </dgm:t>
    </dgm:pt>
    <dgm:pt modelId="{1588121B-C51D-4341-871B-8EBB7DA1A7BE}">
      <dgm:prSet phldrT="[Text]" custT="1"/>
      <dgm:spPr/>
      <dgm:t>
        <a:bodyPr/>
        <a:lstStyle/>
        <a:p>
          <a:pPr rtl="1"/>
          <a:r>
            <a:rPr lang="en-CA" sz="2400" dirty="0" smtClean="0">
              <a:latin typeface="Times New Roman" panose="02020603050405020304" pitchFamily="18" charset="0"/>
              <a:cs typeface="Times New Roman" panose="02020603050405020304" pitchFamily="18" charset="0"/>
            </a:rPr>
            <a:t>Writing the main report</a:t>
          </a:r>
          <a:endParaRPr lang="ar-SA" sz="2400" dirty="0">
            <a:latin typeface="Times New Roman" panose="02020603050405020304" pitchFamily="18" charset="0"/>
            <a:cs typeface="Times New Roman" panose="02020603050405020304" pitchFamily="18" charset="0"/>
          </a:endParaRPr>
        </a:p>
      </dgm:t>
    </dgm:pt>
    <dgm:pt modelId="{008B833A-5A3E-4F53-923F-A62A18FD7761}" type="parTrans" cxnId="{A3A5D6A4-89ED-4978-9480-44752E743C68}">
      <dgm:prSet/>
      <dgm:spPr/>
      <dgm:t>
        <a:bodyPr/>
        <a:lstStyle/>
        <a:p>
          <a:pPr rtl="1"/>
          <a:endParaRPr lang="ar-SA"/>
        </a:p>
      </dgm:t>
    </dgm:pt>
    <dgm:pt modelId="{2DC30E8F-42CE-4415-97B4-A4AA317997E5}" type="sibTrans" cxnId="{A3A5D6A4-89ED-4978-9480-44752E743C68}">
      <dgm:prSet/>
      <dgm:spPr/>
      <dgm:t>
        <a:bodyPr/>
        <a:lstStyle/>
        <a:p>
          <a:pPr rtl="1"/>
          <a:endParaRPr lang="ar-SA"/>
        </a:p>
      </dgm:t>
    </dgm:pt>
    <dgm:pt modelId="{49D48091-90CB-4CAE-8CAB-3AE60FED3489}" type="pres">
      <dgm:prSet presAssocID="{0C108D3B-D703-4F1C-8805-023ACE3FC6C1}" presName="linearFlow" presStyleCnt="0">
        <dgm:presLayoutVars>
          <dgm:resizeHandles val="exact"/>
        </dgm:presLayoutVars>
      </dgm:prSet>
      <dgm:spPr/>
    </dgm:pt>
    <dgm:pt modelId="{2898C15A-49C2-4E66-B45C-65D2B70EB858}" type="pres">
      <dgm:prSet presAssocID="{216BBA01-4D0B-43D4-BC9A-F49FA851114C}" presName="node" presStyleLbl="node1" presStyleIdx="0" presStyleCnt="4" custScaleX="299229">
        <dgm:presLayoutVars>
          <dgm:bulletEnabled val="1"/>
        </dgm:presLayoutVars>
      </dgm:prSet>
      <dgm:spPr/>
      <dgm:t>
        <a:bodyPr/>
        <a:lstStyle/>
        <a:p>
          <a:pPr rtl="1"/>
          <a:endParaRPr lang="ar-SA"/>
        </a:p>
      </dgm:t>
    </dgm:pt>
    <dgm:pt modelId="{0C3BBBF8-E57A-4935-A364-E00222C883A5}" type="pres">
      <dgm:prSet presAssocID="{94A56C5F-184E-4EFC-9094-3B116B1702B0}" presName="sibTrans" presStyleLbl="sibTrans2D1" presStyleIdx="0" presStyleCnt="3"/>
      <dgm:spPr/>
      <dgm:t>
        <a:bodyPr/>
        <a:lstStyle/>
        <a:p>
          <a:pPr rtl="1"/>
          <a:endParaRPr lang="ar-SA"/>
        </a:p>
      </dgm:t>
    </dgm:pt>
    <dgm:pt modelId="{52C45346-2A57-4651-B4CD-B2A4E70F94C3}" type="pres">
      <dgm:prSet presAssocID="{94A56C5F-184E-4EFC-9094-3B116B1702B0}" presName="connectorText" presStyleLbl="sibTrans2D1" presStyleIdx="0" presStyleCnt="3"/>
      <dgm:spPr/>
      <dgm:t>
        <a:bodyPr/>
        <a:lstStyle/>
        <a:p>
          <a:pPr rtl="1"/>
          <a:endParaRPr lang="ar-SA"/>
        </a:p>
      </dgm:t>
    </dgm:pt>
    <dgm:pt modelId="{F655E2C8-C38C-43C7-B773-D04DB0C6F57C}" type="pres">
      <dgm:prSet presAssocID="{546B2335-85C0-4972-87A6-E99BD331F8F2}" presName="node" presStyleLbl="node1" presStyleIdx="1" presStyleCnt="4" custScaleX="290162">
        <dgm:presLayoutVars>
          <dgm:bulletEnabled val="1"/>
        </dgm:presLayoutVars>
      </dgm:prSet>
      <dgm:spPr/>
      <dgm:t>
        <a:bodyPr/>
        <a:lstStyle/>
        <a:p>
          <a:pPr rtl="1"/>
          <a:endParaRPr lang="ar-SA"/>
        </a:p>
      </dgm:t>
    </dgm:pt>
    <dgm:pt modelId="{5FE9E45D-487E-4C60-BB9B-A8AEAFE0463D}" type="pres">
      <dgm:prSet presAssocID="{37231107-C5C3-40E9-8921-BB96642B6BC2}" presName="sibTrans" presStyleLbl="sibTrans2D1" presStyleIdx="1" presStyleCnt="3"/>
      <dgm:spPr/>
      <dgm:t>
        <a:bodyPr/>
        <a:lstStyle/>
        <a:p>
          <a:pPr rtl="1"/>
          <a:endParaRPr lang="ar-SA"/>
        </a:p>
      </dgm:t>
    </dgm:pt>
    <dgm:pt modelId="{C1DEDF38-BF83-4A03-9E99-CB4CDDA0F648}" type="pres">
      <dgm:prSet presAssocID="{37231107-C5C3-40E9-8921-BB96642B6BC2}" presName="connectorText" presStyleLbl="sibTrans2D1" presStyleIdx="1" presStyleCnt="3"/>
      <dgm:spPr/>
      <dgm:t>
        <a:bodyPr/>
        <a:lstStyle/>
        <a:p>
          <a:pPr rtl="1"/>
          <a:endParaRPr lang="ar-SA"/>
        </a:p>
      </dgm:t>
    </dgm:pt>
    <dgm:pt modelId="{DFB468D0-2F7A-449E-AB30-2E62E9397A16}" type="pres">
      <dgm:prSet presAssocID="{D4CE0733-B118-4182-BEA6-C3C28FB107BF}" presName="node" presStyleLbl="node1" presStyleIdx="2" presStyleCnt="4" custScaleX="281094">
        <dgm:presLayoutVars>
          <dgm:bulletEnabled val="1"/>
        </dgm:presLayoutVars>
      </dgm:prSet>
      <dgm:spPr/>
      <dgm:t>
        <a:bodyPr/>
        <a:lstStyle/>
        <a:p>
          <a:pPr rtl="1"/>
          <a:endParaRPr lang="ar-SA"/>
        </a:p>
      </dgm:t>
    </dgm:pt>
    <dgm:pt modelId="{18A5CDAB-744D-46BB-8233-E055B6DB82DB}" type="pres">
      <dgm:prSet presAssocID="{CFF1F587-FC9C-442D-9070-F7F1E454B9C4}" presName="sibTrans" presStyleLbl="sibTrans2D1" presStyleIdx="2" presStyleCnt="3"/>
      <dgm:spPr/>
      <dgm:t>
        <a:bodyPr/>
        <a:lstStyle/>
        <a:p>
          <a:pPr rtl="1"/>
          <a:endParaRPr lang="ar-SA"/>
        </a:p>
      </dgm:t>
    </dgm:pt>
    <dgm:pt modelId="{9444A700-9242-4E94-B711-0D1B61231073}" type="pres">
      <dgm:prSet presAssocID="{CFF1F587-FC9C-442D-9070-F7F1E454B9C4}" presName="connectorText" presStyleLbl="sibTrans2D1" presStyleIdx="2" presStyleCnt="3"/>
      <dgm:spPr/>
      <dgm:t>
        <a:bodyPr/>
        <a:lstStyle/>
        <a:p>
          <a:pPr rtl="1"/>
          <a:endParaRPr lang="ar-SA"/>
        </a:p>
      </dgm:t>
    </dgm:pt>
    <dgm:pt modelId="{DB609420-6620-4332-AA5A-C62B6F33CBB4}" type="pres">
      <dgm:prSet presAssocID="{1588121B-C51D-4341-871B-8EBB7DA1A7BE}" presName="node" presStyleLbl="node1" presStyleIdx="3" presStyleCnt="4" custScaleX="281094" custLinFactNeighborX="-4534" custLinFactNeighborY="-2771">
        <dgm:presLayoutVars>
          <dgm:bulletEnabled val="1"/>
        </dgm:presLayoutVars>
      </dgm:prSet>
      <dgm:spPr/>
      <dgm:t>
        <a:bodyPr/>
        <a:lstStyle/>
        <a:p>
          <a:pPr rtl="1"/>
          <a:endParaRPr lang="ar-SA"/>
        </a:p>
      </dgm:t>
    </dgm:pt>
  </dgm:ptLst>
  <dgm:cxnLst>
    <dgm:cxn modelId="{A7A31D62-CB20-4B20-BB4F-473D53057798}" srcId="{0C108D3B-D703-4F1C-8805-023ACE3FC6C1}" destId="{546B2335-85C0-4972-87A6-E99BD331F8F2}" srcOrd="1" destOrd="0" parTransId="{10484BF8-9D3B-47A2-B69A-4256CA1F1396}" sibTransId="{37231107-C5C3-40E9-8921-BB96642B6BC2}"/>
    <dgm:cxn modelId="{D73A5115-6AC7-48D7-AA0A-58ED9975F622}" type="presOf" srcId="{0C108D3B-D703-4F1C-8805-023ACE3FC6C1}" destId="{49D48091-90CB-4CAE-8CAB-3AE60FED3489}" srcOrd="0" destOrd="0" presId="urn:microsoft.com/office/officeart/2005/8/layout/process2"/>
    <dgm:cxn modelId="{1606BA69-A7FE-4880-A277-CE70BA4B0903}" type="presOf" srcId="{37231107-C5C3-40E9-8921-BB96642B6BC2}" destId="{C1DEDF38-BF83-4A03-9E99-CB4CDDA0F648}" srcOrd="1" destOrd="0" presId="urn:microsoft.com/office/officeart/2005/8/layout/process2"/>
    <dgm:cxn modelId="{62F62718-2A25-42F3-9D7C-028712BE4C00}" type="presOf" srcId="{94A56C5F-184E-4EFC-9094-3B116B1702B0}" destId="{52C45346-2A57-4651-B4CD-B2A4E70F94C3}" srcOrd="1" destOrd="0" presId="urn:microsoft.com/office/officeart/2005/8/layout/process2"/>
    <dgm:cxn modelId="{24570AC5-381B-4347-A079-8F354709D1D1}" type="presOf" srcId="{546B2335-85C0-4972-87A6-E99BD331F8F2}" destId="{F655E2C8-C38C-43C7-B773-D04DB0C6F57C}" srcOrd="0" destOrd="0" presId="urn:microsoft.com/office/officeart/2005/8/layout/process2"/>
    <dgm:cxn modelId="{812BB7AE-1ABC-43D5-821C-DFD155569A40}" type="presOf" srcId="{1588121B-C51D-4341-871B-8EBB7DA1A7BE}" destId="{DB609420-6620-4332-AA5A-C62B6F33CBB4}" srcOrd="0" destOrd="0" presId="urn:microsoft.com/office/officeart/2005/8/layout/process2"/>
    <dgm:cxn modelId="{8F3392B4-DB49-40FE-93A2-A412551A1DE8}" srcId="{0C108D3B-D703-4F1C-8805-023ACE3FC6C1}" destId="{D4CE0733-B118-4182-BEA6-C3C28FB107BF}" srcOrd="2" destOrd="0" parTransId="{4E74B719-DB4F-4370-A976-8DA1DC5B29C2}" sibTransId="{CFF1F587-FC9C-442D-9070-F7F1E454B9C4}"/>
    <dgm:cxn modelId="{CA33920B-7905-495D-8EF1-86AB378B72D8}" type="presOf" srcId="{94A56C5F-184E-4EFC-9094-3B116B1702B0}" destId="{0C3BBBF8-E57A-4935-A364-E00222C883A5}" srcOrd="0" destOrd="0" presId="urn:microsoft.com/office/officeart/2005/8/layout/process2"/>
    <dgm:cxn modelId="{D4D4A55A-A86F-4EE0-A66C-53FEDEF312C6}" type="presOf" srcId="{CFF1F587-FC9C-442D-9070-F7F1E454B9C4}" destId="{9444A700-9242-4E94-B711-0D1B61231073}" srcOrd="1" destOrd="0" presId="urn:microsoft.com/office/officeart/2005/8/layout/process2"/>
    <dgm:cxn modelId="{3BAF77FF-17CD-4CE3-9FE0-A9AD0BE4FE96}" type="presOf" srcId="{CFF1F587-FC9C-442D-9070-F7F1E454B9C4}" destId="{18A5CDAB-744D-46BB-8233-E055B6DB82DB}" srcOrd="0" destOrd="0" presId="urn:microsoft.com/office/officeart/2005/8/layout/process2"/>
    <dgm:cxn modelId="{2DC88D02-9045-4A52-8AD4-5627DD61BB63}" type="presOf" srcId="{216BBA01-4D0B-43D4-BC9A-F49FA851114C}" destId="{2898C15A-49C2-4E66-B45C-65D2B70EB858}" srcOrd="0" destOrd="0" presId="urn:microsoft.com/office/officeart/2005/8/layout/process2"/>
    <dgm:cxn modelId="{D6DF61E8-A2AB-4AFF-81C5-9DCF7742F035}" type="presOf" srcId="{37231107-C5C3-40E9-8921-BB96642B6BC2}" destId="{5FE9E45D-487E-4C60-BB9B-A8AEAFE0463D}" srcOrd="0" destOrd="0" presId="urn:microsoft.com/office/officeart/2005/8/layout/process2"/>
    <dgm:cxn modelId="{A3A5D6A4-89ED-4978-9480-44752E743C68}" srcId="{0C108D3B-D703-4F1C-8805-023ACE3FC6C1}" destId="{1588121B-C51D-4341-871B-8EBB7DA1A7BE}" srcOrd="3" destOrd="0" parTransId="{008B833A-5A3E-4F53-923F-A62A18FD7761}" sibTransId="{2DC30E8F-42CE-4415-97B4-A4AA317997E5}"/>
    <dgm:cxn modelId="{D8C604D3-2E1B-4557-8B69-C1B2ED7C2C86}" srcId="{0C108D3B-D703-4F1C-8805-023ACE3FC6C1}" destId="{216BBA01-4D0B-43D4-BC9A-F49FA851114C}" srcOrd="0" destOrd="0" parTransId="{34E2E6A1-43E9-40E1-B1CA-5D0B18F7F7AA}" sibTransId="{94A56C5F-184E-4EFC-9094-3B116B1702B0}"/>
    <dgm:cxn modelId="{59D0C15C-5F75-440D-8E4C-93D3A19B4659}" type="presOf" srcId="{D4CE0733-B118-4182-BEA6-C3C28FB107BF}" destId="{DFB468D0-2F7A-449E-AB30-2E62E9397A16}" srcOrd="0" destOrd="0" presId="urn:microsoft.com/office/officeart/2005/8/layout/process2"/>
    <dgm:cxn modelId="{AD766E73-4D37-4A86-8251-4832C1B2CE12}" type="presParOf" srcId="{49D48091-90CB-4CAE-8CAB-3AE60FED3489}" destId="{2898C15A-49C2-4E66-B45C-65D2B70EB858}" srcOrd="0" destOrd="0" presId="urn:microsoft.com/office/officeart/2005/8/layout/process2"/>
    <dgm:cxn modelId="{C3D15121-8F63-4258-8499-5C741E1512FB}" type="presParOf" srcId="{49D48091-90CB-4CAE-8CAB-3AE60FED3489}" destId="{0C3BBBF8-E57A-4935-A364-E00222C883A5}" srcOrd="1" destOrd="0" presId="urn:microsoft.com/office/officeart/2005/8/layout/process2"/>
    <dgm:cxn modelId="{28F93791-724E-41A8-86ED-2FF25D2F7D5C}" type="presParOf" srcId="{0C3BBBF8-E57A-4935-A364-E00222C883A5}" destId="{52C45346-2A57-4651-B4CD-B2A4E70F94C3}" srcOrd="0" destOrd="0" presId="urn:microsoft.com/office/officeart/2005/8/layout/process2"/>
    <dgm:cxn modelId="{58750821-A9DC-47FB-BBAD-7ED60642732E}" type="presParOf" srcId="{49D48091-90CB-4CAE-8CAB-3AE60FED3489}" destId="{F655E2C8-C38C-43C7-B773-D04DB0C6F57C}" srcOrd="2" destOrd="0" presId="urn:microsoft.com/office/officeart/2005/8/layout/process2"/>
    <dgm:cxn modelId="{D7D0CDCE-2BD5-4ECA-B25A-7EF2B0EF4273}" type="presParOf" srcId="{49D48091-90CB-4CAE-8CAB-3AE60FED3489}" destId="{5FE9E45D-487E-4C60-BB9B-A8AEAFE0463D}" srcOrd="3" destOrd="0" presId="urn:microsoft.com/office/officeart/2005/8/layout/process2"/>
    <dgm:cxn modelId="{6A2A60AA-97CF-42FB-B579-BB2F8225DB36}" type="presParOf" srcId="{5FE9E45D-487E-4C60-BB9B-A8AEAFE0463D}" destId="{C1DEDF38-BF83-4A03-9E99-CB4CDDA0F648}" srcOrd="0" destOrd="0" presId="urn:microsoft.com/office/officeart/2005/8/layout/process2"/>
    <dgm:cxn modelId="{C23FC6A1-0E30-41CB-B60C-421C5C79667C}" type="presParOf" srcId="{49D48091-90CB-4CAE-8CAB-3AE60FED3489}" destId="{DFB468D0-2F7A-449E-AB30-2E62E9397A16}" srcOrd="4" destOrd="0" presId="urn:microsoft.com/office/officeart/2005/8/layout/process2"/>
    <dgm:cxn modelId="{2CCBC50D-37AD-4AFC-8C2B-11804592C943}" type="presParOf" srcId="{49D48091-90CB-4CAE-8CAB-3AE60FED3489}" destId="{18A5CDAB-744D-46BB-8233-E055B6DB82DB}" srcOrd="5" destOrd="0" presId="urn:microsoft.com/office/officeart/2005/8/layout/process2"/>
    <dgm:cxn modelId="{16692847-59D4-4F08-A2A9-8E00E6CED2D4}" type="presParOf" srcId="{18A5CDAB-744D-46BB-8233-E055B6DB82DB}" destId="{9444A700-9242-4E94-B711-0D1B61231073}" srcOrd="0" destOrd="0" presId="urn:microsoft.com/office/officeart/2005/8/layout/process2"/>
    <dgm:cxn modelId="{03E68634-4D58-42DF-99DA-BE1297AC4AED}" type="presParOf" srcId="{49D48091-90CB-4CAE-8CAB-3AE60FED3489}" destId="{DB609420-6620-4332-AA5A-C62B6F33CBB4}"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460EF9-C3A8-40B1-8958-8DBCFEC18F24}">
      <dsp:nvSpPr>
        <dsp:cNvPr id="0" name=""/>
        <dsp:cNvSpPr/>
      </dsp:nvSpPr>
      <dsp:spPr>
        <a:xfrm>
          <a:off x="617219" y="0"/>
          <a:ext cx="6995160" cy="45259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AB1D48-B453-4415-BB85-E3722D8E913B}">
      <dsp:nvSpPr>
        <dsp:cNvPr id="0" name=""/>
        <dsp:cNvSpPr/>
      </dsp:nvSpPr>
      <dsp:spPr>
        <a:xfrm>
          <a:off x="703" y="1357788"/>
          <a:ext cx="2633431"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en-CA" sz="2800" kern="1200" dirty="0" smtClean="0"/>
            <a:t>Collection of preliminary information</a:t>
          </a:r>
          <a:endParaRPr lang="ar-SA" sz="2800" kern="1200" dirty="0"/>
        </a:p>
      </dsp:txBody>
      <dsp:txXfrm>
        <a:off x="89079" y="1446164"/>
        <a:ext cx="2456679" cy="1633633"/>
      </dsp:txXfrm>
    </dsp:sp>
    <dsp:sp modelId="{E39493E9-F890-4C08-B6B9-22306964A13F}">
      <dsp:nvSpPr>
        <dsp:cNvPr id="0" name=""/>
        <dsp:cNvSpPr/>
      </dsp:nvSpPr>
      <dsp:spPr>
        <a:xfrm>
          <a:off x="2798084" y="1357788"/>
          <a:ext cx="2633431"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en-CA" sz="2700" kern="1200" dirty="0" smtClean="0"/>
            <a:t>Reconnaissance</a:t>
          </a:r>
          <a:endParaRPr lang="ar-SA" sz="2700" kern="1200" dirty="0"/>
        </a:p>
      </dsp:txBody>
      <dsp:txXfrm>
        <a:off x="2886460" y="1446164"/>
        <a:ext cx="2456679" cy="1633633"/>
      </dsp:txXfrm>
    </dsp:sp>
    <dsp:sp modelId="{D460FA1E-6C4E-465C-A95E-73CD7ACB105C}">
      <dsp:nvSpPr>
        <dsp:cNvPr id="0" name=""/>
        <dsp:cNvSpPr/>
      </dsp:nvSpPr>
      <dsp:spPr>
        <a:xfrm>
          <a:off x="5595464" y="1357788"/>
          <a:ext cx="2633431"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en-US" sz="2700" kern="1200" dirty="0" smtClean="0"/>
            <a:t>Site investigation </a:t>
          </a:r>
          <a:endParaRPr lang="ar-SA" sz="2700" kern="1200" dirty="0"/>
        </a:p>
      </dsp:txBody>
      <dsp:txXfrm>
        <a:off x="5683840" y="1446164"/>
        <a:ext cx="2456679" cy="16336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98C15A-49C2-4E66-B45C-65D2B70EB858}">
      <dsp:nvSpPr>
        <dsp:cNvPr id="0" name=""/>
        <dsp:cNvSpPr/>
      </dsp:nvSpPr>
      <dsp:spPr>
        <a:xfrm>
          <a:off x="0" y="2371"/>
          <a:ext cx="8229600" cy="8823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CA" sz="2400" kern="1200" dirty="0" smtClean="0">
              <a:latin typeface="Times New Roman" panose="02020603050405020304" pitchFamily="18" charset="0"/>
              <a:cs typeface="Times New Roman" panose="02020603050405020304" pitchFamily="18" charset="0"/>
            </a:rPr>
            <a:t>Making several test borings at the site</a:t>
          </a:r>
          <a:endParaRPr lang="ar-SA" sz="2400" kern="1200" dirty="0">
            <a:latin typeface="Times New Roman" panose="02020603050405020304" pitchFamily="18" charset="0"/>
            <a:cs typeface="Times New Roman" panose="02020603050405020304" pitchFamily="18" charset="0"/>
          </a:endParaRPr>
        </a:p>
      </dsp:txBody>
      <dsp:txXfrm>
        <a:off x="25844" y="28215"/>
        <a:ext cx="8177912" cy="830676"/>
      </dsp:txXfrm>
    </dsp:sp>
    <dsp:sp modelId="{0C3BBBF8-E57A-4935-A364-E00222C883A5}">
      <dsp:nvSpPr>
        <dsp:cNvPr id="0" name=""/>
        <dsp:cNvSpPr/>
      </dsp:nvSpPr>
      <dsp:spPr>
        <a:xfrm rot="5400000">
          <a:off x="3949356" y="906795"/>
          <a:ext cx="330886" cy="3970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rtl="1">
            <a:lnSpc>
              <a:spcPct val="90000"/>
            </a:lnSpc>
            <a:spcBef>
              <a:spcPct val="0"/>
            </a:spcBef>
            <a:spcAft>
              <a:spcPct val="35000"/>
            </a:spcAft>
          </a:pPr>
          <a:endParaRPr lang="ar-SA" sz="1700" kern="1200"/>
        </a:p>
      </dsp:txBody>
      <dsp:txXfrm rot="-5400000">
        <a:off x="3995680" y="939884"/>
        <a:ext cx="238238" cy="231620"/>
      </dsp:txXfrm>
    </dsp:sp>
    <dsp:sp modelId="{F655E2C8-C38C-43C7-B773-D04DB0C6F57C}">
      <dsp:nvSpPr>
        <dsp:cNvPr id="0" name=""/>
        <dsp:cNvSpPr/>
      </dsp:nvSpPr>
      <dsp:spPr>
        <a:xfrm>
          <a:off x="124683" y="1325919"/>
          <a:ext cx="7980233" cy="8823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CA" sz="2400" kern="1200" dirty="0" smtClean="0">
              <a:latin typeface="Times New Roman" panose="02020603050405020304" pitchFamily="18" charset="0"/>
              <a:cs typeface="Times New Roman" panose="02020603050405020304" pitchFamily="18" charset="0"/>
            </a:rPr>
            <a:t>Collecting disturbed and un disturbed samples</a:t>
          </a:r>
          <a:endParaRPr lang="ar-SA" sz="2400" kern="1200" dirty="0">
            <a:latin typeface="Times New Roman" panose="02020603050405020304" pitchFamily="18" charset="0"/>
            <a:cs typeface="Times New Roman" panose="02020603050405020304" pitchFamily="18" charset="0"/>
          </a:endParaRPr>
        </a:p>
      </dsp:txBody>
      <dsp:txXfrm>
        <a:off x="150527" y="1351763"/>
        <a:ext cx="7928545" cy="830676"/>
      </dsp:txXfrm>
    </dsp:sp>
    <dsp:sp modelId="{5FE9E45D-487E-4C60-BB9B-A8AEAFE0463D}">
      <dsp:nvSpPr>
        <dsp:cNvPr id="0" name=""/>
        <dsp:cNvSpPr/>
      </dsp:nvSpPr>
      <dsp:spPr>
        <a:xfrm rot="5400000">
          <a:off x="3949356" y="2230342"/>
          <a:ext cx="330886" cy="3970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rtl="1">
            <a:lnSpc>
              <a:spcPct val="90000"/>
            </a:lnSpc>
            <a:spcBef>
              <a:spcPct val="0"/>
            </a:spcBef>
            <a:spcAft>
              <a:spcPct val="35000"/>
            </a:spcAft>
          </a:pPr>
          <a:endParaRPr lang="ar-SA" sz="1700" kern="1200"/>
        </a:p>
      </dsp:txBody>
      <dsp:txXfrm rot="-5400000">
        <a:off x="3995680" y="2263431"/>
        <a:ext cx="238238" cy="231620"/>
      </dsp:txXfrm>
    </dsp:sp>
    <dsp:sp modelId="{DFB468D0-2F7A-449E-AB30-2E62E9397A16}">
      <dsp:nvSpPr>
        <dsp:cNvPr id="0" name=""/>
        <dsp:cNvSpPr/>
      </dsp:nvSpPr>
      <dsp:spPr>
        <a:xfrm>
          <a:off x="249380" y="2649466"/>
          <a:ext cx="7730838" cy="8823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CA" sz="2400" kern="1200" dirty="0" smtClean="0">
              <a:latin typeface="Times New Roman" panose="02020603050405020304" pitchFamily="18" charset="0"/>
              <a:cs typeface="Times New Roman" panose="02020603050405020304" pitchFamily="18" charset="0"/>
            </a:rPr>
            <a:t>Conducting field and lab tests</a:t>
          </a:r>
          <a:endParaRPr lang="ar-SA" sz="2400" kern="1200" dirty="0">
            <a:latin typeface="Times New Roman" panose="02020603050405020304" pitchFamily="18" charset="0"/>
            <a:cs typeface="Times New Roman" panose="02020603050405020304" pitchFamily="18" charset="0"/>
          </a:endParaRPr>
        </a:p>
      </dsp:txBody>
      <dsp:txXfrm>
        <a:off x="275224" y="2675310"/>
        <a:ext cx="7679150" cy="830676"/>
      </dsp:txXfrm>
    </dsp:sp>
    <dsp:sp modelId="{18A5CDAB-744D-46BB-8233-E055B6DB82DB}">
      <dsp:nvSpPr>
        <dsp:cNvPr id="0" name=""/>
        <dsp:cNvSpPr/>
      </dsp:nvSpPr>
      <dsp:spPr>
        <a:xfrm rot="5725925">
          <a:off x="3890866" y="3547777"/>
          <a:ext cx="323169" cy="3970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rtl="1">
            <a:lnSpc>
              <a:spcPct val="90000"/>
            </a:lnSpc>
            <a:spcBef>
              <a:spcPct val="0"/>
            </a:spcBef>
            <a:spcAft>
              <a:spcPct val="35000"/>
            </a:spcAft>
          </a:pPr>
          <a:endParaRPr lang="ar-SA" sz="1700" kern="1200"/>
        </a:p>
      </dsp:txBody>
      <dsp:txXfrm rot="-5400000">
        <a:off x="3937920" y="3584942"/>
        <a:ext cx="238238" cy="226218"/>
      </dsp:txXfrm>
    </dsp:sp>
    <dsp:sp modelId="{DB609420-6620-4332-AA5A-C62B6F33CBB4}">
      <dsp:nvSpPr>
        <dsp:cNvPr id="0" name=""/>
        <dsp:cNvSpPr/>
      </dsp:nvSpPr>
      <dsp:spPr>
        <a:xfrm>
          <a:off x="124683" y="3960788"/>
          <a:ext cx="7730838" cy="8823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CA" sz="2400" kern="1200" dirty="0" smtClean="0">
              <a:latin typeface="Times New Roman" panose="02020603050405020304" pitchFamily="18" charset="0"/>
              <a:cs typeface="Times New Roman" panose="02020603050405020304" pitchFamily="18" charset="0"/>
            </a:rPr>
            <a:t>Writing the main report</a:t>
          </a:r>
          <a:endParaRPr lang="ar-SA" sz="2400" kern="1200" dirty="0">
            <a:latin typeface="Times New Roman" panose="02020603050405020304" pitchFamily="18" charset="0"/>
            <a:cs typeface="Times New Roman" panose="02020603050405020304" pitchFamily="18" charset="0"/>
          </a:endParaRPr>
        </a:p>
      </dsp:txBody>
      <dsp:txXfrm>
        <a:off x="150527" y="3986632"/>
        <a:ext cx="7679150" cy="83067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FFE850-9C4E-433F-A000-27522068F86E}" type="datetimeFigureOut">
              <a:rPr lang="en-US" smtClean="0"/>
              <a:t>17-May-13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AE2BF2-F8CC-449B-AEFD-D03653348A0A}" type="slidenum">
              <a:rPr lang="en-US" smtClean="0"/>
              <a:t>‹#›</a:t>
            </a:fld>
            <a:endParaRPr lang="en-US"/>
          </a:p>
        </p:txBody>
      </p:sp>
    </p:spTree>
    <p:extLst>
      <p:ext uri="{BB962C8B-B14F-4D97-AF65-F5344CB8AC3E}">
        <p14:creationId xmlns:p14="http://schemas.microsoft.com/office/powerpoint/2010/main" val="1347313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AE2BF2-F8CC-449B-AEFD-D03653348A0A}" type="slidenum">
              <a:rPr lang="en-US" smtClean="0"/>
              <a:t>2</a:t>
            </a:fld>
            <a:endParaRPr lang="en-US"/>
          </a:p>
        </p:txBody>
      </p:sp>
    </p:spTree>
    <p:extLst>
      <p:ext uri="{BB962C8B-B14F-4D97-AF65-F5344CB8AC3E}">
        <p14:creationId xmlns:p14="http://schemas.microsoft.com/office/powerpoint/2010/main" val="3128604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CBCD2C66-B354-4A0A-A3AA-2A90C792AE4E}" type="datetimeFigureOut">
              <a:rPr lang="ar-SA" smtClean="0"/>
              <a:pPr/>
              <a:t>08/07/1434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3372AE2-B250-4700-AF7F-90D59DE3EBE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BCD2C66-B354-4A0A-A3AA-2A90C792AE4E}" type="datetimeFigureOut">
              <a:rPr lang="ar-SA" smtClean="0"/>
              <a:pPr/>
              <a:t>08/07/1434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3372AE2-B250-4700-AF7F-90D59DE3EBE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BCD2C66-B354-4A0A-A3AA-2A90C792AE4E}" type="datetimeFigureOut">
              <a:rPr lang="ar-SA" smtClean="0"/>
              <a:pPr/>
              <a:t>08/07/1434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3372AE2-B250-4700-AF7F-90D59DE3EBE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BCD2C66-B354-4A0A-A3AA-2A90C792AE4E}" type="datetimeFigureOut">
              <a:rPr lang="ar-SA" smtClean="0"/>
              <a:pPr/>
              <a:t>08/07/1434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3372AE2-B250-4700-AF7F-90D59DE3EBE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CD2C66-B354-4A0A-A3AA-2A90C792AE4E}" type="datetimeFigureOut">
              <a:rPr lang="ar-SA" smtClean="0"/>
              <a:pPr/>
              <a:t>08/07/1434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3372AE2-B250-4700-AF7F-90D59DE3EBE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CBCD2C66-B354-4A0A-A3AA-2A90C792AE4E}" type="datetimeFigureOut">
              <a:rPr lang="ar-SA" smtClean="0"/>
              <a:pPr/>
              <a:t>08/07/1434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3372AE2-B250-4700-AF7F-90D59DE3EBE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CBCD2C66-B354-4A0A-A3AA-2A90C792AE4E}" type="datetimeFigureOut">
              <a:rPr lang="ar-SA" smtClean="0"/>
              <a:pPr/>
              <a:t>08/07/1434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3372AE2-B250-4700-AF7F-90D59DE3EBE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CBCD2C66-B354-4A0A-A3AA-2A90C792AE4E}" type="datetimeFigureOut">
              <a:rPr lang="ar-SA" smtClean="0"/>
              <a:pPr/>
              <a:t>08/07/1434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3372AE2-B250-4700-AF7F-90D59DE3EBE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CD2C66-B354-4A0A-A3AA-2A90C792AE4E}" type="datetimeFigureOut">
              <a:rPr lang="ar-SA" smtClean="0"/>
              <a:pPr/>
              <a:t>08/07/1434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3372AE2-B250-4700-AF7F-90D59DE3EBE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CD2C66-B354-4A0A-A3AA-2A90C792AE4E}" type="datetimeFigureOut">
              <a:rPr lang="ar-SA" smtClean="0"/>
              <a:pPr/>
              <a:t>08/07/1434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3372AE2-B250-4700-AF7F-90D59DE3EBE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CD2C66-B354-4A0A-A3AA-2A90C792AE4E}" type="datetimeFigureOut">
              <a:rPr lang="ar-SA" smtClean="0"/>
              <a:pPr/>
              <a:t>08/07/1434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3372AE2-B250-4700-AF7F-90D59DE3EBE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5000"/>
            <a:lum/>
          </a:blip>
          <a:srcRect/>
          <a:stretch>
            <a:fillRect l="-2000" r="-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BCD2C66-B354-4A0A-A3AA-2A90C792AE4E}" type="datetimeFigureOut">
              <a:rPr lang="ar-SA" smtClean="0"/>
              <a:pPr/>
              <a:t>08/07/1434</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3372AE2-B250-4700-AF7F-90D59DE3EBE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ps/url?sa=i&amp;rct=j&amp;q=&amp;esrc=s&amp;frm=1&amp;source=images&amp;cd=&amp;cad=rja&amp;docid=eru8ow8IpSptOM&amp;tbnid=3n_ogBpTVkJ77M:&amp;ved=0CAUQjRw&amp;url=http://www.fhwa.dot.gov/publications/research/infrastructure/geotechnical/98139/04.cfm&amp;ei=J4l-UY3mIobBtQbNkoDoCQ&amp;psig=AFQjCNEHbrQnKq7LkreVRg5hNalAhEflVw&amp;ust=1367333245406028" TargetMode="Externa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40000"/>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2016224"/>
          </a:xfrm>
        </p:spPr>
        <p:txBody>
          <a:bodyPr>
            <a:normAutofit fontScale="90000"/>
          </a:bodyPr>
          <a:lstStyle/>
          <a:p>
            <a:r>
              <a:rPr lang="ar-SA" sz="2700" dirty="0" smtClean="0"/>
              <a:t/>
            </a:r>
            <a:br>
              <a:rPr lang="ar-SA" sz="2700" dirty="0" smtClean="0"/>
            </a:br>
            <a:r>
              <a:rPr lang="en-CA" sz="2700" dirty="0" smtClean="0"/>
              <a:t/>
            </a:r>
            <a:br>
              <a:rPr lang="en-CA" sz="2700" dirty="0" smtClean="0"/>
            </a:br>
            <a:r>
              <a:rPr lang="en-CA" sz="2700" dirty="0"/>
              <a:t/>
            </a:r>
            <a:br>
              <a:rPr lang="en-CA" sz="2700" dirty="0"/>
            </a:br>
            <a:r>
              <a:rPr lang="en-CA" sz="2700" dirty="0" smtClean="0"/>
              <a:t/>
            </a:r>
            <a:br>
              <a:rPr lang="en-CA" sz="2700" dirty="0" smtClean="0"/>
            </a:br>
            <a:r>
              <a:rPr lang="en-CA" sz="2700" dirty="0"/>
              <a:t/>
            </a:r>
            <a:br>
              <a:rPr lang="en-CA" sz="2700" dirty="0"/>
            </a:br>
            <a:r>
              <a:rPr lang="en-CA" sz="2700" dirty="0" smtClean="0"/>
              <a:t/>
            </a:r>
            <a:br>
              <a:rPr lang="en-CA" sz="2700" dirty="0" smtClean="0"/>
            </a:br>
            <a:r>
              <a:rPr lang="en-CA" sz="2700" dirty="0"/>
              <a:t/>
            </a:r>
            <a:br>
              <a:rPr lang="en-CA" sz="2700" dirty="0"/>
            </a:br>
            <a:r>
              <a:rPr lang="en-CA" sz="2700" dirty="0" smtClean="0"/>
              <a:t/>
            </a:r>
            <a:br>
              <a:rPr lang="en-CA" sz="2700" dirty="0" smtClean="0"/>
            </a:br>
            <a:r>
              <a:rPr lang="en-CA" sz="2700" dirty="0" smtClean="0"/>
              <a:t>`</a:t>
            </a:r>
            <a:r>
              <a:rPr lang="ar-SA" sz="2700" dirty="0" smtClean="0"/>
              <a:t/>
            </a:r>
            <a:br>
              <a:rPr lang="ar-SA" sz="2700" dirty="0" smtClean="0"/>
            </a:br>
            <a:r>
              <a:rPr lang="ar-SA" sz="2700" dirty="0"/>
              <a:t/>
            </a:r>
            <a:br>
              <a:rPr lang="ar-SA" sz="2700" dirty="0"/>
            </a:br>
            <a:r>
              <a:rPr lang="ar-SA" sz="2700" dirty="0" smtClean="0"/>
              <a:t/>
            </a:r>
            <a:br>
              <a:rPr lang="ar-SA" sz="2700" dirty="0" smtClean="0"/>
            </a:br>
            <a:r>
              <a:rPr lang="en-CA" sz="2700" dirty="0"/>
              <a:t/>
            </a:r>
            <a:br>
              <a:rPr lang="en-CA" sz="2700" dirty="0"/>
            </a:br>
            <a:r>
              <a:rPr lang="en-CA" sz="2700" b="1" dirty="0" smtClean="0"/>
              <a:t>An-Najah National University</a:t>
            </a:r>
            <a:br>
              <a:rPr lang="en-CA" sz="2700" b="1" dirty="0" smtClean="0"/>
            </a:br>
            <a:r>
              <a:rPr lang="en-CA" sz="2700" b="1" dirty="0" smtClean="0"/>
              <a:t>Faculty of Engineering</a:t>
            </a:r>
            <a:br>
              <a:rPr lang="en-CA" sz="2700" b="1" dirty="0" smtClean="0"/>
            </a:br>
            <a:r>
              <a:rPr lang="en-CA" sz="2700" b="1" dirty="0" smtClean="0"/>
              <a:t>Civil Engineering Department</a:t>
            </a:r>
            <a:r>
              <a:rPr lang="en-CA" sz="2700" dirty="0" smtClean="0"/>
              <a:t/>
            </a:r>
            <a:br>
              <a:rPr lang="en-CA" sz="2700" dirty="0" smtClean="0"/>
            </a:br>
            <a:r>
              <a:rPr lang="en-CA" sz="2700" dirty="0" smtClean="0">
                <a:solidFill>
                  <a:srgbClr val="C00000"/>
                </a:solidFill>
              </a:rPr>
              <a:t/>
            </a:r>
            <a:br>
              <a:rPr lang="en-CA" sz="2700" dirty="0" smtClean="0">
                <a:solidFill>
                  <a:srgbClr val="C00000"/>
                </a:solidFill>
              </a:rPr>
            </a:br>
            <a:r>
              <a:rPr lang="en-CA" sz="2700" b="1" dirty="0" smtClean="0">
                <a:solidFill>
                  <a:srgbClr val="C00000"/>
                </a:solidFill>
                <a:latin typeface="Andalus" pitchFamily="18" charset="-78"/>
                <a:cs typeface="Andalus" pitchFamily="18" charset="-78"/>
              </a:rPr>
              <a:t>Reality and Importance of Site Investigation in Nablus City</a:t>
            </a:r>
            <a:r>
              <a:rPr lang="en-CA" dirty="0" smtClean="0"/>
              <a:t/>
            </a:r>
            <a:br>
              <a:rPr lang="en-CA" dirty="0" smtClean="0"/>
            </a:br>
            <a:r>
              <a:rPr lang="en-CA" dirty="0" smtClean="0"/>
              <a:t/>
            </a:r>
            <a:br>
              <a:rPr lang="en-CA" dirty="0" smtClean="0"/>
            </a:br>
            <a:endParaRPr lang="ar-SA" dirty="0"/>
          </a:p>
        </p:txBody>
      </p:sp>
      <p:sp>
        <p:nvSpPr>
          <p:cNvPr id="3" name="Subtitle 2"/>
          <p:cNvSpPr>
            <a:spLocks noGrp="1"/>
          </p:cNvSpPr>
          <p:nvPr>
            <p:ph type="subTitle" idx="1"/>
          </p:nvPr>
        </p:nvSpPr>
        <p:spPr>
          <a:xfrm>
            <a:off x="1475656" y="4005064"/>
            <a:ext cx="6400800" cy="2852936"/>
          </a:xfrm>
        </p:spPr>
        <p:txBody>
          <a:bodyPr>
            <a:normAutofit/>
          </a:bodyPr>
          <a:lstStyle/>
          <a:p>
            <a:r>
              <a:rPr lang="en-CA" sz="2000" b="1" u="sng" dirty="0" smtClean="0">
                <a:solidFill>
                  <a:srgbClr val="00B0F0"/>
                </a:solidFill>
              </a:rPr>
              <a:t>Prepared by:</a:t>
            </a:r>
          </a:p>
          <a:p>
            <a:r>
              <a:rPr lang="en-CA" sz="2000" b="1" dirty="0" smtClean="0">
                <a:solidFill>
                  <a:schemeClr val="tx1"/>
                </a:solidFill>
              </a:rPr>
              <a:t>Mohammad Zaqqa</a:t>
            </a:r>
            <a:endParaRPr lang="en-CA" sz="2000" b="1" dirty="0">
              <a:solidFill>
                <a:schemeClr val="tx1"/>
              </a:solidFill>
            </a:endParaRPr>
          </a:p>
          <a:p>
            <a:r>
              <a:rPr lang="en-CA" sz="2000" b="1" dirty="0" smtClean="0">
                <a:solidFill>
                  <a:schemeClr val="tx1"/>
                </a:solidFill>
              </a:rPr>
              <a:t>Mohammad Ardah</a:t>
            </a:r>
          </a:p>
          <a:p>
            <a:r>
              <a:rPr lang="en-CA" sz="2000" b="1" dirty="0" smtClean="0">
                <a:solidFill>
                  <a:schemeClr val="tx1"/>
                </a:solidFill>
              </a:rPr>
              <a:t>Bahya Sa’d AL-</a:t>
            </a:r>
            <a:r>
              <a:rPr lang="en-CA" sz="2000" b="1" dirty="0" err="1" smtClean="0">
                <a:solidFill>
                  <a:schemeClr val="tx1"/>
                </a:solidFill>
              </a:rPr>
              <a:t>Deen</a:t>
            </a:r>
            <a:endParaRPr lang="en-CA" sz="2000" b="1" dirty="0" smtClean="0">
              <a:solidFill>
                <a:schemeClr val="tx1"/>
              </a:solidFill>
            </a:endParaRPr>
          </a:p>
          <a:p>
            <a:r>
              <a:rPr lang="en-CA" sz="2000" b="1" dirty="0" smtClean="0">
                <a:solidFill>
                  <a:schemeClr val="tx1"/>
                </a:solidFill>
              </a:rPr>
              <a:t>Haya Zaid</a:t>
            </a:r>
          </a:p>
          <a:p>
            <a:r>
              <a:rPr lang="ar-SA" sz="2000" b="1" dirty="0" smtClean="0">
                <a:solidFill>
                  <a:schemeClr val="tx1"/>
                </a:solidFill>
              </a:rPr>
              <a:t> </a:t>
            </a:r>
            <a:r>
              <a:rPr lang="en-CA" sz="2000" b="1" dirty="0" smtClean="0">
                <a:solidFill>
                  <a:schemeClr val="tx1"/>
                </a:solidFill>
              </a:rPr>
              <a:t>   </a:t>
            </a:r>
            <a:r>
              <a:rPr lang="en-CA" sz="2000" b="1" u="sng" dirty="0" smtClean="0">
                <a:solidFill>
                  <a:srgbClr val="00B0F0"/>
                </a:solidFill>
              </a:rPr>
              <a:t>Supervised by:</a:t>
            </a:r>
          </a:p>
          <a:p>
            <a:r>
              <a:rPr lang="en-CA" sz="2000" b="1" dirty="0" smtClean="0">
                <a:solidFill>
                  <a:schemeClr val="tx1"/>
                </a:solidFill>
              </a:rPr>
              <a:t>Dr. </a:t>
            </a:r>
            <a:r>
              <a:rPr lang="en-CA" sz="2000" b="1" dirty="0" err="1" smtClean="0">
                <a:solidFill>
                  <a:schemeClr val="tx1"/>
                </a:solidFill>
              </a:rPr>
              <a:t>Isam</a:t>
            </a:r>
            <a:r>
              <a:rPr lang="en-CA" sz="2000" b="1" dirty="0" smtClean="0">
                <a:solidFill>
                  <a:schemeClr val="tx1"/>
                </a:solidFill>
              </a:rPr>
              <a:t> </a:t>
            </a:r>
            <a:r>
              <a:rPr lang="en-CA" sz="2000" b="1" dirty="0" err="1" smtClean="0">
                <a:solidFill>
                  <a:schemeClr val="tx1"/>
                </a:solidFill>
              </a:rPr>
              <a:t>Jardaneh</a:t>
            </a:r>
            <a:endParaRPr lang="en-CA" b="1" dirty="0" smtClean="0">
              <a:solidFill>
                <a:schemeClr val="tx1"/>
              </a:solidFill>
            </a:endParaRPr>
          </a:p>
        </p:txBody>
      </p:sp>
      <p:pic>
        <p:nvPicPr>
          <p:cNvPr id="4" name="Picture 3" descr="images.jpg"/>
          <p:cNvPicPr>
            <a:picLocks noChangeAspect="1"/>
          </p:cNvPicPr>
          <p:nvPr/>
        </p:nvPicPr>
        <p:blipFill>
          <a:blip r:embed="rId3" cstate="print"/>
          <a:stretch>
            <a:fillRect/>
          </a:stretch>
        </p:blipFill>
        <p:spPr>
          <a:xfrm>
            <a:off x="3669655" y="116632"/>
            <a:ext cx="1800225" cy="17907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Times New Roman" panose="02020603050405020304" pitchFamily="18" charset="0"/>
                <a:cs typeface="Times New Roman" panose="02020603050405020304" pitchFamily="18" charset="0"/>
              </a:rPr>
              <a:t>Building on Difficult Soils</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The construction of foundation depends on the nature of the soil, when the soil characteristics are in good conditions the capability of construction become more easy and more economical.</a:t>
            </a:r>
          </a:p>
          <a:p>
            <a:pPr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According to our survey in Nablus city the most difficult soil are :</a:t>
            </a:r>
          </a:p>
          <a:p>
            <a:pPr lvl="1"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Collapsible soil.</a:t>
            </a:r>
          </a:p>
          <a:p>
            <a:pPr lvl="1"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Expansive soil.</a:t>
            </a:r>
          </a:p>
          <a:p>
            <a:pPr lvl="1"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Landsliding. </a:t>
            </a:r>
          </a:p>
        </p:txBody>
      </p:sp>
    </p:spTree>
    <p:extLst>
      <p:ext uri="{BB962C8B-B14F-4D97-AF65-F5344CB8AC3E}">
        <p14:creationId xmlns:p14="http://schemas.microsoft.com/office/powerpoint/2010/main" val="27346184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5937523"/>
          </a:xfrm>
        </p:spPr>
        <p:txBody>
          <a:bodyPr>
            <a:normAutofit/>
          </a:bodyPr>
          <a:lstStyle/>
          <a:p>
            <a:pPr algn="l" rtl="0"/>
            <a:r>
              <a:rPr lang="en-US" sz="2400" b="1" u="sng" dirty="0" smtClean="0">
                <a:solidFill>
                  <a:srgbClr val="00B0F0"/>
                </a:solidFill>
                <a:latin typeface="Times New Roman" panose="02020603050405020304" pitchFamily="18" charset="0"/>
                <a:cs typeface="Times New Roman" panose="02020603050405020304" pitchFamily="18" charset="0"/>
              </a:rPr>
              <a:t>Collapsible soil:</a:t>
            </a:r>
          </a:p>
          <a:p>
            <a:pPr marL="0" indent="0" algn="l" rtl="0">
              <a:buNone/>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Collapsible soils consist of loose, dry, low-density materials that collapse and compact under the addition of water or excessive loading, debris flow sediments, and loess (wind-blown sediment) deposits. </a:t>
            </a:r>
            <a:endParaRPr lang="en-US" sz="2400" dirty="0" smtClean="0">
              <a:latin typeface="Times New Roman" panose="02020603050405020304" pitchFamily="18" charset="0"/>
              <a:cs typeface="Times New Roman" panose="02020603050405020304" pitchFamily="18" charset="0"/>
            </a:endParaRPr>
          </a:p>
          <a:p>
            <a:pPr marL="0" indent="0" algn="l" rtl="0">
              <a:buNone/>
            </a:pPr>
            <a:endParaRPr lang="en-US" sz="2400" dirty="0">
              <a:latin typeface="Times New Roman" panose="02020603050405020304" pitchFamily="18" charset="0"/>
              <a:cs typeface="Times New Roman" panose="02020603050405020304" pitchFamily="18" charset="0"/>
            </a:endParaRPr>
          </a:p>
          <a:p>
            <a:pPr algn="l" rtl="0"/>
            <a:r>
              <a:rPr lang="en-US" sz="2400" dirty="0" smtClean="0">
                <a:latin typeface="Times New Roman" panose="02020603050405020304" pitchFamily="18" charset="0"/>
                <a:cs typeface="Times New Roman" panose="02020603050405020304" pitchFamily="18" charset="0"/>
              </a:rPr>
              <a:t>Human activities that facilitate soil collapse include:</a:t>
            </a:r>
          </a:p>
          <a:p>
            <a:pPr lvl="0" algn="l" rtl="0"/>
            <a:r>
              <a:rPr lang="en-US" sz="2400" dirty="0" smtClean="0">
                <a:latin typeface="Times New Roman" panose="02020603050405020304" pitchFamily="18" charset="0"/>
                <a:cs typeface="Times New Roman" panose="02020603050405020304" pitchFamily="18" charset="0"/>
              </a:rPr>
              <a:t>Irrigation.</a:t>
            </a:r>
          </a:p>
          <a:p>
            <a:pPr lvl="0" algn="l" rtl="0"/>
            <a:r>
              <a:rPr lang="en-US" sz="2400" dirty="0" smtClean="0">
                <a:latin typeface="Times New Roman" panose="02020603050405020304" pitchFamily="18" charset="0"/>
                <a:cs typeface="Times New Roman" panose="02020603050405020304" pitchFamily="18" charset="0"/>
              </a:rPr>
              <a:t>Water impoundment.</a:t>
            </a:r>
          </a:p>
          <a:p>
            <a:pPr lvl="0" algn="l" rtl="0"/>
            <a:r>
              <a:rPr lang="en-US" sz="2400" dirty="0" smtClean="0">
                <a:latin typeface="Times New Roman" panose="02020603050405020304" pitchFamily="18" charset="0"/>
                <a:cs typeface="Times New Roman" panose="02020603050405020304" pitchFamily="18" charset="0"/>
              </a:rPr>
              <a:t>Watering the lawn.</a:t>
            </a:r>
          </a:p>
          <a:p>
            <a:pPr lvl="0" algn="l" rtl="0"/>
            <a:r>
              <a:rPr lang="en-US" sz="2400" dirty="0" smtClean="0">
                <a:latin typeface="Times New Roman" panose="02020603050405020304" pitchFamily="18" charset="0"/>
                <a:cs typeface="Times New Roman" panose="02020603050405020304" pitchFamily="18" charset="0"/>
              </a:rPr>
              <a:t>Changing </a:t>
            </a:r>
            <a:r>
              <a:rPr lang="en-US" sz="2400" dirty="0">
                <a:latin typeface="Times New Roman" panose="02020603050405020304" pitchFamily="18" charset="0"/>
                <a:cs typeface="Times New Roman" panose="02020603050405020304" pitchFamily="18" charset="0"/>
              </a:rPr>
              <a:t>the natural drainage.</a:t>
            </a:r>
          </a:p>
          <a:p>
            <a:pPr lvl="0" algn="l" rtl="0"/>
            <a:r>
              <a:rPr lang="en-US" sz="2400" dirty="0">
                <a:latin typeface="Times New Roman" panose="02020603050405020304" pitchFamily="18" charset="0"/>
                <a:cs typeface="Times New Roman" panose="02020603050405020304" pitchFamily="18" charset="0"/>
              </a:rPr>
              <a:t>Disposal of wastewater.</a:t>
            </a:r>
          </a:p>
          <a:p>
            <a:pPr marL="0" indent="0" algn="l" rtl="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61428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5937523"/>
          </a:xfrm>
        </p:spPr>
        <p:txBody>
          <a:bodyPr/>
          <a:lstStyle/>
          <a:p>
            <a:pPr algn="l" rtl="0"/>
            <a:r>
              <a:rPr lang="en-US" u="sng" dirty="0" smtClean="0">
                <a:solidFill>
                  <a:srgbClr val="00B0F0"/>
                </a:solidFill>
              </a:rPr>
              <a:t>Expansive Soil:</a:t>
            </a:r>
          </a:p>
          <a:p>
            <a:pPr marL="0" indent="0" algn="l" rtl="0">
              <a:buNone/>
            </a:pPr>
            <a:r>
              <a:rPr lang="en-US" sz="2400" dirty="0">
                <a:latin typeface="Times New Roman" panose="02020603050405020304" pitchFamily="18" charset="0"/>
                <a:cs typeface="Times New Roman" panose="02020603050405020304" pitchFamily="18" charset="0"/>
              </a:rPr>
              <a:t>There are many plastic types of clay that swell considerably when water is added to them and then shrink with the loss of water. Foundations constructed on these clays are subjected to large uplifting forces caused by the swelling. This force will induce heaving, cracking, and breakup both of building foundations and slab-on-grade members</a:t>
            </a:r>
            <a:r>
              <a:rPr lang="en-US" sz="2400" dirty="0" smtClean="0">
                <a:latin typeface="Times New Roman" panose="02020603050405020304" pitchFamily="18" charset="0"/>
                <a:cs typeface="Times New Roman" panose="02020603050405020304" pitchFamily="18" charset="0"/>
              </a:rPr>
              <a:t>.</a:t>
            </a:r>
          </a:p>
          <a:p>
            <a:pPr marL="0" indent="0" algn="l" rtl="0">
              <a:buNone/>
            </a:pPr>
            <a:endParaRPr lang="en-US" sz="2400" dirty="0">
              <a:latin typeface="Times New Roman" panose="02020603050405020304" pitchFamily="18" charset="0"/>
              <a:cs typeface="Times New Roman" panose="02020603050405020304" pitchFamily="18" charset="0"/>
            </a:endParaRPr>
          </a:p>
        </p:txBody>
      </p:sp>
      <p:pic>
        <p:nvPicPr>
          <p:cNvPr id="4" name="irc_mi" descr="http://www.fhwa.dot.gov/publications/research/infrastructure/geotechnical/98139/images/04_fig37.jpg">
            <a:hlinkClick r:id="rId2"/>
          </p:cNvPr>
          <p:cNvPicPr/>
          <p:nvPr/>
        </p:nvPicPr>
        <p:blipFill>
          <a:blip r:embed="rId3" cstate="print"/>
          <a:srcRect/>
          <a:stretch>
            <a:fillRect/>
          </a:stretch>
        </p:blipFill>
        <p:spPr bwMode="auto">
          <a:xfrm>
            <a:off x="5406584" y="4579303"/>
            <a:ext cx="3715177" cy="2269034"/>
          </a:xfrm>
          <a:prstGeom prst="rect">
            <a:avLst/>
          </a:prstGeom>
          <a:noFill/>
          <a:ln w="9525">
            <a:noFill/>
            <a:miter lim="800000"/>
            <a:headEnd/>
            <a:tailEnd/>
          </a:ln>
        </p:spPr>
      </p:pic>
      <p:pic>
        <p:nvPicPr>
          <p:cNvPr id="5" name="Picture 4" descr="C:\Users\محمد\Pictures\soil.jpg"/>
          <p:cNvPicPr/>
          <p:nvPr/>
        </p:nvPicPr>
        <p:blipFill>
          <a:blip r:embed="rId4" cstate="print"/>
          <a:srcRect/>
          <a:stretch>
            <a:fillRect/>
          </a:stretch>
        </p:blipFill>
        <p:spPr bwMode="auto">
          <a:xfrm>
            <a:off x="-24439" y="5013176"/>
            <a:ext cx="2940255" cy="1843189"/>
          </a:xfrm>
          <a:prstGeom prst="rect">
            <a:avLst/>
          </a:prstGeom>
          <a:noFill/>
          <a:ln w="9525">
            <a:noFill/>
            <a:miter lim="800000"/>
            <a:headEnd/>
            <a:tailEnd/>
          </a:ln>
        </p:spPr>
      </p:pic>
      <p:pic>
        <p:nvPicPr>
          <p:cNvPr id="6" name="Picture 5" descr="cxcx.jpg"/>
          <p:cNvPicPr/>
          <p:nvPr/>
        </p:nvPicPr>
        <p:blipFill>
          <a:blip r:embed="rId5" cstate="print"/>
          <a:stretch>
            <a:fillRect/>
          </a:stretch>
        </p:blipFill>
        <p:spPr>
          <a:xfrm>
            <a:off x="2051720" y="2852936"/>
            <a:ext cx="3495675" cy="2318385"/>
          </a:xfrm>
          <a:prstGeom prst="rect">
            <a:avLst/>
          </a:prstGeom>
          <a:ln>
            <a:noFill/>
          </a:ln>
          <a:effectLst>
            <a:softEdge rad="112500"/>
          </a:effectLst>
        </p:spPr>
      </p:pic>
    </p:spTree>
    <p:extLst>
      <p:ext uri="{BB962C8B-B14F-4D97-AF65-F5344CB8AC3E}">
        <p14:creationId xmlns:p14="http://schemas.microsoft.com/office/powerpoint/2010/main" val="11925998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5937523"/>
          </a:xfrm>
        </p:spPr>
        <p:txBody>
          <a:bodyPr/>
          <a:lstStyle/>
          <a:p>
            <a:pPr algn="l" rtl="0"/>
            <a:r>
              <a:rPr lang="en-US" sz="2800" u="sng" dirty="0" smtClean="0">
                <a:solidFill>
                  <a:srgbClr val="00B0F0"/>
                </a:solidFill>
                <a:latin typeface="Times New Roman" panose="02020603050405020304" pitchFamily="18" charset="0"/>
                <a:cs typeface="Times New Roman" panose="02020603050405020304" pitchFamily="18" charset="0"/>
              </a:rPr>
              <a:t>Landsliding:</a:t>
            </a:r>
          </a:p>
          <a:p>
            <a:pPr algn="l" rtl="0"/>
            <a:endParaRPr lang="en-US" sz="2800" u="sng" dirty="0" smtClean="0">
              <a:solidFill>
                <a:srgbClr val="00B0F0"/>
              </a:solidFill>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The first sign of an imminent landslide is the appearance of surface cracks in the upper part of the slope, perpendicular to the direction of the movement. These cracks may gradually fill with water, which weakens the soil and increase the horizontal force which initiates the </a:t>
            </a:r>
            <a:r>
              <a:rPr lang="en-US" sz="2400" dirty="0" smtClean="0">
                <a:latin typeface="Times New Roman" panose="02020603050405020304" pitchFamily="18" charset="0"/>
                <a:cs typeface="Times New Roman" panose="02020603050405020304" pitchFamily="18" charset="0"/>
              </a:rPr>
              <a:t>slide.</a:t>
            </a:r>
          </a:p>
          <a:p>
            <a:pPr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cstate="print"/>
          <a:srcRect/>
          <a:stretch>
            <a:fillRect/>
          </a:stretch>
        </p:blipFill>
        <p:spPr bwMode="auto">
          <a:xfrm>
            <a:off x="3851920" y="3933056"/>
            <a:ext cx="5438775" cy="3038475"/>
          </a:xfrm>
          <a:prstGeom prst="rect">
            <a:avLst/>
          </a:prstGeom>
          <a:ln>
            <a:noFill/>
          </a:ln>
          <a:effectLst>
            <a:softEdge rad="112500"/>
          </a:effectLst>
        </p:spPr>
      </p:pic>
    </p:spTree>
    <p:extLst>
      <p:ext uri="{BB962C8B-B14F-4D97-AF65-F5344CB8AC3E}">
        <p14:creationId xmlns:p14="http://schemas.microsoft.com/office/powerpoint/2010/main" val="6104081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8640"/>
            <a:ext cx="8686800" cy="5937523"/>
          </a:xfrm>
        </p:spPr>
        <p:txBody>
          <a:bodyPr/>
          <a:lstStyle/>
          <a:p>
            <a:pPr marL="0" indent="0" algn="l" rtl="0">
              <a:buNone/>
            </a:pPr>
            <a:r>
              <a:rPr lang="en-US" sz="2800" b="1" u="sng" dirty="0" smtClean="0">
                <a:solidFill>
                  <a:srgbClr val="00B0F0"/>
                </a:solidFill>
                <a:latin typeface="Times New Roman" panose="02020603050405020304" pitchFamily="18" charset="0"/>
                <a:cs typeface="Times New Roman" panose="02020603050405020304" pitchFamily="18" charset="0"/>
              </a:rPr>
              <a:t>Types of Landsliding:</a:t>
            </a:r>
          </a:p>
          <a:p>
            <a:pPr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There are different types of Landsliding:</a:t>
            </a:r>
          </a:p>
          <a:p>
            <a:pPr lvl="1" algn="l" rtl="0"/>
            <a:r>
              <a:rPr lang="en-US" sz="2400" dirty="0" smtClean="0">
                <a:latin typeface="Times New Roman" panose="02020603050405020304" pitchFamily="18" charset="0"/>
                <a:cs typeface="Times New Roman" panose="02020603050405020304" pitchFamily="18" charset="0"/>
              </a:rPr>
              <a:t>Fall</a:t>
            </a:r>
          </a:p>
          <a:p>
            <a:pPr lvl="1" algn="l" rtl="0"/>
            <a:r>
              <a:rPr lang="en-US" sz="2400" dirty="0" smtClean="0">
                <a:latin typeface="Times New Roman" panose="02020603050405020304" pitchFamily="18" charset="0"/>
                <a:cs typeface="Times New Roman" panose="02020603050405020304" pitchFamily="18" charset="0"/>
              </a:rPr>
              <a:t>Rotational landslide</a:t>
            </a:r>
          </a:p>
          <a:p>
            <a:pPr lvl="1" algn="l" rtl="0"/>
            <a:r>
              <a:rPr lang="en-US" sz="2400" dirty="0" smtClean="0">
                <a:latin typeface="Times New Roman" panose="02020603050405020304" pitchFamily="18" charset="0"/>
                <a:cs typeface="Times New Roman" panose="02020603050405020304" pitchFamily="18" charset="0"/>
              </a:rPr>
              <a:t>Translational slides</a:t>
            </a:r>
          </a:p>
          <a:p>
            <a:pPr lvl="1" algn="l" rtl="0"/>
            <a:r>
              <a:rPr lang="en-US" sz="2400" dirty="0" smtClean="0">
                <a:latin typeface="Times New Roman" panose="02020603050405020304" pitchFamily="18" charset="0"/>
                <a:cs typeface="Times New Roman" panose="02020603050405020304" pitchFamily="18" charset="0"/>
              </a:rPr>
              <a:t>Flows</a:t>
            </a:r>
          </a:p>
          <a:p>
            <a:pPr algn="l" rtl="0"/>
            <a:r>
              <a:rPr lang="en-US" sz="2400" b="1" u="sng" dirty="0">
                <a:solidFill>
                  <a:srgbClr val="00B0F0"/>
                </a:solidFill>
                <a:latin typeface="Times New Roman" panose="02020603050405020304" pitchFamily="18" charset="0"/>
                <a:cs typeface="Times New Roman" panose="02020603050405020304" pitchFamily="18" charset="0"/>
              </a:rPr>
              <a:t>Causes of land sliding:</a:t>
            </a:r>
          </a:p>
          <a:p>
            <a:pPr algn="l" rtl="0"/>
            <a:r>
              <a:rPr lang="en-US" sz="2400" dirty="0">
                <a:latin typeface="Times New Roman" panose="02020603050405020304" pitchFamily="18" charset="0"/>
                <a:cs typeface="Times New Roman" panose="02020603050405020304" pitchFamily="18" charset="0"/>
              </a:rPr>
              <a:t>A large number of factors such as geological and hydrological conditions, topography, climate, and weathering affect the stability of a slope and can initiate a landslide</a:t>
            </a:r>
            <a:endParaRPr lang="en-US" sz="2400" b="1" u="sng" dirty="0">
              <a:solidFill>
                <a:srgbClr val="00B0F0"/>
              </a:solidFill>
              <a:latin typeface="Times New Roman" panose="02020603050405020304" pitchFamily="18" charset="0"/>
              <a:cs typeface="Times New Roman" panose="02020603050405020304" pitchFamily="18" charset="0"/>
            </a:endParaRPr>
          </a:p>
          <a:p>
            <a:pPr marL="457200" lvl="1" indent="0" algn="l" rtl="0">
              <a:buNone/>
            </a:pPr>
            <a:endParaRPr lang="en-US" sz="2400" dirty="0" smtClean="0">
              <a:solidFill>
                <a:srgbClr val="00B0F0"/>
              </a:solidFill>
              <a:latin typeface="Times New Roman" panose="02020603050405020304" pitchFamily="18" charset="0"/>
              <a:cs typeface="Times New Roman" panose="02020603050405020304" pitchFamily="18" charset="0"/>
            </a:endParaRPr>
          </a:p>
          <a:p>
            <a:pPr marL="457200" lvl="1" indent="0" algn="l" rtl="0">
              <a:buNone/>
            </a:pPr>
            <a:endParaRPr lang="en-US" dirty="0"/>
          </a:p>
        </p:txBody>
      </p:sp>
      <p:pic>
        <p:nvPicPr>
          <p:cNvPr id="4" name="Picture 3"/>
          <p:cNvPicPr/>
          <p:nvPr/>
        </p:nvPicPr>
        <p:blipFill>
          <a:blip r:embed="rId2" cstate="print"/>
          <a:srcRect/>
          <a:stretch>
            <a:fillRect/>
          </a:stretch>
        </p:blipFill>
        <p:spPr bwMode="auto">
          <a:xfrm>
            <a:off x="5148064" y="4149080"/>
            <a:ext cx="3995936" cy="2708920"/>
          </a:xfrm>
          <a:prstGeom prst="rect">
            <a:avLst/>
          </a:prstGeom>
          <a:noFill/>
          <a:ln w="9525">
            <a:noFill/>
            <a:miter lim="800000"/>
            <a:headEnd/>
            <a:tailEnd/>
          </a:ln>
        </p:spPr>
      </p:pic>
    </p:spTree>
    <p:extLst>
      <p:ext uri="{BB962C8B-B14F-4D97-AF65-F5344CB8AC3E}">
        <p14:creationId xmlns:p14="http://schemas.microsoft.com/office/powerpoint/2010/main" val="29035884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Times New Roman" panose="02020603050405020304" pitchFamily="18" charset="0"/>
                <a:cs typeface="Times New Roman" panose="02020603050405020304" pitchFamily="18" charset="0"/>
              </a:rPr>
              <a:t>Survey Results</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A survey was conducted in different zones of Nablus city for different types of structures and different types of soils, to get information from owner, contractors, and subcontractor who conduct site investigation in their projects</a:t>
            </a:r>
            <a:r>
              <a:rPr lang="en-US" sz="2400" dirty="0" smtClean="0">
                <a:latin typeface="Times New Roman" panose="02020603050405020304" pitchFamily="18" charset="0"/>
                <a:cs typeface="Times New Roman" panose="02020603050405020304" pitchFamily="18" charset="0"/>
              </a:rPr>
              <a:t>.</a:t>
            </a:r>
          </a:p>
          <a:p>
            <a:pPr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survey shows that projects that carried site investigation prior to design and construction had no geotechnical problems and thus no structural problems</a:t>
            </a:r>
            <a:r>
              <a:rPr lang="en-US" sz="2400" dirty="0" smtClean="0">
                <a:latin typeface="Times New Roman" panose="02020603050405020304" pitchFamily="18" charset="0"/>
                <a:cs typeface="Times New Roman" panose="02020603050405020304" pitchFamily="18" charset="0"/>
              </a:rPr>
              <a:t>.</a:t>
            </a:r>
          </a:p>
          <a:p>
            <a:pPr algn="l" rtl="0"/>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3729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0" y="0"/>
            <a:ext cx="9143999" cy="6858000"/>
          </a:xfrm>
          <a:prstGeom prst="rect">
            <a:avLst/>
          </a:prstGeom>
          <a:noFill/>
          <a:ln w="9525">
            <a:noFill/>
            <a:miter lim="800000"/>
            <a:headEnd/>
            <a:tailEnd/>
          </a:ln>
        </p:spPr>
      </p:pic>
    </p:spTree>
    <p:extLst>
      <p:ext uri="{BB962C8B-B14F-4D97-AF65-F5344CB8AC3E}">
        <p14:creationId xmlns:p14="http://schemas.microsoft.com/office/powerpoint/2010/main" val="16515375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solidFill>
                  <a:srgbClr val="FF0000"/>
                </a:solidFill>
                <a:latin typeface="Times New Roman" panose="02020603050405020304" pitchFamily="18" charset="0"/>
                <a:cs typeface="Times New Roman" panose="02020603050405020304" pitchFamily="18" charset="0"/>
              </a:rPr>
              <a:t>Consequences of Not Conducting Site Investigation</a:t>
            </a:r>
            <a:endParaRPr lang="en-US" sz="4000"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600200"/>
            <a:ext cx="9144000" cy="5257800"/>
          </a:xfrm>
        </p:spPr>
        <p:txBody>
          <a:bodyPr>
            <a:normAutofit/>
          </a:bodyPr>
          <a:lstStyle/>
          <a:p>
            <a:pPr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During the investigation, three sites were found that had structural problems due to geotechnical problems. It was found that these sites did not conduct site investigation requirements. The sites are </a:t>
            </a:r>
            <a:r>
              <a:rPr lang="en-US" sz="2400" dirty="0" smtClean="0">
                <a:latin typeface="Times New Roman" panose="02020603050405020304" pitchFamily="18" charset="0"/>
                <a:cs typeface="Times New Roman" panose="02020603050405020304" pitchFamily="18" charset="0"/>
              </a:rPr>
              <a:t>:</a:t>
            </a:r>
          </a:p>
          <a:p>
            <a:pPr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lvl="1" algn="l" rtl="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mosque at Al-MAJEEN</a:t>
            </a:r>
          </a:p>
          <a:p>
            <a:pPr lvl="1" algn="l" rtl="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Omar IIBN Al-KHATAB street (mosque and school Ali bin ABI TALEB)</a:t>
            </a:r>
          </a:p>
          <a:p>
            <a:pPr lvl="1" algn="l" rtl="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North Mountain (KHALAT Al-EMAN).  </a:t>
            </a:r>
          </a:p>
          <a:p>
            <a:pPr algn="l" rtl="0">
              <a:buFont typeface="Wingdings" panose="05000000000000000000" pitchFamily="2" charset="2"/>
              <a:buChar char="Ø"/>
            </a:pPr>
            <a:endParaRPr lang="en-US" dirty="0"/>
          </a:p>
        </p:txBody>
      </p:sp>
    </p:spTree>
    <p:extLst>
      <p:ext uri="{BB962C8B-B14F-4D97-AF65-F5344CB8AC3E}">
        <p14:creationId xmlns:p14="http://schemas.microsoft.com/office/powerpoint/2010/main" val="19539983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Font typeface="Wingdings" panose="05000000000000000000" pitchFamily="2" charset="2"/>
              <a:buChar char="ü"/>
            </a:pPr>
            <a:r>
              <a:rPr lang="en-US" sz="2800" b="1" u="sng" dirty="0" smtClean="0">
                <a:solidFill>
                  <a:srgbClr val="00B0F0"/>
                </a:solidFill>
                <a:latin typeface="Times New Roman" panose="02020603050405020304" pitchFamily="18" charset="0"/>
                <a:cs typeface="Times New Roman" panose="02020603050405020304" pitchFamily="18" charset="0"/>
              </a:rPr>
              <a:t>Laboratory Tests:</a:t>
            </a:r>
          </a:p>
          <a:p>
            <a:pPr marL="0" indent="0" algn="l" rtl="0">
              <a:buNone/>
            </a:pPr>
            <a:endParaRPr lang="en-US" sz="2800" b="1" u="sng" dirty="0" smtClean="0">
              <a:solidFill>
                <a:srgbClr val="00B0F0"/>
              </a:solidFill>
              <a:latin typeface="Times New Roman" panose="02020603050405020304" pitchFamily="18" charset="0"/>
              <a:cs typeface="Times New Roman" panose="02020603050405020304" pitchFamily="18" charset="0"/>
            </a:endParaRPr>
          </a:p>
          <a:p>
            <a:pPr algn="l" rtl="0"/>
            <a:r>
              <a:rPr lang="en-US" sz="2400" dirty="0">
                <a:latin typeface="Times New Roman" panose="02020603050405020304" pitchFamily="18" charset="0"/>
                <a:cs typeface="Times New Roman" panose="02020603050405020304" pitchFamily="18" charset="0"/>
              </a:rPr>
              <a:t>Laboratory test that was carried out are natural moisture content, liquid limit, plastic limit, specified gravity, hydrometer analysis, modified free swell and consolidation swelling potential and pressure. </a:t>
            </a:r>
          </a:p>
        </p:txBody>
      </p:sp>
      <p:pic>
        <p:nvPicPr>
          <p:cNvPr id="4" name="Picture 3"/>
          <p:cNvPicPr>
            <a:picLocks noChangeAspect="1"/>
          </p:cNvPicPr>
          <p:nvPr/>
        </p:nvPicPr>
        <p:blipFill>
          <a:blip r:embed="rId2"/>
          <a:stretch>
            <a:fillRect/>
          </a:stretch>
        </p:blipFill>
        <p:spPr>
          <a:xfrm>
            <a:off x="-30622" y="3851029"/>
            <a:ext cx="4855519" cy="3006971"/>
          </a:xfrm>
          <a:prstGeom prst="rect">
            <a:avLst/>
          </a:prstGeom>
        </p:spPr>
      </p:pic>
      <p:pic>
        <p:nvPicPr>
          <p:cNvPr id="5" name="Picture 4"/>
          <p:cNvPicPr>
            <a:picLocks noChangeAspect="1"/>
          </p:cNvPicPr>
          <p:nvPr/>
        </p:nvPicPr>
        <p:blipFill>
          <a:blip r:embed="rId3"/>
          <a:stretch>
            <a:fillRect/>
          </a:stretch>
        </p:blipFill>
        <p:spPr>
          <a:xfrm>
            <a:off x="4855519" y="2348880"/>
            <a:ext cx="4349725" cy="3152381"/>
          </a:xfrm>
          <a:prstGeom prst="rect">
            <a:avLst/>
          </a:prstGeom>
        </p:spPr>
      </p:pic>
      <p:pic>
        <p:nvPicPr>
          <p:cNvPr id="6" name="Picture 5"/>
          <p:cNvPicPr>
            <a:picLocks noChangeAspect="1"/>
          </p:cNvPicPr>
          <p:nvPr/>
        </p:nvPicPr>
        <p:blipFill>
          <a:blip r:embed="rId4"/>
          <a:stretch>
            <a:fillRect/>
          </a:stretch>
        </p:blipFill>
        <p:spPr>
          <a:xfrm>
            <a:off x="23643" y="2059980"/>
            <a:ext cx="4520826" cy="1789770"/>
          </a:xfrm>
          <a:prstGeom prst="rect">
            <a:avLst/>
          </a:prstGeom>
        </p:spPr>
      </p:pic>
    </p:spTree>
    <p:extLst>
      <p:ext uri="{BB962C8B-B14F-4D97-AF65-F5344CB8AC3E}">
        <p14:creationId xmlns:p14="http://schemas.microsoft.com/office/powerpoint/2010/main" val="23596986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935" y="0"/>
            <a:ext cx="8229600" cy="1143000"/>
          </a:xfrm>
        </p:spPr>
        <p:txBody>
          <a:bodyPr/>
          <a:lstStyle/>
          <a:p>
            <a:r>
              <a:rPr lang="en-US" dirty="0" smtClean="0">
                <a:solidFill>
                  <a:srgbClr val="FF0000"/>
                </a:solidFill>
                <a:latin typeface="Times New Roman" panose="02020603050405020304" pitchFamily="18" charset="0"/>
                <a:cs typeface="Times New Roman" panose="02020603050405020304" pitchFamily="18" charset="0"/>
              </a:rPr>
              <a:t>Eye Inspections</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124744"/>
            <a:ext cx="8229600" cy="5001419"/>
          </a:xfrm>
        </p:spPr>
        <p:txBody>
          <a:bodyPr>
            <a:normAutofit/>
          </a:bodyPr>
          <a:lstStyle/>
          <a:p>
            <a:pPr algn="l" rtl="0"/>
            <a:endParaRPr lang="en-US" sz="2400" dirty="0" smtClean="0">
              <a:latin typeface="Times New Roman" panose="02020603050405020304" pitchFamily="18" charset="0"/>
              <a:cs typeface="Times New Roman" panose="02020603050405020304" pitchFamily="18" charset="0"/>
            </a:endParaRPr>
          </a:p>
          <a:p>
            <a:pPr algn="l" rtl="0"/>
            <a:endParaRPr lang="en-US" sz="2400" dirty="0">
              <a:latin typeface="Times New Roman" panose="02020603050405020304" pitchFamily="18" charset="0"/>
              <a:cs typeface="Times New Roman" panose="02020603050405020304" pitchFamily="18" charset="0"/>
            </a:endParaRPr>
          </a:p>
          <a:p>
            <a:pPr algn="l" rtl="0"/>
            <a:r>
              <a:rPr lang="en-US" sz="2400" dirty="0" err="1" smtClean="0">
                <a:latin typeface="Times New Roman" panose="02020603050405020304" pitchFamily="18" charset="0"/>
                <a:cs typeface="Times New Roman" panose="02020603050405020304" pitchFamily="18" charset="0"/>
              </a:rPr>
              <a:t>Majeen</a:t>
            </a:r>
            <a:r>
              <a:rPr lang="en-US" sz="2400" dirty="0" smtClean="0">
                <a:latin typeface="Times New Roman" panose="02020603050405020304" pitchFamily="18" charset="0"/>
                <a:cs typeface="Times New Roman" panose="02020603050405020304" pitchFamily="18" charset="0"/>
              </a:rPr>
              <a:t> Mosque </a:t>
            </a:r>
            <a:endParaRPr lang="en-US" sz="24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1" y="3430023"/>
            <a:ext cx="4139952" cy="3457143"/>
          </a:xfrm>
          <a:prstGeom prst="rect">
            <a:avLst/>
          </a:prstGeom>
        </p:spPr>
      </p:pic>
      <p:pic>
        <p:nvPicPr>
          <p:cNvPr id="6" name="Picture 5"/>
          <p:cNvPicPr>
            <a:picLocks noChangeAspect="1"/>
          </p:cNvPicPr>
          <p:nvPr/>
        </p:nvPicPr>
        <p:blipFill>
          <a:blip r:embed="rId3"/>
          <a:stretch>
            <a:fillRect/>
          </a:stretch>
        </p:blipFill>
        <p:spPr>
          <a:xfrm>
            <a:off x="4139953" y="3430023"/>
            <a:ext cx="5004047" cy="3412666"/>
          </a:xfrm>
          <a:prstGeom prst="rect">
            <a:avLst/>
          </a:prstGeom>
        </p:spPr>
      </p:pic>
      <p:pic>
        <p:nvPicPr>
          <p:cNvPr id="7" name="Picture 6"/>
          <p:cNvPicPr>
            <a:picLocks noChangeAspect="1"/>
          </p:cNvPicPr>
          <p:nvPr/>
        </p:nvPicPr>
        <p:blipFill>
          <a:blip r:embed="rId4"/>
          <a:stretch>
            <a:fillRect/>
          </a:stretch>
        </p:blipFill>
        <p:spPr>
          <a:xfrm>
            <a:off x="3518590" y="1268760"/>
            <a:ext cx="5619048" cy="2161263"/>
          </a:xfrm>
          <a:prstGeom prst="rect">
            <a:avLst/>
          </a:prstGeom>
        </p:spPr>
      </p:pic>
    </p:spTree>
    <p:extLst>
      <p:ext uri="{BB962C8B-B14F-4D97-AF65-F5344CB8AC3E}">
        <p14:creationId xmlns:p14="http://schemas.microsoft.com/office/powerpoint/2010/main" val="22424028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0000"/>
                </a:solidFill>
                <a:latin typeface="Times New Roman" panose="02020603050405020304" pitchFamily="18" charset="0"/>
                <a:cs typeface="Times New Roman" panose="02020603050405020304" pitchFamily="18" charset="0"/>
              </a:rPr>
              <a:t>Description of The Project</a:t>
            </a:r>
            <a:endParaRPr lang="ar-SA"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67544" y="1124744"/>
            <a:ext cx="8229600" cy="5361459"/>
          </a:xfrm>
        </p:spPr>
        <p:txBody>
          <a:bodyPr>
            <a:normAutofit fontScale="25000" lnSpcReduction="20000"/>
          </a:bodyPr>
          <a:lstStyle/>
          <a:p>
            <a:pPr algn="l" rtl="0">
              <a:buFont typeface="Wingdings" panose="05000000000000000000" pitchFamily="2" charset="2"/>
              <a:buChar char="ü"/>
            </a:pPr>
            <a:endParaRPr lang="en-CA" sz="9600" dirty="0"/>
          </a:p>
          <a:p>
            <a:pPr algn="l" rtl="0">
              <a:buFont typeface="Wingdings" panose="05000000000000000000" pitchFamily="2" charset="2"/>
              <a:buChar char="ü"/>
            </a:pPr>
            <a:r>
              <a:rPr lang="en-CA" sz="9600" dirty="0" smtClean="0">
                <a:latin typeface="Times New Roman" panose="02020603050405020304" pitchFamily="18" charset="0"/>
                <a:cs typeface="Times New Roman" panose="02020603050405020304" pitchFamily="18" charset="0"/>
              </a:rPr>
              <a:t>This project highlighting  on  the importance of conducting site investigation in construction activities.</a:t>
            </a:r>
          </a:p>
          <a:p>
            <a:pPr algn="l" rtl="0">
              <a:buFont typeface="Wingdings" panose="05000000000000000000" pitchFamily="2" charset="2"/>
              <a:buChar char="ü"/>
            </a:pPr>
            <a:endParaRPr lang="en-CA" sz="96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CA" sz="9600" dirty="0" smtClean="0">
                <a:latin typeface="Times New Roman" panose="02020603050405020304" pitchFamily="18" charset="0"/>
                <a:cs typeface="Times New Roman" panose="02020603050405020304" pitchFamily="18" charset="0"/>
              </a:rPr>
              <a:t>identify the problems that might be occur in constructions  when the site investigation didn’t taken into considerations.</a:t>
            </a:r>
          </a:p>
          <a:p>
            <a:pPr algn="l" rtl="0">
              <a:buFont typeface="Wingdings" panose="05000000000000000000" pitchFamily="2" charset="2"/>
              <a:buChar char="ü"/>
            </a:pPr>
            <a:endParaRPr lang="en-CA" sz="96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CA" sz="9600" dirty="0" smtClean="0">
                <a:latin typeface="Times New Roman" panose="02020603050405020304" pitchFamily="18" charset="0"/>
                <a:cs typeface="Times New Roman" panose="02020603050405020304" pitchFamily="18" charset="0"/>
              </a:rPr>
              <a:t>Propose a suitable solutions for  that problems. </a:t>
            </a:r>
          </a:p>
          <a:p>
            <a:pPr algn="l" rtl="0">
              <a:buFont typeface="Wingdings" panose="05000000000000000000" pitchFamily="2" charset="2"/>
              <a:buChar char="ü"/>
            </a:pPr>
            <a:endParaRPr lang="en-CA" sz="96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endParaRPr lang="en-CA" sz="96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CA" sz="9600" dirty="0" smtClean="0">
                <a:latin typeface="Times New Roman" panose="02020603050405020304" pitchFamily="18" charset="0"/>
                <a:cs typeface="Times New Roman" panose="02020603050405020304" pitchFamily="18" charset="0"/>
              </a:rPr>
              <a:t> Identify the codes that will be used in site investigation.</a:t>
            </a:r>
          </a:p>
          <a:p>
            <a:pPr algn="l" rtl="0">
              <a:buFont typeface="Wingdings" panose="05000000000000000000" pitchFamily="2" charset="2"/>
              <a:buChar char="ü"/>
            </a:pPr>
            <a:endParaRPr lang="en-CA" sz="96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endParaRPr lang="en-CA" sz="96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CA" sz="9600" dirty="0" smtClean="0">
                <a:latin typeface="Times New Roman" panose="02020603050405020304" pitchFamily="18" charset="0"/>
                <a:cs typeface="Times New Roman" panose="02020603050405020304" pitchFamily="18" charset="0"/>
              </a:rPr>
              <a:t>Getting the opinions from professionals regarding the benefits of site investigation.</a:t>
            </a:r>
          </a:p>
          <a:p>
            <a:pPr algn="l" rtl="0">
              <a:buFont typeface="Wingdings" panose="05000000000000000000" pitchFamily="2" charset="2"/>
              <a:buChar char="ü"/>
            </a:pPr>
            <a:endParaRPr lang="en-CA" sz="9600" dirty="0" smtClean="0">
              <a:latin typeface="Times New Roman" panose="02020603050405020304" pitchFamily="18" charset="0"/>
              <a:cs typeface="Times New Roman" panose="02020603050405020304" pitchFamily="18" charset="0"/>
            </a:endParaRPr>
          </a:p>
          <a:p>
            <a:pPr marL="0" indent="0" algn="l" rtl="0">
              <a:buNone/>
            </a:pPr>
            <a:r>
              <a:rPr lang="en-CA" sz="9600" dirty="0" smtClean="0">
                <a:latin typeface="Times New Roman" panose="02020603050405020304" pitchFamily="18" charset="0"/>
                <a:cs typeface="Times New Roman" panose="02020603050405020304" pitchFamily="18" charset="0"/>
              </a:rPr>
              <a:t>  </a:t>
            </a:r>
          </a:p>
          <a:p>
            <a:pPr algn="l" rtl="0">
              <a:buNone/>
            </a:pPr>
            <a:endParaRPr lang="en-CA" sz="3800" dirty="0" smtClean="0"/>
          </a:p>
          <a:p>
            <a:pPr algn="l" rtl="0">
              <a:buNone/>
            </a:pPr>
            <a:endParaRPr lang="en-CA" dirty="0" smtClean="0"/>
          </a:p>
          <a:p>
            <a:pPr algn="l" rtl="0">
              <a:buNone/>
            </a:pPr>
            <a:endParaRPr lang="en-CA" dirty="0" smtClean="0"/>
          </a:p>
          <a:p>
            <a:pPr algn="l" rtl="0">
              <a:buNone/>
            </a:pPr>
            <a:endParaRPr lang="en-CA" dirty="0" smtClean="0"/>
          </a:p>
          <a:p>
            <a:pPr algn="l" rtl="0">
              <a:buNone/>
            </a:pPr>
            <a:r>
              <a:rPr lang="en-CA" dirty="0" smtClean="0"/>
              <a:t> </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520" y="476672"/>
            <a:ext cx="7704856" cy="369332"/>
          </a:xfrm>
          <a:prstGeom prst="rect">
            <a:avLst/>
          </a:prstGeom>
        </p:spPr>
        <p:txBody>
          <a:bodyPr wrap="square">
            <a:spAutoFit/>
          </a:bodyPr>
          <a:lstStyle/>
          <a:p>
            <a:r>
              <a:rPr lang="en-US" b="1" dirty="0" smtClean="0">
                <a:latin typeface="Times New Roman" panose="02020603050405020304" pitchFamily="18" charset="0"/>
                <a:ea typeface="Calibri" panose="020F0502020204030204" pitchFamily="34" charset="0"/>
              </a:rPr>
              <a:t> </a:t>
            </a:r>
            <a:r>
              <a:rPr lang="en-US" b="1" dirty="0">
                <a:latin typeface="Times New Roman" panose="02020603050405020304" pitchFamily="18" charset="0"/>
                <a:ea typeface="Calibri" panose="020F0502020204030204" pitchFamily="34" charset="0"/>
              </a:rPr>
              <a:t>Omar IBN Al-KHATAB Street (mosque and school Ali bin ABI TALEB).</a:t>
            </a:r>
            <a:endParaRPr lang="en-US" dirty="0"/>
          </a:p>
        </p:txBody>
      </p:sp>
      <p:pic>
        <p:nvPicPr>
          <p:cNvPr id="3" name="Picture 2"/>
          <p:cNvPicPr>
            <a:picLocks noChangeAspect="1"/>
          </p:cNvPicPr>
          <p:nvPr/>
        </p:nvPicPr>
        <p:blipFill>
          <a:blip r:embed="rId2"/>
          <a:stretch>
            <a:fillRect/>
          </a:stretch>
        </p:blipFill>
        <p:spPr>
          <a:xfrm>
            <a:off x="5827" y="3972286"/>
            <a:ext cx="4494165" cy="2885714"/>
          </a:xfrm>
          <a:prstGeom prst="rect">
            <a:avLst/>
          </a:prstGeom>
        </p:spPr>
      </p:pic>
      <p:pic>
        <p:nvPicPr>
          <p:cNvPr id="4" name="Picture 3"/>
          <p:cNvPicPr>
            <a:picLocks noChangeAspect="1"/>
          </p:cNvPicPr>
          <p:nvPr/>
        </p:nvPicPr>
        <p:blipFill>
          <a:blip r:embed="rId3"/>
          <a:stretch>
            <a:fillRect/>
          </a:stretch>
        </p:blipFill>
        <p:spPr>
          <a:xfrm>
            <a:off x="3515429" y="846004"/>
            <a:ext cx="5628571" cy="3266667"/>
          </a:xfrm>
          <a:prstGeom prst="rect">
            <a:avLst/>
          </a:prstGeom>
        </p:spPr>
      </p:pic>
    </p:spTree>
    <p:extLst>
      <p:ext uri="{BB962C8B-B14F-4D97-AF65-F5344CB8AC3E}">
        <p14:creationId xmlns:p14="http://schemas.microsoft.com/office/powerpoint/2010/main" val="42324050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620688"/>
            <a:ext cx="3234795" cy="369332"/>
          </a:xfrm>
          <a:prstGeom prst="rect">
            <a:avLst/>
          </a:prstGeom>
        </p:spPr>
        <p:txBody>
          <a:bodyPr wrap="none">
            <a:spAutoFit/>
          </a:bodyPr>
          <a:lstStyle/>
          <a:p>
            <a:r>
              <a:rPr lang="en-US" b="1" dirty="0">
                <a:latin typeface="Times New Roman" panose="02020603050405020304" pitchFamily="18" charset="0"/>
                <a:ea typeface="Calibri" panose="020F0502020204030204" pitchFamily="34" charset="0"/>
              </a:rPr>
              <a:t>House in KHALAT AL-EMAN</a:t>
            </a:r>
            <a:endParaRPr lang="en-US" dirty="0"/>
          </a:p>
        </p:txBody>
      </p:sp>
      <p:pic>
        <p:nvPicPr>
          <p:cNvPr id="3" name="Picture 2"/>
          <p:cNvPicPr>
            <a:picLocks noChangeAspect="1"/>
          </p:cNvPicPr>
          <p:nvPr/>
        </p:nvPicPr>
        <p:blipFill>
          <a:blip r:embed="rId2"/>
          <a:stretch>
            <a:fillRect/>
          </a:stretch>
        </p:blipFill>
        <p:spPr>
          <a:xfrm>
            <a:off x="0" y="3515143"/>
            <a:ext cx="4885714" cy="3342857"/>
          </a:xfrm>
          <a:prstGeom prst="rect">
            <a:avLst/>
          </a:prstGeom>
        </p:spPr>
      </p:pic>
      <p:pic>
        <p:nvPicPr>
          <p:cNvPr id="4" name="Picture 3"/>
          <p:cNvPicPr>
            <a:picLocks noChangeAspect="1"/>
          </p:cNvPicPr>
          <p:nvPr/>
        </p:nvPicPr>
        <p:blipFill>
          <a:blip r:embed="rId3"/>
          <a:stretch>
            <a:fillRect/>
          </a:stretch>
        </p:blipFill>
        <p:spPr>
          <a:xfrm>
            <a:off x="4201143" y="1196752"/>
            <a:ext cx="4942857" cy="3457143"/>
          </a:xfrm>
          <a:prstGeom prst="rect">
            <a:avLst/>
          </a:prstGeom>
        </p:spPr>
      </p:pic>
    </p:spTree>
    <p:extLst>
      <p:ext uri="{BB962C8B-B14F-4D97-AF65-F5344CB8AC3E}">
        <p14:creationId xmlns:p14="http://schemas.microsoft.com/office/powerpoint/2010/main" val="15233500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rgbClr val="FF0000"/>
                </a:solidFill>
                <a:latin typeface="Times New Roman" panose="02020603050405020304" pitchFamily="18" charset="0"/>
                <a:cs typeface="Times New Roman" panose="02020603050405020304" pitchFamily="18" charset="0"/>
              </a:rPr>
              <a:t>Causes of the Problems</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836712"/>
            <a:ext cx="9144000" cy="6021288"/>
          </a:xfrm>
        </p:spPr>
        <p:txBody>
          <a:bodyPr>
            <a:normAutofit/>
          </a:bodyPr>
          <a:lstStyle/>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Swelling and shrinkage: this may happen if an expansive soil exists at the site. This may be checked by testing samples of soils in the soil mechanics laboratory</a:t>
            </a:r>
            <a:r>
              <a:rPr lang="en-US" sz="2400" dirty="0" smtClean="0">
                <a:latin typeface="Times New Roman" panose="02020603050405020304" pitchFamily="18" charset="0"/>
                <a:cs typeface="Times New Roman" panose="02020603050405020304" pitchFamily="18" charset="0"/>
              </a:rPr>
              <a:t>.</a:t>
            </a:r>
          </a:p>
          <a:p>
            <a:pPr lvl="0"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L.L </a:t>
            </a:r>
            <a:r>
              <a:rPr lang="en-US" sz="2400" dirty="0">
                <a:latin typeface="Times New Roman" panose="02020603050405020304" pitchFamily="18" charset="0"/>
                <a:cs typeface="Times New Roman" panose="02020603050405020304" pitchFamily="18" charset="0"/>
              </a:rPr>
              <a:t>and P.L limits are above the normal range this indicates that the soil has very high swelling.</a:t>
            </a:r>
          </a:p>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Land sliding: this may happen if a slope stability problem exist at the site or near by</a:t>
            </a:r>
          </a:p>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The building weight exceeds the strength of the </a:t>
            </a:r>
            <a:r>
              <a:rPr lang="en-US" sz="2400" dirty="0" smtClean="0">
                <a:latin typeface="Times New Roman" panose="02020603050405020304" pitchFamily="18" charset="0"/>
                <a:cs typeface="Times New Roman" panose="02020603050405020304" pitchFamily="18" charset="0"/>
              </a:rPr>
              <a:t>soil.</a:t>
            </a:r>
            <a:endParaRPr lang="en-US" sz="2400" dirty="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Type of foundation </a:t>
            </a:r>
            <a:r>
              <a:rPr lang="en-US" sz="2400" dirty="0" smtClean="0">
                <a:latin typeface="Times New Roman" panose="02020603050405020304" pitchFamily="18" charset="0"/>
                <a:cs typeface="Times New Roman" panose="02020603050405020304" pitchFamily="18" charset="0"/>
              </a:rPr>
              <a:t>used.</a:t>
            </a:r>
            <a:endParaRPr lang="en-US" sz="2400" dirty="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Foundations lies on the some cavities </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Undrainage of rainfall: this may happen of water from rainfall </a:t>
            </a:r>
            <a:r>
              <a:rPr lang="en-US" sz="2400" dirty="0" smtClean="0">
                <a:latin typeface="Times New Roman" panose="02020603050405020304" pitchFamily="18" charset="0"/>
                <a:cs typeface="Times New Roman" panose="02020603050405020304" pitchFamily="18" charset="0"/>
              </a:rPr>
              <a:t>accumulated.</a:t>
            </a:r>
          </a:p>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Springs and streams</a:t>
            </a:r>
          </a:p>
          <a:p>
            <a:pPr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27902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Times New Roman" panose="02020603050405020304" pitchFamily="18" charset="0"/>
                <a:cs typeface="Times New Roman" panose="02020603050405020304" pitchFamily="18" charset="0"/>
              </a:rPr>
              <a:t>Solutions for that problems</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052736"/>
            <a:ext cx="9144000" cy="5805264"/>
          </a:xfrm>
        </p:spPr>
        <p:txBody>
          <a:bodyPr>
            <a:normAutofit lnSpcReduction="10000"/>
          </a:bodyPr>
          <a:lstStyle/>
          <a:p>
            <a:pPr algn="l" rtl="0"/>
            <a:r>
              <a:rPr lang="en-US" sz="2800" b="1" u="sng" dirty="0" smtClean="0">
                <a:solidFill>
                  <a:srgbClr val="00B0F0"/>
                </a:solidFill>
                <a:latin typeface="Times New Roman" panose="02020603050405020304" pitchFamily="18" charset="0"/>
                <a:cs typeface="Times New Roman" panose="02020603050405020304" pitchFamily="18" charset="0"/>
              </a:rPr>
              <a:t>For Expansive soil:</a:t>
            </a:r>
          </a:p>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Remove the expansive soil</a:t>
            </a:r>
            <a:r>
              <a:rPr lang="en-US" sz="2400" dirty="0" smtClean="0">
                <a:latin typeface="Times New Roman" panose="02020603050405020304" pitchFamily="18" charset="0"/>
                <a:cs typeface="Times New Roman" panose="02020603050405020304" pitchFamily="18" charset="0"/>
              </a:rPr>
              <a:t>.</a:t>
            </a:r>
          </a:p>
          <a:p>
            <a:pPr lvl="0"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Mix the soil with non –expansive materials</a:t>
            </a:r>
            <a:r>
              <a:rPr lang="en-US" sz="2400" dirty="0" smtClean="0">
                <a:latin typeface="Times New Roman" panose="02020603050405020304" pitchFamily="18" charset="0"/>
                <a:cs typeface="Times New Roman" panose="02020603050405020304" pitchFamily="18" charset="0"/>
              </a:rPr>
              <a:t>.</a:t>
            </a:r>
          </a:p>
          <a:p>
            <a:pPr lvl="0"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Mix in chemical to change the way the clay reacts with water</a:t>
            </a:r>
            <a:r>
              <a:rPr lang="en-US" sz="2400" dirty="0" smtClean="0">
                <a:latin typeface="Times New Roman" panose="02020603050405020304" pitchFamily="18" charset="0"/>
                <a:cs typeface="Times New Roman" panose="02020603050405020304" pitchFamily="18" charset="0"/>
              </a:rPr>
              <a:t>.</a:t>
            </a:r>
          </a:p>
          <a:p>
            <a:pPr lvl="0"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Keep the soil moisture constant</a:t>
            </a:r>
            <a:r>
              <a:rPr lang="en-US" sz="2400" dirty="0" smtClean="0">
                <a:latin typeface="Times New Roman" panose="02020603050405020304" pitchFamily="18" charset="0"/>
                <a:cs typeface="Times New Roman" panose="02020603050405020304" pitchFamily="18" charset="0"/>
              </a:rPr>
              <a:t>.</a:t>
            </a:r>
          </a:p>
          <a:p>
            <a:pPr lvl="0"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Used reinforced foundations that are designed to withstand soil volume change</a:t>
            </a:r>
            <a:r>
              <a:rPr lang="en-US" sz="2400" dirty="0" smtClean="0">
                <a:latin typeface="Times New Roman" panose="02020603050405020304" pitchFamily="18" charset="0"/>
                <a:cs typeface="Times New Roman" panose="02020603050405020304" pitchFamily="18" charset="0"/>
              </a:rPr>
              <a:t>.</a:t>
            </a:r>
          </a:p>
          <a:p>
            <a:pPr lvl="0"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Ensure proper drainage away from the foundation.</a:t>
            </a:r>
          </a:p>
          <a:p>
            <a:pPr lvl="0"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Management of vegetation</a:t>
            </a:r>
            <a:r>
              <a:rPr lang="en-US" sz="2400" b="1" dirty="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algn="l" rtl="0"/>
            <a:endParaRPr lang="en-US" sz="2800" b="1" u="sng" dirty="0" smtClean="0">
              <a:solidFill>
                <a:srgbClr val="00B0F0"/>
              </a:solidFill>
              <a:latin typeface="Times New Roman" panose="02020603050405020304" pitchFamily="18" charset="0"/>
              <a:cs typeface="Times New Roman" panose="02020603050405020304" pitchFamily="18" charset="0"/>
            </a:endParaRPr>
          </a:p>
          <a:p>
            <a:pPr algn="l" rtl="0"/>
            <a:endParaRPr lang="en-US" dirty="0"/>
          </a:p>
        </p:txBody>
      </p:sp>
    </p:spTree>
    <p:extLst>
      <p:ext uri="{BB962C8B-B14F-4D97-AF65-F5344CB8AC3E}">
        <p14:creationId xmlns:p14="http://schemas.microsoft.com/office/powerpoint/2010/main" val="29448423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188640"/>
            <a:ext cx="8352928" cy="9207649"/>
          </a:xfrm>
          <a:prstGeom prst="rect">
            <a:avLst/>
          </a:prstGeom>
        </p:spPr>
        <p:txBody>
          <a:bodyPr wrap="square">
            <a:spAutoFit/>
          </a:bodyPr>
          <a:lstStyle/>
          <a:p>
            <a:pPr marL="342900" marR="36195" lvl="0" indent="-342900" algn="l" rtl="0">
              <a:lnSpc>
                <a:spcPct val="200000"/>
              </a:lnSpc>
              <a:spcBef>
                <a:spcPts val="0"/>
              </a:spcBef>
              <a:spcAft>
                <a:spcPts val="0"/>
              </a:spcAft>
              <a:buFont typeface="Wingdings" panose="05000000000000000000" pitchFamily="2" charset="2"/>
              <a:buChar char="ü"/>
              <a:tabLst>
                <a:tab pos="1485900" algn="l"/>
              </a:tabLst>
            </a:pPr>
            <a:r>
              <a:rPr lang="en-US" sz="2000" dirty="0" smtClean="0">
                <a:latin typeface="Times New Roman" panose="02020603050405020304" pitchFamily="18" charset="0"/>
                <a:ea typeface="Calibri" panose="020F0502020204030204" pitchFamily="34" charset="0"/>
                <a:cs typeface="Times New Roman" panose="02020603050405020304" pitchFamily="18" charset="0"/>
              </a:rPr>
              <a:t>The depth of foundation must be at least to the level of active depth.</a:t>
            </a:r>
          </a:p>
          <a:p>
            <a:pPr marL="342900" marR="36195" lvl="0" indent="-342900" algn="l" rtl="0">
              <a:lnSpc>
                <a:spcPct val="200000"/>
              </a:lnSpc>
              <a:spcBef>
                <a:spcPts val="0"/>
              </a:spcBef>
              <a:spcAft>
                <a:spcPts val="0"/>
              </a:spcAft>
              <a:buFont typeface="Wingdings" panose="05000000000000000000" pitchFamily="2" charset="2"/>
              <a:buChar char="ü"/>
              <a:tabLst>
                <a:tab pos="1485900" algn="l"/>
              </a:tabLst>
            </a:pPr>
            <a:r>
              <a:rPr lang="en-US" sz="2000" dirty="0" smtClean="0">
                <a:latin typeface="Times New Roman" panose="02020603050405020304" pitchFamily="18" charset="0"/>
                <a:ea typeface="Calibri" panose="020F0502020204030204" pitchFamily="34" charset="0"/>
                <a:cs typeface="Times New Roman" panose="02020603050405020304" pitchFamily="18" charset="0"/>
              </a:rPr>
              <a:t>The </a:t>
            </a:r>
            <a:r>
              <a:rPr lang="en-US" sz="2000" dirty="0">
                <a:latin typeface="Times New Roman" panose="02020603050405020304" pitchFamily="18" charset="0"/>
                <a:ea typeface="Calibri" panose="020F0502020204030204" pitchFamily="34" charset="0"/>
                <a:cs typeface="Times New Roman" panose="02020603050405020304" pitchFamily="18" charset="0"/>
              </a:rPr>
              <a:t>distance between the trees and the structure must be at least equal to height of the building.</a:t>
            </a:r>
          </a:p>
          <a:p>
            <a:pPr marL="342900" marR="36195" lvl="0" indent="-342900" algn="l" rtl="0">
              <a:lnSpc>
                <a:spcPct val="200000"/>
              </a:lnSpc>
              <a:spcBef>
                <a:spcPts val="0"/>
              </a:spcBef>
              <a:spcAft>
                <a:spcPts val="1000"/>
              </a:spcAft>
              <a:buFont typeface="Wingdings" panose="05000000000000000000" pitchFamily="2" charset="2"/>
              <a:buChar char="ü"/>
              <a:tabLst>
                <a:tab pos="1485900"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Don’t construct a well under the building.</a:t>
            </a:r>
          </a:p>
          <a:p>
            <a:pPr algn="l" rtl="0"/>
            <a:r>
              <a:rPr lang="en-US" sz="2400" b="1" u="sng" dirty="0" smtClean="0">
                <a:solidFill>
                  <a:srgbClr val="00B0F0"/>
                </a:solidFill>
                <a:latin typeface="Times New Roman" panose="02020603050405020304" pitchFamily="18" charset="0"/>
                <a:cs typeface="Times New Roman" panose="02020603050405020304" pitchFamily="18" charset="0"/>
              </a:rPr>
              <a:t>Landsliding:</a:t>
            </a:r>
            <a:endParaRPr lang="en-US" sz="2400" b="1" u="sng" dirty="0">
              <a:solidFill>
                <a:srgbClr val="00B0F0"/>
              </a:solidFill>
              <a:latin typeface="Times New Roman" panose="02020603050405020304" pitchFamily="18" charset="0"/>
              <a:cs typeface="Times New Roman" panose="02020603050405020304" pitchFamily="18" charset="0"/>
            </a:endParaRPr>
          </a:p>
          <a:p>
            <a:pPr algn="l" rtl="0"/>
            <a:r>
              <a:rPr lang="en-US" sz="2000" dirty="0"/>
              <a:t> </a:t>
            </a:r>
            <a:r>
              <a:rPr lang="en-US" sz="2000" dirty="0">
                <a:latin typeface="Times New Roman" panose="02020603050405020304" pitchFamily="18" charset="0"/>
                <a:cs typeface="Times New Roman" panose="02020603050405020304" pitchFamily="18" charset="0"/>
              </a:rPr>
              <a:t>The commonly used correction methods can be divided into the following three main groups:</a:t>
            </a:r>
          </a:p>
          <a:p>
            <a:pPr marL="457200" indent="-457200" algn="l" rtl="0">
              <a:buAutoNum type="arabicParenR"/>
            </a:pPr>
            <a:r>
              <a:rPr lang="en-US" sz="2000" b="1" dirty="0" smtClean="0">
                <a:latin typeface="Times New Roman" panose="02020603050405020304" pitchFamily="18" charset="0"/>
                <a:cs typeface="Times New Roman" panose="02020603050405020304" pitchFamily="18" charset="0"/>
              </a:rPr>
              <a:t>Geometrical </a:t>
            </a:r>
            <a:r>
              <a:rPr lang="en-US" sz="2000" b="1" dirty="0">
                <a:latin typeface="Times New Roman" panose="02020603050405020304" pitchFamily="18" charset="0"/>
                <a:cs typeface="Times New Roman" panose="02020603050405020304" pitchFamily="18" charset="0"/>
              </a:rPr>
              <a:t>methods</a:t>
            </a:r>
            <a:r>
              <a:rPr lang="en-US" sz="2000" dirty="0">
                <a:latin typeface="Times New Roman" panose="02020603050405020304" pitchFamily="18" charset="0"/>
                <a:cs typeface="Times New Roman" panose="02020603050405020304" pitchFamily="18" charset="0"/>
              </a:rPr>
              <a:t>, which involve the change of the geometrical conditions of a slope</a:t>
            </a:r>
            <a:r>
              <a:rPr lang="en-US" sz="2000" dirty="0" smtClean="0">
                <a:latin typeface="Times New Roman" panose="02020603050405020304" pitchFamily="18" charset="0"/>
                <a:cs typeface="Times New Roman" panose="02020603050405020304" pitchFamily="18" charset="0"/>
              </a:rPr>
              <a:t>.</a:t>
            </a:r>
          </a:p>
          <a:p>
            <a:pPr marL="457200" indent="-457200" algn="l" rtl="0">
              <a:buAutoNum type="arabicParenR"/>
            </a:pPr>
            <a:endParaRPr lang="en-US" sz="2000" dirty="0">
              <a:latin typeface="Times New Roman" panose="02020603050405020304" pitchFamily="18" charset="0"/>
              <a:cs typeface="Times New Roman" panose="02020603050405020304" pitchFamily="18" charset="0"/>
            </a:endParaRPr>
          </a:p>
          <a:p>
            <a:pPr algn="l" rtl="0"/>
            <a:r>
              <a:rPr lang="en-US" sz="2000" b="1" dirty="0">
                <a:latin typeface="Times New Roman" panose="02020603050405020304" pitchFamily="18" charset="0"/>
                <a:cs typeface="Times New Roman" panose="02020603050405020304" pitchFamily="18" charset="0"/>
              </a:rPr>
              <a:t>2) Hydrological methods</a:t>
            </a:r>
            <a:r>
              <a:rPr lang="en-US" sz="2000" dirty="0">
                <a:latin typeface="Times New Roman" panose="02020603050405020304" pitchFamily="18" charset="0"/>
                <a:cs typeface="Times New Roman" panose="02020603050405020304" pitchFamily="18" charset="0"/>
              </a:rPr>
              <a:t>, such as a lowering of the groundwater table or a reduction of the water content of the soil or rock</a:t>
            </a:r>
            <a:r>
              <a:rPr lang="en-US" sz="2000" dirty="0" smtClean="0">
                <a:latin typeface="Times New Roman" panose="02020603050405020304" pitchFamily="18" charset="0"/>
                <a:cs typeface="Times New Roman" panose="02020603050405020304" pitchFamily="18" charset="0"/>
              </a:rPr>
              <a:t>.</a:t>
            </a:r>
          </a:p>
          <a:p>
            <a:pPr algn="l" rtl="0"/>
            <a:endParaRPr lang="en-US" sz="2000" dirty="0">
              <a:latin typeface="Times New Roman" panose="02020603050405020304" pitchFamily="18" charset="0"/>
              <a:cs typeface="Times New Roman" panose="02020603050405020304" pitchFamily="18" charset="0"/>
            </a:endParaRPr>
          </a:p>
          <a:p>
            <a:pPr algn="l" rtl="0"/>
            <a:r>
              <a:rPr lang="en-US" sz="2000" b="1" dirty="0">
                <a:latin typeface="Times New Roman" panose="02020603050405020304" pitchFamily="18" charset="0"/>
                <a:cs typeface="Times New Roman" panose="02020603050405020304" pitchFamily="18" charset="0"/>
              </a:rPr>
              <a:t>3) Chemical and mechanical methods</a:t>
            </a:r>
            <a:r>
              <a:rPr lang="en-US" sz="2000" dirty="0">
                <a:latin typeface="Times New Roman" panose="02020603050405020304" pitchFamily="18" charset="0"/>
                <a:cs typeface="Times New Roman" panose="02020603050405020304" pitchFamily="18" charset="0"/>
              </a:rPr>
              <a:t>, including grouting which cause an increase of the average shear strength the soil</a:t>
            </a:r>
            <a:r>
              <a:rPr lang="en-US" sz="2000" dirty="0"/>
              <a:t>.</a:t>
            </a:r>
            <a:endParaRPr lang="en-US" sz="2000" dirty="0" smtClean="0">
              <a:latin typeface="Times New Roman" panose="02020603050405020304" pitchFamily="18" charset="0"/>
              <a:cs typeface="Times New Roman" panose="02020603050405020304" pitchFamily="18" charset="0"/>
            </a:endParaRPr>
          </a:p>
          <a:p>
            <a:pPr marL="285750" indent="-285750" algn="l" rtl="0">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a:p>
            <a:pPr marL="285750" indent="-285750" algn="l" rtl="0">
              <a:buFont typeface="Wingdings" panose="05000000000000000000" pitchFamily="2" charset="2"/>
              <a:buChar char="ü"/>
            </a:pPr>
            <a:endParaRPr lang="en-US" sz="2000" dirty="0" smtClean="0">
              <a:latin typeface="Times New Roman" panose="02020603050405020304" pitchFamily="18" charset="0"/>
              <a:cs typeface="Times New Roman" panose="02020603050405020304" pitchFamily="18" charset="0"/>
            </a:endParaRPr>
          </a:p>
          <a:p>
            <a:pPr marL="285750" indent="-285750" algn="l" rtl="0">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a:p>
            <a:pPr marL="285750" indent="-285750" algn="l" rtl="0">
              <a:buFont typeface="Wingdings" panose="05000000000000000000" pitchFamily="2" charset="2"/>
              <a:buChar char="ü"/>
            </a:pPr>
            <a:endParaRPr lang="en-US" sz="2000" dirty="0" smtClean="0">
              <a:latin typeface="Times New Roman" panose="02020603050405020304" pitchFamily="18" charset="0"/>
              <a:cs typeface="Times New Roman" panose="02020603050405020304" pitchFamily="18" charset="0"/>
            </a:endParaRPr>
          </a:p>
          <a:p>
            <a:pPr marL="285750" indent="-285750" algn="l" rtl="0">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a:p>
            <a:pPr marL="285750" indent="-285750" algn="l" rtl="0">
              <a:buFont typeface="Wingdings" panose="05000000000000000000" pitchFamily="2" charset="2"/>
              <a:buChar char="ü"/>
            </a:pPr>
            <a:endParaRPr lang="en-US" sz="2000" dirty="0" smtClean="0">
              <a:latin typeface="Times New Roman" panose="02020603050405020304" pitchFamily="18" charset="0"/>
              <a:cs typeface="Times New Roman" panose="02020603050405020304" pitchFamily="18" charset="0"/>
            </a:endParaRPr>
          </a:p>
          <a:p>
            <a:pPr marL="285750" indent="-285750" algn="l" rtl="0">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a:p>
            <a:pPr marL="285750" indent="-285750" algn="l" rtl="0">
              <a:buFont typeface="Wingdings" panose="05000000000000000000" pitchFamily="2" charset="2"/>
              <a:buChar char="ü"/>
            </a:pPr>
            <a:endParaRPr lang="en-US" sz="2000" dirty="0" smtClean="0">
              <a:latin typeface="Times New Roman" panose="02020603050405020304" pitchFamily="18" charset="0"/>
              <a:cs typeface="Times New Roman" panose="02020603050405020304" pitchFamily="18" charset="0"/>
            </a:endParaRPr>
          </a:p>
          <a:p>
            <a:pPr marL="285750" indent="-285750" algn="l" rtl="0">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a:p>
            <a:pPr marL="285750" indent="-285750" algn="l" rtl="0">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07974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856"/>
            <a:ext cx="8229600" cy="1143000"/>
          </a:xfrm>
        </p:spPr>
        <p:txBody>
          <a:bodyPr/>
          <a:lstStyle/>
          <a:p>
            <a:r>
              <a:rPr lang="en-US" dirty="0" smtClean="0">
                <a:solidFill>
                  <a:srgbClr val="FF0000"/>
                </a:solidFill>
                <a:latin typeface="Times New Roman" panose="02020603050405020304" pitchFamily="18" charset="0"/>
                <a:cs typeface="Times New Roman" panose="02020603050405020304" pitchFamily="18" charset="0"/>
              </a:rPr>
              <a:t>Recommendations</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268760"/>
            <a:ext cx="9144000" cy="5589240"/>
          </a:xfrm>
        </p:spPr>
        <p:txBody>
          <a:bodyPr>
            <a:normAutofit/>
          </a:bodyPr>
          <a:lstStyle/>
          <a:p>
            <a:pPr algn="l" rtl="0">
              <a:buFont typeface="Wingdings" panose="05000000000000000000" pitchFamily="2" charset="2"/>
              <a:buChar char="ü"/>
            </a:pPr>
            <a:r>
              <a:rPr lang="en-US" sz="2600" dirty="0">
                <a:latin typeface="Times New Roman" panose="02020603050405020304" pitchFamily="18" charset="0"/>
                <a:cs typeface="Times New Roman" panose="02020603050405020304" pitchFamily="18" charset="0"/>
              </a:rPr>
              <a:t>This study verifies the importance of conducting site investigation in construction activities through the problems that might be appear when the site investigation didn’t taken into considerations. So site investigation should be a must if the owner and contractors do so the geotechnical problems will be at the minimum level thus the structural problem so no need for additional cost for maintenance. </a:t>
            </a:r>
            <a:endParaRPr lang="en-US" sz="26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endParaRPr lang="en-US" sz="26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600" dirty="0" smtClean="0">
                <a:latin typeface="Times New Roman" panose="02020603050405020304" pitchFamily="18" charset="0"/>
                <a:cs typeface="Times New Roman" panose="02020603050405020304" pitchFamily="18" charset="0"/>
              </a:rPr>
              <a:t>Usually </a:t>
            </a:r>
            <a:r>
              <a:rPr lang="en-US" sz="2600" dirty="0">
                <a:latin typeface="Times New Roman" panose="02020603050405020304" pitchFamily="18" charset="0"/>
                <a:cs typeface="Times New Roman" panose="02020603050405020304" pitchFamily="18" charset="0"/>
              </a:rPr>
              <a:t>site investigation </a:t>
            </a:r>
            <a:r>
              <a:rPr lang="en-CA" sz="2600" dirty="0">
                <a:latin typeface="Times New Roman" panose="02020603050405020304" pitchFamily="18" charset="0"/>
                <a:cs typeface="Times New Roman" panose="02020603050405020304" pitchFamily="18" charset="0"/>
              </a:rPr>
              <a:t>cost very little comparing to total construction cost.</a:t>
            </a:r>
            <a:endParaRPr lang="en-US" sz="2600" dirty="0">
              <a:latin typeface="Times New Roman" panose="02020603050405020304" pitchFamily="18" charset="0"/>
              <a:cs typeface="Times New Roman" panose="02020603050405020304" pitchFamily="18" charset="0"/>
            </a:endParaRPr>
          </a:p>
          <a:p>
            <a:pPr algn="l" rtl="0"/>
            <a:endParaRPr lang="en-US" dirty="0"/>
          </a:p>
        </p:txBody>
      </p:sp>
    </p:spTree>
    <p:extLst>
      <p:ext uri="{BB962C8B-B14F-4D97-AF65-F5344CB8AC3E}">
        <p14:creationId xmlns:p14="http://schemas.microsoft.com/office/powerpoint/2010/main" val="882611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4070747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lstStyle/>
          <a:p>
            <a:r>
              <a:rPr lang="en-CA" dirty="0" smtClean="0">
                <a:solidFill>
                  <a:srgbClr val="FF0000"/>
                </a:solidFill>
                <a:latin typeface="Times New Roman" panose="02020603050405020304" pitchFamily="18" charset="0"/>
                <a:cs typeface="Times New Roman" panose="02020603050405020304" pitchFamily="18" charset="0"/>
              </a:rPr>
              <a:t>Introduction</a:t>
            </a:r>
            <a:endParaRPr lang="ar-SA"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331640"/>
            <a:ext cx="8229600" cy="4794523"/>
          </a:xfrm>
        </p:spPr>
        <p:txBody>
          <a:bodyPr>
            <a:normAutofit/>
          </a:bodyPr>
          <a:lstStyle/>
          <a:p>
            <a:pPr algn="l" rtl="0">
              <a:buFont typeface="Wingdings" panose="05000000000000000000" pitchFamily="2" charset="2"/>
              <a:buChar char="ü"/>
            </a:pPr>
            <a:r>
              <a:rPr lang="en-CA" sz="2400" dirty="0" smtClean="0">
                <a:latin typeface="Times New Roman" panose="02020603050405020304" pitchFamily="18" charset="0"/>
                <a:cs typeface="Times New Roman" panose="02020603050405020304" pitchFamily="18" charset="0"/>
              </a:rPr>
              <a:t>The design of foundations of any structures such as buildings, bridges, and dams requires a knowledge about the type of soil deposits  that will support these structures. The technique of identifying that layers which underlie a proposed  structure referred to subsurface exploration.</a:t>
            </a:r>
          </a:p>
          <a:p>
            <a:pPr marL="0" indent="0" algn="l" rtl="0">
              <a:buNone/>
            </a:pPr>
            <a:endParaRPr lang="en-CA" sz="24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CA" sz="2400" dirty="0" smtClean="0">
                <a:latin typeface="Times New Roman" panose="02020603050405020304" pitchFamily="18" charset="0"/>
                <a:cs typeface="Times New Roman" panose="02020603050405020304" pitchFamily="18" charset="0"/>
              </a:rPr>
              <a:t>However many of engineers didn’t  take this concept into considerations as a result the structural problems will be high due to un expected geotechnical problems.  </a:t>
            </a:r>
          </a:p>
          <a:p>
            <a:pPr algn="l" rtl="0">
              <a:buFont typeface="Wingdings" panose="05000000000000000000" pitchFamily="2" charset="2"/>
              <a:buChar char="ü"/>
            </a:pPr>
            <a:endParaRPr lang="ar-SA" sz="24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Times New Roman" panose="02020603050405020304" pitchFamily="18" charset="0"/>
                <a:cs typeface="Times New Roman" panose="02020603050405020304" pitchFamily="18" charset="0"/>
              </a:rPr>
              <a:t>Methodology</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A questionnaire was distributed to many owners, engineers and contractors of building to shed lights on site investigation.</a:t>
            </a:r>
          </a:p>
          <a:p>
            <a:pPr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The sites were visited and inspected several times to identify the problem and to find out possible causes of these problems. </a:t>
            </a:r>
            <a:endParaRPr lang="en-US" sz="24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Problems </a:t>
            </a:r>
            <a:r>
              <a:rPr lang="en-US" sz="2400" dirty="0">
                <a:latin typeface="Times New Roman" panose="02020603050405020304" pitchFamily="18" charset="0"/>
                <a:cs typeface="Times New Roman" panose="02020603050405020304" pitchFamily="18" charset="0"/>
              </a:rPr>
              <a:t>that have been observed at the region have been studied and </a:t>
            </a:r>
            <a:r>
              <a:rPr lang="en-US" sz="2400" dirty="0" smtClean="0">
                <a:latin typeface="Times New Roman" panose="02020603050405020304" pitchFamily="18" charset="0"/>
                <a:cs typeface="Times New Roman" panose="02020603050405020304" pitchFamily="18" charset="0"/>
              </a:rPr>
              <a:t>photographed.</a:t>
            </a:r>
          </a:p>
          <a:p>
            <a:pPr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Proposed suitable economic solutions for that problems.</a:t>
            </a:r>
            <a:endParaRPr lang="en-US" sz="24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endParaRPr lang="en-US" sz="2400" dirty="0" smtClean="0">
              <a:latin typeface="Times New Roman" panose="02020603050405020304" pitchFamily="18" charset="0"/>
              <a:cs typeface="Times New Roman" panose="02020603050405020304" pitchFamily="18" charset="0"/>
            </a:endParaRPr>
          </a:p>
          <a:p>
            <a:pPr algn="l" rtl="0"/>
            <a:endParaRPr lang="en-US" sz="2400" dirty="0">
              <a:latin typeface="Times New Roman" panose="02020603050405020304" pitchFamily="18" charset="0"/>
              <a:cs typeface="Times New Roman" panose="02020603050405020304" pitchFamily="18" charset="0"/>
            </a:endParaRPr>
          </a:p>
          <a:p>
            <a:pPr algn="l" rtl="0"/>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72130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Times New Roman" panose="02020603050405020304" pitchFamily="18" charset="0"/>
                <a:cs typeface="Times New Roman" panose="02020603050405020304" pitchFamily="18" charset="0"/>
              </a:rPr>
              <a:t>Importance of site investigation</a:t>
            </a:r>
            <a:endParaRPr lang="ar-SA"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Determine the </a:t>
            </a:r>
            <a:r>
              <a:rPr lang="en-US" sz="2400" dirty="0">
                <a:latin typeface="Times New Roman" panose="02020603050405020304" pitchFamily="18" charset="0"/>
                <a:cs typeface="Times New Roman" panose="02020603050405020304" pitchFamily="18" charset="0"/>
              </a:rPr>
              <a:t>type and the depth of foundation substitute for </a:t>
            </a:r>
            <a:r>
              <a:rPr lang="en-US" sz="2400" dirty="0" smtClean="0">
                <a:latin typeface="Times New Roman" panose="02020603050405020304" pitchFamily="18" charset="0"/>
                <a:cs typeface="Times New Roman" panose="02020603050405020304" pitchFamily="18" charset="0"/>
              </a:rPr>
              <a:t>a given </a:t>
            </a:r>
            <a:r>
              <a:rPr lang="en-US" sz="2400" dirty="0">
                <a:latin typeface="Times New Roman" panose="02020603050405020304" pitchFamily="18" charset="0"/>
                <a:cs typeface="Times New Roman" panose="02020603050405020304" pitchFamily="18" charset="0"/>
              </a:rPr>
              <a:t>structure</a:t>
            </a:r>
            <a:r>
              <a:rPr lang="en-US" sz="2400" dirty="0" smtClean="0">
                <a:latin typeface="Times New Roman" panose="02020603050405020304" pitchFamily="18" charset="0"/>
                <a:cs typeface="Times New Roman" panose="02020603050405020304" pitchFamily="18" charset="0"/>
              </a:rPr>
              <a:t>.</a:t>
            </a:r>
          </a:p>
          <a:p>
            <a:pPr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Estimate of the probable settlement of structure</a:t>
            </a:r>
            <a:r>
              <a:rPr lang="en-US" sz="2400" dirty="0" smtClean="0">
                <a:latin typeface="Times New Roman" panose="02020603050405020304" pitchFamily="18" charset="0"/>
                <a:cs typeface="Times New Roman" panose="02020603050405020304" pitchFamily="18" charset="0"/>
              </a:rPr>
              <a:t>.</a:t>
            </a:r>
          </a:p>
          <a:p>
            <a:pPr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Determination </a:t>
            </a:r>
            <a:r>
              <a:rPr lang="en-US" sz="2400" dirty="0">
                <a:latin typeface="Times New Roman" panose="02020603050405020304" pitchFamily="18" charset="0"/>
                <a:cs typeface="Times New Roman" panose="02020603050405020304" pitchFamily="18" charset="0"/>
              </a:rPr>
              <a:t>of potential foundation </a:t>
            </a:r>
            <a:r>
              <a:rPr lang="en-US" sz="2400" dirty="0" smtClean="0">
                <a:latin typeface="Times New Roman" panose="02020603050405020304" pitchFamily="18" charset="0"/>
                <a:cs typeface="Times New Roman" panose="02020603050405020304" pitchFamily="18" charset="0"/>
              </a:rPr>
              <a:t>problems.</a:t>
            </a:r>
          </a:p>
          <a:p>
            <a:pPr algn="l" rtl="0">
              <a:buFont typeface="Wingdings" panose="05000000000000000000" pitchFamily="2" charset="2"/>
              <a:buChar char="ü"/>
            </a:pPr>
            <a:endParaRPr lang="en-US" sz="2400"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Evaluation of the load-bearing capacity of the foundation</a:t>
            </a:r>
            <a:r>
              <a:rPr lang="en-US" sz="2400" dirty="0" smtClean="0">
                <a:latin typeface="Times New Roman" panose="02020603050405020304" pitchFamily="18" charset="0"/>
                <a:cs typeface="Times New Roman" panose="02020603050405020304" pitchFamily="18" charset="0"/>
              </a:rPr>
              <a:t>.</a:t>
            </a:r>
          </a:p>
          <a:p>
            <a:pPr algn="l" rtl="0">
              <a:buFont typeface="Wingdings" panose="05000000000000000000" pitchFamily="2" charset="2"/>
              <a:buChar char="ü"/>
            </a:pPr>
            <a:endParaRPr lang="en-US" sz="24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Establishment </a:t>
            </a:r>
            <a:r>
              <a:rPr lang="en-US" sz="2400" dirty="0">
                <a:latin typeface="Times New Roman" panose="02020603050405020304" pitchFamily="18" charset="0"/>
                <a:cs typeface="Times New Roman" panose="02020603050405020304" pitchFamily="18" charset="0"/>
              </a:rPr>
              <a:t>of ground water </a:t>
            </a:r>
            <a:r>
              <a:rPr lang="en-US" sz="2400" dirty="0" smtClean="0">
                <a:latin typeface="Times New Roman" panose="02020603050405020304" pitchFamily="18" charset="0"/>
                <a:cs typeface="Times New Roman" panose="02020603050405020304" pitchFamily="18" charset="0"/>
              </a:rPr>
              <a:t>table location</a:t>
            </a:r>
            <a:r>
              <a:rPr lang="en-US" sz="2400" dirty="0" smtClean="0"/>
              <a:t>.</a:t>
            </a:r>
            <a:endParaRPr lang="en-US" sz="2400" dirty="0"/>
          </a:p>
          <a:p>
            <a:pPr algn="l" rtl="0">
              <a:buFont typeface="Wingdings" panose="05000000000000000000" pitchFamily="2" charset="2"/>
              <a:buChar char="ü"/>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0000"/>
                </a:solidFill>
                <a:latin typeface="Times New Roman" panose="02020603050405020304" pitchFamily="18" charset="0"/>
                <a:cs typeface="Times New Roman" panose="02020603050405020304" pitchFamily="18" charset="0"/>
              </a:rPr>
              <a:t>Subsurface exploration steps</a:t>
            </a:r>
            <a:endParaRPr lang="ar-SA" dirty="0">
              <a:solidFill>
                <a:srgbClr val="FF0000"/>
              </a:solidFill>
              <a:latin typeface="Times New Roman" panose="02020603050405020304" pitchFamily="18" charset="0"/>
              <a:cs typeface="Times New Roman" panose="02020603050405020304" pitchFamily="18" charset="0"/>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19142587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endParaRPr lang="en-CA" dirty="0"/>
          </a:p>
          <a:p>
            <a:pPr algn="l" rtl="0">
              <a:buNone/>
            </a:pPr>
            <a:r>
              <a:rPr lang="en-CA" sz="2800" b="1" u="sng" dirty="0" smtClean="0">
                <a:solidFill>
                  <a:srgbClr val="00B0F0"/>
                </a:solidFill>
                <a:latin typeface="Times New Roman" panose="02020603050405020304" pitchFamily="18" charset="0"/>
                <a:cs typeface="Times New Roman" panose="02020603050405020304" pitchFamily="18" charset="0"/>
              </a:rPr>
              <a:t>Preliminary information</a:t>
            </a:r>
            <a:r>
              <a:rPr lang="en-CA" sz="2800" b="1" u="sng" dirty="0" smtClean="0">
                <a:solidFill>
                  <a:srgbClr val="00B0F0"/>
                </a:solidFill>
              </a:rPr>
              <a:t>:  </a:t>
            </a:r>
            <a:endParaRPr lang="en-CA" sz="2400" b="1" u="sng" dirty="0" smtClean="0">
              <a:solidFill>
                <a:srgbClr val="00B0F0"/>
              </a:solidFill>
            </a:endParaRPr>
          </a:p>
          <a:p>
            <a:pPr algn="l" rtl="0">
              <a:buNone/>
            </a:pPr>
            <a:r>
              <a:rPr lang="en-CA" sz="2400" dirty="0" smtClean="0"/>
              <a:t> </a:t>
            </a:r>
            <a:r>
              <a:rPr lang="en-CA" sz="2400" dirty="0" smtClean="0">
                <a:latin typeface="Times New Roman" panose="02020603050405020304" pitchFamily="18" charset="0"/>
                <a:cs typeface="Times New Roman" panose="02020603050405020304" pitchFamily="18" charset="0"/>
              </a:rPr>
              <a:t>collection of some information about the proposed structure like ( type of building and its use, location of the building, the design area of the building, approximate column loads and their spacing, the code that will be used and its requirements.</a:t>
            </a:r>
            <a:r>
              <a:rPr lang="en-CA" sz="2400" dirty="0" smtClean="0"/>
              <a:t> </a:t>
            </a:r>
          </a:p>
          <a:p>
            <a:pPr algn="l" rtl="0">
              <a:buNone/>
            </a:pPr>
            <a:endParaRPr lang="en-CA" sz="2400" dirty="0"/>
          </a:p>
          <a:p>
            <a:pPr algn="l" rtl="0">
              <a:buNone/>
            </a:pPr>
            <a:endParaRPr lang="en-CA" sz="2400" dirty="0" smtClean="0"/>
          </a:p>
          <a:p>
            <a:pPr algn="l" rtl="0">
              <a:buNone/>
            </a:pPr>
            <a:endParaRPr lang="en-CA" sz="2400" dirty="0"/>
          </a:p>
          <a:p>
            <a:pPr algn="l" rtl="0">
              <a:buNone/>
            </a:pPr>
            <a:r>
              <a:rPr lang="en-CA" sz="2800" b="1" u="sng" dirty="0" smtClean="0">
                <a:solidFill>
                  <a:srgbClr val="00B0F0"/>
                </a:solidFill>
                <a:latin typeface="Times New Roman" panose="02020603050405020304" pitchFamily="18" charset="0"/>
                <a:cs typeface="Times New Roman" panose="02020603050405020304" pitchFamily="18" charset="0"/>
              </a:rPr>
              <a:t>Reconnaissance :</a:t>
            </a:r>
          </a:p>
          <a:p>
            <a:pPr algn="l" rtl="0">
              <a:buNone/>
            </a:pPr>
            <a:r>
              <a:rPr lang="en-CA" sz="2400" dirty="0" smtClean="0">
                <a:latin typeface="Times New Roman" panose="02020603050405020304" pitchFamily="18" charset="0"/>
                <a:cs typeface="Times New Roman" panose="02020603050405020304" pitchFamily="18" charset="0"/>
              </a:rPr>
              <a:t>(walk over the site) in this step engineers should go to the site and make a visual inspection to get a basic information about the hydrology, slope instability, mining, and access of the site.</a:t>
            </a:r>
          </a:p>
          <a:p>
            <a:pPr algn="l" rtl="0">
              <a:buNone/>
            </a:pPr>
            <a:endParaRPr lang="en-CA" sz="2400" dirty="0">
              <a:latin typeface="Times New Roman" panose="02020603050405020304" pitchFamily="18" charset="0"/>
              <a:cs typeface="Times New Roman" panose="02020603050405020304" pitchFamily="18" charset="0"/>
            </a:endParaRPr>
          </a:p>
          <a:p>
            <a:pPr algn="l" rtl="0">
              <a:buNone/>
            </a:pPr>
            <a:endParaRPr lang="en-CA" sz="2400" dirty="0" smtClean="0"/>
          </a:p>
          <a:p>
            <a:pPr algn="l" rtl="0">
              <a:buNone/>
            </a:pPr>
            <a:endParaRPr lang="en-CA" sz="2400" dirty="0"/>
          </a:p>
          <a:p>
            <a:pPr algn="l" rtl="0">
              <a:buNone/>
            </a:pPr>
            <a:endParaRPr lang="ar-SA" sz="2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2348880"/>
            <a:ext cx="3347864" cy="216024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0000"/>
                </a:solidFill>
                <a:latin typeface="Times New Roman" panose="02020603050405020304" pitchFamily="18" charset="0"/>
                <a:cs typeface="Times New Roman" panose="02020603050405020304" pitchFamily="18" charset="0"/>
              </a:rPr>
              <a:t>Site Investigation steps</a:t>
            </a:r>
            <a:endParaRPr lang="ar-SA" dirty="0">
              <a:solidFill>
                <a:srgbClr val="FF0000"/>
              </a:solidFill>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50649847"/>
              </p:ext>
            </p:extLst>
          </p:nvPr>
        </p:nvGraphicFramePr>
        <p:xfrm>
          <a:off x="457200" y="1268413"/>
          <a:ext cx="8229600" cy="4857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
            </a:r>
            <a:br>
              <a:rPr lang="en-US" dirty="0" smtClean="0">
                <a:solidFill>
                  <a:srgbClr val="FF0000"/>
                </a:solidFill>
              </a:rPr>
            </a:br>
            <a:r>
              <a:rPr lang="en-US" sz="4900" dirty="0" smtClean="0">
                <a:solidFill>
                  <a:srgbClr val="FF0000"/>
                </a:solidFill>
                <a:latin typeface="Times New Roman" panose="02020603050405020304" pitchFamily="18" charset="0"/>
                <a:cs typeface="Times New Roman" panose="02020603050405020304" pitchFamily="18" charset="0"/>
              </a:rPr>
              <a:t>Codes Used for </a:t>
            </a:r>
            <a:r>
              <a:rPr lang="en-US" sz="4900" dirty="0">
                <a:solidFill>
                  <a:srgbClr val="FF0000"/>
                </a:solidFill>
                <a:latin typeface="Times New Roman" panose="02020603050405020304" pitchFamily="18" charset="0"/>
                <a:cs typeface="Times New Roman" panose="02020603050405020304" pitchFamily="18" charset="0"/>
              </a:rPr>
              <a:t>Site Investigation</a:t>
            </a:r>
            <a:r>
              <a:rPr lang="en-US" dirty="0"/>
              <a:t/>
            </a:r>
            <a:br>
              <a:rPr lang="en-US" dirty="0"/>
            </a:br>
            <a:endParaRPr lang="ar-SA" dirty="0"/>
          </a:p>
        </p:txBody>
      </p:sp>
      <p:sp>
        <p:nvSpPr>
          <p:cNvPr id="3" name="Content Placeholder 2"/>
          <p:cNvSpPr>
            <a:spLocks noGrp="1"/>
          </p:cNvSpPr>
          <p:nvPr>
            <p:ph idx="1"/>
          </p:nvPr>
        </p:nvSpPr>
        <p:spPr/>
        <p:txBody>
          <a:bodyPr/>
          <a:lstStyle/>
          <a:p>
            <a:pPr lvl="0" algn="l" rtl="0">
              <a:buFont typeface="Wingdings" panose="05000000000000000000" pitchFamily="2" charset="2"/>
              <a:buChar char="ü"/>
            </a:pPr>
            <a:r>
              <a:rPr lang="en-US" sz="2400" dirty="0">
                <a:solidFill>
                  <a:prstClr val="black"/>
                </a:solidFill>
                <a:latin typeface="Times New Roman" panose="02020603050405020304" pitchFamily="18" charset="0"/>
                <a:cs typeface="Times New Roman" panose="02020603050405020304" pitchFamily="18" charset="0"/>
              </a:rPr>
              <a:t>There are specific site investigation codes for each country, the code is standards and specifications written by experienced engineers whom they have experiences and knowledge. These codes summarize the main requirements for </a:t>
            </a:r>
            <a:r>
              <a:rPr lang="en-US" sz="2400" dirty="0" smtClean="0">
                <a:solidFill>
                  <a:prstClr val="black"/>
                </a:solidFill>
                <a:latin typeface="Times New Roman" panose="02020603050405020304" pitchFamily="18" charset="0"/>
                <a:cs typeface="Times New Roman" panose="02020603050405020304" pitchFamily="18" charset="0"/>
              </a:rPr>
              <a:t>site investigation.</a:t>
            </a:r>
          </a:p>
          <a:p>
            <a:pPr lvl="0" algn="l" rtl="0">
              <a:buFont typeface="Wingdings" panose="05000000000000000000" pitchFamily="2" charset="2"/>
              <a:buChar char="ü"/>
            </a:pPr>
            <a:endParaRPr lang="en-US" sz="2400" dirty="0">
              <a:solidFill>
                <a:prstClr val="black"/>
              </a:solidFill>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ü"/>
            </a:pPr>
            <a:r>
              <a:rPr lang="en-US" sz="2400" dirty="0" smtClean="0">
                <a:solidFill>
                  <a:prstClr val="black"/>
                </a:solidFill>
                <a:latin typeface="Times New Roman" panose="02020603050405020304" pitchFamily="18" charset="0"/>
                <a:cs typeface="Times New Roman" panose="02020603050405020304" pitchFamily="18" charset="0"/>
              </a:rPr>
              <a:t>Three different codes are discussed, there requirements and where they will be used.</a:t>
            </a:r>
          </a:p>
          <a:p>
            <a:pPr lvl="0" algn="l" rtl="0">
              <a:buFont typeface="Wingdings" panose="05000000000000000000" pitchFamily="2" charset="2"/>
              <a:buChar char="ü"/>
            </a:pPr>
            <a:endParaRPr lang="en-US" sz="2400" dirty="0">
              <a:solidFill>
                <a:prstClr val="black"/>
              </a:solidFill>
              <a:latin typeface="Times New Roman" panose="02020603050405020304" pitchFamily="18" charset="0"/>
              <a:cs typeface="Times New Roman" panose="02020603050405020304" pitchFamily="18" charset="0"/>
            </a:endParaRPr>
          </a:p>
          <a:p>
            <a:pPr lvl="0" algn="l" rtl="0">
              <a:buFont typeface="Wingdings" panose="05000000000000000000" pitchFamily="2" charset="2"/>
              <a:buChar char="ü"/>
            </a:pPr>
            <a:r>
              <a:rPr lang="en-US" sz="2400" dirty="0" smtClean="0">
                <a:solidFill>
                  <a:prstClr val="black"/>
                </a:solidFill>
                <a:latin typeface="Times New Roman" panose="02020603050405020304" pitchFamily="18" charset="0"/>
                <a:cs typeface="Times New Roman" panose="02020603050405020304" pitchFamily="18" charset="0"/>
              </a:rPr>
              <a:t>Locally we follow the Jordanian code since the nature of our soil and our engineering work are similar to those in Jordan.</a:t>
            </a:r>
          </a:p>
          <a:p>
            <a:pPr lvl="0" algn="l" rtl="0">
              <a:buNone/>
            </a:pPr>
            <a:endParaRPr lang="en-US" dirty="0" smtClean="0"/>
          </a:p>
          <a:p>
            <a:pPr algn="l" rtl="0">
              <a:buNone/>
            </a:pPr>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574</TotalTime>
  <Words>1325</Words>
  <Application>Microsoft Office PowerPoint</Application>
  <PresentationFormat>On-screen Show (4:3)</PresentationFormat>
  <Paragraphs>171</Paragraphs>
  <Slides>26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Andalus</vt:lpstr>
      <vt:lpstr>Arial</vt:lpstr>
      <vt:lpstr>Calibri</vt:lpstr>
      <vt:lpstr>Times New Roman</vt:lpstr>
      <vt:lpstr>Wingdings</vt:lpstr>
      <vt:lpstr>Office Theme</vt:lpstr>
      <vt:lpstr>        `    An-Najah National University Faculty of Engineering Civil Engineering Department  Reality and Importance of Site Investigation in Nablus City  </vt:lpstr>
      <vt:lpstr>Description of The Project</vt:lpstr>
      <vt:lpstr>Introduction</vt:lpstr>
      <vt:lpstr>Methodology</vt:lpstr>
      <vt:lpstr>Importance of site investigation</vt:lpstr>
      <vt:lpstr>Subsurface exploration steps</vt:lpstr>
      <vt:lpstr>PowerPoint Presentation</vt:lpstr>
      <vt:lpstr>Site Investigation steps</vt:lpstr>
      <vt:lpstr> Codes Used for Site Investigation </vt:lpstr>
      <vt:lpstr>Building on Difficult Soils</vt:lpstr>
      <vt:lpstr>PowerPoint Presentation</vt:lpstr>
      <vt:lpstr>PowerPoint Presentation</vt:lpstr>
      <vt:lpstr>PowerPoint Presentation</vt:lpstr>
      <vt:lpstr>PowerPoint Presentation</vt:lpstr>
      <vt:lpstr>Survey Results</vt:lpstr>
      <vt:lpstr>PowerPoint Presentation</vt:lpstr>
      <vt:lpstr>Consequences of Not Conducting Site Investigation</vt:lpstr>
      <vt:lpstr>PowerPoint Presentation</vt:lpstr>
      <vt:lpstr>Eye Inspections</vt:lpstr>
      <vt:lpstr>PowerPoint Presentation</vt:lpstr>
      <vt:lpstr>PowerPoint Presentation</vt:lpstr>
      <vt:lpstr>Causes of the Problems</vt:lpstr>
      <vt:lpstr>Solutions for that problems</vt:lpstr>
      <vt:lpstr>PowerPoint Presentation</vt:lpstr>
      <vt:lpstr>Recommendations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Civil Engineering Department</dc:title>
  <dc:creator>محمد</dc:creator>
  <cp:lastModifiedBy>محمد</cp:lastModifiedBy>
  <cp:revision>67</cp:revision>
  <dcterms:created xsi:type="dcterms:W3CDTF">2013-01-04T15:59:46Z</dcterms:created>
  <dcterms:modified xsi:type="dcterms:W3CDTF">2013-05-17T17:25:22Z</dcterms:modified>
</cp:coreProperties>
</file>