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  <p:sldId id="275" r:id="rId14"/>
    <p:sldId id="279" r:id="rId15"/>
    <p:sldId id="280" r:id="rId16"/>
    <p:sldId id="281" r:id="rId17"/>
    <p:sldId id="282" r:id="rId18"/>
    <p:sldId id="283" r:id="rId19"/>
    <p:sldId id="273" r:id="rId20"/>
    <p:sldId id="274" r:id="rId21"/>
    <p:sldId id="276" r:id="rId22"/>
    <p:sldId id="277" r:id="rId23"/>
    <p:sldId id="284" r:id="rId24"/>
    <p:sldId id="27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9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18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1161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7939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107309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6071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4300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4286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3965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098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6819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1866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0376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0323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3536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9639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7423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7830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1D41D71-863D-44B3-AFAF-31FC21478C4E}" type="datetimeFigureOut">
              <a:rPr lang="en-US" smtClean="0"/>
              <a:pPr/>
              <a:t>8/21/2019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470C1-F2CE-471F-8E03-5608A2B29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02269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94642" y="2748007"/>
            <a:ext cx="8825658" cy="1887828"/>
          </a:xfrm>
        </p:spPr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Domestic Olive oil extruder </a:t>
            </a:r>
            <a:r>
              <a:rPr lang="en-US" sz="5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en-US" sz="5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1462" y="3084025"/>
            <a:ext cx="6160618" cy="3616817"/>
          </a:xfrm>
        </p:spPr>
        <p:txBody>
          <a:bodyPr>
            <a:normAutofit/>
          </a:bodyPr>
          <a:lstStyle/>
          <a:p>
            <a:endParaRPr lang="en-US" b="1" dirty="0" smtClean="0"/>
          </a:p>
          <a:p>
            <a:r>
              <a:rPr lang="en-US" b="1" dirty="0" smtClean="0"/>
              <a:t>Supervisor: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b="1" dirty="0" err="1" smtClean="0"/>
              <a:t>Dr.Salamah</a:t>
            </a:r>
            <a:r>
              <a:rPr lang="en-US" b="1" dirty="0" smtClean="0"/>
              <a:t> </a:t>
            </a:r>
            <a:r>
              <a:rPr lang="en-US" b="1" dirty="0"/>
              <a:t>Abdel-Fattah</a:t>
            </a:r>
          </a:p>
          <a:p>
            <a:endParaRPr lang="en-US" b="1" dirty="0" smtClean="0"/>
          </a:p>
          <a:p>
            <a:r>
              <a:rPr lang="en-US" b="1" dirty="0" smtClean="0"/>
              <a:t>Students:</a:t>
            </a:r>
            <a:endParaRPr lang="en-US" dirty="0"/>
          </a:p>
          <a:p>
            <a:r>
              <a:rPr lang="en-US" dirty="0" err="1"/>
              <a:t>Moath</a:t>
            </a:r>
            <a:r>
              <a:rPr lang="en-US" dirty="0"/>
              <a:t> </a:t>
            </a:r>
            <a:r>
              <a:rPr lang="en-US" dirty="0" err="1"/>
              <a:t>Dweekat</a:t>
            </a:r>
            <a:endParaRPr lang="en-US" dirty="0"/>
          </a:p>
          <a:p>
            <a:r>
              <a:rPr lang="en-US" dirty="0" err="1"/>
              <a:t>Wisam</a:t>
            </a:r>
            <a:r>
              <a:rPr lang="en-US" dirty="0"/>
              <a:t> </a:t>
            </a:r>
            <a:r>
              <a:rPr lang="en-US" dirty="0" err="1"/>
              <a:t>Mlitat</a:t>
            </a:r>
            <a:endParaRPr lang="en-US" dirty="0"/>
          </a:p>
          <a:p>
            <a:r>
              <a:rPr lang="en-US" dirty="0"/>
              <a:t>Khalid Al-</a:t>
            </a:r>
            <a:r>
              <a:rPr lang="en-US" dirty="0" err="1"/>
              <a:t>Ataywi</a:t>
            </a:r>
            <a:endParaRPr lang="en-US" dirty="0"/>
          </a:p>
        </p:txBody>
      </p:sp>
      <p:pic>
        <p:nvPicPr>
          <p:cNvPr id="4" name="image1.png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13628" y="440005"/>
            <a:ext cx="2476286" cy="2051403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xmlns="" val="417557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624" y="257577"/>
            <a:ext cx="9404723" cy="320662"/>
          </a:xfrm>
        </p:spPr>
        <p:txBody>
          <a:bodyPr/>
          <a:lstStyle/>
          <a:p>
            <a:r>
              <a:rPr lang="en-US" dirty="0" smtClean="0"/>
              <a:t>Crushing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2125" y="578239"/>
            <a:ext cx="7380153" cy="5989986"/>
          </a:xfrm>
        </p:spPr>
      </p:pic>
    </p:spTree>
    <p:extLst>
      <p:ext uri="{BB962C8B-B14F-4D97-AF65-F5344CB8AC3E}">
        <p14:creationId xmlns:p14="http://schemas.microsoft.com/office/powerpoint/2010/main" xmlns="" val="103818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7441821" cy="345772"/>
          </a:xfrm>
        </p:spPr>
        <p:txBody>
          <a:bodyPr/>
          <a:lstStyle/>
          <a:p>
            <a:r>
              <a:rPr lang="en-US" dirty="0" smtClean="0"/>
              <a:t>mixing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59215" y="798490"/>
            <a:ext cx="6396153" cy="573521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111" y="1700012"/>
            <a:ext cx="1335921" cy="4271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515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Pressing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8695" y="452718"/>
            <a:ext cx="6240115" cy="599959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9435" y="1634477"/>
            <a:ext cx="1390650" cy="418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3153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1489166"/>
            <a:ext cx="12192000" cy="536883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 plc will be used to control the line within the machine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1-  </a:t>
            </a:r>
            <a:r>
              <a:rPr lang="en-US" dirty="0" smtClean="0"/>
              <a:t>the timing for the container </a:t>
            </a:r>
            <a:endParaRPr lang="en-US" dirty="0" smtClean="0"/>
          </a:p>
          <a:p>
            <a:r>
              <a:rPr lang="en-US" dirty="0" smtClean="0"/>
              <a:t> 2- </a:t>
            </a:r>
            <a:r>
              <a:rPr lang="en-US" dirty="0" smtClean="0"/>
              <a:t>starting and stopping the hammer mill </a:t>
            </a:r>
          </a:p>
          <a:p>
            <a:r>
              <a:rPr lang="en-US" dirty="0" smtClean="0"/>
              <a:t>3 – mixing and its duration </a:t>
            </a:r>
          </a:p>
          <a:p>
            <a:r>
              <a:rPr lang="en-US" dirty="0" smtClean="0"/>
              <a:t>4- starting the press and opening the valves .</a:t>
            </a:r>
          </a:p>
          <a:p>
            <a:r>
              <a:rPr lang="en-US" dirty="0" smtClean="0"/>
              <a:t>5- controlling the final separation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A pneumatic system will be used to actuate the process </a:t>
            </a:r>
          </a:p>
          <a:p>
            <a:r>
              <a:rPr lang="en-US" dirty="0" smtClean="0"/>
              <a:t>1- moving the container </a:t>
            </a:r>
          </a:p>
          <a:p>
            <a:r>
              <a:rPr lang="en-US" dirty="0" smtClean="0"/>
              <a:t>2- lowering the needed part to complete tasks </a:t>
            </a:r>
          </a:p>
        </p:txBody>
      </p:sp>
    </p:spTree>
    <p:extLst>
      <p:ext uri="{BB962C8B-B14F-4D97-AF65-F5344CB8AC3E}">
        <p14:creationId xmlns:p14="http://schemas.microsoft.com/office/powerpoint/2010/main" xmlns="" val="306761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Pneumatic system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201782"/>
            <a:ext cx="12192000" cy="5656217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 pneumatic system was used in this project and it consists of the following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Components :</a:t>
            </a:r>
          </a:p>
          <a:p>
            <a:pPr>
              <a:buNone/>
            </a:pPr>
            <a:r>
              <a:rPr lang="en-US" dirty="0" smtClean="0"/>
              <a:t>1- compressed air source </a:t>
            </a:r>
          </a:p>
          <a:p>
            <a:pPr>
              <a:buNone/>
            </a:pPr>
            <a:r>
              <a:rPr lang="en-US" dirty="0" smtClean="0"/>
              <a:t>2- control valves </a:t>
            </a:r>
          </a:p>
          <a:p>
            <a:pPr>
              <a:buNone/>
            </a:pPr>
            <a:r>
              <a:rPr lang="en-US" dirty="0" smtClean="0"/>
              <a:t>3- acting cylinders </a:t>
            </a:r>
          </a:p>
          <a:p>
            <a:pPr>
              <a:buNone/>
            </a:pPr>
            <a:r>
              <a:rPr lang="en-US" dirty="0" smtClean="0"/>
              <a:t>4- tubes and hoses </a:t>
            </a:r>
          </a:p>
          <a:p>
            <a:pPr>
              <a:buNone/>
            </a:pPr>
            <a:r>
              <a:rPr lang="en-US" dirty="0" smtClean="0"/>
              <a:t>5- filter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" y="0"/>
            <a:ext cx="12192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Control valve:</a:t>
            </a:r>
          </a:p>
          <a:p>
            <a:pPr>
              <a:buNone/>
            </a:pPr>
            <a:r>
              <a:rPr lang="en-US" dirty="0" smtClean="0"/>
              <a:t>4V210-08 Solenoid Valve was used in this project to control the acting cylinders. </a:t>
            </a:r>
          </a:p>
          <a:p>
            <a:r>
              <a:rPr lang="en-US" dirty="0" smtClean="0"/>
              <a:t>Valve type: Double solenoid 5/2 </a:t>
            </a:r>
            <a:r>
              <a:rPr lang="en-US" dirty="0" smtClean="0"/>
              <a:t>way</a:t>
            </a:r>
          </a:p>
          <a:p>
            <a:r>
              <a:rPr lang="en-US" dirty="0" smtClean="0"/>
              <a:t>Port </a:t>
            </a:r>
            <a:r>
              <a:rPr lang="en-US" dirty="0" smtClean="0"/>
              <a:t>size: In=out=1/4″ Exhaust=1/8</a:t>
            </a:r>
            <a:r>
              <a:rPr lang="en-US" dirty="0" smtClean="0"/>
              <a:t>″</a:t>
            </a:r>
          </a:p>
          <a:p>
            <a:r>
              <a:rPr lang="en-US" dirty="0" smtClean="0"/>
              <a:t>Standard </a:t>
            </a:r>
            <a:r>
              <a:rPr lang="en-US" dirty="0" smtClean="0"/>
              <a:t>Voltage: </a:t>
            </a:r>
            <a:r>
              <a:rPr lang="en-US" dirty="0" smtClean="0"/>
              <a:t>AC220V</a:t>
            </a:r>
          </a:p>
          <a:p>
            <a:r>
              <a:rPr lang="en-US" dirty="0" smtClean="0"/>
              <a:t>Connection </a:t>
            </a:r>
            <a:r>
              <a:rPr lang="en-US" dirty="0" smtClean="0"/>
              <a:t>and initial status: Threaded</a:t>
            </a:r>
          </a:p>
          <a:p>
            <a:r>
              <a:rPr lang="en-US" dirty="0" smtClean="0"/>
              <a:t> Sub-plated mounted (for 5/2way) </a:t>
            </a:r>
            <a:endParaRPr lang="en-US" dirty="0" smtClean="0"/>
          </a:p>
          <a:p>
            <a:r>
              <a:rPr lang="en-US" dirty="0" smtClean="0"/>
              <a:t>Coil </a:t>
            </a:r>
            <a:r>
              <a:rPr lang="en-US" dirty="0" smtClean="0"/>
              <a:t>and type: 10 Single </a:t>
            </a:r>
            <a:r>
              <a:rPr lang="en-US" dirty="0" smtClean="0"/>
              <a:t>coil</a:t>
            </a:r>
          </a:p>
          <a:p>
            <a:r>
              <a:rPr lang="en-US" dirty="0" smtClean="0"/>
              <a:t>Valve Working Medium: 40 Micron Filtered Air</a:t>
            </a:r>
          </a:p>
          <a:p>
            <a:r>
              <a:rPr lang="en-US" dirty="0" smtClean="0"/>
              <a:t>Working Pressure: 0.15~0.8Mpa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Max.Pressure</a:t>
            </a:r>
            <a:r>
              <a:rPr lang="en-US" dirty="0" smtClean="0"/>
              <a:t> Resistance: 1.2 </a:t>
            </a:r>
            <a:r>
              <a:rPr lang="en-US" dirty="0" err="1" smtClean="0"/>
              <a:t>Mpa</a:t>
            </a:r>
            <a:endParaRPr lang="en-US" dirty="0"/>
          </a:p>
        </p:txBody>
      </p:sp>
      <p:pic>
        <p:nvPicPr>
          <p:cNvPr id="4" name="صورة 3" descr="conrol val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89551" y="1254034"/>
            <a:ext cx="5776025" cy="560396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Double acting cylinders :</a:t>
            </a:r>
          </a:p>
          <a:p>
            <a:r>
              <a:rPr lang="en-US" dirty="0" smtClean="0"/>
              <a:t>RIH </a:t>
            </a:r>
            <a:r>
              <a:rPr lang="en-US" dirty="0" smtClean="0"/>
              <a:t>Band Square Cover Type Double Acting DNC Standard Pneumatic </a:t>
            </a:r>
            <a:r>
              <a:rPr lang="en-US" dirty="0" smtClean="0"/>
              <a:t>Cylinder</a:t>
            </a:r>
          </a:p>
          <a:p>
            <a:pPr>
              <a:buNone/>
            </a:pPr>
            <a:r>
              <a:rPr lang="en-US" dirty="0" smtClean="0"/>
              <a:t>Are in use in this project.</a:t>
            </a:r>
          </a:p>
          <a:p>
            <a:r>
              <a:rPr lang="en-US" dirty="0" smtClean="0"/>
              <a:t>Two of </a:t>
            </a:r>
            <a:r>
              <a:rPr lang="en-US" dirty="0" smtClean="0"/>
              <a:t>them had a maximum stroke of </a:t>
            </a:r>
            <a:r>
              <a:rPr lang="en-US" dirty="0" smtClean="0"/>
              <a:t>100mm </a:t>
            </a:r>
            <a:r>
              <a:rPr lang="en-US" dirty="0" smtClean="0"/>
              <a:t>for the mixing and pressing </a:t>
            </a:r>
            <a:r>
              <a:rPr lang="en-US" dirty="0" smtClean="0"/>
              <a:t>operations</a:t>
            </a:r>
          </a:p>
          <a:p>
            <a:r>
              <a:rPr lang="en-US" dirty="0" smtClean="0"/>
              <a:t> the </a:t>
            </a:r>
            <a:r>
              <a:rPr lang="en-US" dirty="0" smtClean="0"/>
              <a:t>third 600mm to move the container between the 3 stages. </a:t>
            </a:r>
          </a:p>
          <a:p>
            <a:endParaRPr lang="en-US" dirty="0"/>
          </a:p>
        </p:txBody>
      </p:sp>
      <p:pic>
        <p:nvPicPr>
          <p:cNvPr id="4" name="صورة 3" descr="68717433_729180870860245_4356475522646016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4040" y="2288176"/>
            <a:ext cx="8266611" cy="415181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Programmable logic controller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463040"/>
            <a:ext cx="12192000" cy="539496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To operate the whole project and to synchronies all the process’s a plc have been added to the system.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dirty="0" smtClean="0"/>
              <a:t>plc used in this project is the </a:t>
            </a:r>
            <a:r>
              <a:rPr lang="en-US" b="1" dirty="0" smtClean="0"/>
              <a:t>Delta </a:t>
            </a:r>
            <a:r>
              <a:rPr lang="en-US" b="1" dirty="0" err="1" smtClean="0"/>
              <a:t>dvp</a:t>
            </a:r>
            <a:r>
              <a:rPr lang="en-US" b="1" dirty="0" smtClean="0"/>
              <a:t> es2 </a:t>
            </a:r>
            <a:r>
              <a:rPr lang="en-US" b="1" dirty="0" smtClean="0"/>
              <a:t>4</a:t>
            </a:r>
          </a:p>
          <a:p>
            <a:pPr>
              <a:buNone/>
            </a:pPr>
            <a:r>
              <a:rPr lang="en-US" dirty="0" smtClean="0"/>
              <a:t> 16 </a:t>
            </a:r>
            <a:r>
              <a:rPr lang="en-US" dirty="0" smtClean="0"/>
              <a:t>inputs &amp; 8 </a:t>
            </a:r>
            <a:r>
              <a:rPr lang="en-US" dirty="0" smtClean="0"/>
              <a:t>outputs </a:t>
            </a:r>
            <a:r>
              <a:rPr lang="en-US" dirty="0" smtClean="0"/>
              <a:t>Standard PLC / Analog I/O </a:t>
            </a:r>
            <a:r>
              <a:rPr lang="en-US" dirty="0" smtClean="0"/>
              <a:t>PLC</a:t>
            </a:r>
          </a:p>
          <a:p>
            <a:pPr>
              <a:buNone/>
            </a:pPr>
            <a:r>
              <a:rPr lang="en-US" dirty="0" smtClean="0"/>
              <a:t> it </a:t>
            </a:r>
            <a:r>
              <a:rPr lang="en-US" dirty="0" smtClean="0"/>
              <a:t>offers these </a:t>
            </a:r>
            <a:r>
              <a:rPr lang="en-US" dirty="0" smtClean="0"/>
              <a:t>specifications :</a:t>
            </a:r>
          </a:p>
          <a:p>
            <a:pPr lvl="0">
              <a:buNone/>
            </a:pPr>
            <a:r>
              <a:rPr lang="en-US" dirty="0" smtClean="0"/>
              <a:t>1- </a:t>
            </a:r>
            <a:r>
              <a:rPr lang="en-US" dirty="0" smtClean="0"/>
              <a:t>32-bit CPU for high-speed processing </a:t>
            </a:r>
          </a:p>
          <a:p>
            <a:pPr>
              <a:buNone/>
            </a:pPr>
            <a:r>
              <a:rPr lang="en-US" dirty="0" smtClean="0"/>
              <a:t>2- </a:t>
            </a:r>
            <a:r>
              <a:rPr lang="en-US" dirty="0" smtClean="0"/>
              <a:t>Program capacity: </a:t>
            </a:r>
            <a:r>
              <a:rPr lang="en-US" dirty="0" smtClean="0"/>
              <a:t>16k steps</a:t>
            </a:r>
            <a:r>
              <a:rPr lang="en-US" dirty="0" smtClean="0"/>
              <a:t> </a:t>
            </a:r>
            <a:r>
              <a:rPr lang="en-US" dirty="0" smtClean="0"/>
              <a:t>( program lines )</a:t>
            </a:r>
          </a:p>
          <a:p>
            <a:pPr>
              <a:buNone/>
            </a:pPr>
            <a:r>
              <a:rPr lang="en-US" dirty="0" smtClean="0"/>
              <a:t>3-  </a:t>
            </a:r>
            <a:r>
              <a:rPr lang="en-US" dirty="0" smtClean="0"/>
              <a:t>Max. execution speed of basic instructions: 0.35 </a:t>
            </a:r>
            <a:r>
              <a:rPr lang="en-US" dirty="0" err="1" smtClean="0"/>
              <a:t>μs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4- </a:t>
            </a:r>
            <a:r>
              <a:rPr lang="en-US" dirty="0" smtClean="0"/>
              <a:t>Highly efficient processing ability: 1 k steps of programs can be completed within 1ms </a:t>
            </a:r>
            <a:endParaRPr lang="en-U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 dirty="0" smtClean="0"/>
              <a:t>Program ladder </a:t>
            </a:r>
          </a:p>
          <a:p>
            <a:endParaRPr lang="en-US" dirty="0"/>
          </a:p>
        </p:txBody>
      </p:sp>
      <p:pic>
        <p:nvPicPr>
          <p:cNvPr id="4" name="صورة 3" descr="67947151_367185150861149_142505004836585472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68881" y="0"/>
            <a:ext cx="949669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0"/>
            <a:ext cx="11277600" cy="68580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Advantages </a:t>
            </a:r>
          </a:p>
          <a:p>
            <a:r>
              <a:rPr lang="en-US" dirty="0" smtClean="0"/>
              <a:t>The machinery is compact</a:t>
            </a:r>
          </a:p>
          <a:p>
            <a:r>
              <a:rPr lang="en-US" dirty="0" smtClean="0"/>
              <a:t>They are semi-continuous and automated.</a:t>
            </a:r>
          </a:p>
          <a:p>
            <a:r>
              <a:rPr lang="en-US" dirty="0" smtClean="0"/>
              <a:t>There is no need for an oil/water separation step</a:t>
            </a:r>
          </a:p>
          <a:p>
            <a:endParaRPr lang="en-US" dirty="0" smtClean="0"/>
          </a:p>
          <a:p>
            <a:r>
              <a:rPr lang="en-US" dirty="0" smtClean="0"/>
              <a:t>Disadvantages</a:t>
            </a:r>
          </a:p>
          <a:p>
            <a:r>
              <a:rPr lang="en-US" dirty="0" smtClean="0"/>
              <a:t> expensive</a:t>
            </a:r>
          </a:p>
          <a:p>
            <a:r>
              <a:rPr lang="en-US" dirty="0" smtClean="0"/>
              <a:t>energy consumption is high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9841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Process </a:t>
            </a:r>
          </a:p>
          <a:p>
            <a:r>
              <a:rPr lang="en-US" dirty="0" smtClean="0"/>
              <a:t>Control</a:t>
            </a:r>
          </a:p>
          <a:p>
            <a:r>
              <a:rPr lang="en-US" dirty="0" smtClean="0"/>
              <a:t>Conclusion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19761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81824" y="1081824"/>
            <a:ext cx="11110175" cy="57761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Olive </a:t>
            </a:r>
            <a:r>
              <a:rPr lang="en-US" b="1" dirty="0" smtClean="0"/>
              <a:t>Press</a:t>
            </a:r>
          </a:p>
          <a:p>
            <a:pPr marL="0" indent="0" fontAlgn="base">
              <a:buNone/>
            </a:pPr>
            <a:r>
              <a:rPr lang="en-US" dirty="0" smtClean="0"/>
              <a:t>   Advantages</a:t>
            </a:r>
          </a:p>
          <a:p>
            <a:pPr fontAlgn="base"/>
            <a:r>
              <a:rPr lang="en-US" dirty="0" smtClean="0"/>
              <a:t>It is simple and reliable machinery.</a:t>
            </a:r>
          </a:p>
          <a:p>
            <a:pPr fontAlgn="base"/>
            <a:r>
              <a:rPr lang="en-US" dirty="0" smtClean="0"/>
              <a:t>The energy consumption is low.</a:t>
            </a:r>
          </a:p>
          <a:p>
            <a:pPr fontAlgn="base"/>
            <a:r>
              <a:rPr lang="en-US" dirty="0" smtClean="0"/>
              <a:t>The resulting </a:t>
            </a:r>
            <a:r>
              <a:rPr lang="en-US" dirty="0" err="1" smtClean="0"/>
              <a:t>pomace</a:t>
            </a:r>
            <a:r>
              <a:rPr lang="en-US" dirty="0" smtClean="0"/>
              <a:t> has a low moisture content.</a:t>
            </a:r>
          </a:p>
          <a:p>
            <a:pPr fontAlgn="base"/>
            <a:r>
              <a:rPr lang="en-US" dirty="0" smtClean="0"/>
              <a:t>No water has to be added</a:t>
            </a:r>
          </a:p>
          <a:p>
            <a:pPr marL="0" indent="0" fontAlgn="base">
              <a:buNone/>
            </a:pPr>
            <a:r>
              <a:rPr lang="en-US" dirty="0" smtClean="0"/>
              <a:t> </a:t>
            </a:r>
            <a:br>
              <a:rPr lang="en-US" dirty="0" smtClean="0"/>
            </a:br>
            <a:r>
              <a:rPr lang="en-US" dirty="0" smtClean="0"/>
              <a:t>   Disadvantages</a:t>
            </a:r>
          </a:p>
          <a:p>
            <a:pPr fontAlgn="base"/>
            <a:r>
              <a:rPr lang="en-US" dirty="0" smtClean="0"/>
              <a:t>Decomposition of materials left on mates, </a:t>
            </a:r>
          </a:p>
          <a:p>
            <a:pPr fontAlgn="base"/>
            <a:r>
              <a:rPr lang="en-US" dirty="0" smtClean="0"/>
              <a:t>It is a discontinuous process.</a:t>
            </a:r>
          </a:p>
          <a:p>
            <a:pPr fontAlgn="base"/>
            <a:r>
              <a:rPr lang="en-US" dirty="0" smtClean="0"/>
              <a:t>An additional step is needed to separate the oil from the vegetable water. </a:t>
            </a:r>
          </a:p>
          <a:p>
            <a:pPr fontAlgn="base"/>
            <a:r>
              <a:rPr lang="en-US" dirty="0" smtClean="0"/>
              <a:t>more oxidation and a higher level of peroxides.</a:t>
            </a:r>
          </a:p>
          <a:p>
            <a:pPr fontAlgn="base"/>
            <a:r>
              <a:rPr lang="en-US" dirty="0" smtClean="0"/>
              <a:t>The shelf life of the oil is shorter.</a:t>
            </a:r>
          </a:p>
          <a:p>
            <a:pPr marL="0" indent="0" fontAlgn="base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534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Conclusion </a:t>
            </a:r>
            <a:br>
              <a:rPr lang="en-US" sz="44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sz="2400" dirty="0"/>
          </a:p>
          <a:p>
            <a:r>
              <a:rPr lang="en-US" dirty="0" smtClean="0"/>
              <a:t>centrifuge </a:t>
            </a:r>
            <a:r>
              <a:rPr lang="en-US" dirty="0"/>
              <a:t>, expensive , not affordable, high speed motor up to 4500 rpm </a:t>
            </a:r>
          </a:p>
          <a:p>
            <a:endParaRPr lang="en-US" dirty="0"/>
          </a:p>
          <a:p>
            <a:r>
              <a:rPr lang="en-US" dirty="0" smtClean="0"/>
              <a:t>a </a:t>
            </a:r>
            <a:r>
              <a:rPr lang="en-US" dirty="0"/>
              <a:t>lot of complex machining operations to make the centrifuge parts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lack of funding and resources led to not finishing the prototype</a:t>
            </a:r>
          </a:p>
          <a:p>
            <a:endParaRPr lang="en-US" dirty="0"/>
          </a:p>
          <a:p>
            <a:r>
              <a:rPr lang="en-US" dirty="0" smtClean="0"/>
              <a:t>machining </a:t>
            </a:r>
            <a:r>
              <a:rPr lang="en-US" dirty="0"/>
              <a:t>cost is out of our expense limit</a:t>
            </a:r>
          </a:p>
          <a:p>
            <a:endParaRPr lang="en-US" dirty="0"/>
          </a:p>
          <a:p>
            <a:r>
              <a:rPr lang="en-US" dirty="0" smtClean="0"/>
              <a:t>team </a:t>
            </a:r>
            <a:r>
              <a:rPr lang="en-US" dirty="0"/>
              <a:t>is determent to continue working on machine after submitting </a:t>
            </a:r>
            <a:r>
              <a:rPr lang="en-US" dirty="0" smtClean="0"/>
              <a:t>the project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in </a:t>
            </a:r>
            <a:r>
              <a:rPr lang="en-US" dirty="0"/>
              <a:t>the case of mass production the expenses will be reduced efficiently  and a business can be started if investors were to be found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2981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prototype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hammer mill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3243648" y="327272"/>
            <a:ext cx="4545115" cy="8080204"/>
          </a:xfrm>
        </p:spPr>
      </p:pic>
    </p:spTree>
    <p:extLst>
      <p:ext uri="{BB962C8B-B14F-4D97-AF65-F5344CB8AC3E}">
        <p14:creationId xmlns:p14="http://schemas.microsoft.com/office/powerpoint/2010/main" xmlns="" val="289782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 dirty="0" smtClean="0"/>
              <a:t>The mixer and the press assembly with the pneumatic system</a:t>
            </a:r>
          </a:p>
          <a:p>
            <a:endParaRPr lang="en-US" dirty="0"/>
          </a:p>
        </p:txBody>
      </p:sp>
      <p:pic>
        <p:nvPicPr>
          <p:cNvPr id="4" name="صورة 3" descr="68833933_2474940826061202_1047283691585273856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0160" y="914400"/>
            <a:ext cx="9144000" cy="59436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2739" y="2621340"/>
            <a:ext cx="9404723" cy="1400530"/>
          </a:xfrm>
        </p:spPr>
        <p:txBody>
          <a:bodyPr/>
          <a:lstStyle/>
          <a:p>
            <a:r>
              <a:rPr lang="en-US" dirty="0"/>
              <a:t>Thank you for listening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887" y="5808372"/>
            <a:ext cx="686852" cy="3734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9223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6676" y="1240972"/>
            <a:ext cx="9208394" cy="561702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Palestine </a:t>
            </a:r>
            <a:r>
              <a:rPr lang="en-US" dirty="0"/>
              <a:t>is a famous country of olive trees from ancient times. That famous fruit is picked at harvest seasons, and farmers need to extrude the oil from the olives with modern ,automated extruders. </a:t>
            </a:r>
            <a:r>
              <a:rPr lang="en-US" dirty="0" smtClean="0"/>
              <a:t>However, </a:t>
            </a:r>
            <a:r>
              <a:rPr lang="en-US" dirty="0"/>
              <a:t>these extruders </a:t>
            </a:r>
            <a:r>
              <a:rPr lang="en-US" dirty="0" smtClean="0"/>
              <a:t>are expensive and demanding </a:t>
            </a:r>
            <a:r>
              <a:rPr lang="en-US" dirty="0" smtClean="0"/>
              <a:t>of  long waiting </a:t>
            </a:r>
            <a:r>
              <a:rPr lang="en-US" dirty="0" smtClean="0"/>
              <a:t>times </a:t>
            </a:r>
            <a:r>
              <a:rPr lang="en-US" dirty="0"/>
              <a:t>to have a turn. So we </a:t>
            </a:r>
            <a:r>
              <a:rPr lang="en-US" dirty="0" smtClean="0"/>
              <a:t>aspired </a:t>
            </a:r>
            <a:r>
              <a:rPr lang="en-US" dirty="0"/>
              <a:t>to </a:t>
            </a:r>
            <a:r>
              <a:rPr lang="en-US" dirty="0" smtClean="0"/>
              <a:t>create a </a:t>
            </a:r>
            <a:r>
              <a:rPr lang="en-US" dirty="0"/>
              <a:t>domestic olive oil extruder </a:t>
            </a:r>
            <a:r>
              <a:rPr lang="en-US" dirty="0" smtClean="0"/>
              <a:t>that is cheaply priced </a:t>
            </a:r>
            <a:r>
              <a:rPr lang="en-US" dirty="0"/>
              <a:t>, easy to use </a:t>
            </a:r>
            <a:r>
              <a:rPr lang="en-US" dirty="0" smtClean="0"/>
              <a:t>and provides higher </a:t>
            </a:r>
            <a:r>
              <a:rPr lang="en-US" dirty="0"/>
              <a:t>production </a:t>
            </a:r>
            <a:r>
              <a:rPr lang="en-US" dirty="0" smtClean="0"/>
              <a:t>quality. </a:t>
            </a:r>
            <a:r>
              <a:rPr lang="en-US" dirty="0"/>
              <a:t>It will </a:t>
            </a:r>
            <a:r>
              <a:rPr lang="en-US" dirty="0" smtClean="0"/>
              <a:t>be a </a:t>
            </a:r>
            <a:r>
              <a:rPr lang="en-US" dirty="0"/>
              <a:t>fast way to extrude oil while the olives still fruity. In this project </a:t>
            </a:r>
            <a:r>
              <a:rPr lang="en-US" dirty="0" smtClean="0"/>
              <a:t>it was  attempted </a:t>
            </a:r>
            <a:r>
              <a:rPr lang="en-US" dirty="0"/>
              <a:t>to manufacture </a:t>
            </a:r>
            <a:r>
              <a:rPr lang="en-US" dirty="0" smtClean="0"/>
              <a:t>the </a:t>
            </a:r>
            <a:r>
              <a:rPr lang="en-US" dirty="0"/>
              <a:t>machine </a:t>
            </a:r>
            <a:r>
              <a:rPr lang="en-US" dirty="0" smtClean="0"/>
              <a:t>using common and heavily used parts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1791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producing olive oil </a:t>
            </a:r>
            <a:r>
              <a:rPr lang="en-US" dirty="0" smtClean="0"/>
              <a:t>four steps </a:t>
            </a:r>
            <a:r>
              <a:rPr lang="en-US" dirty="0"/>
              <a:t>must be done one after another, the general production process have the following </a:t>
            </a:r>
            <a:r>
              <a:rPr lang="en-US" dirty="0" smtClean="0"/>
              <a:t>steps 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cleaning and washing </a:t>
            </a:r>
            <a:r>
              <a:rPr lang="en-US" dirty="0" smtClean="0"/>
              <a:t>olives.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crushing to produce olive </a:t>
            </a:r>
            <a:r>
              <a:rPr lang="en-US" dirty="0" smtClean="0"/>
              <a:t>paste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mixing the </a:t>
            </a:r>
            <a:r>
              <a:rPr lang="en-US" dirty="0" smtClean="0"/>
              <a:t>paste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phases separation</a:t>
            </a:r>
          </a:p>
        </p:txBody>
      </p:sp>
    </p:spTree>
    <p:extLst>
      <p:ext uri="{BB962C8B-B14F-4D97-AF65-F5344CB8AC3E}">
        <p14:creationId xmlns:p14="http://schemas.microsoft.com/office/powerpoint/2010/main" xmlns="" val="269332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1201002"/>
            <a:ext cx="9404723" cy="652245"/>
          </a:xfrm>
        </p:spPr>
        <p:txBody>
          <a:bodyPr/>
          <a:lstStyle/>
          <a:p>
            <a:pPr lvl="0">
              <a:spcBef>
                <a:spcPts val="1000"/>
              </a:spcBef>
              <a:buClr>
                <a:srgbClr val="1E5155">
                  <a:lumMod val="40000"/>
                  <a:lumOff val="60000"/>
                </a:srgbClr>
              </a:buClr>
              <a:buSzPct val="80000"/>
            </a:pPr>
            <a:r>
              <a:rPr lang="en-US" sz="2000" dirty="0">
                <a:solidFill>
                  <a:prstClr val="white"/>
                </a:solidFill>
              </a:rPr>
              <a:t>Cleaning and washing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meant by cleaning?</a:t>
            </a:r>
          </a:p>
          <a:p>
            <a:r>
              <a:rPr lang="en-US" dirty="0"/>
              <a:t>What is meant </a:t>
            </a:r>
            <a:r>
              <a:rPr lang="en-US" dirty="0" smtClean="0"/>
              <a:t>by</a:t>
            </a: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dirty="0" smtClean="0">
                <a:solidFill>
                  <a:prstClr val="white"/>
                </a:solidFill>
              </a:rPr>
              <a:t>washing?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How it is done?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970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1201002"/>
            <a:ext cx="9404723" cy="652245"/>
          </a:xfrm>
        </p:spPr>
        <p:txBody>
          <a:bodyPr/>
          <a:lstStyle/>
          <a:p>
            <a:r>
              <a:rPr lang="en-US" sz="2400" dirty="0" smtClean="0"/>
              <a:t>Crushing process: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Hammermills: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is a hammermill?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Advantages of a </a:t>
            </a:r>
            <a:r>
              <a:rPr lang="en-US" dirty="0" err="1"/>
              <a:t>hammermill</a:t>
            </a:r>
            <a:r>
              <a:rPr lang="en-US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Disadvantages </a:t>
            </a:r>
            <a:r>
              <a:rPr lang="en-US" dirty="0"/>
              <a:t>hammermill</a:t>
            </a:r>
            <a:r>
              <a:rPr lang="en-US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Effects on quality?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hammer mill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5925" y="1201002"/>
            <a:ext cx="4219575" cy="424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390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Hammermills </a:t>
            </a:r>
            <a:r>
              <a:rPr lang="en-US" dirty="0"/>
              <a:t>Effects on quality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82232250"/>
              </p:ext>
            </p:extLst>
          </p:nvPr>
        </p:nvGraphicFramePr>
        <p:xfrm>
          <a:off x="1300766" y="2472744"/>
          <a:ext cx="7244747" cy="20419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4399"/>
                <a:gridCol w="2415174"/>
                <a:gridCol w="2415174"/>
              </a:tblGrid>
              <a:tr h="4919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Machine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Positive effect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Negative effect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54995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Hammermill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 Fruity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 Green </a:t>
                      </a:r>
                      <a:endParaRPr lang="en-US" sz="1200" dirty="0" smtClean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 Sweetness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 Pungent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 </a:t>
                      </a:r>
                      <a:r>
                        <a:rPr lang="en-US" sz="1200" dirty="0" smtClean="0">
                          <a:effectLst/>
                        </a:rPr>
                        <a:t>Bitter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6093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1228298"/>
            <a:ext cx="9404723" cy="624949"/>
          </a:xfrm>
        </p:spPr>
        <p:txBody>
          <a:bodyPr/>
          <a:lstStyle/>
          <a:p>
            <a:r>
              <a:rPr lang="en-US" sz="2400" dirty="0" err="1" smtClean="0"/>
              <a:t>malaxing</a:t>
            </a:r>
            <a:r>
              <a:rPr lang="en-US" sz="2400" dirty="0" smtClean="0"/>
              <a:t> </a:t>
            </a:r>
            <a:r>
              <a:rPr lang="en-US" sz="2400" dirty="0"/>
              <a:t>the paste: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</a:t>
            </a:r>
            <a:r>
              <a:rPr lang="en-US" dirty="0" smtClean="0"/>
              <a:t>purpose of </a:t>
            </a:r>
            <a:r>
              <a:rPr lang="en-US" dirty="0" err="1" smtClean="0"/>
              <a:t>malaxing</a:t>
            </a:r>
            <a:endParaRPr lang="en-US" dirty="0" smtClean="0"/>
          </a:p>
          <a:p>
            <a:r>
              <a:rPr lang="en-US" dirty="0" smtClean="0"/>
              <a:t>Restrictions during </a:t>
            </a:r>
            <a:r>
              <a:rPr lang="en-US" dirty="0" err="1" smtClean="0"/>
              <a:t>malaxing</a:t>
            </a:r>
            <a:endParaRPr lang="en-US" dirty="0" smtClean="0"/>
          </a:p>
          <a:p>
            <a:r>
              <a:rPr lang="en-US" dirty="0" smtClean="0"/>
              <a:t>Duration of </a:t>
            </a:r>
            <a:r>
              <a:rPr lang="en-US" dirty="0" err="1" smtClean="0"/>
              <a:t>malaxing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                                 mixer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30503" y="1040506"/>
            <a:ext cx="241935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2707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1255594"/>
            <a:ext cx="9404723" cy="597654"/>
          </a:xfrm>
        </p:spPr>
        <p:txBody>
          <a:bodyPr/>
          <a:lstStyle/>
          <a:p>
            <a:r>
              <a:rPr lang="en-US" sz="2400" dirty="0"/>
              <a:t>Phases separation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meant by phases?</a:t>
            </a:r>
          </a:p>
          <a:p>
            <a:r>
              <a:rPr lang="en-US" dirty="0"/>
              <a:t>T</a:t>
            </a:r>
            <a:r>
              <a:rPr lang="en-US" dirty="0" smtClean="0"/>
              <a:t>he methods of separation: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Press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Centrifugation systems *decanter centrifuge</a:t>
            </a:r>
          </a:p>
          <a:p>
            <a:pPr marL="457200" indent="-457200">
              <a:buNone/>
            </a:pPr>
            <a:r>
              <a:rPr lang="en-US" dirty="0" smtClean="0"/>
              <a:t>in this project a press system was used.</a:t>
            </a:r>
          </a:p>
          <a:p>
            <a:pPr marL="457200" indent="-45720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8056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4486</TotalTime>
  <Words>708</Words>
  <Application>Microsoft Office PowerPoint</Application>
  <PresentationFormat>مخصص</PresentationFormat>
  <Paragraphs>154</Paragraphs>
  <Slides>24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Ion</vt:lpstr>
      <vt:lpstr>Domestic Olive oil extruder  </vt:lpstr>
      <vt:lpstr>Contents </vt:lpstr>
      <vt:lpstr>introduction</vt:lpstr>
      <vt:lpstr>Process </vt:lpstr>
      <vt:lpstr>Cleaning and washing</vt:lpstr>
      <vt:lpstr>Crushing process:</vt:lpstr>
      <vt:lpstr>Hammermills Effects on quality</vt:lpstr>
      <vt:lpstr>malaxing the paste: </vt:lpstr>
      <vt:lpstr>Phases separation</vt:lpstr>
      <vt:lpstr>Crushing </vt:lpstr>
      <vt:lpstr>mixing</vt:lpstr>
      <vt:lpstr>Pressing </vt:lpstr>
      <vt:lpstr>Control  </vt:lpstr>
      <vt:lpstr>Pneumatic system</vt:lpstr>
      <vt:lpstr>الشريحة 15</vt:lpstr>
      <vt:lpstr>الشريحة 16</vt:lpstr>
      <vt:lpstr>Programmable logic controller </vt:lpstr>
      <vt:lpstr>الشريحة 18</vt:lpstr>
      <vt:lpstr>الشريحة 19</vt:lpstr>
      <vt:lpstr>الشريحة 20</vt:lpstr>
      <vt:lpstr>Conclusion  </vt:lpstr>
      <vt:lpstr>The prototype  hammer mill   </vt:lpstr>
      <vt:lpstr>الشريحة 23</vt:lpstr>
      <vt:lpstr>Thank you for listening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moaz raj</dc:creator>
  <cp:lastModifiedBy>wisam</cp:lastModifiedBy>
  <cp:revision>39</cp:revision>
  <dcterms:created xsi:type="dcterms:W3CDTF">2019-05-17T01:39:47Z</dcterms:created>
  <dcterms:modified xsi:type="dcterms:W3CDTF">2019-08-21T22:00:45Z</dcterms:modified>
</cp:coreProperties>
</file>