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57" r:id="rId3"/>
    <p:sldId id="261" r:id="rId4"/>
    <p:sldId id="258" r:id="rId5"/>
    <p:sldId id="259" r:id="rId6"/>
    <p:sldId id="260" r:id="rId7"/>
    <p:sldId id="262" r:id="rId8"/>
    <p:sldId id="263" r:id="rId9"/>
    <p:sldId id="270" r:id="rId10"/>
    <p:sldId id="264" r:id="rId11"/>
    <p:sldId id="272" r:id="rId12"/>
    <p:sldId id="273" r:id="rId13"/>
    <p:sldId id="271" r:id="rId14"/>
    <p:sldId id="277" r:id="rId15"/>
    <p:sldId id="278" r:id="rId16"/>
    <p:sldId id="279" r:id="rId17"/>
    <p:sldId id="281" r:id="rId18"/>
    <p:sldId id="283" r:id="rId19"/>
    <p:sldId id="269" r:id="rId20"/>
    <p:sldId id="268" r:id="rId21"/>
    <p:sldId id="267" r:id="rId22"/>
    <p:sldId id="284" r:id="rId23"/>
    <p:sldId id="286" r:id="rId24"/>
    <p:sldId id="266" r:id="rId25"/>
    <p:sldId id="265" r:id="rId26"/>
    <p:sldId id="285" r:id="rId27"/>
    <p:sldId id="287" r:id="rId28"/>
    <p:sldId id="288" r:id="rId29"/>
    <p:sldId id="289" r:id="rId30"/>
    <p:sldId id="29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5" autoAdjust="0"/>
    <p:restoredTop sz="94645" autoAdjust="0"/>
  </p:normalViewPr>
  <p:slideViewPr>
    <p:cSldViewPr>
      <p:cViewPr varScale="1">
        <p:scale>
          <a:sx n="75" d="100"/>
          <a:sy n="75" d="100"/>
        </p:scale>
        <p:origin x="-456" y="-84"/>
      </p:cViewPr>
      <p:guideLst>
        <p:guide orient="horz" pos="2160"/>
        <p:guide pos="2880"/>
      </p:guideLst>
    </p:cSldViewPr>
  </p:slideViewPr>
  <p:outlineViewPr>
    <p:cViewPr>
      <p:scale>
        <a:sx n="33" d="100"/>
        <a:sy n="33" d="100"/>
      </p:scale>
      <p:origin x="0" y="280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lang val="en-US"/>
  <c:style val="4"/>
  <c:chart>
    <c:title>
      <c:tx>
        <c:rich>
          <a:bodyPr/>
          <a:lstStyle/>
          <a:p>
            <a:pPr>
              <a:defRPr/>
            </a:pPr>
            <a:r>
              <a:rPr lang="ar-SA" dirty="0" smtClean="0"/>
              <a:t>توزيع العلامات النهائية</a:t>
            </a:r>
            <a:endParaRPr lang="en-US" dirty="0"/>
          </a:p>
        </c:rich>
      </c:tx>
      <c:layout/>
    </c:title>
    <c:view3D>
      <c:rAngAx val="1"/>
    </c:view3D>
    <c:plotArea>
      <c:layout/>
      <c:bar3DChart>
        <c:barDir val="col"/>
        <c:grouping val="clustered"/>
        <c:ser>
          <c:idx val="0"/>
          <c:order val="0"/>
          <c:tx>
            <c:strRef>
              <c:f>Sheet1!$B$1</c:f>
              <c:strCache>
                <c:ptCount val="1"/>
                <c:pt idx="0">
                  <c:v>Series 1</c:v>
                </c:pt>
              </c:strCache>
            </c:strRef>
          </c:tx>
          <c:cat>
            <c:strRef>
              <c:f>Sheet1!$A$2:$A$10</c:f>
              <c:strCache>
                <c:ptCount val="9"/>
                <c:pt idx="0">
                  <c:v>القيادة</c:v>
                </c:pt>
                <c:pt idx="1">
                  <c:v>الاستراتيجية</c:v>
                </c:pt>
                <c:pt idx="2">
                  <c:v>الموارد البشرية</c:v>
                </c:pt>
                <c:pt idx="3">
                  <c:v>الشراكة والموارد</c:v>
                </c:pt>
                <c:pt idx="4">
                  <c:v>العمليات</c:v>
                </c:pt>
                <c:pt idx="5">
                  <c:v>نتائج المتعاملين</c:v>
                </c:pt>
                <c:pt idx="6">
                  <c:v>نتائج الموارد البشرية</c:v>
                </c:pt>
                <c:pt idx="7">
                  <c:v>نتائج المجتمع</c:v>
                </c:pt>
                <c:pt idx="8">
                  <c:v>نتائج الأداء الرئيسية</c:v>
                </c:pt>
              </c:strCache>
            </c:strRef>
          </c:cat>
          <c:val>
            <c:numRef>
              <c:f>Sheet1!$B$2:$B$10</c:f>
              <c:numCache>
                <c:formatCode>General</c:formatCode>
                <c:ptCount val="9"/>
                <c:pt idx="0">
                  <c:v>33</c:v>
                </c:pt>
                <c:pt idx="1">
                  <c:v>34</c:v>
                </c:pt>
                <c:pt idx="2">
                  <c:v>36</c:v>
                </c:pt>
                <c:pt idx="3">
                  <c:v>31</c:v>
                </c:pt>
                <c:pt idx="4">
                  <c:v>60</c:v>
                </c:pt>
                <c:pt idx="5">
                  <c:v>92</c:v>
                </c:pt>
                <c:pt idx="6">
                  <c:v>47</c:v>
                </c:pt>
                <c:pt idx="7">
                  <c:v>70</c:v>
                </c:pt>
                <c:pt idx="8">
                  <c:v>62</c:v>
                </c:pt>
              </c:numCache>
            </c:numRef>
          </c:val>
        </c:ser>
        <c:shape val="box"/>
        <c:axId val="63738624"/>
        <c:axId val="68365312"/>
        <c:axId val="0"/>
      </c:bar3DChart>
      <c:catAx>
        <c:axId val="63738624"/>
        <c:scaling>
          <c:orientation val="minMax"/>
        </c:scaling>
        <c:axPos val="b"/>
        <c:tickLblPos val="nextTo"/>
        <c:crossAx val="68365312"/>
        <c:crosses val="autoZero"/>
        <c:auto val="1"/>
        <c:lblAlgn val="ctr"/>
        <c:lblOffset val="100"/>
      </c:catAx>
      <c:valAx>
        <c:axId val="68365312"/>
        <c:scaling>
          <c:orientation val="minMax"/>
        </c:scaling>
        <c:axPos val="l"/>
        <c:majorGridlines/>
        <c:numFmt formatCode="General" sourceLinked="1"/>
        <c:tickLblPos val="nextTo"/>
        <c:crossAx val="63738624"/>
        <c:crosses val="autoZero"/>
        <c:crossBetween val="between"/>
      </c:valAx>
    </c:plotArea>
    <c:plotVisOnly val="1"/>
  </c:chart>
  <c:txPr>
    <a:bodyPr/>
    <a:lstStyle/>
    <a:p>
      <a:pPr>
        <a:defRPr sz="18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D0EBAD-D259-4D1A-896E-3FC65D149716}" type="datetimeFigureOut">
              <a:rPr lang="en-US" smtClean="0"/>
              <a:pPr/>
              <a:t>5/23/2010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86A5DA-A912-4FDF-92A7-CEE97D53BEE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0963" name="عنصر نائب للملاحظات 2"/>
          <p:cNvSpPr>
            <a:spLocks noGrp="1"/>
          </p:cNvSpPr>
          <p:nvPr>
            <p:ph type="body" idx="1"/>
          </p:nvPr>
        </p:nvSpPr>
        <p:spPr bwMode="auto">
          <a:noFill/>
        </p:spPr>
        <p:txBody>
          <a:bodyPr/>
          <a:lstStyle/>
          <a:p>
            <a:pPr eaLnBrk="1" hangingPunct="1">
              <a:spcBef>
                <a:spcPct val="0"/>
              </a:spcBef>
            </a:pPr>
            <a:endParaRPr lang="ar-SA" smtClean="0"/>
          </a:p>
        </p:txBody>
      </p:sp>
      <p:sp>
        <p:nvSpPr>
          <p:cNvPr id="40964" name="عنصر نائب لرقم الشريحة 3"/>
          <p:cNvSpPr txBox="1">
            <a:spLocks noGrp="1"/>
          </p:cNvSpPr>
          <p:nvPr/>
        </p:nvSpPr>
        <p:spPr bwMode="auto">
          <a:xfrm>
            <a:off x="1588" y="8685213"/>
            <a:ext cx="2971800" cy="457200"/>
          </a:xfrm>
          <a:prstGeom prst="rect">
            <a:avLst/>
          </a:prstGeom>
          <a:noFill/>
          <a:ln w="9525">
            <a:noFill/>
            <a:miter lim="800000"/>
            <a:headEnd/>
            <a:tailEnd/>
          </a:ln>
        </p:spPr>
        <p:txBody>
          <a:bodyPr anchor="b"/>
          <a:lstStyle/>
          <a:p>
            <a:pPr algn="l" eaLnBrk="0" hangingPunct="0"/>
            <a:fld id="{BFA2C85B-3422-46DB-8F96-BCCF31ECE311}" type="slidenum">
              <a:rPr lang="ar-SA" sz="1200">
                <a:latin typeface="Times New Roman" pitchFamily="18" charset="0"/>
                <a:cs typeface="Times New Roman" pitchFamily="18" charset="0"/>
              </a:rPr>
              <a:pPr algn="l" eaLnBrk="0" hangingPunct="0"/>
              <a:t>11</a:t>
            </a:fld>
            <a:endParaRPr lang="ar-SA" sz="1200">
              <a:latin typeface="Times New Roman" pitchFamily="18" charset="0"/>
              <a:cs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عنصر نائب لصورة الشريحة 1"/>
          <p:cNvSpPr>
            <a:spLocks noGrp="1" noRot="1" noChangeAspect="1" noTextEdit="1"/>
          </p:cNvSpPr>
          <p:nvPr>
            <p:ph type="sldImg"/>
          </p:nvPr>
        </p:nvSpPr>
        <p:spPr bwMode="auto">
          <a:noFill/>
          <a:ln>
            <a:solidFill>
              <a:srgbClr val="000000"/>
            </a:solidFill>
            <a:miter lim="800000"/>
            <a:headEnd/>
            <a:tailEnd/>
          </a:ln>
        </p:spPr>
      </p:sp>
      <p:sp>
        <p:nvSpPr>
          <p:cNvPr id="41987" name="عنصر نائب للملاحظات 2"/>
          <p:cNvSpPr>
            <a:spLocks noGrp="1"/>
          </p:cNvSpPr>
          <p:nvPr>
            <p:ph type="body" idx="1"/>
          </p:nvPr>
        </p:nvSpPr>
        <p:spPr bwMode="auto">
          <a:noFill/>
        </p:spPr>
        <p:txBody>
          <a:bodyPr/>
          <a:lstStyle/>
          <a:p>
            <a:pPr eaLnBrk="1" hangingPunct="1">
              <a:spcBef>
                <a:spcPct val="0"/>
              </a:spcBef>
            </a:pPr>
            <a:endParaRPr lang="ar-SA" smtClean="0"/>
          </a:p>
        </p:txBody>
      </p:sp>
      <p:sp>
        <p:nvSpPr>
          <p:cNvPr id="41988" name="عنصر نائب لرقم الشريحة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F3BACDA-3DCB-4B79-BC0C-D83E93F98BB7}" type="slidenum">
              <a:rPr lang="ar-SA" smtClean="0"/>
              <a:pPr/>
              <a:t>12</a:t>
            </a:fld>
            <a:endParaRPr lang="ar-SA"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a:lstStyle/>
          <a:p>
            <a:pPr eaLnBrk="1" hangingPunct="1">
              <a:spcBef>
                <a:spcPct val="0"/>
              </a:spcBef>
            </a:pPr>
            <a:endParaRPr lang="en-GB" smtClean="0">
              <a:cs typeface="Arial" pitchFamily="34" charset="0"/>
            </a:endParaRPr>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A06445E-6BF2-46AF-9B9F-DAC9EF6E8D82}" type="slidenum">
              <a:rPr lang="ar-SA" smtClean="0"/>
              <a:pPr/>
              <a:t>18</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5/23/2010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5/23/2010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5/23/2010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5/23/2010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5/23/2010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5/23/2010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shadeToTitle="1">
        <a:blipFill dpi="0" rotWithShape="1">
          <a:blip r:embed="rId2" cstate="print">
            <a:lum/>
          </a:blip>
          <a:srcRect/>
          <a:stretch>
            <a:fillRect l="-35000" r="-3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rtl="1"/>
            <a:r>
              <a:rPr lang="ar-SA" b="1" dirty="0" smtClean="0"/>
              <a:t>جامعة النجاح الوطنية</a:t>
            </a:r>
            <a:r>
              <a:rPr lang="ar-SA" b="1" dirty="0" smtClean="0">
                <a:solidFill>
                  <a:schemeClr val="accent6">
                    <a:lumMod val="75000"/>
                  </a:schemeClr>
                </a:solidFill>
              </a:rPr>
              <a:t/>
            </a:r>
            <a:br>
              <a:rPr lang="ar-SA" b="1" dirty="0" smtClean="0">
                <a:solidFill>
                  <a:schemeClr val="accent6">
                    <a:lumMod val="75000"/>
                  </a:schemeClr>
                </a:solidFill>
              </a:rPr>
            </a:br>
            <a:r>
              <a:rPr lang="ar-SA" b="1" dirty="0" smtClean="0">
                <a:solidFill>
                  <a:srgbClr val="FF0000"/>
                </a:solidFill>
              </a:rPr>
              <a:t>قـسـم الهنــدسة الصـنـاعـيـة</a:t>
            </a:r>
            <a:endParaRPr lang="en-US" b="1" dirty="0">
              <a:solidFill>
                <a:srgbClr val="FF0000"/>
              </a:solidFill>
            </a:endParaRPr>
          </a:p>
        </p:txBody>
      </p:sp>
      <p:sp>
        <p:nvSpPr>
          <p:cNvPr id="5" name="Content Placeholder 4"/>
          <p:cNvSpPr>
            <a:spLocks noGrp="1"/>
          </p:cNvSpPr>
          <p:nvPr>
            <p:ph idx="1"/>
          </p:nvPr>
        </p:nvSpPr>
        <p:spPr>
          <a:xfrm>
            <a:off x="2590800" y="5486400"/>
            <a:ext cx="5334000" cy="2163763"/>
          </a:xfrm>
        </p:spPr>
        <p:txBody>
          <a:bodyPr>
            <a:normAutofit/>
          </a:bodyPr>
          <a:lstStyle/>
          <a:p>
            <a:pPr>
              <a:buNone/>
            </a:pPr>
            <a:r>
              <a:rPr lang="en-US" sz="4800" b="1" dirty="0" smtClean="0">
                <a:latin typeface="Berlin Sans FB Demi" pitchFamily="34" charset="0"/>
                <a:cs typeface="Aharoni" pitchFamily="2" charset="-79"/>
              </a:rPr>
              <a:t>EF</a:t>
            </a:r>
            <a:r>
              <a:rPr lang="en-US" sz="4800" b="1" dirty="0" smtClean="0">
                <a:solidFill>
                  <a:srgbClr val="FF0000"/>
                </a:solidFill>
                <a:latin typeface="Berlin Sans FB Demi" pitchFamily="34" charset="0"/>
                <a:cs typeface="Aharoni" pitchFamily="2" charset="-79"/>
              </a:rPr>
              <a:t>Q</a:t>
            </a:r>
            <a:r>
              <a:rPr lang="en-US" sz="4800" b="1" dirty="0" smtClean="0">
                <a:latin typeface="Berlin Sans FB Demi" pitchFamily="34" charset="0"/>
                <a:cs typeface="Aharoni" pitchFamily="2" charset="-79"/>
              </a:rPr>
              <a:t>M</a:t>
            </a:r>
            <a:endParaRPr lang="en-US" sz="4800" dirty="0">
              <a:latin typeface="Berlin Sans FB Demi" pitchFamily="34" charset="0"/>
            </a:endParaRPr>
          </a:p>
        </p:txBody>
      </p:sp>
      <p:sp>
        <p:nvSpPr>
          <p:cNvPr id="6" name="Title 1"/>
          <p:cNvSpPr txBox="1">
            <a:spLocks/>
          </p:cNvSpPr>
          <p:nvPr/>
        </p:nvSpPr>
        <p:spPr>
          <a:xfrm>
            <a:off x="457200" y="5105400"/>
            <a:ext cx="8229600" cy="1143000"/>
          </a:xfrm>
          <a:prstGeom prst="rect">
            <a:avLst/>
          </a:prstGeom>
        </p:spPr>
        <p:txBody>
          <a:bodyPr vert="horz" lIns="91440" tIns="45720" rIns="91440" bIns="45720" rtlCol="0" anchor="ctr">
            <a:normAutofit fontScale="90000" lnSpcReduction="20000"/>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ar-SA" sz="4400" b="1" i="0" u="none" strike="noStrike" kern="1200" cap="none" spc="0" normalizeH="0" baseline="0" noProof="0" dirty="0" smtClean="0">
                <a:ln>
                  <a:noFill/>
                </a:ln>
                <a:solidFill>
                  <a:srgbClr val="FF0000"/>
                </a:solidFill>
                <a:effectLst/>
                <a:uLnTx/>
                <a:uFillTx/>
                <a:latin typeface="+mj-lt"/>
                <a:ea typeface="+mj-ea"/>
                <a:cs typeface="+mj-cs"/>
              </a:rPr>
              <a:t>تطبيق أداة التقييم المؤسسي لنموذج التميز الأوروبي</a:t>
            </a:r>
            <a:r>
              <a:rPr kumimoji="0" lang="en-US" sz="4400" b="1" i="0" u="none" strike="noStrike" kern="1200" cap="none" spc="0" normalizeH="0" baseline="0" noProof="0" dirty="0" smtClean="0">
                <a:ln>
                  <a:noFill/>
                </a:ln>
                <a:solidFill>
                  <a:srgbClr val="FF0000"/>
                </a:solidFill>
                <a:effectLst/>
                <a:uLnTx/>
                <a:uFillTx/>
                <a:latin typeface="+mj-lt"/>
                <a:ea typeface="+mj-ea"/>
                <a:cs typeface="+mj-cs"/>
              </a:rPr>
              <a:t>                </a:t>
            </a:r>
            <a:endParaRPr kumimoji="0" lang="en-US" sz="4400" b="1" i="0" u="none" strike="noStrike" kern="1200" cap="none" spc="0" normalizeH="0" baseline="0" noProof="0" dirty="0">
              <a:ln>
                <a:noFill/>
              </a:ln>
              <a:solidFill>
                <a:srgbClr val="FF0000"/>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par>
                          <p:cTn id="8" fill="hold">
                            <p:stCondLst>
                              <p:cond delay="1000"/>
                            </p:stCondLst>
                            <p:childTnLst>
                              <p:par>
                                <p:cTn id="9" presetID="3"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2000"/>
                                        <p:tgtEl>
                                          <p:spTgt spid="6"/>
                                        </p:tgtEl>
                                      </p:cBhvr>
                                    </p:animEffect>
                                  </p:childTnLst>
                                </p:cTn>
                              </p:par>
                            </p:childTnLst>
                          </p:cTn>
                        </p:par>
                        <p:par>
                          <p:cTn id="12" fill="hold">
                            <p:stCondLst>
                              <p:cond delay="3000"/>
                            </p:stCondLst>
                            <p:childTnLst>
                              <p:par>
                                <p:cTn id="13" presetID="10" presetClass="entr" presetSubtype="0" fill="hold" nodeType="after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shadeToTitle="1">
        <a:blipFill dpi="0" rotWithShape="1">
          <a:blip r:embed="rId2" cstate="print">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dirty="0" smtClean="0">
                <a:solidFill>
                  <a:srgbClr val="FFC000"/>
                </a:solidFill>
              </a:rPr>
              <a:t>بإشراف المهندس سليمان الضيعفي</a:t>
            </a:r>
            <a:endParaRPr lang="en-US" dirty="0">
              <a:solidFill>
                <a:srgbClr val="FFC000"/>
              </a:solidFill>
            </a:endParaRPr>
          </a:p>
        </p:txBody>
      </p:sp>
      <p:sp>
        <p:nvSpPr>
          <p:cNvPr id="3" name="Content Placeholder 2"/>
          <p:cNvSpPr>
            <a:spLocks noGrp="1"/>
          </p:cNvSpPr>
          <p:nvPr>
            <p:ph idx="1"/>
          </p:nvPr>
        </p:nvSpPr>
        <p:spPr>
          <a:xfrm>
            <a:off x="1524000" y="1524000"/>
            <a:ext cx="8229600" cy="4525963"/>
          </a:xfrm>
        </p:spPr>
        <p:txBody>
          <a:bodyPr/>
          <a:lstStyle/>
          <a:p>
            <a:pPr>
              <a:buNone/>
            </a:pPr>
            <a:endParaRPr lang="ar-SA" b="1" dirty="0" smtClean="0">
              <a:solidFill>
                <a:srgbClr val="C00000"/>
              </a:solidFill>
            </a:endParaRPr>
          </a:p>
          <a:p>
            <a:pPr>
              <a:buNone/>
            </a:pPr>
            <a:r>
              <a:rPr lang="ar-SA" b="1" dirty="0" smtClean="0">
                <a:solidFill>
                  <a:srgbClr val="C00000"/>
                </a:solidFill>
              </a:rPr>
              <a:t>عبدالله سباعنة</a:t>
            </a:r>
          </a:p>
          <a:p>
            <a:pPr>
              <a:buNone/>
            </a:pPr>
            <a:r>
              <a:rPr lang="ar-SA" b="1" dirty="0" smtClean="0">
                <a:solidFill>
                  <a:srgbClr val="C00000"/>
                </a:solidFill>
              </a:rPr>
              <a:t>بشار سوداح</a:t>
            </a:r>
          </a:p>
          <a:p>
            <a:pPr>
              <a:buNone/>
            </a:pPr>
            <a:r>
              <a:rPr lang="ar-SA" b="1" dirty="0" smtClean="0">
                <a:solidFill>
                  <a:srgbClr val="C00000"/>
                </a:solidFill>
              </a:rPr>
              <a:t>راية عبدالهادي</a:t>
            </a:r>
          </a:p>
          <a:p>
            <a:pPr>
              <a:buNone/>
            </a:pPr>
            <a:r>
              <a:rPr lang="ar-SA" b="1" dirty="0" smtClean="0">
                <a:solidFill>
                  <a:srgbClr val="C00000"/>
                </a:solidFill>
              </a:rPr>
              <a:t>ماجد الشكعة</a:t>
            </a:r>
            <a:endParaRPr lang="en-US" b="1" dirty="0">
              <a:solidFill>
                <a:srgbClr val="C0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b="1" dirty="0" smtClean="0"/>
              <a:t>محتويات المشروع </a:t>
            </a:r>
            <a:endParaRPr lang="en-US" b="1" dirty="0"/>
          </a:p>
        </p:txBody>
      </p:sp>
      <p:sp>
        <p:nvSpPr>
          <p:cNvPr id="3" name="Content Placeholder 2"/>
          <p:cNvSpPr>
            <a:spLocks noGrp="1"/>
          </p:cNvSpPr>
          <p:nvPr>
            <p:ph idx="1"/>
          </p:nvPr>
        </p:nvSpPr>
        <p:spPr/>
        <p:txBody>
          <a:bodyPr/>
          <a:lstStyle/>
          <a:p>
            <a:pPr algn="r" rtl="1">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2200" y="274638"/>
            <a:ext cx="2514600" cy="1143000"/>
          </a:xfrm>
        </p:spPr>
        <p:txBody>
          <a:bodyPr/>
          <a:lstStyle/>
          <a:p>
            <a:pPr rtl="1"/>
            <a:r>
              <a:rPr lang="ar-SA" b="1" dirty="0" smtClean="0"/>
              <a:t>المقدمة : </a:t>
            </a:r>
            <a:endParaRPr lang="en-US" b="1" dirty="0"/>
          </a:p>
        </p:txBody>
      </p:sp>
      <p:sp>
        <p:nvSpPr>
          <p:cNvPr id="3" name="Content Placeholder 2"/>
          <p:cNvSpPr>
            <a:spLocks noGrp="1"/>
          </p:cNvSpPr>
          <p:nvPr>
            <p:ph idx="1"/>
          </p:nvPr>
        </p:nvSpPr>
        <p:spPr>
          <a:xfrm>
            <a:off x="609600" y="2514600"/>
            <a:ext cx="8229600" cy="4525963"/>
          </a:xfrm>
        </p:spPr>
        <p:txBody>
          <a:bodyPr/>
          <a:lstStyle/>
          <a:p>
            <a:pPr algn="just" rtl="1">
              <a:buNone/>
            </a:pPr>
            <a:r>
              <a:rPr lang="ar-SA" b="1" dirty="0" smtClean="0">
                <a:solidFill>
                  <a:srgbClr val="C00000"/>
                </a:solidFill>
              </a:rPr>
              <a:t>مشكلة الدراسة </a:t>
            </a:r>
            <a:r>
              <a:rPr lang="ar-SA" b="1" dirty="0" smtClean="0"/>
              <a:t>: يتزايد الاهتمام في الوقت الحاضر بمدى فاعلية وكفاءة المؤسسات في تأدية وظائفها وتحقيق الاهداف التي أنشأت من اجلها, سواء كانت هذه المؤسسات صناعية ام تجارية ام خدمية ,هذا وتعاني معظم الصناعات والخدمات الفلسطينية من عدم وجود أداة فعالة لتقييم أدائها وتحديد نقاط قوتها وفرص التحسين وذلك لتضع الاجراءات الكفيلة بزيادة فاعليتها وكفاءتها...</a:t>
            </a:r>
            <a:endParaRPr lang="en-US" b="1" dirty="0" smtClean="0"/>
          </a:p>
          <a:p>
            <a:pPr algn="r" rtl="1">
              <a:buNone/>
            </a:pPr>
            <a:endParaRPr lang="en-US" dirty="0"/>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0" y="274638"/>
            <a:ext cx="2971800" cy="1143000"/>
          </a:xfrm>
        </p:spPr>
        <p:txBody>
          <a:bodyPr>
            <a:normAutofit/>
          </a:bodyPr>
          <a:lstStyle/>
          <a:p>
            <a:pPr rtl="1"/>
            <a:r>
              <a:rPr lang="ar-SA" b="1" dirty="0" smtClean="0"/>
              <a:t>الحل المقترح : </a:t>
            </a:r>
            <a:endParaRPr lang="en-US" b="1" dirty="0"/>
          </a:p>
        </p:txBody>
      </p:sp>
      <p:sp>
        <p:nvSpPr>
          <p:cNvPr id="3" name="Content Placeholder 2"/>
          <p:cNvSpPr>
            <a:spLocks noGrp="1"/>
          </p:cNvSpPr>
          <p:nvPr>
            <p:ph idx="1"/>
          </p:nvPr>
        </p:nvSpPr>
        <p:spPr>
          <a:xfrm>
            <a:off x="609600" y="2590800"/>
            <a:ext cx="8229600" cy="4525963"/>
          </a:xfrm>
        </p:spPr>
        <p:txBody>
          <a:bodyPr/>
          <a:lstStyle/>
          <a:p>
            <a:pPr algn="just" rtl="1">
              <a:buNone/>
            </a:pPr>
            <a:r>
              <a:rPr lang="ar-SA" b="1" dirty="0" smtClean="0"/>
              <a:t>  من خلال تجربة دولة الامارات العربية المتحدة المتمثلة في نموذج دبي للأداء الحكومي المتميز , ومن خلال تجربة الأردن في التميز من خلال جائزة الملك عبدالله الثاني للتميز, والعديد من جوائز التميز العالمية التي تعتمد على نموذج التميز الأوروبي وهو النموذج الصادر عن المؤسسة الاوروبية للجودة </a:t>
            </a:r>
            <a:r>
              <a:rPr lang="en-US" b="1" dirty="0" smtClean="0"/>
              <a:t>– EFQM - </a:t>
            </a:r>
            <a:r>
              <a:rPr lang="ar-SA" b="1" dirty="0" smtClean="0"/>
              <a:t>  والذي اصبح معروفا عالمياً كنموذج للتميز المؤسسي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circle(in)">
                                      <p:cBhvr>
                                        <p:cTn id="11"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1600" y="533400"/>
            <a:ext cx="3810000" cy="1143000"/>
          </a:xfrm>
        </p:spPr>
        <p:txBody>
          <a:bodyPr/>
          <a:lstStyle/>
          <a:p>
            <a:pPr rtl="1"/>
            <a:r>
              <a:rPr lang="ar-SA" b="1" dirty="0" smtClean="0"/>
              <a:t>منهجية التطبيق : </a:t>
            </a:r>
            <a:endParaRPr lang="en-US" b="1" dirty="0"/>
          </a:p>
        </p:txBody>
      </p:sp>
      <p:sp>
        <p:nvSpPr>
          <p:cNvPr id="3" name="Content Placeholder 2"/>
          <p:cNvSpPr>
            <a:spLocks noGrp="1"/>
          </p:cNvSpPr>
          <p:nvPr>
            <p:ph idx="1"/>
          </p:nvPr>
        </p:nvSpPr>
        <p:spPr>
          <a:xfrm>
            <a:off x="457200" y="2590800"/>
            <a:ext cx="8229600" cy="3535363"/>
          </a:xfrm>
        </p:spPr>
        <p:txBody>
          <a:bodyPr/>
          <a:lstStyle/>
          <a:p>
            <a:pPr algn="just" rtl="1">
              <a:buNone/>
            </a:pPr>
            <a:r>
              <a:rPr lang="ar-SA" b="1" dirty="0" smtClean="0">
                <a:cs typeface="+mj-cs"/>
              </a:rPr>
              <a:t>   تمت عملية التقييم من قبل مجموعة العمل الخاصة بالمشروع من خلال التقييم الميداني للتحقق من مدى وجود متطلبات نموذح التميز </a:t>
            </a:r>
            <a:r>
              <a:rPr lang="en-US" b="1" dirty="0" smtClean="0">
                <a:latin typeface="Arial Black" pitchFamily="34" charset="0"/>
                <a:cs typeface="+mj-cs"/>
              </a:rPr>
              <a:t>EF</a:t>
            </a:r>
            <a:r>
              <a:rPr lang="en-US" b="1" dirty="0" smtClean="0">
                <a:solidFill>
                  <a:srgbClr val="FF0000"/>
                </a:solidFill>
                <a:latin typeface="Arial Black" pitchFamily="34" charset="0"/>
                <a:cs typeface="+mj-cs"/>
              </a:rPr>
              <a:t>Q</a:t>
            </a:r>
            <a:r>
              <a:rPr lang="en-US" b="1" dirty="0" smtClean="0">
                <a:latin typeface="Arial Black" pitchFamily="34" charset="0"/>
                <a:cs typeface="+mj-cs"/>
              </a:rPr>
              <a:t>M </a:t>
            </a:r>
            <a:r>
              <a:rPr lang="ar-SA" b="1" dirty="0" smtClean="0">
                <a:cs typeface="+mj-cs"/>
              </a:rPr>
              <a:t> من منهجيات وممارسات ومدى التطبيق الفعلي لها , من خلال اجراء مقابلات مع قيادة الشركة والاطلاع على بعض الوثائق والادلة المعززة لهذا التطبيق</a:t>
            </a:r>
            <a:endParaRPr lang="en-US" b="1" dirty="0" smtClean="0">
              <a:cs typeface="+mj-cs"/>
            </a:endParaRPr>
          </a:p>
          <a:p>
            <a:pPr algn="just" rtl="1">
              <a:buNone/>
            </a:pPr>
            <a:endParaRPr lang="en-US" b="1" dirty="0">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6800" y="274638"/>
            <a:ext cx="3810000" cy="1143000"/>
          </a:xfrm>
        </p:spPr>
        <p:txBody>
          <a:bodyPr/>
          <a:lstStyle/>
          <a:p>
            <a:r>
              <a:rPr lang="ar-SA" b="1" dirty="0" smtClean="0"/>
              <a:t>فوائد المشروع : </a:t>
            </a:r>
            <a:endParaRPr lang="en-US" b="1" dirty="0"/>
          </a:p>
        </p:txBody>
      </p:sp>
      <p:sp>
        <p:nvSpPr>
          <p:cNvPr id="4" name="Title 1"/>
          <p:cNvSpPr txBox="1">
            <a:spLocks/>
          </p:cNvSpPr>
          <p:nvPr/>
        </p:nvSpPr>
        <p:spPr>
          <a:xfrm>
            <a:off x="228600" y="1828800"/>
            <a:ext cx="8915400" cy="1143000"/>
          </a:xfrm>
          <a:prstGeom prst="rect">
            <a:avLst/>
          </a:prstGeom>
        </p:spPr>
        <p:txBody>
          <a:bodyPr vert="horz" lIns="91440" tIns="45720" rIns="91440" bIns="45720" rtlCol="0" anchor="ctr">
            <a:norm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4000" b="1" i="0" u="none" strike="noStrike" kern="1200" cap="none" spc="0" normalizeH="0" baseline="0" noProof="0" dirty="0" smtClean="0">
                <a:ln>
                  <a:noFill/>
                </a:ln>
                <a:solidFill>
                  <a:schemeClr val="tx1"/>
                </a:solidFill>
                <a:effectLst/>
                <a:uLnTx/>
                <a:uFillTx/>
                <a:latin typeface="+mj-lt"/>
                <a:ea typeface="+mj-ea"/>
                <a:cs typeface="+mj-cs"/>
              </a:rPr>
              <a:t>1. </a:t>
            </a:r>
            <a:r>
              <a:rPr lang="ar-SA" sz="4000" b="1" dirty="0" smtClean="0">
                <a:latin typeface="+mj-lt"/>
                <a:ea typeface="+mj-ea"/>
                <a:cs typeface="+mj-cs"/>
              </a:rPr>
              <a:t>المعرفة في مجال تقييم الأداء المؤسسي</a:t>
            </a:r>
            <a:r>
              <a:rPr kumimoji="0" lang="ar-SA" sz="4000" b="1" i="0" u="none" strike="noStrike" kern="1200" cap="none" spc="0" normalizeH="0" baseline="0" noProof="0" dirty="0" smtClean="0">
                <a:ln>
                  <a:noFill/>
                </a:ln>
                <a:solidFill>
                  <a:schemeClr val="tx1"/>
                </a:solidFill>
                <a:effectLst/>
                <a:uLnTx/>
                <a:uFillTx/>
                <a:latin typeface="+mj-lt"/>
                <a:ea typeface="+mj-ea"/>
                <a:cs typeface="+mj-cs"/>
              </a:rPr>
              <a:t> </a:t>
            </a:r>
            <a:endParaRPr kumimoji="0" lang="en-US" sz="4000" b="1" i="0" u="none" strike="noStrike" kern="1200" cap="none" spc="0" normalizeH="0" baseline="0" noProof="0" dirty="0">
              <a:ln>
                <a:noFill/>
              </a:ln>
              <a:solidFill>
                <a:schemeClr val="tx1"/>
              </a:solidFill>
              <a:effectLst/>
              <a:uLnTx/>
              <a:uFillTx/>
              <a:latin typeface="+mj-lt"/>
              <a:ea typeface="+mj-ea"/>
              <a:cs typeface="+mj-cs"/>
            </a:endParaRPr>
          </a:p>
        </p:txBody>
      </p:sp>
      <p:sp>
        <p:nvSpPr>
          <p:cNvPr id="5" name="Title 1"/>
          <p:cNvSpPr txBox="1">
            <a:spLocks/>
          </p:cNvSpPr>
          <p:nvPr/>
        </p:nvSpPr>
        <p:spPr>
          <a:xfrm>
            <a:off x="762000" y="3733800"/>
            <a:ext cx="8382000" cy="1143000"/>
          </a:xfrm>
          <a:prstGeom prst="rect">
            <a:avLst/>
          </a:prstGeom>
        </p:spPr>
        <p:txBody>
          <a:bodyPr vert="horz" lIns="91440" tIns="45720" rIns="91440" bIns="45720" rtlCol="0" anchor="ctr">
            <a:no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3600" b="1" i="0" u="none" strike="noStrike" kern="1200" cap="none" spc="0" normalizeH="0" baseline="0" noProof="0" dirty="0" smtClean="0">
                <a:ln>
                  <a:noFill/>
                </a:ln>
                <a:solidFill>
                  <a:schemeClr val="tx1"/>
                </a:solidFill>
                <a:effectLst/>
                <a:uLnTx/>
                <a:uFillTx/>
                <a:latin typeface="+mj-lt"/>
                <a:ea typeface="+mj-ea"/>
                <a:cs typeface="+mj-cs"/>
              </a:rPr>
              <a:t>3.</a:t>
            </a:r>
            <a:r>
              <a:rPr kumimoji="0" lang="ar-SA" sz="3600" b="1" i="0" u="none" strike="noStrike" kern="1200" cap="none" spc="0" normalizeH="0" noProof="0" dirty="0" smtClean="0">
                <a:ln>
                  <a:noFill/>
                </a:ln>
                <a:solidFill>
                  <a:schemeClr val="tx1"/>
                </a:solidFill>
                <a:effectLst/>
                <a:uLnTx/>
                <a:uFillTx/>
                <a:latin typeface="+mj-lt"/>
                <a:ea typeface="+mj-ea"/>
                <a:cs typeface="+mj-cs"/>
              </a:rPr>
              <a:t> معرفة مدى أهمية أنظمة الجودة وتطبيقها في فلسطين من خلال التعامل مع مجموعة شركات عنبتاي المتميزة في مجال الجودة والتحسين المستمر</a:t>
            </a:r>
            <a:endParaRPr kumimoji="0" lang="en-US" sz="3600" b="1" i="0" u="none" strike="noStrike" kern="1200" cap="none" spc="0" normalizeH="0" baseline="0" noProof="0" dirty="0">
              <a:ln>
                <a:noFill/>
              </a:ln>
              <a:solidFill>
                <a:schemeClr val="tx1"/>
              </a:solidFill>
              <a:effectLst/>
              <a:uLnTx/>
              <a:uFillTx/>
              <a:latin typeface="+mj-lt"/>
              <a:ea typeface="+mj-ea"/>
              <a:cs typeface="+mj-cs"/>
            </a:endParaRPr>
          </a:p>
        </p:txBody>
      </p:sp>
      <p:sp>
        <p:nvSpPr>
          <p:cNvPr id="6" name="Title 1"/>
          <p:cNvSpPr txBox="1">
            <a:spLocks/>
          </p:cNvSpPr>
          <p:nvPr/>
        </p:nvSpPr>
        <p:spPr>
          <a:xfrm>
            <a:off x="762000" y="4953000"/>
            <a:ext cx="8382000" cy="1143000"/>
          </a:xfrm>
          <a:prstGeom prst="rect">
            <a:avLst/>
          </a:prstGeom>
        </p:spPr>
        <p:txBody>
          <a:bodyPr vert="horz" lIns="91440" tIns="45720" rIns="91440" bIns="45720" rtlCol="0" anchor="ctr">
            <a:norm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4000" b="1" i="0" u="none" strike="noStrike" kern="1200" cap="none" spc="0" normalizeH="0" baseline="0" noProof="0" dirty="0" smtClean="0">
                <a:ln>
                  <a:noFill/>
                </a:ln>
                <a:solidFill>
                  <a:schemeClr val="tx1"/>
                </a:solidFill>
                <a:effectLst/>
                <a:uLnTx/>
                <a:uFillTx/>
                <a:latin typeface="+mj-lt"/>
                <a:ea typeface="+mj-ea"/>
                <a:cs typeface="+mj-cs"/>
              </a:rPr>
              <a:t>4. </a:t>
            </a:r>
            <a:r>
              <a:rPr lang="ar-SA" sz="4000" b="1" dirty="0" smtClean="0">
                <a:latin typeface="+mj-lt"/>
                <a:ea typeface="+mj-ea"/>
                <a:cs typeface="+mj-cs"/>
              </a:rPr>
              <a:t>تقوية روح الفريق والعمل المشترك</a:t>
            </a:r>
            <a:r>
              <a:rPr kumimoji="0" lang="ar-SA" sz="4000" b="1" i="0" u="none" strike="noStrike" kern="1200" cap="none" spc="0" normalizeH="0" noProof="0" dirty="0" smtClean="0">
                <a:ln>
                  <a:noFill/>
                </a:ln>
                <a:solidFill>
                  <a:schemeClr val="tx1"/>
                </a:solidFill>
                <a:effectLst/>
                <a:uLnTx/>
                <a:uFillTx/>
                <a:latin typeface="+mj-lt"/>
                <a:ea typeface="+mj-ea"/>
                <a:cs typeface="+mj-cs"/>
              </a:rPr>
              <a:t> </a:t>
            </a:r>
            <a:endParaRPr kumimoji="0" lang="en-US" sz="4000" b="1" i="0" u="none" strike="noStrike" kern="1200" cap="none" spc="0" normalizeH="0" baseline="0" noProof="0" dirty="0">
              <a:ln>
                <a:noFill/>
              </a:ln>
              <a:solidFill>
                <a:schemeClr val="tx1"/>
              </a:solidFill>
              <a:effectLst/>
              <a:uLnTx/>
              <a:uFillTx/>
              <a:latin typeface="+mj-lt"/>
              <a:ea typeface="+mj-ea"/>
              <a:cs typeface="+mj-cs"/>
            </a:endParaRPr>
          </a:p>
        </p:txBody>
      </p:sp>
      <p:sp>
        <p:nvSpPr>
          <p:cNvPr id="8" name="Title 1"/>
          <p:cNvSpPr txBox="1">
            <a:spLocks/>
          </p:cNvSpPr>
          <p:nvPr/>
        </p:nvSpPr>
        <p:spPr>
          <a:xfrm>
            <a:off x="0" y="5715000"/>
            <a:ext cx="9144000" cy="1143000"/>
          </a:xfrm>
          <a:prstGeom prst="rect">
            <a:avLst/>
          </a:prstGeom>
        </p:spPr>
        <p:txBody>
          <a:bodyPr vert="horz" lIns="91440" tIns="45720" rIns="91440" bIns="45720" rtlCol="0" anchor="ctr">
            <a:norm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4000" b="1" i="0" u="none" strike="noStrike" kern="1200" cap="none" spc="0" normalizeH="0" baseline="0" noProof="0" dirty="0" smtClean="0">
                <a:ln>
                  <a:noFill/>
                </a:ln>
                <a:solidFill>
                  <a:schemeClr val="tx1"/>
                </a:solidFill>
                <a:effectLst/>
                <a:uLnTx/>
                <a:uFillTx/>
                <a:latin typeface="+mj-lt"/>
                <a:ea typeface="+mj-ea"/>
                <a:cs typeface="+mj-cs"/>
              </a:rPr>
              <a:t>5. تقوية مهارات البحث والتحليل </a:t>
            </a:r>
            <a:endParaRPr kumimoji="0" lang="en-US" sz="4000" b="1" i="0" u="none" strike="noStrike" kern="1200" cap="none" spc="0" normalizeH="0" baseline="0" noProof="0" dirty="0">
              <a:ln>
                <a:noFill/>
              </a:ln>
              <a:solidFill>
                <a:schemeClr val="tx1"/>
              </a:solidFill>
              <a:effectLst/>
              <a:uLnTx/>
              <a:uFillTx/>
              <a:latin typeface="+mj-lt"/>
              <a:ea typeface="+mj-ea"/>
              <a:cs typeface="+mj-cs"/>
            </a:endParaRPr>
          </a:p>
        </p:txBody>
      </p:sp>
      <p:sp>
        <p:nvSpPr>
          <p:cNvPr id="9" name="Title 1"/>
          <p:cNvSpPr txBox="1">
            <a:spLocks/>
          </p:cNvSpPr>
          <p:nvPr/>
        </p:nvSpPr>
        <p:spPr>
          <a:xfrm>
            <a:off x="838200" y="2514600"/>
            <a:ext cx="8305800" cy="1143000"/>
          </a:xfrm>
          <a:prstGeom prst="rect">
            <a:avLst/>
          </a:prstGeom>
        </p:spPr>
        <p:txBody>
          <a:bodyPr vert="horz" lIns="91440" tIns="45720" rIns="91440" bIns="45720" rtlCol="0" anchor="ctr">
            <a:normAutofit/>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4000" b="1" i="0" u="none" strike="noStrike" kern="1200" cap="none" spc="0" normalizeH="0" baseline="0" noProof="0" dirty="0" smtClean="0">
                <a:ln>
                  <a:noFill/>
                </a:ln>
                <a:solidFill>
                  <a:schemeClr val="tx1"/>
                </a:solidFill>
                <a:effectLst/>
                <a:uLnTx/>
                <a:uFillTx/>
                <a:latin typeface="+mj-lt"/>
                <a:ea typeface="+mj-ea"/>
                <a:cs typeface="+mj-cs"/>
              </a:rPr>
              <a:t>2. تمكين مهارات الإتصال لدى مجموعة العمل </a:t>
            </a:r>
            <a:endParaRPr kumimoji="0" lang="en-US" sz="40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par>
                          <p:cTn id="13" fill="hold">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2000"/>
                                        <p:tgtEl>
                                          <p:spTgt spid="9"/>
                                        </p:tgtEl>
                                      </p:cBhvr>
                                    </p:animEffect>
                                  </p:childTnLst>
                                </p:cTn>
                              </p:par>
                            </p:childTnLst>
                          </p:cTn>
                        </p:par>
                        <p:par>
                          <p:cTn id="17" fill="hold">
                            <p:stCondLst>
                              <p:cond delay="4000"/>
                            </p:stCondLst>
                            <p:childTnLst>
                              <p:par>
                                <p:cTn id="18" presetID="10"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2000"/>
                                        <p:tgtEl>
                                          <p:spTgt spid="5"/>
                                        </p:tgtEl>
                                      </p:cBhvr>
                                    </p:animEffect>
                                  </p:childTnLst>
                                </p:cTn>
                              </p:par>
                            </p:childTnLst>
                          </p:cTn>
                        </p:par>
                        <p:par>
                          <p:cTn id="21" fill="hold">
                            <p:stCondLst>
                              <p:cond delay="6000"/>
                            </p:stCondLst>
                            <p:childTnLst>
                              <p:par>
                                <p:cTn id="22" presetID="10" presetClass="entr" presetSubtype="0"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3000"/>
                                        <p:tgtEl>
                                          <p:spTgt spid="6"/>
                                        </p:tgtEl>
                                      </p:cBhvr>
                                    </p:animEffect>
                                  </p:childTnLst>
                                </p:cTn>
                              </p:par>
                            </p:childTnLst>
                          </p:cTn>
                        </p:par>
                        <p:par>
                          <p:cTn id="25" fill="hold">
                            <p:stCondLst>
                              <p:cond delay="90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shadeToTitle="1">
        <a:blipFill dpi="0" rotWithShape="1">
          <a:blip r:embed="rId2" cstate="print">
            <a:lum/>
          </a:blip>
          <a:srcRect/>
          <a:stretch>
            <a:fillRect t="-25000" b="-25000"/>
          </a:stretch>
        </a:blipFill>
        <a:effectLst/>
      </p:bgPr>
    </p:bg>
    <p:spTree>
      <p:nvGrpSpPr>
        <p:cNvPr id="1" name=""/>
        <p:cNvGrpSpPr/>
        <p:nvPr/>
      </p:nvGrpSpPr>
      <p:grpSpPr>
        <a:xfrm>
          <a:off x="0" y="0"/>
          <a:ext cx="0" cy="0"/>
          <a:chOff x="0" y="0"/>
          <a:chExt cx="0" cy="0"/>
        </a:xfrm>
      </p:grpSpPr>
      <p:pic>
        <p:nvPicPr>
          <p:cNvPr id="3074" name="Picture 2" descr="C:\Users\God Slave\Desktop\library.jpg"/>
          <p:cNvPicPr>
            <a:picLocks noChangeAspect="1" noChangeArrowheads="1"/>
          </p:cNvPicPr>
          <p:nvPr/>
        </p:nvPicPr>
        <p:blipFill>
          <a:blip r:embed="rId2" cstate="print"/>
          <a:srcRect/>
          <a:stretch>
            <a:fillRect/>
          </a:stretch>
        </p:blipFill>
        <p:spPr bwMode="auto">
          <a:xfrm>
            <a:off x="-685800" y="914400"/>
            <a:ext cx="9906000" cy="7010400"/>
          </a:xfrm>
          <a:prstGeom prst="rect">
            <a:avLst/>
          </a:prstGeom>
          <a:noFill/>
        </p:spPr>
      </p:pic>
      <p:sp>
        <p:nvSpPr>
          <p:cNvPr id="2" name="Title 1"/>
          <p:cNvSpPr>
            <a:spLocks noGrp="1"/>
          </p:cNvSpPr>
          <p:nvPr>
            <p:ph type="title"/>
          </p:nvPr>
        </p:nvSpPr>
        <p:spPr>
          <a:xfrm>
            <a:off x="0" y="0"/>
            <a:ext cx="9144000" cy="1143000"/>
          </a:xfrm>
        </p:spPr>
        <p:style>
          <a:lnRef idx="3">
            <a:schemeClr val="lt1"/>
          </a:lnRef>
          <a:fillRef idx="1">
            <a:schemeClr val="accent6"/>
          </a:fillRef>
          <a:effectRef idx="1">
            <a:schemeClr val="accent6"/>
          </a:effectRef>
          <a:fontRef idx="minor">
            <a:schemeClr val="lt1"/>
          </a:fontRef>
        </p:style>
        <p:txBody>
          <a:bodyPr>
            <a:noAutofit/>
          </a:bodyPr>
          <a:lstStyle/>
          <a:p>
            <a:pPr rtl="1"/>
            <a:r>
              <a:rPr lang="ar-SA" sz="5400" b="1" dirty="0" smtClean="0"/>
              <a:t>مراجعة أدبية عن مفاهيم الجودة والتميز</a:t>
            </a:r>
            <a:endParaRPr lang="en-US" sz="54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عنوان 1"/>
          <p:cNvSpPr>
            <a:spLocks noGrp="1"/>
          </p:cNvSpPr>
          <p:nvPr>
            <p:ph type="title" idx="4294967295"/>
          </p:nvPr>
        </p:nvSpPr>
        <p:spPr>
          <a:xfrm>
            <a:off x="1447800" y="152400"/>
            <a:ext cx="7086600" cy="990600"/>
          </a:xfrm>
        </p:spPr>
        <p:txBody>
          <a:bodyPr lIns="92075" tIns="46038" rIns="92075" bIns="46038"/>
          <a:lstStyle/>
          <a:p>
            <a:pPr algn="ctr" eaLnBrk="1" hangingPunct="1">
              <a:defRPr/>
            </a:pPr>
            <a:r>
              <a:rPr lang="ar-SA" b="1" dirty="0" smtClean="0"/>
              <a:t>الجــــــــودة </a:t>
            </a:r>
          </a:p>
        </p:txBody>
      </p:sp>
      <p:sp>
        <p:nvSpPr>
          <p:cNvPr id="4099" name="عنصر نائب للمحتوى 3"/>
          <p:cNvSpPr>
            <a:spLocks noGrp="1"/>
          </p:cNvSpPr>
          <p:nvPr>
            <p:ph sz="half" idx="4294967295"/>
          </p:nvPr>
        </p:nvSpPr>
        <p:spPr>
          <a:xfrm>
            <a:off x="990600" y="2057400"/>
            <a:ext cx="7748587" cy="4800600"/>
          </a:xfrm>
        </p:spPr>
        <p:txBody>
          <a:bodyPr lIns="92075" tIns="46038" rIns="92075" bIns="46038"/>
          <a:lstStyle/>
          <a:p>
            <a:pPr algn="r" rtl="1" eaLnBrk="1" hangingPunct="1">
              <a:lnSpc>
                <a:spcPct val="150000"/>
              </a:lnSpc>
              <a:defRPr/>
            </a:pPr>
            <a:r>
              <a:rPr lang="ar-SA" sz="2800" dirty="0" smtClean="0"/>
              <a:t>ملائمة المنتج أو الخدمة للاحتياجات </a:t>
            </a:r>
            <a:r>
              <a:rPr lang="ar-JO" sz="2800" dirty="0" smtClean="0"/>
              <a:t>. ” </a:t>
            </a:r>
            <a:r>
              <a:rPr lang="ar-SA" sz="2800" dirty="0" smtClean="0"/>
              <a:t>جوزيف جوران</a:t>
            </a:r>
            <a:r>
              <a:rPr lang="ar-JO" sz="2800" dirty="0" smtClean="0">
                <a:latin typeface="Arial"/>
              </a:rPr>
              <a:t>“</a:t>
            </a:r>
          </a:p>
          <a:p>
            <a:pPr algn="r" rtl="1" eaLnBrk="1" hangingPunct="1">
              <a:lnSpc>
                <a:spcPct val="150000"/>
              </a:lnSpc>
              <a:defRPr/>
            </a:pPr>
            <a:r>
              <a:rPr lang="ar-SA" sz="2800" dirty="0" smtClean="0"/>
              <a:t>الرضا التام للعميل</a:t>
            </a:r>
            <a:r>
              <a:rPr lang="ar-JO" sz="2800" dirty="0" smtClean="0"/>
              <a:t>. ” </a:t>
            </a:r>
            <a:r>
              <a:rPr lang="ar-SA" sz="2800" dirty="0" smtClean="0"/>
              <a:t>أرماند فيخبوم</a:t>
            </a:r>
            <a:r>
              <a:rPr lang="ar-JO" sz="2800" dirty="0" smtClean="0">
                <a:latin typeface="Arial"/>
              </a:rPr>
              <a:t>“</a:t>
            </a:r>
          </a:p>
          <a:p>
            <a:pPr algn="r" rtl="1" eaLnBrk="1" hangingPunct="1">
              <a:lnSpc>
                <a:spcPct val="150000"/>
              </a:lnSpc>
              <a:defRPr/>
            </a:pPr>
            <a:r>
              <a:rPr lang="ar-SA" sz="2800" dirty="0" smtClean="0"/>
              <a:t>المطابقة مع المتطلبات</a:t>
            </a:r>
            <a:r>
              <a:rPr lang="ar-JO" sz="2800" dirty="0" smtClean="0"/>
              <a:t>. ”</a:t>
            </a:r>
            <a:r>
              <a:rPr lang="ar-SA" sz="2800" dirty="0" smtClean="0"/>
              <a:t>كروسبي</a:t>
            </a:r>
            <a:r>
              <a:rPr lang="ar-JO" sz="2800" dirty="0" smtClean="0">
                <a:latin typeface="Arial"/>
              </a:rPr>
              <a:t>“</a:t>
            </a:r>
          </a:p>
          <a:p>
            <a:pPr algn="r" rtl="1" eaLnBrk="1" hangingPunct="1">
              <a:lnSpc>
                <a:spcPct val="150000"/>
              </a:lnSpc>
              <a:defRPr/>
            </a:pPr>
            <a:r>
              <a:rPr lang="ar-SA" sz="2800" dirty="0" smtClean="0"/>
              <a:t>درجة متوقعه من التناسق والاعتماد تناسب السوق بتكلفة منخفضة</a:t>
            </a:r>
            <a:r>
              <a:rPr lang="ar-JO" sz="2800" dirty="0" smtClean="0"/>
              <a:t>. ”</a:t>
            </a:r>
            <a:r>
              <a:rPr lang="ar-SA" sz="2800" dirty="0" smtClean="0"/>
              <a:t>ديمنع 1986</a:t>
            </a:r>
            <a:r>
              <a:rPr lang="ar-JO" sz="2800" dirty="0" smtClean="0">
                <a:latin typeface="Arial"/>
              </a:rPr>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checkerboard(down)">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checkerboard(down)">
                                      <p:cBhvr>
                                        <p:cTn id="12" dur="500"/>
                                        <p:tgtEl>
                                          <p:spTgt spid="40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5" fill="hold" grpId="0"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checkerboard(down)">
                                      <p:cBhvr>
                                        <p:cTn id="17" dur="500"/>
                                        <p:tgtEl>
                                          <p:spTgt spid="40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5" fill="hold" grpId="0" nodeType="clickEffect">
                                  <p:stCondLst>
                                    <p:cond delay="0"/>
                                  </p:stCondLst>
                                  <p:childTnLst>
                                    <p:set>
                                      <p:cBhvr>
                                        <p:cTn id="21" dur="1" fill="hold">
                                          <p:stCondLst>
                                            <p:cond delay="0"/>
                                          </p:stCondLst>
                                        </p:cTn>
                                        <p:tgtEl>
                                          <p:spTgt spid="4099">
                                            <p:txEl>
                                              <p:pRg st="3" end="3"/>
                                            </p:txEl>
                                          </p:spTgt>
                                        </p:tgtEl>
                                        <p:attrNameLst>
                                          <p:attrName>style.visibility</p:attrName>
                                        </p:attrNameLst>
                                      </p:cBhvr>
                                      <p:to>
                                        <p:strVal val="visible"/>
                                      </p:to>
                                    </p:set>
                                    <p:animEffect transition="in" filter="checkerboard(down)">
                                      <p:cBhvr>
                                        <p:cTn id="22" dur="500"/>
                                        <p:tgtEl>
                                          <p:spTgt spid="40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p:cNvSpPr>
            <a:spLocks noChangeArrowheads="1"/>
          </p:cNvSpPr>
          <p:nvPr/>
        </p:nvSpPr>
        <p:spPr bwMode="gray">
          <a:xfrm>
            <a:off x="4267200" y="6858000"/>
            <a:ext cx="1828800" cy="4876800"/>
          </a:xfrm>
          <a:prstGeom prst="upArrow">
            <a:avLst>
              <a:gd name="adj1" fmla="val 22833"/>
              <a:gd name="adj2" fmla="val 24753"/>
            </a:avLst>
          </a:prstGeom>
          <a:gradFill rotWithShape="1">
            <a:gsLst>
              <a:gs pos="0">
                <a:srgbClr val="E6DCAC"/>
              </a:gs>
              <a:gs pos="12000">
                <a:srgbClr val="E6D78A">
                  <a:alpha val="95920"/>
                </a:srgbClr>
              </a:gs>
              <a:gs pos="30000">
                <a:srgbClr val="C7AC4C">
                  <a:alpha val="89800"/>
                </a:srgbClr>
              </a:gs>
              <a:gs pos="45000">
                <a:srgbClr val="E6D78A">
                  <a:alpha val="84700"/>
                </a:srgbClr>
              </a:gs>
              <a:gs pos="77000">
                <a:srgbClr val="C7AC4C">
                  <a:alpha val="73820"/>
                </a:srgbClr>
              </a:gs>
              <a:gs pos="100000">
                <a:srgbClr val="E6DCAC">
                  <a:alpha val="66000"/>
                </a:srgbClr>
              </a:gs>
            </a:gsLst>
            <a:lin ang="2700000" scaled="1"/>
          </a:gradFill>
          <a:ln w="9525" algn="ctr">
            <a:noFill/>
            <a:miter lim="800000"/>
            <a:headEnd/>
            <a:tailEnd/>
          </a:ln>
          <a:effectLst/>
        </p:spPr>
        <p:txBody>
          <a:bodyPr wrap="none" anchor="ctr"/>
          <a:lstStyle/>
          <a:p>
            <a:pPr>
              <a:defRPr/>
            </a:pPr>
            <a:endParaRPr lang="en-US"/>
          </a:p>
        </p:txBody>
      </p:sp>
      <p:sp>
        <p:nvSpPr>
          <p:cNvPr id="5" name="AutoShape 3"/>
          <p:cNvSpPr>
            <a:spLocks noChangeArrowheads="1"/>
          </p:cNvSpPr>
          <p:nvPr/>
        </p:nvSpPr>
        <p:spPr bwMode="auto">
          <a:xfrm>
            <a:off x="4572000" y="5867400"/>
            <a:ext cx="1219200" cy="228600"/>
          </a:xfrm>
          <a:prstGeom prst="leftRightArrow">
            <a:avLst>
              <a:gd name="adj1" fmla="val 50000"/>
              <a:gd name="adj2" fmla="val 106667"/>
            </a:avLst>
          </a:prstGeom>
          <a:solidFill>
            <a:srgbClr val="663300"/>
          </a:solidFill>
          <a:ln w="9525">
            <a:solidFill>
              <a:schemeClr val="tx1"/>
            </a:solidFill>
            <a:miter lim="800000"/>
            <a:headEnd/>
            <a:tailEnd/>
          </a:ln>
        </p:spPr>
        <p:txBody>
          <a:bodyPr wrap="none" anchor="ctr"/>
          <a:lstStyle/>
          <a:p>
            <a:endParaRPr lang="en-US"/>
          </a:p>
        </p:txBody>
      </p:sp>
      <p:sp>
        <p:nvSpPr>
          <p:cNvPr id="6" name="Text Box 4"/>
          <p:cNvSpPr txBox="1">
            <a:spLocks noChangeArrowheads="1"/>
          </p:cNvSpPr>
          <p:nvPr/>
        </p:nvSpPr>
        <p:spPr bwMode="auto">
          <a:xfrm>
            <a:off x="5943600" y="5683250"/>
            <a:ext cx="2209800" cy="519113"/>
          </a:xfrm>
          <a:prstGeom prst="rect">
            <a:avLst/>
          </a:prstGeom>
          <a:noFill/>
          <a:ln w="9525">
            <a:noFill/>
            <a:miter lim="800000"/>
            <a:headEnd/>
            <a:tailEnd/>
          </a:ln>
        </p:spPr>
        <p:txBody>
          <a:bodyPr>
            <a:spAutoFit/>
          </a:bodyPr>
          <a:lstStyle/>
          <a:p>
            <a:pPr algn="ctr" rtl="0">
              <a:spcBef>
                <a:spcPct val="50000"/>
              </a:spcBef>
            </a:pPr>
            <a:r>
              <a:rPr lang="ar-AE" sz="2800" b="1" dirty="0">
                <a:latin typeface="Arial" pitchFamily="34" charset="0"/>
                <a:cs typeface="Arabic Transparent" pitchFamily="2" charset="0"/>
              </a:rPr>
              <a:t>المعايير العملية</a:t>
            </a:r>
            <a:endParaRPr lang="en-US" sz="2800" b="1" dirty="0">
              <a:latin typeface="Arial" pitchFamily="34" charset="0"/>
              <a:cs typeface="Arabic Transparent" pitchFamily="2" charset="0"/>
            </a:endParaRPr>
          </a:p>
        </p:txBody>
      </p:sp>
      <p:sp>
        <p:nvSpPr>
          <p:cNvPr id="7" name="AutoShape 5"/>
          <p:cNvSpPr>
            <a:spLocks noChangeArrowheads="1"/>
          </p:cNvSpPr>
          <p:nvPr/>
        </p:nvSpPr>
        <p:spPr bwMode="auto">
          <a:xfrm>
            <a:off x="4572000" y="2057400"/>
            <a:ext cx="1219200" cy="228600"/>
          </a:xfrm>
          <a:prstGeom prst="leftRightArrow">
            <a:avLst>
              <a:gd name="adj1" fmla="val 50000"/>
              <a:gd name="adj2" fmla="val 106667"/>
            </a:avLst>
          </a:prstGeom>
          <a:solidFill>
            <a:srgbClr val="663300"/>
          </a:solidFill>
          <a:ln w="9525">
            <a:solidFill>
              <a:schemeClr val="tx1"/>
            </a:solidFill>
            <a:miter lim="800000"/>
            <a:headEnd/>
            <a:tailEnd/>
          </a:ln>
        </p:spPr>
        <p:txBody>
          <a:bodyPr wrap="none" anchor="ctr"/>
          <a:lstStyle/>
          <a:p>
            <a:endParaRPr lang="en-US"/>
          </a:p>
        </p:txBody>
      </p:sp>
      <p:sp>
        <p:nvSpPr>
          <p:cNvPr id="8" name="AutoShape 6"/>
          <p:cNvSpPr>
            <a:spLocks noChangeArrowheads="1"/>
          </p:cNvSpPr>
          <p:nvPr/>
        </p:nvSpPr>
        <p:spPr bwMode="auto">
          <a:xfrm>
            <a:off x="4572000" y="2819400"/>
            <a:ext cx="1219200" cy="228600"/>
          </a:xfrm>
          <a:prstGeom prst="leftRightArrow">
            <a:avLst>
              <a:gd name="adj1" fmla="val 50000"/>
              <a:gd name="adj2" fmla="val 106667"/>
            </a:avLst>
          </a:prstGeom>
          <a:solidFill>
            <a:srgbClr val="663300"/>
          </a:solidFill>
          <a:ln w="9525">
            <a:solidFill>
              <a:schemeClr val="tx1"/>
            </a:solidFill>
            <a:miter lim="800000"/>
            <a:headEnd/>
            <a:tailEnd/>
          </a:ln>
        </p:spPr>
        <p:txBody>
          <a:bodyPr wrap="none" anchor="ctr"/>
          <a:lstStyle/>
          <a:p>
            <a:endParaRPr lang="en-US"/>
          </a:p>
        </p:txBody>
      </p:sp>
      <p:sp>
        <p:nvSpPr>
          <p:cNvPr id="9" name="AutoShape 7"/>
          <p:cNvSpPr>
            <a:spLocks noChangeArrowheads="1"/>
          </p:cNvSpPr>
          <p:nvPr/>
        </p:nvSpPr>
        <p:spPr bwMode="auto">
          <a:xfrm>
            <a:off x="4572000" y="3581400"/>
            <a:ext cx="1219200" cy="228600"/>
          </a:xfrm>
          <a:prstGeom prst="leftRightArrow">
            <a:avLst>
              <a:gd name="adj1" fmla="val 50000"/>
              <a:gd name="adj2" fmla="val 106667"/>
            </a:avLst>
          </a:prstGeom>
          <a:solidFill>
            <a:srgbClr val="663300"/>
          </a:solidFill>
          <a:ln w="9525">
            <a:solidFill>
              <a:schemeClr val="tx1"/>
            </a:solidFill>
            <a:miter lim="800000"/>
            <a:headEnd/>
            <a:tailEnd/>
          </a:ln>
        </p:spPr>
        <p:txBody>
          <a:bodyPr wrap="none" anchor="ctr"/>
          <a:lstStyle/>
          <a:p>
            <a:endParaRPr lang="en-US"/>
          </a:p>
        </p:txBody>
      </p:sp>
      <p:sp>
        <p:nvSpPr>
          <p:cNvPr id="10" name="AutoShape 8"/>
          <p:cNvSpPr>
            <a:spLocks noChangeArrowheads="1"/>
          </p:cNvSpPr>
          <p:nvPr/>
        </p:nvSpPr>
        <p:spPr bwMode="auto">
          <a:xfrm>
            <a:off x="4572000" y="5105400"/>
            <a:ext cx="1219200" cy="228600"/>
          </a:xfrm>
          <a:prstGeom prst="leftRightArrow">
            <a:avLst>
              <a:gd name="adj1" fmla="val 50000"/>
              <a:gd name="adj2" fmla="val 106667"/>
            </a:avLst>
          </a:prstGeom>
          <a:solidFill>
            <a:srgbClr val="663300"/>
          </a:solidFill>
          <a:ln w="9525">
            <a:solidFill>
              <a:schemeClr val="tx1"/>
            </a:solidFill>
            <a:miter lim="800000"/>
            <a:headEnd/>
            <a:tailEnd/>
          </a:ln>
        </p:spPr>
        <p:txBody>
          <a:bodyPr wrap="none" anchor="ctr"/>
          <a:lstStyle/>
          <a:p>
            <a:endParaRPr lang="en-US"/>
          </a:p>
        </p:txBody>
      </p:sp>
      <p:sp>
        <p:nvSpPr>
          <p:cNvPr id="11" name="AutoShape 9"/>
          <p:cNvSpPr>
            <a:spLocks noChangeArrowheads="1"/>
          </p:cNvSpPr>
          <p:nvPr/>
        </p:nvSpPr>
        <p:spPr bwMode="auto">
          <a:xfrm>
            <a:off x="4572000" y="4343400"/>
            <a:ext cx="1219200" cy="228600"/>
          </a:xfrm>
          <a:prstGeom prst="leftRightArrow">
            <a:avLst>
              <a:gd name="adj1" fmla="val 50000"/>
              <a:gd name="adj2" fmla="val 106667"/>
            </a:avLst>
          </a:prstGeom>
          <a:solidFill>
            <a:srgbClr val="663300"/>
          </a:solidFill>
          <a:ln w="9525">
            <a:solidFill>
              <a:schemeClr val="tx1"/>
            </a:solidFill>
            <a:miter lim="800000"/>
            <a:headEnd/>
            <a:tailEnd/>
          </a:ln>
        </p:spPr>
        <p:txBody>
          <a:bodyPr wrap="none" anchor="ctr"/>
          <a:lstStyle/>
          <a:p>
            <a:endParaRPr lang="en-US"/>
          </a:p>
        </p:txBody>
      </p:sp>
      <p:sp>
        <p:nvSpPr>
          <p:cNvPr id="12" name="Text Box 10"/>
          <p:cNvSpPr txBox="1">
            <a:spLocks noChangeArrowheads="1"/>
          </p:cNvSpPr>
          <p:nvPr/>
        </p:nvSpPr>
        <p:spPr bwMode="auto">
          <a:xfrm>
            <a:off x="5791200" y="5029200"/>
            <a:ext cx="1828800" cy="519113"/>
          </a:xfrm>
          <a:prstGeom prst="rect">
            <a:avLst/>
          </a:prstGeom>
          <a:noFill/>
          <a:ln w="9525">
            <a:noFill/>
            <a:miter lim="800000"/>
            <a:headEnd/>
            <a:tailEnd/>
          </a:ln>
        </p:spPr>
        <p:txBody>
          <a:bodyPr>
            <a:spAutoFit/>
          </a:bodyPr>
          <a:lstStyle/>
          <a:p>
            <a:pPr algn="ctr" rtl="0">
              <a:spcBef>
                <a:spcPct val="50000"/>
              </a:spcBef>
            </a:pPr>
            <a:r>
              <a:rPr lang="ar-AE" sz="2800" b="1">
                <a:latin typeface="Arial" pitchFamily="34" charset="0"/>
                <a:cs typeface="Arabic Transparent" pitchFamily="2" charset="0"/>
              </a:rPr>
              <a:t>التفتيش</a:t>
            </a:r>
            <a:endParaRPr lang="en-US" sz="2800" b="1">
              <a:latin typeface="Arial" pitchFamily="34" charset="0"/>
              <a:cs typeface="Arabic Transparent" pitchFamily="2" charset="0"/>
            </a:endParaRPr>
          </a:p>
        </p:txBody>
      </p:sp>
      <p:sp>
        <p:nvSpPr>
          <p:cNvPr id="13" name="Text Box 11"/>
          <p:cNvSpPr txBox="1">
            <a:spLocks noChangeArrowheads="1"/>
          </p:cNvSpPr>
          <p:nvPr/>
        </p:nvSpPr>
        <p:spPr bwMode="auto">
          <a:xfrm>
            <a:off x="5867400" y="4191000"/>
            <a:ext cx="1828800" cy="519113"/>
          </a:xfrm>
          <a:prstGeom prst="rect">
            <a:avLst/>
          </a:prstGeom>
          <a:noFill/>
          <a:ln w="9525">
            <a:noFill/>
            <a:miter lim="800000"/>
            <a:headEnd/>
            <a:tailEnd/>
          </a:ln>
        </p:spPr>
        <p:txBody>
          <a:bodyPr>
            <a:spAutoFit/>
          </a:bodyPr>
          <a:lstStyle/>
          <a:p>
            <a:pPr algn="ctr" rtl="0">
              <a:spcBef>
                <a:spcPct val="50000"/>
              </a:spcBef>
            </a:pPr>
            <a:r>
              <a:rPr lang="ar-AE" sz="2800" b="1">
                <a:latin typeface="Arial" pitchFamily="34" charset="0"/>
                <a:cs typeface="Arabic Transparent" pitchFamily="2" charset="0"/>
              </a:rPr>
              <a:t>ضبط الجودة</a:t>
            </a:r>
            <a:endParaRPr lang="en-US" sz="2800" b="1">
              <a:latin typeface="Arial" pitchFamily="34" charset="0"/>
              <a:cs typeface="Arabic Transparent" pitchFamily="2" charset="0"/>
            </a:endParaRPr>
          </a:p>
        </p:txBody>
      </p:sp>
      <p:sp>
        <p:nvSpPr>
          <p:cNvPr id="14" name="Text Box 12"/>
          <p:cNvSpPr txBox="1">
            <a:spLocks noChangeArrowheads="1"/>
          </p:cNvSpPr>
          <p:nvPr/>
        </p:nvSpPr>
        <p:spPr bwMode="auto">
          <a:xfrm>
            <a:off x="5867400" y="3505200"/>
            <a:ext cx="1828800" cy="519113"/>
          </a:xfrm>
          <a:prstGeom prst="rect">
            <a:avLst/>
          </a:prstGeom>
          <a:noFill/>
          <a:ln w="9525">
            <a:noFill/>
            <a:miter lim="800000"/>
            <a:headEnd/>
            <a:tailEnd/>
          </a:ln>
        </p:spPr>
        <p:txBody>
          <a:bodyPr>
            <a:spAutoFit/>
          </a:bodyPr>
          <a:lstStyle/>
          <a:p>
            <a:pPr algn="ctr" rtl="0">
              <a:spcBef>
                <a:spcPct val="50000"/>
              </a:spcBef>
            </a:pPr>
            <a:r>
              <a:rPr lang="ar-AE" sz="2800" b="1">
                <a:latin typeface="Arial" pitchFamily="34" charset="0"/>
                <a:cs typeface="Arabic Transparent" pitchFamily="2" charset="0"/>
              </a:rPr>
              <a:t>ضمان الجودة</a:t>
            </a:r>
            <a:endParaRPr lang="en-US" sz="2800" b="1">
              <a:latin typeface="Arial" pitchFamily="34" charset="0"/>
              <a:cs typeface="Arabic Transparent" pitchFamily="2" charset="0"/>
            </a:endParaRPr>
          </a:p>
        </p:txBody>
      </p:sp>
      <p:sp>
        <p:nvSpPr>
          <p:cNvPr id="15" name="Text Box 13"/>
          <p:cNvSpPr txBox="1">
            <a:spLocks noChangeArrowheads="1"/>
          </p:cNvSpPr>
          <p:nvPr/>
        </p:nvSpPr>
        <p:spPr bwMode="auto">
          <a:xfrm>
            <a:off x="5867400" y="2667000"/>
            <a:ext cx="1981200" cy="519113"/>
          </a:xfrm>
          <a:prstGeom prst="rect">
            <a:avLst/>
          </a:prstGeom>
          <a:noFill/>
          <a:ln w="9525">
            <a:noFill/>
            <a:miter lim="800000"/>
            <a:headEnd/>
            <a:tailEnd/>
          </a:ln>
        </p:spPr>
        <p:txBody>
          <a:bodyPr>
            <a:spAutoFit/>
          </a:bodyPr>
          <a:lstStyle/>
          <a:p>
            <a:pPr algn="ctr" rtl="0">
              <a:spcBef>
                <a:spcPct val="50000"/>
              </a:spcBef>
            </a:pPr>
            <a:r>
              <a:rPr lang="ar-AE" sz="2800" b="1">
                <a:latin typeface="Arial" pitchFamily="34" charset="0"/>
                <a:cs typeface="Arabic Transparent" pitchFamily="2" charset="0"/>
              </a:rPr>
              <a:t>الجودة الشاملة </a:t>
            </a:r>
            <a:endParaRPr lang="en-US" sz="2800" b="1">
              <a:latin typeface="Arial" pitchFamily="34" charset="0"/>
              <a:cs typeface="Arabic Transparent" pitchFamily="2" charset="0"/>
            </a:endParaRPr>
          </a:p>
        </p:txBody>
      </p:sp>
      <p:sp>
        <p:nvSpPr>
          <p:cNvPr id="16" name="Text Box 14"/>
          <p:cNvSpPr txBox="1">
            <a:spLocks noChangeArrowheads="1"/>
          </p:cNvSpPr>
          <p:nvPr/>
        </p:nvSpPr>
        <p:spPr bwMode="auto">
          <a:xfrm>
            <a:off x="5791200" y="1981200"/>
            <a:ext cx="1828800" cy="519113"/>
          </a:xfrm>
          <a:prstGeom prst="rect">
            <a:avLst/>
          </a:prstGeom>
          <a:noFill/>
          <a:ln w="9525">
            <a:noFill/>
            <a:miter lim="800000"/>
            <a:headEnd/>
            <a:tailEnd/>
          </a:ln>
        </p:spPr>
        <p:txBody>
          <a:bodyPr>
            <a:spAutoFit/>
          </a:bodyPr>
          <a:lstStyle/>
          <a:p>
            <a:pPr algn="ctr" rtl="0">
              <a:spcBef>
                <a:spcPct val="50000"/>
              </a:spcBef>
            </a:pPr>
            <a:r>
              <a:rPr lang="ar-AE" sz="2800" b="1">
                <a:latin typeface="Arial" pitchFamily="34" charset="0"/>
                <a:cs typeface="Arabic Transparent" pitchFamily="2" charset="0"/>
              </a:rPr>
              <a:t>التميز</a:t>
            </a:r>
            <a:endParaRPr lang="en-US" sz="2800" b="1">
              <a:latin typeface="Arial" pitchFamily="34" charset="0"/>
              <a:cs typeface="Arabic Transparent" pitchFamily="2" charset="0"/>
            </a:endParaRPr>
          </a:p>
        </p:txBody>
      </p:sp>
      <p:sp>
        <p:nvSpPr>
          <p:cNvPr id="17" name="Text Box 15"/>
          <p:cNvSpPr txBox="1">
            <a:spLocks noChangeArrowheads="1"/>
          </p:cNvSpPr>
          <p:nvPr/>
        </p:nvSpPr>
        <p:spPr bwMode="auto">
          <a:xfrm>
            <a:off x="2743200" y="1981200"/>
            <a:ext cx="1828800" cy="457200"/>
          </a:xfrm>
          <a:prstGeom prst="rect">
            <a:avLst/>
          </a:prstGeom>
          <a:noFill/>
          <a:ln w="9525">
            <a:noFill/>
            <a:miter lim="800000"/>
            <a:headEnd/>
            <a:tailEnd/>
          </a:ln>
        </p:spPr>
        <p:txBody>
          <a:bodyPr>
            <a:spAutoFit/>
          </a:bodyPr>
          <a:lstStyle/>
          <a:p>
            <a:pPr algn="ctr" rtl="0">
              <a:spcBef>
                <a:spcPct val="50000"/>
              </a:spcBef>
            </a:pPr>
            <a:r>
              <a:rPr lang="en-US" sz="2400" b="1">
                <a:latin typeface="Arial" pitchFamily="34" charset="0"/>
                <a:cs typeface="Arabic Transparent" pitchFamily="2" charset="0"/>
              </a:rPr>
              <a:t>Excellence</a:t>
            </a:r>
          </a:p>
        </p:txBody>
      </p:sp>
      <p:sp>
        <p:nvSpPr>
          <p:cNvPr id="18" name="Text Box 16"/>
          <p:cNvSpPr txBox="1">
            <a:spLocks noChangeArrowheads="1"/>
          </p:cNvSpPr>
          <p:nvPr/>
        </p:nvSpPr>
        <p:spPr bwMode="auto">
          <a:xfrm>
            <a:off x="2362200" y="2743200"/>
            <a:ext cx="2133600" cy="457200"/>
          </a:xfrm>
          <a:prstGeom prst="rect">
            <a:avLst/>
          </a:prstGeom>
          <a:noFill/>
          <a:ln w="9525">
            <a:noFill/>
            <a:miter lim="800000"/>
            <a:headEnd/>
            <a:tailEnd/>
          </a:ln>
        </p:spPr>
        <p:txBody>
          <a:bodyPr>
            <a:spAutoFit/>
          </a:bodyPr>
          <a:lstStyle/>
          <a:p>
            <a:pPr algn="ctr" rtl="0">
              <a:spcBef>
                <a:spcPct val="50000"/>
              </a:spcBef>
            </a:pPr>
            <a:r>
              <a:rPr lang="en-US" sz="2400" b="1">
                <a:latin typeface="Arial" pitchFamily="34" charset="0"/>
                <a:cs typeface="Arabic Transparent" pitchFamily="2" charset="0"/>
              </a:rPr>
              <a:t>Total Quality</a:t>
            </a:r>
          </a:p>
        </p:txBody>
      </p:sp>
      <p:sp>
        <p:nvSpPr>
          <p:cNvPr id="19" name="Text Box 17"/>
          <p:cNvSpPr txBox="1">
            <a:spLocks noChangeArrowheads="1"/>
          </p:cNvSpPr>
          <p:nvPr/>
        </p:nvSpPr>
        <p:spPr bwMode="auto">
          <a:xfrm>
            <a:off x="1524000" y="3429000"/>
            <a:ext cx="3048000" cy="457200"/>
          </a:xfrm>
          <a:prstGeom prst="rect">
            <a:avLst/>
          </a:prstGeom>
          <a:noFill/>
          <a:ln w="9525">
            <a:noFill/>
            <a:miter lim="800000"/>
            <a:headEnd/>
            <a:tailEnd/>
          </a:ln>
        </p:spPr>
        <p:txBody>
          <a:bodyPr>
            <a:spAutoFit/>
          </a:bodyPr>
          <a:lstStyle/>
          <a:p>
            <a:pPr algn="ctr" rtl="0">
              <a:spcBef>
                <a:spcPct val="50000"/>
              </a:spcBef>
            </a:pPr>
            <a:r>
              <a:rPr lang="en-US" sz="2400" b="1">
                <a:latin typeface="Arial" pitchFamily="34" charset="0"/>
                <a:cs typeface="Arabic Transparent" pitchFamily="2" charset="0"/>
              </a:rPr>
              <a:t>Quality Assurance</a:t>
            </a:r>
          </a:p>
        </p:txBody>
      </p:sp>
      <p:sp>
        <p:nvSpPr>
          <p:cNvPr id="20" name="Text Box 18"/>
          <p:cNvSpPr txBox="1">
            <a:spLocks noChangeArrowheads="1"/>
          </p:cNvSpPr>
          <p:nvPr/>
        </p:nvSpPr>
        <p:spPr bwMode="auto">
          <a:xfrm>
            <a:off x="1905000" y="4191000"/>
            <a:ext cx="2590800" cy="457200"/>
          </a:xfrm>
          <a:prstGeom prst="rect">
            <a:avLst/>
          </a:prstGeom>
          <a:noFill/>
          <a:ln w="9525">
            <a:noFill/>
            <a:miter lim="800000"/>
            <a:headEnd/>
            <a:tailEnd/>
          </a:ln>
        </p:spPr>
        <p:txBody>
          <a:bodyPr>
            <a:spAutoFit/>
          </a:bodyPr>
          <a:lstStyle/>
          <a:p>
            <a:pPr algn="ctr" rtl="0">
              <a:spcBef>
                <a:spcPct val="50000"/>
              </a:spcBef>
            </a:pPr>
            <a:r>
              <a:rPr lang="en-US" sz="2400" b="1">
                <a:latin typeface="Arial" pitchFamily="34" charset="0"/>
                <a:cs typeface="Arabic Transparent" pitchFamily="2" charset="0"/>
              </a:rPr>
              <a:t>Quality Control</a:t>
            </a:r>
          </a:p>
        </p:txBody>
      </p:sp>
      <p:sp>
        <p:nvSpPr>
          <p:cNvPr id="21" name="Text Box 19"/>
          <p:cNvSpPr txBox="1">
            <a:spLocks noChangeArrowheads="1"/>
          </p:cNvSpPr>
          <p:nvPr/>
        </p:nvSpPr>
        <p:spPr bwMode="auto">
          <a:xfrm>
            <a:off x="2667000" y="5029200"/>
            <a:ext cx="1828800" cy="457200"/>
          </a:xfrm>
          <a:prstGeom prst="rect">
            <a:avLst/>
          </a:prstGeom>
          <a:noFill/>
          <a:ln w="9525">
            <a:noFill/>
            <a:miter lim="800000"/>
            <a:headEnd/>
            <a:tailEnd/>
          </a:ln>
        </p:spPr>
        <p:txBody>
          <a:bodyPr>
            <a:spAutoFit/>
          </a:bodyPr>
          <a:lstStyle/>
          <a:p>
            <a:pPr algn="ctr" rtl="0">
              <a:spcBef>
                <a:spcPct val="50000"/>
              </a:spcBef>
            </a:pPr>
            <a:r>
              <a:rPr lang="en-US" sz="2400" b="1" dirty="0">
                <a:latin typeface="Arial" pitchFamily="34" charset="0"/>
                <a:cs typeface="Arabic Transparent" pitchFamily="2" charset="0"/>
              </a:rPr>
              <a:t>Inspection</a:t>
            </a:r>
          </a:p>
        </p:txBody>
      </p:sp>
      <p:sp>
        <p:nvSpPr>
          <p:cNvPr id="22" name="Text Box 20"/>
          <p:cNvSpPr txBox="1">
            <a:spLocks noChangeArrowheads="1"/>
          </p:cNvSpPr>
          <p:nvPr/>
        </p:nvSpPr>
        <p:spPr bwMode="auto">
          <a:xfrm>
            <a:off x="914400" y="5715000"/>
            <a:ext cx="3810000" cy="457200"/>
          </a:xfrm>
          <a:prstGeom prst="rect">
            <a:avLst/>
          </a:prstGeom>
          <a:noFill/>
          <a:ln w="9525">
            <a:noFill/>
            <a:miter lim="800000"/>
            <a:headEnd/>
            <a:tailEnd/>
          </a:ln>
        </p:spPr>
        <p:txBody>
          <a:bodyPr>
            <a:spAutoFit/>
          </a:bodyPr>
          <a:lstStyle/>
          <a:p>
            <a:pPr algn="ctr" rtl="0">
              <a:spcBef>
                <a:spcPct val="50000"/>
              </a:spcBef>
            </a:pPr>
            <a:r>
              <a:rPr lang="en-US" sz="2400" b="1" dirty="0">
                <a:latin typeface="Arial" pitchFamily="34" charset="0"/>
                <a:cs typeface="Arabic Transparent" pitchFamily="2" charset="0"/>
              </a:rPr>
              <a:t>Operational Standards</a:t>
            </a:r>
          </a:p>
        </p:txBody>
      </p:sp>
      <p:sp>
        <p:nvSpPr>
          <p:cNvPr id="23" name="Text Box 21"/>
          <p:cNvSpPr txBox="1">
            <a:spLocks noChangeArrowheads="1"/>
          </p:cNvSpPr>
          <p:nvPr/>
        </p:nvSpPr>
        <p:spPr bwMode="auto">
          <a:xfrm>
            <a:off x="2057400" y="457200"/>
            <a:ext cx="5486400" cy="641350"/>
          </a:xfrm>
          <a:prstGeom prst="rect">
            <a:avLst/>
          </a:prstGeom>
          <a:noFill/>
          <a:ln w="9525">
            <a:noFill/>
            <a:miter lim="800000"/>
            <a:headEnd/>
            <a:tailEnd/>
          </a:ln>
        </p:spPr>
        <p:txBody>
          <a:bodyPr>
            <a:spAutoFit/>
          </a:bodyPr>
          <a:lstStyle/>
          <a:p>
            <a:pPr algn="ctr" rtl="0">
              <a:spcBef>
                <a:spcPct val="50000"/>
              </a:spcBef>
            </a:pPr>
            <a:r>
              <a:rPr lang="ar-AE" sz="3600" b="1">
                <a:latin typeface="Arial" pitchFamily="34" charset="0"/>
                <a:cs typeface="Arabic Transparent" pitchFamily="2" charset="0"/>
              </a:rPr>
              <a:t>تطور مفاهيم الجودة</a:t>
            </a:r>
            <a:endParaRPr lang="en-US" sz="3600" b="1">
              <a:latin typeface="Arial" pitchFamily="34" charset="0"/>
              <a:cs typeface="Arabic Transparent"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17" presetClass="entr" presetSubtype="1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childTnLst>
                                </p:cTn>
                              </p:par>
                            </p:childTnLst>
                          </p:cTn>
                        </p:par>
                        <p:par>
                          <p:cTn id="14" fill="hold">
                            <p:stCondLst>
                              <p:cond delay="2000"/>
                            </p:stCondLst>
                            <p:childTnLst>
                              <p:par>
                                <p:cTn id="15" presetID="17" presetClass="entr" presetSubtype="1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strVal val="#ppt_h"/>
                                          </p:val>
                                        </p:tav>
                                        <p:tav tm="100000">
                                          <p:val>
                                            <p:strVal val="#ppt_h"/>
                                          </p:val>
                                        </p:tav>
                                      </p:tavLst>
                                    </p:anim>
                                  </p:childTnLst>
                                </p:cTn>
                              </p:par>
                            </p:childTnLst>
                          </p:cTn>
                        </p:par>
                        <p:par>
                          <p:cTn id="19" fill="hold">
                            <p:stCondLst>
                              <p:cond delay="3000"/>
                            </p:stCondLst>
                            <p:childTnLst>
                              <p:par>
                                <p:cTn id="20" presetID="17" presetClass="entr" presetSubtype="1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ppt_w</p:attrName>
                                        </p:attrNameLst>
                                      </p:cBhvr>
                                      <p:tavLst>
                                        <p:tav tm="0">
                                          <p:val>
                                            <p:fltVal val="0"/>
                                          </p:val>
                                        </p:tav>
                                        <p:tav tm="100000">
                                          <p:val>
                                            <p:strVal val="#ppt_w"/>
                                          </p:val>
                                        </p:tav>
                                      </p:tavLst>
                                    </p:anim>
                                    <p:anim calcmode="lin" valueType="num">
                                      <p:cBhvr>
                                        <p:cTn id="23" dur="1000" fill="hold"/>
                                        <p:tgtEl>
                                          <p:spTgt spid="12"/>
                                        </p:tgtEl>
                                        <p:attrNameLst>
                                          <p:attrName>ppt_h</p:attrName>
                                        </p:attrNameLst>
                                      </p:cBhvr>
                                      <p:tavLst>
                                        <p:tav tm="0">
                                          <p:val>
                                            <p:strVal val="#ppt_h"/>
                                          </p:val>
                                        </p:tav>
                                        <p:tav tm="100000">
                                          <p:val>
                                            <p:strVal val="#ppt_h"/>
                                          </p:val>
                                        </p:tav>
                                      </p:tavLst>
                                    </p:anim>
                                  </p:childTnLst>
                                </p:cTn>
                              </p:par>
                            </p:childTnLst>
                          </p:cTn>
                        </p:par>
                        <p:par>
                          <p:cTn id="24" fill="hold">
                            <p:stCondLst>
                              <p:cond delay="4000"/>
                            </p:stCondLst>
                            <p:childTnLst>
                              <p:par>
                                <p:cTn id="25" presetID="17" presetClass="entr" presetSubtype="1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fltVal val="0"/>
                                          </p:val>
                                        </p:tav>
                                        <p:tav tm="100000">
                                          <p:val>
                                            <p:strVal val="#ppt_w"/>
                                          </p:val>
                                        </p:tav>
                                      </p:tavLst>
                                    </p:anim>
                                    <p:anim calcmode="lin" valueType="num">
                                      <p:cBhvr>
                                        <p:cTn id="28" dur="1000" fill="hold"/>
                                        <p:tgtEl>
                                          <p:spTgt spid="10"/>
                                        </p:tgtEl>
                                        <p:attrNameLst>
                                          <p:attrName>ppt_h</p:attrName>
                                        </p:attrNameLst>
                                      </p:cBhvr>
                                      <p:tavLst>
                                        <p:tav tm="0">
                                          <p:val>
                                            <p:strVal val="#ppt_h"/>
                                          </p:val>
                                        </p:tav>
                                        <p:tav tm="100000">
                                          <p:val>
                                            <p:strVal val="#ppt_h"/>
                                          </p:val>
                                        </p:tav>
                                      </p:tavLst>
                                    </p:anim>
                                  </p:childTnLst>
                                </p:cTn>
                              </p:par>
                            </p:childTnLst>
                          </p:cTn>
                        </p:par>
                        <p:par>
                          <p:cTn id="29" fill="hold">
                            <p:stCondLst>
                              <p:cond delay="5000"/>
                            </p:stCondLst>
                            <p:childTnLst>
                              <p:par>
                                <p:cTn id="30" presetID="17" presetClass="entr" presetSubtype="1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p:cTn id="32" dur="1000" fill="hold"/>
                                        <p:tgtEl>
                                          <p:spTgt spid="21"/>
                                        </p:tgtEl>
                                        <p:attrNameLst>
                                          <p:attrName>ppt_w</p:attrName>
                                        </p:attrNameLst>
                                      </p:cBhvr>
                                      <p:tavLst>
                                        <p:tav tm="0">
                                          <p:val>
                                            <p:fltVal val="0"/>
                                          </p:val>
                                        </p:tav>
                                        <p:tav tm="100000">
                                          <p:val>
                                            <p:strVal val="#ppt_w"/>
                                          </p:val>
                                        </p:tav>
                                      </p:tavLst>
                                    </p:anim>
                                    <p:anim calcmode="lin" valueType="num">
                                      <p:cBhvr>
                                        <p:cTn id="33" dur="1000" fill="hold"/>
                                        <p:tgtEl>
                                          <p:spTgt spid="21"/>
                                        </p:tgtEl>
                                        <p:attrNameLst>
                                          <p:attrName>ppt_h</p:attrName>
                                        </p:attrNameLst>
                                      </p:cBhvr>
                                      <p:tavLst>
                                        <p:tav tm="0">
                                          <p:val>
                                            <p:strVal val="#ppt_h"/>
                                          </p:val>
                                        </p:tav>
                                        <p:tav tm="100000">
                                          <p:val>
                                            <p:strVal val="#ppt_h"/>
                                          </p:val>
                                        </p:tav>
                                      </p:tavLst>
                                    </p:anim>
                                  </p:childTnLst>
                                </p:cTn>
                              </p:par>
                            </p:childTnLst>
                          </p:cTn>
                        </p:par>
                        <p:par>
                          <p:cTn id="34" fill="hold">
                            <p:stCondLst>
                              <p:cond delay="6000"/>
                            </p:stCondLst>
                            <p:childTnLst>
                              <p:par>
                                <p:cTn id="35" presetID="17" presetClass="entr" presetSubtype="1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1000" fill="hold"/>
                                        <p:tgtEl>
                                          <p:spTgt spid="13"/>
                                        </p:tgtEl>
                                        <p:attrNameLst>
                                          <p:attrName>ppt_w</p:attrName>
                                        </p:attrNameLst>
                                      </p:cBhvr>
                                      <p:tavLst>
                                        <p:tav tm="0">
                                          <p:val>
                                            <p:fltVal val="0"/>
                                          </p:val>
                                        </p:tav>
                                        <p:tav tm="100000">
                                          <p:val>
                                            <p:strVal val="#ppt_w"/>
                                          </p:val>
                                        </p:tav>
                                      </p:tavLst>
                                    </p:anim>
                                    <p:anim calcmode="lin" valueType="num">
                                      <p:cBhvr>
                                        <p:cTn id="38" dur="1000" fill="hold"/>
                                        <p:tgtEl>
                                          <p:spTgt spid="13"/>
                                        </p:tgtEl>
                                        <p:attrNameLst>
                                          <p:attrName>ppt_h</p:attrName>
                                        </p:attrNameLst>
                                      </p:cBhvr>
                                      <p:tavLst>
                                        <p:tav tm="0">
                                          <p:val>
                                            <p:strVal val="#ppt_h"/>
                                          </p:val>
                                        </p:tav>
                                        <p:tav tm="100000">
                                          <p:val>
                                            <p:strVal val="#ppt_h"/>
                                          </p:val>
                                        </p:tav>
                                      </p:tavLst>
                                    </p:anim>
                                  </p:childTnLst>
                                </p:cTn>
                              </p:par>
                            </p:childTnLst>
                          </p:cTn>
                        </p:par>
                        <p:par>
                          <p:cTn id="39" fill="hold">
                            <p:stCondLst>
                              <p:cond delay="7000"/>
                            </p:stCondLst>
                            <p:childTnLst>
                              <p:par>
                                <p:cTn id="40" presetID="17" presetClass="entr" presetSubtype="1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1000" fill="hold"/>
                                        <p:tgtEl>
                                          <p:spTgt spid="11"/>
                                        </p:tgtEl>
                                        <p:attrNameLst>
                                          <p:attrName>ppt_w</p:attrName>
                                        </p:attrNameLst>
                                      </p:cBhvr>
                                      <p:tavLst>
                                        <p:tav tm="0">
                                          <p:val>
                                            <p:fltVal val="0"/>
                                          </p:val>
                                        </p:tav>
                                        <p:tav tm="100000">
                                          <p:val>
                                            <p:strVal val="#ppt_w"/>
                                          </p:val>
                                        </p:tav>
                                      </p:tavLst>
                                    </p:anim>
                                    <p:anim calcmode="lin" valueType="num">
                                      <p:cBhvr>
                                        <p:cTn id="43" dur="1000" fill="hold"/>
                                        <p:tgtEl>
                                          <p:spTgt spid="11"/>
                                        </p:tgtEl>
                                        <p:attrNameLst>
                                          <p:attrName>ppt_h</p:attrName>
                                        </p:attrNameLst>
                                      </p:cBhvr>
                                      <p:tavLst>
                                        <p:tav tm="0">
                                          <p:val>
                                            <p:strVal val="#ppt_h"/>
                                          </p:val>
                                        </p:tav>
                                        <p:tav tm="100000">
                                          <p:val>
                                            <p:strVal val="#ppt_h"/>
                                          </p:val>
                                        </p:tav>
                                      </p:tavLst>
                                    </p:anim>
                                  </p:childTnLst>
                                </p:cTn>
                              </p:par>
                            </p:childTnLst>
                          </p:cTn>
                        </p:par>
                        <p:par>
                          <p:cTn id="44" fill="hold">
                            <p:stCondLst>
                              <p:cond delay="8000"/>
                            </p:stCondLst>
                            <p:childTnLst>
                              <p:par>
                                <p:cTn id="45" presetID="17" presetClass="entr" presetSubtype="1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1000" fill="hold"/>
                                        <p:tgtEl>
                                          <p:spTgt spid="20"/>
                                        </p:tgtEl>
                                        <p:attrNameLst>
                                          <p:attrName>ppt_w</p:attrName>
                                        </p:attrNameLst>
                                      </p:cBhvr>
                                      <p:tavLst>
                                        <p:tav tm="0">
                                          <p:val>
                                            <p:fltVal val="0"/>
                                          </p:val>
                                        </p:tav>
                                        <p:tav tm="100000">
                                          <p:val>
                                            <p:strVal val="#ppt_w"/>
                                          </p:val>
                                        </p:tav>
                                      </p:tavLst>
                                    </p:anim>
                                    <p:anim calcmode="lin" valueType="num">
                                      <p:cBhvr>
                                        <p:cTn id="48" dur="1000" fill="hold"/>
                                        <p:tgtEl>
                                          <p:spTgt spid="20"/>
                                        </p:tgtEl>
                                        <p:attrNameLst>
                                          <p:attrName>ppt_h</p:attrName>
                                        </p:attrNameLst>
                                      </p:cBhvr>
                                      <p:tavLst>
                                        <p:tav tm="0">
                                          <p:val>
                                            <p:strVal val="#ppt_h"/>
                                          </p:val>
                                        </p:tav>
                                        <p:tav tm="100000">
                                          <p:val>
                                            <p:strVal val="#ppt_h"/>
                                          </p:val>
                                        </p:tav>
                                      </p:tavLst>
                                    </p:anim>
                                  </p:childTnLst>
                                </p:cTn>
                              </p:par>
                            </p:childTnLst>
                          </p:cTn>
                        </p:par>
                        <p:par>
                          <p:cTn id="49" fill="hold">
                            <p:stCondLst>
                              <p:cond delay="9000"/>
                            </p:stCondLst>
                            <p:childTnLst>
                              <p:par>
                                <p:cTn id="50" presetID="17" presetClass="entr" presetSubtype="1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1000" fill="hold"/>
                                        <p:tgtEl>
                                          <p:spTgt spid="14"/>
                                        </p:tgtEl>
                                        <p:attrNameLst>
                                          <p:attrName>ppt_w</p:attrName>
                                        </p:attrNameLst>
                                      </p:cBhvr>
                                      <p:tavLst>
                                        <p:tav tm="0">
                                          <p:val>
                                            <p:fltVal val="0"/>
                                          </p:val>
                                        </p:tav>
                                        <p:tav tm="100000">
                                          <p:val>
                                            <p:strVal val="#ppt_w"/>
                                          </p:val>
                                        </p:tav>
                                      </p:tavLst>
                                    </p:anim>
                                    <p:anim calcmode="lin" valueType="num">
                                      <p:cBhvr>
                                        <p:cTn id="53" dur="1000" fill="hold"/>
                                        <p:tgtEl>
                                          <p:spTgt spid="14"/>
                                        </p:tgtEl>
                                        <p:attrNameLst>
                                          <p:attrName>ppt_h</p:attrName>
                                        </p:attrNameLst>
                                      </p:cBhvr>
                                      <p:tavLst>
                                        <p:tav tm="0">
                                          <p:val>
                                            <p:strVal val="#ppt_h"/>
                                          </p:val>
                                        </p:tav>
                                        <p:tav tm="100000">
                                          <p:val>
                                            <p:strVal val="#ppt_h"/>
                                          </p:val>
                                        </p:tav>
                                      </p:tavLst>
                                    </p:anim>
                                  </p:childTnLst>
                                </p:cTn>
                              </p:par>
                            </p:childTnLst>
                          </p:cTn>
                        </p:par>
                        <p:par>
                          <p:cTn id="54" fill="hold">
                            <p:stCondLst>
                              <p:cond delay="10000"/>
                            </p:stCondLst>
                            <p:childTnLst>
                              <p:par>
                                <p:cTn id="55" presetID="17" presetClass="entr" presetSubtype="10"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1000" fill="hold"/>
                                        <p:tgtEl>
                                          <p:spTgt spid="9"/>
                                        </p:tgtEl>
                                        <p:attrNameLst>
                                          <p:attrName>ppt_w</p:attrName>
                                        </p:attrNameLst>
                                      </p:cBhvr>
                                      <p:tavLst>
                                        <p:tav tm="0">
                                          <p:val>
                                            <p:fltVal val="0"/>
                                          </p:val>
                                        </p:tav>
                                        <p:tav tm="100000">
                                          <p:val>
                                            <p:strVal val="#ppt_w"/>
                                          </p:val>
                                        </p:tav>
                                      </p:tavLst>
                                    </p:anim>
                                    <p:anim calcmode="lin" valueType="num">
                                      <p:cBhvr>
                                        <p:cTn id="58" dur="1000" fill="hold"/>
                                        <p:tgtEl>
                                          <p:spTgt spid="9"/>
                                        </p:tgtEl>
                                        <p:attrNameLst>
                                          <p:attrName>ppt_h</p:attrName>
                                        </p:attrNameLst>
                                      </p:cBhvr>
                                      <p:tavLst>
                                        <p:tav tm="0">
                                          <p:val>
                                            <p:strVal val="#ppt_h"/>
                                          </p:val>
                                        </p:tav>
                                        <p:tav tm="100000">
                                          <p:val>
                                            <p:strVal val="#ppt_h"/>
                                          </p:val>
                                        </p:tav>
                                      </p:tavLst>
                                    </p:anim>
                                  </p:childTnLst>
                                </p:cTn>
                              </p:par>
                            </p:childTnLst>
                          </p:cTn>
                        </p:par>
                        <p:par>
                          <p:cTn id="59" fill="hold">
                            <p:stCondLst>
                              <p:cond delay="11000"/>
                            </p:stCondLst>
                            <p:childTnLst>
                              <p:par>
                                <p:cTn id="60" presetID="17" presetClass="entr" presetSubtype="10"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1000" fill="hold"/>
                                        <p:tgtEl>
                                          <p:spTgt spid="19"/>
                                        </p:tgtEl>
                                        <p:attrNameLst>
                                          <p:attrName>ppt_w</p:attrName>
                                        </p:attrNameLst>
                                      </p:cBhvr>
                                      <p:tavLst>
                                        <p:tav tm="0">
                                          <p:val>
                                            <p:fltVal val="0"/>
                                          </p:val>
                                        </p:tav>
                                        <p:tav tm="100000">
                                          <p:val>
                                            <p:strVal val="#ppt_w"/>
                                          </p:val>
                                        </p:tav>
                                      </p:tavLst>
                                    </p:anim>
                                    <p:anim calcmode="lin" valueType="num">
                                      <p:cBhvr>
                                        <p:cTn id="63" dur="1000" fill="hold"/>
                                        <p:tgtEl>
                                          <p:spTgt spid="19"/>
                                        </p:tgtEl>
                                        <p:attrNameLst>
                                          <p:attrName>ppt_h</p:attrName>
                                        </p:attrNameLst>
                                      </p:cBhvr>
                                      <p:tavLst>
                                        <p:tav tm="0">
                                          <p:val>
                                            <p:strVal val="#ppt_h"/>
                                          </p:val>
                                        </p:tav>
                                        <p:tav tm="100000">
                                          <p:val>
                                            <p:strVal val="#ppt_h"/>
                                          </p:val>
                                        </p:tav>
                                      </p:tavLst>
                                    </p:anim>
                                  </p:childTnLst>
                                </p:cTn>
                              </p:par>
                            </p:childTnLst>
                          </p:cTn>
                        </p:par>
                        <p:par>
                          <p:cTn id="64" fill="hold">
                            <p:stCondLst>
                              <p:cond delay="12000"/>
                            </p:stCondLst>
                            <p:childTnLst>
                              <p:par>
                                <p:cTn id="65" presetID="17" presetClass="entr" presetSubtype="1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1000" fill="hold"/>
                                        <p:tgtEl>
                                          <p:spTgt spid="15"/>
                                        </p:tgtEl>
                                        <p:attrNameLst>
                                          <p:attrName>ppt_w</p:attrName>
                                        </p:attrNameLst>
                                      </p:cBhvr>
                                      <p:tavLst>
                                        <p:tav tm="0">
                                          <p:val>
                                            <p:fltVal val="0"/>
                                          </p:val>
                                        </p:tav>
                                        <p:tav tm="100000">
                                          <p:val>
                                            <p:strVal val="#ppt_w"/>
                                          </p:val>
                                        </p:tav>
                                      </p:tavLst>
                                    </p:anim>
                                    <p:anim calcmode="lin" valueType="num">
                                      <p:cBhvr>
                                        <p:cTn id="68" dur="1000" fill="hold"/>
                                        <p:tgtEl>
                                          <p:spTgt spid="15"/>
                                        </p:tgtEl>
                                        <p:attrNameLst>
                                          <p:attrName>ppt_h</p:attrName>
                                        </p:attrNameLst>
                                      </p:cBhvr>
                                      <p:tavLst>
                                        <p:tav tm="0">
                                          <p:val>
                                            <p:strVal val="#ppt_h"/>
                                          </p:val>
                                        </p:tav>
                                        <p:tav tm="100000">
                                          <p:val>
                                            <p:strVal val="#ppt_h"/>
                                          </p:val>
                                        </p:tav>
                                      </p:tavLst>
                                    </p:anim>
                                  </p:childTnLst>
                                </p:cTn>
                              </p:par>
                            </p:childTnLst>
                          </p:cTn>
                        </p:par>
                        <p:par>
                          <p:cTn id="69" fill="hold">
                            <p:stCondLst>
                              <p:cond delay="13000"/>
                            </p:stCondLst>
                            <p:childTnLst>
                              <p:par>
                                <p:cTn id="70" presetID="17" presetClass="entr" presetSubtype="10" fill="hold" grpId="0" nodeType="afterEffect">
                                  <p:stCondLst>
                                    <p:cond delay="0"/>
                                  </p:stCondLst>
                                  <p:childTnLst>
                                    <p:set>
                                      <p:cBhvr>
                                        <p:cTn id="71" dur="1" fill="hold">
                                          <p:stCondLst>
                                            <p:cond delay="0"/>
                                          </p:stCondLst>
                                        </p:cTn>
                                        <p:tgtEl>
                                          <p:spTgt spid="8"/>
                                        </p:tgtEl>
                                        <p:attrNameLst>
                                          <p:attrName>style.visibility</p:attrName>
                                        </p:attrNameLst>
                                      </p:cBhvr>
                                      <p:to>
                                        <p:strVal val="visible"/>
                                      </p:to>
                                    </p:set>
                                    <p:anim calcmode="lin" valueType="num">
                                      <p:cBhvr>
                                        <p:cTn id="72" dur="1000" fill="hold"/>
                                        <p:tgtEl>
                                          <p:spTgt spid="8"/>
                                        </p:tgtEl>
                                        <p:attrNameLst>
                                          <p:attrName>ppt_w</p:attrName>
                                        </p:attrNameLst>
                                      </p:cBhvr>
                                      <p:tavLst>
                                        <p:tav tm="0">
                                          <p:val>
                                            <p:fltVal val="0"/>
                                          </p:val>
                                        </p:tav>
                                        <p:tav tm="100000">
                                          <p:val>
                                            <p:strVal val="#ppt_w"/>
                                          </p:val>
                                        </p:tav>
                                      </p:tavLst>
                                    </p:anim>
                                    <p:anim calcmode="lin" valueType="num">
                                      <p:cBhvr>
                                        <p:cTn id="73" dur="1000" fill="hold"/>
                                        <p:tgtEl>
                                          <p:spTgt spid="8"/>
                                        </p:tgtEl>
                                        <p:attrNameLst>
                                          <p:attrName>ppt_h</p:attrName>
                                        </p:attrNameLst>
                                      </p:cBhvr>
                                      <p:tavLst>
                                        <p:tav tm="0">
                                          <p:val>
                                            <p:strVal val="#ppt_h"/>
                                          </p:val>
                                        </p:tav>
                                        <p:tav tm="100000">
                                          <p:val>
                                            <p:strVal val="#ppt_h"/>
                                          </p:val>
                                        </p:tav>
                                      </p:tavLst>
                                    </p:anim>
                                  </p:childTnLst>
                                </p:cTn>
                              </p:par>
                            </p:childTnLst>
                          </p:cTn>
                        </p:par>
                        <p:par>
                          <p:cTn id="74" fill="hold">
                            <p:stCondLst>
                              <p:cond delay="14000"/>
                            </p:stCondLst>
                            <p:childTnLst>
                              <p:par>
                                <p:cTn id="75" presetID="17" presetClass="entr" presetSubtype="10"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1000" fill="hold"/>
                                        <p:tgtEl>
                                          <p:spTgt spid="18"/>
                                        </p:tgtEl>
                                        <p:attrNameLst>
                                          <p:attrName>ppt_w</p:attrName>
                                        </p:attrNameLst>
                                      </p:cBhvr>
                                      <p:tavLst>
                                        <p:tav tm="0">
                                          <p:val>
                                            <p:fltVal val="0"/>
                                          </p:val>
                                        </p:tav>
                                        <p:tav tm="100000">
                                          <p:val>
                                            <p:strVal val="#ppt_w"/>
                                          </p:val>
                                        </p:tav>
                                      </p:tavLst>
                                    </p:anim>
                                    <p:anim calcmode="lin" valueType="num">
                                      <p:cBhvr>
                                        <p:cTn id="78" dur="1000" fill="hold"/>
                                        <p:tgtEl>
                                          <p:spTgt spid="18"/>
                                        </p:tgtEl>
                                        <p:attrNameLst>
                                          <p:attrName>ppt_h</p:attrName>
                                        </p:attrNameLst>
                                      </p:cBhvr>
                                      <p:tavLst>
                                        <p:tav tm="0">
                                          <p:val>
                                            <p:strVal val="#ppt_h"/>
                                          </p:val>
                                        </p:tav>
                                        <p:tav tm="100000">
                                          <p:val>
                                            <p:strVal val="#ppt_h"/>
                                          </p:val>
                                        </p:tav>
                                      </p:tavLst>
                                    </p:anim>
                                  </p:childTnLst>
                                </p:cTn>
                              </p:par>
                            </p:childTnLst>
                          </p:cTn>
                        </p:par>
                        <p:par>
                          <p:cTn id="79" fill="hold">
                            <p:stCondLst>
                              <p:cond delay="15000"/>
                            </p:stCondLst>
                            <p:childTnLst>
                              <p:par>
                                <p:cTn id="80" presetID="17" presetClass="entr" presetSubtype="10" fill="hold" grpId="0" nodeType="afterEffect">
                                  <p:stCondLst>
                                    <p:cond delay="0"/>
                                  </p:stCondLst>
                                  <p:childTnLst>
                                    <p:set>
                                      <p:cBhvr>
                                        <p:cTn id="81" dur="1" fill="hold">
                                          <p:stCondLst>
                                            <p:cond delay="0"/>
                                          </p:stCondLst>
                                        </p:cTn>
                                        <p:tgtEl>
                                          <p:spTgt spid="16"/>
                                        </p:tgtEl>
                                        <p:attrNameLst>
                                          <p:attrName>style.visibility</p:attrName>
                                        </p:attrNameLst>
                                      </p:cBhvr>
                                      <p:to>
                                        <p:strVal val="visible"/>
                                      </p:to>
                                    </p:set>
                                    <p:anim calcmode="lin" valueType="num">
                                      <p:cBhvr>
                                        <p:cTn id="82" dur="1000" fill="hold"/>
                                        <p:tgtEl>
                                          <p:spTgt spid="16"/>
                                        </p:tgtEl>
                                        <p:attrNameLst>
                                          <p:attrName>ppt_w</p:attrName>
                                        </p:attrNameLst>
                                      </p:cBhvr>
                                      <p:tavLst>
                                        <p:tav tm="0">
                                          <p:val>
                                            <p:fltVal val="0"/>
                                          </p:val>
                                        </p:tav>
                                        <p:tav tm="100000">
                                          <p:val>
                                            <p:strVal val="#ppt_w"/>
                                          </p:val>
                                        </p:tav>
                                      </p:tavLst>
                                    </p:anim>
                                    <p:anim calcmode="lin" valueType="num">
                                      <p:cBhvr>
                                        <p:cTn id="83" dur="1000" fill="hold"/>
                                        <p:tgtEl>
                                          <p:spTgt spid="16"/>
                                        </p:tgtEl>
                                        <p:attrNameLst>
                                          <p:attrName>ppt_h</p:attrName>
                                        </p:attrNameLst>
                                      </p:cBhvr>
                                      <p:tavLst>
                                        <p:tav tm="0">
                                          <p:val>
                                            <p:strVal val="#ppt_h"/>
                                          </p:val>
                                        </p:tav>
                                        <p:tav tm="100000">
                                          <p:val>
                                            <p:strVal val="#ppt_h"/>
                                          </p:val>
                                        </p:tav>
                                      </p:tavLst>
                                    </p:anim>
                                  </p:childTnLst>
                                </p:cTn>
                              </p:par>
                            </p:childTnLst>
                          </p:cTn>
                        </p:par>
                        <p:par>
                          <p:cTn id="84" fill="hold">
                            <p:stCondLst>
                              <p:cond delay="16000"/>
                            </p:stCondLst>
                            <p:childTnLst>
                              <p:par>
                                <p:cTn id="85" presetID="17" presetClass="entr" presetSubtype="10" fill="hold" grpId="0" nodeType="afterEffect">
                                  <p:stCondLst>
                                    <p:cond delay="0"/>
                                  </p:stCondLst>
                                  <p:childTnLst>
                                    <p:set>
                                      <p:cBhvr>
                                        <p:cTn id="86" dur="1" fill="hold">
                                          <p:stCondLst>
                                            <p:cond delay="0"/>
                                          </p:stCondLst>
                                        </p:cTn>
                                        <p:tgtEl>
                                          <p:spTgt spid="7"/>
                                        </p:tgtEl>
                                        <p:attrNameLst>
                                          <p:attrName>style.visibility</p:attrName>
                                        </p:attrNameLst>
                                      </p:cBhvr>
                                      <p:to>
                                        <p:strVal val="visible"/>
                                      </p:to>
                                    </p:set>
                                    <p:anim calcmode="lin" valueType="num">
                                      <p:cBhvr>
                                        <p:cTn id="87" dur="1000" fill="hold"/>
                                        <p:tgtEl>
                                          <p:spTgt spid="7"/>
                                        </p:tgtEl>
                                        <p:attrNameLst>
                                          <p:attrName>ppt_w</p:attrName>
                                        </p:attrNameLst>
                                      </p:cBhvr>
                                      <p:tavLst>
                                        <p:tav tm="0">
                                          <p:val>
                                            <p:fltVal val="0"/>
                                          </p:val>
                                        </p:tav>
                                        <p:tav tm="100000">
                                          <p:val>
                                            <p:strVal val="#ppt_w"/>
                                          </p:val>
                                        </p:tav>
                                      </p:tavLst>
                                    </p:anim>
                                    <p:anim calcmode="lin" valueType="num">
                                      <p:cBhvr>
                                        <p:cTn id="88" dur="1000" fill="hold"/>
                                        <p:tgtEl>
                                          <p:spTgt spid="7"/>
                                        </p:tgtEl>
                                        <p:attrNameLst>
                                          <p:attrName>ppt_h</p:attrName>
                                        </p:attrNameLst>
                                      </p:cBhvr>
                                      <p:tavLst>
                                        <p:tav tm="0">
                                          <p:val>
                                            <p:strVal val="#ppt_h"/>
                                          </p:val>
                                        </p:tav>
                                        <p:tav tm="100000">
                                          <p:val>
                                            <p:strVal val="#ppt_h"/>
                                          </p:val>
                                        </p:tav>
                                      </p:tavLst>
                                    </p:anim>
                                  </p:childTnLst>
                                </p:cTn>
                              </p:par>
                            </p:childTnLst>
                          </p:cTn>
                        </p:par>
                        <p:par>
                          <p:cTn id="89" fill="hold">
                            <p:stCondLst>
                              <p:cond delay="17000"/>
                            </p:stCondLst>
                            <p:childTnLst>
                              <p:par>
                                <p:cTn id="90" presetID="17" presetClass="entr" presetSubtype="10" fill="hold" grpId="0" nodeType="afterEffect">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cBhvr>
                                        <p:cTn id="92" dur="1000" fill="hold"/>
                                        <p:tgtEl>
                                          <p:spTgt spid="17"/>
                                        </p:tgtEl>
                                        <p:attrNameLst>
                                          <p:attrName>ppt_w</p:attrName>
                                        </p:attrNameLst>
                                      </p:cBhvr>
                                      <p:tavLst>
                                        <p:tav tm="0">
                                          <p:val>
                                            <p:fltVal val="0"/>
                                          </p:val>
                                        </p:tav>
                                        <p:tav tm="100000">
                                          <p:val>
                                            <p:strVal val="#ppt_w"/>
                                          </p:val>
                                        </p:tav>
                                      </p:tavLst>
                                    </p:anim>
                                    <p:anim calcmode="lin" valueType="num">
                                      <p:cBhvr>
                                        <p:cTn id="93" dur="1000" fill="hold"/>
                                        <p:tgtEl>
                                          <p:spTgt spid="17"/>
                                        </p:tgtEl>
                                        <p:attrNameLst>
                                          <p:attrName>ppt_h</p:attrName>
                                        </p:attrNameLst>
                                      </p:cBhvr>
                                      <p:tavLst>
                                        <p:tav tm="0">
                                          <p:val>
                                            <p:strVal val="#ppt_h"/>
                                          </p:val>
                                        </p:tav>
                                        <p:tav tm="100000">
                                          <p:val>
                                            <p:strVal val="#ppt_h"/>
                                          </p:val>
                                        </p:tav>
                                      </p:tavLst>
                                    </p:anim>
                                  </p:childTnLst>
                                </p:cTn>
                              </p:par>
                            </p:childTnLst>
                          </p:cTn>
                        </p:par>
                        <p:par>
                          <p:cTn id="94" fill="hold">
                            <p:stCondLst>
                              <p:cond delay="18000"/>
                            </p:stCondLst>
                            <p:childTnLst>
                              <p:par>
                                <p:cTn id="95" presetID="64" presetClass="path" presetSubtype="0" accel="50000" decel="50000" fill="hold" grpId="0" nodeType="afterEffect">
                                  <p:stCondLst>
                                    <p:cond delay="0"/>
                                  </p:stCondLst>
                                  <p:childTnLst>
                                    <p:animMotion origin="layout" path="M 3.33333E-6 -0.08879 L 3.33333E-6 -0.79908 " pathEditMode="relative" rAng="0" ptsTypes="AA">
                                      <p:cBhvr>
                                        <p:cTn id="96" dur="2000" fill="hold"/>
                                        <p:tgtEl>
                                          <p:spTgt spid="4"/>
                                        </p:tgtEl>
                                        <p:attrNameLst>
                                          <p:attrName>ppt_x</p:attrName>
                                          <p:attrName>ppt_y</p:attrName>
                                        </p:attrNameLst>
                                      </p:cBhvr>
                                      <p:rCtr x="0" y="-3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P spid="19" grpId="0"/>
      <p:bldP spid="20" grpId="0"/>
      <p:bldP spid="21"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idx="4294967295"/>
          </p:nvPr>
        </p:nvSpPr>
        <p:spPr>
          <a:xfrm>
            <a:off x="914400" y="228600"/>
            <a:ext cx="7086600" cy="914400"/>
          </a:xfrm>
        </p:spPr>
        <p:txBody>
          <a:bodyPr lIns="92075" tIns="46038" rIns="92075" bIns="46038"/>
          <a:lstStyle/>
          <a:p>
            <a:pPr algn="ctr" eaLnBrk="1" hangingPunct="1">
              <a:defRPr/>
            </a:pPr>
            <a:r>
              <a:rPr lang="ar-SA" smtClean="0"/>
              <a:t>أهمية الجودة  </a:t>
            </a:r>
            <a:endParaRPr lang="en-US" smtClean="0"/>
          </a:p>
        </p:txBody>
      </p:sp>
      <p:sp>
        <p:nvSpPr>
          <p:cNvPr id="6147" name="Rectangle 3"/>
          <p:cNvSpPr>
            <a:spLocks noGrp="1" noChangeArrowheads="1"/>
          </p:cNvSpPr>
          <p:nvPr>
            <p:ph idx="4294967295"/>
          </p:nvPr>
        </p:nvSpPr>
        <p:spPr>
          <a:xfrm>
            <a:off x="1676400" y="990600"/>
            <a:ext cx="7162800" cy="5562600"/>
          </a:xfrm>
        </p:spPr>
        <p:txBody>
          <a:bodyPr lIns="92075" tIns="46038" rIns="92075" bIns="46038"/>
          <a:lstStyle/>
          <a:p>
            <a:pPr algn="r" rtl="1" eaLnBrk="1" hangingPunct="1">
              <a:lnSpc>
                <a:spcPct val="150000"/>
              </a:lnSpc>
              <a:defRPr/>
            </a:pPr>
            <a:r>
              <a:rPr lang="ar-SA" dirty="0" smtClean="0"/>
              <a:t>خفض التكاليف</a:t>
            </a:r>
            <a:r>
              <a:rPr lang="ar-JO" dirty="0" smtClean="0"/>
              <a:t>.</a:t>
            </a:r>
          </a:p>
          <a:p>
            <a:pPr algn="r" rtl="1" eaLnBrk="1" hangingPunct="1">
              <a:lnSpc>
                <a:spcPct val="150000"/>
              </a:lnSpc>
              <a:defRPr/>
            </a:pPr>
            <a:r>
              <a:rPr lang="ar-SA" dirty="0" smtClean="0"/>
              <a:t>زيادة الكفاءة بزيادة التعاون بين الإدارات وتشجيع العمل الجماعي .</a:t>
            </a:r>
            <a:endParaRPr lang="ar-JO" dirty="0" smtClean="0"/>
          </a:p>
          <a:p>
            <a:pPr algn="r" rtl="1" eaLnBrk="1" hangingPunct="1">
              <a:lnSpc>
                <a:spcPct val="150000"/>
              </a:lnSpc>
              <a:defRPr/>
            </a:pPr>
            <a:r>
              <a:rPr lang="ar-SA" dirty="0" smtClean="0"/>
              <a:t>تقليل المهام عديمة الفائدة زمن العمل المتكرر</a:t>
            </a:r>
            <a:r>
              <a:rPr lang="ar-JO" dirty="0" smtClean="0"/>
              <a:t>.</a:t>
            </a:r>
          </a:p>
          <a:p>
            <a:pPr algn="r" rtl="1" eaLnBrk="1" hangingPunct="1">
              <a:lnSpc>
                <a:spcPct val="150000"/>
              </a:lnSpc>
              <a:defRPr/>
            </a:pPr>
            <a:r>
              <a:rPr lang="ar-SA" dirty="0" smtClean="0"/>
              <a:t>تحسين الثقة وأداء العمل </a:t>
            </a:r>
            <a:r>
              <a:rPr lang="ar-JO" dirty="0" smtClean="0"/>
              <a:t>للموظفين.</a:t>
            </a:r>
          </a:p>
          <a:p>
            <a:pPr algn="r" rtl="1" eaLnBrk="1" hangingPunct="1">
              <a:lnSpc>
                <a:spcPct val="150000"/>
              </a:lnSpc>
              <a:defRPr/>
            </a:pPr>
            <a:r>
              <a:rPr lang="ar-JO" dirty="0" smtClean="0"/>
              <a:t>المحافظة والمنافسة على التمييز.</a:t>
            </a: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slide(fromRight)">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slide(fromRight)">
                                      <p:cBhvr>
                                        <p:cTn id="12" dur="500"/>
                                        <p:tgtEl>
                                          <p:spTgt spid="6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slide(fromRight)">
                                      <p:cBhvr>
                                        <p:cTn id="17" dur="500"/>
                                        <p:tgtEl>
                                          <p:spTgt spid="61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2" fill="hold" grpId="0" nodeType="clickEffect">
                                  <p:stCondLst>
                                    <p:cond delay="0"/>
                                  </p:stCondLst>
                                  <p:childTnLst>
                                    <p:set>
                                      <p:cBhvr>
                                        <p:cTn id="21" dur="1" fill="hold">
                                          <p:stCondLst>
                                            <p:cond delay="0"/>
                                          </p:stCondLst>
                                        </p:cTn>
                                        <p:tgtEl>
                                          <p:spTgt spid="6147">
                                            <p:txEl>
                                              <p:pRg st="3" end="3"/>
                                            </p:txEl>
                                          </p:spTgt>
                                        </p:tgtEl>
                                        <p:attrNameLst>
                                          <p:attrName>style.visibility</p:attrName>
                                        </p:attrNameLst>
                                      </p:cBhvr>
                                      <p:to>
                                        <p:strVal val="visible"/>
                                      </p:to>
                                    </p:set>
                                    <p:animEffect transition="in" filter="slide(fromRight)">
                                      <p:cBhvr>
                                        <p:cTn id="22" dur="500"/>
                                        <p:tgtEl>
                                          <p:spTgt spid="61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2" fill="hold" grpId="0" nodeType="clickEffect">
                                  <p:stCondLst>
                                    <p:cond delay="0"/>
                                  </p:stCondLst>
                                  <p:childTnLst>
                                    <p:set>
                                      <p:cBhvr>
                                        <p:cTn id="26" dur="1" fill="hold">
                                          <p:stCondLst>
                                            <p:cond delay="0"/>
                                          </p:stCondLst>
                                        </p:cTn>
                                        <p:tgtEl>
                                          <p:spTgt spid="6147">
                                            <p:txEl>
                                              <p:pRg st="4" end="4"/>
                                            </p:txEl>
                                          </p:spTgt>
                                        </p:tgtEl>
                                        <p:attrNameLst>
                                          <p:attrName>style.visibility</p:attrName>
                                        </p:attrNameLst>
                                      </p:cBhvr>
                                      <p:to>
                                        <p:strVal val="visible"/>
                                      </p:to>
                                    </p:set>
                                    <p:animEffect transition="in" filter="slide(fromRight)">
                                      <p:cBhvr>
                                        <p:cTn id="27" dur="500"/>
                                        <p:tgtEl>
                                          <p:spTgt spid="614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1600200" y="304800"/>
            <a:ext cx="7086600" cy="914400"/>
          </a:xfrm>
        </p:spPr>
        <p:txBody>
          <a:bodyPr lIns="92075" tIns="46038" rIns="92075" bIns="46038"/>
          <a:lstStyle/>
          <a:p>
            <a:pPr algn="ctr" eaLnBrk="1" hangingPunct="1">
              <a:defRPr/>
            </a:pPr>
            <a:r>
              <a:rPr lang="ar-SA" dirty="0" smtClean="0"/>
              <a:t>أهمية الجودة  </a:t>
            </a:r>
            <a:endParaRPr lang="en-US" dirty="0" smtClean="0"/>
          </a:p>
        </p:txBody>
      </p:sp>
      <p:sp>
        <p:nvSpPr>
          <p:cNvPr id="6147" name="Rectangle 3"/>
          <p:cNvSpPr>
            <a:spLocks noGrp="1" noChangeArrowheads="1"/>
          </p:cNvSpPr>
          <p:nvPr>
            <p:ph idx="4294967295"/>
          </p:nvPr>
        </p:nvSpPr>
        <p:spPr>
          <a:xfrm>
            <a:off x="1752600" y="1295400"/>
            <a:ext cx="7162800" cy="5562600"/>
          </a:xfrm>
        </p:spPr>
        <p:txBody>
          <a:bodyPr lIns="92075" tIns="46038" rIns="92075" bIns="46038"/>
          <a:lstStyle/>
          <a:p>
            <a:pPr algn="r" rtl="1" eaLnBrk="1" hangingPunct="1">
              <a:lnSpc>
                <a:spcPct val="150000"/>
              </a:lnSpc>
              <a:defRPr/>
            </a:pPr>
            <a:r>
              <a:rPr lang="ar-SA" dirty="0" smtClean="0"/>
              <a:t>ضمان حصول ال</a:t>
            </a:r>
            <a:r>
              <a:rPr lang="ar-JO" dirty="0" smtClean="0"/>
              <a:t>جمهور</a:t>
            </a:r>
            <a:r>
              <a:rPr lang="ar-SA" dirty="0" smtClean="0"/>
              <a:t> على أفضل النتائج دوماً</a:t>
            </a:r>
          </a:p>
          <a:p>
            <a:pPr algn="r" rtl="1" eaLnBrk="1" hangingPunct="1">
              <a:lnSpc>
                <a:spcPct val="150000"/>
              </a:lnSpc>
              <a:defRPr/>
            </a:pPr>
            <a:r>
              <a:rPr lang="ar-SA" dirty="0" smtClean="0"/>
              <a:t>الشعور بالرضا والنجاح والإنجاز</a:t>
            </a:r>
          </a:p>
          <a:p>
            <a:pPr algn="r" rtl="1" eaLnBrk="1" hangingPunct="1">
              <a:lnSpc>
                <a:spcPct val="150000"/>
              </a:lnSpc>
              <a:defRPr/>
            </a:pPr>
            <a:r>
              <a:rPr lang="ar-SA" dirty="0" smtClean="0"/>
              <a:t> الصراع من أجل البقاء</a:t>
            </a: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slide(fromRight)">
                                      <p:cBhvr>
                                        <p:cTn id="7" dur="500"/>
                                        <p:tgtEl>
                                          <p:spTgt spid="6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slide(fromRight)">
                                      <p:cBhvr>
                                        <p:cTn id="12" dur="500"/>
                                        <p:tgtEl>
                                          <p:spTgt spid="6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grpId="0" nodeType="clickEffect">
                                  <p:stCondLst>
                                    <p:cond delay="0"/>
                                  </p:stCondLst>
                                  <p:childTnLst>
                                    <p:set>
                                      <p:cBhvr>
                                        <p:cTn id="16" dur="1" fill="hold">
                                          <p:stCondLst>
                                            <p:cond delay="0"/>
                                          </p:stCondLst>
                                        </p:cTn>
                                        <p:tgtEl>
                                          <p:spTgt spid="6147">
                                            <p:txEl>
                                              <p:pRg st="2" end="2"/>
                                            </p:txEl>
                                          </p:spTgt>
                                        </p:tgtEl>
                                        <p:attrNameLst>
                                          <p:attrName>style.visibility</p:attrName>
                                        </p:attrNameLst>
                                      </p:cBhvr>
                                      <p:to>
                                        <p:strVal val="visible"/>
                                      </p:to>
                                    </p:set>
                                    <p:animEffect transition="in" filter="slide(fromRight)">
                                      <p:cBhvr>
                                        <p:cTn id="17" dur="5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Oval 2"/>
          <p:cNvSpPr>
            <a:spLocks noChangeArrowheads="1"/>
          </p:cNvSpPr>
          <p:nvPr/>
        </p:nvSpPr>
        <p:spPr bwMode="auto">
          <a:xfrm>
            <a:off x="1219200" y="1371600"/>
            <a:ext cx="6019800" cy="5181600"/>
          </a:xfrm>
          <a:prstGeom prst="ellipse">
            <a:avLst/>
          </a:prstGeom>
          <a:solidFill>
            <a:srgbClr val="FFE781"/>
          </a:solidFill>
          <a:ln w="9525">
            <a:solidFill>
              <a:schemeClr val="tx1"/>
            </a:solidFill>
            <a:round/>
            <a:headEnd/>
            <a:tailEnd/>
          </a:ln>
        </p:spPr>
        <p:txBody>
          <a:bodyPr wrap="none" anchor="ctr"/>
          <a:lstStyle/>
          <a:p>
            <a:pPr algn="ctr" rtl="0" eaLnBrk="0" hangingPunct="0"/>
            <a:endParaRPr lang="en-US" sz="1400">
              <a:latin typeface="Times New Roman" pitchFamily="18" charset="0"/>
              <a:cs typeface="Arabic Transparent" pitchFamily="2" charset="0"/>
            </a:endParaRPr>
          </a:p>
        </p:txBody>
      </p:sp>
      <p:sp>
        <p:nvSpPr>
          <p:cNvPr id="58371" name="Oval 3"/>
          <p:cNvSpPr>
            <a:spLocks noChangeArrowheads="1"/>
          </p:cNvSpPr>
          <p:nvPr/>
        </p:nvSpPr>
        <p:spPr bwMode="auto">
          <a:xfrm>
            <a:off x="1981200" y="2057400"/>
            <a:ext cx="4592638" cy="3886200"/>
          </a:xfrm>
          <a:prstGeom prst="ellipse">
            <a:avLst/>
          </a:prstGeom>
          <a:solidFill>
            <a:srgbClr val="E5E4B2"/>
          </a:solidFill>
          <a:ln w="9525">
            <a:solidFill>
              <a:schemeClr val="tx1"/>
            </a:solidFill>
            <a:round/>
            <a:headEnd/>
            <a:tailEnd/>
          </a:ln>
        </p:spPr>
        <p:txBody>
          <a:bodyPr wrap="none" anchor="ctr"/>
          <a:lstStyle/>
          <a:p>
            <a:pPr algn="ctr" rtl="0" eaLnBrk="0" hangingPunct="0"/>
            <a:endParaRPr lang="en-US" sz="1400">
              <a:latin typeface="Times New Roman" pitchFamily="18" charset="0"/>
              <a:cs typeface="Arabic Transparent" pitchFamily="2" charset="0"/>
            </a:endParaRPr>
          </a:p>
        </p:txBody>
      </p:sp>
      <p:sp>
        <p:nvSpPr>
          <p:cNvPr id="58372" name="Oval 4"/>
          <p:cNvSpPr>
            <a:spLocks noChangeArrowheads="1"/>
          </p:cNvSpPr>
          <p:nvPr/>
        </p:nvSpPr>
        <p:spPr bwMode="auto">
          <a:xfrm>
            <a:off x="2590800" y="2590800"/>
            <a:ext cx="3200400" cy="2927350"/>
          </a:xfrm>
          <a:prstGeom prst="ellipse">
            <a:avLst/>
          </a:prstGeom>
          <a:solidFill>
            <a:srgbClr val="FFCF9F"/>
          </a:solidFill>
          <a:ln w="9525">
            <a:solidFill>
              <a:schemeClr val="tx1"/>
            </a:solidFill>
            <a:round/>
            <a:headEnd/>
            <a:tailEnd/>
          </a:ln>
        </p:spPr>
        <p:txBody>
          <a:bodyPr wrap="none" anchor="ctr"/>
          <a:lstStyle/>
          <a:p>
            <a:endParaRPr lang="en-US"/>
          </a:p>
        </p:txBody>
      </p:sp>
      <p:sp>
        <p:nvSpPr>
          <p:cNvPr id="58373" name="Oval 5"/>
          <p:cNvSpPr>
            <a:spLocks noChangeArrowheads="1"/>
          </p:cNvSpPr>
          <p:nvPr/>
        </p:nvSpPr>
        <p:spPr bwMode="auto">
          <a:xfrm>
            <a:off x="3200400" y="3124200"/>
            <a:ext cx="1938338" cy="1857375"/>
          </a:xfrm>
          <a:prstGeom prst="ellipse">
            <a:avLst/>
          </a:prstGeom>
          <a:gradFill rotWithShape="1">
            <a:gsLst>
              <a:gs pos="0">
                <a:srgbClr val="FFEAD5"/>
              </a:gs>
              <a:gs pos="100000">
                <a:srgbClr val="E3D0BE"/>
              </a:gs>
            </a:gsLst>
            <a:lin ang="5400000" scaled="1"/>
          </a:gradFill>
          <a:ln w="9525">
            <a:solidFill>
              <a:schemeClr val="tx1"/>
            </a:solidFill>
            <a:round/>
            <a:headEnd/>
            <a:tailEnd/>
          </a:ln>
        </p:spPr>
        <p:txBody>
          <a:bodyPr wrap="none" anchor="ctr"/>
          <a:lstStyle/>
          <a:p>
            <a:endParaRPr lang="en-US"/>
          </a:p>
        </p:txBody>
      </p:sp>
      <p:sp>
        <p:nvSpPr>
          <p:cNvPr id="58374" name="Text Box 6"/>
          <p:cNvSpPr txBox="1">
            <a:spLocks noChangeArrowheads="1"/>
          </p:cNvSpPr>
          <p:nvPr/>
        </p:nvSpPr>
        <p:spPr bwMode="auto">
          <a:xfrm>
            <a:off x="3190875" y="3810000"/>
            <a:ext cx="1819275" cy="457200"/>
          </a:xfrm>
          <a:prstGeom prst="rect">
            <a:avLst/>
          </a:prstGeom>
          <a:noFill/>
          <a:ln w="9525">
            <a:noFill/>
            <a:miter lim="800000"/>
            <a:headEnd/>
            <a:tailEnd/>
          </a:ln>
        </p:spPr>
        <p:txBody>
          <a:bodyPr wrap="none" anchor="ctr">
            <a:spAutoFit/>
          </a:bodyPr>
          <a:lstStyle/>
          <a:p>
            <a:pPr algn="ctr" rtl="0" eaLnBrk="0" hangingPunct="0"/>
            <a:r>
              <a:rPr lang="ar-SA" sz="2400" b="1">
                <a:solidFill>
                  <a:srgbClr val="000000"/>
                </a:solidFill>
                <a:latin typeface="Times New Roman" pitchFamily="18" charset="0"/>
                <a:cs typeface="Arabic Transparent" pitchFamily="2" charset="0"/>
              </a:rPr>
              <a:t>المستوى </a:t>
            </a:r>
            <a:r>
              <a:rPr lang="ar-AE" sz="2400" b="1">
                <a:solidFill>
                  <a:srgbClr val="000000"/>
                </a:solidFill>
                <a:latin typeface="Times New Roman" pitchFamily="18" charset="0"/>
                <a:cs typeface="Arabic Transparent" pitchFamily="2" charset="0"/>
              </a:rPr>
              <a:t>الفردي</a:t>
            </a:r>
            <a:endParaRPr lang="en-US" sz="2400" b="1">
              <a:solidFill>
                <a:srgbClr val="000000"/>
              </a:solidFill>
              <a:latin typeface="Times New Roman" pitchFamily="18" charset="0"/>
              <a:cs typeface="Arabic Transparent" pitchFamily="2" charset="0"/>
            </a:endParaRPr>
          </a:p>
        </p:txBody>
      </p:sp>
      <p:sp>
        <p:nvSpPr>
          <p:cNvPr id="58375" name="Text Box 7"/>
          <p:cNvSpPr txBox="1">
            <a:spLocks noChangeArrowheads="1"/>
          </p:cNvSpPr>
          <p:nvPr/>
        </p:nvSpPr>
        <p:spPr bwMode="auto">
          <a:xfrm>
            <a:off x="3200400" y="2728913"/>
            <a:ext cx="2090738" cy="396875"/>
          </a:xfrm>
          <a:prstGeom prst="rect">
            <a:avLst/>
          </a:prstGeom>
          <a:noFill/>
          <a:ln w="9525">
            <a:noFill/>
            <a:miter lim="800000"/>
            <a:headEnd/>
            <a:tailEnd/>
          </a:ln>
        </p:spPr>
        <p:txBody>
          <a:bodyPr anchor="ctr">
            <a:spAutoFit/>
          </a:bodyPr>
          <a:lstStyle/>
          <a:p>
            <a:pPr algn="ctr" rtl="0" eaLnBrk="0" hangingPunct="0"/>
            <a:r>
              <a:rPr lang="ar-SA" sz="2000" b="1">
                <a:solidFill>
                  <a:srgbClr val="000000"/>
                </a:solidFill>
                <a:latin typeface="Times New Roman" pitchFamily="18" charset="0"/>
                <a:cs typeface="Arabic Transparent" pitchFamily="2" charset="0"/>
              </a:rPr>
              <a:t>المستوى </a:t>
            </a:r>
            <a:r>
              <a:rPr lang="ar-AE" sz="2000" b="1">
                <a:solidFill>
                  <a:srgbClr val="000000"/>
                </a:solidFill>
                <a:latin typeface="Times New Roman" pitchFamily="18" charset="0"/>
                <a:cs typeface="Arabic Transparent" pitchFamily="2" charset="0"/>
              </a:rPr>
              <a:t>الجماعي</a:t>
            </a:r>
            <a:endParaRPr lang="en-US" sz="2000">
              <a:solidFill>
                <a:srgbClr val="000000"/>
              </a:solidFill>
              <a:latin typeface="Times New Roman" pitchFamily="18" charset="0"/>
              <a:cs typeface="Arabic Transparent" pitchFamily="2" charset="0"/>
            </a:endParaRPr>
          </a:p>
        </p:txBody>
      </p:sp>
      <p:sp>
        <p:nvSpPr>
          <p:cNvPr id="58376" name="Text Box 8"/>
          <p:cNvSpPr txBox="1">
            <a:spLocks noChangeArrowheads="1"/>
          </p:cNvSpPr>
          <p:nvPr/>
        </p:nvSpPr>
        <p:spPr bwMode="auto">
          <a:xfrm>
            <a:off x="3124200" y="2179638"/>
            <a:ext cx="1920875" cy="457200"/>
          </a:xfrm>
          <a:prstGeom prst="rect">
            <a:avLst/>
          </a:prstGeom>
          <a:noFill/>
          <a:ln w="9525">
            <a:noFill/>
            <a:miter lim="800000"/>
            <a:headEnd/>
            <a:tailEnd/>
          </a:ln>
        </p:spPr>
        <p:txBody>
          <a:bodyPr anchor="ctr">
            <a:spAutoFit/>
          </a:bodyPr>
          <a:lstStyle/>
          <a:p>
            <a:pPr rtl="0" eaLnBrk="0" hangingPunct="0"/>
            <a:r>
              <a:rPr lang="ar-SA" sz="2400" b="1">
                <a:solidFill>
                  <a:srgbClr val="000000"/>
                </a:solidFill>
                <a:latin typeface="Times New Roman" pitchFamily="18" charset="0"/>
                <a:cs typeface="Arabic Transparent" pitchFamily="2" charset="0"/>
              </a:rPr>
              <a:t>المستوى </a:t>
            </a:r>
            <a:r>
              <a:rPr lang="ar-AE" sz="2400" b="1">
                <a:solidFill>
                  <a:srgbClr val="000000"/>
                </a:solidFill>
                <a:latin typeface="Times New Roman" pitchFamily="18" charset="0"/>
                <a:cs typeface="Arabic Transparent" pitchFamily="2" charset="0"/>
              </a:rPr>
              <a:t>الإداري</a:t>
            </a:r>
            <a:endParaRPr lang="en-US" sz="2400" b="1">
              <a:solidFill>
                <a:srgbClr val="000000"/>
              </a:solidFill>
              <a:latin typeface="Times New Roman" pitchFamily="18" charset="0"/>
              <a:cs typeface="Arabic Transparent" pitchFamily="2" charset="0"/>
            </a:endParaRPr>
          </a:p>
        </p:txBody>
      </p:sp>
      <p:sp>
        <p:nvSpPr>
          <p:cNvPr id="58377" name="Text Box 9"/>
          <p:cNvSpPr txBox="1">
            <a:spLocks noChangeArrowheads="1"/>
          </p:cNvSpPr>
          <p:nvPr/>
        </p:nvSpPr>
        <p:spPr bwMode="auto">
          <a:xfrm>
            <a:off x="3124200" y="1492250"/>
            <a:ext cx="2667000" cy="519113"/>
          </a:xfrm>
          <a:prstGeom prst="rect">
            <a:avLst/>
          </a:prstGeom>
          <a:noFill/>
          <a:ln w="9525">
            <a:noFill/>
            <a:miter lim="800000"/>
            <a:headEnd/>
            <a:tailEnd/>
          </a:ln>
        </p:spPr>
        <p:txBody>
          <a:bodyPr anchor="ctr">
            <a:spAutoFit/>
          </a:bodyPr>
          <a:lstStyle/>
          <a:p>
            <a:pPr algn="ctr" rtl="0" eaLnBrk="0" hangingPunct="0"/>
            <a:r>
              <a:rPr lang="ar-SA" sz="2800" b="1">
                <a:solidFill>
                  <a:srgbClr val="000000"/>
                </a:solidFill>
                <a:latin typeface="Times New Roman" pitchFamily="18" charset="0"/>
                <a:cs typeface="Arabic Transparent" pitchFamily="2" charset="0"/>
              </a:rPr>
              <a:t>المستوى </a:t>
            </a:r>
            <a:r>
              <a:rPr lang="ar-AE" sz="2800" b="1">
                <a:solidFill>
                  <a:srgbClr val="000000"/>
                </a:solidFill>
                <a:latin typeface="Times New Roman" pitchFamily="18" charset="0"/>
                <a:cs typeface="Arabic Transparent" pitchFamily="2" charset="0"/>
              </a:rPr>
              <a:t>المؤسسي</a:t>
            </a:r>
            <a:endParaRPr lang="en-US" sz="2800" b="1">
              <a:solidFill>
                <a:srgbClr val="000000"/>
              </a:solidFill>
              <a:latin typeface="Times New Roman" pitchFamily="18" charset="0"/>
              <a:cs typeface="Arabic Transparent" pitchFamily="2" charset="0"/>
            </a:endParaRPr>
          </a:p>
        </p:txBody>
      </p:sp>
      <p:sp>
        <p:nvSpPr>
          <p:cNvPr id="58378" name="Line 10"/>
          <p:cNvSpPr>
            <a:spLocks noChangeShapeType="1"/>
          </p:cNvSpPr>
          <p:nvPr/>
        </p:nvSpPr>
        <p:spPr bwMode="auto">
          <a:xfrm>
            <a:off x="5029200" y="1447800"/>
            <a:ext cx="3352800" cy="0"/>
          </a:xfrm>
          <a:prstGeom prst="line">
            <a:avLst/>
          </a:prstGeom>
          <a:noFill/>
          <a:ln w="28575">
            <a:solidFill>
              <a:srgbClr val="000000"/>
            </a:solidFill>
            <a:round/>
            <a:headEnd type="oval" w="med" len="med"/>
            <a:tailEnd type="triangle" w="med" len="med"/>
          </a:ln>
        </p:spPr>
        <p:txBody>
          <a:bodyPr/>
          <a:lstStyle/>
          <a:p>
            <a:endParaRPr lang="en-US"/>
          </a:p>
        </p:txBody>
      </p:sp>
      <p:sp>
        <p:nvSpPr>
          <p:cNvPr id="58379" name="Line 11"/>
          <p:cNvSpPr>
            <a:spLocks noChangeShapeType="1"/>
          </p:cNvSpPr>
          <p:nvPr/>
        </p:nvSpPr>
        <p:spPr bwMode="auto">
          <a:xfrm>
            <a:off x="5791200" y="2514600"/>
            <a:ext cx="2590800" cy="0"/>
          </a:xfrm>
          <a:prstGeom prst="line">
            <a:avLst/>
          </a:prstGeom>
          <a:noFill/>
          <a:ln w="28575">
            <a:solidFill>
              <a:srgbClr val="000000"/>
            </a:solidFill>
            <a:round/>
            <a:headEnd type="oval" w="med" len="med"/>
            <a:tailEnd type="triangle" w="med" len="med"/>
          </a:ln>
        </p:spPr>
        <p:txBody>
          <a:bodyPr/>
          <a:lstStyle/>
          <a:p>
            <a:endParaRPr lang="en-US"/>
          </a:p>
        </p:txBody>
      </p:sp>
      <p:sp>
        <p:nvSpPr>
          <p:cNvPr id="58380" name="Line 12"/>
          <p:cNvSpPr>
            <a:spLocks noChangeShapeType="1"/>
          </p:cNvSpPr>
          <p:nvPr/>
        </p:nvSpPr>
        <p:spPr bwMode="auto">
          <a:xfrm>
            <a:off x="5791200" y="3581400"/>
            <a:ext cx="2590800" cy="0"/>
          </a:xfrm>
          <a:prstGeom prst="line">
            <a:avLst/>
          </a:prstGeom>
          <a:noFill/>
          <a:ln w="28575">
            <a:solidFill>
              <a:srgbClr val="000000"/>
            </a:solidFill>
            <a:round/>
            <a:headEnd type="oval" w="med" len="med"/>
            <a:tailEnd type="triangle" w="med" len="med"/>
          </a:ln>
        </p:spPr>
        <p:txBody>
          <a:bodyPr/>
          <a:lstStyle/>
          <a:p>
            <a:endParaRPr lang="en-US"/>
          </a:p>
        </p:txBody>
      </p:sp>
      <p:sp>
        <p:nvSpPr>
          <p:cNvPr id="58381" name="Line 13"/>
          <p:cNvSpPr>
            <a:spLocks noChangeShapeType="1"/>
          </p:cNvSpPr>
          <p:nvPr/>
        </p:nvSpPr>
        <p:spPr bwMode="auto">
          <a:xfrm>
            <a:off x="4876800" y="4724400"/>
            <a:ext cx="3505200" cy="0"/>
          </a:xfrm>
          <a:prstGeom prst="line">
            <a:avLst/>
          </a:prstGeom>
          <a:noFill/>
          <a:ln w="28575">
            <a:solidFill>
              <a:srgbClr val="000000"/>
            </a:solidFill>
            <a:round/>
            <a:headEnd type="oval" w="med" len="med"/>
            <a:tailEnd type="triangle" w="med" len="med"/>
          </a:ln>
        </p:spPr>
        <p:txBody>
          <a:bodyPr/>
          <a:lstStyle/>
          <a:p>
            <a:endParaRPr lang="en-US"/>
          </a:p>
        </p:txBody>
      </p:sp>
      <p:sp>
        <p:nvSpPr>
          <p:cNvPr id="58382" name="Text Box 14"/>
          <p:cNvSpPr txBox="1">
            <a:spLocks noChangeArrowheads="1"/>
          </p:cNvSpPr>
          <p:nvPr/>
        </p:nvSpPr>
        <p:spPr bwMode="auto">
          <a:xfrm>
            <a:off x="6629400" y="1524000"/>
            <a:ext cx="2286000" cy="396875"/>
          </a:xfrm>
          <a:prstGeom prst="rect">
            <a:avLst/>
          </a:prstGeom>
          <a:noFill/>
          <a:ln w="9525">
            <a:noFill/>
            <a:miter lim="800000"/>
            <a:headEnd/>
            <a:tailEnd/>
          </a:ln>
        </p:spPr>
        <p:txBody>
          <a:bodyPr>
            <a:spAutoFit/>
          </a:bodyPr>
          <a:lstStyle/>
          <a:p>
            <a:pPr algn="ctr">
              <a:spcBef>
                <a:spcPct val="50000"/>
              </a:spcBef>
            </a:pPr>
            <a:r>
              <a:rPr lang="ar-AE" sz="2000">
                <a:solidFill>
                  <a:srgbClr val="000000"/>
                </a:solidFill>
                <a:latin typeface="Arial" pitchFamily="34" charset="0"/>
                <a:cs typeface="Arabic Transparent" pitchFamily="2" charset="0"/>
              </a:rPr>
              <a:t>الإبداع المؤسسي</a:t>
            </a:r>
            <a:endParaRPr lang="en-US" sz="2000" b="1">
              <a:solidFill>
                <a:srgbClr val="000000"/>
              </a:solidFill>
              <a:latin typeface="Arial" pitchFamily="34" charset="0"/>
              <a:cs typeface="Arabic Transparent" pitchFamily="2" charset="0"/>
            </a:endParaRPr>
          </a:p>
        </p:txBody>
      </p:sp>
      <p:sp>
        <p:nvSpPr>
          <p:cNvPr id="58383" name="Text Box 15"/>
          <p:cNvSpPr txBox="1">
            <a:spLocks noChangeArrowheads="1"/>
          </p:cNvSpPr>
          <p:nvPr/>
        </p:nvSpPr>
        <p:spPr bwMode="auto">
          <a:xfrm>
            <a:off x="6934200" y="2819400"/>
            <a:ext cx="1981200" cy="396875"/>
          </a:xfrm>
          <a:prstGeom prst="rect">
            <a:avLst/>
          </a:prstGeom>
          <a:noFill/>
          <a:ln w="9525">
            <a:noFill/>
            <a:miter lim="800000"/>
            <a:headEnd/>
            <a:tailEnd/>
          </a:ln>
        </p:spPr>
        <p:txBody>
          <a:bodyPr>
            <a:spAutoFit/>
          </a:bodyPr>
          <a:lstStyle/>
          <a:p>
            <a:pPr algn="ctr">
              <a:spcBef>
                <a:spcPct val="50000"/>
              </a:spcBef>
            </a:pPr>
            <a:r>
              <a:rPr lang="ar-AE" sz="2000">
                <a:solidFill>
                  <a:srgbClr val="000000"/>
                </a:solidFill>
                <a:latin typeface="Arial" pitchFamily="34" charset="0"/>
                <a:cs typeface="Arabic Transparent" pitchFamily="2" charset="0"/>
              </a:rPr>
              <a:t>الإبداع الإداري</a:t>
            </a:r>
            <a:endParaRPr lang="en-US" sz="2000" b="1">
              <a:solidFill>
                <a:srgbClr val="000000"/>
              </a:solidFill>
              <a:latin typeface="Arial" pitchFamily="34" charset="0"/>
              <a:cs typeface="Arabic Transparent" pitchFamily="2" charset="0"/>
            </a:endParaRPr>
          </a:p>
        </p:txBody>
      </p:sp>
      <p:sp>
        <p:nvSpPr>
          <p:cNvPr id="58384" name="Text Box 16"/>
          <p:cNvSpPr txBox="1">
            <a:spLocks noChangeArrowheads="1"/>
          </p:cNvSpPr>
          <p:nvPr/>
        </p:nvSpPr>
        <p:spPr bwMode="auto">
          <a:xfrm>
            <a:off x="7010400" y="3810000"/>
            <a:ext cx="1905000" cy="396875"/>
          </a:xfrm>
          <a:prstGeom prst="rect">
            <a:avLst/>
          </a:prstGeom>
          <a:noFill/>
          <a:ln w="9525">
            <a:noFill/>
            <a:miter lim="800000"/>
            <a:headEnd/>
            <a:tailEnd/>
          </a:ln>
        </p:spPr>
        <p:txBody>
          <a:bodyPr>
            <a:spAutoFit/>
          </a:bodyPr>
          <a:lstStyle/>
          <a:p>
            <a:pPr algn="ctr">
              <a:spcBef>
                <a:spcPct val="50000"/>
              </a:spcBef>
            </a:pPr>
            <a:r>
              <a:rPr lang="ar-AE" sz="2000">
                <a:solidFill>
                  <a:srgbClr val="000000"/>
                </a:solidFill>
                <a:latin typeface="Arial" pitchFamily="34" charset="0"/>
                <a:cs typeface="Arabic Transparent" pitchFamily="2" charset="0"/>
              </a:rPr>
              <a:t>الإبداع الجماعي</a:t>
            </a:r>
            <a:endParaRPr lang="en-US" sz="2000" b="1">
              <a:solidFill>
                <a:srgbClr val="000000"/>
              </a:solidFill>
              <a:latin typeface="Arial" pitchFamily="34" charset="0"/>
              <a:cs typeface="Arabic Transparent" pitchFamily="2" charset="0"/>
            </a:endParaRPr>
          </a:p>
        </p:txBody>
      </p:sp>
      <p:sp>
        <p:nvSpPr>
          <p:cNvPr id="58385" name="Text Box 17"/>
          <p:cNvSpPr txBox="1">
            <a:spLocks noChangeArrowheads="1"/>
          </p:cNvSpPr>
          <p:nvPr/>
        </p:nvSpPr>
        <p:spPr bwMode="auto">
          <a:xfrm>
            <a:off x="6858000" y="4953000"/>
            <a:ext cx="2286000" cy="396875"/>
          </a:xfrm>
          <a:prstGeom prst="rect">
            <a:avLst/>
          </a:prstGeom>
          <a:noFill/>
          <a:ln w="9525">
            <a:noFill/>
            <a:miter lim="800000"/>
            <a:headEnd/>
            <a:tailEnd/>
          </a:ln>
        </p:spPr>
        <p:txBody>
          <a:bodyPr>
            <a:spAutoFit/>
          </a:bodyPr>
          <a:lstStyle/>
          <a:p>
            <a:pPr algn="ctr">
              <a:spcBef>
                <a:spcPct val="50000"/>
              </a:spcBef>
            </a:pPr>
            <a:r>
              <a:rPr lang="ar-AE" sz="2000">
                <a:solidFill>
                  <a:srgbClr val="000000"/>
                </a:solidFill>
                <a:latin typeface="Arial" pitchFamily="34" charset="0"/>
                <a:cs typeface="Arabic Transparent" pitchFamily="2" charset="0"/>
              </a:rPr>
              <a:t>الإبداع الفردي</a:t>
            </a:r>
            <a:endParaRPr lang="en-US" sz="2000" b="1">
              <a:solidFill>
                <a:srgbClr val="000000"/>
              </a:solidFill>
              <a:latin typeface="Arial" pitchFamily="34" charset="0"/>
              <a:cs typeface="Arabic Transparent" pitchFamily="2" charset="0"/>
            </a:endParaRPr>
          </a:p>
        </p:txBody>
      </p:sp>
      <p:sp>
        <p:nvSpPr>
          <p:cNvPr id="7186" name="Text Box 18"/>
          <p:cNvSpPr txBox="1">
            <a:spLocks noChangeArrowheads="1"/>
          </p:cNvSpPr>
          <p:nvPr/>
        </p:nvSpPr>
        <p:spPr bwMode="auto">
          <a:xfrm>
            <a:off x="990600" y="152400"/>
            <a:ext cx="6934200" cy="1006475"/>
          </a:xfrm>
          <a:prstGeom prst="rect">
            <a:avLst/>
          </a:prstGeom>
          <a:noFill/>
          <a:ln w="9525">
            <a:noFill/>
            <a:miter lim="800000"/>
            <a:headEnd/>
            <a:tailEnd/>
          </a:ln>
        </p:spPr>
        <p:txBody>
          <a:bodyPr>
            <a:spAutoFit/>
          </a:bodyPr>
          <a:lstStyle/>
          <a:p>
            <a:pPr algn="ctr" rtl="0">
              <a:spcBef>
                <a:spcPct val="50000"/>
              </a:spcBef>
            </a:pPr>
            <a:r>
              <a:rPr lang="ar-AE" sz="6000" b="1">
                <a:latin typeface="Arial" pitchFamily="34" charset="0"/>
                <a:cs typeface="Arabic Transparent" pitchFamily="2" charset="0"/>
              </a:rPr>
              <a:t>مستويات الإبداع</a:t>
            </a:r>
            <a:endParaRPr lang="en-US" sz="6000" b="1">
              <a:latin typeface="Arial" pitchFamily="34" charset="0"/>
              <a:cs typeface="Arabic Transparent" pitchFamily="2" charset="0"/>
            </a:endParaRPr>
          </a:p>
        </p:txBody>
      </p:sp>
    </p:spTree>
  </p:cSld>
  <p:clrMapOvr>
    <a:masterClrMapping/>
  </p:clrMapOvr>
  <p:transition advTm="339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58370"/>
                                        </p:tgtEl>
                                        <p:attrNameLst>
                                          <p:attrName>style.visibility</p:attrName>
                                        </p:attrNameLst>
                                      </p:cBhvr>
                                      <p:to>
                                        <p:strVal val="visible"/>
                                      </p:to>
                                    </p:set>
                                    <p:anim calcmode="lin" valueType="num">
                                      <p:cBhvr>
                                        <p:cTn id="7" dur="500" fill="hold"/>
                                        <p:tgtEl>
                                          <p:spTgt spid="58370"/>
                                        </p:tgtEl>
                                        <p:attrNameLst>
                                          <p:attrName>ppt_w</p:attrName>
                                        </p:attrNameLst>
                                      </p:cBhvr>
                                      <p:tavLst>
                                        <p:tav tm="0">
                                          <p:val>
                                            <p:fltVal val="0"/>
                                          </p:val>
                                        </p:tav>
                                        <p:tav tm="100000">
                                          <p:val>
                                            <p:strVal val="#ppt_w"/>
                                          </p:val>
                                        </p:tav>
                                      </p:tavLst>
                                    </p:anim>
                                    <p:anim calcmode="lin" valueType="num">
                                      <p:cBhvr>
                                        <p:cTn id="8" dur="500" fill="hold"/>
                                        <p:tgtEl>
                                          <p:spTgt spid="58370"/>
                                        </p:tgtEl>
                                        <p:attrNameLst>
                                          <p:attrName>ppt_h</p:attrName>
                                        </p:attrNameLst>
                                      </p:cBhvr>
                                      <p:tavLst>
                                        <p:tav tm="0">
                                          <p:val>
                                            <p:fltVal val="0"/>
                                          </p:val>
                                        </p:tav>
                                        <p:tav tm="100000">
                                          <p:val>
                                            <p:strVal val="#ppt_h"/>
                                          </p:val>
                                        </p:tav>
                                      </p:tavLst>
                                    </p:anim>
                                    <p:anim calcmode="lin" valueType="num">
                                      <p:cBhvr>
                                        <p:cTn id="9" dur="500" fill="hold"/>
                                        <p:tgtEl>
                                          <p:spTgt spid="58370"/>
                                        </p:tgtEl>
                                        <p:attrNameLst>
                                          <p:attrName>style.rotation</p:attrName>
                                        </p:attrNameLst>
                                      </p:cBhvr>
                                      <p:tavLst>
                                        <p:tav tm="0">
                                          <p:val>
                                            <p:fltVal val="90"/>
                                          </p:val>
                                        </p:tav>
                                        <p:tav tm="100000">
                                          <p:val>
                                            <p:fltVal val="0"/>
                                          </p:val>
                                        </p:tav>
                                      </p:tavLst>
                                    </p:anim>
                                    <p:animEffect transition="in" filter="fade">
                                      <p:cBhvr>
                                        <p:cTn id="10" dur="500"/>
                                        <p:tgtEl>
                                          <p:spTgt spid="58370"/>
                                        </p:tgtEl>
                                      </p:cBhvr>
                                    </p:animEffect>
                                  </p:childTnLst>
                                </p:cTn>
                              </p:par>
                            </p:childTnLst>
                          </p:cTn>
                        </p:par>
                        <p:par>
                          <p:cTn id="11" fill="hold">
                            <p:stCondLst>
                              <p:cond delay="475"/>
                            </p:stCondLst>
                            <p:childTnLst>
                              <p:par>
                                <p:cTn id="12" presetID="31" presetClass="entr" presetSubtype="0" fill="hold" grpId="0" nodeType="afterEffect">
                                  <p:stCondLst>
                                    <p:cond delay="0"/>
                                  </p:stCondLst>
                                  <p:iterate type="lt">
                                    <p:tmPct val="5000"/>
                                  </p:iterate>
                                  <p:childTnLst>
                                    <p:set>
                                      <p:cBhvr>
                                        <p:cTn id="13" dur="1" fill="hold">
                                          <p:stCondLst>
                                            <p:cond delay="0"/>
                                          </p:stCondLst>
                                        </p:cTn>
                                        <p:tgtEl>
                                          <p:spTgt spid="58377"/>
                                        </p:tgtEl>
                                        <p:attrNameLst>
                                          <p:attrName>style.visibility</p:attrName>
                                        </p:attrNameLst>
                                      </p:cBhvr>
                                      <p:to>
                                        <p:strVal val="visible"/>
                                      </p:to>
                                    </p:set>
                                    <p:anim calcmode="lin" valueType="num">
                                      <p:cBhvr>
                                        <p:cTn id="14" dur="500" fill="hold"/>
                                        <p:tgtEl>
                                          <p:spTgt spid="58377"/>
                                        </p:tgtEl>
                                        <p:attrNameLst>
                                          <p:attrName>ppt_w</p:attrName>
                                        </p:attrNameLst>
                                      </p:cBhvr>
                                      <p:tavLst>
                                        <p:tav tm="0">
                                          <p:val>
                                            <p:fltVal val="0"/>
                                          </p:val>
                                        </p:tav>
                                        <p:tav tm="100000">
                                          <p:val>
                                            <p:strVal val="#ppt_w"/>
                                          </p:val>
                                        </p:tav>
                                      </p:tavLst>
                                    </p:anim>
                                    <p:anim calcmode="lin" valueType="num">
                                      <p:cBhvr>
                                        <p:cTn id="15" dur="500" fill="hold"/>
                                        <p:tgtEl>
                                          <p:spTgt spid="58377"/>
                                        </p:tgtEl>
                                        <p:attrNameLst>
                                          <p:attrName>ppt_h</p:attrName>
                                        </p:attrNameLst>
                                      </p:cBhvr>
                                      <p:tavLst>
                                        <p:tav tm="0">
                                          <p:val>
                                            <p:fltVal val="0"/>
                                          </p:val>
                                        </p:tav>
                                        <p:tav tm="100000">
                                          <p:val>
                                            <p:strVal val="#ppt_h"/>
                                          </p:val>
                                        </p:tav>
                                      </p:tavLst>
                                    </p:anim>
                                    <p:anim calcmode="lin" valueType="num">
                                      <p:cBhvr>
                                        <p:cTn id="16" dur="500" fill="hold"/>
                                        <p:tgtEl>
                                          <p:spTgt spid="58377"/>
                                        </p:tgtEl>
                                        <p:attrNameLst>
                                          <p:attrName>style.rotation</p:attrName>
                                        </p:attrNameLst>
                                      </p:cBhvr>
                                      <p:tavLst>
                                        <p:tav tm="0">
                                          <p:val>
                                            <p:fltVal val="90"/>
                                          </p:val>
                                        </p:tav>
                                        <p:tav tm="100000">
                                          <p:val>
                                            <p:fltVal val="0"/>
                                          </p:val>
                                        </p:tav>
                                      </p:tavLst>
                                    </p:anim>
                                    <p:animEffect transition="in" filter="fade">
                                      <p:cBhvr>
                                        <p:cTn id="17" dur="500"/>
                                        <p:tgtEl>
                                          <p:spTgt spid="58377"/>
                                        </p:tgtEl>
                                      </p:cBhvr>
                                    </p:animEffect>
                                  </p:childTnLst>
                                </p:cTn>
                              </p:par>
                            </p:childTnLst>
                          </p:cTn>
                        </p:par>
                        <p:par>
                          <p:cTn id="18" fill="hold">
                            <p:stCondLst>
                              <p:cond delay="1300"/>
                            </p:stCondLst>
                            <p:childTnLst>
                              <p:par>
                                <p:cTn id="19" presetID="31" presetClass="entr" presetSubtype="0" fill="hold" grpId="0" nodeType="afterEffect">
                                  <p:stCondLst>
                                    <p:cond delay="0"/>
                                  </p:stCondLst>
                                  <p:iterate type="lt">
                                    <p:tmPct val="5000"/>
                                  </p:iterate>
                                  <p:childTnLst>
                                    <p:set>
                                      <p:cBhvr>
                                        <p:cTn id="20" dur="1" fill="hold">
                                          <p:stCondLst>
                                            <p:cond delay="0"/>
                                          </p:stCondLst>
                                        </p:cTn>
                                        <p:tgtEl>
                                          <p:spTgt spid="58371"/>
                                        </p:tgtEl>
                                        <p:attrNameLst>
                                          <p:attrName>style.visibility</p:attrName>
                                        </p:attrNameLst>
                                      </p:cBhvr>
                                      <p:to>
                                        <p:strVal val="visible"/>
                                      </p:to>
                                    </p:set>
                                    <p:anim calcmode="lin" valueType="num">
                                      <p:cBhvr>
                                        <p:cTn id="21" dur="500" fill="hold"/>
                                        <p:tgtEl>
                                          <p:spTgt spid="58371"/>
                                        </p:tgtEl>
                                        <p:attrNameLst>
                                          <p:attrName>ppt_w</p:attrName>
                                        </p:attrNameLst>
                                      </p:cBhvr>
                                      <p:tavLst>
                                        <p:tav tm="0">
                                          <p:val>
                                            <p:fltVal val="0"/>
                                          </p:val>
                                        </p:tav>
                                        <p:tav tm="100000">
                                          <p:val>
                                            <p:strVal val="#ppt_w"/>
                                          </p:val>
                                        </p:tav>
                                      </p:tavLst>
                                    </p:anim>
                                    <p:anim calcmode="lin" valueType="num">
                                      <p:cBhvr>
                                        <p:cTn id="22" dur="500" fill="hold"/>
                                        <p:tgtEl>
                                          <p:spTgt spid="58371"/>
                                        </p:tgtEl>
                                        <p:attrNameLst>
                                          <p:attrName>ppt_h</p:attrName>
                                        </p:attrNameLst>
                                      </p:cBhvr>
                                      <p:tavLst>
                                        <p:tav tm="0">
                                          <p:val>
                                            <p:fltVal val="0"/>
                                          </p:val>
                                        </p:tav>
                                        <p:tav tm="100000">
                                          <p:val>
                                            <p:strVal val="#ppt_h"/>
                                          </p:val>
                                        </p:tav>
                                      </p:tavLst>
                                    </p:anim>
                                    <p:anim calcmode="lin" valueType="num">
                                      <p:cBhvr>
                                        <p:cTn id="23" dur="500" fill="hold"/>
                                        <p:tgtEl>
                                          <p:spTgt spid="58371"/>
                                        </p:tgtEl>
                                        <p:attrNameLst>
                                          <p:attrName>style.rotation</p:attrName>
                                        </p:attrNameLst>
                                      </p:cBhvr>
                                      <p:tavLst>
                                        <p:tav tm="0">
                                          <p:val>
                                            <p:fltVal val="90"/>
                                          </p:val>
                                        </p:tav>
                                        <p:tav tm="100000">
                                          <p:val>
                                            <p:fltVal val="0"/>
                                          </p:val>
                                        </p:tav>
                                      </p:tavLst>
                                    </p:anim>
                                    <p:animEffect transition="in" filter="fade">
                                      <p:cBhvr>
                                        <p:cTn id="24" dur="500"/>
                                        <p:tgtEl>
                                          <p:spTgt spid="58371"/>
                                        </p:tgtEl>
                                      </p:cBhvr>
                                    </p:animEffect>
                                  </p:childTnLst>
                                </p:cTn>
                              </p:par>
                            </p:childTnLst>
                          </p:cTn>
                        </p:par>
                        <p:par>
                          <p:cTn id="25" fill="hold">
                            <p:stCondLst>
                              <p:cond delay="1775"/>
                            </p:stCondLst>
                            <p:childTnLst>
                              <p:par>
                                <p:cTn id="26" presetID="31" presetClass="entr" presetSubtype="0" fill="hold" grpId="0" nodeType="afterEffect">
                                  <p:stCondLst>
                                    <p:cond delay="0"/>
                                  </p:stCondLst>
                                  <p:iterate type="lt">
                                    <p:tmPct val="5000"/>
                                  </p:iterate>
                                  <p:childTnLst>
                                    <p:set>
                                      <p:cBhvr>
                                        <p:cTn id="27" dur="1" fill="hold">
                                          <p:stCondLst>
                                            <p:cond delay="0"/>
                                          </p:stCondLst>
                                        </p:cTn>
                                        <p:tgtEl>
                                          <p:spTgt spid="58376"/>
                                        </p:tgtEl>
                                        <p:attrNameLst>
                                          <p:attrName>style.visibility</p:attrName>
                                        </p:attrNameLst>
                                      </p:cBhvr>
                                      <p:to>
                                        <p:strVal val="visible"/>
                                      </p:to>
                                    </p:set>
                                    <p:anim calcmode="lin" valueType="num">
                                      <p:cBhvr>
                                        <p:cTn id="28" dur="500" fill="hold"/>
                                        <p:tgtEl>
                                          <p:spTgt spid="58376"/>
                                        </p:tgtEl>
                                        <p:attrNameLst>
                                          <p:attrName>ppt_w</p:attrName>
                                        </p:attrNameLst>
                                      </p:cBhvr>
                                      <p:tavLst>
                                        <p:tav tm="0">
                                          <p:val>
                                            <p:fltVal val="0"/>
                                          </p:val>
                                        </p:tav>
                                        <p:tav tm="100000">
                                          <p:val>
                                            <p:strVal val="#ppt_w"/>
                                          </p:val>
                                        </p:tav>
                                      </p:tavLst>
                                    </p:anim>
                                    <p:anim calcmode="lin" valueType="num">
                                      <p:cBhvr>
                                        <p:cTn id="29" dur="500" fill="hold"/>
                                        <p:tgtEl>
                                          <p:spTgt spid="58376"/>
                                        </p:tgtEl>
                                        <p:attrNameLst>
                                          <p:attrName>ppt_h</p:attrName>
                                        </p:attrNameLst>
                                      </p:cBhvr>
                                      <p:tavLst>
                                        <p:tav tm="0">
                                          <p:val>
                                            <p:fltVal val="0"/>
                                          </p:val>
                                        </p:tav>
                                        <p:tav tm="100000">
                                          <p:val>
                                            <p:strVal val="#ppt_h"/>
                                          </p:val>
                                        </p:tav>
                                      </p:tavLst>
                                    </p:anim>
                                    <p:anim calcmode="lin" valueType="num">
                                      <p:cBhvr>
                                        <p:cTn id="30" dur="500" fill="hold"/>
                                        <p:tgtEl>
                                          <p:spTgt spid="58376"/>
                                        </p:tgtEl>
                                        <p:attrNameLst>
                                          <p:attrName>style.rotation</p:attrName>
                                        </p:attrNameLst>
                                      </p:cBhvr>
                                      <p:tavLst>
                                        <p:tav tm="0">
                                          <p:val>
                                            <p:fltVal val="90"/>
                                          </p:val>
                                        </p:tav>
                                        <p:tav tm="100000">
                                          <p:val>
                                            <p:fltVal val="0"/>
                                          </p:val>
                                        </p:tav>
                                      </p:tavLst>
                                    </p:anim>
                                    <p:animEffect transition="in" filter="fade">
                                      <p:cBhvr>
                                        <p:cTn id="31" dur="500"/>
                                        <p:tgtEl>
                                          <p:spTgt spid="58376"/>
                                        </p:tgtEl>
                                      </p:cBhvr>
                                    </p:animEffect>
                                  </p:childTnLst>
                                </p:cTn>
                              </p:par>
                            </p:childTnLst>
                          </p:cTn>
                        </p:par>
                        <p:par>
                          <p:cTn id="32" fill="hold">
                            <p:stCondLst>
                              <p:cond delay="2600"/>
                            </p:stCondLst>
                            <p:childTnLst>
                              <p:par>
                                <p:cTn id="33" presetID="31" presetClass="entr" presetSubtype="0" fill="hold" grpId="0" nodeType="afterEffect">
                                  <p:stCondLst>
                                    <p:cond delay="0"/>
                                  </p:stCondLst>
                                  <p:iterate type="lt">
                                    <p:tmPct val="5000"/>
                                  </p:iterate>
                                  <p:childTnLst>
                                    <p:set>
                                      <p:cBhvr>
                                        <p:cTn id="34" dur="1" fill="hold">
                                          <p:stCondLst>
                                            <p:cond delay="0"/>
                                          </p:stCondLst>
                                        </p:cTn>
                                        <p:tgtEl>
                                          <p:spTgt spid="58372"/>
                                        </p:tgtEl>
                                        <p:attrNameLst>
                                          <p:attrName>style.visibility</p:attrName>
                                        </p:attrNameLst>
                                      </p:cBhvr>
                                      <p:to>
                                        <p:strVal val="visible"/>
                                      </p:to>
                                    </p:set>
                                    <p:anim calcmode="lin" valueType="num">
                                      <p:cBhvr>
                                        <p:cTn id="35" dur="500" fill="hold"/>
                                        <p:tgtEl>
                                          <p:spTgt spid="58372"/>
                                        </p:tgtEl>
                                        <p:attrNameLst>
                                          <p:attrName>ppt_w</p:attrName>
                                        </p:attrNameLst>
                                      </p:cBhvr>
                                      <p:tavLst>
                                        <p:tav tm="0">
                                          <p:val>
                                            <p:fltVal val="0"/>
                                          </p:val>
                                        </p:tav>
                                        <p:tav tm="100000">
                                          <p:val>
                                            <p:strVal val="#ppt_w"/>
                                          </p:val>
                                        </p:tav>
                                      </p:tavLst>
                                    </p:anim>
                                    <p:anim calcmode="lin" valueType="num">
                                      <p:cBhvr>
                                        <p:cTn id="36" dur="500" fill="hold"/>
                                        <p:tgtEl>
                                          <p:spTgt spid="58372"/>
                                        </p:tgtEl>
                                        <p:attrNameLst>
                                          <p:attrName>ppt_h</p:attrName>
                                        </p:attrNameLst>
                                      </p:cBhvr>
                                      <p:tavLst>
                                        <p:tav tm="0">
                                          <p:val>
                                            <p:fltVal val="0"/>
                                          </p:val>
                                        </p:tav>
                                        <p:tav tm="100000">
                                          <p:val>
                                            <p:strVal val="#ppt_h"/>
                                          </p:val>
                                        </p:tav>
                                      </p:tavLst>
                                    </p:anim>
                                    <p:anim calcmode="lin" valueType="num">
                                      <p:cBhvr>
                                        <p:cTn id="37" dur="500" fill="hold"/>
                                        <p:tgtEl>
                                          <p:spTgt spid="58372"/>
                                        </p:tgtEl>
                                        <p:attrNameLst>
                                          <p:attrName>style.rotation</p:attrName>
                                        </p:attrNameLst>
                                      </p:cBhvr>
                                      <p:tavLst>
                                        <p:tav tm="0">
                                          <p:val>
                                            <p:fltVal val="90"/>
                                          </p:val>
                                        </p:tav>
                                        <p:tav tm="100000">
                                          <p:val>
                                            <p:fltVal val="0"/>
                                          </p:val>
                                        </p:tav>
                                      </p:tavLst>
                                    </p:anim>
                                    <p:animEffect transition="in" filter="fade">
                                      <p:cBhvr>
                                        <p:cTn id="38" dur="500"/>
                                        <p:tgtEl>
                                          <p:spTgt spid="58372"/>
                                        </p:tgtEl>
                                      </p:cBhvr>
                                    </p:animEffect>
                                  </p:childTnLst>
                                </p:cTn>
                              </p:par>
                            </p:childTnLst>
                          </p:cTn>
                        </p:par>
                        <p:par>
                          <p:cTn id="39" fill="hold">
                            <p:stCondLst>
                              <p:cond delay="3100"/>
                            </p:stCondLst>
                            <p:childTnLst>
                              <p:par>
                                <p:cTn id="40" presetID="31" presetClass="entr" presetSubtype="0" fill="hold" grpId="0" nodeType="afterEffect">
                                  <p:stCondLst>
                                    <p:cond delay="0"/>
                                  </p:stCondLst>
                                  <p:iterate type="lt">
                                    <p:tmPct val="5000"/>
                                  </p:iterate>
                                  <p:childTnLst>
                                    <p:set>
                                      <p:cBhvr>
                                        <p:cTn id="41" dur="1" fill="hold">
                                          <p:stCondLst>
                                            <p:cond delay="0"/>
                                          </p:stCondLst>
                                        </p:cTn>
                                        <p:tgtEl>
                                          <p:spTgt spid="58375"/>
                                        </p:tgtEl>
                                        <p:attrNameLst>
                                          <p:attrName>style.visibility</p:attrName>
                                        </p:attrNameLst>
                                      </p:cBhvr>
                                      <p:to>
                                        <p:strVal val="visible"/>
                                      </p:to>
                                    </p:set>
                                    <p:anim calcmode="lin" valueType="num">
                                      <p:cBhvr>
                                        <p:cTn id="42" dur="500" fill="hold"/>
                                        <p:tgtEl>
                                          <p:spTgt spid="58375"/>
                                        </p:tgtEl>
                                        <p:attrNameLst>
                                          <p:attrName>ppt_w</p:attrName>
                                        </p:attrNameLst>
                                      </p:cBhvr>
                                      <p:tavLst>
                                        <p:tav tm="0">
                                          <p:val>
                                            <p:fltVal val="0"/>
                                          </p:val>
                                        </p:tav>
                                        <p:tav tm="100000">
                                          <p:val>
                                            <p:strVal val="#ppt_w"/>
                                          </p:val>
                                        </p:tav>
                                      </p:tavLst>
                                    </p:anim>
                                    <p:anim calcmode="lin" valueType="num">
                                      <p:cBhvr>
                                        <p:cTn id="43" dur="500" fill="hold"/>
                                        <p:tgtEl>
                                          <p:spTgt spid="58375"/>
                                        </p:tgtEl>
                                        <p:attrNameLst>
                                          <p:attrName>ppt_h</p:attrName>
                                        </p:attrNameLst>
                                      </p:cBhvr>
                                      <p:tavLst>
                                        <p:tav tm="0">
                                          <p:val>
                                            <p:fltVal val="0"/>
                                          </p:val>
                                        </p:tav>
                                        <p:tav tm="100000">
                                          <p:val>
                                            <p:strVal val="#ppt_h"/>
                                          </p:val>
                                        </p:tav>
                                      </p:tavLst>
                                    </p:anim>
                                    <p:anim calcmode="lin" valueType="num">
                                      <p:cBhvr>
                                        <p:cTn id="44" dur="500" fill="hold"/>
                                        <p:tgtEl>
                                          <p:spTgt spid="58375"/>
                                        </p:tgtEl>
                                        <p:attrNameLst>
                                          <p:attrName>style.rotation</p:attrName>
                                        </p:attrNameLst>
                                      </p:cBhvr>
                                      <p:tavLst>
                                        <p:tav tm="0">
                                          <p:val>
                                            <p:fltVal val="90"/>
                                          </p:val>
                                        </p:tav>
                                        <p:tav tm="100000">
                                          <p:val>
                                            <p:fltVal val="0"/>
                                          </p:val>
                                        </p:tav>
                                      </p:tavLst>
                                    </p:anim>
                                    <p:animEffect transition="in" filter="fade">
                                      <p:cBhvr>
                                        <p:cTn id="45" dur="500"/>
                                        <p:tgtEl>
                                          <p:spTgt spid="58375"/>
                                        </p:tgtEl>
                                      </p:cBhvr>
                                    </p:animEffect>
                                  </p:childTnLst>
                                </p:cTn>
                              </p:par>
                            </p:childTnLst>
                          </p:cTn>
                        </p:par>
                        <p:par>
                          <p:cTn id="46" fill="hold">
                            <p:stCondLst>
                              <p:cond delay="3925"/>
                            </p:stCondLst>
                            <p:childTnLst>
                              <p:par>
                                <p:cTn id="47" presetID="31" presetClass="entr" presetSubtype="0" fill="hold" grpId="0" nodeType="afterEffect">
                                  <p:stCondLst>
                                    <p:cond delay="0"/>
                                  </p:stCondLst>
                                  <p:iterate type="lt">
                                    <p:tmPct val="5000"/>
                                  </p:iterate>
                                  <p:childTnLst>
                                    <p:set>
                                      <p:cBhvr>
                                        <p:cTn id="48" dur="1" fill="hold">
                                          <p:stCondLst>
                                            <p:cond delay="0"/>
                                          </p:stCondLst>
                                        </p:cTn>
                                        <p:tgtEl>
                                          <p:spTgt spid="58373"/>
                                        </p:tgtEl>
                                        <p:attrNameLst>
                                          <p:attrName>style.visibility</p:attrName>
                                        </p:attrNameLst>
                                      </p:cBhvr>
                                      <p:to>
                                        <p:strVal val="visible"/>
                                      </p:to>
                                    </p:set>
                                    <p:anim calcmode="lin" valueType="num">
                                      <p:cBhvr>
                                        <p:cTn id="49" dur="500" fill="hold"/>
                                        <p:tgtEl>
                                          <p:spTgt spid="58373"/>
                                        </p:tgtEl>
                                        <p:attrNameLst>
                                          <p:attrName>ppt_w</p:attrName>
                                        </p:attrNameLst>
                                      </p:cBhvr>
                                      <p:tavLst>
                                        <p:tav tm="0">
                                          <p:val>
                                            <p:fltVal val="0"/>
                                          </p:val>
                                        </p:tav>
                                        <p:tav tm="100000">
                                          <p:val>
                                            <p:strVal val="#ppt_w"/>
                                          </p:val>
                                        </p:tav>
                                      </p:tavLst>
                                    </p:anim>
                                    <p:anim calcmode="lin" valueType="num">
                                      <p:cBhvr>
                                        <p:cTn id="50" dur="500" fill="hold"/>
                                        <p:tgtEl>
                                          <p:spTgt spid="58373"/>
                                        </p:tgtEl>
                                        <p:attrNameLst>
                                          <p:attrName>ppt_h</p:attrName>
                                        </p:attrNameLst>
                                      </p:cBhvr>
                                      <p:tavLst>
                                        <p:tav tm="0">
                                          <p:val>
                                            <p:fltVal val="0"/>
                                          </p:val>
                                        </p:tav>
                                        <p:tav tm="100000">
                                          <p:val>
                                            <p:strVal val="#ppt_h"/>
                                          </p:val>
                                        </p:tav>
                                      </p:tavLst>
                                    </p:anim>
                                    <p:anim calcmode="lin" valueType="num">
                                      <p:cBhvr>
                                        <p:cTn id="51" dur="500" fill="hold"/>
                                        <p:tgtEl>
                                          <p:spTgt spid="58373"/>
                                        </p:tgtEl>
                                        <p:attrNameLst>
                                          <p:attrName>style.rotation</p:attrName>
                                        </p:attrNameLst>
                                      </p:cBhvr>
                                      <p:tavLst>
                                        <p:tav tm="0">
                                          <p:val>
                                            <p:fltVal val="90"/>
                                          </p:val>
                                        </p:tav>
                                        <p:tav tm="100000">
                                          <p:val>
                                            <p:fltVal val="0"/>
                                          </p:val>
                                        </p:tav>
                                      </p:tavLst>
                                    </p:anim>
                                    <p:animEffect transition="in" filter="fade">
                                      <p:cBhvr>
                                        <p:cTn id="52" dur="500"/>
                                        <p:tgtEl>
                                          <p:spTgt spid="58373"/>
                                        </p:tgtEl>
                                      </p:cBhvr>
                                    </p:animEffect>
                                  </p:childTnLst>
                                </p:cTn>
                              </p:par>
                            </p:childTnLst>
                          </p:cTn>
                        </p:par>
                        <p:par>
                          <p:cTn id="53" fill="hold">
                            <p:stCondLst>
                              <p:cond delay="4425"/>
                            </p:stCondLst>
                            <p:childTnLst>
                              <p:par>
                                <p:cTn id="54" presetID="31" presetClass="entr" presetSubtype="0" fill="hold" grpId="0" nodeType="afterEffect">
                                  <p:stCondLst>
                                    <p:cond delay="0"/>
                                  </p:stCondLst>
                                  <p:iterate type="lt">
                                    <p:tmPct val="5000"/>
                                  </p:iterate>
                                  <p:childTnLst>
                                    <p:set>
                                      <p:cBhvr>
                                        <p:cTn id="55" dur="1" fill="hold">
                                          <p:stCondLst>
                                            <p:cond delay="0"/>
                                          </p:stCondLst>
                                        </p:cTn>
                                        <p:tgtEl>
                                          <p:spTgt spid="58374"/>
                                        </p:tgtEl>
                                        <p:attrNameLst>
                                          <p:attrName>style.visibility</p:attrName>
                                        </p:attrNameLst>
                                      </p:cBhvr>
                                      <p:to>
                                        <p:strVal val="visible"/>
                                      </p:to>
                                    </p:set>
                                    <p:anim calcmode="lin" valueType="num">
                                      <p:cBhvr>
                                        <p:cTn id="56" dur="500" fill="hold"/>
                                        <p:tgtEl>
                                          <p:spTgt spid="58374"/>
                                        </p:tgtEl>
                                        <p:attrNameLst>
                                          <p:attrName>ppt_w</p:attrName>
                                        </p:attrNameLst>
                                      </p:cBhvr>
                                      <p:tavLst>
                                        <p:tav tm="0">
                                          <p:val>
                                            <p:fltVal val="0"/>
                                          </p:val>
                                        </p:tav>
                                        <p:tav tm="100000">
                                          <p:val>
                                            <p:strVal val="#ppt_w"/>
                                          </p:val>
                                        </p:tav>
                                      </p:tavLst>
                                    </p:anim>
                                    <p:anim calcmode="lin" valueType="num">
                                      <p:cBhvr>
                                        <p:cTn id="57" dur="500" fill="hold"/>
                                        <p:tgtEl>
                                          <p:spTgt spid="58374"/>
                                        </p:tgtEl>
                                        <p:attrNameLst>
                                          <p:attrName>ppt_h</p:attrName>
                                        </p:attrNameLst>
                                      </p:cBhvr>
                                      <p:tavLst>
                                        <p:tav tm="0">
                                          <p:val>
                                            <p:fltVal val="0"/>
                                          </p:val>
                                        </p:tav>
                                        <p:tav tm="100000">
                                          <p:val>
                                            <p:strVal val="#ppt_h"/>
                                          </p:val>
                                        </p:tav>
                                      </p:tavLst>
                                    </p:anim>
                                    <p:anim calcmode="lin" valueType="num">
                                      <p:cBhvr>
                                        <p:cTn id="58" dur="500" fill="hold"/>
                                        <p:tgtEl>
                                          <p:spTgt spid="58374"/>
                                        </p:tgtEl>
                                        <p:attrNameLst>
                                          <p:attrName>style.rotation</p:attrName>
                                        </p:attrNameLst>
                                      </p:cBhvr>
                                      <p:tavLst>
                                        <p:tav tm="0">
                                          <p:val>
                                            <p:fltVal val="90"/>
                                          </p:val>
                                        </p:tav>
                                        <p:tav tm="100000">
                                          <p:val>
                                            <p:fltVal val="0"/>
                                          </p:val>
                                        </p:tav>
                                      </p:tavLst>
                                    </p:anim>
                                    <p:animEffect transition="in" filter="fade">
                                      <p:cBhvr>
                                        <p:cTn id="59" dur="500"/>
                                        <p:tgtEl>
                                          <p:spTgt spid="58374"/>
                                        </p:tgtEl>
                                      </p:cBhvr>
                                    </p:animEffect>
                                  </p:childTnLst>
                                </p:cTn>
                              </p:par>
                            </p:childTnLst>
                          </p:cTn>
                        </p:par>
                        <p:par>
                          <p:cTn id="60" fill="hold">
                            <p:stCondLst>
                              <p:cond delay="5225"/>
                            </p:stCondLst>
                            <p:childTnLst>
                              <p:par>
                                <p:cTn id="61" presetID="31" presetClass="entr" presetSubtype="0" fill="hold" grpId="0" nodeType="afterEffect">
                                  <p:stCondLst>
                                    <p:cond delay="0"/>
                                  </p:stCondLst>
                                  <p:iterate type="lt">
                                    <p:tmPct val="5000"/>
                                  </p:iterate>
                                  <p:childTnLst>
                                    <p:set>
                                      <p:cBhvr>
                                        <p:cTn id="62" dur="1" fill="hold">
                                          <p:stCondLst>
                                            <p:cond delay="0"/>
                                          </p:stCondLst>
                                        </p:cTn>
                                        <p:tgtEl>
                                          <p:spTgt spid="58378"/>
                                        </p:tgtEl>
                                        <p:attrNameLst>
                                          <p:attrName>style.visibility</p:attrName>
                                        </p:attrNameLst>
                                      </p:cBhvr>
                                      <p:to>
                                        <p:strVal val="visible"/>
                                      </p:to>
                                    </p:set>
                                    <p:anim calcmode="lin" valueType="num">
                                      <p:cBhvr>
                                        <p:cTn id="63" dur="500" fill="hold"/>
                                        <p:tgtEl>
                                          <p:spTgt spid="58378"/>
                                        </p:tgtEl>
                                        <p:attrNameLst>
                                          <p:attrName>ppt_w</p:attrName>
                                        </p:attrNameLst>
                                      </p:cBhvr>
                                      <p:tavLst>
                                        <p:tav tm="0">
                                          <p:val>
                                            <p:fltVal val="0"/>
                                          </p:val>
                                        </p:tav>
                                        <p:tav tm="100000">
                                          <p:val>
                                            <p:strVal val="#ppt_w"/>
                                          </p:val>
                                        </p:tav>
                                      </p:tavLst>
                                    </p:anim>
                                    <p:anim calcmode="lin" valueType="num">
                                      <p:cBhvr>
                                        <p:cTn id="64" dur="500" fill="hold"/>
                                        <p:tgtEl>
                                          <p:spTgt spid="58378"/>
                                        </p:tgtEl>
                                        <p:attrNameLst>
                                          <p:attrName>ppt_h</p:attrName>
                                        </p:attrNameLst>
                                      </p:cBhvr>
                                      <p:tavLst>
                                        <p:tav tm="0">
                                          <p:val>
                                            <p:fltVal val="0"/>
                                          </p:val>
                                        </p:tav>
                                        <p:tav tm="100000">
                                          <p:val>
                                            <p:strVal val="#ppt_h"/>
                                          </p:val>
                                        </p:tav>
                                      </p:tavLst>
                                    </p:anim>
                                    <p:anim calcmode="lin" valueType="num">
                                      <p:cBhvr>
                                        <p:cTn id="65" dur="500" fill="hold"/>
                                        <p:tgtEl>
                                          <p:spTgt spid="58378"/>
                                        </p:tgtEl>
                                        <p:attrNameLst>
                                          <p:attrName>style.rotation</p:attrName>
                                        </p:attrNameLst>
                                      </p:cBhvr>
                                      <p:tavLst>
                                        <p:tav tm="0">
                                          <p:val>
                                            <p:fltVal val="90"/>
                                          </p:val>
                                        </p:tav>
                                        <p:tav tm="100000">
                                          <p:val>
                                            <p:fltVal val="0"/>
                                          </p:val>
                                        </p:tav>
                                      </p:tavLst>
                                    </p:anim>
                                    <p:animEffect transition="in" filter="fade">
                                      <p:cBhvr>
                                        <p:cTn id="66" dur="500"/>
                                        <p:tgtEl>
                                          <p:spTgt spid="58378"/>
                                        </p:tgtEl>
                                      </p:cBhvr>
                                    </p:animEffect>
                                  </p:childTnLst>
                                </p:cTn>
                              </p:par>
                            </p:childTnLst>
                          </p:cTn>
                        </p:par>
                        <p:par>
                          <p:cTn id="67" fill="hold">
                            <p:stCondLst>
                              <p:cond delay="5725"/>
                            </p:stCondLst>
                            <p:childTnLst>
                              <p:par>
                                <p:cTn id="68" presetID="31" presetClass="entr" presetSubtype="0" fill="hold" grpId="0" nodeType="afterEffect">
                                  <p:stCondLst>
                                    <p:cond delay="0"/>
                                  </p:stCondLst>
                                  <p:iterate type="lt">
                                    <p:tmPct val="5000"/>
                                  </p:iterate>
                                  <p:childTnLst>
                                    <p:set>
                                      <p:cBhvr>
                                        <p:cTn id="69" dur="1" fill="hold">
                                          <p:stCondLst>
                                            <p:cond delay="0"/>
                                          </p:stCondLst>
                                        </p:cTn>
                                        <p:tgtEl>
                                          <p:spTgt spid="58379"/>
                                        </p:tgtEl>
                                        <p:attrNameLst>
                                          <p:attrName>style.visibility</p:attrName>
                                        </p:attrNameLst>
                                      </p:cBhvr>
                                      <p:to>
                                        <p:strVal val="visible"/>
                                      </p:to>
                                    </p:set>
                                    <p:anim calcmode="lin" valueType="num">
                                      <p:cBhvr>
                                        <p:cTn id="70" dur="500" fill="hold"/>
                                        <p:tgtEl>
                                          <p:spTgt spid="58379"/>
                                        </p:tgtEl>
                                        <p:attrNameLst>
                                          <p:attrName>ppt_w</p:attrName>
                                        </p:attrNameLst>
                                      </p:cBhvr>
                                      <p:tavLst>
                                        <p:tav tm="0">
                                          <p:val>
                                            <p:fltVal val="0"/>
                                          </p:val>
                                        </p:tav>
                                        <p:tav tm="100000">
                                          <p:val>
                                            <p:strVal val="#ppt_w"/>
                                          </p:val>
                                        </p:tav>
                                      </p:tavLst>
                                    </p:anim>
                                    <p:anim calcmode="lin" valueType="num">
                                      <p:cBhvr>
                                        <p:cTn id="71" dur="500" fill="hold"/>
                                        <p:tgtEl>
                                          <p:spTgt spid="58379"/>
                                        </p:tgtEl>
                                        <p:attrNameLst>
                                          <p:attrName>ppt_h</p:attrName>
                                        </p:attrNameLst>
                                      </p:cBhvr>
                                      <p:tavLst>
                                        <p:tav tm="0">
                                          <p:val>
                                            <p:fltVal val="0"/>
                                          </p:val>
                                        </p:tav>
                                        <p:tav tm="100000">
                                          <p:val>
                                            <p:strVal val="#ppt_h"/>
                                          </p:val>
                                        </p:tav>
                                      </p:tavLst>
                                    </p:anim>
                                    <p:anim calcmode="lin" valueType="num">
                                      <p:cBhvr>
                                        <p:cTn id="72" dur="500" fill="hold"/>
                                        <p:tgtEl>
                                          <p:spTgt spid="58379"/>
                                        </p:tgtEl>
                                        <p:attrNameLst>
                                          <p:attrName>style.rotation</p:attrName>
                                        </p:attrNameLst>
                                      </p:cBhvr>
                                      <p:tavLst>
                                        <p:tav tm="0">
                                          <p:val>
                                            <p:fltVal val="90"/>
                                          </p:val>
                                        </p:tav>
                                        <p:tav tm="100000">
                                          <p:val>
                                            <p:fltVal val="0"/>
                                          </p:val>
                                        </p:tav>
                                      </p:tavLst>
                                    </p:anim>
                                    <p:animEffect transition="in" filter="fade">
                                      <p:cBhvr>
                                        <p:cTn id="73" dur="500"/>
                                        <p:tgtEl>
                                          <p:spTgt spid="58379"/>
                                        </p:tgtEl>
                                      </p:cBhvr>
                                    </p:animEffect>
                                  </p:childTnLst>
                                </p:cTn>
                              </p:par>
                            </p:childTnLst>
                          </p:cTn>
                        </p:par>
                        <p:par>
                          <p:cTn id="74" fill="hold">
                            <p:stCondLst>
                              <p:cond delay="6225"/>
                            </p:stCondLst>
                            <p:childTnLst>
                              <p:par>
                                <p:cTn id="75" presetID="31" presetClass="entr" presetSubtype="0" fill="hold" grpId="0" nodeType="afterEffect">
                                  <p:stCondLst>
                                    <p:cond delay="0"/>
                                  </p:stCondLst>
                                  <p:iterate type="lt">
                                    <p:tmPct val="5000"/>
                                  </p:iterate>
                                  <p:childTnLst>
                                    <p:set>
                                      <p:cBhvr>
                                        <p:cTn id="76" dur="1" fill="hold">
                                          <p:stCondLst>
                                            <p:cond delay="0"/>
                                          </p:stCondLst>
                                        </p:cTn>
                                        <p:tgtEl>
                                          <p:spTgt spid="58380"/>
                                        </p:tgtEl>
                                        <p:attrNameLst>
                                          <p:attrName>style.visibility</p:attrName>
                                        </p:attrNameLst>
                                      </p:cBhvr>
                                      <p:to>
                                        <p:strVal val="visible"/>
                                      </p:to>
                                    </p:set>
                                    <p:anim calcmode="lin" valueType="num">
                                      <p:cBhvr>
                                        <p:cTn id="77" dur="500" fill="hold"/>
                                        <p:tgtEl>
                                          <p:spTgt spid="58380"/>
                                        </p:tgtEl>
                                        <p:attrNameLst>
                                          <p:attrName>ppt_w</p:attrName>
                                        </p:attrNameLst>
                                      </p:cBhvr>
                                      <p:tavLst>
                                        <p:tav tm="0">
                                          <p:val>
                                            <p:fltVal val="0"/>
                                          </p:val>
                                        </p:tav>
                                        <p:tav tm="100000">
                                          <p:val>
                                            <p:strVal val="#ppt_w"/>
                                          </p:val>
                                        </p:tav>
                                      </p:tavLst>
                                    </p:anim>
                                    <p:anim calcmode="lin" valueType="num">
                                      <p:cBhvr>
                                        <p:cTn id="78" dur="500" fill="hold"/>
                                        <p:tgtEl>
                                          <p:spTgt spid="58380"/>
                                        </p:tgtEl>
                                        <p:attrNameLst>
                                          <p:attrName>ppt_h</p:attrName>
                                        </p:attrNameLst>
                                      </p:cBhvr>
                                      <p:tavLst>
                                        <p:tav tm="0">
                                          <p:val>
                                            <p:fltVal val="0"/>
                                          </p:val>
                                        </p:tav>
                                        <p:tav tm="100000">
                                          <p:val>
                                            <p:strVal val="#ppt_h"/>
                                          </p:val>
                                        </p:tav>
                                      </p:tavLst>
                                    </p:anim>
                                    <p:anim calcmode="lin" valueType="num">
                                      <p:cBhvr>
                                        <p:cTn id="79" dur="500" fill="hold"/>
                                        <p:tgtEl>
                                          <p:spTgt spid="58380"/>
                                        </p:tgtEl>
                                        <p:attrNameLst>
                                          <p:attrName>style.rotation</p:attrName>
                                        </p:attrNameLst>
                                      </p:cBhvr>
                                      <p:tavLst>
                                        <p:tav tm="0">
                                          <p:val>
                                            <p:fltVal val="90"/>
                                          </p:val>
                                        </p:tav>
                                        <p:tav tm="100000">
                                          <p:val>
                                            <p:fltVal val="0"/>
                                          </p:val>
                                        </p:tav>
                                      </p:tavLst>
                                    </p:anim>
                                    <p:animEffect transition="in" filter="fade">
                                      <p:cBhvr>
                                        <p:cTn id="80" dur="500"/>
                                        <p:tgtEl>
                                          <p:spTgt spid="58380"/>
                                        </p:tgtEl>
                                      </p:cBhvr>
                                    </p:animEffect>
                                  </p:childTnLst>
                                </p:cTn>
                              </p:par>
                            </p:childTnLst>
                          </p:cTn>
                        </p:par>
                        <p:par>
                          <p:cTn id="81" fill="hold">
                            <p:stCondLst>
                              <p:cond delay="6725"/>
                            </p:stCondLst>
                            <p:childTnLst>
                              <p:par>
                                <p:cTn id="82" presetID="31" presetClass="entr" presetSubtype="0" fill="hold" grpId="0" nodeType="afterEffect">
                                  <p:stCondLst>
                                    <p:cond delay="0"/>
                                  </p:stCondLst>
                                  <p:iterate type="lt">
                                    <p:tmPct val="5000"/>
                                  </p:iterate>
                                  <p:childTnLst>
                                    <p:set>
                                      <p:cBhvr>
                                        <p:cTn id="83" dur="1" fill="hold">
                                          <p:stCondLst>
                                            <p:cond delay="0"/>
                                          </p:stCondLst>
                                        </p:cTn>
                                        <p:tgtEl>
                                          <p:spTgt spid="58381"/>
                                        </p:tgtEl>
                                        <p:attrNameLst>
                                          <p:attrName>style.visibility</p:attrName>
                                        </p:attrNameLst>
                                      </p:cBhvr>
                                      <p:to>
                                        <p:strVal val="visible"/>
                                      </p:to>
                                    </p:set>
                                    <p:anim calcmode="lin" valueType="num">
                                      <p:cBhvr>
                                        <p:cTn id="84" dur="500" fill="hold"/>
                                        <p:tgtEl>
                                          <p:spTgt spid="58381"/>
                                        </p:tgtEl>
                                        <p:attrNameLst>
                                          <p:attrName>ppt_w</p:attrName>
                                        </p:attrNameLst>
                                      </p:cBhvr>
                                      <p:tavLst>
                                        <p:tav tm="0">
                                          <p:val>
                                            <p:fltVal val="0"/>
                                          </p:val>
                                        </p:tav>
                                        <p:tav tm="100000">
                                          <p:val>
                                            <p:strVal val="#ppt_w"/>
                                          </p:val>
                                        </p:tav>
                                      </p:tavLst>
                                    </p:anim>
                                    <p:anim calcmode="lin" valueType="num">
                                      <p:cBhvr>
                                        <p:cTn id="85" dur="500" fill="hold"/>
                                        <p:tgtEl>
                                          <p:spTgt spid="58381"/>
                                        </p:tgtEl>
                                        <p:attrNameLst>
                                          <p:attrName>ppt_h</p:attrName>
                                        </p:attrNameLst>
                                      </p:cBhvr>
                                      <p:tavLst>
                                        <p:tav tm="0">
                                          <p:val>
                                            <p:fltVal val="0"/>
                                          </p:val>
                                        </p:tav>
                                        <p:tav tm="100000">
                                          <p:val>
                                            <p:strVal val="#ppt_h"/>
                                          </p:val>
                                        </p:tav>
                                      </p:tavLst>
                                    </p:anim>
                                    <p:anim calcmode="lin" valueType="num">
                                      <p:cBhvr>
                                        <p:cTn id="86" dur="500" fill="hold"/>
                                        <p:tgtEl>
                                          <p:spTgt spid="58381"/>
                                        </p:tgtEl>
                                        <p:attrNameLst>
                                          <p:attrName>style.rotation</p:attrName>
                                        </p:attrNameLst>
                                      </p:cBhvr>
                                      <p:tavLst>
                                        <p:tav tm="0">
                                          <p:val>
                                            <p:fltVal val="90"/>
                                          </p:val>
                                        </p:tav>
                                        <p:tav tm="100000">
                                          <p:val>
                                            <p:fltVal val="0"/>
                                          </p:val>
                                        </p:tav>
                                      </p:tavLst>
                                    </p:anim>
                                    <p:animEffect transition="in" filter="fade">
                                      <p:cBhvr>
                                        <p:cTn id="87" dur="500"/>
                                        <p:tgtEl>
                                          <p:spTgt spid="58381"/>
                                        </p:tgtEl>
                                      </p:cBhvr>
                                    </p:animEffect>
                                  </p:childTnLst>
                                </p:cTn>
                              </p:par>
                            </p:childTnLst>
                          </p:cTn>
                        </p:par>
                        <p:par>
                          <p:cTn id="88" fill="hold">
                            <p:stCondLst>
                              <p:cond delay="7225"/>
                            </p:stCondLst>
                            <p:childTnLst>
                              <p:par>
                                <p:cTn id="89" presetID="31" presetClass="entr" presetSubtype="0" fill="hold" grpId="0" nodeType="afterEffect">
                                  <p:stCondLst>
                                    <p:cond delay="0"/>
                                  </p:stCondLst>
                                  <p:iterate type="lt">
                                    <p:tmPct val="5000"/>
                                  </p:iterate>
                                  <p:childTnLst>
                                    <p:set>
                                      <p:cBhvr>
                                        <p:cTn id="90" dur="1" fill="hold">
                                          <p:stCondLst>
                                            <p:cond delay="0"/>
                                          </p:stCondLst>
                                        </p:cTn>
                                        <p:tgtEl>
                                          <p:spTgt spid="58382"/>
                                        </p:tgtEl>
                                        <p:attrNameLst>
                                          <p:attrName>style.visibility</p:attrName>
                                        </p:attrNameLst>
                                      </p:cBhvr>
                                      <p:to>
                                        <p:strVal val="visible"/>
                                      </p:to>
                                    </p:set>
                                    <p:anim calcmode="lin" valueType="num">
                                      <p:cBhvr>
                                        <p:cTn id="91" dur="500" fill="hold"/>
                                        <p:tgtEl>
                                          <p:spTgt spid="58382"/>
                                        </p:tgtEl>
                                        <p:attrNameLst>
                                          <p:attrName>ppt_w</p:attrName>
                                        </p:attrNameLst>
                                      </p:cBhvr>
                                      <p:tavLst>
                                        <p:tav tm="0">
                                          <p:val>
                                            <p:fltVal val="0"/>
                                          </p:val>
                                        </p:tav>
                                        <p:tav tm="100000">
                                          <p:val>
                                            <p:strVal val="#ppt_w"/>
                                          </p:val>
                                        </p:tav>
                                      </p:tavLst>
                                    </p:anim>
                                    <p:anim calcmode="lin" valueType="num">
                                      <p:cBhvr>
                                        <p:cTn id="92" dur="500" fill="hold"/>
                                        <p:tgtEl>
                                          <p:spTgt spid="58382"/>
                                        </p:tgtEl>
                                        <p:attrNameLst>
                                          <p:attrName>ppt_h</p:attrName>
                                        </p:attrNameLst>
                                      </p:cBhvr>
                                      <p:tavLst>
                                        <p:tav tm="0">
                                          <p:val>
                                            <p:fltVal val="0"/>
                                          </p:val>
                                        </p:tav>
                                        <p:tav tm="100000">
                                          <p:val>
                                            <p:strVal val="#ppt_h"/>
                                          </p:val>
                                        </p:tav>
                                      </p:tavLst>
                                    </p:anim>
                                    <p:anim calcmode="lin" valueType="num">
                                      <p:cBhvr>
                                        <p:cTn id="93" dur="500" fill="hold"/>
                                        <p:tgtEl>
                                          <p:spTgt spid="58382"/>
                                        </p:tgtEl>
                                        <p:attrNameLst>
                                          <p:attrName>style.rotation</p:attrName>
                                        </p:attrNameLst>
                                      </p:cBhvr>
                                      <p:tavLst>
                                        <p:tav tm="0">
                                          <p:val>
                                            <p:fltVal val="90"/>
                                          </p:val>
                                        </p:tav>
                                        <p:tav tm="100000">
                                          <p:val>
                                            <p:fltVal val="0"/>
                                          </p:val>
                                        </p:tav>
                                      </p:tavLst>
                                    </p:anim>
                                    <p:animEffect transition="in" filter="fade">
                                      <p:cBhvr>
                                        <p:cTn id="94" dur="500"/>
                                        <p:tgtEl>
                                          <p:spTgt spid="58382"/>
                                        </p:tgtEl>
                                      </p:cBhvr>
                                    </p:animEffect>
                                  </p:childTnLst>
                                </p:cTn>
                              </p:par>
                            </p:childTnLst>
                          </p:cTn>
                        </p:par>
                        <p:par>
                          <p:cTn id="95" fill="hold">
                            <p:stCondLst>
                              <p:cond delay="8050"/>
                            </p:stCondLst>
                            <p:childTnLst>
                              <p:par>
                                <p:cTn id="96" presetID="31" presetClass="entr" presetSubtype="0" fill="hold" grpId="0" nodeType="afterEffect">
                                  <p:stCondLst>
                                    <p:cond delay="0"/>
                                  </p:stCondLst>
                                  <p:iterate type="lt">
                                    <p:tmPct val="5000"/>
                                  </p:iterate>
                                  <p:childTnLst>
                                    <p:set>
                                      <p:cBhvr>
                                        <p:cTn id="97" dur="1" fill="hold">
                                          <p:stCondLst>
                                            <p:cond delay="0"/>
                                          </p:stCondLst>
                                        </p:cTn>
                                        <p:tgtEl>
                                          <p:spTgt spid="58383"/>
                                        </p:tgtEl>
                                        <p:attrNameLst>
                                          <p:attrName>style.visibility</p:attrName>
                                        </p:attrNameLst>
                                      </p:cBhvr>
                                      <p:to>
                                        <p:strVal val="visible"/>
                                      </p:to>
                                    </p:set>
                                    <p:anim calcmode="lin" valueType="num">
                                      <p:cBhvr>
                                        <p:cTn id="98" dur="500" fill="hold"/>
                                        <p:tgtEl>
                                          <p:spTgt spid="58383"/>
                                        </p:tgtEl>
                                        <p:attrNameLst>
                                          <p:attrName>ppt_w</p:attrName>
                                        </p:attrNameLst>
                                      </p:cBhvr>
                                      <p:tavLst>
                                        <p:tav tm="0">
                                          <p:val>
                                            <p:fltVal val="0"/>
                                          </p:val>
                                        </p:tav>
                                        <p:tav tm="100000">
                                          <p:val>
                                            <p:strVal val="#ppt_w"/>
                                          </p:val>
                                        </p:tav>
                                      </p:tavLst>
                                    </p:anim>
                                    <p:anim calcmode="lin" valueType="num">
                                      <p:cBhvr>
                                        <p:cTn id="99" dur="500" fill="hold"/>
                                        <p:tgtEl>
                                          <p:spTgt spid="58383"/>
                                        </p:tgtEl>
                                        <p:attrNameLst>
                                          <p:attrName>ppt_h</p:attrName>
                                        </p:attrNameLst>
                                      </p:cBhvr>
                                      <p:tavLst>
                                        <p:tav tm="0">
                                          <p:val>
                                            <p:fltVal val="0"/>
                                          </p:val>
                                        </p:tav>
                                        <p:tav tm="100000">
                                          <p:val>
                                            <p:strVal val="#ppt_h"/>
                                          </p:val>
                                        </p:tav>
                                      </p:tavLst>
                                    </p:anim>
                                    <p:anim calcmode="lin" valueType="num">
                                      <p:cBhvr>
                                        <p:cTn id="100" dur="500" fill="hold"/>
                                        <p:tgtEl>
                                          <p:spTgt spid="58383"/>
                                        </p:tgtEl>
                                        <p:attrNameLst>
                                          <p:attrName>style.rotation</p:attrName>
                                        </p:attrNameLst>
                                      </p:cBhvr>
                                      <p:tavLst>
                                        <p:tav tm="0">
                                          <p:val>
                                            <p:fltVal val="90"/>
                                          </p:val>
                                        </p:tav>
                                        <p:tav tm="100000">
                                          <p:val>
                                            <p:fltVal val="0"/>
                                          </p:val>
                                        </p:tav>
                                      </p:tavLst>
                                    </p:anim>
                                    <p:animEffect transition="in" filter="fade">
                                      <p:cBhvr>
                                        <p:cTn id="101" dur="500"/>
                                        <p:tgtEl>
                                          <p:spTgt spid="58383"/>
                                        </p:tgtEl>
                                      </p:cBhvr>
                                    </p:animEffect>
                                  </p:childTnLst>
                                </p:cTn>
                              </p:par>
                            </p:childTnLst>
                          </p:cTn>
                        </p:par>
                        <p:par>
                          <p:cTn id="102" fill="hold">
                            <p:stCondLst>
                              <p:cond delay="8875"/>
                            </p:stCondLst>
                            <p:childTnLst>
                              <p:par>
                                <p:cTn id="103" presetID="31" presetClass="entr" presetSubtype="0" fill="hold" grpId="0" nodeType="afterEffect">
                                  <p:stCondLst>
                                    <p:cond delay="0"/>
                                  </p:stCondLst>
                                  <p:iterate type="lt">
                                    <p:tmPct val="5000"/>
                                  </p:iterate>
                                  <p:childTnLst>
                                    <p:set>
                                      <p:cBhvr>
                                        <p:cTn id="104" dur="1" fill="hold">
                                          <p:stCondLst>
                                            <p:cond delay="0"/>
                                          </p:stCondLst>
                                        </p:cTn>
                                        <p:tgtEl>
                                          <p:spTgt spid="58384"/>
                                        </p:tgtEl>
                                        <p:attrNameLst>
                                          <p:attrName>style.visibility</p:attrName>
                                        </p:attrNameLst>
                                      </p:cBhvr>
                                      <p:to>
                                        <p:strVal val="visible"/>
                                      </p:to>
                                    </p:set>
                                    <p:anim calcmode="lin" valueType="num">
                                      <p:cBhvr>
                                        <p:cTn id="105" dur="500" fill="hold"/>
                                        <p:tgtEl>
                                          <p:spTgt spid="58384"/>
                                        </p:tgtEl>
                                        <p:attrNameLst>
                                          <p:attrName>ppt_w</p:attrName>
                                        </p:attrNameLst>
                                      </p:cBhvr>
                                      <p:tavLst>
                                        <p:tav tm="0">
                                          <p:val>
                                            <p:fltVal val="0"/>
                                          </p:val>
                                        </p:tav>
                                        <p:tav tm="100000">
                                          <p:val>
                                            <p:strVal val="#ppt_w"/>
                                          </p:val>
                                        </p:tav>
                                      </p:tavLst>
                                    </p:anim>
                                    <p:anim calcmode="lin" valueType="num">
                                      <p:cBhvr>
                                        <p:cTn id="106" dur="500" fill="hold"/>
                                        <p:tgtEl>
                                          <p:spTgt spid="58384"/>
                                        </p:tgtEl>
                                        <p:attrNameLst>
                                          <p:attrName>ppt_h</p:attrName>
                                        </p:attrNameLst>
                                      </p:cBhvr>
                                      <p:tavLst>
                                        <p:tav tm="0">
                                          <p:val>
                                            <p:fltVal val="0"/>
                                          </p:val>
                                        </p:tav>
                                        <p:tav tm="100000">
                                          <p:val>
                                            <p:strVal val="#ppt_h"/>
                                          </p:val>
                                        </p:tav>
                                      </p:tavLst>
                                    </p:anim>
                                    <p:anim calcmode="lin" valueType="num">
                                      <p:cBhvr>
                                        <p:cTn id="107" dur="500" fill="hold"/>
                                        <p:tgtEl>
                                          <p:spTgt spid="58384"/>
                                        </p:tgtEl>
                                        <p:attrNameLst>
                                          <p:attrName>style.rotation</p:attrName>
                                        </p:attrNameLst>
                                      </p:cBhvr>
                                      <p:tavLst>
                                        <p:tav tm="0">
                                          <p:val>
                                            <p:fltVal val="90"/>
                                          </p:val>
                                        </p:tav>
                                        <p:tav tm="100000">
                                          <p:val>
                                            <p:fltVal val="0"/>
                                          </p:val>
                                        </p:tav>
                                      </p:tavLst>
                                    </p:anim>
                                    <p:animEffect transition="in" filter="fade">
                                      <p:cBhvr>
                                        <p:cTn id="108" dur="500"/>
                                        <p:tgtEl>
                                          <p:spTgt spid="58384"/>
                                        </p:tgtEl>
                                      </p:cBhvr>
                                    </p:animEffect>
                                  </p:childTnLst>
                                </p:cTn>
                              </p:par>
                            </p:childTnLst>
                          </p:cTn>
                        </p:par>
                        <p:par>
                          <p:cTn id="109" fill="hold">
                            <p:stCondLst>
                              <p:cond delay="9700"/>
                            </p:stCondLst>
                            <p:childTnLst>
                              <p:par>
                                <p:cTn id="110" presetID="31" presetClass="entr" presetSubtype="0" fill="hold" grpId="0" nodeType="afterEffect">
                                  <p:stCondLst>
                                    <p:cond delay="0"/>
                                  </p:stCondLst>
                                  <p:iterate type="lt">
                                    <p:tmPct val="5000"/>
                                  </p:iterate>
                                  <p:childTnLst>
                                    <p:set>
                                      <p:cBhvr>
                                        <p:cTn id="111" dur="1" fill="hold">
                                          <p:stCondLst>
                                            <p:cond delay="0"/>
                                          </p:stCondLst>
                                        </p:cTn>
                                        <p:tgtEl>
                                          <p:spTgt spid="58385"/>
                                        </p:tgtEl>
                                        <p:attrNameLst>
                                          <p:attrName>style.visibility</p:attrName>
                                        </p:attrNameLst>
                                      </p:cBhvr>
                                      <p:to>
                                        <p:strVal val="visible"/>
                                      </p:to>
                                    </p:set>
                                    <p:anim calcmode="lin" valueType="num">
                                      <p:cBhvr>
                                        <p:cTn id="112" dur="500" fill="hold"/>
                                        <p:tgtEl>
                                          <p:spTgt spid="58385"/>
                                        </p:tgtEl>
                                        <p:attrNameLst>
                                          <p:attrName>ppt_w</p:attrName>
                                        </p:attrNameLst>
                                      </p:cBhvr>
                                      <p:tavLst>
                                        <p:tav tm="0">
                                          <p:val>
                                            <p:fltVal val="0"/>
                                          </p:val>
                                        </p:tav>
                                        <p:tav tm="100000">
                                          <p:val>
                                            <p:strVal val="#ppt_w"/>
                                          </p:val>
                                        </p:tav>
                                      </p:tavLst>
                                    </p:anim>
                                    <p:anim calcmode="lin" valueType="num">
                                      <p:cBhvr>
                                        <p:cTn id="113" dur="500" fill="hold"/>
                                        <p:tgtEl>
                                          <p:spTgt spid="58385"/>
                                        </p:tgtEl>
                                        <p:attrNameLst>
                                          <p:attrName>ppt_h</p:attrName>
                                        </p:attrNameLst>
                                      </p:cBhvr>
                                      <p:tavLst>
                                        <p:tav tm="0">
                                          <p:val>
                                            <p:fltVal val="0"/>
                                          </p:val>
                                        </p:tav>
                                        <p:tav tm="100000">
                                          <p:val>
                                            <p:strVal val="#ppt_h"/>
                                          </p:val>
                                        </p:tav>
                                      </p:tavLst>
                                    </p:anim>
                                    <p:anim calcmode="lin" valueType="num">
                                      <p:cBhvr>
                                        <p:cTn id="114" dur="500" fill="hold"/>
                                        <p:tgtEl>
                                          <p:spTgt spid="58385"/>
                                        </p:tgtEl>
                                        <p:attrNameLst>
                                          <p:attrName>style.rotation</p:attrName>
                                        </p:attrNameLst>
                                      </p:cBhvr>
                                      <p:tavLst>
                                        <p:tav tm="0">
                                          <p:val>
                                            <p:fltVal val="90"/>
                                          </p:val>
                                        </p:tav>
                                        <p:tav tm="100000">
                                          <p:val>
                                            <p:fltVal val="0"/>
                                          </p:val>
                                        </p:tav>
                                      </p:tavLst>
                                    </p:anim>
                                    <p:animEffect transition="in" filter="fade">
                                      <p:cBhvr>
                                        <p:cTn id="115" dur="500"/>
                                        <p:tgtEl>
                                          <p:spTgt spid="583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animBg="1"/>
      <p:bldP spid="58371" grpId="0" animBg="1"/>
      <p:bldP spid="58372" grpId="0" animBg="1"/>
      <p:bldP spid="58373" grpId="0" animBg="1"/>
      <p:bldP spid="58374" grpId="0"/>
      <p:bldP spid="58375" grpId="0"/>
      <p:bldP spid="58376" grpId="0"/>
      <p:bldP spid="58377" grpId="0"/>
      <p:bldP spid="58378" grpId="0" animBg="1"/>
      <p:bldP spid="58379" grpId="0" animBg="1"/>
      <p:bldP spid="58380" grpId="0" animBg="1"/>
      <p:bldP spid="58381" grpId="0" animBg="1"/>
      <p:bldP spid="58382" grpId="0"/>
      <p:bldP spid="58383" grpId="0"/>
      <p:bldP spid="58384" grpId="0"/>
      <p:bldP spid="5838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381000" y="0"/>
            <a:ext cx="7086600" cy="1447800"/>
          </a:xfrm>
        </p:spPr>
        <p:txBody>
          <a:bodyPr lIns="92075" tIns="46038" rIns="92075" bIns="46038"/>
          <a:lstStyle/>
          <a:p>
            <a:pPr algn="r" eaLnBrk="1" hangingPunct="1">
              <a:defRPr/>
            </a:pPr>
            <a:r>
              <a:rPr lang="ar-SA" b="1" smtClean="0"/>
              <a:t>جوائز التميز</a:t>
            </a:r>
            <a:r>
              <a:rPr lang="ar-JO" b="1" smtClean="0"/>
              <a:t> العالمية</a:t>
            </a:r>
            <a:endParaRPr lang="en-US" sz="2400" b="1" smtClean="0"/>
          </a:p>
        </p:txBody>
      </p:sp>
      <p:sp>
        <p:nvSpPr>
          <p:cNvPr id="9" name="Rectangle 3"/>
          <p:cNvSpPr txBox="1">
            <a:spLocks noChangeArrowheads="1"/>
          </p:cNvSpPr>
          <p:nvPr/>
        </p:nvSpPr>
        <p:spPr bwMode="auto">
          <a:xfrm>
            <a:off x="914400" y="1752600"/>
            <a:ext cx="7467600" cy="2895600"/>
          </a:xfrm>
          <a:prstGeom prst="rect">
            <a:avLst/>
          </a:prstGeom>
          <a:noFill/>
          <a:ln w="9525">
            <a:noFill/>
            <a:miter lim="800000"/>
            <a:headEnd/>
            <a:tailEnd/>
          </a:ln>
        </p:spPr>
        <p:txBody>
          <a:bodyPr lIns="92075" tIns="46038" rIns="92075" bIns="46038"/>
          <a:lstStyle/>
          <a:p>
            <a:pPr marL="342900" indent="-342900" algn="r" rtl="1" eaLnBrk="0" hangingPunct="0">
              <a:lnSpc>
                <a:spcPct val="200000"/>
              </a:lnSpc>
              <a:spcBef>
                <a:spcPct val="20000"/>
              </a:spcBef>
              <a:buClr>
                <a:schemeClr val="tx2"/>
              </a:buClr>
              <a:buSzPct val="70000"/>
              <a:buFont typeface="Monotype Sorts"/>
              <a:buNone/>
            </a:pPr>
            <a:r>
              <a:rPr kumimoji="1" lang="ar-SA" sz="2800" b="1" dirty="0">
                <a:latin typeface="Times New Roman" pitchFamily="18" charset="0"/>
                <a:cs typeface="AL-Mohanad Bold" pitchFamily="2" charset="-78"/>
              </a:rPr>
              <a:t>جائزة ديمنق ( </a:t>
            </a:r>
            <a:r>
              <a:rPr kumimoji="1" lang="en-US" sz="2800" b="1" dirty="0">
                <a:latin typeface="Times New Roman" pitchFamily="18" charset="0"/>
                <a:cs typeface="AL-Mohanad Bold" pitchFamily="2" charset="-78"/>
              </a:rPr>
              <a:t>Deming Prize</a:t>
            </a:r>
            <a:r>
              <a:rPr kumimoji="1" lang="ar-SA" sz="2800" b="1" dirty="0">
                <a:latin typeface="Times New Roman" pitchFamily="18" charset="0"/>
                <a:cs typeface="AL-Mohanad Bold" pitchFamily="2" charset="-78"/>
              </a:rPr>
              <a:t>) – 1950</a:t>
            </a:r>
          </a:p>
          <a:p>
            <a:pPr marL="342900" indent="-342900" algn="r" rtl="1" eaLnBrk="0" hangingPunct="0">
              <a:lnSpc>
                <a:spcPct val="200000"/>
              </a:lnSpc>
              <a:spcBef>
                <a:spcPct val="20000"/>
              </a:spcBef>
              <a:buClr>
                <a:schemeClr val="tx2"/>
              </a:buClr>
              <a:buSzPct val="70000"/>
              <a:buFont typeface="Monotype Sorts"/>
              <a:buNone/>
            </a:pPr>
            <a:r>
              <a:rPr kumimoji="1" lang="ar-SA" sz="2800" b="1" dirty="0">
                <a:latin typeface="Times New Roman" pitchFamily="18" charset="0"/>
                <a:cs typeface="AL-Mohanad Bold" pitchFamily="2" charset="-78"/>
              </a:rPr>
              <a:t>جائزة مالكوم بالدريج ( </a:t>
            </a:r>
            <a:r>
              <a:rPr kumimoji="1" lang="en-US" sz="2800" b="1" dirty="0">
                <a:latin typeface="Times New Roman" pitchFamily="18" charset="0"/>
                <a:cs typeface="AL-Mohanad Bold" pitchFamily="2" charset="-78"/>
              </a:rPr>
              <a:t>MBNQA</a:t>
            </a:r>
            <a:r>
              <a:rPr kumimoji="1" lang="ar-SA" sz="2800" b="1" dirty="0">
                <a:latin typeface="Times New Roman" pitchFamily="18" charset="0"/>
                <a:cs typeface="AL-Mohanad Bold" pitchFamily="2" charset="-78"/>
              </a:rPr>
              <a:t>) – 1987</a:t>
            </a:r>
            <a:endParaRPr kumimoji="1" lang="en-US" sz="2800" b="1" dirty="0">
              <a:latin typeface="Times New Roman" pitchFamily="18" charset="0"/>
              <a:cs typeface="AL-Mohanad Bold" pitchFamily="2" charset="-78"/>
            </a:endParaRPr>
          </a:p>
          <a:p>
            <a:pPr marL="342900" indent="-342900" algn="r" rtl="1" eaLnBrk="0" hangingPunct="0">
              <a:lnSpc>
                <a:spcPct val="200000"/>
              </a:lnSpc>
              <a:spcBef>
                <a:spcPct val="20000"/>
              </a:spcBef>
              <a:buClr>
                <a:schemeClr val="tx2"/>
              </a:buClr>
              <a:buSzPct val="70000"/>
              <a:buFont typeface="Monotype Sorts"/>
              <a:buNone/>
            </a:pPr>
            <a:r>
              <a:rPr kumimoji="1" lang="ar-SA" sz="2800" b="1" dirty="0">
                <a:latin typeface="Times New Roman" pitchFamily="18" charset="0"/>
                <a:cs typeface="AL-Mohanad Bold" pitchFamily="2" charset="-78"/>
              </a:rPr>
              <a:t>جائزة الجودة الأوروبية ( </a:t>
            </a:r>
            <a:r>
              <a:rPr kumimoji="1" lang="en-US" sz="2800" b="1" dirty="0">
                <a:latin typeface="Times New Roman" pitchFamily="18" charset="0"/>
                <a:cs typeface="AL-Mohanad Bold" pitchFamily="2" charset="-78"/>
              </a:rPr>
              <a:t>EFQM</a:t>
            </a:r>
            <a:r>
              <a:rPr kumimoji="1" lang="ar-SA" sz="2800" b="1" dirty="0">
                <a:latin typeface="Times New Roman" pitchFamily="18" charset="0"/>
                <a:cs typeface="AL-Mohanad Bold" pitchFamily="2" charset="-78"/>
              </a:rPr>
              <a:t>) – 1992</a:t>
            </a:r>
          </a:p>
        </p:txBody>
      </p:sp>
      <p:sp>
        <p:nvSpPr>
          <p:cNvPr id="6" name="عنصر نائب لرقم الشريحة 9"/>
          <p:cNvSpPr txBox="1">
            <a:spLocks noGrp="1"/>
          </p:cNvSpPr>
          <p:nvPr/>
        </p:nvSpPr>
        <p:spPr bwMode="auto">
          <a:xfrm>
            <a:off x="0" y="6500813"/>
            <a:ext cx="1285875" cy="357187"/>
          </a:xfrm>
          <a:prstGeom prst="rect">
            <a:avLst/>
          </a:prstGeom>
          <a:noFill/>
          <a:ln>
            <a:miter lim="800000"/>
            <a:headEnd/>
            <a:tailEnd/>
          </a:ln>
        </p:spPr>
        <p:txBody>
          <a:bodyPr lIns="92075" tIns="46038" rIns="92075" bIns="46038" anchor="ctr"/>
          <a:lstStyle/>
          <a:p>
            <a:pPr eaLnBrk="0" hangingPunct="0">
              <a:defRPr/>
            </a:pPr>
            <a:fld id="{65A20863-572E-4F7B-BD2F-F603615B025F}" type="slidenum">
              <a:rPr lang="ar-SA" sz="1400">
                <a:latin typeface="Times New Roman" pitchFamily="18" charset="0"/>
                <a:cs typeface="+mn-cs"/>
              </a:rPr>
              <a:pPr eaLnBrk="0" hangingPunct="0">
                <a:defRPr/>
              </a:pPr>
              <a:t>14</a:t>
            </a:fld>
            <a:endParaRPr lang="ar-SA" sz="1400">
              <a:latin typeface="Times New Roman" pitchFamily="18" charset="0"/>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500" fill="hold"/>
                                        <p:tgtEl>
                                          <p:spTgt spid="13314"/>
                                        </p:tgtEl>
                                        <p:attrNameLst>
                                          <p:attrName>ppt_x</p:attrName>
                                        </p:attrNameLst>
                                      </p:cBhvr>
                                      <p:tavLst>
                                        <p:tav tm="0">
                                          <p:val>
                                            <p:strVal val="0-#ppt_w/2"/>
                                          </p:val>
                                        </p:tav>
                                        <p:tav tm="100000">
                                          <p:val>
                                            <p:strVal val="#ppt_x"/>
                                          </p:val>
                                        </p:tav>
                                      </p:tavLst>
                                    </p:anim>
                                    <p:anim calcmode="lin" valueType="num">
                                      <p:cBhvr additive="base">
                                        <p:cTn id="8" dur="500" fill="hold"/>
                                        <p:tgtEl>
                                          <p:spTgt spid="133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528"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p:cTn id="1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
                                            <p:txEl>
                                              <p:pRg st="0" end="0"/>
                                            </p:txEl>
                                          </p:spTgt>
                                        </p:tgtEl>
                                        <p:attrNameLst>
                                          <p:attrName>ppt_h</p:attrName>
                                        </p:attrNameLst>
                                      </p:cBhvr>
                                      <p:tavLst>
                                        <p:tav tm="0">
                                          <p:val>
                                            <p:fltVal val="0"/>
                                          </p:val>
                                        </p:tav>
                                        <p:tav tm="100000">
                                          <p:val>
                                            <p:strVal val="#ppt_h"/>
                                          </p:val>
                                        </p:tav>
                                      </p:tavLst>
                                    </p:anim>
                                    <p:anim calcmode="lin" valueType="num">
                                      <p:cBhvr>
                                        <p:cTn id="15" dur="500" fill="hold"/>
                                        <p:tgtEl>
                                          <p:spTgt spid="9">
                                            <p:txEl>
                                              <p:pRg st="0" end="0"/>
                                            </p:txEl>
                                          </p:spTgt>
                                        </p:tgtEl>
                                        <p:attrNameLst>
                                          <p:attrName>ppt_x</p:attrName>
                                        </p:attrNameLst>
                                      </p:cBhvr>
                                      <p:tavLst>
                                        <p:tav tm="0">
                                          <p:val>
                                            <p:fltVal val="0.5"/>
                                          </p:val>
                                        </p:tav>
                                        <p:tav tm="100000">
                                          <p:val>
                                            <p:strVal val="#ppt_x"/>
                                          </p:val>
                                        </p:tav>
                                      </p:tavLst>
                                    </p:anim>
                                    <p:anim calcmode="lin" valueType="num">
                                      <p:cBhvr>
                                        <p:cTn id="16" dur="500" fill="hold"/>
                                        <p:tgtEl>
                                          <p:spTgt spid="9">
                                            <p:txEl>
                                              <p:pRg st="0" end="0"/>
                                            </p:txEl>
                                          </p:spTgt>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7" fill="hold">
                      <p:stCondLst>
                        <p:cond delay="indefinite"/>
                      </p:stCondLst>
                      <p:childTnLst>
                        <p:par>
                          <p:cTn id="18" fill="hold">
                            <p:stCondLst>
                              <p:cond delay="0"/>
                            </p:stCondLst>
                            <p:childTnLst>
                              <p:par>
                                <p:cTn id="19" presetID="23" presetClass="entr" presetSubtype="528" fill="hold" grpId="0"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 calcmode="lin" valueType="num">
                                      <p:cBhvr>
                                        <p:cTn id="21"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1" end="1"/>
                                            </p:txEl>
                                          </p:spTgt>
                                        </p:tgtEl>
                                        <p:attrNameLst>
                                          <p:attrName>ppt_h</p:attrName>
                                        </p:attrNameLst>
                                      </p:cBhvr>
                                      <p:tavLst>
                                        <p:tav tm="0">
                                          <p:val>
                                            <p:fltVal val="0"/>
                                          </p:val>
                                        </p:tav>
                                        <p:tav tm="100000">
                                          <p:val>
                                            <p:strVal val="#ppt_h"/>
                                          </p:val>
                                        </p:tav>
                                      </p:tavLst>
                                    </p:anim>
                                    <p:anim calcmode="lin" valueType="num">
                                      <p:cBhvr>
                                        <p:cTn id="23" dur="500" fill="hold"/>
                                        <p:tgtEl>
                                          <p:spTgt spid="9">
                                            <p:txEl>
                                              <p:pRg st="1" end="1"/>
                                            </p:txEl>
                                          </p:spTgt>
                                        </p:tgtEl>
                                        <p:attrNameLst>
                                          <p:attrName>ppt_x</p:attrName>
                                        </p:attrNameLst>
                                      </p:cBhvr>
                                      <p:tavLst>
                                        <p:tav tm="0">
                                          <p:val>
                                            <p:fltVal val="0.5"/>
                                          </p:val>
                                        </p:tav>
                                        <p:tav tm="100000">
                                          <p:val>
                                            <p:strVal val="#ppt_x"/>
                                          </p:val>
                                        </p:tav>
                                      </p:tavLst>
                                    </p:anim>
                                    <p:anim calcmode="lin" valueType="num">
                                      <p:cBhvr>
                                        <p:cTn id="24" dur="500" fill="hold"/>
                                        <p:tgtEl>
                                          <p:spTgt spid="9">
                                            <p:txEl>
                                              <p:pRg st="1" end="1"/>
                                            </p:txEl>
                                          </p:spTgt>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2" name="CHIMES.WAV"/>
                                        </p:tgtEl>
                                      </p:cMediaNode>
                                    </p:audio>
                                  </p:subTnLst>
                                </p:cTn>
                              </p:par>
                            </p:childTnLst>
                          </p:cTn>
                        </p:par>
                      </p:childTnLst>
                    </p:cTn>
                  </p:par>
                  <p:par>
                    <p:cTn id="25" fill="hold">
                      <p:stCondLst>
                        <p:cond delay="indefinite"/>
                      </p:stCondLst>
                      <p:childTnLst>
                        <p:par>
                          <p:cTn id="26" fill="hold">
                            <p:stCondLst>
                              <p:cond delay="0"/>
                            </p:stCondLst>
                            <p:childTnLst>
                              <p:par>
                                <p:cTn id="27" presetID="23" presetClass="entr" presetSubtype="528" fill="hold" grpId="0" nodeType="click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anim calcmode="lin" valueType="num">
                                      <p:cBhvr>
                                        <p:cTn id="29"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9">
                                            <p:txEl>
                                              <p:pRg st="2" end="2"/>
                                            </p:txEl>
                                          </p:spTgt>
                                        </p:tgtEl>
                                        <p:attrNameLst>
                                          <p:attrName>ppt_h</p:attrName>
                                        </p:attrNameLst>
                                      </p:cBhvr>
                                      <p:tavLst>
                                        <p:tav tm="0">
                                          <p:val>
                                            <p:fltVal val="0"/>
                                          </p:val>
                                        </p:tav>
                                        <p:tav tm="100000">
                                          <p:val>
                                            <p:strVal val="#ppt_h"/>
                                          </p:val>
                                        </p:tav>
                                      </p:tavLst>
                                    </p:anim>
                                    <p:anim calcmode="lin" valueType="num">
                                      <p:cBhvr>
                                        <p:cTn id="31" dur="500" fill="hold"/>
                                        <p:tgtEl>
                                          <p:spTgt spid="9">
                                            <p:txEl>
                                              <p:pRg st="2" end="2"/>
                                            </p:txEl>
                                          </p:spTgt>
                                        </p:tgtEl>
                                        <p:attrNameLst>
                                          <p:attrName>ppt_x</p:attrName>
                                        </p:attrNameLst>
                                      </p:cBhvr>
                                      <p:tavLst>
                                        <p:tav tm="0">
                                          <p:val>
                                            <p:fltVal val="0.5"/>
                                          </p:val>
                                        </p:tav>
                                        <p:tav tm="100000">
                                          <p:val>
                                            <p:strVal val="#ppt_x"/>
                                          </p:val>
                                        </p:tav>
                                      </p:tavLst>
                                    </p:anim>
                                    <p:anim calcmode="lin" valueType="num">
                                      <p:cBhvr>
                                        <p:cTn id="32" dur="500" fill="hold"/>
                                        <p:tgtEl>
                                          <p:spTgt spid="9">
                                            <p:txEl>
                                              <p:pRg st="2" end="2"/>
                                            </p:txEl>
                                          </p:spTgt>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9"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381000" y="0"/>
            <a:ext cx="7086600" cy="1447800"/>
          </a:xfrm>
        </p:spPr>
        <p:txBody>
          <a:bodyPr lIns="92075" tIns="46038" rIns="92075" bIns="46038"/>
          <a:lstStyle/>
          <a:p>
            <a:pPr algn="r" eaLnBrk="1" hangingPunct="1">
              <a:defRPr/>
            </a:pPr>
            <a:r>
              <a:rPr lang="ar-SA" b="1" smtClean="0"/>
              <a:t>جوائز التميز</a:t>
            </a:r>
            <a:r>
              <a:rPr lang="ar-JO" b="1" smtClean="0"/>
              <a:t> العربية</a:t>
            </a:r>
            <a:endParaRPr lang="en-US" sz="2400" b="1" smtClean="0"/>
          </a:p>
        </p:txBody>
      </p:sp>
      <p:sp>
        <p:nvSpPr>
          <p:cNvPr id="6" name="عنصر نائب لرقم الشريحة 9"/>
          <p:cNvSpPr>
            <a:spLocks noGrp="1"/>
          </p:cNvSpPr>
          <p:nvPr>
            <p:ph type="sldNum" sz="quarter" idx="12"/>
          </p:nvPr>
        </p:nvSpPr>
        <p:spPr>
          <a:xfrm>
            <a:off x="0" y="6500813"/>
            <a:ext cx="1285875" cy="357187"/>
          </a:xfrm>
        </p:spPr>
        <p:txBody>
          <a:bodyPr lIns="92075" tIns="46038" rIns="92075" bIns="46038" anchor="ctr"/>
          <a:lstStyle/>
          <a:p>
            <a:pPr rtl="1" eaLnBrk="0" hangingPunct="0">
              <a:defRPr/>
            </a:pPr>
            <a:fld id="{8056E465-8814-4F1D-AC5F-BC30898A0585}" type="slidenum">
              <a:rPr lang="ar-SA">
                <a:effectLst/>
                <a:latin typeface="Times New Roman" pitchFamily="18" charset="0"/>
                <a:cs typeface="+mn-cs"/>
              </a:rPr>
              <a:pPr rtl="1" eaLnBrk="0" hangingPunct="0">
                <a:defRPr/>
              </a:pPr>
              <a:t>15</a:t>
            </a:fld>
            <a:endParaRPr lang="ar-SA">
              <a:effectLst/>
              <a:latin typeface="Times New Roman" pitchFamily="18" charset="0"/>
              <a:cs typeface="+mn-cs"/>
            </a:endParaRPr>
          </a:p>
        </p:txBody>
      </p:sp>
      <p:sp>
        <p:nvSpPr>
          <p:cNvPr id="9" name="Rectangle 3"/>
          <p:cNvSpPr txBox="1">
            <a:spLocks noChangeArrowheads="1"/>
          </p:cNvSpPr>
          <p:nvPr/>
        </p:nvSpPr>
        <p:spPr bwMode="auto">
          <a:xfrm>
            <a:off x="1676400" y="1447800"/>
            <a:ext cx="6172200" cy="2286000"/>
          </a:xfrm>
          <a:prstGeom prst="rect">
            <a:avLst/>
          </a:prstGeom>
          <a:noFill/>
          <a:ln w="9525">
            <a:noFill/>
            <a:miter lim="800000"/>
            <a:headEnd/>
            <a:tailEnd/>
          </a:ln>
        </p:spPr>
        <p:txBody>
          <a:bodyPr lIns="92075" tIns="46038" rIns="92075" bIns="46038"/>
          <a:lstStyle/>
          <a:p>
            <a:pPr marL="342900" indent="-342900" algn="r" rtl="1" eaLnBrk="0" hangingPunct="0">
              <a:lnSpc>
                <a:spcPct val="200000"/>
              </a:lnSpc>
              <a:spcBef>
                <a:spcPct val="20000"/>
              </a:spcBef>
              <a:buClr>
                <a:schemeClr val="tx2"/>
              </a:buClr>
              <a:buSzPct val="70000"/>
              <a:buFont typeface="Monotype Sorts"/>
              <a:buNone/>
            </a:pPr>
            <a:r>
              <a:rPr kumimoji="1" lang="ar-SA" sz="2800" b="1" dirty="0">
                <a:latin typeface="Times New Roman" pitchFamily="18" charset="0"/>
                <a:cs typeface="AL-Mohanad Bold" pitchFamily="2" charset="-78"/>
              </a:rPr>
              <a:t>جائزة فلسطين الدولية للتميز والإبداع </a:t>
            </a:r>
            <a:endParaRPr kumimoji="1" lang="ar-JO" sz="2800" b="1" dirty="0">
              <a:latin typeface="Times New Roman" pitchFamily="18" charset="0"/>
              <a:cs typeface="AL-Mohanad Bold" pitchFamily="2" charset="-78"/>
            </a:endParaRPr>
          </a:p>
          <a:p>
            <a:pPr marL="342900" indent="-342900" algn="r" rtl="1" eaLnBrk="0" hangingPunct="0">
              <a:lnSpc>
                <a:spcPct val="200000"/>
              </a:lnSpc>
              <a:spcBef>
                <a:spcPct val="20000"/>
              </a:spcBef>
              <a:buClr>
                <a:schemeClr val="tx2"/>
              </a:buClr>
              <a:buSzPct val="70000"/>
              <a:buFont typeface="Monotype Sorts"/>
              <a:buNone/>
            </a:pPr>
            <a:r>
              <a:rPr kumimoji="1" lang="ar-SA" sz="2800" b="1" dirty="0">
                <a:latin typeface="Times New Roman" pitchFamily="18" charset="0"/>
                <a:cs typeface="AL-Mohanad Bold" pitchFamily="2" charset="-78"/>
              </a:rPr>
              <a:t>الملك عبد الله الثاني للتميز </a:t>
            </a:r>
            <a:endParaRPr kumimoji="1" lang="ar-JO" sz="2800" b="1" dirty="0">
              <a:latin typeface="Times New Roman" pitchFamily="18" charset="0"/>
              <a:cs typeface="AL-Mohanad Bold" pitchFamily="2" charset="-78"/>
            </a:endParaRPr>
          </a:p>
          <a:p>
            <a:pPr marL="342900" indent="-342900" algn="r" rtl="1" eaLnBrk="0" hangingPunct="0">
              <a:lnSpc>
                <a:spcPct val="200000"/>
              </a:lnSpc>
              <a:spcBef>
                <a:spcPct val="20000"/>
              </a:spcBef>
              <a:buClr>
                <a:schemeClr val="tx2"/>
              </a:buClr>
              <a:buSzPct val="70000"/>
              <a:buFont typeface="Monotype Sorts"/>
              <a:buNone/>
            </a:pPr>
            <a:r>
              <a:rPr kumimoji="1" lang="ar-SA" sz="2800" b="1" dirty="0">
                <a:latin typeface="Times New Roman" pitchFamily="18" charset="0"/>
                <a:cs typeface="AL-Mohanad Bold" pitchFamily="2" charset="-78"/>
              </a:rPr>
              <a:t>جائزة الملك عبدالعزيز للجودة</a:t>
            </a:r>
            <a:endParaRPr kumimoji="1" lang="en-US" sz="2800" b="1" dirty="0">
              <a:latin typeface="Times New Roman" pitchFamily="18" charset="0"/>
              <a:cs typeface="AL-Mohanad Bold"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500" fill="hold"/>
                                        <p:tgtEl>
                                          <p:spTgt spid="13314"/>
                                        </p:tgtEl>
                                        <p:attrNameLst>
                                          <p:attrName>ppt_x</p:attrName>
                                        </p:attrNameLst>
                                      </p:cBhvr>
                                      <p:tavLst>
                                        <p:tav tm="0">
                                          <p:val>
                                            <p:strVal val="0-#ppt_w/2"/>
                                          </p:val>
                                        </p:tav>
                                        <p:tav tm="100000">
                                          <p:val>
                                            <p:strVal val="#ppt_x"/>
                                          </p:val>
                                        </p:tav>
                                      </p:tavLst>
                                    </p:anim>
                                    <p:anim calcmode="lin" valueType="num">
                                      <p:cBhvr additive="base">
                                        <p:cTn id="8" dur="500" fill="hold"/>
                                        <p:tgtEl>
                                          <p:spTgt spid="133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528"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p:cTn id="1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
                                            <p:txEl>
                                              <p:pRg st="0" end="0"/>
                                            </p:txEl>
                                          </p:spTgt>
                                        </p:tgtEl>
                                        <p:attrNameLst>
                                          <p:attrName>ppt_h</p:attrName>
                                        </p:attrNameLst>
                                      </p:cBhvr>
                                      <p:tavLst>
                                        <p:tav tm="0">
                                          <p:val>
                                            <p:fltVal val="0"/>
                                          </p:val>
                                        </p:tav>
                                        <p:tav tm="100000">
                                          <p:val>
                                            <p:strVal val="#ppt_h"/>
                                          </p:val>
                                        </p:tav>
                                      </p:tavLst>
                                    </p:anim>
                                    <p:anim calcmode="lin" valueType="num">
                                      <p:cBhvr>
                                        <p:cTn id="15" dur="500" fill="hold"/>
                                        <p:tgtEl>
                                          <p:spTgt spid="9">
                                            <p:txEl>
                                              <p:pRg st="0" end="0"/>
                                            </p:txEl>
                                          </p:spTgt>
                                        </p:tgtEl>
                                        <p:attrNameLst>
                                          <p:attrName>ppt_x</p:attrName>
                                        </p:attrNameLst>
                                      </p:cBhvr>
                                      <p:tavLst>
                                        <p:tav tm="0">
                                          <p:val>
                                            <p:fltVal val="0.5"/>
                                          </p:val>
                                        </p:tav>
                                        <p:tav tm="100000">
                                          <p:val>
                                            <p:strVal val="#ppt_x"/>
                                          </p:val>
                                        </p:tav>
                                      </p:tavLst>
                                    </p:anim>
                                    <p:anim calcmode="lin" valueType="num">
                                      <p:cBhvr>
                                        <p:cTn id="16" dur="500" fill="hold"/>
                                        <p:tgtEl>
                                          <p:spTgt spid="9">
                                            <p:txEl>
                                              <p:pRg st="0" end="0"/>
                                            </p:txEl>
                                          </p:spTgt>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7" fill="hold">
                      <p:stCondLst>
                        <p:cond delay="indefinite"/>
                      </p:stCondLst>
                      <p:childTnLst>
                        <p:par>
                          <p:cTn id="18" fill="hold">
                            <p:stCondLst>
                              <p:cond delay="0"/>
                            </p:stCondLst>
                            <p:childTnLst>
                              <p:par>
                                <p:cTn id="19" presetID="23" presetClass="entr" presetSubtype="528" fill="hold" grpId="0"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 calcmode="lin" valueType="num">
                                      <p:cBhvr>
                                        <p:cTn id="21"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1" end="1"/>
                                            </p:txEl>
                                          </p:spTgt>
                                        </p:tgtEl>
                                        <p:attrNameLst>
                                          <p:attrName>ppt_h</p:attrName>
                                        </p:attrNameLst>
                                      </p:cBhvr>
                                      <p:tavLst>
                                        <p:tav tm="0">
                                          <p:val>
                                            <p:fltVal val="0"/>
                                          </p:val>
                                        </p:tav>
                                        <p:tav tm="100000">
                                          <p:val>
                                            <p:strVal val="#ppt_h"/>
                                          </p:val>
                                        </p:tav>
                                      </p:tavLst>
                                    </p:anim>
                                    <p:anim calcmode="lin" valueType="num">
                                      <p:cBhvr>
                                        <p:cTn id="23" dur="500" fill="hold"/>
                                        <p:tgtEl>
                                          <p:spTgt spid="9">
                                            <p:txEl>
                                              <p:pRg st="1" end="1"/>
                                            </p:txEl>
                                          </p:spTgt>
                                        </p:tgtEl>
                                        <p:attrNameLst>
                                          <p:attrName>ppt_x</p:attrName>
                                        </p:attrNameLst>
                                      </p:cBhvr>
                                      <p:tavLst>
                                        <p:tav tm="0">
                                          <p:val>
                                            <p:fltVal val="0.5"/>
                                          </p:val>
                                        </p:tav>
                                        <p:tav tm="100000">
                                          <p:val>
                                            <p:strVal val="#ppt_x"/>
                                          </p:val>
                                        </p:tav>
                                      </p:tavLst>
                                    </p:anim>
                                    <p:anim calcmode="lin" valueType="num">
                                      <p:cBhvr>
                                        <p:cTn id="24" dur="500" fill="hold"/>
                                        <p:tgtEl>
                                          <p:spTgt spid="9">
                                            <p:txEl>
                                              <p:pRg st="1" end="1"/>
                                            </p:txEl>
                                          </p:spTgt>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2" name="CHIMES.WAV"/>
                                        </p:tgtEl>
                                      </p:cMediaNode>
                                    </p:audio>
                                  </p:subTnLst>
                                </p:cTn>
                              </p:par>
                            </p:childTnLst>
                          </p:cTn>
                        </p:par>
                      </p:childTnLst>
                    </p:cTn>
                  </p:par>
                  <p:par>
                    <p:cTn id="25" fill="hold">
                      <p:stCondLst>
                        <p:cond delay="indefinite"/>
                      </p:stCondLst>
                      <p:childTnLst>
                        <p:par>
                          <p:cTn id="26" fill="hold">
                            <p:stCondLst>
                              <p:cond delay="0"/>
                            </p:stCondLst>
                            <p:childTnLst>
                              <p:par>
                                <p:cTn id="27" presetID="23" presetClass="entr" presetSubtype="528" fill="hold" grpId="0" nodeType="click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anim calcmode="lin" valueType="num">
                                      <p:cBhvr>
                                        <p:cTn id="29"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9">
                                            <p:txEl>
                                              <p:pRg st="2" end="2"/>
                                            </p:txEl>
                                          </p:spTgt>
                                        </p:tgtEl>
                                        <p:attrNameLst>
                                          <p:attrName>ppt_h</p:attrName>
                                        </p:attrNameLst>
                                      </p:cBhvr>
                                      <p:tavLst>
                                        <p:tav tm="0">
                                          <p:val>
                                            <p:fltVal val="0"/>
                                          </p:val>
                                        </p:tav>
                                        <p:tav tm="100000">
                                          <p:val>
                                            <p:strVal val="#ppt_h"/>
                                          </p:val>
                                        </p:tav>
                                      </p:tavLst>
                                    </p:anim>
                                    <p:anim calcmode="lin" valueType="num">
                                      <p:cBhvr>
                                        <p:cTn id="31" dur="500" fill="hold"/>
                                        <p:tgtEl>
                                          <p:spTgt spid="9">
                                            <p:txEl>
                                              <p:pRg st="2" end="2"/>
                                            </p:txEl>
                                          </p:spTgt>
                                        </p:tgtEl>
                                        <p:attrNameLst>
                                          <p:attrName>ppt_x</p:attrName>
                                        </p:attrNameLst>
                                      </p:cBhvr>
                                      <p:tavLst>
                                        <p:tav tm="0">
                                          <p:val>
                                            <p:fltVal val="0.5"/>
                                          </p:val>
                                        </p:tav>
                                        <p:tav tm="100000">
                                          <p:val>
                                            <p:strVal val="#ppt_x"/>
                                          </p:val>
                                        </p:tav>
                                      </p:tavLst>
                                    </p:anim>
                                    <p:anim calcmode="lin" valueType="num">
                                      <p:cBhvr>
                                        <p:cTn id="32" dur="500" fill="hold"/>
                                        <p:tgtEl>
                                          <p:spTgt spid="9">
                                            <p:txEl>
                                              <p:pRg st="2" end="2"/>
                                            </p:txEl>
                                          </p:spTgt>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9"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914400" y="0"/>
            <a:ext cx="7086600" cy="1447800"/>
          </a:xfrm>
        </p:spPr>
        <p:txBody>
          <a:bodyPr lIns="92075" tIns="46038" rIns="92075" bIns="46038"/>
          <a:lstStyle/>
          <a:p>
            <a:pPr algn="r" eaLnBrk="1" hangingPunct="1">
              <a:defRPr/>
            </a:pPr>
            <a:r>
              <a:rPr lang="ar-JO" b="1" dirty="0" smtClean="0"/>
              <a:t>ركائز التمييز المؤسسي</a:t>
            </a:r>
            <a:endParaRPr lang="en-US" sz="2400" b="1" dirty="0" smtClean="0"/>
          </a:p>
        </p:txBody>
      </p:sp>
      <p:sp>
        <p:nvSpPr>
          <p:cNvPr id="6" name="عنصر نائب لرقم الشريحة 9"/>
          <p:cNvSpPr txBox="1">
            <a:spLocks noGrp="1"/>
          </p:cNvSpPr>
          <p:nvPr/>
        </p:nvSpPr>
        <p:spPr bwMode="auto">
          <a:xfrm>
            <a:off x="0" y="6500813"/>
            <a:ext cx="1285875" cy="357187"/>
          </a:xfrm>
          <a:prstGeom prst="rect">
            <a:avLst/>
          </a:prstGeom>
          <a:noFill/>
          <a:ln>
            <a:miter lim="800000"/>
            <a:headEnd/>
            <a:tailEnd/>
          </a:ln>
        </p:spPr>
        <p:txBody>
          <a:bodyPr lIns="92075" tIns="46038" rIns="92075" bIns="46038" anchor="ctr"/>
          <a:lstStyle/>
          <a:p>
            <a:pPr eaLnBrk="0" hangingPunct="0">
              <a:defRPr/>
            </a:pPr>
            <a:fld id="{90B00E08-FA0E-4892-A524-D784A0EFCC4D}" type="slidenum">
              <a:rPr lang="ar-SA" sz="1400">
                <a:latin typeface="Times New Roman" pitchFamily="18" charset="0"/>
                <a:cs typeface="+mn-cs"/>
              </a:rPr>
              <a:pPr eaLnBrk="0" hangingPunct="0">
                <a:defRPr/>
              </a:pPr>
              <a:t>16</a:t>
            </a:fld>
            <a:endParaRPr lang="ar-SA" sz="1400">
              <a:latin typeface="Times New Roman" pitchFamily="18" charset="0"/>
              <a:cs typeface="+mn-cs"/>
            </a:endParaRPr>
          </a:p>
        </p:txBody>
      </p:sp>
      <p:sp>
        <p:nvSpPr>
          <p:cNvPr id="9232" name="Rectangle 1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pSp>
        <p:nvGrpSpPr>
          <p:cNvPr id="9217" name="Group 1"/>
          <p:cNvGrpSpPr>
            <a:grpSpLocks noChangeAspect="1"/>
          </p:cNvGrpSpPr>
          <p:nvPr/>
        </p:nvGrpSpPr>
        <p:grpSpPr bwMode="auto">
          <a:xfrm>
            <a:off x="-533400" y="1066800"/>
            <a:ext cx="9296075" cy="6582456"/>
            <a:chOff x="912" y="182"/>
            <a:chExt cx="8020" cy="5805"/>
          </a:xfrm>
        </p:grpSpPr>
        <p:sp>
          <p:nvSpPr>
            <p:cNvPr id="9231" name="AutoShape 15"/>
            <p:cNvSpPr>
              <a:spLocks noChangeAspect="1" noChangeArrowheads="1" noTextEdit="1"/>
            </p:cNvSpPr>
            <p:nvPr/>
          </p:nvSpPr>
          <p:spPr bwMode="auto">
            <a:xfrm>
              <a:off x="912" y="707"/>
              <a:ext cx="6574" cy="528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9230" name="Oval 14"/>
            <p:cNvSpPr>
              <a:spLocks noChangeArrowheads="1"/>
            </p:cNvSpPr>
            <p:nvPr/>
          </p:nvSpPr>
          <p:spPr bwMode="auto">
            <a:xfrm>
              <a:off x="4549" y="1622"/>
              <a:ext cx="2505" cy="2240"/>
            </a:xfrm>
            <a:prstGeom prst="ellipse">
              <a:avLst/>
            </a:prstGeom>
            <a:solidFill>
              <a:srgbClr val="FFFFFF"/>
            </a:solidFill>
            <a:ln w="9525">
              <a:solidFill>
                <a:srgbClr val="000000"/>
              </a:solidFill>
              <a:round/>
              <a:headEnd/>
              <a:tailEnd/>
            </a:ln>
            <a:scene3d>
              <a:camera prst="orthographicFront"/>
              <a:lightRig rig="threePt" dir="t"/>
            </a:scene3d>
            <a:sp3d>
              <a:bevelT prst="angle"/>
            </a:sp3d>
          </p:spPr>
          <p:txBody>
            <a:bodyPr vert="horz" wrap="square" lIns="91440" tIns="45720" rIns="91440" bIns="45720" numCol="1" anchor="t" anchorCtr="0" compatLnSpc="1">
              <a:prstTxWarp prst="textNoShape">
                <a:avLst/>
              </a:prstTxWarp>
            </a:bodyPr>
            <a:lstStyle/>
            <a:p>
              <a:endParaRPr lang="en-US"/>
            </a:p>
          </p:txBody>
        </p:sp>
        <p:sp>
          <p:nvSpPr>
            <p:cNvPr id="9229" name="Line 13"/>
            <p:cNvSpPr>
              <a:spLocks noChangeShapeType="1"/>
            </p:cNvSpPr>
            <p:nvPr/>
          </p:nvSpPr>
          <p:spPr bwMode="auto">
            <a:xfrm flipV="1">
              <a:off x="4393" y="2742"/>
              <a:ext cx="1" cy="48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9228" name="Line 12"/>
            <p:cNvSpPr>
              <a:spLocks noChangeShapeType="1"/>
            </p:cNvSpPr>
            <p:nvPr/>
          </p:nvSpPr>
          <p:spPr bwMode="auto">
            <a:xfrm flipV="1">
              <a:off x="5645" y="1462"/>
              <a:ext cx="315"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9227" name="Line 11"/>
            <p:cNvSpPr>
              <a:spLocks noChangeShapeType="1"/>
            </p:cNvSpPr>
            <p:nvPr/>
          </p:nvSpPr>
          <p:spPr bwMode="auto">
            <a:xfrm>
              <a:off x="7210" y="2582"/>
              <a:ext cx="2" cy="64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9226" name="Line 10"/>
            <p:cNvSpPr>
              <a:spLocks noChangeShapeType="1"/>
            </p:cNvSpPr>
            <p:nvPr/>
          </p:nvSpPr>
          <p:spPr bwMode="auto">
            <a:xfrm flipH="1" flipV="1">
              <a:off x="5488" y="4022"/>
              <a:ext cx="627" cy="1"/>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en-US"/>
            </a:p>
          </p:txBody>
        </p:sp>
        <p:sp>
          <p:nvSpPr>
            <p:cNvPr id="9225" name="Text Box 9"/>
            <p:cNvSpPr txBox="1">
              <a:spLocks noChangeArrowheads="1"/>
            </p:cNvSpPr>
            <p:nvPr/>
          </p:nvSpPr>
          <p:spPr bwMode="auto">
            <a:xfrm>
              <a:off x="5175" y="182"/>
              <a:ext cx="1253" cy="800"/>
            </a:xfrm>
            <a:prstGeom prst="rect">
              <a:avLst/>
            </a:prstGeom>
            <a:solidFill>
              <a:srgbClr val="FFFFFF"/>
            </a:solidFill>
            <a:ln w="9525">
              <a:solidFill>
                <a:srgbClr val="000000"/>
              </a:solidFill>
              <a:miter lim="800000"/>
              <a:headEnd/>
              <a:tailEnd/>
            </a:ln>
            <a:scene3d>
              <a:camera prst="orthographicFront"/>
              <a:lightRig rig="threePt" dir="t"/>
            </a:scene3d>
            <a:sp3d>
              <a:bevelT prst="angle"/>
            </a:sp3d>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توجيه النتائج</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9224" name="Text Box 8"/>
            <p:cNvSpPr txBox="1">
              <a:spLocks noChangeArrowheads="1"/>
            </p:cNvSpPr>
            <p:nvPr/>
          </p:nvSpPr>
          <p:spPr bwMode="auto">
            <a:xfrm>
              <a:off x="2984" y="822"/>
              <a:ext cx="1409" cy="800"/>
            </a:xfrm>
            <a:prstGeom prst="rect">
              <a:avLst/>
            </a:prstGeom>
            <a:solidFill>
              <a:srgbClr val="FFFFFF"/>
            </a:solidFill>
            <a:ln w="9525">
              <a:solidFill>
                <a:srgbClr val="000000"/>
              </a:solidFill>
              <a:miter lim="800000"/>
              <a:headEnd/>
              <a:tailEnd/>
            </a:ln>
            <a:scene3d>
              <a:camera prst="orthographicFront"/>
              <a:lightRig rig="threePt" dir="t"/>
            </a:scene3d>
            <a:sp3d>
              <a:bevelT prst="angle"/>
            </a:sp3d>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المسؤولية الاجتماعية للشركة</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
          <p:nvSpPr>
            <p:cNvPr id="9223" name="Text Box 7"/>
            <p:cNvSpPr txBox="1">
              <a:spLocks noChangeArrowheads="1"/>
            </p:cNvSpPr>
            <p:nvPr/>
          </p:nvSpPr>
          <p:spPr bwMode="auto">
            <a:xfrm>
              <a:off x="7054" y="822"/>
              <a:ext cx="1408" cy="800"/>
            </a:xfrm>
            <a:prstGeom prst="rect">
              <a:avLst/>
            </a:prstGeom>
            <a:solidFill>
              <a:srgbClr val="FFFFFF"/>
            </a:solidFill>
            <a:ln w="9525">
              <a:solidFill>
                <a:srgbClr val="000000"/>
              </a:solidFill>
              <a:miter lim="800000"/>
              <a:headEnd/>
              <a:tailEnd/>
            </a:ln>
            <a:scene3d>
              <a:camera prst="orthographicFront"/>
              <a:lightRig rig="threePt" dir="t"/>
            </a:scene3d>
            <a:sp3d>
              <a:bevelT prst="angle"/>
            </a:sp3d>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التركيز على الزبون</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
          <p:nvSpPr>
            <p:cNvPr id="9222" name="Text Box 6"/>
            <p:cNvSpPr txBox="1">
              <a:spLocks noChangeArrowheads="1"/>
            </p:cNvSpPr>
            <p:nvPr/>
          </p:nvSpPr>
          <p:spPr bwMode="auto">
            <a:xfrm>
              <a:off x="7367" y="2262"/>
              <a:ext cx="1408" cy="800"/>
            </a:xfrm>
            <a:prstGeom prst="rect">
              <a:avLst/>
            </a:prstGeom>
            <a:solidFill>
              <a:srgbClr val="FFFFFF"/>
            </a:solidFill>
            <a:ln w="9525">
              <a:solidFill>
                <a:srgbClr val="000000"/>
              </a:solidFill>
              <a:miter lim="800000"/>
              <a:headEnd/>
              <a:tailEnd/>
            </a:ln>
            <a:scene3d>
              <a:camera prst="orthographicFront"/>
              <a:lightRig rig="threePt" dir="t"/>
            </a:scene3d>
            <a:sp3d>
              <a:bevelT prst="angle"/>
            </a:sp3d>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القيادة وثبات الهدف</a:t>
              </a:r>
              <a:endParaRPr kumimoji="0" lang="en-US" sz="4000" b="1" i="0" u="none" strike="noStrike" cap="none" normalizeH="0" baseline="0" dirty="0" smtClean="0">
                <a:ln>
                  <a:noFill/>
                </a:ln>
                <a:solidFill>
                  <a:schemeClr val="tx1"/>
                </a:solidFill>
                <a:effectLst/>
                <a:latin typeface="Arial" pitchFamily="34" charset="0"/>
                <a:cs typeface="Arial" pitchFamily="34" charset="0"/>
              </a:endParaRPr>
            </a:p>
          </p:txBody>
        </p:sp>
        <p:sp>
          <p:nvSpPr>
            <p:cNvPr id="9221" name="Text Box 5"/>
            <p:cNvSpPr txBox="1">
              <a:spLocks noChangeArrowheads="1"/>
            </p:cNvSpPr>
            <p:nvPr/>
          </p:nvSpPr>
          <p:spPr bwMode="auto">
            <a:xfrm>
              <a:off x="7210" y="3382"/>
              <a:ext cx="1722" cy="640"/>
            </a:xfrm>
            <a:prstGeom prst="rect">
              <a:avLst/>
            </a:prstGeom>
            <a:solidFill>
              <a:srgbClr val="FFFFFF"/>
            </a:solidFill>
            <a:ln w="9525">
              <a:solidFill>
                <a:srgbClr val="000000"/>
              </a:solidFill>
              <a:miter lim="800000"/>
              <a:headEnd/>
              <a:tailEnd/>
            </a:ln>
            <a:scene3d>
              <a:camera prst="orthographicFront"/>
              <a:lightRig rig="threePt" dir="t"/>
            </a:scene3d>
            <a:sp3d>
              <a:bevelT prst="angle"/>
            </a:sp3d>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الإدارة من خلال العمليات والحقائق</a:t>
              </a:r>
              <a:endParaRPr kumimoji="0" lang="en-US" sz="3200" b="1" i="0" u="none" strike="noStrike" cap="none" normalizeH="0" baseline="0" dirty="0" smtClean="0">
                <a:ln>
                  <a:noFill/>
                </a:ln>
                <a:solidFill>
                  <a:schemeClr val="tx1"/>
                </a:solidFill>
                <a:effectLst/>
                <a:latin typeface="Arial" pitchFamily="34" charset="0"/>
                <a:cs typeface="Arial" pitchFamily="34" charset="0"/>
              </a:endParaRPr>
            </a:p>
          </p:txBody>
        </p:sp>
        <p:sp>
          <p:nvSpPr>
            <p:cNvPr id="9220" name="Text Box 4"/>
            <p:cNvSpPr txBox="1">
              <a:spLocks noChangeArrowheads="1"/>
            </p:cNvSpPr>
            <p:nvPr/>
          </p:nvSpPr>
          <p:spPr bwMode="auto">
            <a:xfrm>
              <a:off x="5019" y="4342"/>
              <a:ext cx="1878" cy="800"/>
            </a:xfrm>
            <a:prstGeom prst="rect">
              <a:avLst/>
            </a:prstGeom>
            <a:solidFill>
              <a:srgbClr val="FFFFFF"/>
            </a:solidFill>
            <a:ln w="9525">
              <a:solidFill>
                <a:srgbClr val="000000"/>
              </a:solidFill>
              <a:miter lim="800000"/>
              <a:headEnd/>
              <a:tailEnd/>
            </a:ln>
            <a:scene3d>
              <a:camera prst="orthographicFront"/>
              <a:lightRig rig="threePt" dir="t"/>
            </a:scene3d>
            <a:sp3d>
              <a:bevelT w="139700" h="139700" prst="divot"/>
            </a:sp3d>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تطوير الناس وإشراكهم</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9219" name="Text Box 3"/>
            <p:cNvSpPr txBox="1">
              <a:spLocks noChangeArrowheads="1"/>
            </p:cNvSpPr>
            <p:nvPr/>
          </p:nvSpPr>
          <p:spPr bwMode="auto">
            <a:xfrm>
              <a:off x="2828" y="3862"/>
              <a:ext cx="1565" cy="800"/>
            </a:xfrm>
            <a:prstGeom prst="rect">
              <a:avLst/>
            </a:prstGeom>
            <a:solidFill>
              <a:srgbClr val="FFFFFF"/>
            </a:solidFill>
            <a:ln w="9525">
              <a:solidFill>
                <a:srgbClr val="000000"/>
              </a:solidFill>
              <a:miter lim="800000"/>
              <a:headEnd/>
              <a:tailEnd/>
            </a:ln>
            <a:scene3d>
              <a:camera prst="orthographicFront"/>
              <a:lightRig rig="threePt" dir="t"/>
            </a:scene3d>
            <a:sp3d>
              <a:bevelT prst="angle"/>
            </a:sp3d>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التعلم والابتكار والتحسين المستمر</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sp>
          <p:nvSpPr>
            <p:cNvPr id="9218" name="Text Box 2"/>
            <p:cNvSpPr txBox="1">
              <a:spLocks noChangeArrowheads="1"/>
            </p:cNvSpPr>
            <p:nvPr/>
          </p:nvSpPr>
          <p:spPr bwMode="auto">
            <a:xfrm>
              <a:off x="2671" y="1942"/>
              <a:ext cx="1409" cy="960"/>
            </a:xfrm>
            <a:prstGeom prst="rect">
              <a:avLst/>
            </a:prstGeom>
            <a:solidFill>
              <a:srgbClr val="FFFFFF"/>
            </a:solidFill>
            <a:ln w="9525">
              <a:solidFill>
                <a:srgbClr val="000000"/>
              </a:solidFill>
              <a:miter lim="800000"/>
              <a:headEnd/>
              <a:tailEnd/>
            </a:ln>
            <a:scene3d>
              <a:camera prst="orthographicFront"/>
              <a:lightRig rig="threePt" dir="t"/>
            </a:scene3d>
            <a:sp3d>
              <a:bevelT prst="angle"/>
            </a:sp3d>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تطوير الشراكة</a:t>
              </a:r>
              <a:endParaRPr kumimoji="0" lang="en-US" sz="3600" b="1" i="0" u="none" strike="noStrike" cap="none" normalizeH="0" baseline="0" dirty="0" smtClean="0">
                <a:ln>
                  <a:noFill/>
                </a:ln>
                <a:solidFill>
                  <a:schemeClr val="tx1"/>
                </a:solidFill>
                <a:effectLst/>
                <a:latin typeface="Arial" pitchFamily="34" charset="0"/>
                <a:cs typeface="Arial" pitchFamily="34" charset="0"/>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500" fill="hold"/>
                                        <p:tgtEl>
                                          <p:spTgt spid="13314"/>
                                        </p:tgtEl>
                                        <p:attrNameLst>
                                          <p:attrName>ppt_x</p:attrName>
                                        </p:attrNameLst>
                                      </p:cBhvr>
                                      <p:tavLst>
                                        <p:tav tm="0">
                                          <p:val>
                                            <p:strVal val="0-#ppt_w/2"/>
                                          </p:val>
                                        </p:tav>
                                        <p:tav tm="100000">
                                          <p:val>
                                            <p:strVal val="#ppt_x"/>
                                          </p:val>
                                        </p:tav>
                                      </p:tavLst>
                                    </p:anim>
                                    <p:anim calcmode="lin" valueType="num">
                                      <p:cBhvr additive="base">
                                        <p:cTn id="8" dur="500" fill="hold"/>
                                        <p:tgtEl>
                                          <p:spTgt spid="133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3" presetClass="entr" presetSubtype="16" fill="hold" nodeType="clickEffect">
                                  <p:stCondLst>
                                    <p:cond delay="0"/>
                                  </p:stCondLst>
                                  <p:childTnLst>
                                    <p:set>
                                      <p:cBhvr>
                                        <p:cTn id="12" dur="1" fill="hold">
                                          <p:stCondLst>
                                            <p:cond delay="0"/>
                                          </p:stCondLst>
                                        </p:cTn>
                                        <p:tgtEl>
                                          <p:spTgt spid="9217"/>
                                        </p:tgtEl>
                                        <p:attrNameLst>
                                          <p:attrName>style.visibility</p:attrName>
                                        </p:attrNameLst>
                                      </p:cBhvr>
                                      <p:to>
                                        <p:strVal val="visible"/>
                                      </p:to>
                                    </p:set>
                                    <p:animEffect transition="in" filter="plus(in)">
                                      <p:cBhvr>
                                        <p:cTn id="13" dur="2000"/>
                                        <p:tgtEl>
                                          <p:spTgt spid="9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2057400" y="0"/>
            <a:ext cx="7086600" cy="1447800"/>
          </a:xfrm>
        </p:spPr>
        <p:txBody>
          <a:bodyPr lIns="92075" tIns="46038" rIns="92075" bIns="46038"/>
          <a:lstStyle/>
          <a:p>
            <a:pPr rtl="1" eaLnBrk="1" hangingPunct="1">
              <a:defRPr/>
            </a:pPr>
            <a:r>
              <a:rPr lang="ar-SA" b="1" dirty="0" smtClean="0"/>
              <a:t>نبذه تاريخية عن  </a:t>
            </a:r>
            <a:r>
              <a:rPr lang="en-US" b="1" dirty="0" smtClean="0"/>
              <a:t>EFQM</a:t>
            </a:r>
            <a:endParaRPr lang="en-US" sz="2400" b="1" dirty="0" smtClean="0"/>
          </a:p>
        </p:txBody>
      </p:sp>
      <p:sp>
        <p:nvSpPr>
          <p:cNvPr id="9" name="Rectangle 3"/>
          <p:cNvSpPr txBox="1">
            <a:spLocks noChangeArrowheads="1"/>
          </p:cNvSpPr>
          <p:nvPr/>
        </p:nvSpPr>
        <p:spPr bwMode="auto">
          <a:xfrm>
            <a:off x="1447800" y="1219200"/>
            <a:ext cx="7315200" cy="4419600"/>
          </a:xfrm>
          <a:prstGeom prst="rect">
            <a:avLst/>
          </a:prstGeom>
          <a:noFill/>
          <a:ln w="9525">
            <a:noFill/>
            <a:miter lim="800000"/>
            <a:headEnd/>
            <a:tailEnd/>
          </a:ln>
        </p:spPr>
        <p:txBody>
          <a:bodyPr lIns="92075" tIns="46038" rIns="92075" bIns="46038"/>
          <a:lstStyle/>
          <a:p>
            <a:pPr marL="342900" indent="-342900" algn="r" rtl="1" eaLnBrk="0" hangingPunct="0">
              <a:lnSpc>
                <a:spcPct val="200000"/>
              </a:lnSpc>
              <a:spcBef>
                <a:spcPct val="20000"/>
              </a:spcBef>
              <a:buClr>
                <a:schemeClr val="tx2"/>
              </a:buClr>
              <a:buSzPct val="70000"/>
              <a:buFont typeface="Monotype Sorts"/>
              <a:buChar char="t"/>
            </a:pPr>
            <a:r>
              <a:rPr kumimoji="1" lang="ar-SA" sz="2800" b="1" dirty="0">
                <a:latin typeface="Times New Roman" pitchFamily="18" charset="0"/>
                <a:cs typeface="AL-Mohanad Bold" pitchFamily="2" charset="-78"/>
              </a:rPr>
              <a:t>1988  إنشاء المؤسسة الأوروبية لإدارة الجودة</a:t>
            </a:r>
          </a:p>
          <a:p>
            <a:pPr marL="342900" indent="-342900" algn="r" rtl="1" eaLnBrk="0" hangingPunct="0">
              <a:lnSpc>
                <a:spcPct val="200000"/>
              </a:lnSpc>
              <a:spcBef>
                <a:spcPct val="20000"/>
              </a:spcBef>
              <a:buClr>
                <a:schemeClr val="tx2"/>
              </a:buClr>
              <a:buSzPct val="70000"/>
              <a:buFont typeface="Monotype Sorts"/>
              <a:buChar char="t"/>
            </a:pPr>
            <a:r>
              <a:rPr kumimoji="1" lang="ar-SA" sz="2800" b="1" dirty="0">
                <a:latin typeface="Times New Roman" pitchFamily="18" charset="0"/>
                <a:cs typeface="AL-Mohanad Bold" pitchFamily="2" charset="-78"/>
              </a:rPr>
              <a:t>1991 بناء إطار ومفاهيم نموذج التميز</a:t>
            </a:r>
            <a:endParaRPr kumimoji="1" lang="en-US" sz="2800" b="1" dirty="0">
              <a:latin typeface="Times New Roman" pitchFamily="18" charset="0"/>
              <a:cs typeface="AL-Mohanad Bold" pitchFamily="2" charset="-78"/>
            </a:endParaRPr>
          </a:p>
          <a:p>
            <a:pPr marL="342900" indent="-342900" algn="r" rtl="1" eaLnBrk="0" hangingPunct="0">
              <a:lnSpc>
                <a:spcPct val="200000"/>
              </a:lnSpc>
              <a:spcBef>
                <a:spcPct val="20000"/>
              </a:spcBef>
              <a:buClr>
                <a:schemeClr val="tx2"/>
              </a:buClr>
              <a:buSzPct val="70000"/>
              <a:buFont typeface="Monotype Sorts"/>
              <a:buChar char="t"/>
            </a:pPr>
            <a:r>
              <a:rPr kumimoji="1" lang="ar-SA" sz="2800" b="1" dirty="0">
                <a:latin typeface="Times New Roman" pitchFamily="18" charset="0"/>
                <a:cs typeface="AL-Mohanad Bold" pitchFamily="2" charset="-78"/>
              </a:rPr>
              <a:t>1992 أول دورة لجائزة الجودة الأوروربية  </a:t>
            </a:r>
            <a:r>
              <a:rPr kumimoji="1" lang="en-US" sz="2800" b="1" dirty="0">
                <a:latin typeface="Times New Roman" pitchFamily="18" charset="0"/>
                <a:cs typeface="AL-Mohanad Bold" pitchFamily="2" charset="-78"/>
              </a:rPr>
              <a:t>EFQM</a:t>
            </a:r>
            <a:endParaRPr kumimoji="1" lang="ar-SA" sz="2800" b="1" dirty="0">
              <a:latin typeface="Times New Roman" pitchFamily="18" charset="0"/>
              <a:cs typeface="AL-Mohanad Bold" pitchFamily="2" charset="-78"/>
            </a:endParaRPr>
          </a:p>
          <a:p>
            <a:pPr marL="342900" indent="-342900" algn="r" rtl="1" eaLnBrk="0" hangingPunct="0">
              <a:lnSpc>
                <a:spcPct val="200000"/>
              </a:lnSpc>
              <a:spcBef>
                <a:spcPct val="20000"/>
              </a:spcBef>
              <a:buClr>
                <a:schemeClr val="tx2"/>
              </a:buClr>
              <a:buSzPct val="70000"/>
              <a:buFont typeface="Monotype Sorts"/>
              <a:buChar char="t"/>
            </a:pPr>
            <a:r>
              <a:rPr kumimoji="1" lang="ar-SA" sz="2800" b="1" dirty="0">
                <a:latin typeface="Times New Roman" pitchFamily="18" charset="0"/>
                <a:cs typeface="AL-Mohanad Bold" pitchFamily="2" charset="-78"/>
              </a:rPr>
              <a:t>2000  أول تعديل على نموذج التميز </a:t>
            </a:r>
            <a:r>
              <a:rPr kumimoji="1" lang="en-US" sz="2800" b="1" dirty="0" smtClean="0">
                <a:latin typeface="Times New Roman" pitchFamily="18" charset="0"/>
                <a:cs typeface="AL-Mohanad Bold" pitchFamily="2" charset="-78"/>
              </a:rPr>
              <a:t>EFQM</a:t>
            </a:r>
            <a:endParaRPr kumimoji="1" lang="ar-SA" sz="2800" b="1" dirty="0" smtClean="0">
              <a:latin typeface="Times New Roman" pitchFamily="18" charset="0"/>
              <a:cs typeface="AL-Mohanad Bold" pitchFamily="2" charset="-78"/>
            </a:endParaRPr>
          </a:p>
          <a:p>
            <a:pPr marL="342900" indent="-342900" algn="r" rtl="1" eaLnBrk="0" hangingPunct="0">
              <a:lnSpc>
                <a:spcPct val="200000"/>
              </a:lnSpc>
              <a:spcBef>
                <a:spcPct val="20000"/>
              </a:spcBef>
              <a:buClr>
                <a:schemeClr val="tx2"/>
              </a:buClr>
              <a:buSzPct val="70000"/>
              <a:buFont typeface="Monotype Sorts"/>
              <a:buChar char="t"/>
            </a:pPr>
            <a:r>
              <a:rPr kumimoji="1" lang="ar-SA" sz="2800" b="1" dirty="0" smtClean="0">
                <a:latin typeface="Times New Roman" pitchFamily="18" charset="0"/>
                <a:cs typeface="AL-Mohanad Bold" pitchFamily="2" charset="-78"/>
              </a:rPr>
              <a:t>2010 ثاني تعديل على نموذج التميز </a:t>
            </a:r>
            <a:r>
              <a:rPr kumimoji="1" lang="en-US" sz="2800" b="1" dirty="0" smtClean="0">
                <a:latin typeface="Times New Roman" pitchFamily="18" charset="0"/>
                <a:cs typeface="AL-Mohanad Bold" pitchFamily="2" charset="-78"/>
              </a:rPr>
              <a:t>EFQM </a:t>
            </a:r>
            <a:endParaRPr kumimoji="1" lang="en-US" sz="2800" dirty="0">
              <a:latin typeface="Times New Roman" pitchFamily="18" charset="0"/>
              <a:cs typeface="Times New Roman" pitchFamily="18" charset="0"/>
            </a:endParaRPr>
          </a:p>
        </p:txBody>
      </p:sp>
      <p:sp>
        <p:nvSpPr>
          <p:cNvPr id="6" name="عنصر نائب لرقم الشريحة 9"/>
          <p:cNvSpPr>
            <a:spLocks noGrp="1"/>
          </p:cNvSpPr>
          <p:nvPr>
            <p:ph type="sldNum" sz="quarter" idx="12"/>
          </p:nvPr>
        </p:nvSpPr>
        <p:spPr>
          <a:xfrm>
            <a:off x="0" y="6500813"/>
            <a:ext cx="1285875" cy="357187"/>
          </a:xfrm>
        </p:spPr>
        <p:txBody>
          <a:bodyPr lIns="92075" tIns="46038" rIns="92075" bIns="46038" anchor="ctr"/>
          <a:lstStyle/>
          <a:p>
            <a:pPr rtl="1" eaLnBrk="0" hangingPunct="0">
              <a:defRPr/>
            </a:pPr>
            <a:fld id="{A59644F0-F817-4815-96E1-E225A8FD5833}" type="slidenum">
              <a:rPr lang="ar-SA">
                <a:effectLst/>
                <a:latin typeface="Times New Roman" pitchFamily="18" charset="0"/>
                <a:cs typeface="+mn-cs"/>
              </a:rPr>
              <a:pPr rtl="1" eaLnBrk="0" hangingPunct="0">
                <a:defRPr/>
              </a:pPr>
              <a:t>17</a:t>
            </a:fld>
            <a:endParaRPr lang="ar-SA">
              <a:effectLst/>
              <a:latin typeface="Times New Roman" pitchFamily="18" charset="0"/>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additive="base">
                                        <p:cTn id="7" dur="500" fill="hold"/>
                                        <p:tgtEl>
                                          <p:spTgt spid="13314"/>
                                        </p:tgtEl>
                                        <p:attrNameLst>
                                          <p:attrName>ppt_x</p:attrName>
                                        </p:attrNameLst>
                                      </p:cBhvr>
                                      <p:tavLst>
                                        <p:tav tm="0">
                                          <p:val>
                                            <p:strVal val="0-#ppt_w/2"/>
                                          </p:val>
                                        </p:tav>
                                        <p:tav tm="100000">
                                          <p:val>
                                            <p:strVal val="#ppt_x"/>
                                          </p:val>
                                        </p:tav>
                                      </p:tavLst>
                                    </p:anim>
                                    <p:anim calcmode="lin" valueType="num">
                                      <p:cBhvr additive="base">
                                        <p:cTn id="8" dur="500" fill="hold"/>
                                        <p:tgtEl>
                                          <p:spTgt spid="133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528"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p:cTn id="1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9">
                                            <p:txEl>
                                              <p:pRg st="0" end="0"/>
                                            </p:txEl>
                                          </p:spTgt>
                                        </p:tgtEl>
                                        <p:attrNameLst>
                                          <p:attrName>ppt_h</p:attrName>
                                        </p:attrNameLst>
                                      </p:cBhvr>
                                      <p:tavLst>
                                        <p:tav tm="0">
                                          <p:val>
                                            <p:fltVal val="0"/>
                                          </p:val>
                                        </p:tav>
                                        <p:tav tm="100000">
                                          <p:val>
                                            <p:strVal val="#ppt_h"/>
                                          </p:val>
                                        </p:tav>
                                      </p:tavLst>
                                    </p:anim>
                                    <p:anim calcmode="lin" valueType="num">
                                      <p:cBhvr>
                                        <p:cTn id="15" dur="500" fill="hold"/>
                                        <p:tgtEl>
                                          <p:spTgt spid="9">
                                            <p:txEl>
                                              <p:pRg st="0" end="0"/>
                                            </p:txEl>
                                          </p:spTgt>
                                        </p:tgtEl>
                                        <p:attrNameLst>
                                          <p:attrName>ppt_x</p:attrName>
                                        </p:attrNameLst>
                                      </p:cBhvr>
                                      <p:tavLst>
                                        <p:tav tm="0">
                                          <p:val>
                                            <p:fltVal val="0.5"/>
                                          </p:val>
                                        </p:tav>
                                        <p:tav tm="100000">
                                          <p:val>
                                            <p:strVal val="#ppt_x"/>
                                          </p:val>
                                        </p:tav>
                                      </p:tavLst>
                                    </p:anim>
                                    <p:anim calcmode="lin" valueType="num">
                                      <p:cBhvr>
                                        <p:cTn id="16" dur="500" fill="hold"/>
                                        <p:tgtEl>
                                          <p:spTgt spid="9">
                                            <p:txEl>
                                              <p:pRg st="0" end="0"/>
                                            </p:txEl>
                                          </p:spTgt>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par>
                    <p:cTn id="17" fill="hold">
                      <p:stCondLst>
                        <p:cond delay="indefinite"/>
                      </p:stCondLst>
                      <p:childTnLst>
                        <p:par>
                          <p:cTn id="18" fill="hold">
                            <p:stCondLst>
                              <p:cond delay="0"/>
                            </p:stCondLst>
                            <p:childTnLst>
                              <p:par>
                                <p:cTn id="19" presetID="23" presetClass="entr" presetSubtype="528" fill="hold" grpId="0" nodeType="click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anim calcmode="lin" valueType="num">
                                      <p:cBhvr>
                                        <p:cTn id="21" dur="500" fill="hold"/>
                                        <p:tgtEl>
                                          <p:spTgt spid="9">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9">
                                            <p:txEl>
                                              <p:pRg st="1" end="1"/>
                                            </p:txEl>
                                          </p:spTgt>
                                        </p:tgtEl>
                                        <p:attrNameLst>
                                          <p:attrName>ppt_h</p:attrName>
                                        </p:attrNameLst>
                                      </p:cBhvr>
                                      <p:tavLst>
                                        <p:tav tm="0">
                                          <p:val>
                                            <p:fltVal val="0"/>
                                          </p:val>
                                        </p:tav>
                                        <p:tav tm="100000">
                                          <p:val>
                                            <p:strVal val="#ppt_h"/>
                                          </p:val>
                                        </p:tav>
                                      </p:tavLst>
                                    </p:anim>
                                    <p:anim calcmode="lin" valueType="num">
                                      <p:cBhvr>
                                        <p:cTn id="23" dur="500" fill="hold"/>
                                        <p:tgtEl>
                                          <p:spTgt spid="9">
                                            <p:txEl>
                                              <p:pRg st="1" end="1"/>
                                            </p:txEl>
                                          </p:spTgt>
                                        </p:tgtEl>
                                        <p:attrNameLst>
                                          <p:attrName>ppt_x</p:attrName>
                                        </p:attrNameLst>
                                      </p:cBhvr>
                                      <p:tavLst>
                                        <p:tav tm="0">
                                          <p:val>
                                            <p:fltVal val="0.5"/>
                                          </p:val>
                                        </p:tav>
                                        <p:tav tm="100000">
                                          <p:val>
                                            <p:strVal val="#ppt_x"/>
                                          </p:val>
                                        </p:tav>
                                      </p:tavLst>
                                    </p:anim>
                                    <p:anim calcmode="lin" valueType="num">
                                      <p:cBhvr>
                                        <p:cTn id="24" dur="500" fill="hold"/>
                                        <p:tgtEl>
                                          <p:spTgt spid="9">
                                            <p:txEl>
                                              <p:pRg st="1" end="1"/>
                                            </p:txEl>
                                          </p:spTgt>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19"/>
                                            </p:cond>
                                          </p:stCondLst>
                                          <p:endCondLst>
                                            <p:cond evt="onStopAudio" delay="0">
                                              <p:tgtEl>
                                                <p:sldTgt/>
                                              </p:tgtEl>
                                            </p:cond>
                                          </p:endCondLst>
                                        </p:cTn>
                                        <p:tgtEl>
                                          <p:sndTgt r:embed="rId2" name="CHIMES.WAV"/>
                                        </p:tgtEl>
                                      </p:cMediaNode>
                                    </p:audio>
                                  </p:subTnLst>
                                </p:cTn>
                              </p:par>
                            </p:childTnLst>
                          </p:cTn>
                        </p:par>
                      </p:childTnLst>
                    </p:cTn>
                  </p:par>
                  <p:par>
                    <p:cTn id="25" fill="hold">
                      <p:stCondLst>
                        <p:cond delay="indefinite"/>
                      </p:stCondLst>
                      <p:childTnLst>
                        <p:par>
                          <p:cTn id="26" fill="hold">
                            <p:stCondLst>
                              <p:cond delay="0"/>
                            </p:stCondLst>
                            <p:childTnLst>
                              <p:par>
                                <p:cTn id="27" presetID="23" presetClass="entr" presetSubtype="528" fill="hold" grpId="0" nodeType="click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anim calcmode="lin" valueType="num">
                                      <p:cBhvr>
                                        <p:cTn id="29" dur="500" fill="hold"/>
                                        <p:tgtEl>
                                          <p:spTgt spid="9">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9">
                                            <p:txEl>
                                              <p:pRg st="2" end="2"/>
                                            </p:txEl>
                                          </p:spTgt>
                                        </p:tgtEl>
                                        <p:attrNameLst>
                                          <p:attrName>ppt_h</p:attrName>
                                        </p:attrNameLst>
                                      </p:cBhvr>
                                      <p:tavLst>
                                        <p:tav tm="0">
                                          <p:val>
                                            <p:fltVal val="0"/>
                                          </p:val>
                                        </p:tav>
                                        <p:tav tm="100000">
                                          <p:val>
                                            <p:strVal val="#ppt_h"/>
                                          </p:val>
                                        </p:tav>
                                      </p:tavLst>
                                    </p:anim>
                                    <p:anim calcmode="lin" valueType="num">
                                      <p:cBhvr>
                                        <p:cTn id="31" dur="500" fill="hold"/>
                                        <p:tgtEl>
                                          <p:spTgt spid="9">
                                            <p:txEl>
                                              <p:pRg st="2" end="2"/>
                                            </p:txEl>
                                          </p:spTgt>
                                        </p:tgtEl>
                                        <p:attrNameLst>
                                          <p:attrName>ppt_x</p:attrName>
                                        </p:attrNameLst>
                                      </p:cBhvr>
                                      <p:tavLst>
                                        <p:tav tm="0">
                                          <p:val>
                                            <p:fltVal val="0.5"/>
                                          </p:val>
                                        </p:tav>
                                        <p:tav tm="100000">
                                          <p:val>
                                            <p:strVal val="#ppt_x"/>
                                          </p:val>
                                        </p:tav>
                                      </p:tavLst>
                                    </p:anim>
                                    <p:anim calcmode="lin" valueType="num">
                                      <p:cBhvr>
                                        <p:cTn id="32" dur="500" fill="hold"/>
                                        <p:tgtEl>
                                          <p:spTgt spid="9">
                                            <p:txEl>
                                              <p:pRg st="2" end="2"/>
                                            </p:txEl>
                                          </p:spTgt>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2" name="CHIMES.WAV"/>
                                        </p:tgtEl>
                                      </p:cMediaNode>
                                    </p:audio>
                                  </p:subTnLst>
                                </p:cTn>
                              </p:par>
                            </p:childTnLst>
                          </p:cTn>
                        </p:par>
                      </p:childTnLst>
                    </p:cTn>
                  </p:par>
                  <p:par>
                    <p:cTn id="33" fill="hold">
                      <p:stCondLst>
                        <p:cond delay="indefinite"/>
                      </p:stCondLst>
                      <p:childTnLst>
                        <p:par>
                          <p:cTn id="34" fill="hold">
                            <p:stCondLst>
                              <p:cond delay="0"/>
                            </p:stCondLst>
                            <p:childTnLst>
                              <p:par>
                                <p:cTn id="35" presetID="23" presetClass="entr" presetSubtype="528" fill="hold" grpId="0" nodeType="clickEffect">
                                  <p:stCondLst>
                                    <p:cond delay="0"/>
                                  </p:stCondLst>
                                  <p:childTnLst>
                                    <p:set>
                                      <p:cBhvr>
                                        <p:cTn id="36" dur="1" fill="hold">
                                          <p:stCondLst>
                                            <p:cond delay="0"/>
                                          </p:stCondLst>
                                        </p:cTn>
                                        <p:tgtEl>
                                          <p:spTgt spid="9">
                                            <p:txEl>
                                              <p:pRg st="3" end="3"/>
                                            </p:txEl>
                                          </p:spTgt>
                                        </p:tgtEl>
                                        <p:attrNameLst>
                                          <p:attrName>style.visibility</p:attrName>
                                        </p:attrNameLst>
                                      </p:cBhvr>
                                      <p:to>
                                        <p:strVal val="visible"/>
                                      </p:to>
                                    </p:set>
                                    <p:anim calcmode="lin" valueType="num">
                                      <p:cBhvr>
                                        <p:cTn id="37" dur="500" fill="hold"/>
                                        <p:tgtEl>
                                          <p:spTgt spid="9">
                                            <p:txEl>
                                              <p:pRg st="3" end="3"/>
                                            </p:txEl>
                                          </p:spTgt>
                                        </p:tgtEl>
                                        <p:attrNameLst>
                                          <p:attrName>ppt_w</p:attrName>
                                        </p:attrNameLst>
                                      </p:cBhvr>
                                      <p:tavLst>
                                        <p:tav tm="0">
                                          <p:val>
                                            <p:fltVal val="0"/>
                                          </p:val>
                                        </p:tav>
                                        <p:tav tm="100000">
                                          <p:val>
                                            <p:strVal val="#ppt_w"/>
                                          </p:val>
                                        </p:tav>
                                      </p:tavLst>
                                    </p:anim>
                                    <p:anim calcmode="lin" valueType="num">
                                      <p:cBhvr>
                                        <p:cTn id="38" dur="500" fill="hold"/>
                                        <p:tgtEl>
                                          <p:spTgt spid="9">
                                            <p:txEl>
                                              <p:pRg st="3" end="3"/>
                                            </p:txEl>
                                          </p:spTgt>
                                        </p:tgtEl>
                                        <p:attrNameLst>
                                          <p:attrName>ppt_h</p:attrName>
                                        </p:attrNameLst>
                                      </p:cBhvr>
                                      <p:tavLst>
                                        <p:tav tm="0">
                                          <p:val>
                                            <p:fltVal val="0"/>
                                          </p:val>
                                        </p:tav>
                                        <p:tav tm="100000">
                                          <p:val>
                                            <p:strVal val="#ppt_h"/>
                                          </p:val>
                                        </p:tav>
                                      </p:tavLst>
                                    </p:anim>
                                    <p:anim calcmode="lin" valueType="num">
                                      <p:cBhvr>
                                        <p:cTn id="39" dur="500" fill="hold"/>
                                        <p:tgtEl>
                                          <p:spTgt spid="9">
                                            <p:txEl>
                                              <p:pRg st="3" end="3"/>
                                            </p:txEl>
                                          </p:spTgt>
                                        </p:tgtEl>
                                        <p:attrNameLst>
                                          <p:attrName>ppt_x</p:attrName>
                                        </p:attrNameLst>
                                      </p:cBhvr>
                                      <p:tavLst>
                                        <p:tav tm="0">
                                          <p:val>
                                            <p:fltVal val="0.5"/>
                                          </p:val>
                                        </p:tav>
                                        <p:tav tm="100000">
                                          <p:val>
                                            <p:strVal val="#ppt_x"/>
                                          </p:val>
                                        </p:tav>
                                      </p:tavLst>
                                    </p:anim>
                                    <p:anim calcmode="lin" valueType="num">
                                      <p:cBhvr>
                                        <p:cTn id="40" dur="500" fill="hold"/>
                                        <p:tgtEl>
                                          <p:spTgt spid="9">
                                            <p:txEl>
                                              <p:pRg st="3" end="3"/>
                                            </p:txEl>
                                          </p:spTgt>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CHIMES.WAV"/>
                                        </p:tgtEl>
                                      </p:cMediaNode>
                                    </p:audio>
                                  </p:subTnLst>
                                </p:cTn>
                              </p:par>
                            </p:childTnLst>
                          </p:cTn>
                        </p:par>
                      </p:childTnLst>
                    </p:cTn>
                  </p:par>
                  <p:par>
                    <p:cTn id="41" fill="hold">
                      <p:stCondLst>
                        <p:cond delay="indefinite"/>
                      </p:stCondLst>
                      <p:childTnLst>
                        <p:par>
                          <p:cTn id="42" fill="hold">
                            <p:stCondLst>
                              <p:cond delay="0"/>
                            </p:stCondLst>
                            <p:childTnLst>
                              <p:par>
                                <p:cTn id="43" presetID="23" presetClass="entr" presetSubtype="528" fill="hold" grpId="0" nodeType="clickEffect">
                                  <p:stCondLst>
                                    <p:cond delay="0"/>
                                  </p:stCondLst>
                                  <p:childTnLst>
                                    <p:set>
                                      <p:cBhvr>
                                        <p:cTn id="44" dur="1" fill="hold">
                                          <p:stCondLst>
                                            <p:cond delay="0"/>
                                          </p:stCondLst>
                                        </p:cTn>
                                        <p:tgtEl>
                                          <p:spTgt spid="9">
                                            <p:txEl>
                                              <p:pRg st="4" end="4"/>
                                            </p:txEl>
                                          </p:spTgt>
                                        </p:tgtEl>
                                        <p:attrNameLst>
                                          <p:attrName>style.visibility</p:attrName>
                                        </p:attrNameLst>
                                      </p:cBhvr>
                                      <p:to>
                                        <p:strVal val="visible"/>
                                      </p:to>
                                    </p:set>
                                    <p:anim calcmode="lin" valueType="num">
                                      <p:cBhvr>
                                        <p:cTn id="45" dur="500" fill="hold"/>
                                        <p:tgtEl>
                                          <p:spTgt spid="9">
                                            <p:txEl>
                                              <p:pRg st="4" end="4"/>
                                            </p:txEl>
                                          </p:spTgt>
                                        </p:tgtEl>
                                        <p:attrNameLst>
                                          <p:attrName>ppt_w</p:attrName>
                                        </p:attrNameLst>
                                      </p:cBhvr>
                                      <p:tavLst>
                                        <p:tav tm="0">
                                          <p:val>
                                            <p:fltVal val="0"/>
                                          </p:val>
                                        </p:tav>
                                        <p:tav tm="100000">
                                          <p:val>
                                            <p:strVal val="#ppt_w"/>
                                          </p:val>
                                        </p:tav>
                                      </p:tavLst>
                                    </p:anim>
                                    <p:anim calcmode="lin" valueType="num">
                                      <p:cBhvr>
                                        <p:cTn id="46" dur="500" fill="hold"/>
                                        <p:tgtEl>
                                          <p:spTgt spid="9">
                                            <p:txEl>
                                              <p:pRg st="4" end="4"/>
                                            </p:txEl>
                                          </p:spTgt>
                                        </p:tgtEl>
                                        <p:attrNameLst>
                                          <p:attrName>ppt_h</p:attrName>
                                        </p:attrNameLst>
                                      </p:cBhvr>
                                      <p:tavLst>
                                        <p:tav tm="0">
                                          <p:val>
                                            <p:fltVal val="0"/>
                                          </p:val>
                                        </p:tav>
                                        <p:tav tm="100000">
                                          <p:val>
                                            <p:strVal val="#ppt_h"/>
                                          </p:val>
                                        </p:tav>
                                      </p:tavLst>
                                    </p:anim>
                                    <p:anim calcmode="lin" valueType="num">
                                      <p:cBhvr>
                                        <p:cTn id="47" dur="500" fill="hold"/>
                                        <p:tgtEl>
                                          <p:spTgt spid="9">
                                            <p:txEl>
                                              <p:pRg st="4" end="4"/>
                                            </p:txEl>
                                          </p:spTgt>
                                        </p:tgtEl>
                                        <p:attrNameLst>
                                          <p:attrName>ppt_x</p:attrName>
                                        </p:attrNameLst>
                                      </p:cBhvr>
                                      <p:tavLst>
                                        <p:tav tm="0">
                                          <p:val>
                                            <p:fltVal val="0.5"/>
                                          </p:val>
                                        </p:tav>
                                        <p:tav tm="100000">
                                          <p:val>
                                            <p:strVal val="#ppt_x"/>
                                          </p:val>
                                        </p:tav>
                                      </p:tavLst>
                                    </p:anim>
                                    <p:anim calcmode="lin" valueType="num">
                                      <p:cBhvr>
                                        <p:cTn id="48" dur="500" fill="hold"/>
                                        <p:tgtEl>
                                          <p:spTgt spid="9">
                                            <p:txEl>
                                              <p:pRg st="4" end="4"/>
                                            </p:txEl>
                                          </p:spTgt>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43"/>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9"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1676400" y="381000"/>
            <a:ext cx="8229600" cy="1143000"/>
          </a:xfrm>
        </p:spPr>
        <p:txBody>
          <a:bodyPr anchor="t"/>
          <a:lstStyle/>
          <a:p>
            <a:pPr rtl="1">
              <a:defRPr/>
            </a:pPr>
            <a:r>
              <a:rPr lang="ar-SA" b="1" dirty="0" smtClean="0">
                <a:solidFill>
                  <a:srgbClr val="FFFF9E"/>
                </a:solidFill>
              </a:rPr>
              <a:t>معايير نموذج التميز </a:t>
            </a:r>
            <a:r>
              <a:rPr lang="en-US" b="1" dirty="0" smtClean="0">
                <a:solidFill>
                  <a:srgbClr val="FFFF9E"/>
                </a:solidFill>
              </a:rPr>
              <a:t>EF</a:t>
            </a:r>
            <a:r>
              <a:rPr lang="en-US" b="1" dirty="0" smtClean="0">
                <a:solidFill>
                  <a:srgbClr val="FF0000"/>
                </a:solidFill>
              </a:rPr>
              <a:t>Q</a:t>
            </a:r>
            <a:r>
              <a:rPr lang="en-US" b="1" dirty="0" smtClean="0">
                <a:solidFill>
                  <a:srgbClr val="FFFF9E"/>
                </a:solidFill>
              </a:rPr>
              <a:t>M</a:t>
            </a:r>
            <a:r>
              <a:rPr lang="ar-SA" b="1" dirty="0" smtClean="0">
                <a:solidFill>
                  <a:srgbClr val="FFFF9E"/>
                </a:solidFill>
              </a:rPr>
              <a:t>   </a:t>
            </a:r>
            <a:endParaRPr lang="en-US" b="1" dirty="0" smtClean="0">
              <a:solidFill>
                <a:srgbClr val="FFFF9E"/>
              </a:solidFill>
            </a:endParaRPr>
          </a:p>
        </p:txBody>
      </p:sp>
      <p:sp>
        <p:nvSpPr>
          <p:cNvPr id="20" name="عنصر نائب لرقم الشريحة 9"/>
          <p:cNvSpPr>
            <a:spLocks noGrp="1"/>
          </p:cNvSpPr>
          <p:nvPr>
            <p:ph type="sldNum" sz="quarter" idx="12"/>
          </p:nvPr>
        </p:nvSpPr>
        <p:spPr>
          <a:xfrm>
            <a:off x="0" y="6500813"/>
            <a:ext cx="1285875" cy="357187"/>
          </a:xfrm>
        </p:spPr>
        <p:txBody>
          <a:bodyPr lIns="92075" tIns="46038" rIns="92075" bIns="46038" anchor="ctr"/>
          <a:lstStyle/>
          <a:p>
            <a:pPr rtl="1" eaLnBrk="0" hangingPunct="0">
              <a:defRPr/>
            </a:pPr>
            <a:fld id="{C8A9A203-CE49-4146-9C60-ABB230BB7996}" type="slidenum">
              <a:rPr lang="ar-SA">
                <a:effectLst/>
                <a:latin typeface="Times New Roman" pitchFamily="18" charset="0"/>
                <a:cs typeface="+mn-cs"/>
              </a:rPr>
              <a:pPr rtl="1" eaLnBrk="0" hangingPunct="0">
                <a:defRPr/>
              </a:pPr>
              <a:t>18</a:t>
            </a:fld>
            <a:endParaRPr lang="ar-SA">
              <a:effectLst/>
              <a:latin typeface="Times New Roman" pitchFamily="18" charset="0"/>
              <a:cs typeface="+mn-cs"/>
            </a:endParaRPr>
          </a:p>
        </p:txBody>
      </p:sp>
      <p:sp>
        <p:nvSpPr>
          <p:cNvPr id="5" name="Rectangle 4"/>
          <p:cNvSpPr/>
          <p:nvPr/>
        </p:nvSpPr>
        <p:spPr>
          <a:xfrm>
            <a:off x="7620000" y="2590800"/>
            <a:ext cx="1371600" cy="3429000"/>
          </a:xfrm>
          <a:prstGeom prst="rect">
            <a:avLst/>
          </a:prstGeom>
          <a:scene3d>
            <a:camera prst="orthographicFront"/>
            <a:lightRig rig="threePt" dir="t"/>
          </a:scene3d>
          <a:sp3d>
            <a:bevelT prst="angle"/>
          </a:sp3d>
        </p:spPr>
        <p:style>
          <a:lnRef idx="1">
            <a:schemeClr val="accent6"/>
          </a:lnRef>
          <a:fillRef idx="2">
            <a:schemeClr val="accent6"/>
          </a:fillRef>
          <a:effectRef idx="1">
            <a:schemeClr val="accent6"/>
          </a:effectRef>
          <a:fontRef idx="minor">
            <a:schemeClr val="dk1"/>
          </a:fontRef>
        </p:style>
        <p:txBody>
          <a:bodyPr rtlCol="0" anchor="ctr"/>
          <a:lstStyle/>
          <a:p>
            <a:pPr algn="ctr"/>
            <a:r>
              <a:rPr lang="ar-SA" sz="3600" b="1" dirty="0" smtClean="0"/>
              <a:t>القيادة</a:t>
            </a:r>
            <a:endParaRPr lang="en-US" sz="3600" b="1" dirty="0"/>
          </a:p>
        </p:txBody>
      </p:sp>
      <p:sp>
        <p:nvSpPr>
          <p:cNvPr id="7" name="Rectangle 6"/>
          <p:cNvSpPr/>
          <p:nvPr/>
        </p:nvSpPr>
        <p:spPr>
          <a:xfrm>
            <a:off x="5638800" y="2590800"/>
            <a:ext cx="1447800" cy="990600"/>
          </a:xfrm>
          <a:prstGeom prst="rect">
            <a:avLst/>
          </a:prstGeom>
          <a:scene3d>
            <a:camera prst="orthographicFront"/>
            <a:lightRig rig="threePt" dir="t"/>
          </a:scene3d>
          <a:sp3d>
            <a:bevelT w="139700" h="139700" prst="divot"/>
          </a:sp3d>
        </p:spPr>
        <p:style>
          <a:lnRef idx="1">
            <a:schemeClr val="accent6"/>
          </a:lnRef>
          <a:fillRef idx="2">
            <a:schemeClr val="accent6"/>
          </a:fillRef>
          <a:effectRef idx="1">
            <a:schemeClr val="accent6"/>
          </a:effectRef>
          <a:fontRef idx="minor">
            <a:schemeClr val="dk1"/>
          </a:fontRef>
        </p:style>
        <p:txBody>
          <a:bodyPr rtlCol="0" anchor="ctr"/>
          <a:lstStyle/>
          <a:p>
            <a:pPr algn="ctr"/>
            <a:r>
              <a:rPr lang="ar-SA" sz="2400" b="1" dirty="0" smtClean="0"/>
              <a:t>الموارد البشرية</a:t>
            </a:r>
            <a:endParaRPr lang="en-US" sz="2400" b="1" dirty="0"/>
          </a:p>
        </p:txBody>
      </p:sp>
      <p:sp>
        <p:nvSpPr>
          <p:cNvPr id="9" name="Rectangle 8"/>
          <p:cNvSpPr/>
          <p:nvPr/>
        </p:nvSpPr>
        <p:spPr>
          <a:xfrm>
            <a:off x="5638800" y="3835400"/>
            <a:ext cx="1447800" cy="990600"/>
          </a:xfrm>
          <a:prstGeom prst="rect">
            <a:avLst/>
          </a:prstGeom>
          <a:scene3d>
            <a:camera prst="orthographicFront"/>
            <a:lightRig rig="threePt" dir="t"/>
          </a:scene3d>
          <a:sp3d>
            <a:bevelT w="139700" h="139700" prst="divot"/>
          </a:sp3d>
        </p:spPr>
        <p:style>
          <a:lnRef idx="1">
            <a:schemeClr val="accent6"/>
          </a:lnRef>
          <a:fillRef idx="2">
            <a:schemeClr val="accent6"/>
          </a:fillRef>
          <a:effectRef idx="1">
            <a:schemeClr val="accent6"/>
          </a:effectRef>
          <a:fontRef idx="minor">
            <a:schemeClr val="dk1"/>
          </a:fontRef>
        </p:style>
        <p:txBody>
          <a:bodyPr rtlCol="0" anchor="ctr"/>
          <a:lstStyle/>
          <a:p>
            <a:pPr algn="ctr"/>
            <a:r>
              <a:rPr lang="ar-SA" sz="2000" b="1" dirty="0" smtClean="0"/>
              <a:t>السياسة والإستراتيجية</a:t>
            </a:r>
          </a:p>
        </p:txBody>
      </p:sp>
      <p:sp>
        <p:nvSpPr>
          <p:cNvPr id="10" name="Rectangle 9"/>
          <p:cNvSpPr/>
          <p:nvPr/>
        </p:nvSpPr>
        <p:spPr>
          <a:xfrm>
            <a:off x="5638800" y="5029200"/>
            <a:ext cx="1447800" cy="990600"/>
          </a:xfrm>
          <a:prstGeom prst="rect">
            <a:avLst/>
          </a:prstGeom>
          <a:scene3d>
            <a:camera prst="orthographicFront"/>
            <a:lightRig rig="threePt" dir="t"/>
          </a:scene3d>
          <a:sp3d>
            <a:bevelT w="139700" h="139700" prst="divot"/>
          </a:sp3d>
        </p:spPr>
        <p:style>
          <a:lnRef idx="1">
            <a:schemeClr val="accent6"/>
          </a:lnRef>
          <a:fillRef idx="2">
            <a:schemeClr val="accent6"/>
          </a:fillRef>
          <a:effectRef idx="1">
            <a:schemeClr val="accent6"/>
          </a:effectRef>
          <a:fontRef idx="minor">
            <a:schemeClr val="dk1"/>
          </a:fontRef>
        </p:style>
        <p:txBody>
          <a:bodyPr rtlCol="0" anchor="ctr"/>
          <a:lstStyle/>
          <a:p>
            <a:pPr algn="ctr"/>
            <a:r>
              <a:rPr lang="ar-SA" sz="2400" b="1" dirty="0" smtClean="0"/>
              <a:t>الشراكة والموارد</a:t>
            </a:r>
            <a:endParaRPr lang="en-US" sz="2400" b="1" dirty="0"/>
          </a:p>
        </p:txBody>
      </p:sp>
      <p:sp>
        <p:nvSpPr>
          <p:cNvPr id="11" name="Rectangle 10"/>
          <p:cNvSpPr/>
          <p:nvPr/>
        </p:nvSpPr>
        <p:spPr>
          <a:xfrm>
            <a:off x="3581400" y="2514600"/>
            <a:ext cx="1447800" cy="3505200"/>
          </a:xfrm>
          <a:prstGeom prst="rect">
            <a:avLst/>
          </a:prstGeom>
          <a:scene3d>
            <a:camera prst="orthographicFront"/>
            <a:lightRig rig="threePt" dir="t"/>
          </a:scene3d>
          <a:sp3d>
            <a:bevelT prst="angle"/>
          </a:sp3d>
        </p:spPr>
        <p:style>
          <a:lnRef idx="1">
            <a:schemeClr val="accent6"/>
          </a:lnRef>
          <a:fillRef idx="2">
            <a:schemeClr val="accent6"/>
          </a:fillRef>
          <a:effectRef idx="1">
            <a:schemeClr val="accent6"/>
          </a:effectRef>
          <a:fontRef idx="minor">
            <a:schemeClr val="dk1"/>
          </a:fontRef>
        </p:style>
        <p:txBody>
          <a:bodyPr rtlCol="0" anchor="ctr"/>
          <a:lstStyle/>
          <a:p>
            <a:pPr algn="ctr"/>
            <a:r>
              <a:rPr lang="ar-SA" sz="3600" b="1" dirty="0" smtClean="0"/>
              <a:t>العمليات</a:t>
            </a:r>
            <a:endParaRPr lang="en-US" sz="3600" b="1" dirty="0"/>
          </a:p>
        </p:txBody>
      </p:sp>
      <p:sp>
        <p:nvSpPr>
          <p:cNvPr id="12" name="Rectangle 11"/>
          <p:cNvSpPr/>
          <p:nvPr/>
        </p:nvSpPr>
        <p:spPr>
          <a:xfrm>
            <a:off x="76200" y="2590800"/>
            <a:ext cx="1371600" cy="3429000"/>
          </a:xfrm>
          <a:prstGeom prst="rect">
            <a:avLst/>
          </a:prstGeom>
          <a:scene3d>
            <a:camera prst="orthographicFront"/>
            <a:lightRig rig="threePt" dir="t"/>
          </a:scene3d>
          <a:sp3d>
            <a:bevelT prst="angle"/>
          </a:sp3d>
        </p:spPr>
        <p:style>
          <a:lnRef idx="1">
            <a:schemeClr val="accent6"/>
          </a:lnRef>
          <a:fillRef idx="2">
            <a:schemeClr val="accent6"/>
          </a:fillRef>
          <a:effectRef idx="1">
            <a:schemeClr val="accent6"/>
          </a:effectRef>
          <a:fontRef idx="minor">
            <a:schemeClr val="dk1"/>
          </a:fontRef>
        </p:style>
        <p:txBody>
          <a:bodyPr rtlCol="0" anchor="ctr"/>
          <a:lstStyle/>
          <a:p>
            <a:pPr algn="ctr"/>
            <a:r>
              <a:rPr lang="ar-SA" sz="2800" b="1" dirty="0" smtClean="0"/>
              <a:t>نتائج الأداء المؤسسي</a:t>
            </a:r>
            <a:endParaRPr lang="en-US" sz="2800" b="1" dirty="0"/>
          </a:p>
        </p:txBody>
      </p:sp>
      <p:sp>
        <p:nvSpPr>
          <p:cNvPr id="13" name="Rectangle 12"/>
          <p:cNvSpPr/>
          <p:nvPr/>
        </p:nvSpPr>
        <p:spPr>
          <a:xfrm>
            <a:off x="1828800" y="2514600"/>
            <a:ext cx="1447800" cy="990600"/>
          </a:xfrm>
          <a:prstGeom prst="rect">
            <a:avLst/>
          </a:prstGeom>
          <a:scene3d>
            <a:camera prst="orthographicFront"/>
            <a:lightRig rig="threePt" dir="t"/>
          </a:scene3d>
          <a:sp3d>
            <a:bevelT w="139700" h="139700" prst="divot"/>
          </a:sp3d>
        </p:spPr>
        <p:style>
          <a:lnRef idx="1">
            <a:schemeClr val="accent6"/>
          </a:lnRef>
          <a:fillRef idx="2">
            <a:schemeClr val="accent6"/>
          </a:fillRef>
          <a:effectRef idx="1">
            <a:schemeClr val="accent6"/>
          </a:effectRef>
          <a:fontRef idx="minor">
            <a:schemeClr val="dk1"/>
          </a:fontRef>
        </p:style>
        <p:txBody>
          <a:bodyPr rtlCol="0" anchor="ctr"/>
          <a:lstStyle/>
          <a:p>
            <a:pPr algn="ctr"/>
            <a:r>
              <a:rPr lang="ar-SA" sz="2000" b="1" dirty="0" smtClean="0"/>
              <a:t>نتائج الموارد البشرية</a:t>
            </a:r>
            <a:endParaRPr lang="en-US" sz="2000" b="1" dirty="0"/>
          </a:p>
        </p:txBody>
      </p:sp>
      <p:sp>
        <p:nvSpPr>
          <p:cNvPr id="14" name="Rectangle 13"/>
          <p:cNvSpPr/>
          <p:nvPr/>
        </p:nvSpPr>
        <p:spPr>
          <a:xfrm>
            <a:off x="1828800" y="3657600"/>
            <a:ext cx="1447800" cy="990600"/>
          </a:xfrm>
          <a:prstGeom prst="rect">
            <a:avLst/>
          </a:prstGeom>
          <a:scene3d>
            <a:camera prst="orthographicFront"/>
            <a:lightRig rig="threePt" dir="t"/>
          </a:scene3d>
          <a:sp3d>
            <a:bevelT w="139700" h="139700" prst="divot"/>
          </a:sp3d>
        </p:spPr>
        <p:style>
          <a:lnRef idx="1">
            <a:schemeClr val="accent6"/>
          </a:lnRef>
          <a:fillRef idx="2">
            <a:schemeClr val="accent6"/>
          </a:fillRef>
          <a:effectRef idx="1">
            <a:schemeClr val="accent6"/>
          </a:effectRef>
          <a:fontRef idx="minor">
            <a:schemeClr val="dk1"/>
          </a:fontRef>
        </p:style>
        <p:txBody>
          <a:bodyPr rtlCol="0" anchor="ctr"/>
          <a:lstStyle/>
          <a:p>
            <a:pPr algn="ctr"/>
            <a:r>
              <a:rPr lang="ar-SA" sz="2400" b="1" dirty="0" smtClean="0"/>
              <a:t>نتائج المتعاملين</a:t>
            </a:r>
            <a:endParaRPr lang="en-US" sz="2400" b="1" dirty="0"/>
          </a:p>
        </p:txBody>
      </p:sp>
      <p:sp>
        <p:nvSpPr>
          <p:cNvPr id="15" name="Rectangle 14"/>
          <p:cNvSpPr/>
          <p:nvPr/>
        </p:nvSpPr>
        <p:spPr>
          <a:xfrm>
            <a:off x="1828800" y="5029200"/>
            <a:ext cx="1447800" cy="990600"/>
          </a:xfrm>
          <a:prstGeom prst="rect">
            <a:avLst/>
          </a:prstGeom>
          <a:scene3d>
            <a:camera prst="orthographicFront"/>
            <a:lightRig rig="threePt" dir="t"/>
          </a:scene3d>
          <a:sp3d>
            <a:bevelT w="139700" h="139700" prst="divot"/>
          </a:sp3d>
        </p:spPr>
        <p:style>
          <a:lnRef idx="1">
            <a:schemeClr val="accent6"/>
          </a:lnRef>
          <a:fillRef idx="2">
            <a:schemeClr val="accent6"/>
          </a:fillRef>
          <a:effectRef idx="1">
            <a:schemeClr val="accent6"/>
          </a:effectRef>
          <a:fontRef idx="minor">
            <a:schemeClr val="dk1"/>
          </a:fontRef>
        </p:style>
        <p:txBody>
          <a:bodyPr rtlCol="0" anchor="ctr"/>
          <a:lstStyle/>
          <a:p>
            <a:pPr algn="ctr"/>
            <a:r>
              <a:rPr lang="ar-SA" sz="2400" b="1" dirty="0" smtClean="0"/>
              <a:t>نتائج المجتمع</a:t>
            </a:r>
            <a:endParaRPr lang="en-US" sz="2400" b="1" dirty="0"/>
          </a:p>
        </p:txBody>
      </p:sp>
      <p:cxnSp>
        <p:nvCxnSpPr>
          <p:cNvPr id="26" name="Straight Arrow Connector 25"/>
          <p:cNvCxnSpPr/>
          <p:nvPr/>
        </p:nvCxnSpPr>
        <p:spPr>
          <a:xfrm rot="10800000">
            <a:off x="7086600" y="2743200"/>
            <a:ext cx="5334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0800000">
            <a:off x="7086600" y="4419600"/>
            <a:ext cx="5334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10800000">
            <a:off x="7086600" y="5638800"/>
            <a:ext cx="5334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10800000">
            <a:off x="5029200" y="2895600"/>
            <a:ext cx="6096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10800000">
            <a:off x="5029200" y="4343400"/>
            <a:ext cx="6096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rot="10800000">
            <a:off x="5029200" y="5638800"/>
            <a:ext cx="6096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10800000">
            <a:off x="3200401" y="3048000"/>
            <a:ext cx="3810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10800000">
            <a:off x="3200400" y="4191000"/>
            <a:ext cx="3810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rot="10800000">
            <a:off x="3200400" y="5486400"/>
            <a:ext cx="3810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10800000">
            <a:off x="1447800" y="3200400"/>
            <a:ext cx="3810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10800000">
            <a:off x="1447800" y="4114800"/>
            <a:ext cx="3810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10800000">
            <a:off x="1447800" y="5486400"/>
            <a:ext cx="381000" cy="158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plus(in)">
                                      <p:cBhvr>
                                        <p:cTn id="7" dur="2000"/>
                                        <p:tgtEl>
                                          <p:spTgt spid="5"/>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2000"/>
                                        <p:tgtEl>
                                          <p:spTgt spid="26"/>
                                        </p:tgtEl>
                                      </p:cBhvr>
                                    </p:animEffect>
                                  </p:childTnLst>
                                </p:cTn>
                              </p:par>
                            </p:childTnLst>
                          </p:cTn>
                        </p:par>
                        <p:par>
                          <p:cTn id="12" fill="hold">
                            <p:stCondLst>
                              <p:cond delay="4000"/>
                            </p:stCondLst>
                            <p:childTnLst>
                              <p:par>
                                <p:cTn id="13" presetID="13" presetClass="entr" presetSubtype="16"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plus(in)">
                                      <p:cBhvr>
                                        <p:cTn id="15" dur="2000"/>
                                        <p:tgtEl>
                                          <p:spTgt spid="7"/>
                                        </p:tgtEl>
                                      </p:cBhvr>
                                    </p:animEffect>
                                  </p:childTnLst>
                                </p:cTn>
                              </p:par>
                            </p:childTnLst>
                          </p:cTn>
                        </p:par>
                        <p:par>
                          <p:cTn id="16" fill="hold">
                            <p:stCondLst>
                              <p:cond delay="6000"/>
                            </p:stCondLst>
                            <p:childTnLst>
                              <p:par>
                                <p:cTn id="17" presetID="13" presetClass="entr" presetSubtype="16"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plus(in)">
                                      <p:cBhvr>
                                        <p:cTn id="19" dur="2000"/>
                                        <p:tgtEl>
                                          <p:spTgt spid="27"/>
                                        </p:tgtEl>
                                      </p:cBhvr>
                                    </p:animEffect>
                                  </p:childTnLst>
                                </p:cTn>
                              </p:par>
                            </p:childTnLst>
                          </p:cTn>
                        </p:par>
                        <p:par>
                          <p:cTn id="20" fill="hold">
                            <p:stCondLst>
                              <p:cond delay="8000"/>
                            </p:stCondLst>
                            <p:childTnLst>
                              <p:par>
                                <p:cTn id="21" presetID="13" presetClass="entr" presetSubtype="16"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plus(in)">
                                      <p:cBhvr>
                                        <p:cTn id="23" dur="2000"/>
                                        <p:tgtEl>
                                          <p:spTgt spid="9"/>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2000"/>
                                        <p:tgtEl>
                                          <p:spTgt spid="28"/>
                                        </p:tgtEl>
                                      </p:cBhvr>
                                    </p:animEffect>
                                  </p:childTnLst>
                                </p:cTn>
                              </p:par>
                            </p:childTnLst>
                          </p:cTn>
                        </p:par>
                        <p:par>
                          <p:cTn id="28" fill="hold">
                            <p:stCondLst>
                              <p:cond delay="12000"/>
                            </p:stCondLst>
                            <p:childTnLst>
                              <p:par>
                                <p:cTn id="29" presetID="13" presetClass="entr" presetSubtype="16"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plus(in)">
                                      <p:cBhvr>
                                        <p:cTn id="31" dur="2000"/>
                                        <p:tgtEl>
                                          <p:spTgt spid="10"/>
                                        </p:tgtEl>
                                      </p:cBhvr>
                                    </p:animEffect>
                                  </p:childTnLst>
                                </p:cTn>
                              </p:par>
                            </p:childTnLst>
                          </p:cTn>
                        </p:par>
                        <p:par>
                          <p:cTn id="32" fill="hold">
                            <p:stCondLst>
                              <p:cond delay="14000"/>
                            </p:stCondLst>
                            <p:childTnLst>
                              <p:par>
                                <p:cTn id="33" presetID="10" presetClass="entr" presetSubtype="0"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2000"/>
                                        <p:tgtEl>
                                          <p:spTgt spid="29"/>
                                        </p:tgtEl>
                                      </p:cBhvr>
                                    </p:animEffect>
                                  </p:childTnLst>
                                </p:cTn>
                              </p:par>
                              <p:par>
                                <p:cTn id="36" presetID="10" presetClass="entr" presetSubtype="0"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2000"/>
                                        <p:tgtEl>
                                          <p:spTgt spid="31"/>
                                        </p:tgtEl>
                                      </p:cBhvr>
                                    </p:animEffect>
                                  </p:childTnLst>
                                </p:cTn>
                              </p:par>
                              <p:par>
                                <p:cTn id="39" presetID="10"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2000"/>
                                        <p:tgtEl>
                                          <p:spTgt spid="32"/>
                                        </p:tgtEl>
                                      </p:cBhvr>
                                    </p:animEffect>
                                  </p:childTnLst>
                                </p:cTn>
                              </p:par>
                            </p:childTnLst>
                          </p:cTn>
                        </p:par>
                        <p:par>
                          <p:cTn id="42" fill="hold">
                            <p:stCondLst>
                              <p:cond delay="16000"/>
                            </p:stCondLst>
                            <p:childTnLst>
                              <p:par>
                                <p:cTn id="43" presetID="13" presetClass="entr" presetSubtype="16"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plus(in)">
                                      <p:cBhvr>
                                        <p:cTn id="45" dur="2000"/>
                                        <p:tgtEl>
                                          <p:spTgt spid="11"/>
                                        </p:tgtEl>
                                      </p:cBhvr>
                                    </p:animEffect>
                                  </p:childTnLst>
                                </p:cTn>
                              </p:par>
                            </p:childTnLst>
                          </p:cTn>
                        </p:par>
                        <p:par>
                          <p:cTn id="46" fill="hold">
                            <p:stCondLst>
                              <p:cond delay="18000"/>
                            </p:stCondLst>
                            <p:childTnLst>
                              <p:par>
                                <p:cTn id="47" presetID="10" presetClass="entr" presetSubtype="0"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2000"/>
                                        <p:tgtEl>
                                          <p:spTgt spid="33"/>
                                        </p:tgtEl>
                                      </p:cBhvr>
                                    </p:animEffect>
                                  </p:childTnLst>
                                </p:cTn>
                              </p:par>
                            </p:childTnLst>
                          </p:cTn>
                        </p:par>
                        <p:par>
                          <p:cTn id="50" fill="hold">
                            <p:stCondLst>
                              <p:cond delay="20000"/>
                            </p:stCondLst>
                            <p:childTnLst>
                              <p:par>
                                <p:cTn id="51" presetID="13" presetClass="entr" presetSubtype="16"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plus(in)">
                                      <p:cBhvr>
                                        <p:cTn id="53" dur="2000"/>
                                        <p:tgtEl>
                                          <p:spTgt spid="13"/>
                                        </p:tgtEl>
                                      </p:cBhvr>
                                    </p:animEffect>
                                  </p:childTnLst>
                                </p:cTn>
                              </p:par>
                            </p:childTnLst>
                          </p:cTn>
                        </p:par>
                        <p:par>
                          <p:cTn id="54" fill="hold">
                            <p:stCondLst>
                              <p:cond delay="22000"/>
                            </p:stCondLst>
                            <p:childTnLst>
                              <p:par>
                                <p:cTn id="55" presetID="10" presetClass="entr" presetSubtype="0" fill="hold"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2000"/>
                                        <p:tgtEl>
                                          <p:spTgt spid="35"/>
                                        </p:tgtEl>
                                      </p:cBhvr>
                                    </p:animEffect>
                                  </p:childTnLst>
                                </p:cTn>
                              </p:par>
                            </p:childTnLst>
                          </p:cTn>
                        </p:par>
                        <p:par>
                          <p:cTn id="58" fill="hold">
                            <p:stCondLst>
                              <p:cond delay="24000"/>
                            </p:stCondLst>
                            <p:childTnLst>
                              <p:par>
                                <p:cTn id="59" presetID="13" presetClass="entr" presetSubtype="16"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plus(in)">
                                      <p:cBhvr>
                                        <p:cTn id="61" dur="2000"/>
                                        <p:tgtEl>
                                          <p:spTgt spid="14"/>
                                        </p:tgtEl>
                                      </p:cBhvr>
                                    </p:animEffect>
                                  </p:childTnLst>
                                </p:cTn>
                              </p:par>
                            </p:childTnLst>
                          </p:cTn>
                        </p:par>
                        <p:par>
                          <p:cTn id="62" fill="hold">
                            <p:stCondLst>
                              <p:cond delay="26000"/>
                            </p:stCondLst>
                            <p:childTnLst>
                              <p:par>
                                <p:cTn id="63" presetID="10" presetClass="entr" presetSubtype="0" fill="hold"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2000"/>
                                        <p:tgtEl>
                                          <p:spTgt spid="36"/>
                                        </p:tgtEl>
                                      </p:cBhvr>
                                    </p:animEffect>
                                  </p:childTnLst>
                                </p:cTn>
                              </p:par>
                            </p:childTnLst>
                          </p:cTn>
                        </p:par>
                        <p:par>
                          <p:cTn id="66" fill="hold">
                            <p:stCondLst>
                              <p:cond delay="28000"/>
                            </p:stCondLst>
                            <p:childTnLst>
                              <p:par>
                                <p:cTn id="67" presetID="13" presetClass="entr" presetSubtype="16"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plus(in)">
                                      <p:cBhvr>
                                        <p:cTn id="69" dur="2000"/>
                                        <p:tgtEl>
                                          <p:spTgt spid="15"/>
                                        </p:tgtEl>
                                      </p:cBhvr>
                                    </p:animEffect>
                                  </p:childTnLst>
                                </p:cTn>
                              </p:par>
                            </p:childTnLst>
                          </p:cTn>
                        </p:par>
                        <p:par>
                          <p:cTn id="70" fill="hold">
                            <p:stCondLst>
                              <p:cond delay="30000"/>
                            </p:stCondLst>
                            <p:childTnLst>
                              <p:par>
                                <p:cTn id="71" presetID="10" presetClass="entr" presetSubtype="0" fill="hold" nodeType="after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2000"/>
                                        <p:tgtEl>
                                          <p:spTgt spid="37"/>
                                        </p:tgtEl>
                                      </p:cBhvr>
                                    </p:animEffect>
                                  </p:childTnLst>
                                </p:cTn>
                              </p:par>
                              <p:par>
                                <p:cTn id="74" presetID="10" presetClass="entr" presetSubtype="0" fill="hold" nodeType="with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fade">
                                      <p:cBhvr>
                                        <p:cTn id="76" dur="2000"/>
                                        <p:tgtEl>
                                          <p:spTgt spid="38"/>
                                        </p:tgtEl>
                                      </p:cBhvr>
                                    </p:animEffect>
                                  </p:childTnLst>
                                </p:cTn>
                              </p:par>
                              <p:par>
                                <p:cTn id="77" presetID="10" presetClass="entr" presetSubtype="0" fill="hold" nodeType="with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2000"/>
                                        <p:tgtEl>
                                          <p:spTgt spid="39"/>
                                        </p:tgtEl>
                                      </p:cBhvr>
                                    </p:animEffect>
                                  </p:childTnLst>
                                </p:cTn>
                              </p:par>
                            </p:childTnLst>
                          </p:cTn>
                        </p:par>
                        <p:par>
                          <p:cTn id="80" fill="hold">
                            <p:stCondLst>
                              <p:cond delay="32000"/>
                            </p:stCondLst>
                            <p:childTnLst>
                              <p:par>
                                <p:cTn id="81" presetID="13" presetClass="entr" presetSubtype="16" fill="hold" grpId="0" nodeType="after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plus(in)">
                                      <p:cBhvr>
                                        <p:cTn id="83"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animBg="1"/>
      <p:bldP spid="11" grpId="0" animBg="1"/>
      <p:bldP spid="12" grpId="0" animBg="1"/>
      <p:bldP spid="13" grpId="0" animBg="1"/>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shadeToTitle="1">
        <a:blipFill dpi="0" rotWithShape="1">
          <a:blip r:embed="rId2" cstate="print">
            <a:lum/>
          </a:blip>
          <a:srcRect/>
          <a:stretch>
            <a:fillRect t="-20000" b="-2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4191000" cy="1143000"/>
          </a:xfrm>
        </p:spPr>
        <p:txBody>
          <a:bodyPr>
            <a:normAutofit/>
          </a:bodyPr>
          <a:lstStyle/>
          <a:p>
            <a:pPr algn="r" rtl="1"/>
            <a:r>
              <a:rPr lang="ar-SA" sz="6000" b="1" dirty="0" smtClean="0"/>
              <a:t>  التقييم الذاتي </a:t>
            </a:r>
            <a:endParaRPr lang="en-US" sz="6000" b="1" dirty="0"/>
          </a:p>
        </p:txBody>
      </p:sp>
      <p:sp>
        <p:nvSpPr>
          <p:cNvPr id="3" name="Content Placeholder 2"/>
          <p:cNvSpPr>
            <a:spLocks noGrp="1"/>
          </p:cNvSpPr>
          <p:nvPr>
            <p:ph idx="1"/>
          </p:nvPr>
        </p:nvSpPr>
        <p:spPr>
          <a:xfrm rot="20094660">
            <a:off x="4040938" y="2191818"/>
            <a:ext cx="4156964" cy="1295400"/>
          </a:xfrm>
        </p:spPr>
        <p:txBody>
          <a:bodyPr>
            <a:normAutofit fontScale="77500" lnSpcReduction="20000"/>
          </a:bodyPr>
          <a:lstStyle/>
          <a:p>
            <a:pPr algn="r" rtl="1">
              <a:buNone/>
            </a:pPr>
            <a:r>
              <a:rPr lang="ar-SA" sz="4400" b="1" dirty="0" smtClean="0"/>
              <a:t> مجموعة شركات عنبتاوي  / مصنع الزيوت</a:t>
            </a:r>
            <a:endParaRPr lang="en-US" sz="44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ar-SA" b="1" dirty="0" smtClean="0"/>
              <a:t>النتيجة النهائية لعملية التقييم</a:t>
            </a:r>
            <a:endParaRPr lang="en-US" b="1" dirty="0"/>
          </a:p>
        </p:txBody>
      </p:sp>
      <p:graphicFrame>
        <p:nvGraphicFramePr>
          <p:cNvPr id="6" name="Table 5"/>
          <p:cNvGraphicFramePr>
            <a:graphicFrameLocks noGrp="1"/>
          </p:cNvGraphicFramePr>
          <p:nvPr/>
        </p:nvGraphicFramePr>
        <p:xfrm>
          <a:off x="-1" y="1752600"/>
          <a:ext cx="9220201" cy="5013589"/>
        </p:xfrm>
        <a:graphic>
          <a:graphicData uri="http://schemas.openxmlformats.org/drawingml/2006/table">
            <a:tbl>
              <a:tblPr rtl="1"/>
              <a:tblGrid>
                <a:gridCol w="535492"/>
                <a:gridCol w="2097614"/>
                <a:gridCol w="2088960"/>
                <a:gridCol w="545228"/>
                <a:gridCol w="1499378"/>
                <a:gridCol w="486812"/>
                <a:gridCol w="1966717"/>
              </a:tblGrid>
              <a:tr h="980663">
                <a:tc>
                  <a:txBody>
                    <a:bodyPr/>
                    <a:lstStyle/>
                    <a:p>
                      <a:pPr marL="0" marR="0" algn="ctr" rtl="1">
                        <a:lnSpc>
                          <a:spcPct val="150000"/>
                        </a:lnSpc>
                        <a:spcBef>
                          <a:spcPts val="0"/>
                        </a:spcBef>
                        <a:spcAft>
                          <a:spcPts val="0"/>
                        </a:spcAft>
                      </a:pPr>
                      <a:endParaRPr lang="ar-SA" sz="12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rtl="1">
                        <a:lnSpc>
                          <a:spcPct val="150000"/>
                        </a:lnSpc>
                        <a:spcBef>
                          <a:spcPts val="0"/>
                        </a:spcBef>
                        <a:spcAft>
                          <a:spcPts val="0"/>
                        </a:spcAft>
                      </a:pPr>
                      <a:r>
                        <a:rPr lang="ar-SA" sz="1800" b="1" dirty="0">
                          <a:latin typeface="Calibri"/>
                          <a:ea typeface="Calibri"/>
                          <a:cs typeface="Times New Roman"/>
                        </a:rPr>
                        <a:t>المعيار الرئيسي</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rtl="1">
                        <a:lnSpc>
                          <a:spcPct val="150000"/>
                        </a:lnSpc>
                        <a:spcBef>
                          <a:spcPts val="0"/>
                        </a:spcBef>
                        <a:spcAft>
                          <a:spcPts val="0"/>
                        </a:spcAft>
                      </a:pPr>
                      <a:r>
                        <a:rPr lang="ar-SA" sz="1800" b="1" dirty="0">
                          <a:latin typeface="Calibri"/>
                          <a:ea typeface="Calibri"/>
                          <a:cs typeface="Times New Roman"/>
                        </a:rPr>
                        <a:t>مجموع علامات المعيار الرئيسسي من 100%</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rtl="1">
                        <a:lnSpc>
                          <a:spcPct val="150000"/>
                        </a:lnSpc>
                        <a:spcBef>
                          <a:spcPts val="0"/>
                        </a:spcBef>
                        <a:spcAft>
                          <a:spcPts val="0"/>
                        </a:spcAft>
                      </a:pPr>
                      <a:endParaRPr lang="ar-SA"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rtl="1">
                        <a:lnSpc>
                          <a:spcPct val="150000"/>
                        </a:lnSpc>
                        <a:spcBef>
                          <a:spcPts val="0"/>
                        </a:spcBef>
                        <a:spcAft>
                          <a:spcPts val="0"/>
                        </a:spcAft>
                      </a:pPr>
                      <a:r>
                        <a:rPr lang="ar-SA" sz="1800" b="1" dirty="0">
                          <a:latin typeface="Calibri"/>
                          <a:ea typeface="Calibri"/>
                          <a:cs typeface="Times New Roman"/>
                        </a:rPr>
                        <a:t>الوزن النسبي للمعيار</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rtl="1">
                        <a:lnSpc>
                          <a:spcPct val="150000"/>
                        </a:lnSpc>
                        <a:spcBef>
                          <a:spcPts val="0"/>
                        </a:spcBef>
                        <a:spcAft>
                          <a:spcPts val="0"/>
                        </a:spcAft>
                      </a:pPr>
                      <a:endParaRPr lang="ar-SA" sz="1800" b="1"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rtl="1">
                        <a:lnSpc>
                          <a:spcPct val="150000"/>
                        </a:lnSpc>
                        <a:spcBef>
                          <a:spcPts val="0"/>
                        </a:spcBef>
                        <a:spcAft>
                          <a:spcPts val="0"/>
                        </a:spcAft>
                      </a:pPr>
                      <a:r>
                        <a:rPr lang="ar-SA" sz="1800" b="1" dirty="0">
                          <a:latin typeface="Calibri"/>
                          <a:ea typeface="Calibri"/>
                          <a:cs typeface="Times New Roman"/>
                        </a:rPr>
                        <a:t>محصلة علامة المعيار النهائية</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87568">
                <a:tc>
                  <a:txBody>
                    <a:bodyPr/>
                    <a:lstStyle/>
                    <a:p>
                      <a:pPr marL="0" marR="0" algn="ctr" rtl="1">
                        <a:lnSpc>
                          <a:spcPct val="150000"/>
                        </a:lnSpc>
                        <a:spcBef>
                          <a:spcPts val="0"/>
                        </a:spcBef>
                        <a:spcAft>
                          <a:spcPts val="0"/>
                        </a:spcAft>
                      </a:pPr>
                      <a:r>
                        <a:rPr lang="ar-SA" sz="1200" b="1" dirty="0">
                          <a:latin typeface="Calibri"/>
                          <a:ea typeface="Calibri"/>
                          <a:cs typeface="Times New Roman"/>
                        </a:rPr>
                        <a:t>1</a:t>
                      </a:r>
                      <a:endParaRPr lang="en-US" sz="11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50000"/>
                        </a:lnSpc>
                        <a:spcBef>
                          <a:spcPts val="0"/>
                        </a:spcBef>
                        <a:spcAft>
                          <a:spcPts val="0"/>
                        </a:spcAft>
                      </a:pPr>
                      <a:r>
                        <a:rPr lang="ar-SA" sz="1600" b="1" dirty="0">
                          <a:latin typeface="Calibri"/>
                          <a:ea typeface="Calibri"/>
                          <a:cs typeface="Times New Roman"/>
                        </a:rPr>
                        <a:t>القيادة</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800" b="1" dirty="0">
                          <a:latin typeface="Calibri"/>
                          <a:ea typeface="Calibri"/>
                          <a:cs typeface="Times New Roman"/>
                        </a:rPr>
                        <a:t>33</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en-US" sz="1200" b="1">
                          <a:latin typeface="Times New Roman"/>
                          <a:ea typeface="Calibri"/>
                          <a:cs typeface="Arial"/>
                        </a:rPr>
                        <a:t>X</a:t>
                      </a:r>
                      <a:endParaRPr lang="en-US" sz="11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200" b="1" dirty="0">
                          <a:latin typeface="Calibri"/>
                          <a:ea typeface="Calibri"/>
                          <a:cs typeface="Times New Roman"/>
                        </a:rPr>
                        <a:t>100</a:t>
                      </a:r>
                      <a:endParaRPr lang="en-US" sz="11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50000"/>
                        </a:lnSpc>
                        <a:spcBef>
                          <a:spcPts val="0"/>
                        </a:spcBef>
                        <a:spcAft>
                          <a:spcPts val="0"/>
                        </a:spcAft>
                      </a:pPr>
                      <a:r>
                        <a:rPr lang="en-US" sz="1200" b="1">
                          <a:latin typeface="Times New Roman"/>
                          <a:ea typeface="Calibri"/>
                          <a:cs typeface="Arial"/>
                        </a:rPr>
                        <a:t>=</a:t>
                      </a:r>
                      <a:endParaRPr lang="en-US" sz="11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600" b="1" dirty="0">
                          <a:latin typeface="Calibri"/>
                          <a:ea typeface="Calibri"/>
                          <a:cs typeface="Times New Roman"/>
                        </a:rPr>
                        <a:t>33</a:t>
                      </a:r>
                      <a:endParaRPr lang="en-US" sz="14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568">
                <a:tc>
                  <a:txBody>
                    <a:bodyPr/>
                    <a:lstStyle/>
                    <a:p>
                      <a:pPr marL="0" marR="0" algn="ctr" rtl="1">
                        <a:lnSpc>
                          <a:spcPct val="150000"/>
                        </a:lnSpc>
                        <a:spcBef>
                          <a:spcPts val="0"/>
                        </a:spcBef>
                        <a:spcAft>
                          <a:spcPts val="0"/>
                        </a:spcAft>
                      </a:pPr>
                      <a:r>
                        <a:rPr lang="ar-SA" sz="1200" b="1" dirty="0">
                          <a:latin typeface="Calibri"/>
                          <a:ea typeface="Calibri"/>
                          <a:cs typeface="Times New Roman"/>
                        </a:rPr>
                        <a:t>2</a:t>
                      </a:r>
                      <a:endParaRPr lang="en-US" sz="11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50000"/>
                        </a:lnSpc>
                        <a:spcBef>
                          <a:spcPts val="0"/>
                        </a:spcBef>
                        <a:spcAft>
                          <a:spcPts val="0"/>
                        </a:spcAft>
                      </a:pPr>
                      <a:r>
                        <a:rPr lang="ar-SA" sz="1600" b="1" dirty="0">
                          <a:latin typeface="Calibri"/>
                          <a:ea typeface="Calibri"/>
                          <a:cs typeface="Times New Roman"/>
                        </a:rPr>
                        <a:t>الاستراتيجية</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800" b="1" dirty="0">
                          <a:latin typeface="Calibri"/>
                          <a:ea typeface="Calibri"/>
                          <a:cs typeface="Times New Roman"/>
                        </a:rPr>
                        <a:t>34</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en-US" sz="1200" b="1">
                          <a:latin typeface="Times New Roman"/>
                          <a:ea typeface="Calibri"/>
                          <a:cs typeface="Arial"/>
                        </a:rPr>
                        <a:t>X</a:t>
                      </a:r>
                      <a:endParaRPr lang="en-US" sz="11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200" b="1" dirty="0">
                          <a:latin typeface="Calibri"/>
                          <a:ea typeface="Calibri"/>
                          <a:cs typeface="Times New Roman"/>
                        </a:rPr>
                        <a:t>100</a:t>
                      </a:r>
                      <a:endParaRPr lang="en-US" sz="11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50000"/>
                        </a:lnSpc>
                        <a:spcBef>
                          <a:spcPts val="0"/>
                        </a:spcBef>
                        <a:spcAft>
                          <a:spcPts val="0"/>
                        </a:spcAft>
                      </a:pPr>
                      <a:r>
                        <a:rPr lang="en-US" sz="1200" b="1">
                          <a:latin typeface="Times New Roman"/>
                          <a:ea typeface="Calibri"/>
                          <a:cs typeface="Arial"/>
                        </a:rPr>
                        <a:t>=</a:t>
                      </a:r>
                      <a:endParaRPr lang="en-US" sz="11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600" b="1" dirty="0">
                          <a:latin typeface="Calibri"/>
                          <a:ea typeface="Calibri"/>
                          <a:cs typeface="Times New Roman"/>
                        </a:rPr>
                        <a:t>34</a:t>
                      </a:r>
                      <a:endParaRPr lang="en-US" sz="14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568">
                <a:tc>
                  <a:txBody>
                    <a:bodyPr/>
                    <a:lstStyle/>
                    <a:p>
                      <a:pPr marL="0" marR="0" algn="ctr" rtl="1">
                        <a:lnSpc>
                          <a:spcPct val="150000"/>
                        </a:lnSpc>
                        <a:spcBef>
                          <a:spcPts val="0"/>
                        </a:spcBef>
                        <a:spcAft>
                          <a:spcPts val="0"/>
                        </a:spcAft>
                      </a:pPr>
                      <a:r>
                        <a:rPr lang="ar-SA" sz="1200" b="1" dirty="0">
                          <a:latin typeface="Calibri"/>
                          <a:ea typeface="Calibri"/>
                          <a:cs typeface="Times New Roman"/>
                        </a:rPr>
                        <a:t>3</a:t>
                      </a:r>
                      <a:endParaRPr lang="en-US" sz="11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50000"/>
                        </a:lnSpc>
                        <a:spcBef>
                          <a:spcPts val="0"/>
                        </a:spcBef>
                        <a:spcAft>
                          <a:spcPts val="0"/>
                        </a:spcAft>
                      </a:pPr>
                      <a:r>
                        <a:rPr lang="ar-SA" sz="1600" b="1" dirty="0">
                          <a:latin typeface="Calibri"/>
                          <a:ea typeface="Calibri"/>
                          <a:cs typeface="Times New Roman"/>
                        </a:rPr>
                        <a:t>الموارد البشرية</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800" b="1" dirty="0">
                          <a:latin typeface="Calibri"/>
                          <a:ea typeface="Calibri"/>
                          <a:cs typeface="Times New Roman"/>
                        </a:rPr>
                        <a:t>36</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en-US" sz="1200" b="1">
                          <a:latin typeface="Times New Roman"/>
                          <a:ea typeface="Calibri"/>
                          <a:cs typeface="Arial"/>
                        </a:rPr>
                        <a:t>X</a:t>
                      </a:r>
                      <a:endParaRPr lang="en-US" sz="11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200" b="1" dirty="0">
                          <a:latin typeface="Calibri"/>
                          <a:ea typeface="Calibri"/>
                          <a:cs typeface="Times New Roman"/>
                        </a:rPr>
                        <a:t>100</a:t>
                      </a:r>
                      <a:endParaRPr lang="en-US" sz="11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50000"/>
                        </a:lnSpc>
                        <a:spcBef>
                          <a:spcPts val="0"/>
                        </a:spcBef>
                        <a:spcAft>
                          <a:spcPts val="0"/>
                        </a:spcAft>
                      </a:pPr>
                      <a:r>
                        <a:rPr lang="en-US" sz="1200" b="1">
                          <a:latin typeface="Times New Roman"/>
                          <a:ea typeface="Calibri"/>
                          <a:cs typeface="Arial"/>
                        </a:rPr>
                        <a:t>=</a:t>
                      </a:r>
                      <a:endParaRPr lang="en-US" sz="11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600" b="1" dirty="0">
                          <a:latin typeface="Calibri"/>
                          <a:ea typeface="Calibri"/>
                          <a:cs typeface="Times New Roman"/>
                        </a:rPr>
                        <a:t>36</a:t>
                      </a:r>
                      <a:endParaRPr lang="en-US" sz="14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568">
                <a:tc>
                  <a:txBody>
                    <a:bodyPr/>
                    <a:lstStyle/>
                    <a:p>
                      <a:pPr marL="0" marR="0" algn="ctr" rtl="1">
                        <a:lnSpc>
                          <a:spcPct val="150000"/>
                        </a:lnSpc>
                        <a:spcBef>
                          <a:spcPts val="0"/>
                        </a:spcBef>
                        <a:spcAft>
                          <a:spcPts val="0"/>
                        </a:spcAft>
                      </a:pPr>
                      <a:r>
                        <a:rPr lang="ar-SA" sz="1200" b="1" dirty="0">
                          <a:latin typeface="Calibri"/>
                          <a:ea typeface="Calibri"/>
                          <a:cs typeface="Times New Roman"/>
                        </a:rPr>
                        <a:t>4</a:t>
                      </a:r>
                      <a:endParaRPr lang="en-US" sz="11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50000"/>
                        </a:lnSpc>
                        <a:spcBef>
                          <a:spcPts val="0"/>
                        </a:spcBef>
                        <a:spcAft>
                          <a:spcPts val="0"/>
                        </a:spcAft>
                      </a:pPr>
                      <a:r>
                        <a:rPr lang="ar-SA" sz="1600" b="1" dirty="0">
                          <a:latin typeface="Calibri"/>
                          <a:ea typeface="Calibri"/>
                          <a:cs typeface="Times New Roman"/>
                        </a:rPr>
                        <a:t>الشراكة والموارد</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800" b="1" dirty="0">
                          <a:latin typeface="Calibri"/>
                          <a:ea typeface="Calibri"/>
                          <a:cs typeface="Times New Roman"/>
                        </a:rPr>
                        <a:t>31</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en-US" sz="1200" b="1" dirty="0">
                          <a:latin typeface="Times New Roman"/>
                          <a:ea typeface="Calibri"/>
                          <a:cs typeface="Arial"/>
                        </a:rPr>
                        <a:t>X</a:t>
                      </a:r>
                      <a:endParaRPr lang="en-US" sz="11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200" b="1" dirty="0">
                          <a:latin typeface="Calibri"/>
                          <a:ea typeface="Calibri"/>
                          <a:cs typeface="Times New Roman"/>
                        </a:rPr>
                        <a:t>100</a:t>
                      </a:r>
                      <a:endParaRPr lang="en-US" sz="11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50000"/>
                        </a:lnSpc>
                        <a:spcBef>
                          <a:spcPts val="0"/>
                        </a:spcBef>
                        <a:spcAft>
                          <a:spcPts val="0"/>
                        </a:spcAft>
                      </a:pPr>
                      <a:r>
                        <a:rPr lang="en-US" sz="1200" b="1">
                          <a:latin typeface="Times New Roman"/>
                          <a:ea typeface="Calibri"/>
                          <a:cs typeface="Arial"/>
                        </a:rPr>
                        <a:t>=</a:t>
                      </a:r>
                      <a:endParaRPr lang="en-US" sz="11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600" b="1" dirty="0">
                          <a:latin typeface="Calibri"/>
                          <a:ea typeface="Calibri"/>
                          <a:cs typeface="Times New Roman"/>
                        </a:rPr>
                        <a:t>31</a:t>
                      </a:r>
                      <a:endParaRPr lang="en-US" sz="14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568">
                <a:tc>
                  <a:txBody>
                    <a:bodyPr/>
                    <a:lstStyle/>
                    <a:p>
                      <a:pPr marL="0" marR="0" algn="ctr" rtl="1">
                        <a:lnSpc>
                          <a:spcPct val="150000"/>
                        </a:lnSpc>
                        <a:spcBef>
                          <a:spcPts val="0"/>
                        </a:spcBef>
                        <a:spcAft>
                          <a:spcPts val="0"/>
                        </a:spcAft>
                      </a:pPr>
                      <a:r>
                        <a:rPr lang="ar-SA" sz="1200" b="1" dirty="0">
                          <a:latin typeface="Calibri"/>
                          <a:ea typeface="Calibri"/>
                          <a:cs typeface="Times New Roman"/>
                        </a:rPr>
                        <a:t>5</a:t>
                      </a:r>
                      <a:endParaRPr lang="en-US" sz="11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50000"/>
                        </a:lnSpc>
                        <a:spcBef>
                          <a:spcPts val="0"/>
                        </a:spcBef>
                        <a:spcAft>
                          <a:spcPts val="0"/>
                        </a:spcAft>
                      </a:pPr>
                      <a:r>
                        <a:rPr lang="ar-SA" sz="1600" b="1" dirty="0">
                          <a:latin typeface="Calibri"/>
                          <a:ea typeface="Calibri"/>
                          <a:cs typeface="Times New Roman"/>
                        </a:rPr>
                        <a:t>العمليات</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800" b="1" dirty="0">
                          <a:latin typeface="Calibri"/>
                          <a:ea typeface="Calibri"/>
                          <a:cs typeface="Times New Roman"/>
                        </a:rPr>
                        <a:t>60</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en-US" sz="1200" b="1" dirty="0">
                          <a:latin typeface="Times New Roman"/>
                          <a:ea typeface="Calibri"/>
                          <a:cs typeface="Arial"/>
                        </a:rPr>
                        <a:t>X</a:t>
                      </a:r>
                      <a:endParaRPr lang="en-US" sz="11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200" b="1" dirty="0">
                          <a:latin typeface="Calibri"/>
                          <a:ea typeface="Calibri"/>
                          <a:cs typeface="Times New Roman"/>
                        </a:rPr>
                        <a:t>100</a:t>
                      </a:r>
                      <a:endParaRPr lang="en-US" sz="11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50000"/>
                        </a:lnSpc>
                        <a:spcBef>
                          <a:spcPts val="0"/>
                        </a:spcBef>
                        <a:spcAft>
                          <a:spcPts val="0"/>
                        </a:spcAft>
                      </a:pPr>
                      <a:r>
                        <a:rPr lang="en-US" sz="1200" b="1">
                          <a:latin typeface="Times New Roman"/>
                          <a:ea typeface="Calibri"/>
                          <a:cs typeface="Arial"/>
                        </a:rPr>
                        <a:t>=</a:t>
                      </a:r>
                      <a:endParaRPr lang="en-US" sz="11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50000"/>
                        </a:lnSpc>
                        <a:spcBef>
                          <a:spcPts val="0"/>
                        </a:spcBef>
                        <a:spcAft>
                          <a:spcPts val="0"/>
                        </a:spcAft>
                      </a:pPr>
                      <a:r>
                        <a:rPr lang="en-US" sz="1600" b="1" dirty="0">
                          <a:latin typeface="Times New Roman"/>
                          <a:ea typeface="Calibri"/>
                          <a:cs typeface="Arial"/>
                        </a:rPr>
                        <a:t>6</a:t>
                      </a:r>
                      <a:r>
                        <a:rPr lang="ar-SA" sz="1600" b="1" dirty="0">
                          <a:latin typeface="Times New Roman"/>
                          <a:ea typeface="Calibri"/>
                          <a:cs typeface="Arial"/>
                        </a:rPr>
                        <a:t>0</a:t>
                      </a:r>
                      <a:endParaRPr lang="en-US" sz="14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568">
                <a:tc>
                  <a:txBody>
                    <a:bodyPr/>
                    <a:lstStyle/>
                    <a:p>
                      <a:pPr marL="0" marR="0" algn="ctr" rtl="1">
                        <a:lnSpc>
                          <a:spcPct val="150000"/>
                        </a:lnSpc>
                        <a:spcBef>
                          <a:spcPts val="0"/>
                        </a:spcBef>
                        <a:spcAft>
                          <a:spcPts val="0"/>
                        </a:spcAft>
                      </a:pPr>
                      <a:r>
                        <a:rPr lang="ar-SA" sz="1200" b="1" dirty="0">
                          <a:latin typeface="Calibri"/>
                          <a:ea typeface="Calibri"/>
                          <a:cs typeface="Times New Roman"/>
                        </a:rPr>
                        <a:t>6</a:t>
                      </a:r>
                      <a:endParaRPr lang="en-US" sz="11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50000"/>
                        </a:lnSpc>
                        <a:spcBef>
                          <a:spcPts val="0"/>
                        </a:spcBef>
                        <a:spcAft>
                          <a:spcPts val="0"/>
                        </a:spcAft>
                      </a:pPr>
                      <a:r>
                        <a:rPr lang="ar-SA" sz="1600" b="1" dirty="0">
                          <a:latin typeface="Calibri"/>
                          <a:ea typeface="Calibri"/>
                          <a:cs typeface="Times New Roman"/>
                        </a:rPr>
                        <a:t>نتائج المتعاملين</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800" b="1" dirty="0">
                          <a:latin typeface="Calibri"/>
                          <a:ea typeface="Calibri"/>
                          <a:cs typeface="Times New Roman"/>
                        </a:rPr>
                        <a:t>61</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en-US" sz="1200" b="1" dirty="0">
                          <a:latin typeface="Times New Roman"/>
                          <a:ea typeface="Calibri"/>
                          <a:cs typeface="Arial"/>
                        </a:rPr>
                        <a:t>X</a:t>
                      </a:r>
                      <a:endParaRPr lang="en-US" sz="11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200" b="1" dirty="0">
                          <a:solidFill>
                            <a:schemeClr val="tx1"/>
                          </a:solidFill>
                          <a:latin typeface="Calibri"/>
                          <a:ea typeface="Calibri"/>
                          <a:cs typeface="Times New Roman"/>
                        </a:rPr>
                        <a:t>150</a:t>
                      </a:r>
                      <a:endParaRPr lang="en-US" sz="1100" b="1" dirty="0">
                        <a:solidFill>
                          <a:schemeClr val="tx1"/>
                        </a:solidFill>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50000"/>
                        </a:lnSpc>
                        <a:spcBef>
                          <a:spcPts val="0"/>
                        </a:spcBef>
                        <a:spcAft>
                          <a:spcPts val="0"/>
                        </a:spcAft>
                      </a:pPr>
                      <a:r>
                        <a:rPr lang="en-US" sz="1200" b="1">
                          <a:latin typeface="Times New Roman"/>
                          <a:ea typeface="Calibri"/>
                          <a:cs typeface="Arial"/>
                        </a:rPr>
                        <a:t>=</a:t>
                      </a:r>
                      <a:endParaRPr lang="en-US" sz="11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600" b="1" dirty="0">
                          <a:latin typeface="Calibri"/>
                          <a:ea typeface="Calibri"/>
                          <a:cs typeface="Times New Roman"/>
                        </a:rPr>
                        <a:t>92</a:t>
                      </a:r>
                      <a:endParaRPr lang="en-US" sz="14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568">
                <a:tc>
                  <a:txBody>
                    <a:bodyPr/>
                    <a:lstStyle/>
                    <a:p>
                      <a:pPr marL="0" marR="0" algn="ctr" rtl="1">
                        <a:lnSpc>
                          <a:spcPct val="150000"/>
                        </a:lnSpc>
                        <a:spcBef>
                          <a:spcPts val="0"/>
                        </a:spcBef>
                        <a:spcAft>
                          <a:spcPts val="0"/>
                        </a:spcAft>
                      </a:pPr>
                      <a:r>
                        <a:rPr lang="ar-SA" sz="1200" b="1" dirty="0">
                          <a:latin typeface="Calibri"/>
                          <a:ea typeface="Calibri"/>
                          <a:cs typeface="Times New Roman"/>
                        </a:rPr>
                        <a:t>7</a:t>
                      </a:r>
                      <a:endParaRPr lang="en-US" sz="11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50000"/>
                        </a:lnSpc>
                        <a:spcBef>
                          <a:spcPts val="0"/>
                        </a:spcBef>
                        <a:spcAft>
                          <a:spcPts val="0"/>
                        </a:spcAft>
                      </a:pPr>
                      <a:r>
                        <a:rPr lang="ar-SA" sz="1600" b="1" dirty="0">
                          <a:latin typeface="Calibri"/>
                          <a:ea typeface="Calibri"/>
                          <a:cs typeface="Times New Roman"/>
                        </a:rPr>
                        <a:t>نتائج الموارد البشرية</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800" b="1" dirty="0">
                          <a:latin typeface="Calibri"/>
                          <a:ea typeface="Calibri"/>
                          <a:cs typeface="Times New Roman"/>
                        </a:rPr>
                        <a:t>47</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en-US" sz="1200" b="1">
                          <a:latin typeface="Times New Roman"/>
                          <a:ea typeface="Calibri"/>
                          <a:cs typeface="Arial"/>
                        </a:rPr>
                        <a:t>X</a:t>
                      </a:r>
                      <a:endParaRPr lang="en-US" sz="11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200" b="1" dirty="0">
                          <a:latin typeface="Calibri"/>
                          <a:ea typeface="Calibri"/>
                          <a:cs typeface="Times New Roman"/>
                        </a:rPr>
                        <a:t>100</a:t>
                      </a:r>
                      <a:endParaRPr lang="en-US" sz="11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50000"/>
                        </a:lnSpc>
                        <a:spcBef>
                          <a:spcPts val="0"/>
                        </a:spcBef>
                        <a:spcAft>
                          <a:spcPts val="0"/>
                        </a:spcAft>
                      </a:pPr>
                      <a:r>
                        <a:rPr lang="en-US" sz="1200" b="1">
                          <a:latin typeface="Times New Roman"/>
                          <a:ea typeface="Calibri"/>
                          <a:cs typeface="Arial"/>
                        </a:rPr>
                        <a:t>=</a:t>
                      </a:r>
                      <a:endParaRPr lang="en-US" sz="11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600" b="1" dirty="0">
                          <a:latin typeface="Calibri"/>
                          <a:ea typeface="Calibri"/>
                          <a:cs typeface="Times New Roman"/>
                        </a:rPr>
                        <a:t>47</a:t>
                      </a:r>
                      <a:endParaRPr lang="en-US" sz="14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568">
                <a:tc>
                  <a:txBody>
                    <a:bodyPr/>
                    <a:lstStyle/>
                    <a:p>
                      <a:pPr marL="0" marR="0" algn="ctr" rtl="1">
                        <a:lnSpc>
                          <a:spcPct val="150000"/>
                        </a:lnSpc>
                        <a:spcBef>
                          <a:spcPts val="0"/>
                        </a:spcBef>
                        <a:spcAft>
                          <a:spcPts val="0"/>
                        </a:spcAft>
                      </a:pPr>
                      <a:r>
                        <a:rPr lang="ar-SA" sz="1200" b="1" dirty="0">
                          <a:latin typeface="Calibri"/>
                          <a:ea typeface="Calibri"/>
                          <a:cs typeface="Times New Roman"/>
                        </a:rPr>
                        <a:t>8</a:t>
                      </a:r>
                      <a:endParaRPr lang="en-US" sz="11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50000"/>
                        </a:lnSpc>
                        <a:spcBef>
                          <a:spcPts val="0"/>
                        </a:spcBef>
                        <a:spcAft>
                          <a:spcPts val="0"/>
                        </a:spcAft>
                      </a:pPr>
                      <a:r>
                        <a:rPr lang="ar-SA" sz="1600" b="1" dirty="0">
                          <a:latin typeface="Calibri"/>
                          <a:ea typeface="Calibri"/>
                          <a:cs typeface="Times New Roman"/>
                        </a:rPr>
                        <a:t>نتائج المجتمع</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800" b="1" dirty="0">
                          <a:latin typeface="Calibri"/>
                          <a:ea typeface="Calibri"/>
                          <a:cs typeface="Times New Roman"/>
                        </a:rPr>
                        <a:t>70</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en-US" sz="1200" b="1">
                          <a:latin typeface="Times New Roman"/>
                          <a:ea typeface="Calibri"/>
                          <a:cs typeface="Arial"/>
                        </a:rPr>
                        <a:t>X</a:t>
                      </a:r>
                      <a:endParaRPr lang="en-US" sz="11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200" b="1" dirty="0">
                          <a:latin typeface="Calibri"/>
                          <a:ea typeface="Calibri"/>
                          <a:cs typeface="Times New Roman"/>
                        </a:rPr>
                        <a:t>100</a:t>
                      </a:r>
                      <a:endParaRPr lang="en-US" sz="11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50000"/>
                        </a:lnSpc>
                        <a:spcBef>
                          <a:spcPts val="0"/>
                        </a:spcBef>
                        <a:spcAft>
                          <a:spcPts val="0"/>
                        </a:spcAft>
                      </a:pPr>
                      <a:r>
                        <a:rPr lang="en-US" sz="1200" b="1">
                          <a:latin typeface="Times New Roman"/>
                          <a:ea typeface="Calibri"/>
                          <a:cs typeface="Arial"/>
                        </a:rPr>
                        <a:t>=</a:t>
                      </a:r>
                      <a:endParaRPr lang="en-US" sz="11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600" b="1" dirty="0">
                          <a:latin typeface="Calibri"/>
                          <a:ea typeface="Calibri"/>
                          <a:cs typeface="Times New Roman"/>
                        </a:rPr>
                        <a:t>70</a:t>
                      </a:r>
                      <a:endParaRPr lang="en-US" sz="14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7568">
                <a:tc>
                  <a:txBody>
                    <a:bodyPr/>
                    <a:lstStyle/>
                    <a:p>
                      <a:pPr marL="0" marR="0" algn="ctr" rtl="1">
                        <a:lnSpc>
                          <a:spcPct val="150000"/>
                        </a:lnSpc>
                        <a:spcBef>
                          <a:spcPts val="0"/>
                        </a:spcBef>
                        <a:spcAft>
                          <a:spcPts val="0"/>
                        </a:spcAft>
                      </a:pPr>
                      <a:r>
                        <a:rPr lang="ar-SA" sz="1200" b="1" dirty="0">
                          <a:latin typeface="Calibri"/>
                          <a:ea typeface="Calibri"/>
                          <a:cs typeface="Times New Roman"/>
                        </a:rPr>
                        <a:t>9</a:t>
                      </a:r>
                      <a:endParaRPr lang="en-US" sz="11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rtl="1">
                        <a:lnSpc>
                          <a:spcPct val="150000"/>
                        </a:lnSpc>
                        <a:spcBef>
                          <a:spcPts val="0"/>
                        </a:spcBef>
                        <a:spcAft>
                          <a:spcPts val="0"/>
                        </a:spcAft>
                      </a:pPr>
                      <a:r>
                        <a:rPr lang="ar-SA" sz="1600" b="1" dirty="0">
                          <a:latin typeface="Calibri"/>
                          <a:ea typeface="Calibri"/>
                          <a:cs typeface="Times New Roman"/>
                        </a:rPr>
                        <a:t>نتائج الاداء الرئيسية</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800" b="1" dirty="0">
                          <a:latin typeface="Calibri"/>
                          <a:ea typeface="Calibri"/>
                          <a:cs typeface="Times New Roman"/>
                        </a:rPr>
                        <a:t>41</a:t>
                      </a:r>
                      <a:endParaRPr lang="en-US" sz="16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en-US" sz="1200" b="1" dirty="0">
                          <a:latin typeface="Times New Roman"/>
                          <a:ea typeface="Calibri"/>
                          <a:cs typeface="Arial"/>
                        </a:rPr>
                        <a:t>X</a:t>
                      </a:r>
                      <a:endParaRPr lang="en-US" sz="11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200" b="1" dirty="0">
                          <a:solidFill>
                            <a:schemeClr val="tx1"/>
                          </a:solidFill>
                          <a:latin typeface="Calibri"/>
                          <a:ea typeface="Calibri"/>
                          <a:cs typeface="Times New Roman"/>
                        </a:rPr>
                        <a:t>150</a:t>
                      </a:r>
                      <a:endParaRPr lang="en-US" sz="1100" b="1" dirty="0">
                        <a:solidFill>
                          <a:schemeClr val="tx1"/>
                        </a:solidFill>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50000"/>
                        </a:lnSpc>
                        <a:spcBef>
                          <a:spcPts val="0"/>
                        </a:spcBef>
                        <a:spcAft>
                          <a:spcPts val="0"/>
                        </a:spcAft>
                      </a:pPr>
                      <a:r>
                        <a:rPr lang="en-US" sz="1200" b="1" dirty="0">
                          <a:latin typeface="Times New Roman"/>
                          <a:ea typeface="Calibri"/>
                          <a:cs typeface="Arial"/>
                        </a:rPr>
                        <a:t>=</a:t>
                      </a:r>
                      <a:endParaRPr lang="en-US" sz="11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50000"/>
                        </a:lnSpc>
                        <a:spcBef>
                          <a:spcPts val="0"/>
                        </a:spcBef>
                        <a:spcAft>
                          <a:spcPts val="0"/>
                        </a:spcAft>
                      </a:pPr>
                      <a:r>
                        <a:rPr lang="ar-SA" sz="1600" b="1" dirty="0">
                          <a:latin typeface="Calibri"/>
                          <a:ea typeface="Calibri"/>
                          <a:cs typeface="Times New Roman"/>
                        </a:rPr>
                        <a:t>62</a:t>
                      </a:r>
                      <a:endParaRPr lang="en-US" sz="14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4814">
                <a:tc gridSpan="6">
                  <a:txBody>
                    <a:bodyPr/>
                    <a:lstStyle/>
                    <a:p>
                      <a:pPr marL="0" marR="0" algn="ctr" rtl="1">
                        <a:lnSpc>
                          <a:spcPct val="150000"/>
                        </a:lnSpc>
                        <a:spcBef>
                          <a:spcPts val="0"/>
                        </a:spcBef>
                        <a:spcAft>
                          <a:spcPts val="0"/>
                        </a:spcAft>
                      </a:pPr>
                      <a:r>
                        <a:rPr lang="ar-SA" sz="1900" b="1" dirty="0">
                          <a:latin typeface="Calibri"/>
                          <a:ea typeface="Calibri"/>
                          <a:cs typeface="Times New Roman"/>
                        </a:rPr>
                        <a:t>المجموع النهائي من 1000</a:t>
                      </a:r>
                      <a:endParaRPr lang="en-US" sz="11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rtl="0">
                        <a:lnSpc>
                          <a:spcPct val="150000"/>
                        </a:lnSpc>
                        <a:spcBef>
                          <a:spcPts val="0"/>
                        </a:spcBef>
                        <a:spcAft>
                          <a:spcPts val="0"/>
                        </a:spcAft>
                      </a:pPr>
                      <a:r>
                        <a:rPr lang="ar-SA" sz="2400" b="1" dirty="0">
                          <a:latin typeface="Calibri"/>
                          <a:ea typeface="Calibri"/>
                          <a:cs typeface="Times New Roman"/>
                        </a:rPr>
                        <a:t>4</a:t>
                      </a:r>
                      <a:r>
                        <a:rPr lang="en-US" sz="2400" b="1" dirty="0">
                          <a:latin typeface="Times New Roman"/>
                          <a:ea typeface="Calibri"/>
                          <a:cs typeface="Arial"/>
                        </a:rPr>
                        <a:t>6</a:t>
                      </a:r>
                      <a:r>
                        <a:rPr lang="ar-SA" sz="2400" b="1" dirty="0">
                          <a:latin typeface="Times New Roman"/>
                          <a:ea typeface="Calibri"/>
                          <a:cs typeface="Arial"/>
                        </a:rPr>
                        <a:t>5</a:t>
                      </a:r>
                      <a:endParaRPr lang="en-US" sz="24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plus(in)">
                                      <p:cBhvr>
                                        <p:cTn id="7" dur="2000"/>
                                        <p:tgtEl>
                                          <p:spTgt spid="2"/>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ircle(in)">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1600200"/>
          <a:ext cx="9144000" cy="5257801"/>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0" y="274638"/>
            <a:ext cx="4495800" cy="1143000"/>
          </a:xfrm>
        </p:spPr>
        <p:txBody>
          <a:bodyPr>
            <a:normAutofit fontScale="90000"/>
          </a:bodyPr>
          <a:lstStyle/>
          <a:p>
            <a:pPr algn="r" rtl="1"/>
            <a:r>
              <a:rPr lang="ar-SA" dirty="0" smtClean="0"/>
              <a:t>التقييم باستخدام منطق الرادار</a:t>
            </a:r>
            <a:endParaRPr lang="en-US" dirty="0"/>
          </a:p>
        </p:txBody>
      </p:sp>
      <p:sp>
        <p:nvSpPr>
          <p:cNvPr id="3" name="Content Placeholder 2"/>
          <p:cNvSpPr>
            <a:spLocks noGrp="1"/>
          </p:cNvSpPr>
          <p:nvPr>
            <p:ph idx="1"/>
          </p:nvPr>
        </p:nvSpPr>
        <p:spPr/>
        <p:txBody>
          <a:bodyPr/>
          <a:lstStyle/>
          <a:p>
            <a:pPr algn="r" rtl="1">
              <a:buNone/>
            </a:pPr>
            <a:r>
              <a:rPr lang="ar-SA" dirty="0" smtClean="0"/>
              <a:t>الرادار </a:t>
            </a:r>
            <a:r>
              <a:rPr lang="en-US" b="1" dirty="0" smtClean="0">
                <a:solidFill>
                  <a:srgbClr val="FF0000"/>
                </a:solidFill>
              </a:rPr>
              <a:t>R</a:t>
            </a:r>
            <a:r>
              <a:rPr lang="en-US" b="1" dirty="0" smtClean="0"/>
              <a:t>ADAR</a:t>
            </a:r>
            <a:r>
              <a:rPr lang="ar-SA" dirty="0" smtClean="0"/>
              <a:t> :وهذه </a:t>
            </a:r>
            <a:r>
              <a:rPr lang="ar-SA" dirty="0" smtClean="0"/>
              <a:t>الكلمة اختصارا من أول حرف الكلمات التالية في </a:t>
            </a:r>
            <a:r>
              <a:rPr lang="ar-SA" dirty="0" smtClean="0"/>
              <a:t>اللغة </a:t>
            </a:r>
            <a:r>
              <a:rPr lang="ar-SA" dirty="0" smtClean="0"/>
              <a:t>الانجليزية</a:t>
            </a:r>
            <a:endParaRPr lang="en-US" dirty="0" smtClean="0"/>
          </a:p>
          <a:p>
            <a:pPr lvl="0" algn="r">
              <a:buNone/>
            </a:pPr>
            <a:r>
              <a:rPr lang="ar-SA" dirty="0" smtClean="0"/>
              <a:t>  </a:t>
            </a:r>
            <a:r>
              <a:rPr lang="en-US" b="1" dirty="0" smtClean="0">
                <a:solidFill>
                  <a:srgbClr val="FF0000"/>
                </a:solidFill>
              </a:rPr>
              <a:t>R</a:t>
            </a:r>
            <a:r>
              <a:rPr lang="en-US" b="1" dirty="0" smtClean="0"/>
              <a:t>esults</a:t>
            </a:r>
            <a:r>
              <a:rPr lang="ar-SA" b="1" dirty="0" smtClean="0"/>
              <a:t> </a:t>
            </a:r>
            <a:r>
              <a:rPr lang="ar-SA" dirty="0" smtClean="0"/>
              <a:t> ” </a:t>
            </a:r>
            <a:r>
              <a:rPr lang="ar-SA" dirty="0" smtClean="0"/>
              <a:t>النتائج </a:t>
            </a:r>
            <a:r>
              <a:rPr lang="ar-SA" dirty="0" smtClean="0"/>
              <a:t>” </a:t>
            </a:r>
            <a:endParaRPr lang="en-US" dirty="0" smtClean="0"/>
          </a:p>
          <a:p>
            <a:pPr lvl="0" algn="r">
              <a:buNone/>
            </a:pPr>
            <a:r>
              <a:rPr lang="en-US" b="1" dirty="0" smtClean="0">
                <a:solidFill>
                  <a:srgbClr val="FF0000"/>
                </a:solidFill>
              </a:rPr>
              <a:t>A</a:t>
            </a:r>
            <a:r>
              <a:rPr lang="en-US" b="1" dirty="0" smtClean="0"/>
              <a:t>pproach</a:t>
            </a:r>
            <a:r>
              <a:rPr lang="ar-SA" dirty="0" smtClean="0"/>
              <a:t>  </a:t>
            </a:r>
            <a:r>
              <a:rPr lang="ar-SA" dirty="0" smtClean="0"/>
              <a:t>” </a:t>
            </a:r>
            <a:r>
              <a:rPr lang="ar-SA" dirty="0" smtClean="0"/>
              <a:t>المنهجية </a:t>
            </a:r>
            <a:r>
              <a:rPr lang="ar-SA" dirty="0" smtClean="0"/>
              <a:t>” </a:t>
            </a:r>
            <a:endParaRPr lang="en-US" dirty="0" smtClean="0"/>
          </a:p>
          <a:p>
            <a:pPr algn="r">
              <a:buNone/>
            </a:pPr>
            <a:r>
              <a:rPr lang="en-US" b="1" dirty="0" smtClean="0">
                <a:solidFill>
                  <a:srgbClr val="FF0000"/>
                </a:solidFill>
              </a:rPr>
              <a:t>D</a:t>
            </a:r>
            <a:r>
              <a:rPr lang="en-US" b="1" dirty="0" smtClean="0"/>
              <a:t>eployment</a:t>
            </a:r>
            <a:r>
              <a:rPr lang="ar-SA" dirty="0" smtClean="0"/>
              <a:t>  </a:t>
            </a:r>
            <a:r>
              <a:rPr lang="ar-SA" dirty="0" smtClean="0"/>
              <a:t>” </a:t>
            </a:r>
            <a:r>
              <a:rPr lang="ar-SA" dirty="0" smtClean="0"/>
              <a:t>التطبيق </a:t>
            </a:r>
            <a:r>
              <a:rPr lang="ar-SA" dirty="0" smtClean="0"/>
              <a:t>” </a:t>
            </a:r>
            <a:endParaRPr lang="en-US" dirty="0" smtClean="0"/>
          </a:p>
          <a:p>
            <a:pPr algn="r">
              <a:buNone/>
            </a:pPr>
            <a:r>
              <a:rPr lang="en-US" b="1" dirty="0" smtClean="0">
                <a:solidFill>
                  <a:srgbClr val="FF0000"/>
                </a:solidFill>
              </a:rPr>
              <a:t>A</a:t>
            </a:r>
            <a:r>
              <a:rPr lang="en-US" b="1" dirty="0" smtClean="0"/>
              <a:t>ssessment</a:t>
            </a:r>
            <a:r>
              <a:rPr lang="ar-SA" dirty="0" smtClean="0"/>
              <a:t>   </a:t>
            </a:r>
            <a:r>
              <a:rPr lang="ar-SA" dirty="0" smtClean="0"/>
              <a:t>” </a:t>
            </a:r>
            <a:r>
              <a:rPr lang="ar-SA" dirty="0" smtClean="0"/>
              <a:t>التقييم </a:t>
            </a:r>
            <a:r>
              <a:rPr lang="ar-SA" dirty="0" smtClean="0"/>
              <a:t>” </a:t>
            </a:r>
            <a:endParaRPr lang="en-US" dirty="0" smtClean="0"/>
          </a:p>
          <a:p>
            <a:pPr lvl="0" algn="r">
              <a:buNone/>
            </a:pPr>
            <a:r>
              <a:rPr lang="en-US" b="1" dirty="0" smtClean="0">
                <a:solidFill>
                  <a:srgbClr val="FF0000"/>
                </a:solidFill>
              </a:rPr>
              <a:t>R</a:t>
            </a:r>
            <a:r>
              <a:rPr lang="en-US" b="1" dirty="0" smtClean="0"/>
              <a:t>eview</a:t>
            </a:r>
            <a:r>
              <a:rPr lang="ar-SA" b="1" dirty="0" smtClean="0"/>
              <a:t>  </a:t>
            </a:r>
            <a:r>
              <a:rPr lang="ar-SA" dirty="0" smtClean="0"/>
              <a:t>  ” </a:t>
            </a:r>
            <a:r>
              <a:rPr lang="ar-SA" dirty="0" smtClean="0"/>
              <a:t>المراجعة </a:t>
            </a:r>
            <a:r>
              <a:rPr lang="ar-SA" dirty="0" smtClean="0"/>
              <a:t>” </a:t>
            </a:r>
            <a:endParaRPr lang="en-US" dirty="0" smtClean="0"/>
          </a:p>
          <a:p>
            <a:pPr algn="l">
              <a:buNone/>
            </a:pPr>
            <a:endParaRPr lang="en-US" dirty="0"/>
          </a:p>
        </p:txBody>
      </p:sp>
      <p:sp>
        <p:nvSpPr>
          <p:cNvPr id="4" name="Title 1"/>
          <p:cNvSpPr txBox="1">
            <a:spLocks/>
          </p:cNvSpPr>
          <p:nvPr/>
        </p:nvSpPr>
        <p:spPr>
          <a:xfrm>
            <a:off x="2667000" y="533400"/>
            <a:ext cx="4495800" cy="1143000"/>
          </a:xfrm>
          <a:prstGeom prst="rect">
            <a:avLst/>
          </a:prstGeom>
        </p:spPr>
        <p:txBody>
          <a:bodyPr vert="horz" lIns="91440" tIns="45720" rIns="91440" bIns="45720" rtlCol="0" anchor="ctr">
            <a:normAutofit fontScale="97500"/>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en-US" sz="4400" b="1" i="0" u="none" strike="noStrike" kern="1200" normalizeH="0" baseline="0" noProof="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uLnTx/>
                <a:uFillTx/>
                <a:latin typeface="+mj-lt"/>
                <a:ea typeface="+mj-ea"/>
                <a:cs typeface="+mj-cs"/>
              </a:rPr>
              <a:t>R</a:t>
            </a:r>
            <a:r>
              <a:rPr kumimoji="0" lang="en-US" sz="4400" b="1" i="0" u="none" strike="noStrike" kern="1200" normalizeH="0" baseline="0" noProof="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LnTx/>
                <a:uFillTx/>
                <a:latin typeface="+mj-lt"/>
                <a:ea typeface="+mj-ea"/>
                <a:cs typeface="+mj-cs"/>
              </a:rPr>
              <a:t>ADAR</a:t>
            </a:r>
            <a:endParaRPr kumimoji="0" lang="en-US" sz="4400" b="1" i="0" u="none" strike="noStrike" kern="1200" normalizeH="0" baseline="0" noProof="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blinds(horizontal)">
                                      <p:cBhvr>
                                        <p:cTn id="11" dur="500"/>
                                        <p:tgtEl>
                                          <p:spTgt spid="4">
                                            <p:txEl>
                                              <p:pRg st="0" end="0"/>
                                            </p:txEl>
                                          </p:spTgt>
                                        </p:tgtEl>
                                      </p:cBhvr>
                                    </p:animEffect>
                                  </p:childTnLst>
                                </p:cTn>
                              </p:par>
                            </p:childTnLst>
                          </p:cTn>
                        </p:par>
                        <p:par>
                          <p:cTn id="12" fill="hold">
                            <p:stCondLst>
                              <p:cond delay="1000"/>
                            </p:stCondLst>
                            <p:childTnLst>
                              <p:par>
                                <p:cTn id="13" presetID="8" presetClass="entr" presetSubtype="16"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diamond(in)">
                                      <p:cBhvr>
                                        <p:cTn id="15" dur="2000"/>
                                        <p:tgtEl>
                                          <p:spTgt spid="3">
                                            <p:txEl>
                                              <p:pRg st="0" end="0"/>
                                            </p:txEl>
                                          </p:spTgt>
                                        </p:tgtEl>
                                      </p:cBhvr>
                                    </p:animEffect>
                                  </p:childTnLst>
                                </p:cTn>
                              </p:par>
                            </p:childTnLst>
                          </p:cTn>
                        </p:par>
                        <p:par>
                          <p:cTn id="16" fill="hold">
                            <p:stCondLst>
                              <p:cond delay="3000"/>
                            </p:stCondLst>
                            <p:childTnLst>
                              <p:par>
                                <p:cTn id="17" presetID="13" presetClass="entr" presetSubtype="16"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plus(in)">
                                      <p:cBhvr>
                                        <p:cTn id="19" dur="2000"/>
                                        <p:tgtEl>
                                          <p:spTgt spid="3">
                                            <p:txEl>
                                              <p:pRg st="1" end="1"/>
                                            </p:txEl>
                                          </p:spTgt>
                                        </p:tgtEl>
                                      </p:cBhvr>
                                    </p:animEffect>
                                  </p:childTnLst>
                                </p:cTn>
                              </p:par>
                            </p:childTnLst>
                          </p:cTn>
                        </p:par>
                        <p:par>
                          <p:cTn id="20" fill="hold">
                            <p:stCondLst>
                              <p:cond delay="5000"/>
                            </p:stCondLst>
                            <p:childTnLst>
                              <p:par>
                                <p:cTn id="21" presetID="13" presetClass="entr" presetSubtype="16"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plus(in)">
                                      <p:cBhvr>
                                        <p:cTn id="23" dur="2000"/>
                                        <p:tgtEl>
                                          <p:spTgt spid="3">
                                            <p:txEl>
                                              <p:pRg st="2" end="2"/>
                                            </p:txEl>
                                          </p:spTgt>
                                        </p:tgtEl>
                                      </p:cBhvr>
                                    </p:animEffect>
                                  </p:childTnLst>
                                </p:cTn>
                              </p:par>
                            </p:childTnLst>
                          </p:cTn>
                        </p:par>
                        <p:par>
                          <p:cTn id="24" fill="hold">
                            <p:stCondLst>
                              <p:cond delay="7000"/>
                            </p:stCondLst>
                            <p:childTnLst>
                              <p:par>
                                <p:cTn id="25" presetID="13" presetClass="entr" presetSubtype="16" fill="hold"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plus(in)">
                                      <p:cBhvr>
                                        <p:cTn id="27" dur="2000"/>
                                        <p:tgtEl>
                                          <p:spTgt spid="3">
                                            <p:txEl>
                                              <p:pRg st="3" end="3"/>
                                            </p:txEl>
                                          </p:spTgt>
                                        </p:tgtEl>
                                      </p:cBhvr>
                                    </p:animEffect>
                                  </p:childTnLst>
                                </p:cTn>
                              </p:par>
                            </p:childTnLst>
                          </p:cTn>
                        </p:par>
                        <p:par>
                          <p:cTn id="28" fill="hold">
                            <p:stCondLst>
                              <p:cond delay="9000"/>
                            </p:stCondLst>
                            <p:childTnLst>
                              <p:par>
                                <p:cTn id="29" presetID="13" presetClass="entr" presetSubtype="16" fill="hold"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plus(in)">
                                      <p:cBhvr>
                                        <p:cTn id="31" dur="2000"/>
                                        <p:tgtEl>
                                          <p:spTgt spid="3">
                                            <p:txEl>
                                              <p:pRg st="4" end="4"/>
                                            </p:txEl>
                                          </p:spTgt>
                                        </p:tgtEl>
                                      </p:cBhvr>
                                    </p:animEffect>
                                  </p:childTnLst>
                                </p:cTn>
                              </p:par>
                            </p:childTnLst>
                          </p:cTn>
                        </p:par>
                        <p:par>
                          <p:cTn id="32" fill="hold">
                            <p:stCondLst>
                              <p:cond delay="11000"/>
                            </p:stCondLst>
                            <p:childTnLst>
                              <p:par>
                                <p:cTn id="33" presetID="13" presetClass="entr" presetSubtype="16" fill="hold" nodeType="after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plus(in)">
                                      <p:cBhvr>
                                        <p:cTn id="35"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152400"/>
            <a:ext cx="6172200" cy="1143000"/>
          </a:xfrm>
        </p:spPr>
        <p:txBody>
          <a:bodyPr>
            <a:normAutofit fontScale="90000"/>
          </a:bodyPr>
          <a:lstStyle/>
          <a:p>
            <a:r>
              <a:rPr lang="en-US" b="1" dirty="0" smtClean="0"/>
              <a:t>Why </a:t>
            </a:r>
            <a:r>
              <a:rPr lang="en-US" b="1" u="sng" dirty="0" smtClean="0">
                <a:solidFill>
                  <a:srgbClr val="FF0000"/>
                </a:solidFill>
              </a:rPr>
              <a:t>R</a:t>
            </a:r>
            <a:r>
              <a:rPr lang="en-US" b="1" dirty="0" smtClean="0"/>
              <a:t>ADAR Not ADAR</a:t>
            </a:r>
            <a:r>
              <a:rPr lang="en-US" b="1" u="sng" dirty="0" smtClean="0">
                <a:solidFill>
                  <a:srgbClr val="FF0000"/>
                </a:solidFill>
              </a:rPr>
              <a:t>R</a:t>
            </a:r>
            <a:r>
              <a:rPr lang="en-US" b="1" dirty="0" smtClean="0">
                <a:solidFill>
                  <a:srgbClr val="FF0000"/>
                </a:solidFill>
              </a:rPr>
              <a:t> </a:t>
            </a:r>
            <a:r>
              <a:rPr lang="en-US" b="1" dirty="0" smtClean="0"/>
              <a:t>???</a:t>
            </a:r>
            <a:endParaRPr lang="en-US" b="1" dirty="0"/>
          </a:p>
        </p:txBody>
      </p:sp>
      <p:sp>
        <p:nvSpPr>
          <p:cNvPr id="3" name="Content Placeholder 2"/>
          <p:cNvSpPr>
            <a:spLocks noGrp="1"/>
          </p:cNvSpPr>
          <p:nvPr>
            <p:ph idx="1"/>
          </p:nvPr>
        </p:nvSpPr>
        <p:spPr>
          <a:xfrm>
            <a:off x="609600" y="7162800"/>
            <a:ext cx="8229600" cy="4525963"/>
          </a:xfrm>
        </p:spPr>
        <p:txBody>
          <a:bodyPr/>
          <a:lstStyle/>
          <a:p>
            <a:pPr algn="just" rtl="1">
              <a:buNone/>
            </a:pPr>
            <a:r>
              <a:rPr lang="ar-SA" dirty="0" smtClean="0"/>
              <a:t>   مع </a:t>
            </a:r>
            <a:r>
              <a:rPr lang="ar-SA" dirty="0" smtClean="0"/>
              <a:t>ان المنهجيات " الممكنات " تسبق النتائج في الحدوث , لكن المنهجيات تصاغ بما يتوائم مع الاهداف والتي تكون بدورها هي النتائج المستقبلية للسياسة والاستراتيجية المتوافقة مع الرؤية والتي تعتمد اساسا ً على النتائج المستقبلية التي تسعى المؤسسة لتحقيقها .</a:t>
            </a:r>
            <a:endParaRPr lang="en-US" dirty="0" smtClean="0"/>
          </a:p>
          <a:p>
            <a:pPr algn="r" rtl="1">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endCondLst>
                                    <p:cond evt="onNext" delay="0">
                                      <p:tgtEl>
                                        <p:sldTgt/>
                                      </p:tgtEl>
                                    </p:cond>
                                  </p:endCondLst>
                                  <p:childTnLst>
                                    <p:animEffect transition="out" filter="fade">
                                      <p:cBhvr>
                                        <p:cTn id="6" dur="2000" tmFilter="0, 0; .2, .5; .8, .5; 1, 0"/>
                                        <p:tgtEl>
                                          <p:spTgt spid="2"/>
                                        </p:tgtEl>
                                      </p:cBhvr>
                                    </p:animEffect>
                                    <p:animScale>
                                      <p:cBhvr>
                                        <p:cTn id="7" dur="1000" autoRev="1" fill="hold"/>
                                        <p:tgtEl>
                                          <p:spTgt spid="2"/>
                                        </p:tgtEl>
                                      </p:cBhvr>
                                      <p:by x="105000" y="105000"/>
                                    </p:animScale>
                                  </p:childTnLst>
                                </p:cTn>
                              </p:par>
                              <p:par>
                                <p:cTn id="8" presetID="64" presetClass="path" presetSubtype="0" accel="50000" decel="50000" fill="hold" nodeType="withEffect">
                                  <p:stCondLst>
                                    <p:cond delay="0"/>
                                  </p:stCondLst>
                                  <p:childTnLst>
                                    <p:animMotion origin="layout" path="M 3.33333E-6 4.81481E-6 L -0.00209 -0.64005 " pathEditMode="relative" rAng="0" ptsTypes="AA">
                                      <p:cBhvr>
                                        <p:cTn id="9" dur="3000" fill="hold"/>
                                        <p:tgtEl>
                                          <p:spTgt spid="3">
                                            <p:txEl>
                                              <p:pRg st="0" end="0"/>
                                            </p:txEl>
                                          </p:spTgt>
                                        </p:tgtEl>
                                        <p:attrNameLst>
                                          <p:attrName>ppt_x</p:attrName>
                                          <p:attrName>ppt_y</p:attrName>
                                        </p:attrNameLst>
                                      </p:cBhvr>
                                      <p:rCtr x="-1" y="-32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8800" y="274638"/>
            <a:ext cx="3048000" cy="1143000"/>
          </a:xfrm>
        </p:spPr>
        <p:txBody>
          <a:bodyPr/>
          <a:lstStyle/>
          <a:p>
            <a:pPr algn="r"/>
            <a:r>
              <a:rPr lang="ar-SA" dirty="0" smtClean="0"/>
              <a:t>تقييم المنهجية</a:t>
            </a:r>
            <a:endParaRPr lang="en-US" dirty="0"/>
          </a:p>
        </p:txBody>
      </p:sp>
      <p:graphicFrame>
        <p:nvGraphicFramePr>
          <p:cNvPr id="4" name="Table 3"/>
          <p:cNvGraphicFramePr>
            <a:graphicFrameLocks noGrp="1"/>
          </p:cNvGraphicFramePr>
          <p:nvPr/>
        </p:nvGraphicFramePr>
        <p:xfrm>
          <a:off x="-6" y="1600200"/>
          <a:ext cx="9144006" cy="5181600"/>
        </p:xfrm>
        <a:graphic>
          <a:graphicData uri="http://schemas.openxmlformats.org/drawingml/2006/table">
            <a:tbl>
              <a:tblPr rtl="1"/>
              <a:tblGrid>
                <a:gridCol w="2513966"/>
                <a:gridCol w="343535"/>
                <a:gridCol w="267971"/>
                <a:gridCol w="285750"/>
                <a:gridCol w="303530"/>
                <a:gridCol w="267971"/>
                <a:gridCol w="285750"/>
                <a:gridCol w="285750"/>
                <a:gridCol w="285750"/>
                <a:gridCol w="303530"/>
                <a:gridCol w="267971"/>
                <a:gridCol w="285750"/>
                <a:gridCol w="285750"/>
                <a:gridCol w="285750"/>
                <a:gridCol w="303530"/>
                <a:gridCol w="267971"/>
                <a:gridCol w="285750"/>
                <a:gridCol w="285750"/>
                <a:gridCol w="285750"/>
                <a:gridCol w="303530"/>
                <a:gridCol w="267971"/>
                <a:gridCol w="400050"/>
                <a:gridCol w="474980"/>
              </a:tblGrid>
              <a:tr h="532208">
                <a:tc>
                  <a:txBody>
                    <a:bodyPr/>
                    <a:lstStyle/>
                    <a:p>
                      <a:pPr marL="0" marR="0" algn="ctr" rtl="1">
                        <a:lnSpc>
                          <a:spcPct val="120000"/>
                        </a:lnSpc>
                        <a:spcBef>
                          <a:spcPts val="0"/>
                        </a:spcBef>
                        <a:spcAft>
                          <a:spcPts val="1000"/>
                        </a:spcAft>
                      </a:pPr>
                      <a:r>
                        <a:rPr lang="ar-SA" sz="1400" b="1" dirty="0">
                          <a:solidFill>
                            <a:srgbClr val="FFFFFF"/>
                          </a:solidFill>
                          <a:latin typeface="Calibri"/>
                          <a:ea typeface="Times New Roman"/>
                          <a:cs typeface="Arial"/>
                        </a:rPr>
                        <a:t>المنهجية</a:t>
                      </a:r>
                      <a:endParaRPr lang="en-US" sz="1400" dirty="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gridSpan="4">
                  <a:txBody>
                    <a:bodyPr/>
                    <a:lstStyle/>
                    <a:p>
                      <a:pPr marL="0" marR="0" algn="ctr" rtl="1">
                        <a:lnSpc>
                          <a:spcPct val="120000"/>
                        </a:lnSpc>
                        <a:spcBef>
                          <a:spcPts val="0"/>
                        </a:spcBef>
                        <a:spcAft>
                          <a:spcPts val="1000"/>
                        </a:spcAft>
                      </a:pPr>
                      <a:r>
                        <a:rPr lang="ar-JO" sz="1400" dirty="0">
                          <a:solidFill>
                            <a:srgbClr val="FFFFFF"/>
                          </a:solidFill>
                          <a:latin typeface="Arial"/>
                          <a:ea typeface="Times New Roman"/>
                          <a:cs typeface="Times New Roman"/>
                        </a:rPr>
                        <a:t>0%</a:t>
                      </a:r>
                      <a:endParaRPr lang="en-US" sz="1400" dirty="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dirty="0">
                          <a:solidFill>
                            <a:srgbClr val="FFFFFF"/>
                          </a:solidFill>
                          <a:latin typeface="Calibri"/>
                          <a:ea typeface="Times New Roman"/>
                          <a:cs typeface="Arial"/>
                        </a:rPr>
                        <a:t>25%</a:t>
                      </a:r>
                      <a:endParaRPr lang="en-US" sz="1400" dirty="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dirty="0">
                          <a:solidFill>
                            <a:srgbClr val="FFFFFF"/>
                          </a:solidFill>
                          <a:latin typeface="Calibri"/>
                          <a:ea typeface="Times New Roman"/>
                          <a:cs typeface="Arial"/>
                        </a:rPr>
                        <a:t>50%</a:t>
                      </a:r>
                      <a:endParaRPr lang="en-US" sz="1400" dirty="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dirty="0">
                          <a:solidFill>
                            <a:srgbClr val="FFFFFF"/>
                          </a:solidFill>
                          <a:latin typeface="Calibri"/>
                          <a:ea typeface="Times New Roman"/>
                          <a:cs typeface="Arial"/>
                        </a:rPr>
                        <a:t>75%</a:t>
                      </a:r>
                      <a:endParaRPr lang="en-US" sz="1400" dirty="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rtl="1">
                        <a:lnSpc>
                          <a:spcPct val="120000"/>
                        </a:lnSpc>
                        <a:spcBef>
                          <a:spcPts val="0"/>
                        </a:spcBef>
                        <a:spcAft>
                          <a:spcPts val="1000"/>
                        </a:spcAft>
                      </a:pPr>
                      <a:r>
                        <a:rPr lang="ar-SA" sz="1400">
                          <a:solidFill>
                            <a:srgbClr val="FFFFFF"/>
                          </a:solidFill>
                          <a:latin typeface="Calibri"/>
                          <a:ea typeface="Times New Roman"/>
                          <a:cs typeface="Arial"/>
                        </a:rPr>
                        <a:t>100%</a:t>
                      </a:r>
                      <a:endParaRPr lang="en-US" sz="140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r>
              <a:tr h="2933077">
                <a:tc>
                  <a:txBody>
                    <a:bodyPr/>
                    <a:lstStyle/>
                    <a:p>
                      <a:pPr marL="0" marR="0" algn="r" rtl="1">
                        <a:lnSpc>
                          <a:spcPct val="115000"/>
                        </a:lnSpc>
                        <a:spcBef>
                          <a:spcPts val="0"/>
                        </a:spcBef>
                        <a:spcAft>
                          <a:spcPts val="1000"/>
                        </a:spcAft>
                      </a:pPr>
                      <a:r>
                        <a:rPr lang="ar-SA" sz="1400" b="1" dirty="0" smtClean="0">
                          <a:latin typeface="Calibri"/>
                          <a:ea typeface="Times New Roman"/>
                          <a:cs typeface="Arial"/>
                        </a:rPr>
                        <a:t>السلامة والمنطقية</a:t>
                      </a:r>
                      <a:r>
                        <a:rPr lang="ar-SA" sz="1400" b="1" dirty="0">
                          <a:latin typeface="Calibri"/>
                          <a:ea typeface="Times New Roman"/>
                          <a:cs typeface="Arial"/>
                        </a:rPr>
                        <a:t>:</a:t>
                      </a:r>
                      <a:endParaRPr lang="en-US" sz="1400" b="1"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SA" sz="1400" b="1" dirty="0">
                          <a:latin typeface="Calibri"/>
                          <a:ea typeface="Times New Roman"/>
                          <a:cs typeface="Arial"/>
                        </a:rPr>
                        <a:t>المنطق في المنهجية المتبعة وسبب اختيارها واضح ومحدد</a:t>
                      </a:r>
                      <a:endParaRPr lang="en-US" sz="1400" b="1"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SA" sz="1400" b="1" dirty="0">
                          <a:latin typeface="Calibri"/>
                          <a:ea typeface="Times New Roman"/>
                          <a:cs typeface="Arial"/>
                        </a:rPr>
                        <a:t> للمنهجية عمليات واضحة ومُعرَّفة</a:t>
                      </a:r>
                      <a:endParaRPr lang="en-US" sz="1400" b="1"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SA" sz="1400" b="1" dirty="0">
                          <a:latin typeface="Calibri"/>
                          <a:ea typeface="Times New Roman"/>
                          <a:cs typeface="Arial"/>
                        </a:rPr>
                        <a:t>المنهجية تركز على احتياجات المعنيين (أصحاب العلاقة)</a:t>
                      </a:r>
                      <a:r>
                        <a:rPr lang="ar-SA" sz="1400" b="1" dirty="0">
                          <a:latin typeface="Calibri"/>
                          <a:ea typeface="Times New Roman"/>
                          <a:cs typeface="Simplified Arabic"/>
                        </a:rPr>
                        <a:t> </a:t>
                      </a:r>
                      <a:endParaRPr lang="en-US" sz="1400" b="1"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SA" sz="1400" b="1" dirty="0">
                          <a:latin typeface="Calibri"/>
                          <a:ea typeface="Times New Roman"/>
                          <a:cs typeface="Arial"/>
                        </a:rPr>
                        <a:t>التحسينات يتم تضمينها في المنهجيات بشكل مستمر</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rtl="1">
                        <a:lnSpc>
                          <a:spcPct val="120000"/>
                        </a:lnSpc>
                        <a:spcBef>
                          <a:spcPts val="0"/>
                        </a:spcBef>
                        <a:spcAft>
                          <a:spcPts val="1000"/>
                        </a:spcAft>
                      </a:pPr>
                      <a:r>
                        <a:rPr lang="ar-SA" sz="1400" dirty="0">
                          <a:latin typeface="Calibri"/>
                          <a:ea typeface="Times New Roman"/>
                          <a:cs typeface="Arial"/>
                        </a:rPr>
                        <a:t>لا يوجد إثبات            أو عبارة غير مدعمة بدليل</a:t>
                      </a:r>
                      <a:endParaRPr lang="en-US" sz="14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dirty="0">
                          <a:latin typeface="Calibri"/>
                          <a:ea typeface="Times New Roman"/>
                          <a:cs typeface="Arial"/>
                        </a:rPr>
                        <a:t>بعض الإثباتات</a:t>
                      </a:r>
                      <a:endParaRPr lang="en-US" sz="14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dirty="0">
                          <a:latin typeface="Calibri"/>
                          <a:ea typeface="Times New Roman"/>
                          <a:cs typeface="Arial"/>
                        </a:rPr>
                        <a:t>يوجد إثبات</a:t>
                      </a:r>
                      <a:endParaRPr lang="en-US" sz="14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0">
                        <a:lnSpc>
                          <a:spcPct val="120000"/>
                        </a:lnSpc>
                        <a:spcBef>
                          <a:spcPts val="0"/>
                        </a:spcBef>
                        <a:spcAft>
                          <a:spcPts val="1000"/>
                        </a:spcAft>
                      </a:pPr>
                      <a:r>
                        <a:rPr lang="ar-SA" sz="1400" dirty="0">
                          <a:latin typeface="Calibri"/>
                          <a:ea typeface="Times New Roman"/>
                          <a:cs typeface="Arial"/>
                        </a:rPr>
                        <a:t>يوجد إثبات واضح</a:t>
                      </a:r>
                      <a:endParaRPr lang="en-US" sz="14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rtl="1">
                        <a:lnSpc>
                          <a:spcPct val="120000"/>
                        </a:lnSpc>
                        <a:spcBef>
                          <a:spcPts val="0"/>
                        </a:spcBef>
                        <a:spcAft>
                          <a:spcPts val="1000"/>
                        </a:spcAft>
                      </a:pPr>
                      <a:r>
                        <a:rPr lang="ar-SA" sz="1400" dirty="0">
                          <a:latin typeface="Calibri"/>
                          <a:ea typeface="Times New Roman"/>
                          <a:cs typeface="Arial"/>
                        </a:rPr>
                        <a:t>إثبات شامل</a:t>
                      </a:r>
                      <a:endParaRPr lang="en-US" sz="14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450596">
                <a:tc>
                  <a:txBody>
                    <a:bodyPr/>
                    <a:lstStyle/>
                    <a:p>
                      <a:pPr marL="0" marR="0" algn="r" rtl="1">
                        <a:lnSpc>
                          <a:spcPct val="115000"/>
                        </a:lnSpc>
                        <a:spcBef>
                          <a:spcPts val="0"/>
                        </a:spcBef>
                        <a:spcAft>
                          <a:spcPts val="1000"/>
                        </a:spcAft>
                      </a:pPr>
                      <a:r>
                        <a:rPr lang="ar-SA" sz="1400" b="1" dirty="0">
                          <a:latin typeface="Calibri"/>
                          <a:ea typeface="Times New Roman"/>
                          <a:cs typeface="Arial"/>
                        </a:rPr>
                        <a:t>الترابط/ التكامل:</a:t>
                      </a:r>
                      <a:endParaRPr lang="en-US" sz="1400"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SA" sz="1400" b="1" dirty="0">
                          <a:latin typeface="Calibri"/>
                          <a:ea typeface="Times New Roman"/>
                          <a:cs typeface="Arial"/>
                        </a:rPr>
                        <a:t>المنهجية تدعم الإستراتيجية</a:t>
                      </a:r>
                      <a:endParaRPr lang="en-US" sz="1400" b="1"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SA" sz="1400" b="1" dirty="0">
                          <a:latin typeface="Calibri"/>
                          <a:ea typeface="Times New Roman"/>
                          <a:cs typeface="Arial"/>
                        </a:rPr>
                        <a:t> المنهجية مرتبطة بشكل مناسب بالمنهجيات الأخرى</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rtl="1">
                        <a:lnSpc>
                          <a:spcPct val="120000"/>
                        </a:lnSpc>
                        <a:spcBef>
                          <a:spcPts val="0"/>
                        </a:spcBef>
                        <a:spcAft>
                          <a:spcPts val="1000"/>
                        </a:spcAft>
                      </a:pPr>
                      <a:r>
                        <a:rPr lang="ar-SA" sz="1400" dirty="0">
                          <a:latin typeface="Calibri"/>
                          <a:ea typeface="Times New Roman"/>
                          <a:cs typeface="Arial"/>
                        </a:rPr>
                        <a:t>لا يوجد إثبات            أو عبارة غير مدعمة بدليل</a:t>
                      </a:r>
                      <a:endParaRPr lang="en-US" sz="14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a:latin typeface="Calibri"/>
                          <a:ea typeface="Times New Roman"/>
                          <a:cs typeface="Arial"/>
                        </a:rPr>
                        <a:t>بعض الإثباتات</a:t>
                      </a:r>
                      <a:endParaRPr lang="en-US" sz="14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a:latin typeface="Calibri"/>
                          <a:ea typeface="Times New Roman"/>
                          <a:cs typeface="Arial"/>
                        </a:rPr>
                        <a:t>يوجد إثبات</a:t>
                      </a:r>
                      <a:endParaRPr lang="en-US" sz="14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0">
                        <a:lnSpc>
                          <a:spcPct val="120000"/>
                        </a:lnSpc>
                        <a:spcBef>
                          <a:spcPts val="0"/>
                        </a:spcBef>
                        <a:spcAft>
                          <a:spcPts val="1000"/>
                        </a:spcAft>
                      </a:pPr>
                      <a:r>
                        <a:rPr lang="ar-SA" sz="1400" dirty="0">
                          <a:latin typeface="Calibri"/>
                          <a:ea typeface="Times New Roman"/>
                          <a:cs typeface="Arial"/>
                        </a:rPr>
                        <a:t>يوجد إثبات واضح</a:t>
                      </a:r>
                      <a:endParaRPr lang="en-US" sz="14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rtl="1">
                        <a:lnSpc>
                          <a:spcPct val="120000"/>
                        </a:lnSpc>
                        <a:spcBef>
                          <a:spcPts val="0"/>
                        </a:spcBef>
                        <a:spcAft>
                          <a:spcPts val="1000"/>
                        </a:spcAft>
                      </a:pPr>
                      <a:r>
                        <a:rPr lang="ar-SA" sz="1400" dirty="0">
                          <a:latin typeface="Calibri"/>
                          <a:ea typeface="Times New Roman"/>
                          <a:cs typeface="Arial"/>
                        </a:rPr>
                        <a:t>إثبات شامل</a:t>
                      </a:r>
                      <a:endParaRPr lang="en-US" sz="14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265719">
                <a:tc>
                  <a:txBody>
                    <a:bodyPr/>
                    <a:lstStyle/>
                    <a:p>
                      <a:pPr marL="0" marR="0" algn="r" rtl="1">
                        <a:lnSpc>
                          <a:spcPct val="115000"/>
                        </a:lnSpc>
                        <a:spcBef>
                          <a:spcPts val="0"/>
                        </a:spcBef>
                        <a:spcAft>
                          <a:spcPts val="1000"/>
                        </a:spcAft>
                      </a:pPr>
                      <a:r>
                        <a:rPr lang="ar-SA" sz="1400" b="1" dirty="0">
                          <a:latin typeface="Calibri"/>
                          <a:ea typeface="Times New Roman"/>
                          <a:cs typeface="Simplified Arabic"/>
                        </a:rPr>
                        <a:t>المجموع للمنهجية</a:t>
                      </a:r>
                      <a:endParaRPr lang="en-US" sz="1400" b="1" dirty="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endParaRPr lang="en-US" sz="1600" b="1" dirty="0">
                        <a:solidFill>
                          <a:srgbClr val="000000"/>
                        </a:solidFill>
                        <a:latin typeface="TimesNewRomanPSMT"/>
                        <a:ea typeface="Times New Roman"/>
                        <a:cs typeface="Simplified Arabic"/>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0</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5</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10</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15</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20</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25</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30</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35</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40</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45</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50</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55</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60</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65</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70</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a:latin typeface="Calibri"/>
                          <a:ea typeface="Times New Roman"/>
                          <a:cs typeface="Simplified Arabic"/>
                        </a:rPr>
                        <a:t>75</a:t>
                      </a:r>
                      <a:endParaRPr lang="en-US" sz="14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80</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85</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90</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95</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b="1" dirty="0">
                          <a:latin typeface="Calibri"/>
                          <a:ea typeface="Times New Roman"/>
                          <a:cs typeface="Simplified Arabic"/>
                        </a:rPr>
                        <a:t>100</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r>
            </a:tbl>
          </a:graphicData>
        </a:graphic>
      </p:graphicFrame>
      <p:sp>
        <p:nvSpPr>
          <p:cNvPr id="5" name="Title 1"/>
          <p:cNvSpPr txBox="1">
            <a:spLocks/>
          </p:cNvSpPr>
          <p:nvPr/>
        </p:nvSpPr>
        <p:spPr>
          <a:xfrm>
            <a:off x="3276600" y="304800"/>
            <a:ext cx="4876800" cy="1143000"/>
          </a:xfrm>
          <a:prstGeom prst="rect">
            <a:avLst/>
          </a:prstGeom>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normalizeH="0" baseline="0" noProof="0" dirty="0" smtClean="0">
                <a:ln w="11430"/>
                <a:solidFill>
                  <a:srgbClr val="FF0000"/>
                </a:solidFill>
                <a:effectLst>
                  <a:outerShdw blurRad="80000" dist="40000" dir="5040000" algn="tl">
                    <a:srgbClr val="000000">
                      <a:alpha val="30000"/>
                    </a:srgbClr>
                  </a:outerShdw>
                </a:effectLst>
                <a:uLnTx/>
                <a:uFillTx/>
                <a:latin typeface="+mj-lt"/>
                <a:ea typeface="+mj-ea"/>
                <a:cs typeface="+mj-cs"/>
              </a:rPr>
              <a:t>A</a:t>
            </a:r>
            <a:r>
              <a:rPr kumimoji="0" lang="en-US" sz="4400" b="1" i="0" u="none" strike="noStrike" kern="1200" normalizeH="0" baseline="0" noProof="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uLnTx/>
                <a:uFillTx/>
                <a:latin typeface="+mj-lt"/>
                <a:ea typeface="+mj-ea"/>
                <a:cs typeface="+mj-cs"/>
              </a:rPr>
              <a:t>pproach </a:t>
            </a:r>
            <a:endParaRPr kumimoji="0" lang="en-US" sz="4400" b="1" i="0" u="none" strike="noStrike" kern="1200" normalizeH="0" baseline="0" noProof="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plus(in)">
                                      <p:cBhvr>
                                        <p:cTn id="11" dur="2000"/>
                                        <p:tgtEl>
                                          <p:spTgt spid="5"/>
                                        </p:tgtEl>
                                      </p:cBhvr>
                                    </p:animEffect>
                                  </p:childTnLst>
                                </p:cTn>
                              </p:par>
                            </p:childTnLst>
                          </p:cTn>
                        </p:par>
                        <p:par>
                          <p:cTn id="12" fill="hold">
                            <p:stCondLst>
                              <p:cond delay="4000"/>
                            </p:stCondLst>
                            <p:childTnLst>
                              <p:par>
                                <p:cTn id="13" presetID="6"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9600" y="274638"/>
            <a:ext cx="4267200" cy="1143000"/>
          </a:xfrm>
        </p:spPr>
        <p:txBody>
          <a:bodyPr/>
          <a:lstStyle/>
          <a:p>
            <a:pPr algn="r" rtl="1"/>
            <a:r>
              <a:rPr lang="ar-SA" dirty="0" smtClean="0"/>
              <a:t>تقييم التطبيق</a:t>
            </a:r>
            <a:endParaRPr lang="en-US" dirty="0"/>
          </a:p>
        </p:txBody>
      </p:sp>
      <p:graphicFrame>
        <p:nvGraphicFramePr>
          <p:cNvPr id="4" name="Table 3"/>
          <p:cNvGraphicFramePr>
            <a:graphicFrameLocks noGrp="1"/>
          </p:cNvGraphicFramePr>
          <p:nvPr/>
        </p:nvGraphicFramePr>
        <p:xfrm>
          <a:off x="228600" y="2286000"/>
          <a:ext cx="8686797" cy="4191000"/>
        </p:xfrm>
        <a:graphic>
          <a:graphicData uri="http://schemas.openxmlformats.org/drawingml/2006/table">
            <a:tbl>
              <a:tblPr rtl="1"/>
              <a:tblGrid>
                <a:gridCol w="2389412"/>
                <a:gridCol w="326871"/>
                <a:gridCol w="254501"/>
                <a:gridCol w="271387"/>
                <a:gridCol w="288273"/>
                <a:gridCol w="254501"/>
                <a:gridCol w="271387"/>
                <a:gridCol w="271387"/>
                <a:gridCol w="271387"/>
                <a:gridCol w="288273"/>
                <a:gridCol w="254501"/>
                <a:gridCol w="271387"/>
                <a:gridCol w="271387"/>
                <a:gridCol w="271387"/>
                <a:gridCol w="288273"/>
                <a:gridCol w="254501"/>
                <a:gridCol w="271387"/>
                <a:gridCol w="271387"/>
                <a:gridCol w="271387"/>
                <a:gridCol w="288273"/>
                <a:gridCol w="254501"/>
                <a:gridCol w="379942"/>
                <a:gridCol w="451105"/>
              </a:tblGrid>
              <a:tr h="608220">
                <a:tc>
                  <a:txBody>
                    <a:bodyPr/>
                    <a:lstStyle/>
                    <a:p>
                      <a:pPr marL="0" marR="0" algn="ctr" rtl="1">
                        <a:lnSpc>
                          <a:spcPct val="120000"/>
                        </a:lnSpc>
                        <a:spcBef>
                          <a:spcPts val="0"/>
                        </a:spcBef>
                        <a:spcAft>
                          <a:spcPts val="1000"/>
                        </a:spcAft>
                      </a:pPr>
                      <a:r>
                        <a:rPr lang="ar-SA" sz="1400" b="1" dirty="0">
                          <a:solidFill>
                            <a:srgbClr val="FFFFFF"/>
                          </a:solidFill>
                          <a:latin typeface="Calibri"/>
                          <a:ea typeface="Times New Roman"/>
                          <a:cs typeface="Arial"/>
                        </a:rPr>
                        <a:t>التطبيق</a:t>
                      </a:r>
                      <a:endParaRPr lang="en-US" sz="1400" b="1" dirty="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gridSpan="4">
                  <a:txBody>
                    <a:bodyPr/>
                    <a:lstStyle/>
                    <a:p>
                      <a:pPr marL="0" marR="0" algn="ctr" rtl="1">
                        <a:lnSpc>
                          <a:spcPct val="120000"/>
                        </a:lnSpc>
                        <a:spcBef>
                          <a:spcPts val="0"/>
                        </a:spcBef>
                        <a:spcAft>
                          <a:spcPts val="1000"/>
                        </a:spcAft>
                      </a:pPr>
                      <a:r>
                        <a:rPr lang="ar-SA" sz="1400" b="1" dirty="0">
                          <a:solidFill>
                            <a:srgbClr val="FFFFFF"/>
                          </a:solidFill>
                          <a:latin typeface="Calibri"/>
                          <a:ea typeface="Times New Roman"/>
                          <a:cs typeface="Arial"/>
                        </a:rPr>
                        <a:t>0%</a:t>
                      </a:r>
                      <a:endParaRPr lang="en-US" sz="1400" b="1" dirty="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dirty="0">
                          <a:solidFill>
                            <a:srgbClr val="FFFFFF"/>
                          </a:solidFill>
                          <a:latin typeface="Calibri"/>
                          <a:ea typeface="Times New Roman"/>
                          <a:cs typeface="Arial"/>
                        </a:rPr>
                        <a:t>25%</a:t>
                      </a:r>
                      <a:endParaRPr lang="en-US" sz="1400" b="1" dirty="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a:solidFill>
                            <a:srgbClr val="FFFFFF"/>
                          </a:solidFill>
                          <a:latin typeface="Calibri"/>
                          <a:ea typeface="Times New Roman"/>
                          <a:cs typeface="Arial"/>
                        </a:rPr>
                        <a:t>50%</a:t>
                      </a:r>
                      <a:endParaRPr lang="en-US" sz="1400" b="1">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a:solidFill>
                            <a:srgbClr val="FFFFFF"/>
                          </a:solidFill>
                          <a:latin typeface="Calibri"/>
                          <a:ea typeface="Times New Roman"/>
                          <a:cs typeface="Arial"/>
                        </a:rPr>
                        <a:t>75%</a:t>
                      </a:r>
                      <a:endParaRPr lang="en-US" sz="1400" b="1">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rtl="1">
                        <a:lnSpc>
                          <a:spcPct val="120000"/>
                        </a:lnSpc>
                        <a:spcBef>
                          <a:spcPts val="0"/>
                        </a:spcBef>
                        <a:spcAft>
                          <a:spcPts val="1000"/>
                        </a:spcAft>
                      </a:pPr>
                      <a:r>
                        <a:rPr lang="ar-SA" sz="1400" b="1">
                          <a:solidFill>
                            <a:srgbClr val="FFFFFF"/>
                          </a:solidFill>
                          <a:latin typeface="Calibri"/>
                          <a:ea typeface="Times New Roman"/>
                          <a:cs typeface="Arial"/>
                        </a:rPr>
                        <a:t>100%</a:t>
                      </a:r>
                      <a:endParaRPr lang="en-US" sz="1400" b="1">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r>
              <a:tr h="1366252">
                <a:tc>
                  <a:txBody>
                    <a:bodyPr/>
                    <a:lstStyle/>
                    <a:p>
                      <a:pPr marL="0" marR="0" algn="r" rtl="1">
                        <a:lnSpc>
                          <a:spcPct val="115000"/>
                        </a:lnSpc>
                        <a:spcBef>
                          <a:spcPts val="0"/>
                        </a:spcBef>
                        <a:spcAft>
                          <a:spcPts val="1000"/>
                        </a:spcAft>
                      </a:pPr>
                      <a:endParaRPr lang="ar-SA" sz="1400" b="1">
                        <a:solidFill>
                          <a:srgbClr val="000000"/>
                        </a:solidFill>
                        <a:latin typeface="Calibri"/>
                        <a:ea typeface="Times New Roman"/>
                        <a:cs typeface="TimesNewRomanPSMT"/>
                      </a:endParaRPr>
                    </a:p>
                    <a:p>
                      <a:pPr marL="0" marR="0" algn="r" rtl="1">
                        <a:lnSpc>
                          <a:spcPct val="115000"/>
                        </a:lnSpc>
                        <a:spcBef>
                          <a:spcPts val="0"/>
                        </a:spcBef>
                        <a:spcAft>
                          <a:spcPts val="1000"/>
                        </a:spcAft>
                      </a:pPr>
                      <a:r>
                        <a:rPr lang="ar-SA" sz="1400" b="1">
                          <a:latin typeface="Calibri"/>
                          <a:ea typeface="Times New Roman"/>
                          <a:cs typeface="Times New Roman"/>
                        </a:rPr>
                        <a:t>التنفيذ</a:t>
                      </a:r>
                      <a:r>
                        <a:rPr lang="ar-SA" sz="1400" b="1">
                          <a:latin typeface="Calibri"/>
                          <a:ea typeface="Times New Roman"/>
                          <a:cs typeface="Arial"/>
                        </a:rPr>
                        <a:t>: </a:t>
                      </a:r>
                      <a:endParaRPr lang="en-US" sz="1400" b="1">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SA" sz="1400" b="1">
                          <a:latin typeface="Calibri"/>
                          <a:ea typeface="Times New Roman"/>
                          <a:cs typeface="Arial"/>
                        </a:rPr>
                        <a:t>المنهجية مطبقة في المجالات المعنية </a:t>
                      </a:r>
                      <a:endParaRPr lang="en-US" sz="14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rtl="1">
                        <a:lnSpc>
                          <a:spcPct val="120000"/>
                        </a:lnSpc>
                        <a:spcBef>
                          <a:spcPts val="0"/>
                        </a:spcBef>
                        <a:spcAft>
                          <a:spcPts val="1000"/>
                        </a:spcAft>
                      </a:pPr>
                      <a:r>
                        <a:rPr lang="ar-SA" sz="1400" b="1" dirty="0">
                          <a:latin typeface="Calibri"/>
                          <a:ea typeface="Times New Roman"/>
                          <a:cs typeface="Times New Roman"/>
                        </a:rPr>
                        <a:t>لا</a:t>
                      </a:r>
                      <a:r>
                        <a:rPr lang="ar-SA" sz="1400" b="1" dirty="0">
                          <a:latin typeface="Calibri"/>
                          <a:ea typeface="Times New Roman"/>
                          <a:cs typeface="Arial"/>
                        </a:rPr>
                        <a:t> </a:t>
                      </a:r>
                      <a:r>
                        <a:rPr lang="ar-SA" sz="1400" b="1" dirty="0">
                          <a:latin typeface="Calibri"/>
                          <a:ea typeface="Times New Roman"/>
                          <a:cs typeface="Times New Roman"/>
                        </a:rPr>
                        <a:t>يوجد</a:t>
                      </a:r>
                      <a:r>
                        <a:rPr lang="ar-SA" sz="1400" b="1" dirty="0">
                          <a:latin typeface="Calibri"/>
                          <a:ea typeface="Times New Roman"/>
                          <a:cs typeface="Arial"/>
                        </a:rPr>
                        <a:t> </a:t>
                      </a:r>
                      <a:r>
                        <a:rPr lang="ar-SA" sz="1400" b="1" dirty="0">
                          <a:latin typeface="Calibri"/>
                          <a:ea typeface="Times New Roman"/>
                          <a:cs typeface="Times New Roman"/>
                        </a:rPr>
                        <a:t>إثبات</a:t>
                      </a:r>
                      <a:r>
                        <a:rPr lang="ar-SA" sz="1400" b="1" dirty="0">
                          <a:latin typeface="Calibri"/>
                          <a:ea typeface="Times New Roman"/>
                          <a:cs typeface="Arial"/>
                        </a:rPr>
                        <a:t>            </a:t>
                      </a:r>
                      <a:r>
                        <a:rPr lang="ar-SA" sz="1400" b="1" dirty="0">
                          <a:latin typeface="Calibri"/>
                          <a:ea typeface="Times New Roman"/>
                          <a:cs typeface="Times New Roman"/>
                        </a:rPr>
                        <a:t>أو</a:t>
                      </a:r>
                      <a:r>
                        <a:rPr lang="ar-SA" sz="1400" b="1" dirty="0">
                          <a:latin typeface="Calibri"/>
                          <a:ea typeface="Times New Roman"/>
                          <a:cs typeface="Arial"/>
                        </a:rPr>
                        <a:t> </a:t>
                      </a:r>
                      <a:r>
                        <a:rPr lang="ar-SA" sz="1400" b="1" dirty="0">
                          <a:latin typeface="Calibri"/>
                          <a:ea typeface="Times New Roman"/>
                          <a:cs typeface="Times New Roman"/>
                        </a:rPr>
                        <a:t>عبارة</a:t>
                      </a:r>
                      <a:r>
                        <a:rPr lang="ar-SA" sz="1400" b="1" dirty="0">
                          <a:latin typeface="Calibri"/>
                          <a:ea typeface="Times New Roman"/>
                          <a:cs typeface="Arial"/>
                        </a:rPr>
                        <a:t> </a:t>
                      </a:r>
                      <a:r>
                        <a:rPr lang="ar-SA" sz="1400" b="1" dirty="0">
                          <a:latin typeface="Calibri"/>
                          <a:ea typeface="Times New Roman"/>
                          <a:cs typeface="Times New Roman"/>
                        </a:rPr>
                        <a:t>غير</a:t>
                      </a:r>
                      <a:r>
                        <a:rPr lang="ar-SA" sz="1400" b="1" dirty="0">
                          <a:latin typeface="Calibri"/>
                          <a:ea typeface="Times New Roman"/>
                          <a:cs typeface="Arial"/>
                        </a:rPr>
                        <a:t> </a:t>
                      </a:r>
                      <a:r>
                        <a:rPr lang="ar-SA" sz="1400" b="1" dirty="0">
                          <a:latin typeface="Calibri"/>
                          <a:ea typeface="Times New Roman"/>
                          <a:cs typeface="Times New Roman"/>
                        </a:rPr>
                        <a:t>مدعمة</a:t>
                      </a:r>
                      <a:r>
                        <a:rPr lang="ar-SA" sz="1400" b="1" dirty="0">
                          <a:latin typeface="Calibri"/>
                          <a:ea typeface="Times New Roman"/>
                          <a:cs typeface="Arial"/>
                        </a:rPr>
                        <a:t> </a:t>
                      </a:r>
                      <a:r>
                        <a:rPr lang="ar-SA" sz="1400" b="1" dirty="0">
                          <a:latin typeface="Calibri"/>
                          <a:ea typeface="Times New Roman"/>
                          <a:cs typeface="Times New Roman"/>
                        </a:rPr>
                        <a:t>بدليل</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dirty="0">
                          <a:latin typeface="Calibri"/>
                          <a:ea typeface="Times New Roman"/>
                          <a:cs typeface="Times New Roman"/>
                        </a:rPr>
                        <a:t>بعض</a:t>
                      </a:r>
                      <a:r>
                        <a:rPr lang="ar-SA" sz="1400" b="1" dirty="0">
                          <a:latin typeface="Calibri"/>
                          <a:ea typeface="Times New Roman"/>
                          <a:cs typeface="Arial"/>
                        </a:rPr>
                        <a:t> </a:t>
                      </a:r>
                      <a:r>
                        <a:rPr lang="ar-SA" sz="1400" b="1" dirty="0">
                          <a:latin typeface="Calibri"/>
                          <a:ea typeface="Times New Roman"/>
                          <a:cs typeface="Times New Roman"/>
                        </a:rPr>
                        <a:t>الإثباتات</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dirty="0">
                          <a:latin typeface="Calibri"/>
                          <a:ea typeface="Times New Roman"/>
                          <a:cs typeface="Times New Roman"/>
                        </a:rPr>
                        <a:t>يوجد</a:t>
                      </a:r>
                      <a:r>
                        <a:rPr lang="ar-SA" sz="1400" b="1" dirty="0">
                          <a:latin typeface="Calibri"/>
                          <a:ea typeface="Times New Roman"/>
                          <a:cs typeface="Arial"/>
                        </a:rPr>
                        <a:t> </a:t>
                      </a:r>
                      <a:r>
                        <a:rPr lang="ar-SA" sz="1400" b="1" dirty="0">
                          <a:latin typeface="Calibri"/>
                          <a:ea typeface="Times New Roman"/>
                          <a:cs typeface="Times New Roman"/>
                        </a:rPr>
                        <a:t>إثبات</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0">
                        <a:lnSpc>
                          <a:spcPct val="120000"/>
                        </a:lnSpc>
                        <a:spcBef>
                          <a:spcPts val="0"/>
                        </a:spcBef>
                        <a:spcAft>
                          <a:spcPts val="1000"/>
                        </a:spcAft>
                      </a:pPr>
                      <a:r>
                        <a:rPr lang="ar-SA" sz="1400" b="1" dirty="0">
                          <a:latin typeface="Calibri"/>
                          <a:ea typeface="Times New Roman"/>
                          <a:cs typeface="Times New Roman"/>
                        </a:rPr>
                        <a:t>يوجد</a:t>
                      </a:r>
                      <a:r>
                        <a:rPr lang="ar-SA" sz="1400" b="1" dirty="0">
                          <a:latin typeface="Calibri"/>
                          <a:ea typeface="Times New Roman"/>
                          <a:cs typeface="Arial"/>
                        </a:rPr>
                        <a:t> </a:t>
                      </a:r>
                      <a:r>
                        <a:rPr lang="ar-SA" sz="1400" b="1" dirty="0">
                          <a:latin typeface="Calibri"/>
                          <a:ea typeface="Times New Roman"/>
                          <a:cs typeface="Times New Roman"/>
                        </a:rPr>
                        <a:t>إثبات</a:t>
                      </a:r>
                      <a:r>
                        <a:rPr lang="ar-SA" sz="1400" b="1" dirty="0">
                          <a:latin typeface="Calibri"/>
                          <a:ea typeface="Times New Roman"/>
                          <a:cs typeface="Arial"/>
                        </a:rPr>
                        <a:t> </a:t>
                      </a:r>
                      <a:r>
                        <a:rPr lang="ar-SA" sz="1400" b="1" dirty="0">
                          <a:latin typeface="Calibri"/>
                          <a:ea typeface="Times New Roman"/>
                          <a:cs typeface="Times New Roman"/>
                        </a:rPr>
                        <a:t>واضح</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rtl="1">
                        <a:lnSpc>
                          <a:spcPct val="120000"/>
                        </a:lnSpc>
                        <a:spcBef>
                          <a:spcPts val="0"/>
                        </a:spcBef>
                        <a:spcAft>
                          <a:spcPts val="1000"/>
                        </a:spcAft>
                      </a:pPr>
                      <a:r>
                        <a:rPr lang="ar-SA" sz="1400" b="1">
                          <a:latin typeface="Calibri"/>
                          <a:ea typeface="Times New Roman"/>
                          <a:cs typeface="Times New Roman"/>
                        </a:rPr>
                        <a:t>إثبات</a:t>
                      </a:r>
                      <a:r>
                        <a:rPr lang="ar-SA" sz="1400" b="1">
                          <a:latin typeface="Calibri"/>
                          <a:ea typeface="Times New Roman"/>
                          <a:cs typeface="Arial"/>
                        </a:rPr>
                        <a:t> </a:t>
                      </a:r>
                      <a:r>
                        <a:rPr lang="ar-SA" sz="1400" b="1">
                          <a:latin typeface="Calibri"/>
                          <a:ea typeface="Times New Roman"/>
                          <a:cs typeface="Times New Roman"/>
                        </a:rPr>
                        <a:t>شامل</a:t>
                      </a:r>
                      <a:endParaRPr lang="en-US" sz="14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912858">
                <a:tc>
                  <a:txBody>
                    <a:bodyPr/>
                    <a:lstStyle/>
                    <a:p>
                      <a:pPr marL="0" marR="0" algn="r" rtl="1">
                        <a:lnSpc>
                          <a:spcPct val="115000"/>
                        </a:lnSpc>
                        <a:spcBef>
                          <a:spcPts val="0"/>
                        </a:spcBef>
                        <a:spcAft>
                          <a:spcPts val="1000"/>
                        </a:spcAft>
                      </a:pPr>
                      <a:endParaRPr lang="en-US" sz="1400" b="1">
                        <a:latin typeface="Calibri"/>
                        <a:ea typeface="Times New Roman"/>
                        <a:cs typeface="Arial"/>
                      </a:endParaRPr>
                    </a:p>
                    <a:p>
                      <a:pPr marL="0" marR="0" algn="r" rtl="1">
                        <a:lnSpc>
                          <a:spcPct val="115000"/>
                        </a:lnSpc>
                        <a:spcBef>
                          <a:spcPts val="0"/>
                        </a:spcBef>
                        <a:spcAft>
                          <a:spcPts val="1000"/>
                        </a:spcAft>
                      </a:pPr>
                      <a:r>
                        <a:rPr lang="ar-SA" sz="1400" b="1">
                          <a:latin typeface="Calibri"/>
                          <a:ea typeface="Times New Roman"/>
                          <a:cs typeface="Times New Roman"/>
                        </a:rPr>
                        <a:t>النظامية</a:t>
                      </a:r>
                      <a:r>
                        <a:rPr lang="ar-SA" sz="1400" b="1">
                          <a:latin typeface="Calibri"/>
                          <a:ea typeface="Times New Roman"/>
                          <a:cs typeface="Arial"/>
                        </a:rPr>
                        <a:t> </a:t>
                      </a:r>
                      <a:endParaRPr lang="en-US" sz="1400" b="1">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SA" sz="1400" b="1">
                          <a:latin typeface="Calibri"/>
                          <a:ea typeface="Times New Roman"/>
                          <a:cs typeface="Arial"/>
                        </a:rPr>
                        <a:t>المنهجية مطبقة بشكل منظم ومحدد بأطر زمنية مع القدرة على إدارة التغييرات في بيئة العمل عند الحاجة</a:t>
                      </a:r>
                      <a:endParaRPr lang="en-US" sz="14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rtl="1">
                        <a:lnSpc>
                          <a:spcPct val="120000"/>
                        </a:lnSpc>
                        <a:spcBef>
                          <a:spcPts val="0"/>
                        </a:spcBef>
                        <a:spcAft>
                          <a:spcPts val="1000"/>
                        </a:spcAft>
                      </a:pPr>
                      <a:r>
                        <a:rPr lang="ar-SA" sz="1400" b="1">
                          <a:latin typeface="Calibri"/>
                          <a:ea typeface="Times New Roman"/>
                          <a:cs typeface="Times New Roman"/>
                        </a:rPr>
                        <a:t>لا</a:t>
                      </a:r>
                      <a:r>
                        <a:rPr lang="ar-SA" sz="1400" b="1">
                          <a:latin typeface="Calibri"/>
                          <a:ea typeface="Times New Roman"/>
                          <a:cs typeface="Arial"/>
                        </a:rPr>
                        <a:t> </a:t>
                      </a:r>
                      <a:r>
                        <a:rPr lang="ar-SA" sz="1400" b="1">
                          <a:latin typeface="Calibri"/>
                          <a:ea typeface="Times New Roman"/>
                          <a:cs typeface="Times New Roman"/>
                        </a:rPr>
                        <a:t>يوجد</a:t>
                      </a:r>
                      <a:r>
                        <a:rPr lang="ar-SA" sz="1400" b="1">
                          <a:latin typeface="Calibri"/>
                          <a:ea typeface="Times New Roman"/>
                          <a:cs typeface="Arial"/>
                        </a:rPr>
                        <a:t> </a:t>
                      </a:r>
                      <a:r>
                        <a:rPr lang="ar-SA" sz="1400" b="1">
                          <a:latin typeface="Calibri"/>
                          <a:ea typeface="Times New Roman"/>
                          <a:cs typeface="Times New Roman"/>
                        </a:rPr>
                        <a:t>إثبات</a:t>
                      </a:r>
                      <a:r>
                        <a:rPr lang="ar-SA" sz="1400" b="1">
                          <a:latin typeface="Calibri"/>
                          <a:ea typeface="Times New Roman"/>
                          <a:cs typeface="Arial"/>
                        </a:rPr>
                        <a:t>            </a:t>
                      </a:r>
                      <a:r>
                        <a:rPr lang="ar-SA" sz="1400" b="1">
                          <a:latin typeface="Calibri"/>
                          <a:ea typeface="Times New Roman"/>
                          <a:cs typeface="Times New Roman"/>
                        </a:rPr>
                        <a:t>أو</a:t>
                      </a:r>
                      <a:r>
                        <a:rPr lang="ar-SA" sz="1400" b="1">
                          <a:latin typeface="Calibri"/>
                          <a:ea typeface="Times New Roman"/>
                          <a:cs typeface="Arial"/>
                        </a:rPr>
                        <a:t> </a:t>
                      </a:r>
                      <a:r>
                        <a:rPr lang="ar-SA" sz="1400" b="1">
                          <a:latin typeface="Calibri"/>
                          <a:ea typeface="Times New Roman"/>
                          <a:cs typeface="Times New Roman"/>
                        </a:rPr>
                        <a:t>عبارة</a:t>
                      </a:r>
                      <a:r>
                        <a:rPr lang="ar-SA" sz="1400" b="1">
                          <a:latin typeface="Calibri"/>
                          <a:ea typeface="Times New Roman"/>
                          <a:cs typeface="Arial"/>
                        </a:rPr>
                        <a:t> </a:t>
                      </a:r>
                      <a:r>
                        <a:rPr lang="ar-SA" sz="1400" b="1">
                          <a:latin typeface="Calibri"/>
                          <a:ea typeface="Times New Roman"/>
                          <a:cs typeface="Times New Roman"/>
                        </a:rPr>
                        <a:t>غير</a:t>
                      </a:r>
                      <a:r>
                        <a:rPr lang="ar-SA" sz="1400" b="1">
                          <a:latin typeface="Calibri"/>
                          <a:ea typeface="Times New Roman"/>
                          <a:cs typeface="Arial"/>
                        </a:rPr>
                        <a:t> </a:t>
                      </a:r>
                      <a:r>
                        <a:rPr lang="ar-SA" sz="1400" b="1">
                          <a:latin typeface="Calibri"/>
                          <a:ea typeface="Times New Roman"/>
                          <a:cs typeface="Times New Roman"/>
                        </a:rPr>
                        <a:t>مدعمة</a:t>
                      </a:r>
                      <a:r>
                        <a:rPr lang="ar-SA" sz="1400" b="1">
                          <a:latin typeface="Calibri"/>
                          <a:ea typeface="Times New Roman"/>
                          <a:cs typeface="Arial"/>
                        </a:rPr>
                        <a:t> </a:t>
                      </a:r>
                      <a:r>
                        <a:rPr lang="ar-SA" sz="1400" b="1">
                          <a:latin typeface="Calibri"/>
                          <a:ea typeface="Times New Roman"/>
                          <a:cs typeface="Times New Roman"/>
                        </a:rPr>
                        <a:t>بدليل</a:t>
                      </a:r>
                      <a:endParaRPr lang="en-US" sz="14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dirty="0">
                          <a:latin typeface="Calibri"/>
                          <a:ea typeface="Times New Roman"/>
                          <a:cs typeface="Times New Roman"/>
                        </a:rPr>
                        <a:t>بعض</a:t>
                      </a:r>
                      <a:r>
                        <a:rPr lang="ar-SA" sz="1400" b="1" dirty="0">
                          <a:latin typeface="Calibri"/>
                          <a:ea typeface="Times New Roman"/>
                          <a:cs typeface="Arial"/>
                        </a:rPr>
                        <a:t> </a:t>
                      </a:r>
                      <a:r>
                        <a:rPr lang="ar-SA" sz="1400" b="1" dirty="0">
                          <a:latin typeface="Calibri"/>
                          <a:ea typeface="Times New Roman"/>
                          <a:cs typeface="Times New Roman"/>
                        </a:rPr>
                        <a:t>الإثباتات</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a:latin typeface="Calibri"/>
                          <a:ea typeface="Times New Roman"/>
                          <a:cs typeface="Times New Roman"/>
                        </a:rPr>
                        <a:t>يوجد</a:t>
                      </a:r>
                      <a:r>
                        <a:rPr lang="ar-SA" sz="1400" b="1">
                          <a:latin typeface="Calibri"/>
                          <a:ea typeface="Times New Roman"/>
                          <a:cs typeface="Arial"/>
                        </a:rPr>
                        <a:t> </a:t>
                      </a:r>
                      <a:r>
                        <a:rPr lang="ar-SA" sz="1400" b="1">
                          <a:latin typeface="Calibri"/>
                          <a:ea typeface="Times New Roman"/>
                          <a:cs typeface="Times New Roman"/>
                        </a:rPr>
                        <a:t>إثبات</a:t>
                      </a:r>
                      <a:endParaRPr lang="en-US" sz="14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0">
                        <a:lnSpc>
                          <a:spcPct val="120000"/>
                        </a:lnSpc>
                        <a:spcBef>
                          <a:spcPts val="0"/>
                        </a:spcBef>
                        <a:spcAft>
                          <a:spcPts val="1000"/>
                        </a:spcAft>
                      </a:pPr>
                      <a:r>
                        <a:rPr lang="ar-SA" sz="1400" b="1" dirty="0">
                          <a:latin typeface="Calibri"/>
                          <a:ea typeface="Times New Roman"/>
                          <a:cs typeface="Times New Roman"/>
                        </a:rPr>
                        <a:t>يوجد</a:t>
                      </a:r>
                      <a:r>
                        <a:rPr lang="ar-SA" sz="1400" b="1" dirty="0">
                          <a:latin typeface="Calibri"/>
                          <a:ea typeface="Times New Roman"/>
                          <a:cs typeface="Arial"/>
                        </a:rPr>
                        <a:t> </a:t>
                      </a:r>
                      <a:r>
                        <a:rPr lang="ar-SA" sz="1400" b="1" dirty="0">
                          <a:latin typeface="Calibri"/>
                          <a:ea typeface="Times New Roman"/>
                          <a:cs typeface="Times New Roman"/>
                        </a:rPr>
                        <a:t>إثبات</a:t>
                      </a:r>
                      <a:r>
                        <a:rPr lang="ar-SA" sz="1400" b="1" dirty="0">
                          <a:latin typeface="Calibri"/>
                          <a:ea typeface="Times New Roman"/>
                          <a:cs typeface="Arial"/>
                        </a:rPr>
                        <a:t> </a:t>
                      </a:r>
                      <a:r>
                        <a:rPr lang="ar-SA" sz="1400" b="1" dirty="0">
                          <a:latin typeface="Calibri"/>
                          <a:ea typeface="Times New Roman"/>
                          <a:cs typeface="Times New Roman"/>
                        </a:rPr>
                        <a:t>واضح</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rtl="1">
                        <a:lnSpc>
                          <a:spcPct val="120000"/>
                        </a:lnSpc>
                        <a:spcBef>
                          <a:spcPts val="0"/>
                        </a:spcBef>
                        <a:spcAft>
                          <a:spcPts val="1000"/>
                        </a:spcAft>
                      </a:pPr>
                      <a:r>
                        <a:rPr lang="ar-SA" sz="1400" b="1" dirty="0">
                          <a:latin typeface="Calibri"/>
                          <a:ea typeface="Times New Roman"/>
                          <a:cs typeface="Times New Roman"/>
                        </a:rPr>
                        <a:t>إثبات</a:t>
                      </a:r>
                      <a:r>
                        <a:rPr lang="ar-SA" sz="1400" b="1" dirty="0">
                          <a:latin typeface="Calibri"/>
                          <a:ea typeface="Times New Roman"/>
                          <a:cs typeface="Arial"/>
                        </a:rPr>
                        <a:t> </a:t>
                      </a:r>
                      <a:r>
                        <a:rPr lang="ar-SA" sz="1400" b="1" dirty="0">
                          <a:latin typeface="Calibri"/>
                          <a:ea typeface="Times New Roman"/>
                          <a:cs typeface="Times New Roman"/>
                        </a:rPr>
                        <a:t>شامل</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03670">
                <a:tc>
                  <a:txBody>
                    <a:bodyPr/>
                    <a:lstStyle/>
                    <a:p>
                      <a:pPr marL="0" marR="0" algn="r" rtl="1">
                        <a:lnSpc>
                          <a:spcPct val="115000"/>
                        </a:lnSpc>
                        <a:spcBef>
                          <a:spcPts val="0"/>
                        </a:spcBef>
                        <a:spcAft>
                          <a:spcPts val="1000"/>
                        </a:spcAft>
                      </a:pPr>
                      <a:r>
                        <a:rPr lang="ar-SA" sz="1400" b="1">
                          <a:latin typeface="Calibri"/>
                          <a:ea typeface="Times New Roman"/>
                          <a:cs typeface="Simplified Arabic"/>
                        </a:rPr>
                        <a:t>المجموع للتطبيق</a:t>
                      </a:r>
                      <a:endParaRPr lang="en-US" sz="1400" b="1">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endParaRPr lang="en-US" sz="1100" b="1">
                        <a:solidFill>
                          <a:srgbClr val="000000"/>
                        </a:solidFill>
                        <a:latin typeface="TimesNewRomanPSMT"/>
                        <a:ea typeface="Times New Roman"/>
                        <a:cs typeface="Simplified Arabic"/>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0</a:t>
                      </a:r>
                      <a:endParaRPr lang="en-US" sz="11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5</a:t>
                      </a:r>
                      <a:endParaRPr lang="en-US" sz="11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10</a:t>
                      </a:r>
                      <a:endParaRPr lang="en-US" sz="11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15</a:t>
                      </a:r>
                      <a:endParaRPr lang="en-US" sz="11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20</a:t>
                      </a:r>
                      <a:endParaRPr lang="en-US" sz="11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25</a:t>
                      </a:r>
                      <a:endParaRPr lang="en-US" sz="11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30</a:t>
                      </a:r>
                      <a:endParaRPr lang="en-US" sz="11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35</a:t>
                      </a:r>
                      <a:endParaRPr lang="en-US" sz="11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dirty="0">
                          <a:latin typeface="Calibri"/>
                          <a:ea typeface="Times New Roman"/>
                          <a:cs typeface="Simplified Arabic"/>
                        </a:rPr>
                        <a:t>40</a:t>
                      </a:r>
                      <a:endParaRPr lang="en-US" sz="11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dirty="0">
                          <a:latin typeface="Calibri"/>
                          <a:ea typeface="Times New Roman"/>
                          <a:cs typeface="Simplified Arabic"/>
                        </a:rPr>
                        <a:t>45</a:t>
                      </a:r>
                      <a:endParaRPr lang="en-US" sz="11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50</a:t>
                      </a:r>
                      <a:endParaRPr lang="en-US" sz="11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55</a:t>
                      </a:r>
                      <a:endParaRPr lang="en-US" sz="11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60</a:t>
                      </a:r>
                      <a:endParaRPr lang="en-US" sz="11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65</a:t>
                      </a:r>
                      <a:endParaRPr lang="en-US" sz="11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70</a:t>
                      </a:r>
                      <a:endParaRPr lang="en-US" sz="11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75</a:t>
                      </a:r>
                      <a:endParaRPr lang="en-US" sz="11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80</a:t>
                      </a:r>
                      <a:endParaRPr lang="en-US" sz="11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dirty="0">
                          <a:latin typeface="Calibri"/>
                          <a:ea typeface="Times New Roman"/>
                          <a:cs typeface="Simplified Arabic"/>
                        </a:rPr>
                        <a:t>85</a:t>
                      </a:r>
                      <a:endParaRPr lang="en-US" sz="11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dirty="0">
                          <a:latin typeface="Calibri"/>
                          <a:ea typeface="Times New Roman"/>
                          <a:cs typeface="Simplified Arabic"/>
                        </a:rPr>
                        <a:t>90</a:t>
                      </a:r>
                      <a:endParaRPr lang="en-US" sz="11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dirty="0">
                          <a:latin typeface="Calibri"/>
                          <a:ea typeface="Times New Roman"/>
                          <a:cs typeface="Simplified Arabic"/>
                        </a:rPr>
                        <a:t>95</a:t>
                      </a:r>
                      <a:endParaRPr lang="en-US" sz="11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dirty="0">
                          <a:latin typeface="Calibri"/>
                          <a:ea typeface="Times New Roman"/>
                          <a:cs typeface="Simplified Arabic"/>
                        </a:rPr>
                        <a:t>100</a:t>
                      </a:r>
                      <a:endParaRPr lang="en-US" sz="11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r>
            </a:tbl>
          </a:graphicData>
        </a:graphic>
      </p:graphicFrame>
      <p:sp>
        <p:nvSpPr>
          <p:cNvPr id="5" name="Title 1"/>
          <p:cNvSpPr txBox="1">
            <a:spLocks/>
          </p:cNvSpPr>
          <p:nvPr/>
        </p:nvSpPr>
        <p:spPr>
          <a:xfrm>
            <a:off x="3124200" y="304800"/>
            <a:ext cx="4267200" cy="1143000"/>
          </a:xfrm>
          <a:prstGeom prst="rect">
            <a:avLst/>
          </a:prstGeom>
        </p:spPr>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pPr marL="0" marR="0" lvl="0" indent="0" algn="l" defTabSz="914400" eaLnBrk="1" fontAlgn="auto" latinLnBrk="0" hangingPunct="1">
              <a:lnSpc>
                <a:spcPct val="100000"/>
              </a:lnSpc>
              <a:spcBef>
                <a:spcPct val="0"/>
              </a:spcBef>
              <a:spcAft>
                <a:spcPts val="0"/>
              </a:spcAft>
              <a:buClrTx/>
              <a:buSzTx/>
              <a:buFontTx/>
              <a:buNone/>
              <a:tabLst/>
              <a:defRPr/>
            </a:pPr>
            <a:r>
              <a:rPr kumimoji="0" lang="en-US" sz="4400" b="1" i="0" u="sng" strike="noStrike" kern="1200" normalizeH="0" baseline="0" noProof="0" dirty="0" smtClean="0">
                <a:ln w="18415" cmpd="sng">
                  <a:solidFill>
                    <a:srgbClr val="FFFFFF"/>
                  </a:solidFill>
                  <a:prstDash val="solid"/>
                </a:ln>
                <a:solidFill>
                  <a:srgbClr val="FF0000"/>
                </a:solidFill>
                <a:effectLst>
                  <a:outerShdw blurRad="63500" dir="3600000" algn="tl" rotWithShape="0">
                    <a:srgbClr val="000000">
                      <a:alpha val="70000"/>
                    </a:srgbClr>
                  </a:outerShdw>
                </a:effectLst>
                <a:uLnTx/>
                <a:uFillTx/>
                <a:latin typeface="+mj-lt"/>
                <a:ea typeface="+mj-ea"/>
                <a:cs typeface="+mj-cs"/>
              </a:rPr>
              <a:t>D</a:t>
            </a:r>
            <a:r>
              <a:rPr kumimoji="0" lang="en-US" sz="4400" b="1" i="0" u="none" strike="noStrike" kern="1200" normalizeH="0" baseline="0" noProof="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uLnTx/>
                <a:uFillTx/>
                <a:latin typeface="+mj-lt"/>
                <a:ea typeface="+mj-ea"/>
                <a:cs typeface="+mj-cs"/>
              </a:rPr>
              <a:t>eployment</a:t>
            </a:r>
            <a:r>
              <a:rPr kumimoji="0" lang="en-US" sz="4400" b="1" i="0" u="none" strike="noStrike" kern="1200" normalizeH="0" noProof="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uLnTx/>
                <a:uFillTx/>
                <a:latin typeface="+mj-lt"/>
                <a:ea typeface="+mj-ea"/>
                <a:cs typeface="+mj-cs"/>
              </a:rPr>
              <a:t> </a:t>
            </a:r>
            <a:endParaRPr kumimoji="0" lang="en-US" sz="4400" b="1" i="0" u="none" strike="noStrike" kern="1200" normalizeH="0" baseline="0" noProof="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uLnTx/>
              <a:uFillTx/>
              <a:latin typeface="+mj-lt"/>
              <a:ea typeface="+mj-ea"/>
              <a:cs typeface="+mj-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p:stCondLst>
                              <p:cond delay="2000"/>
                            </p:stCondLst>
                            <p:childTnLst>
                              <p:par>
                                <p:cTn id="9" presetID="1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plus(in)">
                                      <p:cBhvr>
                                        <p:cTn id="11" dur="2000"/>
                                        <p:tgtEl>
                                          <p:spTgt spid="5"/>
                                        </p:tgtEl>
                                      </p:cBhvr>
                                    </p:animEffect>
                                  </p:childTnLst>
                                </p:cTn>
                              </p:par>
                            </p:childTnLst>
                          </p:cTn>
                        </p:par>
                        <p:par>
                          <p:cTn id="12" fill="hold">
                            <p:stCondLst>
                              <p:cond delay="4000"/>
                            </p:stCondLst>
                            <p:childTnLst>
                              <p:par>
                                <p:cTn id="13" presetID="6"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0" y="762000"/>
            <a:ext cx="5410200" cy="11430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l"/>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r>
              <a:rPr lang="en-US" b="1" spc="50" dirty="0" smtClean="0">
                <a:ln w="11430"/>
                <a:effectLst>
                  <a:outerShdw blurRad="76200" dist="50800" dir="5400000" algn="tl" rotWithShape="0">
                    <a:srgbClr val="000000">
                      <a:alpha val="65000"/>
                    </a:srgbClr>
                  </a:outerShdw>
                </a:effectLst>
              </a:rPr>
              <a:t>ssessment</a:t>
            </a: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b="1" spc="50" dirty="0" smtClean="0">
                <a:ln w="11430"/>
                <a:solidFill>
                  <a:srgbClr val="FFFF00"/>
                </a:solidFill>
                <a:effectLst>
                  <a:outerShdw blurRad="76200" dist="50800" dir="5400000" algn="tl" rotWithShape="0">
                    <a:srgbClr val="000000">
                      <a:alpha val="65000"/>
                    </a:srgbClr>
                  </a:outerShdw>
                </a:effectLst>
              </a:rPr>
              <a:t>&amp;</a:t>
            </a: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R</a:t>
            </a:r>
            <a:r>
              <a:rPr lang="en-US" b="1" spc="50" dirty="0" smtClean="0">
                <a:ln w="11430"/>
                <a:effectLst>
                  <a:outerShdw blurRad="76200" dist="50800" dir="5400000" algn="tl" rotWithShape="0">
                    <a:srgbClr val="000000">
                      <a:alpha val="65000"/>
                    </a:srgbClr>
                  </a:outerShdw>
                </a:effectLst>
              </a:rPr>
              <a:t>eview</a:t>
            </a:r>
            <a:r>
              <a:rPr lang="en-US"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endPar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4" name="Title 1"/>
          <p:cNvSpPr txBox="1">
            <a:spLocks/>
          </p:cNvSpPr>
          <p:nvPr/>
        </p:nvSpPr>
        <p:spPr>
          <a:xfrm>
            <a:off x="3733800" y="228600"/>
            <a:ext cx="5410200" cy="1143000"/>
          </a:xfrm>
          <a:prstGeom prst="rect">
            <a:avLst/>
          </a:prstGeom>
        </p:spPr>
        <p:txBody>
          <a:bodyPr vert="horz" lIns="91440" tIns="45720" rIns="91440" bIns="45720" rtlCol="0" anchor="ct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ar-SA" sz="4400" b="1" i="0" u="none" strike="noStrike" kern="1200" cap="none" spc="50" normalizeH="0" baseline="0" noProof="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mj-lt"/>
                <a:ea typeface="+mj-ea"/>
                <a:cs typeface="+mj-cs"/>
              </a:rPr>
              <a:t>التقييم</a:t>
            </a:r>
            <a:r>
              <a:rPr kumimoji="0" lang="ar-SA" sz="4400" b="1" i="0" u="none" strike="noStrike" kern="1200" cap="none" spc="50" normalizeH="0" noProof="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mj-lt"/>
                <a:ea typeface="+mj-ea"/>
                <a:cs typeface="+mj-cs"/>
              </a:rPr>
              <a:t> والمراجعة</a:t>
            </a:r>
            <a:endParaRPr kumimoji="0" lang="en-US" sz="44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mj-lt"/>
              <a:ea typeface="+mj-ea"/>
              <a:cs typeface="+mj-cs"/>
            </a:endParaRPr>
          </a:p>
        </p:txBody>
      </p:sp>
      <p:graphicFrame>
        <p:nvGraphicFramePr>
          <p:cNvPr id="5" name="Table 4"/>
          <p:cNvGraphicFramePr>
            <a:graphicFrameLocks noGrp="1"/>
          </p:cNvGraphicFramePr>
          <p:nvPr/>
        </p:nvGraphicFramePr>
        <p:xfrm>
          <a:off x="-4" y="1752601"/>
          <a:ext cx="9144004" cy="5158765"/>
        </p:xfrm>
        <a:graphic>
          <a:graphicData uri="http://schemas.openxmlformats.org/drawingml/2006/table">
            <a:tbl>
              <a:tblPr rtl="1"/>
              <a:tblGrid>
                <a:gridCol w="2414395"/>
                <a:gridCol w="442841"/>
                <a:gridCol w="268109"/>
                <a:gridCol w="285794"/>
                <a:gridCol w="303480"/>
                <a:gridCol w="268109"/>
                <a:gridCol w="285794"/>
                <a:gridCol w="285794"/>
                <a:gridCol w="285794"/>
                <a:gridCol w="303480"/>
                <a:gridCol w="268109"/>
                <a:gridCol w="285794"/>
                <a:gridCol w="285794"/>
                <a:gridCol w="285794"/>
                <a:gridCol w="303480"/>
                <a:gridCol w="268109"/>
                <a:gridCol w="285794"/>
                <a:gridCol w="285794"/>
                <a:gridCol w="285794"/>
                <a:gridCol w="303480"/>
                <a:gridCol w="268109"/>
                <a:gridCol w="399689"/>
                <a:gridCol w="474674"/>
              </a:tblGrid>
              <a:tr h="227203">
                <a:tc>
                  <a:txBody>
                    <a:bodyPr/>
                    <a:lstStyle/>
                    <a:p>
                      <a:pPr marL="0" marR="0" algn="ctr" rtl="1">
                        <a:lnSpc>
                          <a:spcPct val="120000"/>
                        </a:lnSpc>
                        <a:spcBef>
                          <a:spcPts val="0"/>
                        </a:spcBef>
                        <a:spcAft>
                          <a:spcPts val="1000"/>
                        </a:spcAft>
                      </a:pPr>
                      <a:r>
                        <a:rPr lang="ar-SA" sz="1400" b="1" dirty="0">
                          <a:solidFill>
                            <a:srgbClr val="FFFFFF"/>
                          </a:solidFill>
                          <a:latin typeface="Calibri"/>
                          <a:ea typeface="Times New Roman"/>
                          <a:cs typeface="Times New Roman"/>
                        </a:rPr>
                        <a:t>التقييم</a:t>
                      </a:r>
                      <a:r>
                        <a:rPr lang="ar-SA" sz="1400" b="1" dirty="0">
                          <a:solidFill>
                            <a:srgbClr val="FFFFFF"/>
                          </a:solidFill>
                          <a:latin typeface="Calibri"/>
                          <a:ea typeface="Times New Roman"/>
                          <a:cs typeface="Arial"/>
                        </a:rPr>
                        <a:t> </a:t>
                      </a:r>
                      <a:r>
                        <a:rPr lang="ar-SA" sz="1400" b="1" dirty="0">
                          <a:solidFill>
                            <a:srgbClr val="FFFFFF"/>
                          </a:solidFill>
                          <a:latin typeface="Calibri"/>
                          <a:ea typeface="Times New Roman"/>
                          <a:cs typeface="Times New Roman"/>
                        </a:rPr>
                        <a:t>والتحسين</a:t>
                      </a:r>
                      <a:endParaRPr lang="en-US" sz="1400" b="1" dirty="0">
                        <a:latin typeface="Calibri"/>
                        <a:ea typeface="Times New Roman"/>
                        <a:cs typeface="Arial"/>
                      </a:endParaRPr>
                    </a:p>
                  </a:txBody>
                  <a:tcPr marL="50918" marR="5091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gridSpan="4">
                  <a:txBody>
                    <a:bodyPr/>
                    <a:lstStyle/>
                    <a:p>
                      <a:pPr marL="0" marR="0" algn="ctr" rtl="1">
                        <a:lnSpc>
                          <a:spcPct val="120000"/>
                        </a:lnSpc>
                        <a:spcBef>
                          <a:spcPts val="0"/>
                        </a:spcBef>
                        <a:spcAft>
                          <a:spcPts val="1000"/>
                        </a:spcAft>
                      </a:pPr>
                      <a:r>
                        <a:rPr lang="ar-SA" sz="1400" b="1">
                          <a:solidFill>
                            <a:srgbClr val="FFFFFF"/>
                          </a:solidFill>
                          <a:latin typeface="Calibri"/>
                          <a:ea typeface="Times New Roman"/>
                          <a:cs typeface="Arial"/>
                        </a:rPr>
                        <a:t>0%</a:t>
                      </a:r>
                      <a:endParaRPr lang="en-US" sz="1400" b="1">
                        <a:latin typeface="Calibri"/>
                        <a:ea typeface="Times New Roman"/>
                        <a:cs typeface="Arial"/>
                      </a:endParaRPr>
                    </a:p>
                  </a:txBody>
                  <a:tcPr marL="50918" marR="5091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a:solidFill>
                            <a:srgbClr val="FFFFFF"/>
                          </a:solidFill>
                          <a:latin typeface="Calibri"/>
                          <a:ea typeface="Times New Roman"/>
                          <a:cs typeface="Arial"/>
                        </a:rPr>
                        <a:t>25%</a:t>
                      </a:r>
                      <a:endParaRPr lang="en-US" sz="1400" b="1">
                        <a:latin typeface="Calibri"/>
                        <a:ea typeface="Times New Roman"/>
                        <a:cs typeface="Arial"/>
                      </a:endParaRPr>
                    </a:p>
                  </a:txBody>
                  <a:tcPr marL="50918" marR="5091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a:solidFill>
                            <a:srgbClr val="FFFFFF"/>
                          </a:solidFill>
                          <a:latin typeface="Calibri"/>
                          <a:ea typeface="Times New Roman"/>
                          <a:cs typeface="Arial"/>
                        </a:rPr>
                        <a:t>50%</a:t>
                      </a:r>
                      <a:endParaRPr lang="en-US" sz="1400" b="1">
                        <a:latin typeface="Calibri"/>
                        <a:ea typeface="Times New Roman"/>
                        <a:cs typeface="Arial"/>
                      </a:endParaRPr>
                    </a:p>
                  </a:txBody>
                  <a:tcPr marL="50918" marR="5091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a:solidFill>
                            <a:srgbClr val="FFFFFF"/>
                          </a:solidFill>
                          <a:latin typeface="Calibri"/>
                          <a:ea typeface="Times New Roman"/>
                          <a:cs typeface="Arial"/>
                        </a:rPr>
                        <a:t>75%</a:t>
                      </a:r>
                      <a:endParaRPr lang="en-US" sz="1400" b="1">
                        <a:latin typeface="Calibri"/>
                        <a:ea typeface="Times New Roman"/>
                        <a:cs typeface="Arial"/>
                      </a:endParaRPr>
                    </a:p>
                  </a:txBody>
                  <a:tcPr marL="50918" marR="5091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rtl="1">
                        <a:lnSpc>
                          <a:spcPct val="120000"/>
                        </a:lnSpc>
                        <a:spcBef>
                          <a:spcPts val="0"/>
                        </a:spcBef>
                        <a:spcAft>
                          <a:spcPts val="1000"/>
                        </a:spcAft>
                      </a:pPr>
                      <a:r>
                        <a:rPr lang="ar-SA" sz="1400" b="1">
                          <a:solidFill>
                            <a:srgbClr val="FFFFFF"/>
                          </a:solidFill>
                          <a:latin typeface="Calibri"/>
                          <a:ea typeface="Times New Roman"/>
                          <a:cs typeface="Arial"/>
                        </a:rPr>
                        <a:t>100%</a:t>
                      </a:r>
                      <a:endParaRPr lang="en-US" sz="1400" b="1">
                        <a:latin typeface="Calibri"/>
                        <a:ea typeface="Times New Roman"/>
                        <a:cs typeface="Arial"/>
                      </a:endParaRPr>
                    </a:p>
                  </a:txBody>
                  <a:tcPr marL="50918" marR="5091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r>
              <a:tr h="1173280">
                <a:tc>
                  <a:txBody>
                    <a:bodyPr/>
                    <a:lstStyle/>
                    <a:p>
                      <a:pPr marL="0" marR="0" algn="r" rtl="1">
                        <a:lnSpc>
                          <a:spcPct val="115000"/>
                        </a:lnSpc>
                        <a:spcBef>
                          <a:spcPts val="0"/>
                        </a:spcBef>
                        <a:spcAft>
                          <a:spcPts val="1000"/>
                        </a:spcAft>
                      </a:pPr>
                      <a:r>
                        <a:rPr lang="ar-SA" sz="1400" b="1" dirty="0">
                          <a:latin typeface="Calibri"/>
                          <a:ea typeface="Times New Roman"/>
                          <a:cs typeface="Times New Roman"/>
                        </a:rPr>
                        <a:t>القياس</a:t>
                      </a:r>
                      <a:endParaRPr lang="en-US" sz="1400" b="1"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SA" sz="1400" b="1" dirty="0">
                          <a:latin typeface="Calibri"/>
                          <a:ea typeface="Times New Roman"/>
                          <a:cs typeface="Arial"/>
                        </a:rPr>
                        <a:t>فاعلية وكفاءة المنهجية وتطبيقها تخضعان لقياس دوري </a:t>
                      </a:r>
                      <a:endParaRPr lang="en-US" sz="1400" b="1"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400" b="1" dirty="0">
                          <a:latin typeface="Calibri"/>
                          <a:ea typeface="Times New Roman"/>
                          <a:cs typeface="Arial"/>
                        </a:rPr>
                        <a:t>ملاءمة المقاييس التي يتم اختيارها</a:t>
                      </a:r>
                      <a:endParaRPr lang="en-US" sz="1400" b="1" dirty="0">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rtl="1">
                        <a:lnSpc>
                          <a:spcPct val="120000"/>
                        </a:lnSpc>
                        <a:spcBef>
                          <a:spcPts val="0"/>
                        </a:spcBef>
                        <a:spcAft>
                          <a:spcPts val="1000"/>
                        </a:spcAft>
                      </a:pPr>
                      <a:r>
                        <a:rPr lang="ar-SA" sz="1400" b="1" dirty="0">
                          <a:latin typeface="Calibri"/>
                          <a:ea typeface="Times New Roman"/>
                          <a:cs typeface="Times New Roman"/>
                        </a:rPr>
                        <a:t>لا</a:t>
                      </a:r>
                      <a:r>
                        <a:rPr lang="ar-SA" sz="1400" b="1" dirty="0">
                          <a:latin typeface="Calibri"/>
                          <a:ea typeface="Times New Roman"/>
                          <a:cs typeface="Arial"/>
                        </a:rPr>
                        <a:t> </a:t>
                      </a:r>
                      <a:r>
                        <a:rPr lang="ar-SA" sz="1400" b="1" dirty="0">
                          <a:latin typeface="Calibri"/>
                          <a:ea typeface="Times New Roman"/>
                          <a:cs typeface="Times New Roman"/>
                        </a:rPr>
                        <a:t>يوجد</a:t>
                      </a:r>
                      <a:r>
                        <a:rPr lang="ar-SA" sz="1400" b="1" dirty="0">
                          <a:latin typeface="Calibri"/>
                          <a:ea typeface="Times New Roman"/>
                          <a:cs typeface="Arial"/>
                        </a:rPr>
                        <a:t> </a:t>
                      </a:r>
                      <a:r>
                        <a:rPr lang="ar-SA" sz="1400" b="1" dirty="0">
                          <a:latin typeface="Calibri"/>
                          <a:ea typeface="Times New Roman"/>
                          <a:cs typeface="Times New Roman"/>
                        </a:rPr>
                        <a:t>إثبات</a:t>
                      </a:r>
                      <a:r>
                        <a:rPr lang="ar-SA" sz="1400" b="1" dirty="0">
                          <a:latin typeface="Calibri"/>
                          <a:ea typeface="Times New Roman"/>
                          <a:cs typeface="Arial"/>
                        </a:rPr>
                        <a:t>            </a:t>
                      </a:r>
                      <a:r>
                        <a:rPr lang="ar-SA" sz="1400" b="1" dirty="0">
                          <a:latin typeface="Calibri"/>
                          <a:ea typeface="Times New Roman"/>
                          <a:cs typeface="Times New Roman"/>
                        </a:rPr>
                        <a:t>أو</a:t>
                      </a:r>
                      <a:r>
                        <a:rPr lang="ar-SA" sz="1400" b="1" dirty="0">
                          <a:latin typeface="Calibri"/>
                          <a:ea typeface="Times New Roman"/>
                          <a:cs typeface="Arial"/>
                        </a:rPr>
                        <a:t> </a:t>
                      </a:r>
                      <a:r>
                        <a:rPr lang="ar-SA" sz="1400" b="1" dirty="0">
                          <a:latin typeface="Calibri"/>
                          <a:ea typeface="Times New Roman"/>
                          <a:cs typeface="Times New Roman"/>
                        </a:rPr>
                        <a:t>عبارة</a:t>
                      </a:r>
                      <a:r>
                        <a:rPr lang="ar-SA" sz="1400" b="1" dirty="0">
                          <a:latin typeface="Calibri"/>
                          <a:ea typeface="Times New Roman"/>
                          <a:cs typeface="Arial"/>
                        </a:rPr>
                        <a:t> </a:t>
                      </a:r>
                      <a:r>
                        <a:rPr lang="ar-SA" sz="1400" b="1" dirty="0">
                          <a:latin typeface="Calibri"/>
                          <a:ea typeface="Times New Roman"/>
                          <a:cs typeface="Times New Roman"/>
                        </a:rPr>
                        <a:t>غير</a:t>
                      </a:r>
                      <a:r>
                        <a:rPr lang="ar-SA" sz="1400" b="1" dirty="0">
                          <a:latin typeface="Calibri"/>
                          <a:ea typeface="Times New Roman"/>
                          <a:cs typeface="Arial"/>
                        </a:rPr>
                        <a:t> </a:t>
                      </a:r>
                      <a:r>
                        <a:rPr lang="ar-SA" sz="1400" b="1" dirty="0">
                          <a:latin typeface="Calibri"/>
                          <a:ea typeface="Times New Roman"/>
                          <a:cs typeface="Times New Roman"/>
                        </a:rPr>
                        <a:t>مدعمة</a:t>
                      </a:r>
                      <a:r>
                        <a:rPr lang="ar-SA" sz="1400" b="1" dirty="0">
                          <a:latin typeface="Calibri"/>
                          <a:ea typeface="Times New Roman"/>
                          <a:cs typeface="Arial"/>
                        </a:rPr>
                        <a:t> </a:t>
                      </a:r>
                      <a:r>
                        <a:rPr lang="ar-SA" sz="1400" b="1" dirty="0">
                          <a:latin typeface="Calibri"/>
                          <a:ea typeface="Times New Roman"/>
                          <a:cs typeface="Times New Roman"/>
                        </a:rPr>
                        <a:t>بدليل</a:t>
                      </a:r>
                      <a:endParaRPr lang="en-US" sz="1400" b="1" dirty="0">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dirty="0">
                          <a:latin typeface="Calibri"/>
                          <a:ea typeface="Times New Roman"/>
                          <a:cs typeface="Times New Roman"/>
                        </a:rPr>
                        <a:t>بعض</a:t>
                      </a:r>
                      <a:r>
                        <a:rPr lang="ar-SA" sz="1400" b="1" dirty="0">
                          <a:latin typeface="Calibri"/>
                          <a:ea typeface="Times New Roman"/>
                          <a:cs typeface="Arial"/>
                        </a:rPr>
                        <a:t> </a:t>
                      </a:r>
                      <a:r>
                        <a:rPr lang="ar-SA" sz="1400" b="1" dirty="0">
                          <a:latin typeface="Calibri"/>
                          <a:ea typeface="Times New Roman"/>
                          <a:cs typeface="Times New Roman"/>
                        </a:rPr>
                        <a:t>الإثباتات</a:t>
                      </a:r>
                      <a:endParaRPr lang="en-US" sz="1400" b="1" dirty="0">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dirty="0">
                          <a:latin typeface="Calibri"/>
                          <a:ea typeface="Times New Roman"/>
                          <a:cs typeface="Times New Roman"/>
                        </a:rPr>
                        <a:t>يوجد</a:t>
                      </a:r>
                      <a:r>
                        <a:rPr lang="ar-SA" sz="1400" b="1" dirty="0">
                          <a:latin typeface="Calibri"/>
                          <a:ea typeface="Times New Roman"/>
                          <a:cs typeface="Arial"/>
                        </a:rPr>
                        <a:t> </a:t>
                      </a:r>
                      <a:r>
                        <a:rPr lang="ar-SA" sz="1400" b="1" dirty="0">
                          <a:latin typeface="Calibri"/>
                          <a:ea typeface="Times New Roman"/>
                          <a:cs typeface="Times New Roman"/>
                        </a:rPr>
                        <a:t>إثبات</a:t>
                      </a:r>
                      <a:endParaRPr lang="en-US" sz="1400" b="1" dirty="0">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0">
                        <a:lnSpc>
                          <a:spcPct val="120000"/>
                        </a:lnSpc>
                        <a:spcBef>
                          <a:spcPts val="0"/>
                        </a:spcBef>
                        <a:spcAft>
                          <a:spcPts val="1000"/>
                        </a:spcAft>
                      </a:pPr>
                      <a:r>
                        <a:rPr lang="ar-SA" sz="1400" b="1">
                          <a:latin typeface="Calibri"/>
                          <a:ea typeface="Times New Roman"/>
                          <a:cs typeface="Times New Roman"/>
                        </a:rPr>
                        <a:t>يوجد</a:t>
                      </a:r>
                      <a:r>
                        <a:rPr lang="ar-SA" sz="1400" b="1">
                          <a:latin typeface="Calibri"/>
                          <a:ea typeface="Times New Roman"/>
                          <a:cs typeface="Arial"/>
                        </a:rPr>
                        <a:t> </a:t>
                      </a:r>
                      <a:r>
                        <a:rPr lang="ar-SA" sz="1400" b="1">
                          <a:latin typeface="Calibri"/>
                          <a:ea typeface="Times New Roman"/>
                          <a:cs typeface="Times New Roman"/>
                        </a:rPr>
                        <a:t>إثبات</a:t>
                      </a:r>
                      <a:r>
                        <a:rPr lang="ar-SA" sz="1400" b="1">
                          <a:latin typeface="Calibri"/>
                          <a:ea typeface="Times New Roman"/>
                          <a:cs typeface="Arial"/>
                        </a:rPr>
                        <a:t> </a:t>
                      </a:r>
                      <a:r>
                        <a:rPr lang="ar-SA" sz="1400" b="1">
                          <a:latin typeface="Calibri"/>
                          <a:ea typeface="Times New Roman"/>
                          <a:cs typeface="Times New Roman"/>
                        </a:rPr>
                        <a:t>واضح</a:t>
                      </a:r>
                      <a:endParaRPr lang="en-US" sz="14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rtl="1">
                        <a:lnSpc>
                          <a:spcPct val="120000"/>
                        </a:lnSpc>
                        <a:spcBef>
                          <a:spcPts val="0"/>
                        </a:spcBef>
                        <a:spcAft>
                          <a:spcPts val="1000"/>
                        </a:spcAft>
                      </a:pPr>
                      <a:r>
                        <a:rPr lang="ar-SA" sz="1400" b="1">
                          <a:latin typeface="Calibri"/>
                          <a:ea typeface="Times New Roman"/>
                          <a:cs typeface="Times New Roman"/>
                        </a:rPr>
                        <a:t>إثبات</a:t>
                      </a:r>
                      <a:r>
                        <a:rPr lang="ar-SA" sz="1400" b="1">
                          <a:latin typeface="Calibri"/>
                          <a:ea typeface="Times New Roman"/>
                          <a:cs typeface="Arial"/>
                        </a:rPr>
                        <a:t> </a:t>
                      </a:r>
                      <a:r>
                        <a:rPr lang="ar-SA" sz="1400" b="1">
                          <a:latin typeface="Calibri"/>
                          <a:ea typeface="Times New Roman"/>
                          <a:cs typeface="Times New Roman"/>
                        </a:rPr>
                        <a:t>شامل</a:t>
                      </a:r>
                      <a:endParaRPr lang="en-US" sz="14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635848">
                <a:tc>
                  <a:txBody>
                    <a:bodyPr/>
                    <a:lstStyle/>
                    <a:p>
                      <a:pPr marL="0" marR="0" algn="r" rtl="1">
                        <a:lnSpc>
                          <a:spcPct val="115000"/>
                        </a:lnSpc>
                        <a:spcBef>
                          <a:spcPts val="0"/>
                        </a:spcBef>
                        <a:spcAft>
                          <a:spcPts val="1000"/>
                        </a:spcAft>
                      </a:pPr>
                      <a:r>
                        <a:rPr lang="ar-SA" sz="1400" b="1">
                          <a:latin typeface="Calibri"/>
                          <a:ea typeface="Times New Roman"/>
                          <a:cs typeface="Times New Roman"/>
                        </a:rPr>
                        <a:t>التعلم</a:t>
                      </a:r>
                      <a:r>
                        <a:rPr lang="ar-SA" sz="1400" b="1">
                          <a:latin typeface="Calibri"/>
                          <a:ea typeface="Times New Roman"/>
                          <a:cs typeface="Arial"/>
                        </a:rPr>
                        <a:t> </a:t>
                      </a:r>
                      <a:r>
                        <a:rPr lang="ar-SA" sz="1400" b="1">
                          <a:latin typeface="Calibri"/>
                          <a:ea typeface="Times New Roman"/>
                          <a:cs typeface="Times New Roman"/>
                        </a:rPr>
                        <a:t>والابتكار</a:t>
                      </a:r>
                      <a:endParaRPr lang="en-US" sz="1400" b="1">
                        <a:latin typeface="Calibri"/>
                        <a:ea typeface="Times New Roman"/>
                        <a:cs typeface="Arial"/>
                      </a:endParaRPr>
                    </a:p>
                    <a:p>
                      <a:pPr marL="342900" marR="0" lvl="0" indent="-342900" algn="just" rtl="1">
                        <a:lnSpc>
                          <a:spcPct val="115000"/>
                        </a:lnSpc>
                        <a:spcBef>
                          <a:spcPts val="0"/>
                        </a:spcBef>
                        <a:spcAft>
                          <a:spcPts val="1000"/>
                        </a:spcAft>
                        <a:buSzPts val="900"/>
                        <a:buFont typeface="Symbol"/>
                        <a:buChar char=""/>
                      </a:pPr>
                      <a:r>
                        <a:rPr lang="ar-SA" sz="1400" b="1">
                          <a:latin typeface="Calibri"/>
                          <a:ea typeface="Times New Roman"/>
                          <a:cs typeface="Arial"/>
                        </a:rPr>
                        <a:t>استخدام التعلم لتحديد أفضل الممارسات الداخلية والخارجية وفرص التحسين</a:t>
                      </a:r>
                      <a:endParaRPr lang="en-US" sz="1400" b="1">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SA" sz="1400" b="1">
                          <a:latin typeface="Calibri"/>
                          <a:ea typeface="Times New Roman"/>
                          <a:cs typeface="Arial"/>
                        </a:rPr>
                        <a:t>استخدام الابتكار لاستحداث أو تعديل منهجيات جديدة</a:t>
                      </a:r>
                      <a:endParaRPr lang="en-US" sz="14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rtl="1">
                        <a:lnSpc>
                          <a:spcPct val="120000"/>
                        </a:lnSpc>
                        <a:spcBef>
                          <a:spcPts val="0"/>
                        </a:spcBef>
                        <a:spcAft>
                          <a:spcPts val="1000"/>
                        </a:spcAft>
                      </a:pPr>
                      <a:r>
                        <a:rPr lang="ar-SA" sz="1400" b="1" dirty="0">
                          <a:latin typeface="Calibri"/>
                          <a:ea typeface="Times New Roman"/>
                          <a:cs typeface="Times New Roman"/>
                        </a:rPr>
                        <a:t>لا</a:t>
                      </a:r>
                      <a:r>
                        <a:rPr lang="ar-SA" sz="1400" b="1" dirty="0">
                          <a:latin typeface="Calibri"/>
                          <a:ea typeface="Times New Roman"/>
                          <a:cs typeface="Arial"/>
                        </a:rPr>
                        <a:t> </a:t>
                      </a:r>
                      <a:r>
                        <a:rPr lang="ar-SA" sz="1400" b="1" dirty="0">
                          <a:latin typeface="Calibri"/>
                          <a:ea typeface="Times New Roman"/>
                          <a:cs typeface="Times New Roman"/>
                        </a:rPr>
                        <a:t>يوجد</a:t>
                      </a:r>
                      <a:r>
                        <a:rPr lang="ar-SA" sz="1400" b="1" dirty="0">
                          <a:latin typeface="Calibri"/>
                          <a:ea typeface="Times New Roman"/>
                          <a:cs typeface="Arial"/>
                        </a:rPr>
                        <a:t> </a:t>
                      </a:r>
                      <a:r>
                        <a:rPr lang="ar-SA" sz="1400" b="1" dirty="0">
                          <a:latin typeface="Calibri"/>
                          <a:ea typeface="Times New Roman"/>
                          <a:cs typeface="Times New Roman"/>
                        </a:rPr>
                        <a:t>إثبات</a:t>
                      </a:r>
                      <a:r>
                        <a:rPr lang="ar-SA" sz="1400" b="1" dirty="0">
                          <a:latin typeface="Calibri"/>
                          <a:ea typeface="Times New Roman"/>
                          <a:cs typeface="Arial"/>
                        </a:rPr>
                        <a:t>            </a:t>
                      </a:r>
                      <a:r>
                        <a:rPr lang="ar-SA" sz="1400" b="1" dirty="0">
                          <a:latin typeface="Calibri"/>
                          <a:ea typeface="Times New Roman"/>
                          <a:cs typeface="Times New Roman"/>
                        </a:rPr>
                        <a:t>أو</a:t>
                      </a:r>
                      <a:r>
                        <a:rPr lang="ar-SA" sz="1400" b="1" dirty="0">
                          <a:latin typeface="Calibri"/>
                          <a:ea typeface="Times New Roman"/>
                          <a:cs typeface="Arial"/>
                        </a:rPr>
                        <a:t> </a:t>
                      </a:r>
                      <a:r>
                        <a:rPr lang="ar-SA" sz="1400" b="1" dirty="0">
                          <a:latin typeface="Calibri"/>
                          <a:ea typeface="Times New Roman"/>
                          <a:cs typeface="Times New Roman"/>
                        </a:rPr>
                        <a:t>عبارة</a:t>
                      </a:r>
                      <a:r>
                        <a:rPr lang="ar-SA" sz="1400" b="1" dirty="0">
                          <a:latin typeface="Calibri"/>
                          <a:ea typeface="Times New Roman"/>
                          <a:cs typeface="Arial"/>
                        </a:rPr>
                        <a:t> </a:t>
                      </a:r>
                      <a:r>
                        <a:rPr lang="ar-SA" sz="1400" b="1" dirty="0">
                          <a:latin typeface="Calibri"/>
                          <a:ea typeface="Times New Roman"/>
                          <a:cs typeface="Times New Roman"/>
                        </a:rPr>
                        <a:t>غير</a:t>
                      </a:r>
                      <a:r>
                        <a:rPr lang="ar-SA" sz="1400" b="1" dirty="0">
                          <a:latin typeface="Calibri"/>
                          <a:ea typeface="Times New Roman"/>
                          <a:cs typeface="Arial"/>
                        </a:rPr>
                        <a:t> </a:t>
                      </a:r>
                      <a:r>
                        <a:rPr lang="ar-SA" sz="1400" b="1" dirty="0">
                          <a:latin typeface="Calibri"/>
                          <a:ea typeface="Times New Roman"/>
                          <a:cs typeface="Times New Roman"/>
                        </a:rPr>
                        <a:t>مدعمة</a:t>
                      </a:r>
                      <a:r>
                        <a:rPr lang="ar-SA" sz="1400" b="1" dirty="0">
                          <a:latin typeface="Calibri"/>
                          <a:ea typeface="Times New Roman"/>
                          <a:cs typeface="Arial"/>
                        </a:rPr>
                        <a:t> </a:t>
                      </a:r>
                      <a:r>
                        <a:rPr lang="ar-SA" sz="1400" b="1" dirty="0">
                          <a:latin typeface="Calibri"/>
                          <a:ea typeface="Times New Roman"/>
                          <a:cs typeface="Times New Roman"/>
                        </a:rPr>
                        <a:t>بدليل</a:t>
                      </a:r>
                      <a:endParaRPr lang="en-US" sz="1400" b="1" dirty="0">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dirty="0">
                          <a:latin typeface="Calibri"/>
                          <a:ea typeface="Times New Roman"/>
                          <a:cs typeface="Times New Roman"/>
                        </a:rPr>
                        <a:t>بعض</a:t>
                      </a:r>
                      <a:r>
                        <a:rPr lang="ar-SA" sz="1400" b="1" dirty="0">
                          <a:latin typeface="Calibri"/>
                          <a:ea typeface="Times New Roman"/>
                          <a:cs typeface="Arial"/>
                        </a:rPr>
                        <a:t> </a:t>
                      </a:r>
                      <a:r>
                        <a:rPr lang="ar-SA" sz="1400" b="1" dirty="0">
                          <a:latin typeface="Calibri"/>
                          <a:ea typeface="Times New Roman"/>
                          <a:cs typeface="Times New Roman"/>
                        </a:rPr>
                        <a:t>الإثباتات</a:t>
                      </a:r>
                      <a:endParaRPr lang="en-US" sz="1400" b="1" dirty="0">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dirty="0">
                          <a:latin typeface="Calibri"/>
                          <a:ea typeface="Times New Roman"/>
                          <a:cs typeface="Times New Roman"/>
                        </a:rPr>
                        <a:t>يوجد</a:t>
                      </a:r>
                      <a:r>
                        <a:rPr lang="ar-SA" sz="1400" b="1" dirty="0">
                          <a:latin typeface="Calibri"/>
                          <a:ea typeface="Times New Roman"/>
                          <a:cs typeface="Arial"/>
                        </a:rPr>
                        <a:t> </a:t>
                      </a:r>
                      <a:r>
                        <a:rPr lang="ar-SA" sz="1400" b="1" dirty="0">
                          <a:latin typeface="Calibri"/>
                          <a:ea typeface="Times New Roman"/>
                          <a:cs typeface="Times New Roman"/>
                        </a:rPr>
                        <a:t>إثبات</a:t>
                      </a:r>
                      <a:endParaRPr lang="en-US" sz="1400" b="1" dirty="0">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0">
                        <a:lnSpc>
                          <a:spcPct val="120000"/>
                        </a:lnSpc>
                        <a:spcBef>
                          <a:spcPts val="0"/>
                        </a:spcBef>
                        <a:spcAft>
                          <a:spcPts val="1000"/>
                        </a:spcAft>
                      </a:pPr>
                      <a:r>
                        <a:rPr lang="ar-SA" sz="1400" b="1" dirty="0">
                          <a:latin typeface="Calibri"/>
                          <a:ea typeface="Times New Roman"/>
                          <a:cs typeface="Times New Roman"/>
                        </a:rPr>
                        <a:t>يوجد</a:t>
                      </a:r>
                      <a:r>
                        <a:rPr lang="ar-SA" sz="1400" b="1" dirty="0">
                          <a:latin typeface="Calibri"/>
                          <a:ea typeface="Times New Roman"/>
                          <a:cs typeface="Arial"/>
                        </a:rPr>
                        <a:t> </a:t>
                      </a:r>
                      <a:r>
                        <a:rPr lang="ar-SA" sz="1400" b="1" dirty="0">
                          <a:latin typeface="Calibri"/>
                          <a:ea typeface="Times New Roman"/>
                          <a:cs typeface="Times New Roman"/>
                        </a:rPr>
                        <a:t>إثبات</a:t>
                      </a:r>
                      <a:r>
                        <a:rPr lang="ar-SA" sz="1400" b="1" dirty="0">
                          <a:latin typeface="Calibri"/>
                          <a:ea typeface="Times New Roman"/>
                          <a:cs typeface="Arial"/>
                        </a:rPr>
                        <a:t> </a:t>
                      </a:r>
                      <a:r>
                        <a:rPr lang="ar-SA" sz="1400" b="1" dirty="0">
                          <a:latin typeface="Calibri"/>
                          <a:ea typeface="Times New Roman"/>
                          <a:cs typeface="Times New Roman"/>
                        </a:rPr>
                        <a:t>واضح</a:t>
                      </a:r>
                      <a:endParaRPr lang="en-US" sz="1400" b="1" dirty="0">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rtl="1">
                        <a:lnSpc>
                          <a:spcPct val="120000"/>
                        </a:lnSpc>
                        <a:spcBef>
                          <a:spcPts val="0"/>
                        </a:spcBef>
                        <a:spcAft>
                          <a:spcPts val="1000"/>
                        </a:spcAft>
                      </a:pPr>
                      <a:r>
                        <a:rPr lang="ar-SA" sz="1400" b="1">
                          <a:latin typeface="Calibri"/>
                          <a:ea typeface="Times New Roman"/>
                          <a:cs typeface="Times New Roman"/>
                        </a:rPr>
                        <a:t>إثبات</a:t>
                      </a:r>
                      <a:r>
                        <a:rPr lang="ar-SA" sz="1400" b="1">
                          <a:latin typeface="Calibri"/>
                          <a:ea typeface="Times New Roman"/>
                          <a:cs typeface="Arial"/>
                        </a:rPr>
                        <a:t> </a:t>
                      </a:r>
                      <a:r>
                        <a:rPr lang="ar-SA" sz="1400" b="1">
                          <a:latin typeface="Calibri"/>
                          <a:ea typeface="Times New Roman"/>
                          <a:cs typeface="Times New Roman"/>
                        </a:rPr>
                        <a:t>شامل</a:t>
                      </a:r>
                      <a:endParaRPr lang="en-US" sz="14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635848">
                <a:tc>
                  <a:txBody>
                    <a:bodyPr/>
                    <a:lstStyle/>
                    <a:p>
                      <a:pPr marL="0" marR="0" algn="r" rtl="1">
                        <a:lnSpc>
                          <a:spcPct val="115000"/>
                        </a:lnSpc>
                        <a:spcBef>
                          <a:spcPts val="0"/>
                        </a:spcBef>
                        <a:spcAft>
                          <a:spcPts val="1000"/>
                        </a:spcAft>
                      </a:pPr>
                      <a:r>
                        <a:rPr lang="ar-SA" sz="1400" b="1">
                          <a:latin typeface="Calibri"/>
                          <a:ea typeface="Times New Roman"/>
                          <a:cs typeface="Times New Roman"/>
                        </a:rPr>
                        <a:t>التطوير</a:t>
                      </a:r>
                      <a:r>
                        <a:rPr lang="ar-SA" sz="1400" b="1">
                          <a:latin typeface="Calibri"/>
                          <a:ea typeface="Times New Roman"/>
                          <a:cs typeface="Arial"/>
                        </a:rPr>
                        <a:t> </a:t>
                      </a:r>
                      <a:r>
                        <a:rPr lang="ar-SA" sz="1400" b="1">
                          <a:latin typeface="Calibri"/>
                          <a:ea typeface="Times New Roman"/>
                          <a:cs typeface="Times New Roman"/>
                        </a:rPr>
                        <a:t>والإبداع</a:t>
                      </a:r>
                      <a:endParaRPr lang="en-US" sz="1400" b="1">
                        <a:latin typeface="Calibri"/>
                        <a:ea typeface="Times New Roman"/>
                        <a:cs typeface="Arial"/>
                      </a:endParaRPr>
                    </a:p>
                    <a:p>
                      <a:pPr marL="342900" marR="0" lvl="0" indent="-342900" algn="r" rtl="1">
                        <a:lnSpc>
                          <a:spcPct val="115000"/>
                        </a:lnSpc>
                        <a:spcBef>
                          <a:spcPts val="0"/>
                        </a:spcBef>
                        <a:spcAft>
                          <a:spcPts val="1000"/>
                        </a:spcAft>
                        <a:buFont typeface="Times New Roman"/>
                        <a:buChar char="•"/>
                        <a:tabLst>
                          <a:tab pos="457200" algn="l"/>
                        </a:tabLst>
                      </a:pPr>
                      <a:r>
                        <a:rPr lang="ar-SA" sz="1400" b="1">
                          <a:latin typeface="Calibri"/>
                          <a:ea typeface="Times New Roman"/>
                          <a:cs typeface="Times New Roman"/>
                        </a:rPr>
                        <a:t>استخدام</a:t>
                      </a:r>
                      <a:r>
                        <a:rPr lang="ar-SA" sz="1400" b="1">
                          <a:latin typeface="Calibri"/>
                          <a:ea typeface="Times New Roman"/>
                          <a:cs typeface="Arial"/>
                        </a:rPr>
                        <a:t> </a:t>
                      </a:r>
                      <a:r>
                        <a:rPr lang="ar-JO" sz="1400" b="1">
                          <a:latin typeface="Calibri"/>
                          <a:ea typeface="Times New Roman"/>
                          <a:cs typeface="Times New Roman"/>
                        </a:rPr>
                        <a:t>مخرجات</a:t>
                      </a:r>
                      <a:r>
                        <a:rPr lang="ar-JO" sz="1400" b="1">
                          <a:latin typeface="Calibri"/>
                          <a:ea typeface="Times New Roman"/>
                          <a:cs typeface="Arial"/>
                        </a:rPr>
                        <a:t> </a:t>
                      </a:r>
                      <a:r>
                        <a:rPr lang="ar-JO" sz="1400" b="1">
                          <a:latin typeface="Calibri"/>
                          <a:ea typeface="Times New Roman"/>
                          <a:cs typeface="Times New Roman"/>
                        </a:rPr>
                        <a:t>القياس</a:t>
                      </a:r>
                      <a:r>
                        <a:rPr lang="ar-JO" sz="1400" b="1">
                          <a:latin typeface="Calibri"/>
                          <a:ea typeface="Times New Roman"/>
                          <a:cs typeface="Arial"/>
                        </a:rPr>
                        <a:t> </a:t>
                      </a:r>
                      <a:r>
                        <a:rPr lang="ar-JO" sz="1400" b="1">
                          <a:latin typeface="Calibri"/>
                          <a:ea typeface="Times New Roman"/>
                          <a:cs typeface="Times New Roman"/>
                        </a:rPr>
                        <a:t>والتعلم</a:t>
                      </a:r>
                      <a:r>
                        <a:rPr lang="ar-JO" sz="1400" b="1">
                          <a:latin typeface="Calibri"/>
                          <a:ea typeface="Times New Roman"/>
                          <a:cs typeface="Arial"/>
                        </a:rPr>
                        <a:t> </a:t>
                      </a:r>
                      <a:r>
                        <a:rPr lang="ar-JO" sz="1400" b="1">
                          <a:latin typeface="Calibri"/>
                          <a:ea typeface="Times New Roman"/>
                          <a:cs typeface="Times New Roman"/>
                        </a:rPr>
                        <a:t>لتحديد</a:t>
                      </a:r>
                      <a:r>
                        <a:rPr lang="ar-JO" sz="1400" b="1">
                          <a:latin typeface="Calibri"/>
                          <a:ea typeface="Times New Roman"/>
                          <a:cs typeface="Arial"/>
                        </a:rPr>
                        <a:t> </a:t>
                      </a:r>
                      <a:r>
                        <a:rPr lang="ar-JO" sz="1400" b="1">
                          <a:latin typeface="Calibri"/>
                          <a:ea typeface="Times New Roman"/>
                          <a:cs typeface="Times New Roman"/>
                        </a:rPr>
                        <a:t>مجالات</a:t>
                      </a:r>
                      <a:r>
                        <a:rPr lang="ar-JO" sz="1400" b="1">
                          <a:latin typeface="Calibri"/>
                          <a:ea typeface="Times New Roman"/>
                          <a:cs typeface="Arial"/>
                        </a:rPr>
                        <a:t> </a:t>
                      </a:r>
                      <a:r>
                        <a:rPr lang="ar-JO" sz="1400" b="1">
                          <a:latin typeface="Calibri"/>
                          <a:ea typeface="Times New Roman"/>
                          <a:cs typeface="Times New Roman"/>
                        </a:rPr>
                        <a:t>التحسين</a:t>
                      </a:r>
                      <a:r>
                        <a:rPr lang="ar-JO" sz="1400" b="1">
                          <a:latin typeface="Calibri"/>
                          <a:ea typeface="Times New Roman"/>
                          <a:cs typeface="Arial"/>
                        </a:rPr>
                        <a:t> </a:t>
                      </a:r>
                      <a:r>
                        <a:rPr lang="ar-JO" sz="1400" b="1">
                          <a:latin typeface="Calibri"/>
                          <a:ea typeface="Times New Roman"/>
                          <a:cs typeface="Times New Roman"/>
                        </a:rPr>
                        <a:t>وتحديد</a:t>
                      </a:r>
                      <a:r>
                        <a:rPr lang="ar-JO" sz="1400" b="1">
                          <a:latin typeface="Calibri"/>
                          <a:ea typeface="Times New Roman"/>
                          <a:cs typeface="Arial"/>
                        </a:rPr>
                        <a:t> </a:t>
                      </a:r>
                      <a:r>
                        <a:rPr lang="ar-JO" sz="1400" b="1">
                          <a:latin typeface="Calibri"/>
                          <a:ea typeface="Times New Roman"/>
                          <a:cs typeface="Times New Roman"/>
                        </a:rPr>
                        <a:t>أولوياتها</a:t>
                      </a:r>
                      <a:r>
                        <a:rPr lang="ar-JO" sz="1400" b="1">
                          <a:latin typeface="Calibri"/>
                          <a:ea typeface="Times New Roman"/>
                          <a:cs typeface="Arial"/>
                        </a:rPr>
                        <a:t> </a:t>
                      </a:r>
                      <a:r>
                        <a:rPr lang="ar-JO" sz="1400" b="1">
                          <a:latin typeface="Calibri"/>
                          <a:ea typeface="Times New Roman"/>
                          <a:cs typeface="Times New Roman"/>
                        </a:rPr>
                        <a:t>والتخطيط</a:t>
                      </a:r>
                      <a:r>
                        <a:rPr lang="ar-JO" sz="1400" b="1">
                          <a:latin typeface="Calibri"/>
                          <a:ea typeface="Times New Roman"/>
                          <a:cs typeface="Arial"/>
                        </a:rPr>
                        <a:t> </a:t>
                      </a:r>
                      <a:r>
                        <a:rPr lang="ar-JO" sz="1400" b="1">
                          <a:latin typeface="Calibri"/>
                          <a:ea typeface="Times New Roman"/>
                          <a:cs typeface="Times New Roman"/>
                        </a:rPr>
                        <a:t>لها</a:t>
                      </a:r>
                      <a:r>
                        <a:rPr lang="ar-JO" sz="1400" b="1">
                          <a:latin typeface="Calibri"/>
                          <a:ea typeface="Times New Roman"/>
                          <a:cs typeface="Arial"/>
                        </a:rPr>
                        <a:t> </a:t>
                      </a:r>
                      <a:r>
                        <a:rPr lang="ar-JO" sz="1400" b="1">
                          <a:latin typeface="Calibri"/>
                          <a:ea typeface="Times New Roman"/>
                          <a:cs typeface="Times New Roman"/>
                        </a:rPr>
                        <a:t>وتنفيذها</a:t>
                      </a:r>
                      <a:r>
                        <a:rPr lang="ar-JO" sz="1400" b="1">
                          <a:latin typeface="Calibri"/>
                          <a:ea typeface="Times New Roman"/>
                          <a:cs typeface="Arial"/>
                        </a:rPr>
                        <a:t> </a:t>
                      </a:r>
                      <a:endParaRPr lang="en-US" sz="1400" b="1">
                        <a:latin typeface="Calibri"/>
                        <a:ea typeface="Times New Roman"/>
                        <a:cs typeface="Arial"/>
                      </a:endParaRPr>
                    </a:p>
                    <a:p>
                      <a:pPr marL="342900" marR="0" lvl="0" indent="-342900" algn="r" rtl="1">
                        <a:lnSpc>
                          <a:spcPct val="115000"/>
                        </a:lnSpc>
                        <a:spcBef>
                          <a:spcPts val="0"/>
                        </a:spcBef>
                        <a:spcAft>
                          <a:spcPts val="1000"/>
                        </a:spcAft>
                        <a:buFont typeface="Times New Roman"/>
                        <a:buChar char="•"/>
                        <a:tabLst>
                          <a:tab pos="457200" algn="l"/>
                        </a:tabLst>
                      </a:pPr>
                      <a:r>
                        <a:rPr lang="ar-SA" sz="1400" b="1">
                          <a:latin typeface="Calibri"/>
                          <a:ea typeface="Times New Roman"/>
                          <a:cs typeface="Times New Roman"/>
                        </a:rPr>
                        <a:t>تقييم</a:t>
                      </a:r>
                      <a:r>
                        <a:rPr lang="ar-SA" sz="1400" b="1">
                          <a:latin typeface="Calibri"/>
                          <a:ea typeface="Times New Roman"/>
                          <a:cs typeface="Arial"/>
                        </a:rPr>
                        <a:t> </a:t>
                      </a:r>
                      <a:r>
                        <a:rPr lang="ar-SA" sz="1400" b="1">
                          <a:latin typeface="Calibri"/>
                          <a:ea typeface="Times New Roman"/>
                          <a:cs typeface="Times New Roman"/>
                        </a:rPr>
                        <a:t>مخرجات</a:t>
                      </a:r>
                      <a:r>
                        <a:rPr lang="ar-SA" sz="1400" b="1">
                          <a:latin typeface="Calibri"/>
                          <a:ea typeface="Times New Roman"/>
                          <a:cs typeface="Arial"/>
                        </a:rPr>
                        <a:t> </a:t>
                      </a:r>
                      <a:r>
                        <a:rPr lang="ar-SA" sz="1400" b="1">
                          <a:latin typeface="Calibri"/>
                          <a:ea typeface="Times New Roman"/>
                          <a:cs typeface="Times New Roman"/>
                        </a:rPr>
                        <a:t>الابتكار</a:t>
                      </a:r>
                      <a:r>
                        <a:rPr lang="ar-SA" sz="1400" b="1">
                          <a:latin typeface="Calibri"/>
                          <a:ea typeface="Times New Roman"/>
                          <a:cs typeface="Arial"/>
                        </a:rPr>
                        <a:t> </a:t>
                      </a:r>
                      <a:r>
                        <a:rPr lang="ar-SA" sz="1400" b="1">
                          <a:latin typeface="Calibri"/>
                          <a:ea typeface="Times New Roman"/>
                          <a:cs typeface="Times New Roman"/>
                        </a:rPr>
                        <a:t>وتحديد</a:t>
                      </a:r>
                      <a:r>
                        <a:rPr lang="ar-SA" sz="1400" b="1">
                          <a:latin typeface="Calibri"/>
                          <a:ea typeface="Times New Roman"/>
                          <a:cs typeface="Arial"/>
                        </a:rPr>
                        <a:t> </a:t>
                      </a:r>
                      <a:r>
                        <a:rPr lang="ar-SA" sz="1400" b="1">
                          <a:latin typeface="Calibri"/>
                          <a:ea typeface="Times New Roman"/>
                          <a:cs typeface="Times New Roman"/>
                        </a:rPr>
                        <a:t>أولوياتها</a:t>
                      </a:r>
                      <a:r>
                        <a:rPr lang="ar-SA" sz="1400" b="1">
                          <a:latin typeface="Calibri"/>
                          <a:ea typeface="Times New Roman"/>
                          <a:cs typeface="Arial"/>
                        </a:rPr>
                        <a:t> </a:t>
                      </a:r>
                      <a:r>
                        <a:rPr lang="ar-SA" sz="1400" b="1">
                          <a:latin typeface="Calibri"/>
                          <a:ea typeface="Times New Roman"/>
                          <a:cs typeface="Times New Roman"/>
                        </a:rPr>
                        <a:t>واستخدامها</a:t>
                      </a:r>
                      <a:endParaRPr lang="en-US" sz="14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rtl="1">
                        <a:lnSpc>
                          <a:spcPct val="120000"/>
                        </a:lnSpc>
                        <a:spcBef>
                          <a:spcPts val="0"/>
                        </a:spcBef>
                        <a:spcAft>
                          <a:spcPts val="1000"/>
                        </a:spcAft>
                      </a:pPr>
                      <a:r>
                        <a:rPr lang="ar-SA" sz="1400" b="1">
                          <a:latin typeface="Calibri"/>
                          <a:ea typeface="Times New Roman"/>
                          <a:cs typeface="Times New Roman"/>
                        </a:rPr>
                        <a:t>لا</a:t>
                      </a:r>
                      <a:r>
                        <a:rPr lang="ar-SA" sz="1400" b="1">
                          <a:latin typeface="Calibri"/>
                          <a:ea typeface="Times New Roman"/>
                          <a:cs typeface="Arial"/>
                        </a:rPr>
                        <a:t> </a:t>
                      </a:r>
                      <a:r>
                        <a:rPr lang="ar-SA" sz="1400" b="1">
                          <a:latin typeface="Calibri"/>
                          <a:ea typeface="Times New Roman"/>
                          <a:cs typeface="Times New Roman"/>
                        </a:rPr>
                        <a:t>يوجد</a:t>
                      </a:r>
                      <a:r>
                        <a:rPr lang="ar-SA" sz="1400" b="1">
                          <a:latin typeface="Calibri"/>
                          <a:ea typeface="Times New Roman"/>
                          <a:cs typeface="Arial"/>
                        </a:rPr>
                        <a:t> </a:t>
                      </a:r>
                      <a:r>
                        <a:rPr lang="ar-SA" sz="1400" b="1">
                          <a:latin typeface="Calibri"/>
                          <a:ea typeface="Times New Roman"/>
                          <a:cs typeface="Times New Roman"/>
                        </a:rPr>
                        <a:t>إثبات</a:t>
                      </a:r>
                      <a:r>
                        <a:rPr lang="ar-SA" sz="1400" b="1">
                          <a:latin typeface="Calibri"/>
                          <a:ea typeface="Times New Roman"/>
                          <a:cs typeface="Arial"/>
                        </a:rPr>
                        <a:t>            </a:t>
                      </a:r>
                      <a:r>
                        <a:rPr lang="ar-SA" sz="1400" b="1">
                          <a:latin typeface="Calibri"/>
                          <a:ea typeface="Times New Roman"/>
                          <a:cs typeface="Times New Roman"/>
                        </a:rPr>
                        <a:t>أو عبارة</a:t>
                      </a:r>
                      <a:r>
                        <a:rPr lang="ar-SA" sz="1400" b="1">
                          <a:latin typeface="Calibri"/>
                          <a:ea typeface="Times New Roman"/>
                          <a:cs typeface="Arial"/>
                        </a:rPr>
                        <a:t> </a:t>
                      </a:r>
                      <a:r>
                        <a:rPr lang="ar-SA" sz="1400" b="1">
                          <a:latin typeface="Calibri"/>
                          <a:ea typeface="Times New Roman"/>
                          <a:cs typeface="Times New Roman"/>
                        </a:rPr>
                        <a:t>غير</a:t>
                      </a:r>
                      <a:r>
                        <a:rPr lang="ar-SA" sz="1400" b="1">
                          <a:latin typeface="Calibri"/>
                          <a:ea typeface="Times New Roman"/>
                          <a:cs typeface="Arial"/>
                        </a:rPr>
                        <a:t> </a:t>
                      </a:r>
                      <a:r>
                        <a:rPr lang="ar-SA" sz="1400" b="1">
                          <a:latin typeface="Calibri"/>
                          <a:ea typeface="Times New Roman"/>
                          <a:cs typeface="Times New Roman"/>
                        </a:rPr>
                        <a:t>مدعمة</a:t>
                      </a:r>
                      <a:r>
                        <a:rPr lang="ar-SA" sz="1400" b="1">
                          <a:latin typeface="Calibri"/>
                          <a:ea typeface="Times New Roman"/>
                          <a:cs typeface="Arial"/>
                        </a:rPr>
                        <a:t> </a:t>
                      </a:r>
                      <a:r>
                        <a:rPr lang="ar-SA" sz="1400" b="1">
                          <a:latin typeface="Calibri"/>
                          <a:ea typeface="Times New Roman"/>
                          <a:cs typeface="Times New Roman"/>
                        </a:rPr>
                        <a:t>بدليل</a:t>
                      </a:r>
                      <a:endParaRPr lang="en-US" sz="14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a:latin typeface="Calibri"/>
                          <a:ea typeface="Times New Roman"/>
                          <a:cs typeface="Times New Roman"/>
                        </a:rPr>
                        <a:t>بعض</a:t>
                      </a:r>
                      <a:r>
                        <a:rPr lang="ar-SA" sz="1400" b="1">
                          <a:latin typeface="Calibri"/>
                          <a:ea typeface="Times New Roman"/>
                          <a:cs typeface="Arial"/>
                        </a:rPr>
                        <a:t> </a:t>
                      </a:r>
                      <a:r>
                        <a:rPr lang="ar-SA" sz="1400" b="1">
                          <a:latin typeface="Calibri"/>
                          <a:ea typeface="Times New Roman"/>
                          <a:cs typeface="Times New Roman"/>
                        </a:rPr>
                        <a:t>الإثباتات</a:t>
                      </a:r>
                      <a:endParaRPr lang="en-US" sz="14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a:latin typeface="Calibri"/>
                          <a:ea typeface="Times New Roman"/>
                          <a:cs typeface="Times New Roman"/>
                        </a:rPr>
                        <a:t>يوجد</a:t>
                      </a:r>
                      <a:r>
                        <a:rPr lang="ar-SA" sz="1400" b="1">
                          <a:latin typeface="Calibri"/>
                          <a:ea typeface="Times New Roman"/>
                          <a:cs typeface="Arial"/>
                        </a:rPr>
                        <a:t> </a:t>
                      </a:r>
                      <a:r>
                        <a:rPr lang="ar-SA" sz="1400" b="1">
                          <a:latin typeface="Calibri"/>
                          <a:ea typeface="Times New Roman"/>
                          <a:cs typeface="Times New Roman"/>
                        </a:rPr>
                        <a:t>إثبات</a:t>
                      </a:r>
                      <a:endParaRPr lang="en-US" sz="14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0">
                        <a:lnSpc>
                          <a:spcPct val="120000"/>
                        </a:lnSpc>
                        <a:spcBef>
                          <a:spcPts val="0"/>
                        </a:spcBef>
                        <a:spcAft>
                          <a:spcPts val="1000"/>
                        </a:spcAft>
                      </a:pPr>
                      <a:r>
                        <a:rPr lang="ar-SA" sz="1400" b="1" dirty="0">
                          <a:latin typeface="Calibri"/>
                          <a:ea typeface="Times New Roman"/>
                          <a:cs typeface="Times New Roman"/>
                        </a:rPr>
                        <a:t>يوجد</a:t>
                      </a:r>
                      <a:r>
                        <a:rPr lang="ar-SA" sz="1400" b="1" dirty="0">
                          <a:latin typeface="Calibri"/>
                          <a:ea typeface="Times New Roman"/>
                          <a:cs typeface="Arial"/>
                        </a:rPr>
                        <a:t> </a:t>
                      </a:r>
                      <a:r>
                        <a:rPr lang="ar-SA" sz="1400" b="1" dirty="0">
                          <a:latin typeface="Calibri"/>
                          <a:ea typeface="Times New Roman"/>
                          <a:cs typeface="Times New Roman"/>
                        </a:rPr>
                        <a:t>إثبات</a:t>
                      </a:r>
                      <a:r>
                        <a:rPr lang="ar-SA" sz="1400" b="1" dirty="0">
                          <a:latin typeface="Calibri"/>
                          <a:ea typeface="Times New Roman"/>
                          <a:cs typeface="Arial"/>
                        </a:rPr>
                        <a:t> </a:t>
                      </a:r>
                      <a:r>
                        <a:rPr lang="ar-SA" sz="1400" b="1" dirty="0">
                          <a:latin typeface="Calibri"/>
                          <a:ea typeface="Times New Roman"/>
                          <a:cs typeface="Times New Roman"/>
                        </a:rPr>
                        <a:t>واضح</a:t>
                      </a:r>
                      <a:endParaRPr lang="en-US" sz="1400" b="1" dirty="0">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rtl="1">
                        <a:lnSpc>
                          <a:spcPct val="120000"/>
                        </a:lnSpc>
                        <a:spcBef>
                          <a:spcPts val="0"/>
                        </a:spcBef>
                        <a:spcAft>
                          <a:spcPts val="1000"/>
                        </a:spcAft>
                      </a:pPr>
                      <a:r>
                        <a:rPr lang="ar-SA" sz="1400" b="1" dirty="0">
                          <a:latin typeface="Calibri"/>
                          <a:ea typeface="Times New Roman"/>
                          <a:cs typeface="Times New Roman"/>
                        </a:rPr>
                        <a:t>إثبات</a:t>
                      </a:r>
                      <a:r>
                        <a:rPr lang="ar-SA" sz="1400" b="1" dirty="0">
                          <a:latin typeface="Calibri"/>
                          <a:ea typeface="Times New Roman"/>
                          <a:cs typeface="Arial"/>
                        </a:rPr>
                        <a:t> </a:t>
                      </a:r>
                      <a:r>
                        <a:rPr lang="ar-SA" sz="1400" b="1" dirty="0">
                          <a:latin typeface="Calibri"/>
                          <a:ea typeface="Times New Roman"/>
                          <a:cs typeface="Times New Roman"/>
                        </a:rPr>
                        <a:t>شامل</a:t>
                      </a:r>
                      <a:endParaRPr lang="en-US" sz="1400" b="1" dirty="0">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280820">
                <a:tc>
                  <a:txBody>
                    <a:bodyPr/>
                    <a:lstStyle/>
                    <a:p>
                      <a:pPr marL="0" marR="0" algn="r" rtl="1">
                        <a:lnSpc>
                          <a:spcPct val="115000"/>
                        </a:lnSpc>
                        <a:spcBef>
                          <a:spcPts val="0"/>
                        </a:spcBef>
                        <a:spcAft>
                          <a:spcPts val="1000"/>
                        </a:spcAft>
                      </a:pPr>
                      <a:r>
                        <a:rPr lang="ar-SA" sz="1400" b="1">
                          <a:latin typeface="Calibri"/>
                          <a:ea typeface="Times New Roman"/>
                          <a:cs typeface="Simplified Arabic"/>
                        </a:rPr>
                        <a:t>المجموع للتقييم والتحسين</a:t>
                      </a:r>
                      <a:endParaRPr lang="en-US" sz="1400" b="1">
                        <a:latin typeface="Calibri"/>
                        <a:ea typeface="Times New Roman"/>
                        <a:cs typeface="Arial"/>
                      </a:endParaRPr>
                    </a:p>
                  </a:txBody>
                  <a:tcPr marL="50918" marR="5091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endParaRPr lang="en-US" sz="1400" b="1">
                        <a:solidFill>
                          <a:srgbClr val="000000"/>
                        </a:solidFill>
                        <a:latin typeface="TimesNewRomanPSMT"/>
                        <a:ea typeface="Times New Roman"/>
                        <a:cs typeface="Simplified Arabic"/>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0</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5</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10</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15</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20</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25</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30</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35</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40</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45</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50</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55</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60</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65</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70</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75</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80</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85</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90</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a:latin typeface="Calibri"/>
                          <a:ea typeface="Times New Roman"/>
                          <a:cs typeface="Simplified Arabic"/>
                        </a:rPr>
                        <a:t>95</a:t>
                      </a:r>
                      <a:endParaRPr lang="en-US" sz="1100" b="1">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100" b="1" dirty="0">
                          <a:latin typeface="Calibri"/>
                          <a:ea typeface="Times New Roman"/>
                          <a:cs typeface="Simplified Arabic"/>
                        </a:rPr>
                        <a:t>100</a:t>
                      </a:r>
                      <a:endParaRPr lang="en-US" sz="1100" b="1" dirty="0">
                        <a:latin typeface="Calibri"/>
                        <a:ea typeface="Times New Roman"/>
                        <a:cs typeface="Arial"/>
                      </a:endParaRPr>
                    </a:p>
                  </a:txBody>
                  <a:tcPr marL="50918" marR="509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plus(in)">
                                      <p:cBhvr>
                                        <p:cTn id="11" dur="2000"/>
                                        <p:tgtEl>
                                          <p:spTgt spid="2"/>
                                        </p:tgtEl>
                                      </p:cBhvr>
                                    </p:animEffect>
                                  </p:childTnLst>
                                </p:cTn>
                              </p:par>
                            </p:childTnLst>
                          </p:cTn>
                        </p:par>
                        <p:par>
                          <p:cTn id="12" fill="hold">
                            <p:stCondLst>
                              <p:cond delay="4000"/>
                            </p:stCondLst>
                            <p:childTnLst>
                              <p:par>
                                <p:cTn id="13" presetID="6" presetClass="entr" presetSubtype="16"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ircle(in)">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0" y="-76200"/>
          <a:ext cx="9144010" cy="6858000"/>
        </p:xfrm>
        <a:graphic>
          <a:graphicData uri="http://schemas.openxmlformats.org/drawingml/2006/table">
            <a:tbl>
              <a:tblPr rtl="1"/>
              <a:tblGrid>
                <a:gridCol w="2738120"/>
                <a:gridCol w="119380"/>
                <a:gridCol w="267970"/>
                <a:gridCol w="285751"/>
                <a:gridCol w="434341"/>
                <a:gridCol w="137159"/>
                <a:gridCol w="285751"/>
                <a:gridCol w="285751"/>
                <a:gridCol w="285751"/>
                <a:gridCol w="454660"/>
                <a:gridCol w="116840"/>
                <a:gridCol w="285751"/>
                <a:gridCol w="285751"/>
                <a:gridCol w="285751"/>
                <a:gridCol w="454660"/>
                <a:gridCol w="116840"/>
                <a:gridCol w="285751"/>
                <a:gridCol w="285751"/>
                <a:gridCol w="285751"/>
                <a:gridCol w="453400"/>
                <a:gridCol w="118100"/>
                <a:gridCol w="400051"/>
                <a:gridCol w="474979"/>
              </a:tblGrid>
              <a:tr h="479264">
                <a:tc>
                  <a:txBody>
                    <a:bodyPr/>
                    <a:lstStyle/>
                    <a:p>
                      <a:pPr marL="0" marR="0" algn="ctr" rtl="1">
                        <a:lnSpc>
                          <a:spcPct val="120000"/>
                        </a:lnSpc>
                        <a:spcBef>
                          <a:spcPts val="0"/>
                        </a:spcBef>
                        <a:spcAft>
                          <a:spcPts val="1000"/>
                        </a:spcAft>
                      </a:pPr>
                      <a:r>
                        <a:rPr lang="ar-SA" sz="1400" b="1" dirty="0">
                          <a:solidFill>
                            <a:srgbClr val="FFFFFF"/>
                          </a:solidFill>
                          <a:latin typeface="Calibri"/>
                          <a:ea typeface="Times New Roman"/>
                          <a:cs typeface="Times New Roman"/>
                        </a:rPr>
                        <a:t>الصلة</a:t>
                      </a:r>
                      <a:r>
                        <a:rPr lang="ar-SA" sz="1400" b="1" dirty="0">
                          <a:solidFill>
                            <a:srgbClr val="FFFFFF"/>
                          </a:solidFill>
                          <a:latin typeface="Calibri"/>
                          <a:ea typeface="Times New Roman"/>
                          <a:cs typeface="Arial"/>
                        </a:rPr>
                        <a:t> </a:t>
                      </a:r>
                      <a:r>
                        <a:rPr lang="ar-SA" sz="1400" b="1" dirty="0">
                          <a:solidFill>
                            <a:srgbClr val="FFFFFF"/>
                          </a:solidFill>
                          <a:latin typeface="Calibri"/>
                          <a:ea typeface="Times New Roman"/>
                          <a:cs typeface="Times New Roman"/>
                        </a:rPr>
                        <a:t>والاستخدام</a:t>
                      </a:r>
                      <a:r>
                        <a:rPr lang="ar-SA" sz="1400" b="1" dirty="0">
                          <a:solidFill>
                            <a:srgbClr val="FFFFFF"/>
                          </a:solidFill>
                          <a:latin typeface="Calibri"/>
                          <a:ea typeface="Times New Roman"/>
                          <a:cs typeface="Arial"/>
                        </a:rPr>
                        <a:t> </a:t>
                      </a:r>
                      <a:endParaRPr lang="en-US" sz="1400" b="1" dirty="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gridSpan="4">
                  <a:txBody>
                    <a:bodyPr/>
                    <a:lstStyle/>
                    <a:p>
                      <a:pPr marL="0" marR="0" algn="ctr" rtl="1">
                        <a:lnSpc>
                          <a:spcPct val="120000"/>
                        </a:lnSpc>
                        <a:spcBef>
                          <a:spcPts val="0"/>
                        </a:spcBef>
                        <a:spcAft>
                          <a:spcPts val="1000"/>
                        </a:spcAft>
                      </a:pPr>
                      <a:r>
                        <a:rPr lang="ar-SA" sz="1400" b="1" dirty="0">
                          <a:solidFill>
                            <a:srgbClr val="FFFFFF"/>
                          </a:solidFill>
                          <a:latin typeface="Calibri"/>
                          <a:ea typeface="Times New Roman"/>
                          <a:cs typeface="Arial"/>
                        </a:rPr>
                        <a:t>0%</a:t>
                      </a:r>
                      <a:endParaRPr lang="en-US" sz="1400" b="1" dirty="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dirty="0">
                          <a:solidFill>
                            <a:srgbClr val="FFFFFF"/>
                          </a:solidFill>
                          <a:latin typeface="Calibri"/>
                          <a:ea typeface="Times New Roman"/>
                          <a:cs typeface="Arial"/>
                        </a:rPr>
                        <a:t>25%</a:t>
                      </a:r>
                      <a:endParaRPr lang="en-US" sz="1400" b="1" dirty="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a:solidFill>
                            <a:srgbClr val="FFFFFF"/>
                          </a:solidFill>
                          <a:latin typeface="Calibri"/>
                          <a:ea typeface="Times New Roman"/>
                          <a:cs typeface="Arial"/>
                        </a:rPr>
                        <a:t>50%</a:t>
                      </a:r>
                      <a:endParaRPr lang="en-US" sz="1400" b="1">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dirty="0">
                          <a:solidFill>
                            <a:srgbClr val="FFFFFF"/>
                          </a:solidFill>
                          <a:latin typeface="Calibri"/>
                          <a:ea typeface="Times New Roman"/>
                          <a:cs typeface="Arial"/>
                        </a:rPr>
                        <a:t>75%</a:t>
                      </a:r>
                      <a:endParaRPr lang="en-US" sz="1400" b="1" dirty="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rtl="1">
                        <a:lnSpc>
                          <a:spcPct val="120000"/>
                        </a:lnSpc>
                        <a:spcBef>
                          <a:spcPts val="0"/>
                        </a:spcBef>
                        <a:spcAft>
                          <a:spcPts val="1000"/>
                        </a:spcAft>
                      </a:pPr>
                      <a:r>
                        <a:rPr lang="ar-SA" sz="1400" b="1">
                          <a:solidFill>
                            <a:srgbClr val="FFFFFF"/>
                          </a:solidFill>
                          <a:latin typeface="Calibri"/>
                          <a:ea typeface="Times New Roman"/>
                          <a:cs typeface="Arial"/>
                        </a:rPr>
                        <a:t>100%</a:t>
                      </a:r>
                      <a:endParaRPr lang="en-US" sz="1400" b="1">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2303"/>
                    </a:solidFill>
                  </a:tcPr>
                </a:tc>
                <a:tc hMerge="1">
                  <a:txBody>
                    <a:bodyPr/>
                    <a:lstStyle/>
                    <a:p>
                      <a:endParaRPr lang="en-US"/>
                    </a:p>
                  </a:txBody>
                  <a:tcPr/>
                </a:tc>
                <a:tc hMerge="1">
                  <a:txBody>
                    <a:bodyPr/>
                    <a:lstStyle/>
                    <a:p>
                      <a:endParaRPr lang="en-US"/>
                    </a:p>
                  </a:txBody>
                  <a:tcPr/>
                </a:tc>
              </a:tr>
              <a:tr h="3697250">
                <a:tc>
                  <a:txBody>
                    <a:bodyPr/>
                    <a:lstStyle/>
                    <a:p>
                      <a:pPr marL="0" marR="0" algn="r" rtl="1">
                        <a:lnSpc>
                          <a:spcPct val="115000"/>
                        </a:lnSpc>
                        <a:spcBef>
                          <a:spcPts val="0"/>
                        </a:spcBef>
                        <a:spcAft>
                          <a:spcPts val="1000"/>
                        </a:spcAft>
                      </a:pPr>
                      <a:r>
                        <a:rPr lang="ar-SA" sz="1400" b="1" dirty="0">
                          <a:latin typeface="Calibri"/>
                          <a:ea typeface="Times New Roman"/>
                          <a:cs typeface="Times New Roman"/>
                        </a:rPr>
                        <a:t>المجال</a:t>
                      </a:r>
                      <a:r>
                        <a:rPr lang="ar-SA" sz="1400" b="1" dirty="0">
                          <a:latin typeface="Calibri"/>
                          <a:ea typeface="Times New Roman"/>
                          <a:cs typeface="Arial"/>
                        </a:rPr>
                        <a:t> </a:t>
                      </a:r>
                      <a:r>
                        <a:rPr lang="ar-SA" sz="1400" b="1" dirty="0">
                          <a:latin typeface="Calibri"/>
                          <a:ea typeface="Times New Roman"/>
                          <a:cs typeface="Times New Roman"/>
                        </a:rPr>
                        <a:t>والصلة</a:t>
                      </a:r>
                      <a:endParaRPr lang="en-US" sz="1400" b="1" dirty="0">
                        <a:latin typeface="Calibri"/>
                        <a:ea typeface="Times New Roman"/>
                        <a:cs typeface="Arial"/>
                      </a:endParaRPr>
                    </a:p>
                    <a:p>
                      <a:pPr marL="342900" marR="0" lvl="0" indent="-342900" algn="r" rtl="1">
                        <a:lnSpc>
                          <a:spcPct val="115000"/>
                        </a:lnSpc>
                        <a:spcBef>
                          <a:spcPts val="0"/>
                        </a:spcBef>
                        <a:spcAft>
                          <a:spcPts val="1000"/>
                        </a:spcAft>
                        <a:buFont typeface="Wingdings"/>
                        <a:buChar char=""/>
                        <a:tabLst>
                          <a:tab pos="488950" algn="l"/>
                        </a:tabLst>
                      </a:pPr>
                      <a:r>
                        <a:rPr lang="ar-JO" sz="1600" b="1" dirty="0">
                          <a:latin typeface="Calibri"/>
                          <a:ea typeface="Times New Roman"/>
                          <a:cs typeface="Arial"/>
                        </a:rPr>
                        <a:t>مجال النتائج المعروضة:</a:t>
                      </a:r>
                      <a:endParaRPr lang="en-US" sz="1400" b="1"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600" b="1" dirty="0">
                          <a:latin typeface="Calibri"/>
                          <a:ea typeface="Times New Roman"/>
                          <a:cs typeface="Arial"/>
                        </a:rPr>
                        <a:t>يوضح  ويعالج احتياجات وتوقعات أصحاب العلاقة المعنيين</a:t>
                      </a:r>
                      <a:endParaRPr lang="en-US" sz="1400" b="1"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600" b="1" dirty="0">
                          <a:latin typeface="Calibri"/>
                          <a:ea typeface="Times New Roman"/>
                          <a:cs typeface="Arial"/>
                        </a:rPr>
                        <a:t>يتماشى مع إستراتيجية وسياسات المؤسسة</a:t>
                      </a:r>
                      <a:endParaRPr lang="en-US" sz="1400" b="1"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600" b="1" dirty="0">
                          <a:latin typeface="Calibri"/>
                          <a:ea typeface="Times New Roman"/>
                          <a:cs typeface="Arial"/>
                        </a:rPr>
                        <a:t>يحدد ويرتب أهم النتائج والنتائج الرئيسة حسب الأولوية</a:t>
                      </a:r>
                      <a:endParaRPr lang="en-US" sz="1400" b="1"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600" b="1" dirty="0">
                          <a:latin typeface="Calibri"/>
                          <a:ea typeface="Times New Roman"/>
                          <a:cs typeface="Arial"/>
                        </a:rPr>
                        <a:t>العلاقات بين النتائج ذات العلاقة مفهومة</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rtl="1">
                        <a:lnSpc>
                          <a:spcPct val="120000"/>
                        </a:lnSpc>
                        <a:spcBef>
                          <a:spcPts val="0"/>
                        </a:spcBef>
                        <a:spcAft>
                          <a:spcPts val="1000"/>
                        </a:spcAft>
                      </a:pPr>
                      <a:r>
                        <a:rPr lang="ar-SA" sz="1400" b="1" dirty="0">
                          <a:latin typeface="Calibri"/>
                          <a:ea typeface="Times New Roman"/>
                          <a:cs typeface="Times New Roman"/>
                        </a:rPr>
                        <a:t>لا</a:t>
                      </a:r>
                      <a:r>
                        <a:rPr lang="ar-SA" sz="1400" b="1" dirty="0">
                          <a:latin typeface="Calibri"/>
                          <a:ea typeface="Times New Roman"/>
                          <a:cs typeface="Arial"/>
                        </a:rPr>
                        <a:t> </a:t>
                      </a:r>
                      <a:r>
                        <a:rPr lang="ar-SA" sz="1400" b="1" dirty="0">
                          <a:latin typeface="Calibri"/>
                          <a:ea typeface="Times New Roman"/>
                          <a:cs typeface="Times New Roman"/>
                        </a:rPr>
                        <a:t>يوجد</a:t>
                      </a:r>
                      <a:r>
                        <a:rPr lang="ar-SA" sz="1400" b="1" dirty="0">
                          <a:latin typeface="Calibri"/>
                          <a:ea typeface="Times New Roman"/>
                          <a:cs typeface="Arial"/>
                        </a:rPr>
                        <a:t> </a:t>
                      </a:r>
                      <a:r>
                        <a:rPr lang="ar-SA" sz="1400" b="1" dirty="0">
                          <a:latin typeface="Calibri"/>
                          <a:ea typeface="Times New Roman"/>
                          <a:cs typeface="Times New Roman"/>
                        </a:rPr>
                        <a:t>صلة</a:t>
                      </a:r>
                      <a:r>
                        <a:rPr lang="ar-SA" sz="1400" b="1" dirty="0">
                          <a:latin typeface="Calibri"/>
                          <a:ea typeface="Times New Roman"/>
                          <a:cs typeface="Arial"/>
                        </a:rPr>
                        <a:t> </a:t>
                      </a:r>
                      <a:r>
                        <a:rPr lang="ar-SA" sz="1400" b="1" dirty="0">
                          <a:latin typeface="Calibri"/>
                          <a:ea typeface="Times New Roman"/>
                          <a:cs typeface="Times New Roman"/>
                        </a:rPr>
                        <a:t>أو</a:t>
                      </a:r>
                      <a:r>
                        <a:rPr lang="ar-SA" sz="1400" b="1" dirty="0">
                          <a:latin typeface="Calibri"/>
                          <a:ea typeface="Times New Roman"/>
                          <a:cs typeface="Arial"/>
                        </a:rPr>
                        <a:t> </a:t>
                      </a:r>
                      <a:r>
                        <a:rPr lang="ar-SA" sz="1400" b="1" dirty="0">
                          <a:latin typeface="Calibri"/>
                          <a:ea typeface="Times New Roman"/>
                          <a:cs typeface="Times New Roman"/>
                        </a:rPr>
                        <a:t>معلومات</a:t>
                      </a:r>
                      <a:r>
                        <a:rPr lang="ar-SA" sz="1400" b="1" dirty="0">
                          <a:latin typeface="Calibri"/>
                          <a:ea typeface="Times New Roman"/>
                          <a:cs typeface="Arial"/>
                        </a:rPr>
                        <a:t> </a:t>
                      </a:r>
                      <a:r>
                        <a:rPr lang="ar-SA" sz="1400" b="1" dirty="0">
                          <a:latin typeface="Calibri"/>
                          <a:ea typeface="Times New Roman"/>
                          <a:cs typeface="Times New Roman"/>
                        </a:rPr>
                        <a:t>غير</a:t>
                      </a:r>
                      <a:r>
                        <a:rPr lang="ar-SA" sz="1400" b="1" dirty="0">
                          <a:latin typeface="Calibri"/>
                          <a:ea typeface="Times New Roman"/>
                          <a:cs typeface="Arial"/>
                        </a:rPr>
                        <a:t> </a:t>
                      </a:r>
                      <a:r>
                        <a:rPr lang="ar-SA" sz="1400" b="1" dirty="0">
                          <a:latin typeface="Calibri"/>
                          <a:ea typeface="Times New Roman"/>
                          <a:cs typeface="Times New Roman"/>
                        </a:rPr>
                        <a:t>مدعمة</a:t>
                      </a:r>
                      <a:r>
                        <a:rPr lang="ar-SA" sz="1400" b="1" dirty="0">
                          <a:latin typeface="Calibri"/>
                          <a:ea typeface="Times New Roman"/>
                          <a:cs typeface="Arial"/>
                        </a:rPr>
                        <a:t> </a:t>
                      </a:r>
                      <a:r>
                        <a:rPr lang="ar-SA" sz="1400" b="1" dirty="0">
                          <a:latin typeface="Calibri"/>
                          <a:ea typeface="Times New Roman"/>
                          <a:cs typeface="Times New Roman"/>
                        </a:rPr>
                        <a:t>بدليل</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r" rtl="1">
                        <a:lnSpc>
                          <a:spcPct val="120000"/>
                        </a:lnSpc>
                        <a:spcBef>
                          <a:spcPts val="0"/>
                        </a:spcBef>
                        <a:spcAft>
                          <a:spcPts val="1000"/>
                        </a:spcAft>
                      </a:pPr>
                      <a:r>
                        <a:rPr lang="ar-SA" sz="1400" b="1" dirty="0">
                          <a:latin typeface="Calibri"/>
                          <a:ea typeface="Times New Roman"/>
                          <a:cs typeface="Times New Roman"/>
                        </a:rPr>
                        <a:t>النتائج</a:t>
                      </a:r>
                      <a:r>
                        <a:rPr lang="ar-SA" sz="1400" b="1" dirty="0">
                          <a:latin typeface="Calibri"/>
                          <a:ea typeface="Times New Roman"/>
                          <a:cs typeface="Arial"/>
                        </a:rPr>
                        <a:t> </a:t>
                      </a:r>
                      <a:r>
                        <a:rPr lang="ar-SA" sz="1400" b="1" dirty="0">
                          <a:latin typeface="Calibri"/>
                          <a:ea typeface="Times New Roman"/>
                          <a:cs typeface="Times New Roman"/>
                        </a:rPr>
                        <a:t>معروضة</a:t>
                      </a:r>
                      <a:r>
                        <a:rPr lang="ar-SA" sz="1400" b="1" dirty="0">
                          <a:latin typeface="Calibri"/>
                          <a:ea typeface="Times New Roman"/>
                          <a:cs typeface="Arial"/>
                        </a:rPr>
                        <a:t> </a:t>
                      </a:r>
                      <a:r>
                        <a:rPr lang="ar-SA" sz="1400" b="1" dirty="0">
                          <a:latin typeface="Calibri"/>
                          <a:ea typeface="Times New Roman"/>
                          <a:cs typeface="Times New Roman"/>
                        </a:rPr>
                        <a:t>وذات</a:t>
                      </a:r>
                      <a:r>
                        <a:rPr lang="ar-SA" sz="1400" b="1" dirty="0">
                          <a:latin typeface="Calibri"/>
                          <a:ea typeface="Times New Roman"/>
                          <a:cs typeface="Arial"/>
                        </a:rPr>
                        <a:t> </a:t>
                      </a:r>
                      <a:r>
                        <a:rPr lang="ar-SA" sz="1400" b="1" dirty="0">
                          <a:latin typeface="Calibri"/>
                          <a:ea typeface="Times New Roman"/>
                          <a:cs typeface="Times New Roman"/>
                        </a:rPr>
                        <a:t>صلة</a:t>
                      </a:r>
                      <a:r>
                        <a:rPr lang="ar-SA" sz="1400" b="1" dirty="0">
                          <a:latin typeface="Calibri"/>
                          <a:ea typeface="Times New Roman"/>
                          <a:cs typeface="Arial"/>
                        </a:rPr>
                        <a:t> </a:t>
                      </a:r>
                      <a:r>
                        <a:rPr lang="ar-SA" sz="1400" b="1" dirty="0">
                          <a:latin typeface="Calibri"/>
                          <a:ea typeface="Times New Roman"/>
                          <a:cs typeface="Times New Roman"/>
                        </a:rPr>
                        <a:t>ب</a:t>
                      </a:r>
                      <a:r>
                        <a:rPr lang="ar-SA" sz="1400" b="1" dirty="0">
                          <a:latin typeface="Calibri"/>
                          <a:ea typeface="Times New Roman"/>
                          <a:cs typeface="Arial"/>
                        </a:rPr>
                        <a:t> 1/4 </a:t>
                      </a:r>
                      <a:r>
                        <a:rPr lang="ar-SA" sz="1400" b="1" dirty="0">
                          <a:latin typeface="Calibri"/>
                          <a:ea typeface="Times New Roman"/>
                          <a:cs typeface="Times New Roman"/>
                        </a:rPr>
                        <a:t>المجالات</a:t>
                      </a:r>
                      <a:r>
                        <a:rPr lang="ar-SA" sz="1400" b="1" dirty="0">
                          <a:latin typeface="Calibri"/>
                          <a:ea typeface="Times New Roman"/>
                          <a:cs typeface="Arial"/>
                        </a:rPr>
                        <a:t> </a:t>
                      </a:r>
                      <a:r>
                        <a:rPr lang="ar-SA" sz="1400" b="1" dirty="0">
                          <a:latin typeface="Calibri"/>
                          <a:ea typeface="Times New Roman"/>
                          <a:cs typeface="Times New Roman"/>
                        </a:rPr>
                        <a:t>ذات</a:t>
                      </a:r>
                      <a:r>
                        <a:rPr lang="ar-SA" sz="1400" b="1" dirty="0">
                          <a:latin typeface="Calibri"/>
                          <a:ea typeface="Times New Roman"/>
                          <a:cs typeface="Arial"/>
                        </a:rPr>
                        <a:t> </a:t>
                      </a:r>
                      <a:r>
                        <a:rPr lang="ar-SA" sz="1400" b="1" dirty="0">
                          <a:latin typeface="Calibri"/>
                          <a:ea typeface="Times New Roman"/>
                          <a:cs typeface="Times New Roman"/>
                        </a:rPr>
                        <a:t>العلاقة</a:t>
                      </a:r>
                      <a:r>
                        <a:rPr lang="ar-SA" sz="1400" b="1" dirty="0">
                          <a:latin typeface="Calibri"/>
                          <a:ea typeface="Times New Roman"/>
                          <a:cs typeface="Arial"/>
                        </a:rPr>
                        <a:t> </a:t>
                      </a:r>
                      <a:r>
                        <a:rPr lang="ar-SA" sz="1400" b="1" dirty="0">
                          <a:latin typeface="Calibri"/>
                          <a:ea typeface="Times New Roman"/>
                          <a:cs typeface="Times New Roman"/>
                        </a:rPr>
                        <a:t>تقريباً</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dirty="0">
                          <a:latin typeface="Calibri"/>
                          <a:ea typeface="Times New Roman"/>
                          <a:cs typeface="Times New Roman"/>
                        </a:rPr>
                        <a:t>النتائج</a:t>
                      </a:r>
                      <a:r>
                        <a:rPr lang="ar-SA" sz="1400" b="1" dirty="0">
                          <a:latin typeface="Calibri"/>
                          <a:ea typeface="Times New Roman"/>
                          <a:cs typeface="Arial"/>
                        </a:rPr>
                        <a:t> </a:t>
                      </a:r>
                      <a:r>
                        <a:rPr lang="ar-SA" sz="1400" b="1" dirty="0">
                          <a:latin typeface="Calibri"/>
                          <a:ea typeface="Times New Roman"/>
                          <a:cs typeface="Times New Roman"/>
                        </a:rPr>
                        <a:t>معروضة</a:t>
                      </a:r>
                      <a:r>
                        <a:rPr lang="ar-SA" sz="1400" b="1" dirty="0">
                          <a:latin typeface="Calibri"/>
                          <a:ea typeface="Times New Roman"/>
                          <a:cs typeface="Arial"/>
                        </a:rPr>
                        <a:t> </a:t>
                      </a:r>
                      <a:r>
                        <a:rPr lang="ar-SA" sz="1400" b="1" dirty="0">
                          <a:latin typeface="Calibri"/>
                          <a:ea typeface="Times New Roman"/>
                          <a:cs typeface="Times New Roman"/>
                        </a:rPr>
                        <a:t>وذات</a:t>
                      </a:r>
                      <a:r>
                        <a:rPr lang="ar-SA" sz="1400" b="1" dirty="0">
                          <a:latin typeface="Calibri"/>
                          <a:ea typeface="Times New Roman"/>
                          <a:cs typeface="Arial"/>
                        </a:rPr>
                        <a:t> </a:t>
                      </a:r>
                      <a:r>
                        <a:rPr lang="ar-SA" sz="1400" b="1" dirty="0">
                          <a:latin typeface="Calibri"/>
                          <a:ea typeface="Times New Roman"/>
                          <a:cs typeface="Times New Roman"/>
                        </a:rPr>
                        <a:t>صلة</a:t>
                      </a:r>
                      <a:r>
                        <a:rPr lang="ar-SA" sz="1400" b="1" dirty="0">
                          <a:latin typeface="Calibri"/>
                          <a:ea typeface="Times New Roman"/>
                          <a:cs typeface="Arial"/>
                        </a:rPr>
                        <a:t> </a:t>
                      </a:r>
                      <a:r>
                        <a:rPr lang="ar-SA" sz="1400" b="1" dirty="0">
                          <a:latin typeface="Calibri"/>
                          <a:ea typeface="Times New Roman"/>
                          <a:cs typeface="Times New Roman"/>
                        </a:rPr>
                        <a:t>ب</a:t>
                      </a:r>
                      <a:r>
                        <a:rPr lang="ar-SA" sz="1400" b="1" dirty="0">
                          <a:latin typeface="Calibri"/>
                          <a:ea typeface="Times New Roman"/>
                          <a:cs typeface="Arial"/>
                        </a:rPr>
                        <a:t> 1/2 </a:t>
                      </a:r>
                      <a:r>
                        <a:rPr lang="ar-SA" sz="1400" b="1" dirty="0">
                          <a:latin typeface="Calibri"/>
                          <a:ea typeface="Times New Roman"/>
                          <a:cs typeface="Times New Roman"/>
                        </a:rPr>
                        <a:t>المجالات</a:t>
                      </a:r>
                      <a:r>
                        <a:rPr lang="ar-SA" sz="1400" b="1" dirty="0">
                          <a:latin typeface="Calibri"/>
                          <a:ea typeface="Times New Roman"/>
                          <a:cs typeface="Arial"/>
                        </a:rPr>
                        <a:t> </a:t>
                      </a:r>
                      <a:r>
                        <a:rPr lang="ar-SA" sz="1400" b="1" dirty="0">
                          <a:latin typeface="Calibri"/>
                          <a:ea typeface="Times New Roman"/>
                          <a:cs typeface="Times New Roman"/>
                        </a:rPr>
                        <a:t>ذات</a:t>
                      </a:r>
                      <a:r>
                        <a:rPr lang="ar-SA" sz="1400" b="1" dirty="0">
                          <a:latin typeface="Calibri"/>
                          <a:ea typeface="Times New Roman"/>
                          <a:cs typeface="Arial"/>
                        </a:rPr>
                        <a:t> </a:t>
                      </a:r>
                      <a:r>
                        <a:rPr lang="ar-SA" sz="1400" b="1" dirty="0">
                          <a:latin typeface="Calibri"/>
                          <a:ea typeface="Times New Roman"/>
                          <a:cs typeface="Times New Roman"/>
                        </a:rPr>
                        <a:t>العلاقة</a:t>
                      </a:r>
                      <a:r>
                        <a:rPr lang="ar-SA" sz="1400" b="1" dirty="0">
                          <a:latin typeface="Calibri"/>
                          <a:ea typeface="Times New Roman"/>
                          <a:cs typeface="Arial"/>
                        </a:rPr>
                        <a:t> </a:t>
                      </a:r>
                      <a:r>
                        <a:rPr lang="ar-SA" sz="1400" b="1" dirty="0">
                          <a:latin typeface="Calibri"/>
                          <a:ea typeface="Times New Roman"/>
                          <a:cs typeface="Times New Roman"/>
                        </a:rPr>
                        <a:t>تقريباً</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dirty="0">
                          <a:latin typeface="Calibri"/>
                          <a:ea typeface="Times New Roman"/>
                          <a:cs typeface="Times New Roman"/>
                        </a:rPr>
                        <a:t>النتائج</a:t>
                      </a:r>
                      <a:r>
                        <a:rPr lang="ar-SA" sz="1400" b="1" dirty="0">
                          <a:latin typeface="Calibri"/>
                          <a:ea typeface="Times New Roman"/>
                          <a:cs typeface="Arial"/>
                        </a:rPr>
                        <a:t> </a:t>
                      </a:r>
                      <a:r>
                        <a:rPr lang="ar-SA" sz="1400" b="1" dirty="0">
                          <a:latin typeface="Calibri"/>
                          <a:ea typeface="Times New Roman"/>
                          <a:cs typeface="Times New Roman"/>
                        </a:rPr>
                        <a:t>معروضة</a:t>
                      </a:r>
                      <a:r>
                        <a:rPr lang="ar-SA" sz="1400" b="1" dirty="0">
                          <a:latin typeface="Calibri"/>
                          <a:ea typeface="Times New Roman"/>
                          <a:cs typeface="Arial"/>
                        </a:rPr>
                        <a:t> </a:t>
                      </a:r>
                      <a:r>
                        <a:rPr lang="ar-SA" sz="1400" b="1" dirty="0">
                          <a:latin typeface="Calibri"/>
                          <a:ea typeface="Times New Roman"/>
                          <a:cs typeface="Times New Roman"/>
                        </a:rPr>
                        <a:t>وذات</a:t>
                      </a:r>
                      <a:r>
                        <a:rPr lang="ar-SA" sz="1400" b="1" dirty="0">
                          <a:latin typeface="Calibri"/>
                          <a:ea typeface="Times New Roman"/>
                          <a:cs typeface="Arial"/>
                        </a:rPr>
                        <a:t> </a:t>
                      </a:r>
                      <a:r>
                        <a:rPr lang="ar-SA" sz="1400" b="1" dirty="0">
                          <a:latin typeface="Calibri"/>
                          <a:ea typeface="Times New Roman"/>
                          <a:cs typeface="Times New Roman"/>
                        </a:rPr>
                        <a:t>صلة</a:t>
                      </a:r>
                      <a:r>
                        <a:rPr lang="ar-SA" sz="1400" b="1" dirty="0">
                          <a:latin typeface="Calibri"/>
                          <a:ea typeface="Times New Roman"/>
                          <a:cs typeface="Arial"/>
                        </a:rPr>
                        <a:t> </a:t>
                      </a:r>
                      <a:r>
                        <a:rPr lang="ar-SA" sz="1400" b="1" dirty="0">
                          <a:latin typeface="Calibri"/>
                          <a:ea typeface="Times New Roman"/>
                          <a:cs typeface="Times New Roman"/>
                        </a:rPr>
                        <a:t>ب</a:t>
                      </a:r>
                      <a:r>
                        <a:rPr lang="ar-SA" sz="1400" b="1" dirty="0">
                          <a:latin typeface="Calibri"/>
                          <a:ea typeface="Times New Roman"/>
                          <a:cs typeface="Arial"/>
                        </a:rPr>
                        <a:t> 3/4 </a:t>
                      </a:r>
                      <a:r>
                        <a:rPr lang="ar-SA" sz="1400" b="1" dirty="0">
                          <a:latin typeface="Calibri"/>
                          <a:ea typeface="Times New Roman"/>
                          <a:cs typeface="Times New Roman"/>
                        </a:rPr>
                        <a:t>المجالات</a:t>
                      </a:r>
                      <a:r>
                        <a:rPr lang="ar-SA" sz="1400" b="1" dirty="0">
                          <a:latin typeface="Calibri"/>
                          <a:ea typeface="Times New Roman"/>
                          <a:cs typeface="Arial"/>
                        </a:rPr>
                        <a:t> </a:t>
                      </a:r>
                      <a:r>
                        <a:rPr lang="ar-SA" sz="1400" b="1" dirty="0">
                          <a:latin typeface="Calibri"/>
                          <a:ea typeface="Times New Roman"/>
                          <a:cs typeface="Times New Roman"/>
                        </a:rPr>
                        <a:t>ذات</a:t>
                      </a:r>
                      <a:r>
                        <a:rPr lang="ar-SA" sz="1400" b="1" dirty="0">
                          <a:latin typeface="Calibri"/>
                          <a:ea typeface="Times New Roman"/>
                          <a:cs typeface="Arial"/>
                        </a:rPr>
                        <a:t> </a:t>
                      </a:r>
                      <a:r>
                        <a:rPr lang="ar-SA" sz="1400" b="1" dirty="0">
                          <a:latin typeface="Calibri"/>
                          <a:ea typeface="Times New Roman"/>
                          <a:cs typeface="Times New Roman"/>
                        </a:rPr>
                        <a:t>العلاقة</a:t>
                      </a:r>
                      <a:r>
                        <a:rPr lang="ar-SA" sz="1400" b="1" dirty="0">
                          <a:latin typeface="Calibri"/>
                          <a:ea typeface="Times New Roman"/>
                          <a:cs typeface="Arial"/>
                        </a:rPr>
                        <a:t> </a:t>
                      </a:r>
                      <a:r>
                        <a:rPr lang="ar-SA" sz="1400" b="1" dirty="0">
                          <a:latin typeface="Calibri"/>
                          <a:ea typeface="Times New Roman"/>
                          <a:cs typeface="Times New Roman"/>
                        </a:rPr>
                        <a:t>تقريباً</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rtl="1">
                        <a:lnSpc>
                          <a:spcPct val="120000"/>
                        </a:lnSpc>
                        <a:spcBef>
                          <a:spcPts val="0"/>
                        </a:spcBef>
                        <a:spcAft>
                          <a:spcPts val="1000"/>
                        </a:spcAft>
                      </a:pPr>
                      <a:r>
                        <a:rPr lang="ar-SA" sz="1400" b="1">
                          <a:latin typeface="Calibri"/>
                          <a:ea typeface="Times New Roman"/>
                          <a:cs typeface="Times New Roman"/>
                        </a:rPr>
                        <a:t>النتائج</a:t>
                      </a:r>
                      <a:r>
                        <a:rPr lang="ar-SA" sz="1400" b="1">
                          <a:latin typeface="Calibri"/>
                          <a:ea typeface="Times New Roman"/>
                          <a:cs typeface="Arial"/>
                        </a:rPr>
                        <a:t> </a:t>
                      </a:r>
                      <a:r>
                        <a:rPr lang="ar-SA" sz="1400" b="1">
                          <a:latin typeface="Calibri"/>
                          <a:ea typeface="Times New Roman"/>
                          <a:cs typeface="Times New Roman"/>
                        </a:rPr>
                        <a:t>معروضة</a:t>
                      </a:r>
                      <a:r>
                        <a:rPr lang="ar-SA" sz="1400" b="1">
                          <a:latin typeface="Calibri"/>
                          <a:ea typeface="Times New Roman"/>
                          <a:cs typeface="Arial"/>
                        </a:rPr>
                        <a:t> </a:t>
                      </a:r>
                      <a:r>
                        <a:rPr lang="ar-SA" sz="1400" b="1">
                          <a:latin typeface="Calibri"/>
                          <a:ea typeface="Times New Roman"/>
                          <a:cs typeface="Times New Roman"/>
                        </a:rPr>
                        <a:t>وذات</a:t>
                      </a:r>
                      <a:r>
                        <a:rPr lang="ar-SA" sz="1400" b="1">
                          <a:latin typeface="Calibri"/>
                          <a:ea typeface="Times New Roman"/>
                          <a:cs typeface="Arial"/>
                        </a:rPr>
                        <a:t> </a:t>
                      </a:r>
                      <a:r>
                        <a:rPr lang="ar-SA" sz="1400" b="1">
                          <a:latin typeface="Calibri"/>
                          <a:ea typeface="Times New Roman"/>
                          <a:cs typeface="Times New Roman"/>
                        </a:rPr>
                        <a:t>صلة</a:t>
                      </a:r>
                      <a:r>
                        <a:rPr lang="ar-SA" sz="1400" b="1">
                          <a:latin typeface="Calibri"/>
                          <a:ea typeface="Times New Roman"/>
                          <a:cs typeface="Arial"/>
                        </a:rPr>
                        <a:t> </a:t>
                      </a:r>
                      <a:r>
                        <a:rPr lang="ar-SA" sz="1400" b="1">
                          <a:latin typeface="Calibri"/>
                          <a:ea typeface="Times New Roman"/>
                          <a:cs typeface="Times New Roman"/>
                        </a:rPr>
                        <a:t>بجميع</a:t>
                      </a:r>
                      <a:r>
                        <a:rPr lang="ar-SA" sz="1400" b="1">
                          <a:latin typeface="Calibri"/>
                          <a:ea typeface="Times New Roman"/>
                          <a:cs typeface="Arial"/>
                        </a:rPr>
                        <a:t> </a:t>
                      </a:r>
                      <a:r>
                        <a:rPr lang="ar-SA" sz="1400" b="1">
                          <a:latin typeface="Calibri"/>
                          <a:ea typeface="Times New Roman"/>
                          <a:cs typeface="Times New Roman"/>
                        </a:rPr>
                        <a:t>المجالات</a:t>
                      </a:r>
                      <a:r>
                        <a:rPr lang="ar-SA" sz="1400" b="1">
                          <a:latin typeface="Calibri"/>
                          <a:ea typeface="Times New Roman"/>
                          <a:cs typeface="Arial"/>
                        </a:rPr>
                        <a:t> </a:t>
                      </a:r>
                      <a:r>
                        <a:rPr lang="ar-SA" sz="1400" b="1">
                          <a:latin typeface="Calibri"/>
                          <a:ea typeface="Times New Roman"/>
                          <a:cs typeface="Times New Roman"/>
                        </a:rPr>
                        <a:t>ذات</a:t>
                      </a:r>
                      <a:r>
                        <a:rPr lang="ar-SA" sz="1400" b="1">
                          <a:latin typeface="Calibri"/>
                          <a:ea typeface="Times New Roman"/>
                          <a:cs typeface="Arial"/>
                        </a:rPr>
                        <a:t> </a:t>
                      </a:r>
                      <a:r>
                        <a:rPr lang="ar-SA" sz="1400" b="1">
                          <a:latin typeface="Calibri"/>
                          <a:ea typeface="Times New Roman"/>
                          <a:cs typeface="Times New Roman"/>
                        </a:rPr>
                        <a:t>العلاقة</a:t>
                      </a:r>
                      <a:r>
                        <a:rPr lang="ar-SA" sz="1400" b="1">
                          <a:latin typeface="Calibri"/>
                          <a:ea typeface="Times New Roman"/>
                          <a:cs typeface="Arial"/>
                        </a:rPr>
                        <a:t> </a:t>
                      </a:r>
                      <a:r>
                        <a:rPr lang="ar-SA" sz="1400" b="1">
                          <a:latin typeface="Calibri"/>
                          <a:ea typeface="Times New Roman"/>
                          <a:cs typeface="Times New Roman"/>
                        </a:rPr>
                        <a:t>تقريباً</a:t>
                      </a:r>
                      <a:endParaRPr lang="en-US" sz="14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390400">
                <a:tc>
                  <a:txBody>
                    <a:bodyPr/>
                    <a:lstStyle/>
                    <a:p>
                      <a:pPr marL="0" marR="0" algn="r" rtl="1">
                        <a:lnSpc>
                          <a:spcPct val="115000"/>
                        </a:lnSpc>
                        <a:spcBef>
                          <a:spcPts val="0"/>
                        </a:spcBef>
                        <a:spcAft>
                          <a:spcPts val="1000"/>
                        </a:spcAft>
                      </a:pPr>
                      <a:r>
                        <a:rPr lang="en-US" sz="1400" b="1">
                          <a:latin typeface="Arial"/>
                          <a:ea typeface="Times New Roman"/>
                          <a:cs typeface="Arial"/>
                        </a:rPr>
                        <a:t> </a:t>
                      </a:r>
                      <a:r>
                        <a:rPr lang="ar-SA" sz="1400" b="1">
                          <a:latin typeface="Calibri"/>
                          <a:ea typeface="Times New Roman"/>
                          <a:cs typeface="Times New Roman"/>
                        </a:rPr>
                        <a:t>التكامل</a:t>
                      </a:r>
                      <a:endParaRPr lang="en-US" sz="1400" b="1">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600" b="1">
                          <a:latin typeface="Calibri"/>
                          <a:ea typeface="Times New Roman"/>
                          <a:cs typeface="Arial"/>
                        </a:rPr>
                        <a:t>النتائج  محددة بزمن، دقيقة ويعتمد عليها</a:t>
                      </a:r>
                      <a:endParaRPr lang="en-US" sz="14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r" rtl="1">
                        <a:lnSpc>
                          <a:spcPct val="120000"/>
                        </a:lnSpc>
                        <a:spcBef>
                          <a:spcPts val="0"/>
                        </a:spcBef>
                        <a:spcAft>
                          <a:spcPts val="1000"/>
                        </a:spcAft>
                      </a:pPr>
                      <a:r>
                        <a:rPr lang="ar-SA" sz="1400" b="1">
                          <a:latin typeface="Calibri"/>
                          <a:ea typeface="Times New Roman"/>
                          <a:cs typeface="Times New Roman"/>
                        </a:rPr>
                        <a:t>لا</a:t>
                      </a:r>
                      <a:r>
                        <a:rPr lang="ar-SA" sz="1400" b="1">
                          <a:latin typeface="Calibri"/>
                          <a:ea typeface="Times New Roman"/>
                          <a:cs typeface="Arial"/>
                        </a:rPr>
                        <a:t> </a:t>
                      </a:r>
                      <a:r>
                        <a:rPr lang="ar-SA" sz="1400" b="1">
                          <a:latin typeface="Calibri"/>
                          <a:ea typeface="Times New Roman"/>
                          <a:cs typeface="Times New Roman"/>
                        </a:rPr>
                        <a:t>يوجد</a:t>
                      </a:r>
                      <a:r>
                        <a:rPr lang="ar-SA" sz="1400" b="1">
                          <a:latin typeface="Calibri"/>
                          <a:ea typeface="Times New Roman"/>
                          <a:cs typeface="Arial"/>
                        </a:rPr>
                        <a:t> </a:t>
                      </a:r>
                      <a:r>
                        <a:rPr lang="ar-SA" sz="1400" b="1">
                          <a:latin typeface="Calibri"/>
                          <a:ea typeface="Times New Roman"/>
                          <a:cs typeface="Times New Roman"/>
                        </a:rPr>
                        <a:t>إثبات</a:t>
                      </a:r>
                      <a:r>
                        <a:rPr lang="ar-SA" sz="1400" b="1">
                          <a:latin typeface="Calibri"/>
                          <a:ea typeface="Times New Roman"/>
                          <a:cs typeface="Arial"/>
                        </a:rPr>
                        <a:t> </a:t>
                      </a:r>
                      <a:r>
                        <a:rPr lang="ar-SA" sz="1400" b="1">
                          <a:latin typeface="Calibri"/>
                          <a:ea typeface="Times New Roman"/>
                          <a:cs typeface="Times New Roman"/>
                        </a:rPr>
                        <a:t>على</a:t>
                      </a:r>
                      <a:r>
                        <a:rPr lang="ar-SA" sz="1400" b="1">
                          <a:latin typeface="Calibri"/>
                          <a:ea typeface="Times New Roman"/>
                          <a:cs typeface="Arial"/>
                        </a:rPr>
                        <a:t> </a:t>
                      </a:r>
                      <a:r>
                        <a:rPr lang="ar-SA" sz="1400" b="1">
                          <a:latin typeface="Calibri"/>
                          <a:ea typeface="Times New Roman"/>
                          <a:cs typeface="Times New Roman"/>
                        </a:rPr>
                        <a:t>التكامل</a:t>
                      </a:r>
                      <a:r>
                        <a:rPr lang="ar-SA" sz="1400" b="1">
                          <a:latin typeface="Calibri"/>
                          <a:ea typeface="Times New Roman"/>
                          <a:cs typeface="Arial"/>
                        </a:rPr>
                        <a:t> </a:t>
                      </a:r>
                      <a:r>
                        <a:rPr lang="ar-SA" sz="1400" b="1">
                          <a:latin typeface="Calibri"/>
                          <a:ea typeface="Times New Roman"/>
                          <a:cs typeface="Times New Roman"/>
                        </a:rPr>
                        <a:t>أو</a:t>
                      </a:r>
                      <a:r>
                        <a:rPr lang="ar-SA" sz="1400" b="1">
                          <a:latin typeface="Calibri"/>
                          <a:ea typeface="Times New Roman"/>
                          <a:cs typeface="Arial"/>
                        </a:rPr>
                        <a:t> </a:t>
                      </a:r>
                      <a:r>
                        <a:rPr lang="ar-SA" sz="1400" b="1">
                          <a:latin typeface="Calibri"/>
                          <a:ea typeface="Times New Roman"/>
                          <a:cs typeface="Times New Roman"/>
                        </a:rPr>
                        <a:t>معلومات</a:t>
                      </a:r>
                      <a:r>
                        <a:rPr lang="ar-SA" sz="1400" b="1">
                          <a:latin typeface="Calibri"/>
                          <a:ea typeface="Times New Roman"/>
                          <a:cs typeface="Arial"/>
                        </a:rPr>
                        <a:t> </a:t>
                      </a:r>
                      <a:r>
                        <a:rPr lang="ar-SA" sz="1400" b="1">
                          <a:latin typeface="Calibri"/>
                          <a:ea typeface="Times New Roman"/>
                          <a:cs typeface="Times New Roman"/>
                        </a:rPr>
                        <a:t>غير</a:t>
                      </a:r>
                      <a:r>
                        <a:rPr lang="ar-SA" sz="1400" b="1">
                          <a:latin typeface="Calibri"/>
                          <a:ea typeface="Times New Roman"/>
                          <a:cs typeface="Arial"/>
                        </a:rPr>
                        <a:t> </a:t>
                      </a:r>
                      <a:r>
                        <a:rPr lang="ar-SA" sz="1400" b="1">
                          <a:latin typeface="Calibri"/>
                          <a:ea typeface="Times New Roman"/>
                          <a:cs typeface="Times New Roman"/>
                        </a:rPr>
                        <a:t>مدعمة</a:t>
                      </a:r>
                      <a:r>
                        <a:rPr lang="ar-SA" sz="1400" b="1">
                          <a:latin typeface="Calibri"/>
                          <a:ea typeface="Times New Roman"/>
                          <a:cs typeface="Arial"/>
                        </a:rPr>
                        <a:t> </a:t>
                      </a:r>
                      <a:r>
                        <a:rPr lang="ar-SA" sz="1400" b="1">
                          <a:latin typeface="Calibri"/>
                          <a:ea typeface="Times New Roman"/>
                          <a:cs typeface="Times New Roman"/>
                        </a:rPr>
                        <a:t>بدليل</a:t>
                      </a:r>
                      <a:endParaRPr lang="en-US" sz="14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a:latin typeface="Calibri"/>
                          <a:ea typeface="Times New Roman"/>
                          <a:cs typeface="Arial"/>
                        </a:rPr>
                        <a:t>  1/4 </a:t>
                      </a:r>
                      <a:r>
                        <a:rPr lang="ar-SA" sz="1400" b="1">
                          <a:latin typeface="Calibri"/>
                          <a:ea typeface="Times New Roman"/>
                          <a:cs typeface="Times New Roman"/>
                        </a:rPr>
                        <a:t>النتائج</a:t>
                      </a:r>
                      <a:r>
                        <a:rPr lang="ar-SA" sz="1400" b="1">
                          <a:latin typeface="Calibri"/>
                          <a:ea typeface="Times New Roman"/>
                          <a:cs typeface="Arial"/>
                        </a:rPr>
                        <a:t> </a:t>
                      </a:r>
                      <a:r>
                        <a:rPr lang="ar-SA" sz="1400" b="1">
                          <a:latin typeface="Calibri"/>
                          <a:ea typeface="Times New Roman"/>
                          <a:cs typeface="Times New Roman"/>
                        </a:rPr>
                        <a:t>المعروضة</a:t>
                      </a:r>
                      <a:r>
                        <a:rPr lang="ar-SA" sz="1400" b="1">
                          <a:latin typeface="Calibri"/>
                          <a:ea typeface="Times New Roman"/>
                          <a:cs typeface="Arial"/>
                        </a:rPr>
                        <a:t> </a:t>
                      </a:r>
                      <a:r>
                        <a:rPr lang="ar-JO" sz="1400" b="1">
                          <a:latin typeface="Calibri"/>
                          <a:ea typeface="Times New Roman"/>
                          <a:cs typeface="Times New Roman"/>
                        </a:rPr>
                        <a:t>محددة</a:t>
                      </a:r>
                      <a:r>
                        <a:rPr lang="ar-JO" sz="1400" b="1">
                          <a:latin typeface="Calibri"/>
                          <a:ea typeface="Times New Roman"/>
                          <a:cs typeface="Arial"/>
                        </a:rPr>
                        <a:t> </a:t>
                      </a:r>
                      <a:r>
                        <a:rPr lang="ar-JO" sz="1400" b="1">
                          <a:latin typeface="Calibri"/>
                          <a:ea typeface="Times New Roman"/>
                          <a:cs typeface="Times New Roman"/>
                        </a:rPr>
                        <a:t>بزمن،</a:t>
                      </a:r>
                      <a:r>
                        <a:rPr lang="ar-JO" sz="1400" b="1">
                          <a:latin typeface="Calibri"/>
                          <a:ea typeface="Times New Roman"/>
                          <a:cs typeface="Arial"/>
                        </a:rPr>
                        <a:t> </a:t>
                      </a:r>
                      <a:r>
                        <a:rPr lang="ar-JO" sz="1400" b="1">
                          <a:latin typeface="Calibri"/>
                          <a:ea typeface="Times New Roman"/>
                          <a:cs typeface="Times New Roman"/>
                        </a:rPr>
                        <a:t>دقيقة</a:t>
                      </a:r>
                      <a:r>
                        <a:rPr lang="ar-JO" sz="1400" b="1">
                          <a:latin typeface="Calibri"/>
                          <a:ea typeface="Times New Roman"/>
                          <a:cs typeface="Arial"/>
                        </a:rPr>
                        <a:t> </a:t>
                      </a:r>
                      <a:r>
                        <a:rPr lang="ar-JO" sz="1400" b="1">
                          <a:latin typeface="Calibri"/>
                          <a:ea typeface="Times New Roman"/>
                          <a:cs typeface="Times New Roman"/>
                        </a:rPr>
                        <a:t>ويعتمد</a:t>
                      </a:r>
                      <a:r>
                        <a:rPr lang="ar-JO" sz="1400" b="1">
                          <a:latin typeface="Calibri"/>
                          <a:ea typeface="Times New Roman"/>
                          <a:cs typeface="Arial"/>
                        </a:rPr>
                        <a:t> </a:t>
                      </a:r>
                      <a:r>
                        <a:rPr lang="ar-JO" sz="1400" b="1">
                          <a:latin typeface="Calibri"/>
                          <a:ea typeface="Times New Roman"/>
                          <a:cs typeface="Times New Roman"/>
                        </a:rPr>
                        <a:t>عليها</a:t>
                      </a:r>
                      <a:endParaRPr lang="en-US" sz="14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a:latin typeface="Calibri"/>
                          <a:ea typeface="Times New Roman"/>
                          <a:cs typeface="Arial"/>
                        </a:rPr>
                        <a:t>1/2 </a:t>
                      </a:r>
                      <a:r>
                        <a:rPr lang="ar-SA" sz="1400" b="1">
                          <a:latin typeface="Calibri"/>
                          <a:ea typeface="Times New Roman"/>
                          <a:cs typeface="Times New Roman"/>
                        </a:rPr>
                        <a:t>النتائج</a:t>
                      </a:r>
                      <a:r>
                        <a:rPr lang="ar-SA" sz="1400" b="1">
                          <a:latin typeface="Calibri"/>
                          <a:ea typeface="Times New Roman"/>
                          <a:cs typeface="Arial"/>
                        </a:rPr>
                        <a:t> </a:t>
                      </a:r>
                      <a:r>
                        <a:rPr lang="ar-SA" sz="1400" b="1">
                          <a:latin typeface="Calibri"/>
                          <a:ea typeface="Times New Roman"/>
                          <a:cs typeface="Times New Roman"/>
                        </a:rPr>
                        <a:t>المعروضة</a:t>
                      </a:r>
                      <a:r>
                        <a:rPr lang="ar-SA" sz="1400" b="1">
                          <a:latin typeface="Calibri"/>
                          <a:ea typeface="Times New Roman"/>
                          <a:cs typeface="Arial"/>
                        </a:rPr>
                        <a:t> </a:t>
                      </a:r>
                      <a:r>
                        <a:rPr lang="ar-JO" sz="1400" b="1">
                          <a:latin typeface="Calibri"/>
                          <a:ea typeface="Times New Roman"/>
                          <a:cs typeface="Times New Roman"/>
                        </a:rPr>
                        <a:t>محددة</a:t>
                      </a:r>
                      <a:r>
                        <a:rPr lang="ar-JO" sz="1400" b="1">
                          <a:latin typeface="Calibri"/>
                          <a:ea typeface="Times New Roman"/>
                          <a:cs typeface="Arial"/>
                        </a:rPr>
                        <a:t> </a:t>
                      </a:r>
                      <a:r>
                        <a:rPr lang="ar-JO" sz="1400" b="1">
                          <a:latin typeface="Calibri"/>
                          <a:ea typeface="Times New Roman"/>
                          <a:cs typeface="Times New Roman"/>
                        </a:rPr>
                        <a:t>بزمن،</a:t>
                      </a:r>
                      <a:r>
                        <a:rPr lang="ar-JO" sz="1400" b="1">
                          <a:latin typeface="Calibri"/>
                          <a:ea typeface="Times New Roman"/>
                          <a:cs typeface="Arial"/>
                        </a:rPr>
                        <a:t> </a:t>
                      </a:r>
                      <a:r>
                        <a:rPr lang="ar-JO" sz="1400" b="1">
                          <a:latin typeface="Calibri"/>
                          <a:ea typeface="Times New Roman"/>
                          <a:cs typeface="Times New Roman"/>
                        </a:rPr>
                        <a:t>دقيقة</a:t>
                      </a:r>
                      <a:r>
                        <a:rPr lang="ar-JO" sz="1400" b="1">
                          <a:latin typeface="Calibri"/>
                          <a:ea typeface="Times New Roman"/>
                          <a:cs typeface="Arial"/>
                        </a:rPr>
                        <a:t> </a:t>
                      </a:r>
                      <a:r>
                        <a:rPr lang="ar-JO" sz="1400" b="1">
                          <a:latin typeface="Calibri"/>
                          <a:ea typeface="Times New Roman"/>
                          <a:cs typeface="Times New Roman"/>
                        </a:rPr>
                        <a:t>ويعتمد</a:t>
                      </a:r>
                      <a:r>
                        <a:rPr lang="ar-JO" sz="1400" b="1">
                          <a:latin typeface="Calibri"/>
                          <a:ea typeface="Times New Roman"/>
                          <a:cs typeface="Arial"/>
                        </a:rPr>
                        <a:t> </a:t>
                      </a:r>
                      <a:r>
                        <a:rPr lang="ar-JO" sz="1400" b="1">
                          <a:latin typeface="Calibri"/>
                          <a:ea typeface="Times New Roman"/>
                          <a:cs typeface="Times New Roman"/>
                        </a:rPr>
                        <a:t>عليها</a:t>
                      </a:r>
                      <a:endParaRPr lang="en-US" sz="14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dirty="0">
                          <a:latin typeface="Calibri"/>
                          <a:ea typeface="Times New Roman"/>
                          <a:cs typeface="Arial"/>
                        </a:rPr>
                        <a:t>3/4 </a:t>
                      </a:r>
                      <a:r>
                        <a:rPr lang="ar-SA" sz="1400" b="1" dirty="0">
                          <a:latin typeface="Calibri"/>
                          <a:ea typeface="Times New Roman"/>
                          <a:cs typeface="Times New Roman"/>
                        </a:rPr>
                        <a:t>النتائج</a:t>
                      </a:r>
                      <a:r>
                        <a:rPr lang="ar-SA" sz="1400" b="1" dirty="0">
                          <a:latin typeface="Calibri"/>
                          <a:ea typeface="Times New Roman"/>
                          <a:cs typeface="Arial"/>
                        </a:rPr>
                        <a:t> </a:t>
                      </a:r>
                      <a:r>
                        <a:rPr lang="ar-SA" sz="1400" b="1" dirty="0">
                          <a:latin typeface="Calibri"/>
                          <a:ea typeface="Times New Roman"/>
                          <a:cs typeface="Times New Roman"/>
                        </a:rPr>
                        <a:t>المعروضة</a:t>
                      </a:r>
                      <a:r>
                        <a:rPr lang="ar-SA" sz="1400" b="1" dirty="0">
                          <a:latin typeface="Calibri"/>
                          <a:ea typeface="Times New Roman"/>
                          <a:cs typeface="Arial"/>
                        </a:rPr>
                        <a:t> </a:t>
                      </a:r>
                      <a:r>
                        <a:rPr lang="ar-JO" sz="1400" b="1" dirty="0">
                          <a:latin typeface="Calibri"/>
                          <a:ea typeface="Times New Roman"/>
                          <a:cs typeface="Times New Roman"/>
                        </a:rPr>
                        <a:t>محددة</a:t>
                      </a:r>
                      <a:r>
                        <a:rPr lang="ar-JO" sz="1400" b="1" dirty="0">
                          <a:latin typeface="Calibri"/>
                          <a:ea typeface="Times New Roman"/>
                          <a:cs typeface="Arial"/>
                        </a:rPr>
                        <a:t> </a:t>
                      </a:r>
                      <a:r>
                        <a:rPr lang="ar-JO" sz="1400" b="1" dirty="0">
                          <a:latin typeface="Calibri"/>
                          <a:ea typeface="Times New Roman"/>
                          <a:cs typeface="Times New Roman"/>
                        </a:rPr>
                        <a:t>بزمن،</a:t>
                      </a:r>
                      <a:r>
                        <a:rPr lang="ar-JO" sz="1400" b="1" dirty="0">
                          <a:latin typeface="Calibri"/>
                          <a:ea typeface="Times New Roman"/>
                          <a:cs typeface="Arial"/>
                        </a:rPr>
                        <a:t> </a:t>
                      </a:r>
                      <a:r>
                        <a:rPr lang="ar-JO" sz="1400" b="1" dirty="0">
                          <a:latin typeface="Calibri"/>
                          <a:ea typeface="Times New Roman"/>
                          <a:cs typeface="Times New Roman"/>
                        </a:rPr>
                        <a:t>دقيقة</a:t>
                      </a:r>
                      <a:r>
                        <a:rPr lang="ar-JO" sz="1400" b="1" dirty="0">
                          <a:latin typeface="Calibri"/>
                          <a:ea typeface="Times New Roman"/>
                          <a:cs typeface="Arial"/>
                        </a:rPr>
                        <a:t> </a:t>
                      </a:r>
                      <a:r>
                        <a:rPr lang="ar-JO" sz="1400" b="1" dirty="0">
                          <a:latin typeface="Calibri"/>
                          <a:ea typeface="Times New Roman"/>
                          <a:cs typeface="Times New Roman"/>
                        </a:rPr>
                        <a:t>ويعتمد</a:t>
                      </a:r>
                      <a:r>
                        <a:rPr lang="ar-JO" sz="1400" b="1" dirty="0">
                          <a:latin typeface="Calibri"/>
                          <a:ea typeface="Times New Roman"/>
                          <a:cs typeface="Arial"/>
                        </a:rPr>
                        <a:t> </a:t>
                      </a:r>
                      <a:r>
                        <a:rPr lang="ar-JO" sz="1400" b="1" dirty="0">
                          <a:latin typeface="Calibri"/>
                          <a:ea typeface="Times New Roman"/>
                          <a:cs typeface="Times New Roman"/>
                        </a:rPr>
                        <a:t>عليها</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rtl="1">
                        <a:lnSpc>
                          <a:spcPct val="120000"/>
                        </a:lnSpc>
                        <a:spcBef>
                          <a:spcPts val="0"/>
                        </a:spcBef>
                        <a:spcAft>
                          <a:spcPts val="1000"/>
                        </a:spcAft>
                      </a:pPr>
                      <a:r>
                        <a:rPr lang="ar-SA" sz="1400" b="1" dirty="0">
                          <a:latin typeface="Calibri"/>
                          <a:ea typeface="Times New Roman"/>
                          <a:cs typeface="Times New Roman"/>
                        </a:rPr>
                        <a:t>جميع</a:t>
                      </a:r>
                      <a:r>
                        <a:rPr lang="ar-SA" sz="1400" b="1" dirty="0">
                          <a:latin typeface="Calibri"/>
                          <a:ea typeface="Times New Roman"/>
                          <a:cs typeface="Arial"/>
                        </a:rPr>
                        <a:t> </a:t>
                      </a:r>
                      <a:r>
                        <a:rPr lang="ar-SA" sz="1400" b="1" dirty="0">
                          <a:latin typeface="Calibri"/>
                          <a:ea typeface="Times New Roman"/>
                          <a:cs typeface="Times New Roman"/>
                        </a:rPr>
                        <a:t>النتائج</a:t>
                      </a:r>
                      <a:r>
                        <a:rPr lang="ar-SA" sz="1400" b="1" dirty="0">
                          <a:latin typeface="Calibri"/>
                          <a:ea typeface="Times New Roman"/>
                          <a:cs typeface="Arial"/>
                        </a:rPr>
                        <a:t> </a:t>
                      </a:r>
                      <a:r>
                        <a:rPr lang="ar-SA" sz="1400" b="1" dirty="0">
                          <a:latin typeface="Calibri"/>
                          <a:ea typeface="Times New Roman"/>
                          <a:cs typeface="Times New Roman"/>
                        </a:rPr>
                        <a:t>المعروضة</a:t>
                      </a:r>
                      <a:r>
                        <a:rPr lang="ar-SA" sz="1400" b="1" dirty="0">
                          <a:latin typeface="Calibri"/>
                          <a:ea typeface="Times New Roman"/>
                          <a:cs typeface="Arial"/>
                        </a:rPr>
                        <a:t> </a:t>
                      </a:r>
                      <a:r>
                        <a:rPr lang="ar-JO" sz="1400" b="1" dirty="0">
                          <a:latin typeface="Calibri"/>
                          <a:ea typeface="Times New Roman"/>
                          <a:cs typeface="Times New Roman"/>
                        </a:rPr>
                        <a:t>محددة</a:t>
                      </a:r>
                      <a:r>
                        <a:rPr lang="ar-JO" sz="1400" b="1" dirty="0">
                          <a:latin typeface="Calibri"/>
                          <a:ea typeface="Times New Roman"/>
                          <a:cs typeface="Arial"/>
                        </a:rPr>
                        <a:t> </a:t>
                      </a:r>
                      <a:r>
                        <a:rPr lang="ar-JO" sz="1400" b="1" dirty="0">
                          <a:latin typeface="Calibri"/>
                          <a:ea typeface="Times New Roman"/>
                          <a:cs typeface="Times New Roman"/>
                        </a:rPr>
                        <a:t>بزمن،</a:t>
                      </a:r>
                      <a:r>
                        <a:rPr lang="ar-JO" sz="1400" b="1" dirty="0">
                          <a:latin typeface="Calibri"/>
                          <a:ea typeface="Times New Roman"/>
                          <a:cs typeface="Arial"/>
                        </a:rPr>
                        <a:t> </a:t>
                      </a:r>
                      <a:r>
                        <a:rPr lang="ar-JO" sz="1400" b="1" dirty="0">
                          <a:latin typeface="Calibri"/>
                          <a:ea typeface="Times New Roman"/>
                          <a:cs typeface="Times New Roman"/>
                        </a:rPr>
                        <a:t>دقيقة</a:t>
                      </a:r>
                      <a:r>
                        <a:rPr lang="ar-JO" sz="1400" b="1" dirty="0">
                          <a:latin typeface="Calibri"/>
                          <a:ea typeface="Times New Roman"/>
                          <a:cs typeface="Arial"/>
                        </a:rPr>
                        <a:t> </a:t>
                      </a:r>
                      <a:r>
                        <a:rPr lang="ar-JO" sz="1400" b="1" dirty="0">
                          <a:latin typeface="Calibri"/>
                          <a:ea typeface="Times New Roman"/>
                          <a:cs typeface="Times New Roman"/>
                        </a:rPr>
                        <a:t>ويعتمد</a:t>
                      </a:r>
                      <a:r>
                        <a:rPr lang="ar-JO" sz="1400" b="1" dirty="0">
                          <a:latin typeface="Calibri"/>
                          <a:ea typeface="Times New Roman"/>
                          <a:cs typeface="Arial"/>
                        </a:rPr>
                        <a:t> </a:t>
                      </a:r>
                      <a:r>
                        <a:rPr lang="ar-JO" sz="1400" b="1" dirty="0">
                          <a:latin typeface="Calibri"/>
                          <a:ea typeface="Times New Roman"/>
                          <a:cs typeface="Times New Roman"/>
                        </a:rPr>
                        <a:t>عليها</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834240">
                <a:tc>
                  <a:txBody>
                    <a:bodyPr/>
                    <a:lstStyle/>
                    <a:p>
                      <a:pPr marL="0" marR="0" algn="r" rtl="1">
                        <a:lnSpc>
                          <a:spcPct val="115000"/>
                        </a:lnSpc>
                        <a:spcBef>
                          <a:spcPts val="0"/>
                        </a:spcBef>
                        <a:spcAft>
                          <a:spcPts val="1000"/>
                        </a:spcAft>
                      </a:pPr>
                      <a:r>
                        <a:rPr lang="ar-SA" sz="1400" b="1">
                          <a:latin typeface="Calibri"/>
                          <a:ea typeface="Times New Roman"/>
                          <a:cs typeface="Times New Roman"/>
                        </a:rPr>
                        <a:t>التجزئة</a:t>
                      </a:r>
                      <a:endParaRPr lang="en-US" sz="1400" b="1">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600" b="1">
                          <a:latin typeface="Calibri"/>
                          <a:ea typeface="Times New Roman"/>
                          <a:cs typeface="Arial"/>
                        </a:rPr>
                        <a:t>النتائج مجزأة بشكل مناسب</a:t>
                      </a:r>
                      <a:endParaRPr lang="en-US" sz="14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rtl="1">
                        <a:lnSpc>
                          <a:spcPct val="120000"/>
                        </a:lnSpc>
                        <a:spcBef>
                          <a:spcPts val="0"/>
                        </a:spcBef>
                        <a:spcAft>
                          <a:spcPts val="1000"/>
                        </a:spcAft>
                      </a:pPr>
                      <a:r>
                        <a:rPr lang="ar-SA" sz="1400" b="1">
                          <a:latin typeface="Calibri"/>
                          <a:ea typeface="Times New Roman"/>
                          <a:cs typeface="Times New Roman"/>
                        </a:rPr>
                        <a:t>لا</a:t>
                      </a:r>
                      <a:r>
                        <a:rPr lang="ar-SA" sz="1400" b="1">
                          <a:latin typeface="Calibri"/>
                          <a:ea typeface="Times New Roman"/>
                          <a:cs typeface="Arial"/>
                        </a:rPr>
                        <a:t> </a:t>
                      </a:r>
                      <a:r>
                        <a:rPr lang="ar-SA" sz="1400" b="1">
                          <a:latin typeface="Calibri"/>
                          <a:ea typeface="Times New Roman"/>
                          <a:cs typeface="Times New Roman"/>
                        </a:rPr>
                        <a:t>يوجد</a:t>
                      </a:r>
                      <a:r>
                        <a:rPr lang="ar-SA" sz="1400" b="1">
                          <a:latin typeface="Calibri"/>
                          <a:ea typeface="Times New Roman"/>
                          <a:cs typeface="Arial"/>
                        </a:rPr>
                        <a:t> </a:t>
                      </a:r>
                      <a:r>
                        <a:rPr lang="ar-SA" sz="1400" b="1">
                          <a:latin typeface="Calibri"/>
                          <a:ea typeface="Times New Roman"/>
                          <a:cs typeface="Times New Roman"/>
                        </a:rPr>
                        <a:t>تجزئة</a:t>
                      </a:r>
                      <a:r>
                        <a:rPr lang="ar-SA" sz="1400" b="1">
                          <a:latin typeface="Calibri"/>
                          <a:ea typeface="Times New Roman"/>
                          <a:cs typeface="Arial"/>
                        </a:rPr>
                        <a:t> </a:t>
                      </a:r>
                      <a:r>
                        <a:rPr lang="ar-SA" sz="1400" b="1">
                          <a:latin typeface="Calibri"/>
                          <a:ea typeface="Times New Roman"/>
                          <a:cs typeface="Times New Roman"/>
                        </a:rPr>
                        <a:t>للنتائج</a:t>
                      </a:r>
                      <a:endParaRPr lang="en-US" sz="14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a:latin typeface="Calibri"/>
                          <a:ea typeface="Times New Roman"/>
                          <a:cs typeface="Times New Roman"/>
                        </a:rPr>
                        <a:t>تقريباً</a:t>
                      </a:r>
                      <a:r>
                        <a:rPr lang="ar-SA" sz="1400" b="1">
                          <a:latin typeface="Calibri"/>
                          <a:ea typeface="Times New Roman"/>
                          <a:cs typeface="Arial"/>
                        </a:rPr>
                        <a:t> 1/4 </a:t>
                      </a:r>
                      <a:r>
                        <a:rPr lang="ar-SA" sz="1400" b="1">
                          <a:latin typeface="Calibri"/>
                          <a:ea typeface="Times New Roman"/>
                          <a:cs typeface="Times New Roman"/>
                        </a:rPr>
                        <a:t>النتائج</a:t>
                      </a:r>
                      <a:r>
                        <a:rPr lang="ar-SA" sz="1400" b="1">
                          <a:latin typeface="Calibri"/>
                          <a:ea typeface="Times New Roman"/>
                          <a:cs typeface="Arial"/>
                        </a:rPr>
                        <a:t> </a:t>
                      </a:r>
                      <a:r>
                        <a:rPr lang="ar-SA" sz="1400" b="1">
                          <a:latin typeface="Calibri"/>
                          <a:ea typeface="Times New Roman"/>
                          <a:cs typeface="Times New Roman"/>
                        </a:rPr>
                        <a:t>مجزأة</a:t>
                      </a:r>
                      <a:r>
                        <a:rPr lang="ar-SA" sz="1400" b="1">
                          <a:latin typeface="Calibri"/>
                          <a:ea typeface="Times New Roman"/>
                          <a:cs typeface="Arial"/>
                        </a:rPr>
                        <a:t> </a:t>
                      </a:r>
                      <a:r>
                        <a:rPr lang="ar-SA" sz="1400" b="1">
                          <a:latin typeface="Calibri"/>
                          <a:ea typeface="Times New Roman"/>
                          <a:cs typeface="Times New Roman"/>
                        </a:rPr>
                        <a:t>بشكل</a:t>
                      </a:r>
                      <a:r>
                        <a:rPr lang="ar-SA" sz="1400" b="1">
                          <a:latin typeface="Calibri"/>
                          <a:ea typeface="Times New Roman"/>
                          <a:cs typeface="Arial"/>
                        </a:rPr>
                        <a:t> </a:t>
                      </a:r>
                      <a:r>
                        <a:rPr lang="ar-SA" sz="1400" b="1">
                          <a:latin typeface="Calibri"/>
                          <a:ea typeface="Times New Roman"/>
                          <a:cs typeface="Times New Roman"/>
                        </a:rPr>
                        <a:t>مفيد</a:t>
                      </a:r>
                      <a:endParaRPr lang="en-US" sz="14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dirty="0">
                          <a:latin typeface="Calibri"/>
                          <a:ea typeface="Times New Roman"/>
                          <a:cs typeface="Times New Roman"/>
                        </a:rPr>
                        <a:t>تقريباً</a:t>
                      </a:r>
                      <a:r>
                        <a:rPr lang="ar-SA" sz="1400" b="1" dirty="0">
                          <a:latin typeface="Calibri"/>
                          <a:ea typeface="Times New Roman"/>
                          <a:cs typeface="Arial"/>
                        </a:rPr>
                        <a:t> 1/2 </a:t>
                      </a:r>
                      <a:r>
                        <a:rPr lang="ar-SA" sz="1400" b="1" dirty="0">
                          <a:latin typeface="Calibri"/>
                          <a:ea typeface="Times New Roman"/>
                          <a:cs typeface="Times New Roman"/>
                        </a:rPr>
                        <a:t>النتائج</a:t>
                      </a:r>
                      <a:r>
                        <a:rPr lang="ar-SA" sz="1400" b="1" dirty="0">
                          <a:latin typeface="Calibri"/>
                          <a:ea typeface="Times New Roman"/>
                          <a:cs typeface="Arial"/>
                        </a:rPr>
                        <a:t> </a:t>
                      </a:r>
                      <a:r>
                        <a:rPr lang="ar-SA" sz="1400" b="1" dirty="0">
                          <a:latin typeface="Calibri"/>
                          <a:ea typeface="Times New Roman"/>
                          <a:cs typeface="Times New Roman"/>
                        </a:rPr>
                        <a:t>مجزأة</a:t>
                      </a:r>
                      <a:r>
                        <a:rPr lang="ar-SA" sz="1400" b="1" dirty="0">
                          <a:latin typeface="Calibri"/>
                          <a:ea typeface="Times New Roman"/>
                          <a:cs typeface="Arial"/>
                        </a:rPr>
                        <a:t> </a:t>
                      </a:r>
                      <a:r>
                        <a:rPr lang="ar-SA" sz="1400" b="1" dirty="0">
                          <a:latin typeface="Calibri"/>
                          <a:ea typeface="Times New Roman"/>
                          <a:cs typeface="Times New Roman"/>
                        </a:rPr>
                        <a:t>بشكل</a:t>
                      </a:r>
                      <a:r>
                        <a:rPr lang="ar-SA" sz="1400" b="1" dirty="0">
                          <a:latin typeface="Calibri"/>
                          <a:ea typeface="Times New Roman"/>
                          <a:cs typeface="Arial"/>
                        </a:rPr>
                        <a:t> </a:t>
                      </a:r>
                      <a:r>
                        <a:rPr lang="ar-SA" sz="1400" b="1" dirty="0">
                          <a:latin typeface="Calibri"/>
                          <a:ea typeface="Times New Roman"/>
                          <a:cs typeface="Times New Roman"/>
                        </a:rPr>
                        <a:t>مفيد</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400" b="1" dirty="0">
                          <a:latin typeface="Calibri"/>
                          <a:ea typeface="Times New Roman"/>
                          <a:cs typeface="Times New Roman"/>
                        </a:rPr>
                        <a:t>تقريباً</a:t>
                      </a:r>
                      <a:r>
                        <a:rPr lang="ar-SA" sz="1400" b="1" dirty="0">
                          <a:latin typeface="Calibri"/>
                          <a:ea typeface="Times New Roman"/>
                          <a:cs typeface="Arial"/>
                        </a:rPr>
                        <a:t> 3/4 </a:t>
                      </a:r>
                      <a:r>
                        <a:rPr lang="ar-SA" sz="1400" b="1" dirty="0">
                          <a:latin typeface="Calibri"/>
                          <a:ea typeface="Times New Roman"/>
                          <a:cs typeface="Times New Roman"/>
                        </a:rPr>
                        <a:t>النتائج</a:t>
                      </a:r>
                      <a:r>
                        <a:rPr lang="ar-SA" sz="1400" b="1" dirty="0">
                          <a:latin typeface="Calibri"/>
                          <a:ea typeface="Times New Roman"/>
                          <a:cs typeface="Arial"/>
                        </a:rPr>
                        <a:t> </a:t>
                      </a:r>
                      <a:r>
                        <a:rPr lang="ar-SA" sz="1400" b="1" dirty="0">
                          <a:latin typeface="Calibri"/>
                          <a:ea typeface="Times New Roman"/>
                          <a:cs typeface="Times New Roman"/>
                        </a:rPr>
                        <a:t>مجزأة</a:t>
                      </a:r>
                      <a:r>
                        <a:rPr lang="ar-SA" sz="1400" b="1" dirty="0">
                          <a:latin typeface="Calibri"/>
                          <a:ea typeface="Times New Roman"/>
                          <a:cs typeface="Arial"/>
                        </a:rPr>
                        <a:t> </a:t>
                      </a:r>
                      <a:r>
                        <a:rPr lang="ar-SA" sz="1400" b="1" dirty="0">
                          <a:latin typeface="Calibri"/>
                          <a:ea typeface="Times New Roman"/>
                          <a:cs typeface="Times New Roman"/>
                        </a:rPr>
                        <a:t>بشكل</a:t>
                      </a:r>
                      <a:r>
                        <a:rPr lang="ar-SA" sz="1400" b="1" dirty="0">
                          <a:latin typeface="Calibri"/>
                          <a:ea typeface="Times New Roman"/>
                          <a:cs typeface="Arial"/>
                        </a:rPr>
                        <a:t> </a:t>
                      </a:r>
                      <a:r>
                        <a:rPr lang="ar-SA" sz="1400" b="1" dirty="0">
                          <a:latin typeface="Calibri"/>
                          <a:ea typeface="Times New Roman"/>
                          <a:cs typeface="Times New Roman"/>
                        </a:rPr>
                        <a:t>مفيد</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rtl="1">
                        <a:lnSpc>
                          <a:spcPct val="120000"/>
                        </a:lnSpc>
                        <a:spcBef>
                          <a:spcPts val="0"/>
                        </a:spcBef>
                        <a:spcAft>
                          <a:spcPts val="1000"/>
                        </a:spcAft>
                      </a:pPr>
                      <a:r>
                        <a:rPr lang="ar-SA" sz="1400" b="1" dirty="0">
                          <a:latin typeface="Calibri"/>
                          <a:ea typeface="Times New Roman"/>
                          <a:cs typeface="Times New Roman"/>
                        </a:rPr>
                        <a:t>جميع</a:t>
                      </a:r>
                      <a:r>
                        <a:rPr lang="ar-SA" sz="1400" b="1" dirty="0">
                          <a:latin typeface="Calibri"/>
                          <a:ea typeface="Times New Roman"/>
                          <a:cs typeface="Arial"/>
                        </a:rPr>
                        <a:t> </a:t>
                      </a:r>
                      <a:r>
                        <a:rPr lang="ar-SA" sz="1400" b="1" dirty="0">
                          <a:latin typeface="Calibri"/>
                          <a:ea typeface="Times New Roman"/>
                          <a:cs typeface="Times New Roman"/>
                        </a:rPr>
                        <a:t>النتائج</a:t>
                      </a:r>
                      <a:r>
                        <a:rPr lang="ar-SA" sz="1400" b="1" dirty="0">
                          <a:latin typeface="Calibri"/>
                          <a:ea typeface="Times New Roman"/>
                          <a:cs typeface="Arial"/>
                        </a:rPr>
                        <a:t> </a:t>
                      </a:r>
                      <a:r>
                        <a:rPr lang="ar-SA" sz="1400" b="1" dirty="0">
                          <a:latin typeface="Calibri"/>
                          <a:ea typeface="Times New Roman"/>
                          <a:cs typeface="Times New Roman"/>
                        </a:rPr>
                        <a:t>مجزأة</a:t>
                      </a:r>
                      <a:r>
                        <a:rPr lang="ar-SA" sz="1400" b="1" dirty="0">
                          <a:latin typeface="Calibri"/>
                          <a:ea typeface="Times New Roman"/>
                          <a:cs typeface="Arial"/>
                        </a:rPr>
                        <a:t> </a:t>
                      </a:r>
                      <a:r>
                        <a:rPr lang="ar-SA" sz="1400" b="1" dirty="0">
                          <a:latin typeface="Calibri"/>
                          <a:ea typeface="Times New Roman"/>
                          <a:cs typeface="Times New Roman"/>
                        </a:rPr>
                        <a:t>بشكل</a:t>
                      </a:r>
                      <a:r>
                        <a:rPr lang="ar-SA" sz="1400" b="1" dirty="0">
                          <a:latin typeface="Calibri"/>
                          <a:ea typeface="Times New Roman"/>
                          <a:cs typeface="Arial"/>
                        </a:rPr>
                        <a:t> </a:t>
                      </a:r>
                      <a:r>
                        <a:rPr lang="ar-SA" sz="1400" b="1" dirty="0">
                          <a:latin typeface="Calibri"/>
                          <a:ea typeface="Times New Roman"/>
                          <a:cs typeface="Times New Roman"/>
                        </a:rPr>
                        <a:t>مفيد</a:t>
                      </a:r>
                      <a:endParaRPr lang="en-US" sz="14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456846">
                <a:tc>
                  <a:txBody>
                    <a:bodyPr/>
                    <a:lstStyle/>
                    <a:p>
                      <a:pPr marL="0" marR="0" algn="r" rtl="1">
                        <a:lnSpc>
                          <a:spcPct val="115000"/>
                        </a:lnSpc>
                        <a:spcBef>
                          <a:spcPts val="0"/>
                        </a:spcBef>
                        <a:spcAft>
                          <a:spcPts val="1000"/>
                        </a:spcAft>
                      </a:pPr>
                      <a:r>
                        <a:rPr lang="ar-SA" sz="1400" b="1">
                          <a:latin typeface="Calibri"/>
                          <a:ea typeface="Times New Roman"/>
                          <a:cs typeface="Simplified Arabic"/>
                        </a:rPr>
                        <a:t>المجموع للصلة والاستخدام*</a:t>
                      </a:r>
                      <a:endParaRPr lang="en-US" sz="140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endParaRPr lang="en-US" sz="1600">
                        <a:solidFill>
                          <a:srgbClr val="000000"/>
                        </a:solidFill>
                        <a:latin typeface="TimesNewRomanPSMT"/>
                        <a:ea typeface="Times New Roman"/>
                        <a:cs typeface="Simplified Arabic"/>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15000"/>
                        </a:lnSpc>
                        <a:spcBef>
                          <a:spcPts val="0"/>
                        </a:spcBef>
                        <a:spcAft>
                          <a:spcPts val="1000"/>
                        </a:spcAft>
                      </a:pPr>
                      <a:r>
                        <a:rPr lang="ar-SA" sz="1000" b="1">
                          <a:latin typeface="Calibri"/>
                          <a:ea typeface="Times New Roman"/>
                          <a:cs typeface="Simplified Arabic"/>
                        </a:rPr>
                        <a:t>0</a:t>
                      </a:r>
                      <a:endParaRPr lang="en-US" sz="105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dirty="0">
                          <a:latin typeface="Calibri"/>
                          <a:ea typeface="Times New Roman"/>
                          <a:cs typeface="Simplified Arabic"/>
                        </a:rPr>
                        <a:t>5</a:t>
                      </a:r>
                      <a:endParaRPr lang="en-US" sz="105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a:latin typeface="Calibri"/>
                          <a:ea typeface="Times New Roman"/>
                          <a:cs typeface="Simplified Arabic"/>
                        </a:rPr>
                        <a:t>10</a:t>
                      </a:r>
                      <a:endParaRPr lang="en-US" sz="105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a:latin typeface="Calibri"/>
                          <a:ea typeface="Times New Roman"/>
                          <a:cs typeface="Simplified Arabic"/>
                        </a:rPr>
                        <a:t>15</a:t>
                      </a:r>
                      <a:endParaRPr lang="en-US" sz="105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a:latin typeface="Calibri"/>
                          <a:ea typeface="Times New Roman"/>
                          <a:cs typeface="Simplified Arabic"/>
                        </a:rPr>
                        <a:t>20</a:t>
                      </a:r>
                      <a:endParaRPr lang="en-US" sz="105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a:latin typeface="Calibri"/>
                          <a:ea typeface="Times New Roman"/>
                          <a:cs typeface="Simplified Arabic"/>
                        </a:rPr>
                        <a:t>25</a:t>
                      </a:r>
                      <a:endParaRPr lang="en-US" sz="105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a:latin typeface="Calibri"/>
                          <a:ea typeface="Times New Roman"/>
                          <a:cs typeface="Simplified Arabic"/>
                        </a:rPr>
                        <a:t>30</a:t>
                      </a:r>
                      <a:endParaRPr lang="en-US" sz="105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dirty="0">
                          <a:latin typeface="Calibri"/>
                          <a:ea typeface="Times New Roman"/>
                          <a:cs typeface="Simplified Arabic"/>
                        </a:rPr>
                        <a:t>35</a:t>
                      </a:r>
                      <a:endParaRPr lang="en-US" sz="105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a:latin typeface="Calibri"/>
                          <a:ea typeface="Times New Roman"/>
                          <a:cs typeface="Simplified Arabic"/>
                        </a:rPr>
                        <a:t>40</a:t>
                      </a:r>
                      <a:endParaRPr lang="en-US" sz="105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dirty="0">
                          <a:latin typeface="Calibri"/>
                          <a:ea typeface="Times New Roman"/>
                          <a:cs typeface="Simplified Arabic"/>
                        </a:rPr>
                        <a:t>45</a:t>
                      </a:r>
                      <a:endParaRPr lang="en-US" sz="105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dirty="0">
                          <a:latin typeface="Calibri"/>
                          <a:ea typeface="Times New Roman"/>
                          <a:cs typeface="Simplified Arabic"/>
                        </a:rPr>
                        <a:t>50</a:t>
                      </a:r>
                      <a:endParaRPr lang="en-US" sz="105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dirty="0">
                          <a:latin typeface="Calibri"/>
                          <a:ea typeface="Times New Roman"/>
                          <a:cs typeface="Simplified Arabic"/>
                        </a:rPr>
                        <a:t>55</a:t>
                      </a:r>
                      <a:endParaRPr lang="en-US" sz="105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dirty="0">
                          <a:latin typeface="Calibri"/>
                          <a:ea typeface="Times New Roman"/>
                          <a:cs typeface="Simplified Arabic"/>
                        </a:rPr>
                        <a:t>60</a:t>
                      </a:r>
                      <a:endParaRPr lang="en-US" sz="105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dirty="0">
                          <a:latin typeface="Calibri"/>
                          <a:ea typeface="Times New Roman"/>
                          <a:cs typeface="Simplified Arabic"/>
                        </a:rPr>
                        <a:t>65</a:t>
                      </a:r>
                      <a:endParaRPr lang="en-US" sz="105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dirty="0">
                          <a:latin typeface="Calibri"/>
                          <a:ea typeface="Times New Roman"/>
                          <a:cs typeface="Simplified Arabic"/>
                        </a:rPr>
                        <a:t>70</a:t>
                      </a:r>
                      <a:endParaRPr lang="en-US" sz="105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dirty="0">
                          <a:latin typeface="Calibri"/>
                          <a:ea typeface="Times New Roman"/>
                          <a:cs typeface="Simplified Arabic"/>
                        </a:rPr>
                        <a:t>75</a:t>
                      </a:r>
                      <a:endParaRPr lang="en-US" sz="105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dirty="0">
                          <a:latin typeface="Calibri"/>
                          <a:ea typeface="Times New Roman"/>
                          <a:cs typeface="Simplified Arabic"/>
                        </a:rPr>
                        <a:t>80</a:t>
                      </a:r>
                      <a:endParaRPr lang="en-US" sz="105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dirty="0">
                          <a:latin typeface="Calibri"/>
                          <a:ea typeface="Times New Roman"/>
                          <a:cs typeface="Simplified Arabic"/>
                        </a:rPr>
                        <a:t>85</a:t>
                      </a:r>
                      <a:endParaRPr lang="en-US" sz="105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dirty="0">
                          <a:latin typeface="Calibri"/>
                          <a:ea typeface="Times New Roman"/>
                          <a:cs typeface="Simplified Arabic"/>
                        </a:rPr>
                        <a:t>90</a:t>
                      </a:r>
                      <a:endParaRPr lang="en-US" sz="105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dirty="0">
                          <a:latin typeface="Calibri"/>
                          <a:ea typeface="Times New Roman"/>
                          <a:cs typeface="Simplified Arabic"/>
                        </a:rPr>
                        <a:t>95</a:t>
                      </a:r>
                      <a:endParaRPr lang="en-US" sz="105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000" b="1" dirty="0">
                          <a:latin typeface="Calibri"/>
                          <a:ea typeface="Times New Roman"/>
                          <a:cs typeface="Simplified Arabic"/>
                        </a:rPr>
                        <a:t>100</a:t>
                      </a:r>
                      <a:endParaRPr lang="en-US" sz="105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r>
            </a:tbl>
          </a:graphicData>
        </a:graphic>
      </p:graphicFrame>
      <p:sp>
        <p:nvSpPr>
          <p:cNvPr id="6"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algn="r" rtl="1"/>
            <a:r>
              <a:rPr lang="ar-SA" b="1" dirty="0" smtClean="0">
                <a:ln w="11430"/>
                <a:solidFill>
                  <a:srgbClr val="002060"/>
                </a:solidFill>
                <a:effectLst>
                  <a:outerShdw blurRad="50800" dist="39000" dir="5460000" algn="tl">
                    <a:srgbClr val="000000">
                      <a:alpha val="38000"/>
                    </a:srgbClr>
                  </a:outerShdw>
                </a:effectLst>
              </a:rPr>
              <a:t>النتائج</a:t>
            </a:r>
            <a:r>
              <a:rPr lang="ar-SA"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r>
              <a:rPr lang="en-US"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R</a:t>
            </a:r>
            <a:r>
              <a:rPr lang="en-US" b="1" dirty="0" smtClean="0">
                <a:ln w="11430"/>
                <a:effectLst>
                  <a:outerShdw blurRad="50800" dist="39000" dir="5460000" algn="tl">
                    <a:srgbClr val="000000">
                      <a:alpha val="38000"/>
                    </a:srgbClr>
                  </a:outerShdw>
                </a:effectLst>
              </a:rPr>
              <a:t>esults</a:t>
            </a:r>
            <a:endParaRPr lang="en-US" b="1" dirty="0">
              <a:ln w="11430"/>
              <a:effectLst>
                <a:outerShdw blurRad="50800" dist="39000" dir="5460000" algn="tl">
                  <a:srgbClr val="000000">
                    <a:alpha val="38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xit" presetSubtype="4" fill="hold" grpId="1" nodeType="clickEffect">
                                  <p:stCondLst>
                                    <p:cond delay="0"/>
                                  </p:stCondLst>
                                  <p:childTnLst>
                                    <p:animEffect transition="out" filter="slide(fromBottom)">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par>
                          <p:cTn id="13" fill="hold">
                            <p:stCondLst>
                              <p:cond delay="500"/>
                            </p:stCondLst>
                            <p:childTnLst>
                              <p:par>
                                <p:cTn id="14" presetID="6" presetClass="entr" presetSubtype="1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ircle(in)">
                                      <p:cBhvr>
                                        <p:cTn id="16"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 y="-152399"/>
          <a:ext cx="9144001" cy="5116729"/>
        </p:xfrm>
        <a:graphic>
          <a:graphicData uri="http://schemas.openxmlformats.org/drawingml/2006/table">
            <a:tbl>
              <a:tblPr rtl="1"/>
              <a:tblGrid>
                <a:gridCol w="2513966"/>
                <a:gridCol w="1200785"/>
                <a:gridCol w="1428750"/>
                <a:gridCol w="1428750"/>
                <a:gridCol w="1428750"/>
                <a:gridCol w="1143000"/>
              </a:tblGrid>
              <a:tr h="333269">
                <a:tc>
                  <a:txBody>
                    <a:bodyPr/>
                    <a:lstStyle/>
                    <a:p>
                      <a:pPr marL="0" marR="0" algn="ctr" rtl="1">
                        <a:lnSpc>
                          <a:spcPct val="120000"/>
                        </a:lnSpc>
                        <a:spcBef>
                          <a:spcPts val="0"/>
                        </a:spcBef>
                        <a:spcAft>
                          <a:spcPts val="1000"/>
                        </a:spcAft>
                      </a:pPr>
                      <a:r>
                        <a:rPr lang="ar-SA" sz="1200" b="1" dirty="0">
                          <a:solidFill>
                            <a:srgbClr val="FFFFFF"/>
                          </a:solidFill>
                          <a:latin typeface="Calibri"/>
                          <a:ea typeface="Times New Roman"/>
                          <a:cs typeface="Arial"/>
                        </a:rPr>
                        <a:t>الأداء </a:t>
                      </a:r>
                      <a:endParaRPr lang="en-US" sz="1200" b="1" dirty="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00"/>
                    </a:solidFill>
                  </a:tcPr>
                </a:tc>
                <a:tc>
                  <a:txBody>
                    <a:bodyPr/>
                    <a:lstStyle/>
                    <a:p>
                      <a:pPr marL="0" marR="0" algn="ctr" rtl="1">
                        <a:lnSpc>
                          <a:spcPct val="120000"/>
                        </a:lnSpc>
                        <a:spcBef>
                          <a:spcPts val="0"/>
                        </a:spcBef>
                        <a:spcAft>
                          <a:spcPts val="1000"/>
                        </a:spcAft>
                      </a:pPr>
                      <a:r>
                        <a:rPr lang="ar-SA" sz="1200" b="1">
                          <a:solidFill>
                            <a:srgbClr val="FFFFFF"/>
                          </a:solidFill>
                          <a:latin typeface="Calibri"/>
                          <a:ea typeface="Times New Roman"/>
                          <a:cs typeface="Arial"/>
                        </a:rPr>
                        <a:t>0%</a:t>
                      </a:r>
                      <a:endParaRPr lang="en-US" sz="1200" b="1">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00"/>
                    </a:solidFill>
                  </a:tcPr>
                </a:tc>
                <a:tc>
                  <a:txBody>
                    <a:bodyPr/>
                    <a:lstStyle/>
                    <a:p>
                      <a:pPr marL="0" marR="0" algn="ctr" rtl="1">
                        <a:lnSpc>
                          <a:spcPct val="120000"/>
                        </a:lnSpc>
                        <a:spcBef>
                          <a:spcPts val="0"/>
                        </a:spcBef>
                        <a:spcAft>
                          <a:spcPts val="1000"/>
                        </a:spcAft>
                      </a:pPr>
                      <a:r>
                        <a:rPr lang="ar-SA" sz="1200" b="1" dirty="0">
                          <a:solidFill>
                            <a:srgbClr val="FFFFFF"/>
                          </a:solidFill>
                          <a:latin typeface="Calibri"/>
                          <a:ea typeface="Times New Roman"/>
                          <a:cs typeface="Arial"/>
                        </a:rPr>
                        <a:t>25%</a:t>
                      </a:r>
                      <a:endParaRPr lang="en-US" sz="1200" b="1" dirty="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00"/>
                    </a:solidFill>
                  </a:tcPr>
                </a:tc>
                <a:tc>
                  <a:txBody>
                    <a:bodyPr/>
                    <a:lstStyle/>
                    <a:p>
                      <a:pPr marL="0" marR="0" algn="ctr" rtl="1">
                        <a:lnSpc>
                          <a:spcPct val="120000"/>
                        </a:lnSpc>
                        <a:spcBef>
                          <a:spcPts val="0"/>
                        </a:spcBef>
                        <a:spcAft>
                          <a:spcPts val="1000"/>
                        </a:spcAft>
                      </a:pPr>
                      <a:r>
                        <a:rPr lang="ar-SA" sz="1200" b="1">
                          <a:solidFill>
                            <a:srgbClr val="FFFFFF"/>
                          </a:solidFill>
                          <a:latin typeface="Calibri"/>
                          <a:ea typeface="Times New Roman"/>
                          <a:cs typeface="Arial"/>
                        </a:rPr>
                        <a:t>50%</a:t>
                      </a:r>
                      <a:endParaRPr lang="en-US" sz="1200" b="1">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00"/>
                    </a:solidFill>
                  </a:tcPr>
                </a:tc>
                <a:tc>
                  <a:txBody>
                    <a:bodyPr/>
                    <a:lstStyle/>
                    <a:p>
                      <a:pPr marL="0" marR="0" algn="ctr" rtl="1">
                        <a:lnSpc>
                          <a:spcPct val="120000"/>
                        </a:lnSpc>
                        <a:spcBef>
                          <a:spcPts val="0"/>
                        </a:spcBef>
                        <a:spcAft>
                          <a:spcPts val="1000"/>
                        </a:spcAft>
                      </a:pPr>
                      <a:r>
                        <a:rPr lang="ar-SA" sz="1200" b="1">
                          <a:solidFill>
                            <a:srgbClr val="FFFFFF"/>
                          </a:solidFill>
                          <a:latin typeface="Calibri"/>
                          <a:ea typeface="Times New Roman"/>
                          <a:cs typeface="Arial"/>
                        </a:rPr>
                        <a:t>75%</a:t>
                      </a:r>
                      <a:endParaRPr lang="en-US" sz="1200" b="1">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00"/>
                    </a:solidFill>
                  </a:tcPr>
                </a:tc>
                <a:tc>
                  <a:txBody>
                    <a:bodyPr/>
                    <a:lstStyle/>
                    <a:p>
                      <a:pPr marL="0" marR="0" algn="ctr" rtl="1">
                        <a:lnSpc>
                          <a:spcPct val="120000"/>
                        </a:lnSpc>
                        <a:spcBef>
                          <a:spcPts val="0"/>
                        </a:spcBef>
                        <a:spcAft>
                          <a:spcPts val="1000"/>
                        </a:spcAft>
                      </a:pPr>
                      <a:r>
                        <a:rPr lang="ar-SA" sz="1200" b="1">
                          <a:solidFill>
                            <a:srgbClr val="FFFFFF"/>
                          </a:solidFill>
                          <a:latin typeface="Calibri"/>
                          <a:ea typeface="Times New Roman"/>
                          <a:cs typeface="Arial"/>
                        </a:rPr>
                        <a:t>100%</a:t>
                      </a:r>
                      <a:endParaRPr lang="en-US" sz="1200" b="1">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3300"/>
                    </a:solidFill>
                  </a:tcPr>
                </a:tc>
              </a:tr>
              <a:tr h="885930">
                <a:tc>
                  <a:txBody>
                    <a:bodyPr/>
                    <a:lstStyle/>
                    <a:p>
                      <a:pPr marL="0" marR="0" algn="r" rtl="1">
                        <a:lnSpc>
                          <a:spcPct val="115000"/>
                        </a:lnSpc>
                        <a:spcBef>
                          <a:spcPts val="0"/>
                        </a:spcBef>
                        <a:spcAft>
                          <a:spcPts val="1000"/>
                        </a:spcAft>
                      </a:pPr>
                      <a:r>
                        <a:rPr lang="ar-SA" sz="1000" b="1" dirty="0">
                          <a:latin typeface="Calibri"/>
                          <a:ea typeface="Times New Roman"/>
                          <a:cs typeface="Arial"/>
                        </a:rPr>
                        <a:t>النمطية</a:t>
                      </a:r>
                      <a:endParaRPr lang="en-US" sz="1000" b="1"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000" b="1" dirty="0">
                          <a:latin typeface="Calibri"/>
                          <a:ea typeface="Times New Roman"/>
                          <a:cs typeface="Arial"/>
                        </a:rPr>
                        <a:t>أنماط إيجابية و/أو أداء جيد مستقر </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dirty="0">
                          <a:latin typeface="Calibri"/>
                          <a:ea typeface="Times New Roman"/>
                          <a:cs typeface="Arial"/>
                        </a:rPr>
                        <a:t>لا يوجد نتائج أو معلومات غير مدعمة بدليل</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JO" sz="1000" b="1" dirty="0">
                          <a:latin typeface="Calibri"/>
                          <a:ea typeface="Times New Roman"/>
                          <a:cs typeface="Arial"/>
                        </a:rPr>
                        <a:t>أنماط إيجابية و/أو أداء جيد مستقر ل1/4 </a:t>
                      </a:r>
                      <a:r>
                        <a:rPr lang="ar-SA" sz="1000" b="1" dirty="0">
                          <a:latin typeface="Calibri"/>
                          <a:ea typeface="Times New Roman"/>
                          <a:cs typeface="Arial"/>
                        </a:rPr>
                        <a:t>النتائج </a:t>
                      </a:r>
                      <a:r>
                        <a:rPr lang="ar-SA" sz="1000" b="1" dirty="0">
                          <a:latin typeface="Calibri"/>
                          <a:ea typeface="Times New Roman"/>
                          <a:cs typeface="Times New Roman"/>
                        </a:rPr>
                        <a:t>تقريباً</a:t>
                      </a:r>
                      <a:r>
                        <a:rPr lang="ar-SA" sz="1000" b="1" dirty="0">
                          <a:latin typeface="Calibri"/>
                          <a:ea typeface="Times New Roman"/>
                          <a:cs typeface="Arial"/>
                        </a:rPr>
                        <a:t> على مدى 3 سنوات على الأقل </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JO" sz="1000" b="1" dirty="0">
                          <a:latin typeface="Calibri"/>
                          <a:ea typeface="Times New Roman"/>
                          <a:cs typeface="Arial"/>
                        </a:rPr>
                        <a:t>أنماط إيجابية و/أو أداء جيد مستقر ل </a:t>
                      </a:r>
                      <a:r>
                        <a:rPr lang="ar-SA" sz="1000" b="1" dirty="0">
                          <a:latin typeface="Calibri"/>
                          <a:ea typeface="Times New Roman"/>
                          <a:cs typeface="Arial"/>
                        </a:rPr>
                        <a:t>1/2 النتائج </a:t>
                      </a:r>
                      <a:r>
                        <a:rPr lang="ar-SA" sz="1000" b="1" dirty="0">
                          <a:latin typeface="Calibri"/>
                          <a:ea typeface="Times New Roman"/>
                          <a:cs typeface="Times New Roman"/>
                        </a:rPr>
                        <a:t>تقريباً</a:t>
                      </a:r>
                      <a:r>
                        <a:rPr lang="ar-SA" sz="1000" b="1" dirty="0">
                          <a:latin typeface="Calibri"/>
                          <a:ea typeface="Times New Roman"/>
                          <a:cs typeface="Arial"/>
                        </a:rPr>
                        <a:t> على مدى 3 سنوات على الأقل </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JO" sz="1000" b="1" dirty="0">
                          <a:latin typeface="Calibri"/>
                          <a:ea typeface="Times New Roman"/>
                          <a:cs typeface="Arial"/>
                        </a:rPr>
                        <a:t>أنماط إيجابية و/أو أداء جيد مستقر ل </a:t>
                      </a:r>
                      <a:r>
                        <a:rPr lang="ar-SA" sz="1000" b="1" dirty="0">
                          <a:latin typeface="Calibri"/>
                          <a:ea typeface="Times New Roman"/>
                          <a:cs typeface="Arial"/>
                        </a:rPr>
                        <a:t>3/4 النتائج </a:t>
                      </a:r>
                      <a:r>
                        <a:rPr lang="ar-SA" sz="1000" b="1" dirty="0">
                          <a:latin typeface="Calibri"/>
                          <a:ea typeface="Times New Roman"/>
                          <a:cs typeface="Times New Roman"/>
                        </a:rPr>
                        <a:t>تقريباً</a:t>
                      </a:r>
                      <a:r>
                        <a:rPr lang="ar-SA" sz="1000" b="1" dirty="0">
                          <a:latin typeface="Calibri"/>
                          <a:ea typeface="Times New Roman"/>
                          <a:cs typeface="Arial"/>
                        </a:rPr>
                        <a:t> على مدى 3 سنوات على الأقل </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JO" sz="1000" b="1" dirty="0">
                          <a:latin typeface="Calibri"/>
                          <a:ea typeface="Times New Roman"/>
                          <a:cs typeface="Arial"/>
                        </a:rPr>
                        <a:t>أنماط إيجابية و/أو أداء جيد مستقر لجميع </a:t>
                      </a:r>
                      <a:r>
                        <a:rPr lang="ar-SA" sz="1000" b="1" dirty="0">
                          <a:latin typeface="Calibri"/>
                          <a:ea typeface="Times New Roman"/>
                          <a:cs typeface="Arial"/>
                        </a:rPr>
                        <a:t>النتائج </a:t>
                      </a:r>
                      <a:r>
                        <a:rPr lang="ar-SA" sz="1000" b="1" dirty="0">
                          <a:latin typeface="Calibri"/>
                          <a:ea typeface="Times New Roman"/>
                          <a:cs typeface="Times New Roman"/>
                        </a:rPr>
                        <a:t>تقريباً</a:t>
                      </a:r>
                      <a:r>
                        <a:rPr lang="ar-SA" sz="1000" b="1" dirty="0">
                          <a:latin typeface="Calibri"/>
                          <a:ea typeface="Times New Roman"/>
                          <a:cs typeface="Arial"/>
                        </a:rPr>
                        <a:t> على مدى 3 سنوات على الأقل </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45795">
                <a:tc>
                  <a:txBody>
                    <a:bodyPr/>
                    <a:lstStyle/>
                    <a:p>
                      <a:pPr marL="0" marR="0" algn="r" rtl="1">
                        <a:lnSpc>
                          <a:spcPct val="115000"/>
                        </a:lnSpc>
                        <a:spcBef>
                          <a:spcPts val="0"/>
                        </a:spcBef>
                        <a:spcAft>
                          <a:spcPts val="1000"/>
                        </a:spcAft>
                      </a:pPr>
                      <a:r>
                        <a:rPr lang="ar-SA" sz="1000" b="1" dirty="0">
                          <a:latin typeface="Calibri"/>
                          <a:ea typeface="Times New Roman"/>
                          <a:cs typeface="Arial"/>
                        </a:rPr>
                        <a:t>المستهدفات</a:t>
                      </a:r>
                      <a:r>
                        <a:rPr lang="ar-SA" sz="1000" b="1" dirty="0">
                          <a:latin typeface="Calibri"/>
                          <a:ea typeface="Times New Roman"/>
                          <a:cs typeface="Simplified Arabic"/>
                        </a:rPr>
                        <a:t> </a:t>
                      </a:r>
                      <a:endParaRPr lang="en-US" sz="1000" b="1"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000" b="1" dirty="0">
                          <a:latin typeface="Calibri"/>
                          <a:ea typeface="Times New Roman"/>
                          <a:cs typeface="Arial"/>
                        </a:rPr>
                        <a:t>المستهدفات محددة للنتائج الرئيسة</a:t>
                      </a:r>
                      <a:endParaRPr lang="en-US" sz="1000" b="1"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000" b="1" dirty="0">
                          <a:latin typeface="Calibri"/>
                          <a:ea typeface="Times New Roman"/>
                          <a:cs typeface="Arial"/>
                        </a:rPr>
                        <a:t>المستهدفات ملائمة</a:t>
                      </a:r>
                      <a:endParaRPr lang="en-US" sz="1000" b="1"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000" b="1" dirty="0">
                          <a:latin typeface="Calibri"/>
                          <a:ea typeface="Times New Roman"/>
                          <a:cs typeface="Arial"/>
                        </a:rPr>
                        <a:t>المستهدفات يتم تحقيقها</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dirty="0">
                          <a:latin typeface="Calibri"/>
                          <a:ea typeface="Times New Roman"/>
                          <a:cs typeface="Arial"/>
                        </a:rPr>
                        <a:t>لا يوجد مستهدفات أو معلومات غير مدعمة بدليل</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dirty="0">
                          <a:latin typeface="Calibri"/>
                          <a:ea typeface="Times New Roman"/>
                          <a:cs typeface="Arial"/>
                        </a:rPr>
                        <a:t>المستهدفات محددة، ملائمة ومحققة ل 1/4 النتائج </a:t>
                      </a:r>
                      <a:r>
                        <a:rPr lang="ar-SA" sz="1000" b="1" dirty="0">
                          <a:latin typeface="Calibri"/>
                          <a:ea typeface="Times New Roman"/>
                          <a:cs typeface="Times New Roman"/>
                        </a:rPr>
                        <a:t>الرئيسة</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dirty="0">
                          <a:latin typeface="Calibri"/>
                          <a:ea typeface="Times New Roman"/>
                          <a:cs typeface="Arial"/>
                        </a:rPr>
                        <a:t>المستهدفات محددة، ملائمة ومحققة ل 1/2 النتائج </a:t>
                      </a:r>
                      <a:r>
                        <a:rPr lang="ar-SA" sz="1000" b="1" dirty="0">
                          <a:latin typeface="Calibri"/>
                          <a:ea typeface="Times New Roman"/>
                          <a:cs typeface="Times New Roman"/>
                        </a:rPr>
                        <a:t>الرئيسة</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dirty="0">
                          <a:latin typeface="Calibri"/>
                          <a:ea typeface="Times New Roman"/>
                          <a:cs typeface="Arial"/>
                        </a:rPr>
                        <a:t>المستهدفات محددة، ملائمة ومحققة ل 3/4 النتائج </a:t>
                      </a:r>
                      <a:r>
                        <a:rPr lang="ar-SA" sz="1000" b="1" dirty="0">
                          <a:latin typeface="Calibri"/>
                          <a:ea typeface="Times New Roman"/>
                          <a:cs typeface="Times New Roman"/>
                        </a:rPr>
                        <a:t>الرئيسة</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dirty="0">
                          <a:latin typeface="Calibri"/>
                          <a:ea typeface="Times New Roman"/>
                          <a:cs typeface="Arial"/>
                        </a:rPr>
                        <a:t>المستهدفات محددة، ملائمة ومحققة لجميع النتائج </a:t>
                      </a:r>
                      <a:r>
                        <a:rPr lang="ar-SA" sz="1000" b="1" dirty="0">
                          <a:latin typeface="Calibri"/>
                          <a:ea typeface="Times New Roman"/>
                          <a:cs typeface="Times New Roman"/>
                        </a:rPr>
                        <a:t>الرئيسة</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32392">
                <a:tc>
                  <a:txBody>
                    <a:bodyPr/>
                    <a:lstStyle/>
                    <a:p>
                      <a:pPr marL="0" marR="0" algn="r" rtl="1">
                        <a:lnSpc>
                          <a:spcPct val="115000"/>
                        </a:lnSpc>
                        <a:spcBef>
                          <a:spcPts val="0"/>
                        </a:spcBef>
                        <a:spcAft>
                          <a:spcPts val="1000"/>
                        </a:spcAft>
                      </a:pPr>
                      <a:r>
                        <a:rPr lang="ar-SA" sz="1000" b="1">
                          <a:latin typeface="Calibri"/>
                          <a:ea typeface="Times New Roman"/>
                          <a:cs typeface="Arial"/>
                        </a:rPr>
                        <a:t>المقارنات</a:t>
                      </a:r>
                      <a:endParaRPr lang="en-US" sz="1000" b="1">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000" b="1">
                          <a:latin typeface="Calibri"/>
                          <a:ea typeface="Times New Roman"/>
                          <a:cs typeface="Arial"/>
                        </a:rPr>
                        <a:t>يتم إجراء المقارنات للنتائج الرئيسة</a:t>
                      </a:r>
                      <a:endParaRPr lang="en-US" sz="1000" b="1">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000" b="1">
                          <a:latin typeface="Calibri"/>
                          <a:ea typeface="Times New Roman"/>
                          <a:cs typeface="Arial"/>
                        </a:rPr>
                        <a:t>المقارنات ملائمة</a:t>
                      </a:r>
                      <a:endParaRPr lang="en-US" sz="1000" b="1">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000" b="1">
                          <a:latin typeface="Calibri"/>
                          <a:ea typeface="Times New Roman"/>
                          <a:cs typeface="Arial"/>
                        </a:rPr>
                        <a:t>المقارنات إيجابية (لصالح المؤسسة)</a:t>
                      </a:r>
                      <a:endParaRPr lang="en-US" sz="10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a:latin typeface="Calibri"/>
                          <a:ea typeface="Times New Roman"/>
                          <a:cs typeface="Arial"/>
                        </a:rPr>
                        <a:t>لا يوجد مقارنات أو معلومات غير مدعمة بدليل</a:t>
                      </a:r>
                      <a:endParaRPr lang="en-US" sz="10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dirty="0">
                          <a:latin typeface="Calibri"/>
                          <a:ea typeface="Times New Roman"/>
                          <a:cs typeface="Arial"/>
                        </a:rPr>
                        <a:t>يوجد مقارنات، مناسبة وايجابية ل1/4 النتائج </a:t>
                      </a:r>
                      <a:r>
                        <a:rPr lang="ar-SA" sz="1000" b="1" dirty="0">
                          <a:latin typeface="Calibri"/>
                          <a:ea typeface="Times New Roman"/>
                          <a:cs typeface="Times New Roman"/>
                        </a:rPr>
                        <a:t>الرئيسة</a:t>
                      </a:r>
                      <a:r>
                        <a:rPr lang="ar-SA" sz="1000" b="1" dirty="0">
                          <a:latin typeface="Calibri"/>
                          <a:ea typeface="Times New Roman"/>
                          <a:cs typeface="Arial"/>
                        </a:rPr>
                        <a:t> </a:t>
                      </a:r>
                      <a:r>
                        <a:rPr lang="ar-SA" sz="1000" b="1" dirty="0">
                          <a:latin typeface="Calibri"/>
                          <a:ea typeface="Times New Roman"/>
                          <a:cs typeface="Times New Roman"/>
                        </a:rPr>
                        <a:t>تقريباً</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dirty="0">
                          <a:latin typeface="Calibri"/>
                          <a:ea typeface="Times New Roman"/>
                          <a:cs typeface="Arial"/>
                        </a:rPr>
                        <a:t>يوجد مقارنات، مناسبة وايجابية ل1/2 النتائج </a:t>
                      </a:r>
                      <a:r>
                        <a:rPr lang="ar-SA" sz="1000" b="1" dirty="0">
                          <a:latin typeface="Calibri"/>
                          <a:ea typeface="Times New Roman"/>
                          <a:cs typeface="Times New Roman"/>
                        </a:rPr>
                        <a:t>الرئيسة</a:t>
                      </a:r>
                      <a:r>
                        <a:rPr lang="ar-SA" sz="1000" b="1" dirty="0">
                          <a:latin typeface="Calibri"/>
                          <a:ea typeface="Times New Roman"/>
                          <a:cs typeface="Arial"/>
                        </a:rPr>
                        <a:t> </a:t>
                      </a:r>
                      <a:r>
                        <a:rPr lang="ar-SA" sz="1000" b="1" dirty="0">
                          <a:latin typeface="Calibri"/>
                          <a:ea typeface="Times New Roman"/>
                          <a:cs typeface="Times New Roman"/>
                        </a:rPr>
                        <a:t>تقريباً</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dirty="0">
                          <a:latin typeface="Calibri"/>
                          <a:ea typeface="Times New Roman"/>
                          <a:cs typeface="Arial"/>
                        </a:rPr>
                        <a:t>يوجد مقارنات، مناسبة وايجابية ل 3/4 النتائج </a:t>
                      </a:r>
                      <a:r>
                        <a:rPr lang="ar-SA" sz="1000" b="1" dirty="0">
                          <a:latin typeface="Calibri"/>
                          <a:ea typeface="Times New Roman"/>
                          <a:cs typeface="Times New Roman"/>
                        </a:rPr>
                        <a:t>الرئيسة</a:t>
                      </a:r>
                      <a:r>
                        <a:rPr lang="ar-SA" sz="1000" b="1" dirty="0">
                          <a:latin typeface="Calibri"/>
                          <a:ea typeface="Times New Roman"/>
                          <a:cs typeface="Arial"/>
                        </a:rPr>
                        <a:t> </a:t>
                      </a:r>
                      <a:r>
                        <a:rPr lang="ar-SA" sz="1000" b="1" dirty="0">
                          <a:latin typeface="Calibri"/>
                          <a:ea typeface="Times New Roman"/>
                          <a:cs typeface="Times New Roman"/>
                        </a:rPr>
                        <a:t>تقريباً</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dirty="0">
                          <a:latin typeface="Calibri"/>
                          <a:ea typeface="Times New Roman"/>
                          <a:cs typeface="Arial"/>
                        </a:rPr>
                        <a:t>يوجد مقارنات، مناسبة وايجابية لجميع النتائج </a:t>
                      </a:r>
                      <a:r>
                        <a:rPr lang="ar-SA" sz="1000" b="1" dirty="0">
                          <a:latin typeface="Calibri"/>
                          <a:ea typeface="Times New Roman"/>
                          <a:cs typeface="Times New Roman"/>
                        </a:rPr>
                        <a:t>الرئيسة</a:t>
                      </a:r>
                      <a:r>
                        <a:rPr lang="ar-SA" sz="1000" b="1" dirty="0">
                          <a:latin typeface="Calibri"/>
                          <a:ea typeface="Times New Roman"/>
                          <a:cs typeface="Arial"/>
                        </a:rPr>
                        <a:t> </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19343">
                <a:tc>
                  <a:txBody>
                    <a:bodyPr/>
                    <a:lstStyle/>
                    <a:p>
                      <a:pPr marL="0" marR="0" algn="r" rtl="1">
                        <a:lnSpc>
                          <a:spcPct val="115000"/>
                        </a:lnSpc>
                        <a:spcBef>
                          <a:spcPts val="0"/>
                        </a:spcBef>
                        <a:spcAft>
                          <a:spcPts val="1000"/>
                        </a:spcAft>
                      </a:pPr>
                      <a:r>
                        <a:rPr lang="ar-SA" sz="1000" b="1">
                          <a:latin typeface="Calibri"/>
                          <a:ea typeface="Times New Roman"/>
                          <a:cs typeface="Arial"/>
                        </a:rPr>
                        <a:t>العلاقة السببية</a:t>
                      </a:r>
                      <a:endParaRPr lang="en-US" sz="1000" b="1">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000" b="1">
                          <a:latin typeface="Calibri"/>
                          <a:ea typeface="Times New Roman"/>
                          <a:cs typeface="Arial"/>
                        </a:rPr>
                        <a:t>العلاقة بين النتائج المتحققة وممكناتها مفهومة</a:t>
                      </a:r>
                      <a:endParaRPr lang="en-US" sz="1000" b="1">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000" b="1">
                          <a:latin typeface="Calibri"/>
                          <a:ea typeface="Times New Roman"/>
                          <a:cs typeface="Arial"/>
                        </a:rPr>
                        <a:t>بناء على الأدلة المقدمة، هناك ثقة باستدامة الأداء الإيجابي في المستقبل</a:t>
                      </a:r>
                      <a:endParaRPr lang="en-US" sz="10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a:latin typeface="Calibri"/>
                          <a:ea typeface="Times New Roman"/>
                          <a:cs typeface="Arial"/>
                        </a:rPr>
                        <a:t>لا يوجد ثقة في وجود علاقة سببية أو معلومات غير مدعمة بدليل</a:t>
                      </a:r>
                      <a:endParaRPr lang="en-US" sz="1000" b="1">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dirty="0">
                          <a:latin typeface="Calibri"/>
                          <a:ea typeface="Times New Roman"/>
                          <a:cs typeface="Arial"/>
                        </a:rPr>
                        <a:t>أثر الممكنات واضح ل 1/4 النتائج </a:t>
                      </a:r>
                      <a:r>
                        <a:rPr lang="ar-SA" sz="1000" b="1" dirty="0">
                          <a:latin typeface="Calibri"/>
                          <a:ea typeface="Times New Roman"/>
                          <a:cs typeface="Times New Roman"/>
                        </a:rPr>
                        <a:t>تقريباً</a:t>
                      </a:r>
                      <a:r>
                        <a:rPr lang="ar-SA" sz="1000" b="1" dirty="0">
                          <a:latin typeface="Calibri"/>
                          <a:ea typeface="Times New Roman"/>
                          <a:cs typeface="Arial"/>
                        </a:rPr>
                        <a:t>، وبعض الأدلة على </a:t>
                      </a:r>
                      <a:r>
                        <a:rPr lang="ar-JO" sz="1000" b="1" dirty="0">
                          <a:latin typeface="Calibri"/>
                          <a:ea typeface="Times New Roman"/>
                          <a:cs typeface="Arial"/>
                        </a:rPr>
                        <a:t>استدامة الأداء</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dirty="0">
                          <a:latin typeface="Calibri"/>
                          <a:ea typeface="Times New Roman"/>
                          <a:cs typeface="Arial"/>
                        </a:rPr>
                        <a:t>أثر الممكنات واضح ل1/2 النتائج </a:t>
                      </a:r>
                      <a:r>
                        <a:rPr lang="ar-SA" sz="1000" b="1" dirty="0">
                          <a:latin typeface="Calibri"/>
                          <a:ea typeface="Times New Roman"/>
                          <a:cs typeface="Times New Roman"/>
                        </a:rPr>
                        <a:t>تقريباً</a:t>
                      </a:r>
                      <a:r>
                        <a:rPr lang="ar-SA" sz="1000" b="1" dirty="0">
                          <a:latin typeface="Calibri"/>
                          <a:ea typeface="Times New Roman"/>
                          <a:cs typeface="Arial"/>
                        </a:rPr>
                        <a:t>، وأدلة على </a:t>
                      </a:r>
                      <a:r>
                        <a:rPr lang="ar-JO" sz="1000" b="1" dirty="0">
                          <a:latin typeface="Calibri"/>
                          <a:ea typeface="Times New Roman"/>
                          <a:cs typeface="Arial"/>
                        </a:rPr>
                        <a:t>استدامة الأداء</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dirty="0">
                          <a:latin typeface="Calibri"/>
                          <a:ea typeface="Times New Roman"/>
                          <a:cs typeface="Arial"/>
                        </a:rPr>
                        <a:t>أثر الممكنات واضح ل 3/4 النتائج </a:t>
                      </a:r>
                      <a:r>
                        <a:rPr lang="ar-SA" sz="1000" b="1" dirty="0">
                          <a:latin typeface="Calibri"/>
                          <a:ea typeface="Times New Roman"/>
                          <a:cs typeface="Times New Roman"/>
                        </a:rPr>
                        <a:t>تقريباً</a:t>
                      </a:r>
                      <a:r>
                        <a:rPr lang="ar-SA" sz="1000" b="1" dirty="0">
                          <a:latin typeface="Calibri"/>
                          <a:ea typeface="Times New Roman"/>
                          <a:cs typeface="Arial"/>
                        </a:rPr>
                        <a:t>، وأدلة واضحة على </a:t>
                      </a:r>
                      <a:r>
                        <a:rPr lang="ar-JO" sz="1000" b="1" dirty="0">
                          <a:latin typeface="Calibri"/>
                          <a:ea typeface="Times New Roman"/>
                          <a:cs typeface="Arial"/>
                        </a:rPr>
                        <a:t>استدامة الأداء</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20000"/>
                        </a:lnSpc>
                        <a:spcBef>
                          <a:spcPts val="0"/>
                        </a:spcBef>
                        <a:spcAft>
                          <a:spcPts val="1000"/>
                        </a:spcAft>
                      </a:pPr>
                      <a:r>
                        <a:rPr lang="ar-SA" sz="1000" b="1" dirty="0">
                          <a:latin typeface="Calibri"/>
                          <a:ea typeface="Times New Roman"/>
                          <a:cs typeface="Arial"/>
                        </a:rPr>
                        <a:t>أثر الممكنات واضح لجميع النتائج، وأدلة </a:t>
                      </a:r>
                      <a:r>
                        <a:rPr lang="ar-JO" sz="1000" b="1" dirty="0">
                          <a:latin typeface="Calibri"/>
                          <a:ea typeface="Times New Roman"/>
                          <a:cs typeface="Arial"/>
                        </a:rPr>
                        <a:t>شاملة </a:t>
                      </a:r>
                      <a:r>
                        <a:rPr lang="ar-SA" sz="1000" b="1" dirty="0">
                          <a:latin typeface="Calibri"/>
                          <a:ea typeface="Times New Roman"/>
                          <a:cs typeface="Arial"/>
                        </a:rPr>
                        <a:t>على </a:t>
                      </a:r>
                      <a:r>
                        <a:rPr lang="ar-JO" sz="1000" b="1" dirty="0">
                          <a:latin typeface="Calibri"/>
                          <a:ea typeface="Times New Roman"/>
                          <a:cs typeface="Arial"/>
                        </a:rPr>
                        <a:t>استدامة الأداء</a:t>
                      </a:r>
                      <a:endParaRPr lang="en-US" sz="1000" b="1"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itle 4"/>
          <p:cNvSpPr>
            <a:spLocks noGrp="1"/>
          </p:cNvSpPr>
          <p:nvPr>
            <p:ph type="title"/>
          </p:nvPr>
        </p:nvSpPr>
        <p:spPr/>
        <p:txBody>
          <a:bodyPr/>
          <a:lstStyle/>
          <a:p>
            <a:endParaRPr lang="en-US"/>
          </a:p>
        </p:txBody>
      </p:sp>
      <p:graphicFrame>
        <p:nvGraphicFramePr>
          <p:cNvPr id="6" name="Table 5"/>
          <p:cNvGraphicFramePr>
            <a:graphicFrameLocks noGrp="1"/>
          </p:cNvGraphicFramePr>
          <p:nvPr/>
        </p:nvGraphicFramePr>
        <p:xfrm>
          <a:off x="0" y="4953000"/>
          <a:ext cx="9067806" cy="1726184"/>
        </p:xfrm>
        <a:graphic>
          <a:graphicData uri="http://schemas.openxmlformats.org/drawingml/2006/table">
            <a:tbl>
              <a:tblPr rtl="1"/>
              <a:tblGrid>
                <a:gridCol w="2437766"/>
                <a:gridCol w="343535"/>
                <a:gridCol w="267971"/>
                <a:gridCol w="285750"/>
                <a:gridCol w="303530"/>
                <a:gridCol w="267971"/>
                <a:gridCol w="285750"/>
                <a:gridCol w="285750"/>
                <a:gridCol w="285750"/>
                <a:gridCol w="303530"/>
                <a:gridCol w="267971"/>
                <a:gridCol w="285750"/>
                <a:gridCol w="285750"/>
                <a:gridCol w="285750"/>
                <a:gridCol w="303530"/>
                <a:gridCol w="267971"/>
                <a:gridCol w="285750"/>
                <a:gridCol w="285750"/>
                <a:gridCol w="285750"/>
                <a:gridCol w="303530"/>
                <a:gridCol w="267971"/>
                <a:gridCol w="400050"/>
                <a:gridCol w="474980"/>
              </a:tblGrid>
              <a:tr h="858689">
                <a:tc>
                  <a:txBody>
                    <a:bodyPr/>
                    <a:lstStyle/>
                    <a:p>
                      <a:pPr marL="0" marR="0" algn="r" rtl="1">
                        <a:lnSpc>
                          <a:spcPct val="115000"/>
                        </a:lnSpc>
                        <a:spcBef>
                          <a:spcPts val="0"/>
                        </a:spcBef>
                        <a:spcAft>
                          <a:spcPts val="1000"/>
                        </a:spcAft>
                      </a:pPr>
                      <a:r>
                        <a:rPr lang="ar-SA" sz="1200" b="1" dirty="0">
                          <a:latin typeface="Calibri"/>
                          <a:ea typeface="Times New Roman"/>
                          <a:cs typeface="Arial"/>
                        </a:rPr>
                        <a:t>العلاقة السببية</a:t>
                      </a:r>
                      <a:endParaRPr lang="en-US" sz="1200"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200" dirty="0">
                          <a:latin typeface="Calibri"/>
                          <a:ea typeface="Times New Roman"/>
                          <a:cs typeface="Arial"/>
                        </a:rPr>
                        <a:t>العلاقة بين النتائج المتحققة وممكناتها مفهومة</a:t>
                      </a:r>
                      <a:endParaRPr lang="en-US" sz="1200" dirty="0">
                        <a:latin typeface="Calibri"/>
                        <a:ea typeface="Times New Roman"/>
                        <a:cs typeface="Arial"/>
                      </a:endParaRPr>
                    </a:p>
                    <a:p>
                      <a:pPr marL="342900" marR="0" lvl="0" indent="-342900" algn="r" rtl="1">
                        <a:lnSpc>
                          <a:spcPct val="115000"/>
                        </a:lnSpc>
                        <a:spcBef>
                          <a:spcPts val="0"/>
                        </a:spcBef>
                        <a:spcAft>
                          <a:spcPts val="1000"/>
                        </a:spcAft>
                        <a:buSzPts val="900"/>
                        <a:buFont typeface="Symbol"/>
                        <a:buChar char=""/>
                      </a:pPr>
                      <a:r>
                        <a:rPr lang="ar-JO" sz="1200" dirty="0">
                          <a:latin typeface="Calibri"/>
                          <a:ea typeface="Times New Roman"/>
                          <a:cs typeface="Arial"/>
                        </a:rPr>
                        <a:t>بناء على الأدلة المقدمة، هناك ثقة باستدامة الأداء الإيجابي في المستقبل</a:t>
                      </a:r>
                      <a:endParaRPr lang="en-US" sz="12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rtl="1">
                        <a:lnSpc>
                          <a:spcPct val="120000"/>
                        </a:lnSpc>
                        <a:spcBef>
                          <a:spcPts val="0"/>
                        </a:spcBef>
                        <a:spcAft>
                          <a:spcPts val="1000"/>
                        </a:spcAft>
                      </a:pPr>
                      <a:r>
                        <a:rPr lang="ar-SA" sz="1200" dirty="0">
                          <a:latin typeface="Calibri"/>
                          <a:ea typeface="Times New Roman"/>
                          <a:cs typeface="Arial"/>
                        </a:rPr>
                        <a:t>لا يوجد ثقة في وجود علاقة سببية أو معلومات غير مدعمة بدليل</a:t>
                      </a:r>
                      <a:endParaRPr lang="en-US" sz="12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200" dirty="0">
                          <a:latin typeface="Calibri"/>
                          <a:ea typeface="Times New Roman"/>
                          <a:cs typeface="Arial"/>
                        </a:rPr>
                        <a:t>أثر الممكنات واضح ل 1/4 النتائج </a:t>
                      </a:r>
                      <a:r>
                        <a:rPr lang="ar-SA" sz="1200" dirty="0">
                          <a:latin typeface="Calibri"/>
                          <a:ea typeface="Times New Roman"/>
                          <a:cs typeface="Times New Roman"/>
                        </a:rPr>
                        <a:t>تقريباً</a:t>
                      </a:r>
                      <a:r>
                        <a:rPr lang="ar-SA" sz="1200" dirty="0">
                          <a:latin typeface="Calibri"/>
                          <a:ea typeface="Times New Roman"/>
                          <a:cs typeface="Arial"/>
                        </a:rPr>
                        <a:t>، وبعض الأدلة على </a:t>
                      </a:r>
                      <a:r>
                        <a:rPr lang="ar-JO" sz="1200" dirty="0">
                          <a:latin typeface="Calibri"/>
                          <a:ea typeface="Times New Roman"/>
                          <a:cs typeface="Arial"/>
                        </a:rPr>
                        <a:t>استدامة الأداء</a:t>
                      </a:r>
                      <a:endParaRPr lang="en-US" sz="12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200" dirty="0">
                          <a:latin typeface="Calibri"/>
                          <a:ea typeface="Times New Roman"/>
                          <a:cs typeface="Arial"/>
                        </a:rPr>
                        <a:t>أثر الممكنات واضح ل1/2 النتائج </a:t>
                      </a:r>
                      <a:r>
                        <a:rPr lang="ar-SA" sz="1200" dirty="0">
                          <a:latin typeface="Calibri"/>
                          <a:ea typeface="Times New Roman"/>
                          <a:cs typeface="Times New Roman"/>
                        </a:rPr>
                        <a:t>تقريباً</a:t>
                      </a:r>
                      <a:r>
                        <a:rPr lang="ar-SA" sz="1200" dirty="0">
                          <a:latin typeface="Calibri"/>
                          <a:ea typeface="Times New Roman"/>
                          <a:cs typeface="Arial"/>
                        </a:rPr>
                        <a:t>، وأدلة على </a:t>
                      </a:r>
                      <a:r>
                        <a:rPr lang="ar-JO" sz="1200" dirty="0">
                          <a:latin typeface="Calibri"/>
                          <a:ea typeface="Times New Roman"/>
                          <a:cs typeface="Arial"/>
                        </a:rPr>
                        <a:t>استدامة الأداء</a:t>
                      </a:r>
                      <a:endParaRPr lang="en-US" sz="12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rtl="1">
                        <a:lnSpc>
                          <a:spcPct val="120000"/>
                        </a:lnSpc>
                        <a:spcBef>
                          <a:spcPts val="0"/>
                        </a:spcBef>
                        <a:spcAft>
                          <a:spcPts val="1000"/>
                        </a:spcAft>
                      </a:pPr>
                      <a:r>
                        <a:rPr lang="ar-SA" sz="1200">
                          <a:latin typeface="Calibri"/>
                          <a:ea typeface="Times New Roman"/>
                          <a:cs typeface="Arial"/>
                        </a:rPr>
                        <a:t>أثر الممكنات واضح ل 3/4 النتائج </a:t>
                      </a:r>
                      <a:r>
                        <a:rPr lang="ar-SA" sz="1200">
                          <a:latin typeface="Calibri"/>
                          <a:ea typeface="Times New Roman"/>
                          <a:cs typeface="Times New Roman"/>
                        </a:rPr>
                        <a:t>تقريباً</a:t>
                      </a:r>
                      <a:r>
                        <a:rPr lang="ar-SA" sz="1200">
                          <a:latin typeface="Calibri"/>
                          <a:ea typeface="Times New Roman"/>
                          <a:cs typeface="Arial"/>
                        </a:rPr>
                        <a:t>، وأدلة واضحة على </a:t>
                      </a:r>
                      <a:r>
                        <a:rPr lang="ar-JO" sz="1200">
                          <a:latin typeface="Calibri"/>
                          <a:ea typeface="Times New Roman"/>
                          <a:cs typeface="Arial"/>
                        </a:rPr>
                        <a:t>استدامة الأداء</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marL="0" marR="0" algn="ctr" rtl="1">
                        <a:lnSpc>
                          <a:spcPct val="120000"/>
                        </a:lnSpc>
                        <a:spcBef>
                          <a:spcPts val="0"/>
                        </a:spcBef>
                        <a:spcAft>
                          <a:spcPts val="1000"/>
                        </a:spcAft>
                      </a:pPr>
                      <a:r>
                        <a:rPr lang="ar-SA" sz="1200">
                          <a:latin typeface="Calibri"/>
                          <a:ea typeface="Times New Roman"/>
                          <a:cs typeface="Arial"/>
                        </a:rPr>
                        <a:t>أثر الممكنات واضح لجميع النتائج، وأدلة </a:t>
                      </a:r>
                      <a:r>
                        <a:rPr lang="ar-JO" sz="1200">
                          <a:latin typeface="Calibri"/>
                          <a:ea typeface="Times New Roman"/>
                          <a:cs typeface="Arial"/>
                        </a:rPr>
                        <a:t>شاملة </a:t>
                      </a:r>
                      <a:r>
                        <a:rPr lang="ar-SA" sz="1200">
                          <a:latin typeface="Calibri"/>
                          <a:ea typeface="Times New Roman"/>
                          <a:cs typeface="Arial"/>
                        </a:rPr>
                        <a:t>على </a:t>
                      </a:r>
                      <a:r>
                        <a:rPr lang="ar-JO" sz="1200">
                          <a:latin typeface="Calibri"/>
                          <a:ea typeface="Times New Roman"/>
                          <a:cs typeface="Arial"/>
                        </a:rPr>
                        <a:t>استدامة الأداء</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46050">
                <a:tc>
                  <a:txBody>
                    <a:bodyPr/>
                    <a:lstStyle/>
                    <a:p>
                      <a:pPr marL="0" marR="0" algn="r" rtl="1">
                        <a:lnSpc>
                          <a:spcPct val="115000"/>
                        </a:lnSpc>
                        <a:spcBef>
                          <a:spcPts val="0"/>
                        </a:spcBef>
                        <a:spcAft>
                          <a:spcPts val="1000"/>
                        </a:spcAft>
                      </a:pPr>
                      <a:r>
                        <a:rPr lang="ar-SA" sz="1200" b="1">
                          <a:latin typeface="Calibri"/>
                          <a:ea typeface="Times New Roman"/>
                          <a:cs typeface="Simplified Arabic"/>
                        </a:rPr>
                        <a:t>المجموع للأداء</a:t>
                      </a:r>
                      <a:endParaRPr lang="en-US" sz="120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endParaRPr lang="en-US" sz="1200">
                        <a:solidFill>
                          <a:srgbClr val="000000"/>
                        </a:solidFill>
                        <a:latin typeface="TimesNewRomanPSMT"/>
                        <a:ea typeface="Times New Roman"/>
                        <a:cs typeface="Simplified Arabic"/>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10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15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20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25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30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35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40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45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50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55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dirty="0">
                          <a:latin typeface="Calibri"/>
                          <a:ea typeface="Times New Roman"/>
                          <a:cs typeface="Simplified Arabic"/>
                        </a:rPr>
                        <a:t>60</a:t>
                      </a:r>
                      <a:endParaRPr lang="en-US" sz="12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65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70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75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80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85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90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dirty="0">
                          <a:latin typeface="Calibri"/>
                          <a:ea typeface="Times New Roman"/>
                          <a:cs typeface="Simplified Arabic"/>
                        </a:rPr>
                        <a:t>95</a:t>
                      </a:r>
                      <a:endParaRPr lang="en-US" sz="12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dirty="0">
                          <a:latin typeface="Calibri"/>
                          <a:ea typeface="Times New Roman"/>
                          <a:cs typeface="Simplified Arabic"/>
                        </a:rPr>
                        <a:t>100</a:t>
                      </a:r>
                      <a:endParaRPr lang="en-US" sz="12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r>
              <a:tr h="146050">
                <a:tc>
                  <a:txBody>
                    <a:bodyPr/>
                    <a:lstStyle/>
                    <a:p>
                      <a:pPr marL="0" marR="0" algn="r" rtl="1">
                        <a:lnSpc>
                          <a:spcPct val="115000"/>
                        </a:lnSpc>
                        <a:spcBef>
                          <a:spcPts val="0"/>
                        </a:spcBef>
                        <a:spcAft>
                          <a:spcPts val="1000"/>
                        </a:spcAft>
                      </a:pPr>
                      <a:r>
                        <a:rPr lang="ar-SA" sz="1200" b="1">
                          <a:latin typeface="Calibri"/>
                          <a:ea typeface="Times New Roman"/>
                          <a:cs typeface="Simplified Arabic"/>
                        </a:rPr>
                        <a:t>المجموع الكلي</a:t>
                      </a:r>
                      <a:endParaRPr lang="en-US" sz="1200">
                        <a:latin typeface="Calibri"/>
                        <a:ea typeface="Times New Roman"/>
                        <a:cs typeface="Arial"/>
                      </a:endParaRPr>
                    </a:p>
                  </a:txBody>
                  <a:tcPr marL="45720" marR="4572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0">
                        <a:lnSpc>
                          <a:spcPct val="115000"/>
                        </a:lnSpc>
                        <a:spcBef>
                          <a:spcPts val="0"/>
                        </a:spcBef>
                        <a:spcAft>
                          <a:spcPts val="1000"/>
                        </a:spcAft>
                      </a:pPr>
                      <a:endParaRPr lang="en-US" sz="1200">
                        <a:solidFill>
                          <a:srgbClr val="000000"/>
                        </a:solidFill>
                        <a:latin typeface="TimesNewRomanPSMT"/>
                        <a:ea typeface="Times New Roman"/>
                        <a:cs typeface="Simplified Arabic"/>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10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15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20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25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30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35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dirty="0">
                          <a:latin typeface="Calibri"/>
                          <a:ea typeface="Times New Roman"/>
                          <a:cs typeface="Simplified Arabic"/>
                        </a:rPr>
                        <a:t>40</a:t>
                      </a:r>
                      <a:endParaRPr lang="en-US" sz="12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45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50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55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60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65</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dirty="0">
                          <a:latin typeface="Calibri"/>
                          <a:ea typeface="Times New Roman"/>
                          <a:cs typeface="Simplified Arabic"/>
                        </a:rPr>
                        <a:t>70</a:t>
                      </a:r>
                      <a:endParaRPr lang="en-US" sz="12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dirty="0">
                          <a:latin typeface="Calibri"/>
                          <a:ea typeface="Times New Roman"/>
                          <a:cs typeface="Simplified Arabic"/>
                        </a:rPr>
                        <a:t>75</a:t>
                      </a:r>
                      <a:endParaRPr lang="en-US" sz="12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a:latin typeface="Calibri"/>
                          <a:ea typeface="Times New Roman"/>
                          <a:cs typeface="Simplified Arabic"/>
                        </a:rPr>
                        <a:t>80</a:t>
                      </a:r>
                      <a:endParaRPr lang="en-US" sz="120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dirty="0">
                          <a:latin typeface="Calibri"/>
                          <a:ea typeface="Times New Roman"/>
                          <a:cs typeface="Simplified Arabic"/>
                        </a:rPr>
                        <a:t>85</a:t>
                      </a:r>
                      <a:endParaRPr lang="en-US" sz="12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dirty="0">
                          <a:latin typeface="Calibri"/>
                          <a:ea typeface="Times New Roman"/>
                          <a:cs typeface="Simplified Arabic"/>
                        </a:rPr>
                        <a:t>90</a:t>
                      </a:r>
                      <a:endParaRPr lang="en-US" sz="12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dirty="0">
                          <a:latin typeface="Calibri"/>
                          <a:ea typeface="Times New Roman"/>
                          <a:cs typeface="Simplified Arabic"/>
                        </a:rPr>
                        <a:t>95</a:t>
                      </a:r>
                      <a:endParaRPr lang="en-US" sz="12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c>
                  <a:txBody>
                    <a:bodyPr/>
                    <a:lstStyle/>
                    <a:p>
                      <a:pPr marL="0" marR="0" algn="ctr" rtl="1">
                        <a:lnSpc>
                          <a:spcPct val="115000"/>
                        </a:lnSpc>
                        <a:spcBef>
                          <a:spcPts val="0"/>
                        </a:spcBef>
                        <a:spcAft>
                          <a:spcPts val="1000"/>
                        </a:spcAft>
                      </a:pPr>
                      <a:r>
                        <a:rPr lang="ar-SA" sz="1200" dirty="0">
                          <a:latin typeface="Calibri"/>
                          <a:ea typeface="Times New Roman"/>
                          <a:cs typeface="Simplified Arabic"/>
                        </a:rPr>
                        <a:t>100</a:t>
                      </a:r>
                      <a:endParaRPr lang="en-US" sz="1200" dirty="0">
                        <a:latin typeface="Calibri"/>
                        <a:ea typeface="Times New Roman"/>
                        <a:cs typeface="Arial"/>
                      </a:endParaRPr>
                    </a:p>
                  </a:txBody>
                  <a:tcPr marL="45720" marR="457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00"/>
                    </a:solid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ar-SA"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دليل العلامات</a:t>
            </a:r>
            <a:endPar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aphicFrame>
        <p:nvGraphicFramePr>
          <p:cNvPr id="4" name="Table 3"/>
          <p:cNvGraphicFramePr>
            <a:graphicFrameLocks noGrp="1"/>
          </p:cNvGraphicFramePr>
          <p:nvPr/>
        </p:nvGraphicFramePr>
        <p:xfrm>
          <a:off x="0" y="0"/>
          <a:ext cx="9144000" cy="6858000"/>
        </p:xfrm>
        <a:graphic>
          <a:graphicData uri="http://schemas.openxmlformats.org/drawingml/2006/table">
            <a:tbl>
              <a:tblPr rtl="1"/>
              <a:tblGrid>
                <a:gridCol w="1928193"/>
                <a:gridCol w="1745973"/>
                <a:gridCol w="5469834"/>
              </a:tblGrid>
              <a:tr h="957833">
                <a:tc>
                  <a:txBody>
                    <a:bodyPr/>
                    <a:lstStyle/>
                    <a:p>
                      <a:pPr marL="0" marR="0" algn="ctr" rtl="1">
                        <a:lnSpc>
                          <a:spcPct val="120000"/>
                        </a:lnSpc>
                        <a:spcBef>
                          <a:spcPts val="0"/>
                        </a:spcBef>
                        <a:spcAft>
                          <a:spcPts val="0"/>
                        </a:spcAft>
                      </a:pPr>
                      <a:r>
                        <a:rPr lang="ar-YE" sz="1600" b="1" dirty="0">
                          <a:solidFill>
                            <a:srgbClr val="FFFFFF"/>
                          </a:solidFill>
                          <a:latin typeface="DecoTypeNaskh"/>
                          <a:ea typeface="Times New Roman"/>
                          <a:cs typeface="Arial"/>
                        </a:rPr>
                        <a:t>النسبة/المدى</a:t>
                      </a:r>
                      <a:endParaRPr lang="en-US" sz="1600" b="1" dirty="0">
                        <a:solidFill>
                          <a:srgbClr val="FFFFFF"/>
                        </a:solidFill>
                        <a:latin typeface="DecoTypeNaskh"/>
                        <a:ea typeface="Times New Roman"/>
                        <a:cs typeface="Arial"/>
                      </a:endParaRPr>
                    </a:p>
                  </a:txBody>
                  <a:tcPr marL="0" marR="0" marT="43271" marB="43271" anchor="b">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solidFill>
                      <a:srgbClr val="910200"/>
                    </a:solidFill>
                  </a:tcPr>
                </a:tc>
                <a:tc>
                  <a:txBody>
                    <a:bodyPr/>
                    <a:lstStyle/>
                    <a:p>
                      <a:pPr marL="0" marR="0" algn="ctr" rtl="1">
                        <a:lnSpc>
                          <a:spcPct val="120000"/>
                        </a:lnSpc>
                        <a:spcBef>
                          <a:spcPts val="0"/>
                        </a:spcBef>
                        <a:spcAft>
                          <a:spcPts val="0"/>
                        </a:spcAft>
                      </a:pPr>
                      <a:r>
                        <a:rPr lang="ar-YE" sz="1600" b="1" dirty="0">
                          <a:solidFill>
                            <a:srgbClr val="FFFFFF"/>
                          </a:solidFill>
                          <a:latin typeface="DecoTypeNaskh"/>
                          <a:ea typeface="Times New Roman"/>
                          <a:cs typeface="Arial"/>
                        </a:rPr>
                        <a:t>التقييم العام</a:t>
                      </a:r>
                      <a:endParaRPr lang="en-US" sz="1600" b="1" dirty="0">
                        <a:solidFill>
                          <a:srgbClr val="FFFFFF"/>
                        </a:solidFill>
                        <a:latin typeface="DecoTypeNaskh"/>
                        <a:ea typeface="Times New Roman"/>
                        <a:cs typeface="Arial"/>
                      </a:endParaRPr>
                    </a:p>
                  </a:txBody>
                  <a:tcPr marL="0" marR="0" marT="43271" marB="43271" anchor="b">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solidFill>
                      <a:srgbClr val="910200"/>
                    </a:solidFill>
                  </a:tcPr>
                </a:tc>
                <a:tc>
                  <a:txBody>
                    <a:bodyPr/>
                    <a:lstStyle/>
                    <a:p>
                      <a:pPr marL="0" marR="0" algn="ctr" rtl="1">
                        <a:lnSpc>
                          <a:spcPct val="120000"/>
                        </a:lnSpc>
                        <a:spcBef>
                          <a:spcPts val="0"/>
                        </a:spcBef>
                        <a:spcAft>
                          <a:spcPts val="0"/>
                        </a:spcAft>
                      </a:pPr>
                      <a:r>
                        <a:rPr lang="ar-YE" sz="1600" b="1" dirty="0">
                          <a:solidFill>
                            <a:srgbClr val="FFFFFF"/>
                          </a:solidFill>
                          <a:latin typeface="DecoTypeNaskh"/>
                          <a:ea typeface="Times New Roman"/>
                          <a:cs typeface="Arial"/>
                        </a:rPr>
                        <a:t>طبيعة الإجابة</a:t>
                      </a:r>
                      <a:endParaRPr lang="en-US" sz="1600" b="1" dirty="0">
                        <a:solidFill>
                          <a:srgbClr val="FFFFFF"/>
                        </a:solidFill>
                        <a:latin typeface="DecoTypeNaskh"/>
                        <a:ea typeface="Times New Roman"/>
                        <a:cs typeface="Arial"/>
                      </a:endParaRPr>
                    </a:p>
                  </a:txBody>
                  <a:tcPr marL="0" marR="0" marT="43271" marB="43271" anchor="b">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solidFill>
                      <a:srgbClr val="910200"/>
                    </a:solidFill>
                  </a:tcPr>
                </a:tc>
              </a:tr>
              <a:tr h="1978713">
                <a:tc>
                  <a:txBody>
                    <a:bodyPr/>
                    <a:lstStyle/>
                    <a:p>
                      <a:pPr marL="107950" marR="0" algn="ctr" rtl="1">
                        <a:lnSpc>
                          <a:spcPct val="120000"/>
                        </a:lnSpc>
                        <a:spcBef>
                          <a:spcPts val="0"/>
                        </a:spcBef>
                        <a:spcAft>
                          <a:spcPts val="0"/>
                        </a:spcAft>
                      </a:pPr>
                      <a:r>
                        <a:rPr lang="ar-YE" sz="1400" b="1" dirty="0">
                          <a:solidFill>
                            <a:srgbClr val="910200"/>
                          </a:solidFill>
                          <a:latin typeface="DecoTypeNaskh"/>
                          <a:ea typeface="Times New Roman"/>
                          <a:cs typeface="Arial"/>
                        </a:rPr>
                        <a:t>0% -10%</a:t>
                      </a:r>
                      <a:endParaRPr lang="en-US" sz="1600" b="1" dirty="0">
                        <a:solidFill>
                          <a:srgbClr val="910200"/>
                        </a:solidFill>
                        <a:latin typeface="DecoTypeNaskh"/>
                        <a:ea typeface="Times New Roman"/>
                        <a:cs typeface="Arial"/>
                      </a:endParaRPr>
                    </a:p>
                  </a:txBody>
                  <a:tcPr marL="0" marR="0" marT="43271" marB="43271" anchor="ctr">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tcPr>
                </a:tc>
                <a:tc>
                  <a:txBody>
                    <a:bodyPr/>
                    <a:lstStyle/>
                    <a:p>
                      <a:pPr marL="107950" marR="0" algn="ctr" rtl="1">
                        <a:lnSpc>
                          <a:spcPct val="120000"/>
                        </a:lnSpc>
                        <a:spcBef>
                          <a:spcPts val="0"/>
                        </a:spcBef>
                        <a:spcAft>
                          <a:spcPts val="0"/>
                        </a:spcAft>
                      </a:pPr>
                      <a:r>
                        <a:rPr lang="ar-YE" sz="1400" b="1" dirty="0">
                          <a:solidFill>
                            <a:srgbClr val="910200"/>
                          </a:solidFill>
                          <a:latin typeface="DecoTypeNaskh"/>
                          <a:ea typeface="Times New Roman"/>
                          <a:cs typeface="Arial"/>
                        </a:rPr>
                        <a:t>ضعيف</a:t>
                      </a:r>
                      <a:endParaRPr lang="en-US" sz="1600" b="1" dirty="0">
                        <a:solidFill>
                          <a:srgbClr val="910200"/>
                        </a:solidFill>
                        <a:latin typeface="DecoTypeNaskh"/>
                        <a:ea typeface="Times New Roman"/>
                        <a:cs typeface="Arial"/>
                      </a:endParaRPr>
                    </a:p>
                  </a:txBody>
                  <a:tcPr marL="0" marR="0" marT="43271" marB="43271" anchor="ctr">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tcPr>
                </a:tc>
                <a:tc>
                  <a:txBody>
                    <a:bodyPr/>
                    <a:lstStyle/>
                    <a:p>
                      <a:pPr marL="342900" marR="0" lvl="0" indent="-342900" algn="r" rtl="1">
                        <a:lnSpc>
                          <a:spcPct val="120000"/>
                        </a:lnSpc>
                        <a:spcBef>
                          <a:spcPts val="0"/>
                        </a:spcBef>
                        <a:spcAft>
                          <a:spcPts val="0"/>
                        </a:spcAft>
                        <a:buFont typeface="Symbol"/>
                        <a:buChar char=""/>
                        <a:tabLst>
                          <a:tab pos="317500" algn="l"/>
                          <a:tab pos="457200" algn="l"/>
                        </a:tabLst>
                      </a:pPr>
                      <a:r>
                        <a:rPr lang="ar-YE" sz="1600" b="1" dirty="0">
                          <a:solidFill>
                            <a:srgbClr val="993300"/>
                          </a:solidFill>
                          <a:latin typeface="DecoTypeNaskh"/>
                          <a:ea typeface="Times New Roman"/>
                          <a:cs typeface="Arial"/>
                        </a:rPr>
                        <a:t>لا </a:t>
                      </a:r>
                      <a:r>
                        <a:rPr lang="ar-YE" sz="1600" b="1" dirty="0">
                          <a:solidFill>
                            <a:srgbClr val="993300"/>
                          </a:solidFill>
                          <a:latin typeface="DecoTypeNaskh"/>
                          <a:ea typeface="Times New Roman"/>
                          <a:cs typeface="Simplified Arabic"/>
                        </a:rPr>
                        <a:t>يوجد إثبات، عبارة غير مدعمة بدليل</a:t>
                      </a:r>
                      <a:endParaRPr lang="en-US" sz="1600" b="1" dirty="0">
                        <a:solidFill>
                          <a:srgbClr val="910200"/>
                        </a:solidFill>
                        <a:latin typeface="DecoTypeNaskh"/>
                        <a:ea typeface="Times New Roman"/>
                        <a:cs typeface="Arial"/>
                      </a:endParaRPr>
                    </a:p>
                    <a:p>
                      <a:pPr marL="342900" marR="0" lvl="0" indent="-342900" algn="r" rtl="1">
                        <a:lnSpc>
                          <a:spcPct val="120000"/>
                        </a:lnSpc>
                        <a:spcBef>
                          <a:spcPts val="0"/>
                        </a:spcBef>
                        <a:spcAft>
                          <a:spcPts val="0"/>
                        </a:spcAft>
                        <a:buFont typeface="Symbol"/>
                        <a:buChar char=""/>
                        <a:tabLst>
                          <a:tab pos="317500" algn="l"/>
                          <a:tab pos="457200" algn="l"/>
                        </a:tabLst>
                      </a:pPr>
                      <a:r>
                        <a:rPr lang="ar-YE" sz="1600" b="1" dirty="0">
                          <a:solidFill>
                            <a:srgbClr val="993300"/>
                          </a:solidFill>
                          <a:latin typeface="DecoTypeNaskh"/>
                          <a:ea typeface="Times New Roman"/>
                          <a:cs typeface="Simplified Arabic"/>
                        </a:rPr>
                        <a:t>لا تحتوي على أمثلة، أو حقائق أو إحصاءات أو إجابات موثقة</a:t>
                      </a:r>
                      <a:endParaRPr lang="en-US" sz="1600" b="1" dirty="0">
                        <a:solidFill>
                          <a:srgbClr val="910200"/>
                        </a:solidFill>
                        <a:latin typeface="DecoTypeNaskh"/>
                        <a:ea typeface="Times New Roman"/>
                        <a:cs typeface="Arial"/>
                      </a:endParaRPr>
                    </a:p>
                    <a:p>
                      <a:pPr marL="342900" marR="0" lvl="0" indent="-342900" algn="r" rtl="1">
                        <a:lnSpc>
                          <a:spcPct val="120000"/>
                        </a:lnSpc>
                        <a:spcBef>
                          <a:spcPts val="0"/>
                        </a:spcBef>
                        <a:spcAft>
                          <a:spcPts val="0"/>
                        </a:spcAft>
                        <a:buFont typeface="Symbol"/>
                        <a:buChar char=""/>
                        <a:tabLst>
                          <a:tab pos="317500" algn="l"/>
                          <a:tab pos="457200" algn="l"/>
                        </a:tabLst>
                      </a:pPr>
                      <a:r>
                        <a:rPr lang="ar-YE" sz="1600" b="1" dirty="0">
                          <a:solidFill>
                            <a:srgbClr val="993300"/>
                          </a:solidFill>
                          <a:latin typeface="DecoTypeNaskh"/>
                          <a:ea typeface="Times New Roman"/>
                          <a:cs typeface="Simplified Arabic"/>
                        </a:rPr>
                        <a:t>أفكار غير منظمة</a:t>
                      </a:r>
                      <a:endParaRPr lang="en-US" sz="1600" b="1" dirty="0">
                        <a:solidFill>
                          <a:srgbClr val="910200"/>
                        </a:solidFill>
                        <a:latin typeface="DecoTypeNaskh"/>
                        <a:ea typeface="Times New Roman"/>
                        <a:cs typeface="Arial"/>
                      </a:endParaRPr>
                    </a:p>
                    <a:p>
                      <a:pPr marL="342900" marR="0" lvl="0" indent="-342900" algn="r" rtl="1">
                        <a:lnSpc>
                          <a:spcPct val="120000"/>
                        </a:lnSpc>
                        <a:spcBef>
                          <a:spcPts val="0"/>
                        </a:spcBef>
                        <a:spcAft>
                          <a:spcPts val="0"/>
                        </a:spcAft>
                        <a:buFont typeface="Symbol"/>
                        <a:buChar char=""/>
                        <a:tabLst>
                          <a:tab pos="317500" algn="l"/>
                          <a:tab pos="457200" algn="l"/>
                        </a:tabLst>
                      </a:pPr>
                      <a:r>
                        <a:rPr lang="ar-YE" sz="1600" b="1" dirty="0">
                          <a:solidFill>
                            <a:srgbClr val="993300"/>
                          </a:solidFill>
                          <a:latin typeface="DecoTypeNaskh"/>
                          <a:ea typeface="Times New Roman"/>
                          <a:cs typeface="Simplified Arabic"/>
                        </a:rPr>
                        <a:t>الإجابات لا تفي بمتطلبات المعيار</a:t>
                      </a:r>
                      <a:endParaRPr lang="en-US" sz="1600" b="1" dirty="0">
                        <a:solidFill>
                          <a:srgbClr val="910200"/>
                        </a:solidFill>
                        <a:latin typeface="DecoTypeNaskh"/>
                        <a:ea typeface="Times New Roman"/>
                        <a:cs typeface="Arial"/>
                      </a:endParaRPr>
                    </a:p>
                  </a:txBody>
                  <a:tcPr marL="0" marR="0" marT="43271" marB="43271" anchor="b">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tcPr>
                </a:tc>
              </a:tr>
              <a:tr h="1829445">
                <a:tc>
                  <a:txBody>
                    <a:bodyPr/>
                    <a:lstStyle/>
                    <a:p>
                      <a:pPr marL="107950" marR="0" algn="ctr" rtl="1">
                        <a:lnSpc>
                          <a:spcPct val="120000"/>
                        </a:lnSpc>
                        <a:spcBef>
                          <a:spcPts val="0"/>
                        </a:spcBef>
                        <a:spcAft>
                          <a:spcPts val="0"/>
                        </a:spcAft>
                      </a:pPr>
                      <a:r>
                        <a:rPr lang="ar-YE" sz="1400" b="1">
                          <a:solidFill>
                            <a:srgbClr val="910200"/>
                          </a:solidFill>
                          <a:latin typeface="DecoTypeNaskh"/>
                          <a:ea typeface="Times New Roman"/>
                          <a:cs typeface="Arial"/>
                        </a:rPr>
                        <a:t>15%-35%</a:t>
                      </a:r>
                      <a:endParaRPr lang="en-US" sz="1600" b="1">
                        <a:solidFill>
                          <a:srgbClr val="910200"/>
                        </a:solidFill>
                        <a:latin typeface="DecoTypeNaskh"/>
                        <a:ea typeface="Times New Roman"/>
                        <a:cs typeface="Arial"/>
                      </a:endParaRPr>
                    </a:p>
                  </a:txBody>
                  <a:tcPr marL="0" marR="0" marT="43271" marB="43271" anchor="ctr">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tcPr>
                </a:tc>
                <a:tc>
                  <a:txBody>
                    <a:bodyPr/>
                    <a:lstStyle/>
                    <a:p>
                      <a:pPr marL="107950" marR="0" algn="ctr" rtl="1">
                        <a:lnSpc>
                          <a:spcPct val="120000"/>
                        </a:lnSpc>
                        <a:spcBef>
                          <a:spcPts val="0"/>
                        </a:spcBef>
                        <a:spcAft>
                          <a:spcPts val="0"/>
                        </a:spcAft>
                      </a:pPr>
                      <a:r>
                        <a:rPr lang="ar-YE" sz="1400" b="1" dirty="0">
                          <a:solidFill>
                            <a:srgbClr val="910200"/>
                          </a:solidFill>
                          <a:latin typeface="DecoTypeNaskh"/>
                          <a:ea typeface="Times New Roman"/>
                          <a:cs typeface="Arial"/>
                        </a:rPr>
                        <a:t>غير مكتمل</a:t>
                      </a:r>
                      <a:endParaRPr lang="en-US" sz="1600" b="1" dirty="0">
                        <a:solidFill>
                          <a:srgbClr val="910200"/>
                        </a:solidFill>
                        <a:latin typeface="DecoTypeNaskh"/>
                        <a:ea typeface="Times New Roman"/>
                        <a:cs typeface="Arial"/>
                      </a:endParaRPr>
                    </a:p>
                  </a:txBody>
                  <a:tcPr marL="0" marR="0" marT="43271" marB="43271" anchor="ctr">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tcPr>
                </a:tc>
                <a:tc>
                  <a:txBody>
                    <a:bodyPr/>
                    <a:lstStyle/>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منهجية غير واضحة</a:t>
                      </a:r>
                      <a:endParaRPr lang="en-US" sz="1600" b="1" dirty="0">
                        <a:solidFill>
                          <a:srgbClr val="000000"/>
                        </a:solidFill>
                        <a:latin typeface="DecoTypeNaskh"/>
                        <a:ea typeface="Times New Roman"/>
                        <a:cs typeface="Arial"/>
                      </a:endParaRPr>
                    </a:p>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إجابة وصفية تغطي قليلاً من جوانب الموضوع</a:t>
                      </a:r>
                      <a:endParaRPr lang="en-US" sz="1600" b="1" dirty="0">
                        <a:solidFill>
                          <a:srgbClr val="000000"/>
                        </a:solidFill>
                        <a:latin typeface="DecoTypeNaskh"/>
                        <a:ea typeface="Times New Roman"/>
                        <a:cs typeface="Arial"/>
                      </a:endParaRPr>
                    </a:p>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تحتوي على أمثلة وأرقام أو وثائق بشكل غير مكتمل</a:t>
                      </a:r>
                      <a:endParaRPr lang="en-US" sz="1600" b="1" dirty="0">
                        <a:solidFill>
                          <a:srgbClr val="000000"/>
                        </a:solidFill>
                        <a:latin typeface="DecoTypeNaskh"/>
                        <a:ea typeface="Times New Roman"/>
                        <a:cs typeface="Arial"/>
                      </a:endParaRPr>
                    </a:p>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تعبر عن بداية تجاوب مع متطلبات المعيار</a:t>
                      </a:r>
                      <a:endParaRPr lang="en-US" sz="1600" b="1" dirty="0">
                        <a:solidFill>
                          <a:srgbClr val="000000"/>
                        </a:solidFill>
                        <a:latin typeface="DecoTypeNaskh"/>
                        <a:ea typeface="Times New Roman"/>
                        <a:cs typeface="Arial"/>
                      </a:endParaRPr>
                    </a:p>
                  </a:txBody>
                  <a:tcPr marL="0" marR="0" marT="43271" marB="43271" anchor="b">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tcPr>
                </a:tc>
              </a:tr>
              <a:tr h="2092009">
                <a:tc>
                  <a:txBody>
                    <a:bodyPr/>
                    <a:lstStyle/>
                    <a:p>
                      <a:pPr marL="107950" marR="0" algn="ctr" rtl="1">
                        <a:lnSpc>
                          <a:spcPct val="120000"/>
                        </a:lnSpc>
                        <a:spcBef>
                          <a:spcPts val="0"/>
                        </a:spcBef>
                        <a:spcAft>
                          <a:spcPts val="0"/>
                        </a:spcAft>
                      </a:pPr>
                      <a:r>
                        <a:rPr lang="ar-YE" sz="1400" b="1">
                          <a:solidFill>
                            <a:srgbClr val="910200"/>
                          </a:solidFill>
                          <a:latin typeface="DecoTypeNaskh"/>
                          <a:ea typeface="Times New Roman"/>
                          <a:cs typeface="Arial"/>
                        </a:rPr>
                        <a:t>40%-60%</a:t>
                      </a:r>
                      <a:endParaRPr lang="en-US" sz="1600" b="1">
                        <a:solidFill>
                          <a:srgbClr val="910200"/>
                        </a:solidFill>
                        <a:latin typeface="DecoTypeNaskh"/>
                        <a:ea typeface="Times New Roman"/>
                        <a:cs typeface="Arial"/>
                      </a:endParaRPr>
                    </a:p>
                  </a:txBody>
                  <a:tcPr marL="0" marR="0" marT="43271" marB="43271" anchor="ctr">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tcPr>
                </a:tc>
                <a:tc>
                  <a:txBody>
                    <a:bodyPr/>
                    <a:lstStyle/>
                    <a:p>
                      <a:pPr marL="107950" marR="0" algn="ctr" rtl="1">
                        <a:lnSpc>
                          <a:spcPct val="120000"/>
                        </a:lnSpc>
                        <a:spcBef>
                          <a:spcPts val="0"/>
                        </a:spcBef>
                        <a:spcAft>
                          <a:spcPts val="0"/>
                        </a:spcAft>
                      </a:pPr>
                      <a:r>
                        <a:rPr lang="ar-YE" sz="1400" b="1">
                          <a:solidFill>
                            <a:srgbClr val="910200"/>
                          </a:solidFill>
                          <a:latin typeface="DecoTypeNaskh"/>
                          <a:ea typeface="Times New Roman"/>
                          <a:cs typeface="Arial"/>
                        </a:rPr>
                        <a:t>مقبول / متوسط</a:t>
                      </a:r>
                      <a:endParaRPr lang="en-US" sz="1600" b="1">
                        <a:solidFill>
                          <a:srgbClr val="910200"/>
                        </a:solidFill>
                        <a:latin typeface="DecoTypeNaskh"/>
                        <a:ea typeface="Times New Roman"/>
                        <a:cs typeface="Arial"/>
                      </a:endParaRPr>
                    </a:p>
                  </a:txBody>
                  <a:tcPr marL="0" marR="0" marT="43271" marB="43271" anchor="ctr">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tcPr>
                </a:tc>
                <a:tc>
                  <a:txBody>
                    <a:bodyPr/>
                    <a:lstStyle/>
                    <a:p>
                      <a:pPr marL="342900" marR="0" lvl="0" indent="-342900" algn="just"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منهجية ذات عمليات مُعرَّفة </a:t>
                      </a:r>
                      <a:endParaRPr lang="en-US" sz="1600" b="1" dirty="0">
                        <a:solidFill>
                          <a:srgbClr val="000000"/>
                        </a:solidFill>
                        <a:latin typeface="DecoTypeNaskh"/>
                        <a:ea typeface="Times New Roman"/>
                        <a:cs typeface="Arial"/>
                      </a:endParaRPr>
                    </a:p>
                    <a:p>
                      <a:pPr marL="342900" marR="0" lvl="0" indent="-342900" algn="just"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الإجابة موثقة وتغطي بعض جوانب الموضوع</a:t>
                      </a:r>
                      <a:endParaRPr lang="en-US" sz="1600" b="1" dirty="0">
                        <a:solidFill>
                          <a:srgbClr val="000000"/>
                        </a:solidFill>
                        <a:latin typeface="DecoTypeNaskh"/>
                        <a:ea typeface="Times New Roman"/>
                        <a:cs typeface="Arial"/>
                      </a:endParaRPr>
                    </a:p>
                    <a:p>
                      <a:pPr marL="342900" marR="0" lvl="0" indent="-342900" algn="just"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تحتوي على بعض الأمثلة أو المراجع أو الوثائق.</a:t>
                      </a:r>
                      <a:endParaRPr lang="en-US" sz="1600" b="1" dirty="0">
                        <a:solidFill>
                          <a:srgbClr val="000000"/>
                        </a:solidFill>
                        <a:latin typeface="DecoTypeNaskh"/>
                        <a:ea typeface="Times New Roman"/>
                        <a:cs typeface="Arial"/>
                      </a:endParaRPr>
                    </a:p>
                    <a:p>
                      <a:pPr marL="342900" marR="0" lvl="0" indent="-342900" algn="just"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مدعمة بالوثائق والسجلات</a:t>
                      </a:r>
                      <a:endParaRPr lang="en-US" sz="1600" b="1" dirty="0">
                        <a:solidFill>
                          <a:srgbClr val="000000"/>
                        </a:solidFill>
                        <a:latin typeface="DecoTypeNaskh"/>
                        <a:ea typeface="Times New Roman"/>
                        <a:cs typeface="Arial"/>
                      </a:endParaRPr>
                    </a:p>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الإجابات مقاربة لما هو مطلوب من الوزارة/المؤسسة</a:t>
                      </a:r>
                      <a:endParaRPr lang="en-US" sz="1600" b="1" dirty="0">
                        <a:solidFill>
                          <a:srgbClr val="000000"/>
                        </a:solidFill>
                        <a:latin typeface="DecoTypeNaskh"/>
                        <a:ea typeface="Times New Roman"/>
                        <a:cs typeface="Arial"/>
                      </a:endParaRPr>
                    </a:p>
                  </a:txBody>
                  <a:tcPr marL="0" marR="0" marT="43271" marB="43271" anchor="b">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tcPr>
                </a:tc>
              </a:tr>
            </a:tbl>
          </a:graphicData>
        </a:graphic>
      </p:graphicFrame>
      <p:graphicFrame>
        <p:nvGraphicFramePr>
          <p:cNvPr id="6" name="Table 5"/>
          <p:cNvGraphicFramePr>
            <a:graphicFrameLocks noGrp="1"/>
          </p:cNvGraphicFramePr>
          <p:nvPr/>
        </p:nvGraphicFramePr>
        <p:xfrm>
          <a:off x="1" y="36060"/>
          <a:ext cx="9313794" cy="6821941"/>
        </p:xfrm>
        <a:graphic>
          <a:graphicData uri="http://schemas.openxmlformats.org/drawingml/2006/table">
            <a:tbl>
              <a:tblPr rtl="1"/>
              <a:tblGrid>
                <a:gridCol w="2149841"/>
                <a:gridCol w="1929613"/>
                <a:gridCol w="5234340"/>
              </a:tblGrid>
              <a:tr h="417540">
                <a:tc>
                  <a:txBody>
                    <a:bodyPr/>
                    <a:lstStyle/>
                    <a:p>
                      <a:pPr marL="0" marR="0" algn="ctr" rtl="1">
                        <a:lnSpc>
                          <a:spcPct val="120000"/>
                        </a:lnSpc>
                        <a:spcBef>
                          <a:spcPts val="0"/>
                        </a:spcBef>
                        <a:spcAft>
                          <a:spcPts val="0"/>
                        </a:spcAft>
                      </a:pPr>
                      <a:r>
                        <a:rPr lang="ar-YE" sz="1400" b="1" dirty="0">
                          <a:solidFill>
                            <a:srgbClr val="FFFFFF"/>
                          </a:solidFill>
                          <a:latin typeface="DecoTypeNaskh"/>
                          <a:ea typeface="Times New Roman"/>
                          <a:cs typeface="Arial"/>
                        </a:rPr>
                        <a:t>النسبة/المدى</a:t>
                      </a:r>
                      <a:endParaRPr lang="en-US" sz="1600" b="1" dirty="0">
                        <a:solidFill>
                          <a:srgbClr val="FFFFFF"/>
                        </a:solidFill>
                        <a:latin typeface="DecoTypeNaskh"/>
                        <a:ea typeface="Times New Roman"/>
                        <a:cs typeface="Arial"/>
                      </a:endParaRPr>
                    </a:p>
                  </a:txBody>
                  <a:tcPr marL="0" marR="0" marT="37448" marB="37448" anchor="b">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solidFill>
                      <a:srgbClr val="910200"/>
                    </a:solidFill>
                  </a:tcPr>
                </a:tc>
                <a:tc>
                  <a:txBody>
                    <a:bodyPr/>
                    <a:lstStyle/>
                    <a:p>
                      <a:pPr marL="0" marR="0" algn="ctr" rtl="1">
                        <a:lnSpc>
                          <a:spcPct val="120000"/>
                        </a:lnSpc>
                        <a:spcBef>
                          <a:spcPts val="0"/>
                        </a:spcBef>
                        <a:spcAft>
                          <a:spcPts val="0"/>
                        </a:spcAft>
                      </a:pPr>
                      <a:r>
                        <a:rPr lang="ar-YE" sz="1400" b="1" dirty="0">
                          <a:solidFill>
                            <a:srgbClr val="FFFFFF"/>
                          </a:solidFill>
                          <a:latin typeface="DecoTypeNaskh"/>
                          <a:ea typeface="Times New Roman"/>
                          <a:cs typeface="Arial"/>
                        </a:rPr>
                        <a:t>التقييم العام</a:t>
                      </a:r>
                      <a:endParaRPr lang="en-US" sz="1600" b="1" dirty="0">
                        <a:solidFill>
                          <a:srgbClr val="FFFFFF"/>
                        </a:solidFill>
                        <a:latin typeface="DecoTypeNaskh"/>
                        <a:ea typeface="Times New Roman"/>
                        <a:cs typeface="Arial"/>
                      </a:endParaRPr>
                    </a:p>
                  </a:txBody>
                  <a:tcPr marL="0" marR="0" marT="37448" marB="37448" anchor="b">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solidFill>
                      <a:srgbClr val="910200"/>
                    </a:solidFill>
                  </a:tcPr>
                </a:tc>
                <a:tc>
                  <a:txBody>
                    <a:bodyPr/>
                    <a:lstStyle/>
                    <a:p>
                      <a:pPr marL="0" marR="0" algn="ctr" rtl="1">
                        <a:lnSpc>
                          <a:spcPct val="120000"/>
                        </a:lnSpc>
                        <a:spcBef>
                          <a:spcPts val="0"/>
                        </a:spcBef>
                        <a:spcAft>
                          <a:spcPts val="0"/>
                        </a:spcAft>
                      </a:pPr>
                      <a:r>
                        <a:rPr lang="ar-YE" sz="1400" b="1">
                          <a:solidFill>
                            <a:srgbClr val="FFFFFF"/>
                          </a:solidFill>
                          <a:latin typeface="DecoTypeNaskh"/>
                          <a:ea typeface="Times New Roman"/>
                          <a:cs typeface="Arial"/>
                        </a:rPr>
                        <a:t>طبيعة الإجابة</a:t>
                      </a:r>
                      <a:endParaRPr lang="en-US" sz="1600" b="1">
                        <a:solidFill>
                          <a:srgbClr val="FFFFFF"/>
                        </a:solidFill>
                        <a:latin typeface="DecoTypeNaskh"/>
                        <a:ea typeface="Times New Roman"/>
                        <a:cs typeface="Arial"/>
                      </a:endParaRPr>
                    </a:p>
                  </a:txBody>
                  <a:tcPr marL="0" marR="0" marT="37448" marB="37448" anchor="b">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solidFill>
                      <a:srgbClr val="910200"/>
                    </a:solidFill>
                  </a:tcPr>
                </a:tc>
              </a:tr>
              <a:tr h="2987189">
                <a:tc>
                  <a:txBody>
                    <a:bodyPr/>
                    <a:lstStyle/>
                    <a:p>
                      <a:pPr marL="0" marR="0" algn="ctr" rtl="1">
                        <a:lnSpc>
                          <a:spcPct val="120000"/>
                        </a:lnSpc>
                        <a:spcBef>
                          <a:spcPts val="0"/>
                        </a:spcBef>
                        <a:spcAft>
                          <a:spcPts val="0"/>
                        </a:spcAft>
                      </a:pPr>
                      <a:r>
                        <a:rPr lang="ar-YE" sz="1400" b="1" dirty="0">
                          <a:solidFill>
                            <a:srgbClr val="910200"/>
                          </a:solidFill>
                          <a:latin typeface="DecoTypeNaskh"/>
                          <a:ea typeface="Times New Roman"/>
                          <a:cs typeface="Arial"/>
                        </a:rPr>
                        <a:t>65%-85%</a:t>
                      </a:r>
                      <a:endParaRPr lang="en-US" sz="1600" b="1" dirty="0">
                        <a:solidFill>
                          <a:srgbClr val="910200"/>
                        </a:solidFill>
                        <a:latin typeface="DecoTypeNaskh"/>
                        <a:ea typeface="Times New Roman"/>
                        <a:cs typeface="Arial"/>
                      </a:endParaRPr>
                    </a:p>
                  </a:txBody>
                  <a:tcPr marL="0" marR="0" marT="26682" marB="0" anchor="ctr">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tcPr>
                </a:tc>
                <a:tc>
                  <a:txBody>
                    <a:bodyPr/>
                    <a:lstStyle/>
                    <a:p>
                      <a:pPr marL="0" marR="0" algn="ctr" rtl="1">
                        <a:lnSpc>
                          <a:spcPct val="120000"/>
                        </a:lnSpc>
                        <a:spcBef>
                          <a:spcPts val="0"/>
                        </a:spcBef>
                        <a:spcAft>
                          <a:spcPts val="0"/>
                        </a:spcAft>
                      </a:pPr>
                      <a:r>
                        <a:rPr lang="ar-YE" sz="1400" b="1" dirty="0">
                          <a:solidFill>
                            <a:srgbClr val="910200"/>
                          </a:solidFill>
                          <a:latin typeface="DecoTypeNaskh"/>
                          <a:ea typeface="Times New Roman"/>
                          <a:cs typeface="Arial"/>
                        </a:rPr>
                        <a:t>جيد</a:t>
                      </a:r>
                      <a:endParaRPr lang="en-US" sz="1600" b="1" dirty="0">
                        <a:solidFill>
                          <a:srgbClr val="910200"/>
                        </a:solidFill>
                        <a:latin typeface="DecoTypeNaskh"/>
                        <a:ea typeface="Times New Roman"/>
                        <a:cs typeface="Arial"/>
                      </a:endParaRPr>
                    </a:p>
                  </a:txBody>
                  <a:tcPr marL="0" marR="0" marT="26682" marB="0" anchor="ctr">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tcPr>
                </a:tc>
                <a:tc>
                  <a:txBody>
                    <a:bodyPr/>
                    <a:lstStyle/>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المنهجية منطقية وذات عمليات مُعرَّفة ومطبقة بشكل منتظم</a:t>
                      </a:r>
                      <a:endParaRPr lang="en-US" sz="1600" b="1" dirty="0">
                        <a:solidFill>
                          <a:srgbClr val="000000"/>
                        </a:solidFill>
                        <a:latin typeface="DecoTypeNaskh"/>
                        <a:ea typeface="Times New Roman"/>
                        <a:cs typeface="Arial"/>
                      </a:endParaRPr>
                    </a:p>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إجابات موثقة لمعظم المتطلبات</a:t>
                      </a:r>
                      <a:endParaRPr lang="en-US" sz="1600" b="1" dirty="0">
                        <a:solidFill>
                          <a:srgbClr val="000000"/>
                        </a:solidFill>
                        <a:latin typeface="DecoTypeNaskh"/>
                        <a:ea typeface="Times New Roman"/>
                        <a:cs typeface="Arial"/>
                      </a:endParaRPr>
                    </a:p>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تحتوي على أمثلة ومراجع وإحصائيات كافية</a:t>
                      </a:r>
                      <a:endParaRPr lang="en-US" sz="1600" b="1" dirty="0">
                        <a:solidFill>
                          <a:srgbClr val="000000"/>
                        </a:solidFill>
                        <a:latin typeface="DecoTypeNaskh"/>
                        <a:ea typeface="Times New Roman"/>
                        <a:cs typeface="Arial"/>
                      </a:endParaRPr>
                    </a:p>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الإجابات مدعمة بسجلات ووثائق كافية وتحتوي</a:t>
                      </a:r>
                      <a:endParaRPr lang="en-US" sz="1600" b="1" dirty="0">
                        <a:solidFill>
                          <a:srgbClr val="000000"/>
                        </a:solidFill>
                        <a:latin typeface="DecoTypeNaskh"/>
                        <a:ea typeface="Times New Roman"/>
                        <a:cs typeface="Arial"/>
                      </a:endParaRPr>
                    </a:p>
                    <a:p>
                      <a:pPr marL="0" marR="0" indent="0" algn="justLow" rtl="1">
                        <a:lnSpc>
                          <a:spcPct val="120000"/>
                        </a:lnSpc>
                        <a:spcBef>
                          <a:spcPts val="0"/>
                        </a:spcBef>
                        <a:spcAft>
                          <a:spcPts val="0"/>
                        </a:spcAft>
                      </a:pPr>
                      <a:r>
                        <a:rPr lang="ar-YE" sz="1600" b="1" dirty="0">
                          <a:solidFill>
                            <a:srgbClr val="993300"/>
                          </a:solidFill>
                          <a:latin typeface="DecoTypeNaskh"/>
                          <a:ea typeface="Times New Roman"/>
                          <a:cs typeface="Simplified Arabic"/>
                        </a:rPr>
                        <a:t>          على مؤشرات للكفاءة والفاعلية</a:t>
                      </a:r>
                      <a:endParaRPr lang="en-US" sz="1600" b="1" dirty="0">
                        <a:solidFill>
                          <a:srgbClr val="000000"/>
                        </a:solidFill>
                        <a:latin typeface="DecoTypeNaskh"/>
                        <a:ea typeface="Times New Roman"/>
                        <a:cs typeface="Arial"/>
                      </a:endParaRPr>
                    </a:p>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تم التحديث والتعديل على المنهجية والعمليات</a:t>
                      </a:r>
                      <a:endParaRPr lang="en-US" sz="1600" b="1" dirty="0">
                        <a:solidFill>
                          <a:srgbClr val="000000"/>
                        </a:solidFill>
                        <a:latin typeface="DecoTypeNaskh"/>
                        <a:ea typeface="Times New Roman"/>
                        <a:cs typeface="Arial"/>
                      </a:endParaRPr>
                    </a:p>
                    <a:p>
                      <a:pPr marL="0" marR="0" indent="0" algn="justLow" rtl="1">
                        <a:lnSpc>
                          <a:spcPct val="120000"/>
                        </a:lnSpc>
                        <a:spcBef>
                          <a:spcPts val="0"/>
                        </a:spcBef>
                        <a:spcAft>
                          <a:spcPts val="0"/>
                        </a:spcAft>
                      </a:pPr>
                      <a:r>
                        <a:rPr lang="ar-YE" sz="1600" b="1" dirty="0">
                          <a:solidFill>
                            <a:srgbClr val="993300"/>
                          </a:solidFill>
                          <a:latin typeface="DecoTypeNaskh"/>
                          <a:ea typeface="Times New Roman"/>
                          <a:cs typeface="Simplified Arabic"/>
                        </a:rPr>
                        <a:t>         وفقاً لمؤشرات قياس.</a:t>
                      </a:r>
                      <a:endParaRPr lang="en-US" sz="1600" b="1" dirty="0">
                        <a:solidFill>
                          <a:srgbClr val="000000"/>
                        </a:solidFill>
                        <a:latin typeface="DecoTypeNaskh"/>
                        <a:ea typeface="Times New Roman"/>
                        <a:cs typeface="Arial"/>
                      </a:endParaRPr>
                    </a:p>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الإجابات تفوق ما يطلب من الوزارة/المؤسسة</a:t>
                      </a:r>
                      <a:endParaRPr lang="en-US" sz="1600" b="1" dirty="0">
                        <a:solidFill>
                          <a:srgbClr val="000000"/>
                        </a:solidFill>
                        <a:latin typeface="DecoTypeNaskh"/>
                        <a:ea typeface="Times New Roman"/>
                        <a:cs typeface="Arial"/>
                      </a:endParaRPr>
                    </a:p>
                  </a:txBody>
                  <a:tcPr marL="0" marR="0" marT="26682" marB="0" anchor="ctr">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tcPr>
                </a:tc>
              </a:tr>
              <a:tr h="3417212">
                <a:tc>
                  <a:txBody>
                    <a:bodyPr/>
                    <a:lstStyle/>
                    <a:p>
                      <a:pPr marL="0" marR="0" algn="ctr" rtl="1">
                        <a:lnSpc>
                          <a:spcPct val="120000"/>
                        </a:lnSpc>
                        <a:spcBef>
                          <a:spcPts val="0"/>
                        </a:spcBef>
                        <a:spcAft>
                          <a:spcPts val="0"/>
                        </a:spcAft>
                      </a:pPr>
                      <a:r>
                        <a:rPr lang="ar-YE" sz="1400" b="1" dirty="0">
                          <a:solidFill>
                            <a:srgbClr val="910200"/>
                          </a:solidFill>
                          <a:latin typeface="DecoTypeNaskh"/>
                          <a:ea typeface="Times New Roman"/>
                          <a:cs typeface="Arial"/>
                        </a:rPr>
                        <a:t>90%-100%</a:t>
                      </a:r>
                      <a:endParaRPr lang="en-US" sz="1600" b="1" dirty="0">
                        <a:solidFill>
                          <a:srgbClr val="910200"/>
                        </a:solidFill>
                        <a:latin typeface="DecoTypeNaskh"/>
                        <a:ea typeface="Times New Roman"/>
                        <a:cs typeface="Arial"/>
                      </a:endParaRPr>
                    </a:p>
                  </a:txBody>
                  <a:tcPr marL="0" marR="0" marT="37448" marB="37448" anchor="ctr">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tcPr>
                </a:tc>
                <a:tc>
                  <a:txBody>
                    <a:bodyPr/>
                    <a:lstStyle/>
                    <a:p>
                      <a:pPr marL="0" marR="0" algn="ctr" rtl="1">
                        <a:lnSpc>
                          <a:spcPct val="120000"/>
                        </a:lnSpc>
                        <a:spcBef>
                          <a:spcPts val="0"/>
                        </a:spcBef>
                        <a:spcAft>
                          <a:spcPts val="0"/>
                        </a:spcAft>
                      </a:pPr>
                      <a:r>
                        <a:rPr lang="ar-YE" sz="1400" b="1" dirty="0">
                          <a:solidFill>
                            <a:srgbClr val="910200"/>
                          </a:solidFill>
                          <a:latin typeface="DecoTypeNaskh"/>
                          <a:ea typeface="Times New Roman"/>
                          <a:cs typeface="Arial"/>
                        </a:rPr>
                        <a:t>ممتاز</a:t>
                      </a:r>
                      <a:endParaRPr lang="en-US" sz="1600" b="1" dirty="0">
                        <a:solidFill>
                          <a:srgbClr val="910200"/>
                        </a:solidFill>
                        <a:latin typeface="DecoTypeNaskh"/>
                        <a:ea typeface="Times New Roman"/>
                        <a:cs typeface="Arial"/>
                      </a:endParaRPr>
                    </a:p>
                  </a:txBody>
                  <a:tcPr marL="0" marR="0" marT="37448" marB="37448" anchor="ctr">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tcPr>
                </a:tc>
                <a:tc>
                  <a:txBody>
                    <a:bodyPr/>
                    <a:lstStyle/>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المنهجية منطقية وذات عمليات مُعرَّفة </a:t>
                      </a:r>
                      <a:endParaRPr lang="en-US" sz="1600" b="1" dirty="0">
                        <a:solidFill>
                          <a:srgbClr val="000000"/>
                        </a:solidFill>
                        <a:latin typeface="DecoTypeNaskh"/>
                        <a:ea typeface="Times New Roman"/>
                        <a:cs typeface="Arial"/>
                      </a:endParaRPr>
                    </a:p>
                    <a:p>
                      <a:pPr marL="0" marR="0" indent="0" algn="justLow" rtl="1">
                        <a:lnSpc>
                          <a:spcPct val="120000"/>
                        </a:lnSpc>
                        <a:spcBef>
                          <a:spcPts val="0"/>
                        </a:spcBef>
                        <a:spcAft>
                          <a:spcPts val="0"/>
                        </a:spcAft>
                      </a:pPr>
                      <a:r>
                        <a:rPr lang="ar-YE" sz="1600" b="1" dirty="0">
                          <a:solidFill>
                            <a:srgbClr val="993300"/>
                          </a:solidFill>
                          <a:latin typeface="DecoTypeNaskh"/>
                          <a:ea typeface="Times New Roman"/>
                          <a:cs typeface="Simplified Arabic"/>
                        </a:rPr>
                        <a:t>         ومطبقة بشكل منتظم </a:t>
                      </a:r>
                      <a:r>
                        <a:rPr lang="ar-JO" sz="1600" b="1" dirty="0">
                          <a:solidFill>
                            <a:srgbClr val="993300"/>
                          </a:solidFill>
                          <a:latin typeface="DecoTypeNaskh"/>
                          <a:ea typeface="Times New Roman"/>
                          <a:cs typeface="Simplified Arabic"/>
                        </a:rPr>
                        <a:t>وشمولي</a:t>
                      </a:r>
                      <a:endParaRPr lang="en-US" sz="1600" b="1" dirty="0">
                        <a:solidFill>
                          <a:srgbClr val="000000"/>
                        </a:solidFill>
                        <a:latin typeface="DecoTypeNaskh"/>
                        <a:ea typeface="Times New Roman"/>
                        <a:cs typeface="Arial"/>
                      </a:endParaRPr>
                    </a:p>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إجابات موثقة لمعظم المتطلبات</a:t>
                      </a:r>
                      <a:endParaRPr lang="en-US" sz="1600" b="1" dirty="0">
                        <a:solidFill>
                          <a:srgbClr val="000000"/>
                        </a:solidFill>
                        <a:latin typeface="DecoTypeNaskh"/>
                        <a:ea typeface="Times New Roman"/>
                        <a:cs typeface="Arial"/>
                      </a:endParaRPr>
                    </a:p>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تحتوي على أمثلة ومراجع وإحصاءات تبين مستوى </a:t>
                      </a:r>
                      <a:endParaRPr lang="en-US" sz="1600" b="1" dirty="0">
                        <a:solidFill>
                          <a:srgbClr val="000000"/>
                        </a:solidFill>
                        <a:latin typeface="DecoTypeNaskh"/>
                        <a:ea typeface="Times New Roman"/>
                        <a:cs typeface="Arial"/>
                      </a:endParaRPr>
                    </a:p>
                    <a:p>
                      <a:pPr marL="0" marR="0" indent="0" algn="justLow" rtl="1">
                        <a:lnSpc>
                          <a:spcPct val="120000"/>
                        </a:lnSpc>
                        <a:spcBef>
                          <a:spcPts val="0"/>
                        </a:spcBef>
                        <a:spcAft>
                          <a:spcPts val="0"/>
                        </a:spcAft>
                      </a:pPr>
                      <a:r>
                        <a:rPr lang="ar-YE" sz="1600" b="1" dirty="0">
                          <a:solidFill>
                            <a:srgbClr val="993300"/>
                          </a:solidFill>
                          <a:latin typeface="DecoTypeNaskh"/>
                          <a:ea typeface="Times New Roman"/>
                          <a:cs typeface="Simplified Arabic"/>
                        </a:rPr>
                        <a:t>         عالٍ من الكفاءة والفاعلية </a:t>
                      </a:r>
                      <a:endParaRPr lang="en-US" sz="1600" b="1" dirty="0">
                        <a:solidFill>
                          <a:srgbClr val="000000"/>
                        </a:solidFill>
                        <a:latin typeface="DecoTypeNaskh"/>
                        <a:ea typeface="Times New Roman"/>
                        <a:cs typeface="Arial"/>
                      </a:endParaRPr>
                    </a:p>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مدعمة كلياً بأدلة من خلال سجلات ووثائق متكاملة</a:t>
                      </a:r>
                      <a:endParaRPr lang="en-US" sz="1600" b="1" dirty="0">
                        <a:solidFill>
                          <a:srgbClr val="000000"/>
                        </a:solidFill>
                        <a:latin typeface="DecoTypeNaskh"/>
                        <a:ea typeface="Times New Roman"/>
                        <a:cs typeface="Arial"/>
                      </a:endParaRPr>
                    </a:p>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تم التحديث والتعديل على المنهجية والعمليات </a:t>
                      </a:r>
                      <a:endParaRPr lang="en-US" sz="1600" b="1" dirty="0">
                        <a:solidFill>
                          <a:srgbClr val="000000"/>
                        </a:solidFill>
                        <a:latin typeface="DecoTypeNaskh"/>
                        <a:ea typeface="Times New Roman"/>
                        <a:cs typeface="Arial"/>
                      </a:endParaRPr>
                    </a:p>
                    <a:p>
                      <a:pPr marL="0" marR="0" indent="0" algn="justLow" rtl="1">
                        <a:lnSpc>
                          <a:spcPct val="120000"/>
                        </a:lnSpc>
                        <a:spcBef>
                          <a:spcPts val="0"/>
                        </a:spcBef>
                        <a:spcAft>
                          <a:spcPts val="0"/>
                        </a:spcAft>
                      </a:pPr>
                      <a:r>
                        <a:rPr lang="ar-YE" sz="1600" b="1" dirty="0">
                          <a:solidFill>
                            <a:srgbClr val="993300"/>
                          </a:solidFill>
                          <a:latin typeface="DecoTypeNaskh"/>
                          <a:ea typeface="Times New Roman"/>
                          <a:cs typeface="Simplified Arabic"/>
                        </a:rPr>
                        <a:t>         وفقاً لمؤشرات قياس.</a:t>
                      </a:r>
                      <a:endParaRPr lang="en-US" sz="1600" b="1" dirty="0">
                        <a:solidFill>
                          <a:srgbClr val="000000"/>
                        </a:solidFill>
                        <a:latin typeface="DecoTypeNaskh"/>
                        <a:ea typeface="Times New Roman"/>
                        <a:cs typeface="Arial"/>
                      </a:endParaRPr>
                    </a:p>
                    <a:p>
                      <a:pPr marL="342900" marR="0" lvl="0" indent="-342900" algn="justLow" rtl="1">
                        <a:lnSpc>
                          <a:spcPct val="120000"/>
                        </a:lnSpc>
                        <a:spcBef>
                          <a:spcPts val="0"/>
                        </a:spcBef>
                        <a:spcAft>
                          <a:spcPts val="0"/>
                        </a:spcAft>
                        <a:buClr>
                          <a:srgbClr val="993300"/>
                        </a:buClr>
                        <a:buFont typeface="Wingdings"/>
                        <a:buChar char=""/>
                        <a:tabLst>
                          <a:tab pos="457200" algn="l"/>
                        </a:tabLst>
                      </a:pPr>
                      <a:r>
                        <a:rPr lang="ar-YE" sz="1600" b="1" dirty="0">
                          <a:solidFill>
                            <a:srgbClr val="993300"/>
                          </a:solidFill>
                          <a:latin typeface="DecoTypeNaskh"/>
                          <a:ea typeface="Times New Roman"/>
                          <a:cs typeface="Simplified Arabic"/>
                        </a:rPr>
                        <a:t>الإجابات تفوق بشدة ما يطلب من الوزارة/المؤسسة</a:t>
                      </a:r>
                      <a:endParaRPr lang="en-US" sz="1600" b="1" dirty="0">
                        <a:solidFill>
                          <a:srgbClr val="000000"/>
                        </a:solidFill>
                        <a:latin typeface="DecoTypeNaskh"/>
                        <a:ea typeface="Times New Roman"/>
                        <a:cs typeface="Arial"/>
                      </a:endParaRPr>
                    </a:p>
                  </a:txBody>
                  <a:tcPr marL="0" marR="0" marT="37448" marB="37448" anchor="ctr">
                    <a:lnL w="12700" cap="flat" cmpd="sng" algn="ctr">
                      <a:solidFill>
                        <a:srgbClr val="910200"/>
                      </a:solidFill>
                      <a:prstDash val="solid"/>
                      <a:round/>
                      <a:headEnd type="none" w="med" len="med"/>
                      <a:tailEnd type="none" w="med" len="med"/>
                    </a:lnL>
                    <a:lnR w="12700" cap="flat" cmpd="sng" algn="ctr">
                      <a:solidFill>
                        <a:srgbClr val="910200"/>
                      </a:solidFill>
                      <a:prstDash val="solid"/>
                      <a:round/>
                      <a:headEnd type="none" w="med" len="med"/>
                      <a:tailEnd type="none" w="med" len="med"/>
                    </a:lnR>
                    <a:lnT w="12700" cap="flat" cmpd="sng" algn="ctr">
                      <a:solidFill>
                        <a:srgbClr val="910200"/>
                      </a:solidFill>
                      <a:prstDash val="solid"/>
                      <a:round/>
                      <a:headEnd type="none" w="med" len="med"/>
                      <a:tailEnd type="none" w="med" len="med"/>
                    </a:lnT>
                    <a:lnB w="12700" cap="flat" cmpd="sng" algn="ctr">
                      <a:solidFill>
                        <a:srgbClr val="9102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0"/>
                                        <p:tgtEl>
                                          <p:spTgt spid="2"/>
                                        </p:tgtEl>
                                      </p:cBhvr>
                                    </p:animEffect>
                                  </p:childTnLst>
                                </p:cTn>
                              </p:par>
                            </p:childTnLst>
                          </p:cTn>
                        </p:par>
                        <p:par>
                          <p:cTn id="8" fill="hold">
                            <p:stCondLst>
                              <p:cond delay="5000"/>
                            </p:stCondLst>
                            <p:childTnLst>
                              <p:par>
                                <p:cTn id="9" presetID="12" presetClass="exit" presetSubtype="4" fill="hold" grpId="1" nodeType="afterEffect">
                                  <p:stCondLst>
                                    <p:cond delay="0"/>
                                  </p:stCondLst>
                                  <p:childTnLst>
                                    <p:animEffect transition="out" filter="slide(fromBottom)">
                                      <p:cBhvr>
                                        <p:cTn id="10" dur="3000"/>
                                        <p:tgtEl>
                                          <p:spTgt spid="2"/>
                                        </p:tgtEl>
                                      </p:cBhvr>
                                    </p:animEffect>
                                    <p:set>
                                      <p:cBhvr>
                                        <p:cTn id="11" dur="1" fill="hold">
                                          <p:stCondLst>
                                            <p:cond delay="2999"/>
                                          </p:stCondLst>
                                        </p:cTn>
                                        <p:tgtEl>
                                          <p:spTgt spid="2"/>
                                        </p:tgtEl>
                                        <p:attrNameLst>
                                          <p:attrName>style.visibility</p:attrName>
                                        </p:attrNameLst>
                                      </p:cBhvr>
                                      <p:to>
                                        <p:strVal val="hidden"/>
                                      </p:to>
                                    </p:set>
                                  </p:childTnLst>
                                </p:cTn>
                              </p:par>
                            </p:childTnLst>
                          </p:cTn>
                        </p:par>
                        <p:par>
                          <p:cTn id="12" fill="hold">
                            <p:stCondLst>
                              <p:cond delay="8000"/>
                            </p:stCondLst>
                            <p:childTnLst>
                              <p:par>
                                <p:cTn id="13" presetID="6"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20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xit" presetSubtype="4" fill="hold" nodeType="clickEffect">
                                  <p:stCondLst>
                                    <p:cond delay="0"/>
                                  </p:stCondLst>
                                  <p:childTnLst>
                                    <p:animEffect transition="out" filter="slide(fromBottom)">
                                      <p:cBhvr>
                                        <p:cTn id="19" dur="2000"/>
                                        <p:tgtEl>
                                          <p:spTgt spid="4"/>
                                        </p:tgtEl>
                                      </p:cBhvr>
                                    </p:animEffect>
                                    <p:set>
                                      <p:cBhvr>
                                        <p:cTn id="20" dur="1" fill="hold">
                                          <p:stCondLst>
                                            <p:cond delay="1999"/>
                                          </p:stCondLst>
                                        </p:cTn>
                                        <p:tgtEl>
                                          <p:spTgt spid="4"/>
                                        </p:tgtEl>
                                        <p:attrNameLst>
                                          <p:attrName>style.visibility</p:attrName>
                                        </p:attrNameLst>
                                      </p:cBhvr>
                                      <p:to>
                                        <p:strVal val="hidden"/>
                                      </p:to>
                                    </p:set>
                                  </p:childTnLst>
                                </p:cTn>
                              </p:par>
                            </p:childTnLst>
                          </p:cTn>
                        </p:par>
                        <p:par>
                          <p:cTn id="21" fill="hold">
                            <p:stCondLst>
                              <p:cond delay="2000"/>
                            </p:stCondLst>
                            <p:childTnLst>
                              <p:par>
                                <p:cTn id="22" presetID="6"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in)">
                                      <p:cBhvr>
                                        <p:cTn id="2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30.xml><?xml version="1.0" encoding="utf-8"?>
<p:sld xmlns:a="http://schemas.openxmlformats.org/drawingml/2006/main" xmlns:r="http://schemas.openxmlformats.org/officeDocument/2006/relationships" xmlns:p="http://schemas.openxmlformats.org/presentationml/2006/main">
  <p:cSld>
    <p:bg>
      <p:bgPr shadeToTitle="1">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831</TotalTime>
  <Words>1916</Words>
  <Application>Microsoft Office PowerPoint</Application>
  <PresentationFormat>On-screen Show (4:3)</PresentationFormat>
  <Paragraphs>524</Paragraphs>
  <Slides>30</Slides>
  <Notes>3</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جامعة النجاح الوطنية قـسـم الهنــدسة الصـنـاعـيـة</vt:lpstr>
      <vt:lpstr>بإشراف المهندس سليمان الضيعفي</vt:lpstr>
      <vt:lpstr>محتويات المشروع </vt:lpstr>
      <vt:lpstr>المقدمة : </vt:lpstr>
      <vt:lpstr>الحل المقترح : </vt:lpstr>
      <vt:lpstr>منهجية التطبيق : </vt:lpstr>
      <vt:lpstr>فوائد المشروع : </vt:lpstr>
      <vt:lpstr>مراجعة أدبية عن مفاهيم الجودة والتميز</vt:lpstr>
      <vt:lpstr>الجــــــــودة </vt:lpstr>
      <vt:lpstr>Slide 10</vt:lpstr>
      <vt:lpstr>أهمية الجودة  </vt:lpstr>
      <vt:lpstr>أهمية الجودة  </vt:lpstr>
      <vt:lpstr>Slide 13</vt:lpstr>
      <vt:lpstr>جوائز التميز العالمية</vt:lpstr>
      <vt:lpstr>جوائز التميز العربية</vt:lpstr>
      <vt:lpstr>ركائز التمييز المؤسسي</vt:lpstr>
      <vt:lpstr>نبذه تاريخية عن  EFQM</vt:lpstr>
      <vt:lpstr>معايير نموذج التميز EFQM   </vt:lpstr>
      <vt:lpstr>  التقييم الذاتي </vt:lpstr>
      <vt:lpstr>النتيجة النهائية لعملية التقييم</vt:lpstr>
      <vt:lpstr>Slide 21</vt:lpstr>
      <vt:lpstr>التقييم باستخدام منطق الرادار</vt:lpstr>
      <vt:lpstr>Why RADAR Not ADARR ???</vt:lpstr>
      <vt:lpstr>تقييم المنهجية</vt:lpstr>
      <vt:lpstr>تقييم التطبيق</vt:lpstr>
      <vt:lpstr>Assessment &amp; Review </vt:lpstr>
      <vt:lpstr>النتائج  Results</vt:lpstr>
      <vt:lpstr>Slide 28</vt:lpstr>
      <vt:lpstr>دليل العلامات</vt:lpstr>
      <vt:lpstr>Slide 30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God Slave</dc:creator>
  <cp:lastModifiedBy>God Slave</cp:lastModifiedBy>
  <cp:revision>60</cp:revision>
  <dcterms:created xsi:type="dcterms:W3CDTF">2006-08-16T00:00:00Z</dcterms:created>
  <dcterms:modified xsi:type="dcterms:W3CDTF">2010-05-23T06:23:26Z</dcterms:modified>
</cp:coreProperties>
</file>