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6" r:id="rId10"/>
    <p:sldId id="265" r:id="rId11"/>
    <p:sldId id="285" r:id="rId12"/>
    <p:sldId id="295" r:id="rId13"/>
    <p:sldId id="294" r:id="rId14"/>
    <p:sldId id="293" r:id="rId15"/>
    <p:sldId id="292" r:id="rId16"/>
    <p:sldId id="291" r:id="rId17"/>
    <p:sldId id="290" r:id="rId18"/>
    <p:sldId id="296" r:id="rId19"/>
    <p:sldId id="289" r:id="rId20"/>
    <p:sldId id="288" r:id="rId21"/>
    <p:sldId id="287" r:id="rId22"/>
    <p:sldId id="286" r:id="rId23"/>
    <p:sldId id="267" r:id="rId24"/>
    <p:sldId id="269" r:id="rId25"/>
    <p:sldId id="270" r:id="rId26"/>
    <p:sldId id="271" r:id="rId27"/>
    <p:sldId id="273" r:id="rId28"/>
    <p:sldId id="279" r:id="rId29"/>
    <p:sldId id="272" r:id="rId30"/>
    <p:sldId id="275" r:id="rId31"/>
    <p:sldId id="281" r:id="rId32"/>
    <p:sldId id="282" r:id="rId33"/>
    <p:sldId id="283" r:id="rId34"/>
    <p:sldId id="284" r:id="rId35"/>
    <p:sldId id="277" r:id="rId36"/>
    <p:sldId id="27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>
        <p:scale>
          <a:sx n="70" d="100"/>
          <a:sy n="70" d="100"/>
        </p:scale>
        <p:origin x="-2814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BAFDD-DE7E-4962-A1C2-245907F8959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A31FC-CB6E-4527-AEAB-FEE64F9D63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7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A31FC-CB6E-4527-AEAB-FEE64F9D631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28C08-63AB-4CC1-89FD-9678D4410FF2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0708E-F399-4B8B-A9C4-BDACED0D6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28799" y="0"/>
            <a:ext cx="10972800" cy="7467600"/>
          </a:xfrm>
          <a:prstGeom prst="rect">
            <a:avLst/>
          </a:prstGeom>
          <a:noFill/>
        </p:spPr>
      </p:pic>
      <p:sp>
        <p:nvSpPr>
          <p:cNvPr id="11" name="شكل حر 10"/>
          <p:cNvSpPr/>
          <p:nvPr/>
        </p:nvSpPr>
        <p:spPr>
          <a:xfrm>
            <a:off x="-4255827" y="3341427"/>
            <a:ext cx="16047493" cy="48426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65098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7620000" cy="3048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Leelawadee UI Semilight" pitchFamily="34" charset="-34"/>
              </a:rPr>
              <a:t>Assessment and Development of Water and Wastewater Service Providers Performance in Tulkarm Governorate 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Leelawadee UI Semilight" pitchFamily="34" charset="-34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19800" y="2590800"/>
            <a:ext cx="2743200" cy="3200400"/>
          </a:xfrm>
        </p:spPr>
        <p:txBody>
          <a:bodyPr>
            <a:noAutofit/>
          </a:bodyPr>
          <a:lstStyle/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Supervision by: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Dr. Anan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Jayyousi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</a:t>
            </a:r>
          </a:p>
          <a:p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400800" y="5105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Prepared by:</a:t>
            </a:r>
          </a:p>
          <a:p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Jawa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Raid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Hamdallah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</a:t>
            </a:r>
          </a:p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Dina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Jameel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Jallad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lenovoB5\Desktop\g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8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lenovoB5\Desktop\55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Technical Indicators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24013"/>
            <a:ext cx="86106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906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Financial Indicators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14474"/>
            <a:ext cx="84582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762000"/>
            <a:ext cx="8686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066800"/>
            <a:ext cx="8305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Quality Indicators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95438"/>
            <a:ext cx="8534399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5" name="شكل حر 4"/>
          <p:cNvSpPr/>
          <p:nvPr/>
        </p:nvSpPr>
        <p:spPr>
          <a:xfrm>
            <a:off x="-9144000" y="1329519"/>
            <a:ext cx="16047493" cy="48426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824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Outline 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2600" y="2332037"/>
            <a:ext cx="8229600" cy="45259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Introduction 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Objectives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Study Area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Service providers list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Performance Indicators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Data Collection and Analysis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Comments on data availability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Monitoring Progress of Service Providers Performance Indicators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Main challenges and priority actions and projects 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Proposed Investment Plan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853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0668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Other Indicators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447800"/>
            <a:ext cx="853439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 flipH="1">
            <a:off x="-228600" y="2286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Comments on Data Availability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There were two main challenges regarding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the collected information :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 algn="justLow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Missing data</a:t>
            </a:r>
          </a:p>
          <a:p>
            <a:pPr algn="justLow"/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Quality of data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7620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Monitoring Progress of Service Providers Performance Indicators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Based on the Performance Monitoring of Water Service Providers in Palestine For the Year of 2015 Report, and the result obtained from this project for the year of 2016, a comparison sheet is provided for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Tulkarm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,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Anabta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,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Dier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al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Ghuson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, Illar and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Attil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.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lenovoB5\Desktop\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8305800" cy="579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lenovoB5\Desktop\n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8915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Main challenges and priority actions and projects </a:t>
            </a: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Several problems appeared for each service provider. Here the main problems were selected based on the most influence on the quality of services provided.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Then, These different challenges were gathered into eight main challenges that include the most urgent problems that faces each community.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After allocating the main challenges that faces water and wastewater sector .Some proposed actions were suggested to resolve these main challenges.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lenovoB5\Desktop\jj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93725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7" name="شكل حر 6"/>
          <p:cNvSpPr/>
          <p:nvPr/>
        </p:nvSpPr>
        <p:spPr>
          <a:xfrm>
            <a:off x="-4114800" y="2057400"/>
            <a:ext cx="16047493" cy="61380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Introduction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Water and Wastewater service sector is of a great influence on region development, and so monitoring and assessment is needed. 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  <p:pic>
        <p:nvPicPr>
          <p:cNvPr id="4" name="صورة 3" descr="مي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200400"/>
            <a:ext cx="3690937" cy="2259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 descr="صر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200400"/>
            <a:ext cx="3962400" cy="2252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After  proposing a set of actions and projects , ten main actions and projects have been arranged based on :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impact of these projects and actions on each other.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un-serviced communities.  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provision of services that benefit the citizens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provision of services that benefit the municipalities.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ten main projects and actions are:</a:t>
            </a:r>
          </a:p>
          <a:p>
            <a:pPr>
              <a:buNone/>
            </a:pPr>
            <a:endParaRPr lang="en-US" sz="31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Extension and Rehabilitation of water networks.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Construction of Wastewater networks for un-served localities.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Replacement of defected </a:t>
            </a:r>
            <a:r>
              <a:rPr lang="en-US" sz="31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meteres</a:t>
            </a:r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Installation of prepaid meters.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Development of Additional water sources.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Reassessment of staff.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Review the water tariff according to tariff regulations.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Build a new central water and wastewater laboratory.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Introducing encouraging discounts for customers.</a:t>
            </a:r>
          </a:p>
          <a:p>
            <a:pPr lvl="0"/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Development of staff capabilities.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Proposed Investment Plan</a:t>
            </a: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The purpose of the Investment Plan is to agree with national and international specifications on the way to improve water and wastewater sector in the next fifteen years, i.e. 2018-2033.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   For each project and actions the estimated total cost and the time period needed are shown next.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C:\Users\lenovoB5\Desktop\Capture 22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89154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 flipH="1">
            <a:off x="-228600" y="0"/>
            <a:ext cx="9372600" cy="6858000"/>
          </a:xfrm>
          <a:prstGeom prst="rect">
            <a:avLst/>
          </a:prstGeom>
          <a:solidFill>
            <a:srgbClr val="FFFFFF">
              <a:alpha val="5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:\Users\lenovoB5\Desktop\مشروع تخرج\bar chart fin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93726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5" name="شكل حر 4"/>
          <p:cNvSpPr/>
          <p:nvPr/>
        </p:nvSpPr>
        <p:spPr>
          <a:xfrm rot="1012581">
            <a:off x="-4801571" y="-1065217"/>
            <a:ext cx="16047493" cy="6573616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447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Conclusion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256063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		Improving the performance of the service providers will achieve benefits for both consumers and service providers themselves, Leading to the improvement of services level in Palestine.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-7620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mercialScript BT" pitchFamily="66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9600" dirty="0" smtClean="0">
                <a:ln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Thank You</a:t>
            </a:r>
            <a:endParaRPr lang="en-US" sz="9600" dirty="0">
              <a:ln>
                <a:solidFill>
                  <a:schemeClr val="tx2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5" name="شكل حر 4"/>
          <p:cNvSpPr/>
          <p:nvPr/>
        </p:nvSpPr>
        <p:spPr>
          <a:xfrm rot="1012581">
            <a:off x="-4801571" y="-22000"/>
            <a:ext cx="16047493" cy="6573616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Objectives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20574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Study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current situation of water service providers in Tulkarm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Governorate.</a:t>
            </a:r>
          </a:p>
          <a:p>
            <a:pPr lvl="0"/>
            <a:endParaRPr lang="en-US" sz="20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 lvl="0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Measure indicators and compare the measured values with specifications.</a:t>
            </a:r>
          </a:p>
          <a:p>
            <a:pPr lvl="0"/>
            <a:endParaRPr lang="en-US" sz="20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 lvl="0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Make a set of priority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actions.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10" name="شكل حر 9"/>
          <p:cNvSpPr/>
          <p:nvPr/>
        </p:nvSpPr>
        <p:spPr>
          <a:xfrm>
            <a:off x="-4114800" y="2057400"/>
            <a:ext cx="16047493" cy="61380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Study Area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Tulkarm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district is located in the north western part of the West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Bank. It has a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Mediterranean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climate.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Governorate contains several water sources and so it has a high Population density.</a:t>
            </a:r>
          </a:p>
          <a:p>
            <a:pPr>
              <a:buNone/>
            </a:pPr>
            <a:endParaRPr lang="en-US" sz="20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  <p:pic>
        <p:nvPicPr>
          <p:cNvPr id="4" name="صورة 3" descr="بي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505200"/>
            <a:ext cx="3810000" cy="2486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 descr="gg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505200"/>
            <a:ext cx="4208192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7" name="شكل حر 6"/>
          <p:cNvSpPr/>
          <p:nvPr/>
        </p:nvSpPr>
        <p:spPr>
          <a:xfrm>
            <a:off x="-4114800" y="2057400"/>
            <a:ext cx="16047493" cy="61380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Service Providers list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47800"/>
            <a:ext cx="6934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71628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Performance Indicators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4176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Performance Indicators are classified into :</a:t>
            </a:r>
          </a:p>
          <a:p>
            <a:pPr marL="514350" indent="-514350">
              <a:buAutoNum type="arabicPeriod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Technical Indicators</a:t>
            </a:r>
          </a:p>
          <a:p>
            <a:pPr marL="514350" indent="-514350">
              <a:buAutoNum type="arabicPeriod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Financial Indicators </a:t>
            </a:r>
          </a:p>
          <a:p>
            <a:pPr marL="514350" indent="-514350">
              <a:buAutoNum type="arabicPeriod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Quality Indicators </a:t>
            </a:r>
          </a:p>
          <a:p>
            <a:pPr marL="514350" indent="-514350">
              <a:buAutoNum type="arabicPeriod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Quality of Service Indicators 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  <p:sp>
        <p:nvSpPr>
          <p:cNvPr id="6" name="شكل حر 5"/>
          <p:cNvSpPr/>
          <p:nvPr/>
        </p:nvSpPr>
        <p:spPr>
          <a:xfrm>
            <a:off x="-4114800" y="2057400"/>
            <a:ext cx="16047493" cy="6138081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5" name="شكل حر 4"/>
          <p:cNvSpPr/>
          <p:nvPr/>
        </p:nvSpPr>
        <p:spPr>
          <a:xfrm rot="1012581">
            <a:off x="-4801571" y="-783999"/>
            <a:ext cx="16047493" cy="6573616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Times New Roman" pitchFamily="18" charset="0"/>
              </a:rPr>
              <a:t>Data Collection and Analysis 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2438401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A questionnaire was prepared in order to gather information needed for indicators evaluation. </a:t>
            </a:r>
          </a:p>
          <a:p>
            <a:pPr>
              <a:buNone/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It includes questions related to general information about network, quantities, expenses, quality and quality of service.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enovoB5\Downloads\beautiful-water-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21" y="0"/>
            <a:ext cx="9181322" cy="6858000"/>
          </a:xfrm>
          <a:prstGeom prst="rect">
            <a:avLst/>
          </a:prstGeom>
          <a:noFill/>
        </p:spPr>
      </p:pic>
      <p:sp>
        <p:nvSpPr>
          <p:cNvPr id="5" name="شكل حر 4"/>
          <p:cNvSpPr/>
          <p:nvPr/>
        </p:nvSpPr>
        <p:spPr>
          <a:xfrm rot="1012581">
            <a:off x="-4801571" y="-1065217"/>
            <a:ext cx="16047493" cy="6573616"/>
          </a:xfrm>
          <a:custGeom>
            <a:avLst/>
            <a:gdLst>
              <a:gd name="connsiteX0" fmla="*/ 1990299 w 16047493"/>
              <a:gd name="connsiteY0" fmla="*/ 2254155 h 4842681"/>
              <a:gd name="connsiteX1" fmla="*/ 2017594 w 16047493"/>
              <a:gd name="connsiteY1" fmla="*/ 4205785 h 4842681"/>
              <a:gd name="connsiteX2" fmla="*/ 14095863 w 16047493"/>
              <a:gd name="connsiteY2" fmla="*/ 4274024 h 4842681"/>
              <a:gd name="connsiteX3" fmla="*/ 13727373 w 16047493"/>
              <a:gd name="connsiteY3" fmla="*/ 793845 h 4842681"/>
              <a:gd name="connsiteX4" fmla="*/ 11584675 w 16047493"/>
              <a:gd name="connsiteY4" fmla="*/ 261582 h 4842681"/>
              <a:gd name="connsiteX5" fmla="*/ 7217391 w 16047493"/>
              <a:gd name="connsiteY5" fmla="*/ 2363337 h 4842681"/>
              <a:gd name="connsiteX6" fmla="*/ 4556078 w 16047493"/>
              <a:gd name="connsiteY6" fmla="*/ 2813713 h 4842681"/>
              <a:gd name="connsiteX7" fmla="*/ 1976651 w 16047493"/>
              <a:gd name="connsiteY7" fmla="*/ 2104030 h 4842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47493" h="4842681">
                <a:moveTo>
                  <a:pt x="1990299" y="2254155"/>
                </a:moveTo>
                <a:cubicBezTo>
                  <a:pt x="995149" y="3061647"/>
                  <a:pt x="0" y="3869140"/>
                  <a:pt x="2017594" y="4205785"/>
                </a:cubicBezTo>
                <a:cubicBezTo>
                  <a:pt x="4035188" y="4542430"/>
                  <a:pt x="12144233" y="4842681"/>
                  <a:pt x="14095863" y="4274024"/>
                </a:cubicBezTo>
                <a:cubicBezTo>
                  <a:pt x="16047493" y="3705367"/>
                  <a:pt x="14145904" y="1462585"/>
                  <a:pt x="13727373" y="793845"/>
                </a:cubicBezTo>
                <a:cubicBezTo>
                  <a:pt x="13308842" y="125105"/>
                  <a:pt x="12669672" y="0"/>
                  <a:pt x="11584675" y="261582"/>
                </a:cubicBezTo>
                <a:cubicBezTo>
                  <a:pt x="10499678" y="523164"/>
                  <a:pt x="8388824" y="1937982"/>
                  <a:pt x="7217391" y="2363337"/>
                </a:cubicBezTo>
                <a:cubicBezTo>
                  <a:pt x="6045958" y="2788692"/>
                  <a:pt x="5429535" y="2856931"/>
                  <a:pt x="4556078" y="2813713"/>
                </a:cubicBezTo>
                <a:cubicBezTo>
                  <a:pt x="3682621" y="2770495"/>
                  <a:pt x="2829636" y="2437262"/>
                  <a:pt x="1976651" y="2104030"/>
                </a:cubicBezTo>
              </a:path>
            </a:pathLst>
          </a:custGeom>
          <a:solidFill>
            <a:srgbClr val="FFFFFF">
              <a:alpha val="78039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22558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A set of indicators were measured based on collected information from the 20 service provider in </a:t>
            </a:r>
            <a:r>
              <a:rPr lang="en-US" sz="2400" b="1" dirty="0" err="1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Tulkarm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Governorate.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 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Leelawadee UI Semilight" pitchFamily="34" charset="-34"/>
                <a:cs typeface="Leelawadee UI Semilight" pitchFamily="34" charset="-34"/>
              </a:rPr>
              <a:t>The following slide shows the final results we obtained for the different indicators.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Leelawadee UI Semilight" pitchFamily="34" charset="-34"/>
              <a:cs typeface="Leelawadee UI Semilight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4320</TotalTime>
  <Words>599</Words>
  <Application>Microsoft Office PowerPoint</Application>
  <PresentationFormat>On-screen Show (4:3)</PresentationFormat>
  <Paragraphs>91</Paragraphs>
  <Slides>36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سمة Office</vt:lpstr>
      <vt:lpstr>Assessment and Development of Water and Wastewater Service Providers Performance in Tulkarm Governorate </vt:lpstr>
      <vt:lpstr>Outline </vt:lpstr>
      <vt:lpstr>Introduction</vt:lpstr>
      <vt:lpstr>Objectives</vt:lpstr>
      <vt:lpstr>Study Area</vt:lpstr>
      <vt:lpstr>Service Providers list</vt:lpstr>
      <vt:lpstr>Performance Indicators</vt:lpstr>
      <vt:lpstr>Data Collection and Analysis </vt:lpstr>
      <vt:lpstr>PowerPoint Presentation</vt:lpstr>
      <vt:lpstr>PowerPoint Presentation</vt:lpstr>
      <vt:lpstr>PowerPoint Presentation</vt:lpstr>
      <vt:lpstr>Technical Indicators</vt:lpstr>
      <vt:lpstr>PowerPoint Presentation</vt:lpstr>
      <vt:lpstr>PowerPoint Presentation</vt:lpstr>
      <vt:lpstr>PowerPoint Presentation</vt:lpstr>
      <vt:lpstr>Financial Indicators</vt:lpstr>
      <vt:lpstr>PowerPoint Presentation</vt:lpstr>
      <vt:lpstr>PowerPoint Presentation</vt:lpstr>
      <vt:lpstr>Quality Indicators</vt:lpstr>
      <vt:lpstr>PowerPoint Presentation</vt:lpstr>
      <vt:lpstr>PowerPoint Presentation</vt:lpstr>
      <vt:lpstr>Other Indicators</vt:lpstr>
      <vt:lpstr>Comments on Data Availability</vt:lpstr>
      <vt:lpstr>Monitoring Progress of Service Providers Performance Indicators</vt:lpstr>
      <vt:lpstr>PowerPoint Presentation</vt:lpstr>
      <vt:lpstr>PowerPoint Presentation</vt:lpstr>
      <vt:lpstr>Main challenges and priority actions and projects </vt:lpstr>
      <vt:lpstr>PowerPoint Presentation</vt:lpstr>
      <vt:lpstr>PowerPoint Presentation</vt:lpstr>
      <vt:lpstr>PowerPoint Presentation</vt:lpstr>
      <vt:lpstr>PowerPoint Presentation</vt:lpstr>
      <vt:lpstr>Proposed Investment Plan</vt:lpstr>
      <vt:lpstr>PowerPoint Presentation</vt:lpstr>
      <vt:lpstr>PowerPoint Presentation</vt:lpstr>
      <vt:lpstr>Conclusion</vt:lpstr>
      <vt:lpstr>PowerPoint Presentation</vt:lpstr>
    </vt:vector>
  </TitlesOfParts>
  <Company>MagicSoft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and Development of Water and Wastewater Service Providers Performance in Tulkarm Governorate</dc:title>
  <dc:creator>Dell</dc:creator>
  <cp:lastModifiedBy>lab</cp:lastModifiedBy>
  <cp:revision>136</cp:revision>
  <dcterms:created xsi:type="dcterms:W3CDTF">2017-05-21T07:49:41Z</dcterms:created>
  <dcterms:modified xsi:type="dcterms:W3CDTF">2018-01-04T10:32:39Z</dcterms:modified>
</cp:coreProperties>
</file>