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65"/>
  </p:notesMasterIdLst>
  <p:sldIdLst>
    <p:sldId id="351" r:id="rId2"/>
    <p:sldId id="374" r:id="rId3"/>
    <p:sldId id="352" r:id="rId4"/>
    <p:sldId id="353" r:id="rId5"/>
    <p:sldId id="354" r:id="rId6"/>
    <p:sldId id="355" r:id="rId7"/>
    <p:sldId id="356" r:id="rId8"/>
    <p:sldId id="357" r:id="rId9"/>
    <p:sldId id="281" r:id="rId10"/>
    <p:sldId id="282" r:id="rId11"/>
    <p:sldId id="283" r:id="rId12"/>
    <p:sldId id="284" r:id="rId13"/>
    <p:sldId id="285" r:id="rId14"/>
    <p:sldId id="286" r:id="rId15"/>
    <p:sldId id="287" r:id="rId16"/>
    <p:sldId id="288" r:id="rId17"/>
    <p:sldId id="289" r:id="rId18"/>
    <p:sldId id="290" r:id="rId19"/>
    <p:sldId id="291" r:id="rId20"/>
    <p:sldId id="293" r:id="rId21"/>
    <p:sldId id="294" r:id="rId22"/>
    <p:sldId id="295" r:id="rId23"/>
    <p:sldId id="299" r:id="rId24"/>
    <p:sldId id="300" r:id="rId25"/>
    <p:sldId id="301" r:id="rId26"/>
    <p:sldId id="302" r:id="rId27"/>
    <p:sldId id="303" r:id="rId28"/>
    <p:sldId id="304" r:id="rId29"/>
    <p:sldId id="375" r:id="rId30"/>
    <p:sldId id="376" r:id="rId31"/>
    <p:sldId id="377" r:id="rId32"/>
    <p:sldId id="378" r:id="rId33"/>
    <p:sldId id="379" r:id="rId34"/>
    <p:sldId id="380" r:id="rId35"/>
    <p:sldId id="381" r:id="rId36"/>
    <p:sldId id="382" r:id="rId37"/>
    <p:sldId id="383" r:id="rId38"/>
    <p:sldId id="384" r:id="rId39"/>
    <p:sldId id="385" r:id="rId40"/>
    <p:sldId id="386" r:id="rId41"/>
    <p:sldId id="387" r:id="rId42"/>
    <p:sldId id="388" r:id="rId43"/>
    <p:sldId id="389" r:id="rId44"/>
    <p:sldId id="390" r:id="rId45"/>
    <p:sldId id="391" r:id="rId46"/>
    <p:sldId id="392" r:id="rId47"/>
    <p:sldId id="393" r:id="rId48"/>
    <p:sldId id="394" r:id="rId49"/>
    <p:sldId id="395" r:id="rId50"/>
    <p:sldId id="399" r:id="rId51"/>
    <p:sldId id="358" r:id="rId52"/>
    <p:sldId id="359" r:id="rId53"/>
    <p:sldId id="360" r:id="rId54"/>
    <p:sldId id="362" r:id="rId55"/>
    <p:sldId id="363" r:id="rId56"/>
    <p:sldId id="364" r:id="rId57"/>
    <p:sldId id="365" r:id="rId58"/>
    <p:sldId id="366" r:id="rId59"/>
    <p:sldId id="367" r:id="rId60"/>
    <p:sldId id="369" r:id="rId61"/>
    <p:sldId id="370" r:id="rId62"/>
    <p:sldId id="371" r:id="rId63"/>
    <p:sldId id="372" r:id="rId64"/>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51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567BE71-BB85-49AB-A700-B06BF6FA8DA6}" type="datetimeFigureOut">
              <a:rPr lang="ar-JO" smtClean="0"/>
              <a:t>09/03/1437</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AC8BC0B-6BCD-4350-ABC1-4E9DA5AB7B94}" type="slidenum">
              <a:rPr lang="ar-JO" smtClean="0"/>
              <a:t>‹#›</a:t>
            </a:fld>
            <a:endParaRPr lang="ar-JO"/>
          </a:p>
        </p:txBody>
      </p:sp>
    </p:spTree>
    <p:extLst>
      <p:ext uri="{BB962C8B-B14F-4D97-AF65-F5344CB8AC3E}">
        <p14:creationId xmlns:p14="http://schemas.microsoft.com/office/powerpoint/2010/main" val="13778066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CAC8BC0B-6BCD-4350-ABC1-4E9DA5AB7B94}" type="slidenum">
              <a:rPr lang="ar-JO" smtClean="0"/>
              <a:t>1</a:t>
            </a:fld>
            <a:endParaRPr lang="ar-JO"/>
          </a:p>
        </p:txBody>
      </p:sp>
    </p:spTree>
    <p:extLst>
      <p:ext uri="{BB962C8B-B14F-4D97-AF65-F5344CB8AC3E}">
        <p14:creationId xmlns:p14="http://schemas.microsoft.com/office/powerpoint/2010/main" val="1013352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B39FCB63-662D-48FE-A2B9-9C9AD3CF2EFB}" type="slidenum">
              <a:rPr lang="en-US" smtClean="0"/>
              <a:pPr/>
              <a:t>6</a:t>
            </a:fld>
            <a:endParaRPr lang="en-US"/>
          </a:p>
        </p:txBody>
      </p:sp>
    </p:spTree>
    <p:extLst>
      <p:ext uri="{BB962C8B-B14F-4D97-AF65-F5344CB8AC3E}">
        <p14:creationId xmlns:p14="http://schemas.microsoft.com/office/powerpoint/2010/main" val="1724441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JO" dirty="0"/>
          </a:p>
        </p:txBody>
      </p:sp>
      <p:sp>
        <p:nvSpPr>
          <p:cNvPr id="4" name="عنصر نائب لرقم الشريحة 3"/>
          <p:cNvSpPr>
            <a:spLocks noGrp="1"/>
          </p:cNvSpPr>
          <p:nvPr>
            <p:ph type="sldNum" sz="quarter" idx="10"/>
          </p:nvPr>
        </p:nvSpPr>
        <p:spPr/>
        <p:txBody>
          <a:bodyPr/>
          <a:lstStyle/>
          <a:p>
            <a:fld id="{B0B29559-5C98-4A80-8431-9902D327FEB1}" type="slidenum">
              <a:rPr lang="en-US" smtClean="0"/>
              <a:pPr/>
              <a:t>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Villa site consists of an outdoor Garden  , with small pool  two main entrances  the first one located in the west  direction and second one on the north direction , and the two entrances are related directly to the main street . Parking for cars,, stairs to connected between the different level of the landscape. These all are shown in the figure below.</a:t>
            </a:r>
          </a:p>
          <a:p>
            <a:pPr rtl="0"/>
            <a:r>
              <a:rPr lang="en-US" sz="1200" kern="1200" dirty="0" smtClean="0">
                <a:solidFill>
                  <a:schemeClr val="tx1"/>
                </a:solidFill>
                <a:effectLst/>
                <a:latin typeface="+mn-lt"/>
                <a:ea typeface="+mn-ea"/>
                <a:cs typeface="+mn-cs"/>
              </a:rPr>
              <a:t>This villa consists of five  floors, with an shape near to rectangular shape as shown in figures below. </a:t>
            </a:r>
          </a:p>
          <a:p>
            <a:pPr rtl="0"/>
            <a:r>
              <a:rPr lang="en-US" sz="1200" kern="1200" dirty="0" smtClean="0">
                <a:solidFill>
                  <a:schemeClr val="tx1"/>
                </a:solidFill>
                <a:effectLst/>
                <a:latin typeface="+mn-lt"/>
                <a:ea typeface="+mn-ea"/>
                <a:cs typeface="+mn-cs"/>
              </a:rPr>
              <a:t>The ideal orientation for buildings is an elongated, narrow plan allowing the north and south facades of the building maximum exposure to more easily controllable daylight. From a day lighting point of view, this is Favorite because direct south facade solar radiation is easier to control to prevent excess solar gain, it is relatively uniform, and is necessary for passive solar heating strategies</a:t>
            </a:r>
          </a:p>
          <a:p>
            <a:pPr rtl="0"/>
            <a:r>
              <a:rPr lang="en-US" sz="1200" kern="1200" dirty="0" smtClean="0">
                <a:solidFill>
                  <a:schemeClr val="tx1"/>
                </a:solidFill>
                <a:effectLst/>
                <a:latin typeface="+mn-lt"/>
                <a:ea typeface="+mn-ea"/>
                <a:cs typeface="+mn-cs"/>
              </a:rPr>
              <a:t>. </a:t>
            </a:r>
          </a:p>
          <a:p>
            <a:pPr rtl="0"/>
            <a:r>
              <a:rPr lang="en-US" sz="1200" b="0" kern="1200" dirty="0" smtClean="0">
                <a:solidFill>
                  <a:schemeClr val="tx1"/>
                </a:solidFill>
                <a:effectLst/>
                <a:latin typeface="+mn-lt"/>
                <a:ea typeface="+mn-ea"/>
                <a:cs typeface="+mn-cs"/>
              </a:rPr>
              <a:t>figure 3. 14:Ground floor plan</a:t>
            </a:r>
            <a:endParaRPr lang="en-US" sz="1200" b="1" kern="1200" dirty="0" smtClean="0">
              <a:solidFill>
                <a:schemeClr val="tx1"/>
              </a:solidFill>
              <a:effectLst/>
              <a:latin typeface="+mn-lt"/>
              <a:ea typeface="+mn-ea"/>
              <a:cs typeface="+mn-cs"/>
            </a:endParaRPr>
          </a:p>
          <a:p>
            <a:pPr rtl="0"/>
            <a:r>
              <a:rPr lang="en-US" sz="1200" kern="1200" dirty="0" smtClean="0">
                <a:solidFill>
                  <a:schemeClr val="tx1"/>
                </a:solidFill>
                <a:effectLst/>
                <a:latin typeface="+mn-lt"/>
                <a:ea typeface="+mn-ea"/>
                <a:cs typeface="+mn-cs"/>
              </a:rPr>
              <a:t>In order to respect and ensure privacy consideration between different spaces in the  villa, we separate the resting  spaces , bed room and study room  from living spaces and activities space. So, we divided the building into different floor , according to the different types of functions in the villa .</a:t>
            </a:r>
          </a:p>
          <a:p>
            <a:pPr rtl="0"/>
            <a:r>
              <a:rPr lang="en-US" sz="1200" kern="1200" dirty="0" smtClean="0">
                <a:solidFill>
                  <a:schemeClr val="tx1"/>
                </a:solidFill>
                <a:effectLst/>
                <a:latin typeface="+mn-lt"/>
                <a:ea typeface="+mn-ea"/>
                <a:cs typeface="+mn-cs"/>
              </a:rPr>
              <a:t>The use of the green yards between the building parts will be important in :</a:t>
            </a:r>
          </a:p>
          <a:p>
            <a:pPr lvl="0" rtl="0"/>
            <a:r>
              <a:rPr lang="en-US" sz="1200" kern="1200" dirty="0" smtClean="0">
                <a:solidFill>
                  <a:schemeClr val="tx1"/>
                </a:solidFill>
                <a:effectLst/>
                <a:latin typeface="+mn-lt"/>
                <a:ea typeface="+mn-ea"/>
                <a:cs typeface="+mn-cs"/>
              </a:rPr>
              <a:t>Use the cantilever in the slab itself to satisfy shading concept by the building itself and use type of window doesn’t need shad that lead to reduce the cost of the shading.</a:t>
            </a:r>
          </a:p>
          <a:p>
            <a:pPr lvl="0" rtl="0"/>
            <a:r>
              <a:rPr lang="en-US" sz="1200" kern="1200" dirty="0" smtClean="0">
                <a:solidFill>
                  <a:schemeClr val="tx1"/>
                </a:solidFill>
                <a:effectLst/>
                <a:latin typeface="+mn-lt"/>
                <a:ea typeface="+mn-ea"/>
                <a:cs typeface="+mn-cs"/>
              </a:rPr>
              <a:t>Use the stair up to do as chimney to get more effective natural ventilation and cool fresh air in summer. </a:t>
            </a:r>
          </a:p>
          <a:p>
            <a:endParaRPr lang="ar-JO" dirty="0"/>
          </a:p>
        </p:txBody>
      </p:sp>
      <p:sp>
        <p:nvSpPr>
          <p:cNvPr id="4" name="Slide Number Placeholder 3"/>
          <p:cNvSpPr>
            <a:spLocks noGrp="1"/>
          </p:cNvSpPr>
          <p:nvPr>
            <p:ph type="sldNum" sz="quarter" idx="10"/>
          </p:nvPr>
        </p:nvSpPr>
        <p:spPr/>
        <p:txBody>
          <a:bodyPr/>
          <a:lstStyle/>
          <a:p>
            <a:fld id="{B39FCB63-662D-48FE-A2B9-9C9AD3CF2EFB}" type="slidenum">
              <a:rPr lang="en-US" smtClean="0"/>
              <a:pPr/>
              <a:t>8</a:t>
            </a:fld>
            <a:endParaRPr lang="en-US"/>
          </a:p>
        </p:txBody>
      </p:sp>
    </p:spTree>
    <p:extLst>
      <p:ext uri="{BB962C8B-B14F-4D97-AF65-F5344CB8AC3E}">
        <p14:creationId xmlns:p14="http://schemas.microsoft.com/office/powerpoint/2010/main" val="1331245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B39FCB63-662D-48FE-A2B9-9C9AD3CF2EFB}" type="slidenum">
              <a:rPr lang="en-US" smtClean="0"/>
              <a:pPr/>
              <a:t>12</a:t>
            </a:fld>
            <a:endParaRPr lang="en-US"/>
          </a:p>
        </p:txBody>
      </p:sp>
    </p:spTree>
    <p:extLst>
      <p:ext uri="{BB962C8B-B14F-4D97-AF65-F5344CB8AC3E}">
        <p14:creationId xmlns:p14="http://schemas.microsoft.com/office/powerpoint/2010/main" val="3382478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CAC8BC0B-6BCD-4350-ABC1-4E9DA5AB7B94}" type="slidenum">
              <a:rPr lang="ar-JO" smtClean="0"/>
              <a:t>23</a:t>
            </a:fld>
            <a:endParaRPr lang="ar-JO"/>
          </a:p>
        </p:txBody>
      </p:sp>
    </p:spTree>
    <p:extLst>
      <p:ext uri="{BB962C8B-B14F-4D97-AF65-F5344CB8AC3E}">
        <p14:creationId xmlns:p14="http://schemas.microsoft.com/office/powerpoint/2010/main" val="62434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CAC8BC0B-6BCD-4350-ABC1-4E9DA5AB7B94}" type="slidenum">
              <a:rPr lang="ar-JO" smtClean="0"/>
              <a:t>24</a:t>
            </a:fld>
            <a:endParaRPr lang="ar-JO"/>
          </a:p>
        </p:txBody>
      </p:sp>
    </p:spTree>
    <p:extLst>
      <p:ext uri="{BB962C8B-B14F-4D97-AF65-F5344CB8AC3E}">
        <p14:creationId xmlns:p14="http://schemas.microsoft.com/office/powerpoint/2010/main" val="2599338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39FCB63-662D-48FE-A2B9-9C9AD3CF2EFB}" type="slidenum">
              <a:rPr lang="en-US" smtClean="0"/>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B3043FCD-0A70-4741-9B49-69E5D87C0BB7}" type="datetimeFigureOut">
              <a:rPr lang="ar-JO" smtClean="0"/>
              <a:t>09/03/1437</a:t>
            </a:fld>
            <a:endParaRPr lang="ar-JO"/>
          </a:p>
        </p:txBody>
      </p:sp>
      <p:sp>
        <p:nvSpPr>
          <p:cNvPr id="16" name="Slide Number Placeholder 15"/>
          <p:cNvSpPr>
            <a:spLocks noGrp="1"/>
          </p:cNvSpPr>
          <p:nvPr>
            <p:ph type="sldNum" sz="quarter" idx="11"/>
          </p:nvPr>
        </p:nvSpPr>
        <p:spPr/>
        <p:txBody>
          <a:bodyPr/>
          <a:lstStyle/>
          <a:p>
            <a:fld id="{C4673C76-63E3-48EC-8D44-3E5D76FA1400}" type="slidenum">
              <a:rPr lang="ar-JO" smtClean="0"/>
              <a:t>‹#›</a:t>
            </a:fld>
            <a:endParaRPr lang="ar-JO"/>
          </a:p>
        </p:txBody>
      </p:sp>
      <p:sp>
        <p:nvSpPr>
          <p:cNvPr id="17" name="Footer Placeholder 16"/>
          <p:cNvSpPr>
            <a:spLocks noGrp="1"/>
          </p:cNvSpPr>
          <p:nvPr>
            <p:ph type="ftr" sz="quarter" idx="12"/>
          </p:nvPr>
        </p:nvSpPr>
        <p:spPr/>
        <p:txBody>
          <a:bodyPr/>
          <a:lstStyle/>
          <a:p>
            <a:endParaRPr lang="ar-JO"/>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043FCD-0A70-4741-9B49-69E5D87C0BB7}" type="datetimeFigureOut">
              <a:rPr lang="ar-JO" smtClean="0"/>
              <a:t>09/03/1437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673C76-63E3-48EC-8D44-3E5D76FA1400}" type="slidenum">
              <a:rPr lang="ar-JO" smtClean="0"/>
              <a:t>‹#›</a:t>
            </a:fld>
            <a:endParaRPr lang="ar-JO"/>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043FCD-0A70-4741-9B49-69E5D87C0BB7}" type="datetimeFigureOut">
              <a:rPr lang="ar-JO" smtClean="0"/>
              <a:t>09/03/1437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673C76-63E3-48EC-8D44-3E5D76FA1400}" type="slidenum">
              <a:rPr lang="ar-JO" smtClean="0"/>
              <a:t>‹#›</a:t>
            </a:fld>
            <a:endParaRPr lang="ar-JO"/>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B3043FCD-0A70-4741-9B49-69E5D87C0BB7}" type="datetimeFigureOut">
              <a:rPr lang="ar-JO" smtClean="0"/>
              <a:t>09/03/1437</a:t>
            </a:fld>
            <a:endParaRPr lang="ar-JO"/>
          </a:p>
        </p:txBody>
      </p:sp>
      <p:sp>
        <p:nvSpPr>
          <p:cNvPr id="15" name="Slide Number Placeholder 14"/>
          <p:cNvSpPr>
            <a:spLocks noGrp="1"/>
          </p:cNvSpPr>
          <p:nvPr>
            <p:ph type="sldNum" sz="quarter" idx="15"/>
          </p:nvPr>
        </p:nvSpPr>
        <p:spPr/>
        <p:txBody>
          <a:bodyPr/>
          <a:lstStyle>
            <a:lvl1pPr algn="ctr">
              <a:defRPr/>
            </a:lvl1pPr>
          </a:lstStyle>
          <a:p>
            <a:fld id="{C4673C76-63E3-48EC-8D44-3E5D76FA1400}" type="slidenum">
              <a:rPr lang="ar-JO" smtClean="0"/>
              <a:t>‹#›</a:t>
            </a:fld>
            <a:endParaRPr lang="ar-JO"/>
          </a:p>
        </p:txBody>
      </p:sp>
      <p:sp>
        <p:nvSpPr>
          <p:cNvPr id="16" name="Footer Placeholder 15"/>
          <p:cNvSpPr>
            <a:spLocks noGrp="1"/>
          </p:cNvSpPr>
          <p:nvPr>
            <p:ph type="ftr" sz="quarter" idx="16"/>
          </p:nvPr>
        </p:nvSpPr>
        <p:spPr/>
        <p:txBody>
          <a:bodyPr/>
          <a:lstStyle/>
          <a:p>
            <a:endParaRPr lang="ar-JO"/>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3043FCD-0A70-4741-9B49-69E5D87C0BB7}" type="datetimeFigureOut">
              <a:rPr lang="ar-JO" smtClean="0"/>
              <a:t>09/03/1437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673C76-63E3-48EC-8D44-3E5D76FA1400}" type="slidenum">
              <a:rPr lang="ar-JO" smtClean="0"/>
              <a:t>‹#›</a:t>
            </a:fld>
            <a:endParaRPr lang="ar-JO"/>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3043FCD-0A70-4741-9B49-69E5D87C0BB7}" type="datetimeFigureOut">
              <a:rPr lang="ar-JO" smtClean="0"/>
              <a:t>09/03/1437</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C4673C76-63E3-48EC-8D44-3E5D76FA1400}" type="slidenum">
              <a:rPr lang="ar-JO" smtClean="0"/>
              <a:t>‹#›</a:t>
            </a:fld>
            <a:endParaRPr lang="ar-JO"/>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4673C76-63E3-48EC-8D44-3E5D76FA1400}" type="slidenum">
              <a:rPr lang="ar-JO" smtClean="0"/>
              <a:t>‹#›</a:t>
            </a:fld>
            <a:endParaRPr lang="ar-JO"/>
          </a:p>
        </p:txBody>
      </p:sp>
      <p:sp>
        <p:nvSpPr>
          <p:cNvPr id="8" name="Footer Placeholder 7"/>
          <p:cNvSpPr>
            <a:spLocks noGrp="1"/>
          </p:cNvSpPr>
          <p:nvPr>
            <p:ph type="ftr" sz="quarter" idx="11"/>
          </p:nvPr>
        </p:nvSpPr>
        <p:spPr/>
        <p:txBody>
          <a:bodyPr/>
          <a:lstStyle/>
          <a:p>
            <a:endParaRPr lang="ar-JO"/>
          </a:p>
        </p:txBody>
      </p:sp>
      <p:sp>
        <p:nvSpPr>
          <p:cNvPr id="7" name="Date Placeholder 6"/>
          <p:cNvSpPr>
            <a:spLocks noGrp="1"/>
          </p:cNvSpPr>
          <p:nvPr>
            <p:ph type="dt" sz="half" idx="10"/>
          </p:nvPr>
        </p:nvSpPr>
        <p:spPr/>
        <p:txBody>
          <a:bodyPr/>
          <a:lstStyle/>
          <a:p>
            <a:fld id="{B3043FCD-0A70-4741-9B49-69E5D87C0BB7}" type="datetimeFigureOut">
              <a:rPr lang="ar-JO" smtClean="0"/>
              <a:t>09/03/1437</a:t>
            </a:fld>
            <a:endParaRPr lang="ar-JO"/>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3043FCD-0A70-4741-9B49-69E5D87C0BB7}" type="datetimeFigureOut">
              <a:rPr lang="ar-JO" smtClean="0"/>
              <a:t>09/03/1437</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C4673C76-63E3-48EC-8D44-3E5D76FA1400}" type="slidenum">
              <a:rPr lang="ar-JO" smtClean="0"/>
              <a:t>‹#›</a:t>
            </a:fld>
            <a:endParaRPr lang="ar-JO"/>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043FCD-0A70-4741-9B49-69E5D87C0BB7}" type="datetimeFigureOut">
              <a:rPr lang="ar-JO" smtClean="0"/>
              <a:t>09/03/1437</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C4673C76-63E3-48EC-8D44-3E5D76FA1400}" type="slidenum">
              <a:rPr lang="ar-JO" smtClean="0"/>
              <a:t>‹#›</a:t>
            </a:fld>
            <a:endParaRPr lang="ar-JO"/>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B3043FCD-0A70-4741-9B49-69E5D87C0BB7}" type="datetimeFigureOut">
              <a:rPr lang="ar-JO" smtClean="0"/>
              <a:t>09/03/1437</a:t>
            </a:fld>
            <a:endParaRPr lang="ar-JO"/>
          </a:p>
        </p:txBody>
      </p:sp>
      <p:sp>
        <p:nvSpPr>
          <p:cNvPr id="9" name="Slide Number Placeholder 8"/>
          <p:cNvSpPr>
            <a:spLocks noGrp="1"/>
          </p:cNvSpPr>
          <p:nvPr>
            <p:ph type="sldNum" sz="quarter" idx="15"/>
          </p:nvPr>
        </p:nvSpPr>
        <p:spPr/>
        <p:txBody>
          <a:bodyPr/>
          <a:lstStyle/>
          <a:p>
            <a:fld id="{C4673C76-63E3-48EC-8D44-3E5D76FA1400}" type="slidenum">
              <a:rPr lang="ar-JO" smtClean="0"/>
              <a:t>‹#›</a:t>
            </a:fld>
            <a:endParaRPr lang="ar-JO"/>
          </a:p>
        </p:txBody>
      </p:sp>
      <p:sp>
        <p:nvSpPr>
          <p:cNvPr id="10" name="Footer Placeholder 9"/>
          <p:cNvSpPr>
            <a:spLocks noGrp="1"/>
          </p:cNvSpPr>
          <p:nvPr>
            <p:ph type="ftr" sz="quarter" idx="16"/>
          </p:nvPr>
        </p:nvSpPr>
        <p:spPr/>
        <p:txBody>
          <a:bodyPr/>
          <a:lstStyle/>
          <a:p>
            <a:endParaRPr lang="ar-JO"/>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B3043FCD-0A70-4741-9B49-69E5D87C0BB7}" type="datetimeFigureOut">
              <a:rPr lang="ar-JO" smtClean="0"/>
              <a:t>09/03/1437</a:t>
            </a:fld>
            <a:endParaRPr lang="ar-JO"/>
          </a:p>
        </p:txBody>
      </p:sp>
      <p:sp>
        <p:nvSpPr>
          <p:cNvPr id="9" name="Slide Number Placeholder 8"/>
          <p:cNvSpPr>
            <a:spLocks noGrp="1"/>
          </p:cNvSpPr>
          <p:nvPr>
            <p:ph type="sldNum" sz="quarter" idx="11"/>
          </p:nvPr>
        </p:nvSpPr>
        <p:spPr/>
        <p:txBody>
          <a:bodyPr/>
          <a:lstStyle/>
          <a:p>
            <a:fld id="{C4673C76-63E3-48EC-8D44-3E5D76FA1400}" type="slidenum">
              <a:rPr lang="ar-JO" smtClean="0"/>
              <a:t>‹#›</a:t>
            </a:fld>
            <a:endParaRPr lang="ar-JO"/>
          </a:p>
        </p:txBody>
      </p:sp>
      <p:sp>
        <p:nvSpPr>
          <p:cNvPr id="10" name="Footer Placeholder 9"/>
          <p:cNvSpPr>
            <a:spLocks noGrp="1"/>
          </p:cNvSpPr>
          <p:nvPr>
            <p:ph type="ftr" sz="quarter" idx="12"/>
          </p:nvPr>
        </p:nvSpPr>
        <p:spPr/>
        <p:txBody>
          <a:bodyPr/>
          <a:lstStyle/>
          <a:p>
            <a:endParaRPr lang="ar-JO"/>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3043FCD-0A70-4741-9B49-69E5D87C0BB7}" type="datetimeFigureOut">
              <a:rPr lang="ar-JO" smtClean="0"/>
              <a:t>09/03/1437</a:t>
            </a:fld>
            <a:endParaRPr lang="ar-JO"/>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JO"/>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4673C76-63E3-48EC-8D44-3E5D76FA1400}" type="slidenum">
              <a:rPr lang="ar-JO" smtClean="0"/>
              <a:t>‹#›</a:t>
            </a:fld>
            <a:endParaRPr lang="ar-JO"/>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spd="slow">
    <p:wipe dir="r"/>
  </p:transition>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0.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image" Target="../media/image85.png"/><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61.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15616" y="3469797"/>
            <a:ext cx="6984776" cy="830997"/>
          </a:xfrm>
          <a:prstGeom prst="rect">
            <a:avLst/>
          </a:prstGeom>
          <a:noFill/>
        </p:spPr>
        <p:txBody>
          <a:bodyPr wrap="square" rtlCol="1">
            <a:spAutoFit/>
          </a:bodyPr>
          <a:lstStyle/>
          <a:p>
            <a:pPr algn="ctr"/>
            <a:r>
              <a:rPr lang="en-US" sz="4800" b="1" i="1" dirty="0" smtClean="0">
                <a:latin typeface="Times New Roman" pitchFamily="18" charset="0"/>
                <a:cs typeface="Times New Roman" pitchFamily="18" charset="0"/>
              </a:rPr>
              <a:t>“Passive Villa“ </a:t>
            </a:r>
            <a:endParaRPr lang="ar-JO" sz="4800" b="1" i="1" dirty="0">
              <a:latin typeface="Times New Roman" pitchFamily="18" charset="0"/>
              <a:cs typeface="Times New Roman" pitchFamily="18" charset="0"/>
            </a:endParaRPr>
          </a:p>
        </p:txBody>
      </p:sp>
      <p:sp>
        <p:nvSpPr>
          <p:cNvPr id="8" name="TextBox 7"/>
          <p:cNvSpPr txBox="1"/>
          <p:nvPr/>
        </p:nvSpPr>
        <p:spPr>
          <a:xfrm>
            <a:off x="2627784" y="4300794"/>
            <a:ext cx="6012160" cy="2862322"/>
          </a:xfrm>
          <a:prstGeom prst="rect">
            <a:avLst/>
          </a:prstGeom>
          <a:noFill/>
        </p:spPr>
        <p:txBody>
          <a:bodyPr wrap="square" rtlCol="1">
            <a:spAutoFit/>
          </a:bodyPr>
          <a:lstStyle/>
          <a:p>
            <a:pPr algn="l"/>
            <a:endPar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l"/>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Supervisor </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Dr. </a:t>
            </a:r>
            <a:r>
              <a:rPr lang="en-US" sz="2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Muhannad</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Haj </a:t>
            </a:r>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Hussein</a:t>
            </a:r>
          </a:p>
          <a:p>
            <a:pPr algn="l"/>
            <a:endParaRPr lang="ar-JO" sz="2000" i="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By</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Ibtehal Alawnih</a:t>
            </a:r>
          </a:p>
          <a:p>
            <a:pPr algn="l"/>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Elanah</a:t>
            </a:r>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Abu </a:t>
            </a:r>
            <a:r>
              <a:rPr lang="en-US" sz="2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Neameh</a:t>
            </a:r>
            <a:endPar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l"/>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Fannan</a:t>
            </a:r>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Ghozzi</a:t>
            </a:r>
            <a:endPar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ar-JO" sz="2000" i="1" dirty="0">
              <a:effectLst>
                <a:outerShdw blurRad="38100" dist="38100" dir="2700000" algn="tl">
                  <a:srgbClr val="000000">
                    <a:alpha val="43137"/>
                  </a:srgbClr>
                </a:outerShdw>
              </a:effectLst>
              <a:latin typeface="Times New Roman" pitchFamily="18" charset="0"/>
              <a:cs typeface="Times New Roman" pitchFamily="18" charset="0"/>
            </a:endParaRPr>
          </a:p>
          <a:p>
            <a:pPr algn="ctr"/>
            <a:endPar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5856" y="1268764"/>
            <a:ext cx="2961456" cy="216024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Rectangle 1"/>
          <p:cNvSpPr/>
          <p:nvPr/>
        </p:nvSpPr>
        <p:spPr>
          <a:xfrm>
            <a:off x="2051720" y="251356"/>
            <a:ext cx="4572000" cy="738664"/>
          </a:xfrm>
          <a:prstGeom prst="rect">
            <a:avLst/>
          </a:prstGeom>
        </p:spPr>
        <p:txBody>
          <a:bodyPr>
            <a:spAutoFit/>
          </a:bodyPr>
          <a:lstStyle/>
          <a:p>
            <a:pPr algn="ctr"/>
            <a:endParaRPr lang="en-US" dirty="0">
              <a:latin typeface="Times New Roman" panose="02020603050405020304" pitchFamily="18" charset="0"/>
              <a:cs typeface="Times New Roman" panose="02020603050405020304" pitchFamily="18" charset="0"/>
            </a:endParaRPr>
          </a:p>
          <a:p>
            <a:pPr algn="ctr"/>
            <a:r>
              <a:rPr lang="en-US" sz="2400" dirty="0" smtClean="0">
                <a:latin typeface="Times New Roman" panose="02020603050405020304" pitchFamily="18" charset="0"/>
                <a:cs typeface="Times New Roman" panose="02020603050405020304" pitchFamily="18" charset="0"/>
              </a:rPr>
              <a:t>AL </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Najah</a:t>
            </a:r>
            <a:r>
              <a:rPr lang="en-US" sz="2400" dirty="0">
                <a:latin typeface="Times New Roman" panose="02020603050405020304" pitchFamily="18" charset="0"/>
                <a:cs typeface="Times New Roman" panose="02020603050405020304" pitchFamily="18" charset="0"/>
              </a:rPr>
              <a:t> National University </a:t>
            </a:r>
            <a:endParaRPr lang="ar-JO" sz="2400" dirty="0"/>
          </a:p>
        </p:txBody>
      </p:sp>
    </p:spTree>
    <p:extLst>
      <p:ext uri="{BB962C8B-B14F-4D97-AF65-F5344CB8AC3E}">
        <p14:creationId xmlns:p14="http://schemas.microsoft.com/office/powerpoint/2010/main" val="1059359508"/>
      </p:ext>
    </p:extLst>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a:xfrm>
            <a:off x="8153400" y="6702552"/>
            <a:ext cx="758952" cy="246888"/>
          </a:xfrm>
        </p:spPr>
        <p:txBody>
          <a:bodyPr/>
          <a:lstStyle/>
          <a:p>
            <a:fld id="{017FCA48-D4E9-4834-8513-0527CCA57B22}" type="slidenum">
              <a:rPr lang="en-US" smtClean="0"/>
              <a:pPr/>
              <a:t>10</a:t>
            </a:fld>
            <a:endParaRPr lang="en-US"/>
          </a:p>
        </p:txBody>
      </p:sp>
      <p:sp>
        <p:nvSpPr>
          <p:cNvPr id="11" name="Title 3"/>
          <p:cNvSpPr>
            <a:spLocks noGrp="1"/>
          </p:cNvSpPr>
          <p:nvPr>
            <p:ph type="title"/>
          </p:nvPr>
        </p:nvSpPr>
        <p:spPr>
          <a:xfrm>
            <a:off x="228600" y="381000"/>
            <a:ext cx="8686800" cy="838200"/>
          </a:xfrm>
        </p:spPr>
        <p:txBody>
          <a:bodyPr>
            <a:normAutofit/>
          </a:bodyPr>
          <a:lstStyle/>
          <a:p>
            <a:r>
              <a:rPr lang="en-US" sz="40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Basement 1 </a:t>
            </a:r>
            <a:endParaRPr lang="en-US" sz="4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44824"/>
            <a:ext cx="8504844" cy="38884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20119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11</a:t>
            </a:fld>
            <a:endParaRPr lang="en-US"/>
          </a:p>
        </p:txBody>
      </p:sp>
      <p:sp>
        <p:nvSpPr>
          <p:cNvPr id="5" name="Title 3"/>
          <p:cNvSpPr>
            <a:spLocks noGrp="1"/>
          </p:cNvSpPr>
          <p:nvPr>
            <p:ph type="title"/>
          </p:nvPr>
        </p:nvSpPr>
        <p:spPr>
          <a:xfrm>
            <a:off x="304800" y="457200"/>
            <a:ext cx="8686800" cy="838200"/>
          </a:xfrm>
        </p:spPr>
        <p:txBody>
          <a:bodyPr>
            <a:normAutofit/>
          </a:bodyPr>
          <a:lstStyle/>
          <a:p>
            <a:r>
              <a:rPr lang="en-US" sz="40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Ground floor </a:t>
            </a:r>
            <a:endParaRPr lang="en-US" sz="4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329" t="18093" r="14318" b="19007"/>
          <a:stretch/>
        </p:blipFill>
        <p:spPr bwMode="auto">
          <a:xfrm>
            <a:off x="457200" y="1752599"/>
            <a:ext cx="8305799" cy="4601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27167670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12</a:t>
            </a:fld>
            <a:endParaRPr lang="en-US"/>
          </a:p>
        </p:txBody>
      </p:sp>
      <p:sp>
        <p:nvSpPr>
          <p:cNvPr id="5" name="Title 3"/>
          <p:cNvSpPr>
            <a:spLocks noGrp="1"/>
          </p:cNvSpPr>
          <p:nvPr>
            <p:ph type="title"/>
          </p:nvPr>
        </p:nvSpPr>
        <p:spPr>
          <a:xfrm>
            <a:off x="194675" y="838200"/>
            <a:ext cx="8686800" cy="838200"/>
          </a:xfrm>
        </p:spPr>
        <p:txBody>
          <a:bodyPr>
            <a:normAutofit/>
          </a:bodyPr>
          <a:lstStyle/>
          <a:p>
            <a:r>
              <a:rPr lang="en-US" sz="40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First floor</a:t>
            </a:r>
            <a:endParaRPr lang="en-US" sz="4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120" t="19726" r="15979" b="19449"/>
          <a:stretch/>
        </p:blipFill>
        <p:spPr bwMode="auto">
          <a:xfrm>
            <a:off x="381000" y="1897040"/>
            <a:ext cx="8314150" cy="44494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70278587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13</a:t>
            </a:fld>
            <a:endParaRPr lang="en-US"/>
          </a:p>
        </p:txBody>
      </p:sp>
      <p:sp>
        <p:nvSpPr>
          <p:cNvPr id="9" name="Title 3"/>
          <p:cNvSpPr>
            <a:spLocks noGrp="1"/>
          </p:cNvSpPr>
          <p:nvPr>
            <p:ph type="title"/>
          </p:nvPr>
        </p:nvSpPr>
        <p:spPr>
          <a:xfrm>
            <a:off x="262003" y="762000"/>
            <a:ext cx="8686800" cy="838200"/>
          </a:xfrm>
        </p:spPr>
        <p:txBody>
          <a:bodyPr>
            <a:normAutofit/>
          </a:bodyPr>
          <a:lstStyle/>
          <a:p>
            <a:r>
              <a:rPr lang="en-US" sz="40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Roof  floor</a:t>
            </a:r>
            <a:endParaRPr lang="en-US" sz="4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00808"/>
            <a:ext cx="8712968" cy="470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489195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14</a:t>
            </a:fld>
            <a:endParaRPr lang="en-US"/>
          </a:p>
        </p:txBody>
      </p:sp>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04663"/>
            <a:ext cx="8640960" cy="6048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209690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15</a:t>
            </a:fld>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04314"/>
            <a:ext cx="7128791" cy="6048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682066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48" y="0"/>
            <a:ext cx="915764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685800" y="358140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64479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8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204340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5258" y="2057400"/>
            <a:ext cx="4650378" cy="480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Title 3"/>
          <p:cNvSpPr txBox="1">
            <a:spLocks/>
          </p:cNvSpPr>
          <p:nvPr/>
        </p:nvSpPr>
        <p:spPr>
          <a:xfrm>
            <a:off x="4742236" y="874734"/>
            <a:ext cx="8686800" cy="838200"/>
          </a:xfrm>
          <a:prstGeom prst="rect">
            <a:avLst/>
          </a:prstGeom>
        </p:spPr>
        <p:txBody>
          <a:bodyPr>
            <a:normAutofit/>
          </a:bodyPr>
          <a:lst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r>
              <a:rPr lang="en-US" sz="28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South  view</a:t>
            </a:r>
            <a:endParaRPr lang="en-US" sz="28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Title 3"/>
          <p:cNvSpPr txBox="1">
            <a:spLocks/>
          </p:cNvSpPr>
          <p:nvPr/>
        </p:nvSpPr>
        <p:spPr>
          <a:xfrm>
            <a:off x="86603" y="5105400"/>
            <a:ext cx="8686800" cy="838200"/>
          </a:xfrm>
          <a:prstGeom prst="rect">
            <a:avLst/>
          </a:prstGeom>
        </p:spPr>
        <p:txBody>
          <a:bodyPr>
            <a:normAutofit/>
          </a:bodyPr>
          <a:lst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r>
              <a:rPr lang="en-US" sz="28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North   view </a:t>
            </a:r>
            <a:endParaRPr lang="en-US" sz="28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050"/>
            <a:ext cx="4362450" cy="4438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27222150"/>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in)">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5"/>
          </p:nvPr>
        </p:nvSpPr>
        <p:spPr/>
        <p:txBody>
          <a:bodyPr/>
          <a:lstStyle/>
          <a:p>
            <a:fld id="{017FCA48-D4E9-4834-8513-0527CCA57B22}" type="slidenum">
              <a:rPr lang="en-US" smtClean="0"/>
              <a:pPr/>
              <a:t>19</a:t>
            </a:fld>
            <a:endParaRPr lang="en-US"/>
          </a:p>
        </p:txBody>
      </p:sp>
      <p:sp>
        <p:nvSpPr>
          <p:cNvPr id="4" name="عنوان 3"/>
          <p:cNvSpPr>
            <a:spLocks noGrp="1"/>
          </p:cNvSpPr>
          <p:nvPr>
            <p:ph type="title"/>
          </p:nvPr>
        </p:nvSpPr>
        <p:spPr/>
        <p:txBody>
          <a:bodyPr>
            <a:normAutofit/>
          </a:bodyPr>
          <a:lstStyle/>
          <a:p>
            <a:r>
              <a:rPr lang="en-US" sz="40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Environmental analysis </a:t>
            </a:r>
            <a:endParaRPr lang="ar-SA" sz="40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6"/>
          <p:cNvPicPr/>
          <p:nvPr/>
        </p:nvPicPr>
        <p:blipFill rotWithShape="1">
          <a:blip r:embed="rId2"/>
          <a:srcRect l="17575" t="22776" r="38556" b="28278"/>
          <a:stretch/>
        </p:blipFill>
        <p:spPr bwMode="auto">
          <a:xfrm>
            <a:off x="4495800" y="1600200"/>
            <a:ext cx="4495800" cy="3962400"/>
          </a:xfrm>
          <a:prstGeom prst="rect">
            <a:avLst/>
          </a:prstGeom>
          <a:ln>
            <a:noFill/>
          </a:ln>
          <a:effectLst>
            <a:softEdge rad="112500"/>
          </a:effectLst>
          <a:extLst>
            <a:ext uri="{53640926-AAD7-44D8-BBD7-CCE9431645EC}">
              <a14:shadowObscured xmlns:a14="http://schemas.microsoft.com/office/drawing/2010/main"/>
            </a:ext>
          </a:extLst>
        </p:spPr>
      </p:pic>
      <p:pic>
        <p:nvPicPr>
          <p:cNvPr id="8" name="Picture 7"/>
          <p:cNvPicPr/>
          <p:nvPr/>
        </p:nvPicPr>
        <p:blipFill rotWithShape="1">
          <a:blip r:embed="rId3"/>
          <a:srcRect l="18528" t="17931" r="32562" b="17617"/>
          <a:stretch/>
        </p:blipFill>
        <p:spPr bwMode="auto">
          <a:xfrm>
            <a:off x="199901" y="1600200"/>
            <a:ext cx="4267200" cy="3915427"/>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60950039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3733800"/>
          </a:xfrm>
        </p:spPr>
        <p:txBody>
          <a:bodyPr/>
          <a:lstStyle/>
          <a:p>
            <a:pPr marL="0" indent="0" algn="l" rtl="0">
              <a:buNone/>
            </a:pPr>
            <a:r>
              <a:rPr lang="en-US" dirty="0" smtClean="0"/>
              <a:t>1- site analysis.</a:t>
            </a:r>
          </a:p>
          <a:p>
            <a:pPr marL="0" indent="0" algn="l" rtl="0">
              <a:buNone/>
            </a:pPr>
            <a:r>
              <a:rPr lang="en-US" dirty="0" smtClean="0"/>
              <a:t>2-design stage  </a:t>
            </a:r>
            <a:r>
              <a:rPr lang="en-US" dirty="0" smtClean="0">
                <a:latin typeface="Arial"/>
                <a:cs typeface="Arial"/>
              </a:rPr>
              <a:t>→ Architectural </a:t>
            </a:r>
          </a:p>
          <a:p>
            <a:pPr marL="0" indent="0" algn="l" rtl="0">
              <a:buNone/>
            </a:pPr>
            <a:r>
              <a:rPr lang="en-US" dirty="0" smtClean="0">
                <a:latin typeface="Arial"/>
                <a:cs typeface="Arial"/>
              </a:rPr>
              <a:t>                        →Environmental </a:t>
            </a:r>
          </a:p>
          <a:p>
            <a:pPr marL="0" indent="0" algn="l" rtl="0">
              <a:buNone/>
            </a:pPr>
            <a:r>
              <a:rPr lang="en-US" dirty="0" smtClean="0">
                <a:latin typeface="Arial"/>
                <a:cs typeface="Arial"/>
              </a:rPr>
              <a:t>                        →Structural design</a:t>
            </a:r>
          </a:p>
          <a:p>
            <a:pPr marL="0" indent="0" algn="l" rtl="0">
              <a:buNone/>
            </a:pPr>
            <a:r>
              <a:rPr lang="en-US" dirty="0" smtClean="0">
                <a:latin typeface="Arial"/>
                <a:cs typeface="Arial"/>
              </a:rPr>
              <a:t>                        →Electro-mechanical design</a:t>
            </a:r>
          </a:p>
          <a:p>
            <a:pPr marL="0" indent="0" algn="l" rtl="0">
              <a:buNone/>
            </a:pPr>
            <a:r>
              <a:rPr lang="en-US" dirty="0" smtClean="0">
                <a:latin typeface="Arial"/>
                <a:cs typeface="Arial"/>
              </a:rPr>
              <a:t>3- quantity survey and cost estimate.</a:t>
            </a:r>
            <a:endParaRPr lang="ar-JO" dirty="0"/>
          </a:p>
        </p:txBody>
      </p:sp>
      <p:sp>
        <p:nvSpPr>
          <p:cNvPr id="3" name="Title 2"/>
          <p:cNvSpPr>
            <a:spLocks noGrp="1"/>
          </p:cNvSpPr>
          <p:nvPr>
            <p:ph type="title"/>
          </p:nvPr>
        </p:nvSpPr>
        <p:spPr>
          <a:xfrm>
            <a:off x="457200" y="152400"/>
            <a:ext cx="8229600" cy="838200"/>
          </a:xfrm>
        </p:spPr>
        <p:txBody>
          <a:bodyPr/>
          <a:lstStyle/>
          <a:p>
            <a:r>
              <a:rPr lang="en-US" dirty="0" smtClean="0"/>
              <a:t>Contents:</a:t>
            </a:r>
            <a:endParaRPr lang="ar-JO" dirty="0"/>
          </a:p>
        </p:txBody>
      </p:sp>
    </p:spTree>
    <p:extLst>
      <p:ext uri="{BB962C8B-B14F-4D97-AF65-F5344CB8AC3E}">
        <p14:creationId xmlns:p14="http://schemas.microsoft.com/office/powerpoint/2010/main" val="1696249114"/>
      </p:ext>
    </p:extLst>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ext uri="{D42A27DB-BD31-4B8C-83A1-F6EECF244321}">
                <p14:modId xmlns:p14="http://schemas.microsoft.com/office/powerpoint/2010/main" val="3058001124"/>
              </p:ext>
            </p:extLst>
          </p:nvPr>
        </p:nvGraphicFramePr>
        <p:xfrm>
          <a:off x="152400" y="1672784"/>
          <a:ext cx="6096000" cy="5012055"/>
        </p:xfrm>
        <a:graphic>
          <a:graphicData uri="http://schemas.openxmlformats.org/drawingml/2006/table">
            <a:tbl>
              <a:tblPr rtl="1" firstRow="1" bandRow="1">
                <a:tableStyleId>{00A15C55-8517-42AA-B614-E9B94910E393}</a:tableStyleId>
              </a:tblPr>
              <a:tblGrid>
                <a:gridCol w="3048000"/>
                <a:gridCol w="3048000"/>
              </a:tblGrid>
              <a:tr h="279400">
                <a:tc>
                  <a:txBody>
                    <a:bodyPr/>
                    <a:lstStyle/>
                    <a:p>
                      <a:pPr algn="ctr" rtl="0" fontAlgn="b"/>
                      <a:r>
                        <a:rPr lang="en-US" sz="1800" b="1" u="none" strike="noStrike" dirty="0" smtClean="0">
                          <a:effectLst/>
                        </a:rPr>
                        <a:t>scenario </a:t>
                      </a:r>
                      <a:r>
                        <a:rPr lang="en-US" sz="1800" b="1" u="none" strike="noStrike" dirty="0">
                          <a:effectLst/>
                        </a:rPr>
                        <a:t>2</a:t>
                      </a:r>
                      <a:endParaRPr lang="en-US" sz="1800" b="1" i="0" u="none" strike="noStrike" dirty="0">
                        <a:solidFill>
                          <a:srgbClr val="000000"/>
                        </a:solidFill>
                        <a:effectLst/>
                        <a:latin typeface="Arial"/>
                      </a:endParaRPr>
                    </a:p>
                  </a:txBody>
                  <a:tcPr marL="9525" marR="9525" marT="9525" marB="0" anchor="b"/>
                </a:tc>
                <a:tc>
                  <a:txBody>
                    <a:bodyPr/>
                    <a:lstStyle/>
                    <a:p>
                      <a:pPr algn="ctr" rtl="0" fontAlgn="b"/>
                      <a:r>
                        <a:rPr lang="en-US" sz="1800" b="1" u="none" strike="noStrike" dirty="0" smtClean="0">
                          <a:effectLst/>
                        </a:rPr>
                        <a:t>scenario </a:t>
                      </a:r>
                      <a:r>
                        <a:rPr lang="en-US" sz="1800" b="1" u="none" strike="noStrike" dirty="0">
                          <a:effectLst/>
                        </a:rPr>
                        <a:t>1</a:t>
                      </a:r>
                      <a:endParaRPr lang="en-US" sz="1800" b="1" i="0" u="none" strike="noStrike" dirty="0">
                        <a:solidFill>
                          <a:srgbClr val="000000"/>
                        </a:solidFill>
                        <a:effectLst/>
                        <a:latin typeface="Arial"/>
                      </a:endParaRPr>
                    </a:p>
                  </a:txBody>
                  <a:tcPr marL="9525" marR="9525" marT="9525" marB="0" anchor="b"/>
                </a:tc>
              </a:tr>
              <a:tr h="304800">
                <a:tc>
                  <a:txBody>
                    <a:bodyPr/>
                    <a:lstStyle/>
                    <a:p>
                      <a:pPr algn="ctr" rtl="0" fontAlgn="b"/>
                      <a:r>
                        <a:rPr lang="en-US" sz="1800" u="none" strike="noStrike" dirty="0">
                          <a:effectLst/>
                        </a:rPr>
                        <a:t>similar to sc1 +shading </a:t>
                      </a:r>
                      <a:endParaRPr lang="en-US" sz="1800" b="1" i="0" u="none" strike="noStrike" dirty="0">
                        <a:solidFill>
                          <a:srgbClr val="000000"/>
                        </a:solidFill>
                        <a:effectLst/>
                        <a:latin typeface="Arial"/>
                      </a:endParaRPr>
                    </a:p>
                  </a:txBody>
                  <a:tcPr marL="9525" marR="9525" marT="9525" marB="0" anchor="ctr"/>
                </a:tc>
                <a:tc>
                  <a:txBody>
                    <a:bodyPr/>
                    <a:lstStyle/>
                    <a:p>
                      <a:pPr algn="ctr" rtl="0" fontAlgn="b"/>
                      <a:r>
                        <a:rPr lang="en-US" sz="1800" u="none" strike="noStrike" dirty="0" smtClean="0">
                          <a:effectLst/>
                        </a:rPr>
                        <a:t>original </a:t>
                      </a:r>
                      <a:r>
                        <a:rPr lang="en-US" sz="1800" u="none" strike="noStrike" dirty="0">
                          <a:effectLst/>
                        </a:rPr>
                        <a:t>Ag with windows has SHGC =0.41 and τ=0.64</a:t>
                      </a:r>
                      <a:endParaRPr lang="en-US" sz="1800" b="1" i="0" u="none" strike="noStrike" dirty="0">
                        <a:solidFill>
                          <a:srgbClr val="000000"/>
                        </a:solidFill>
                        <a:effectLst/>
                        <a:latin typeface="Arial"/>
                      </a:endParaRPr>
                    </a:p>
                  </a:txBody>
                  <a:tcPr marL="9525" marR="9525" marT="9525" marB="0" anchor="b"/>
                </a:tc>
              </a:tr>
              <a:tr h="1483360">
                <a:tc>
                  <a:txBody>
                    <a:bodyPr/>
                    <a:lstStyle/>
                    <a:p>
                      <a:pPr rtl="1"/>
                      <a:endParaRPr lang="ar-JO" sz="1800" b="1" dirty="0"/>
                    </a:p>
                  </a:txBody>
                  <a:tcPr/>
                </a:tc>
                <a:tc>
                  <a:txBody>
                    <a:bodyPr/>
                    <a:lstStyle/>
                    <a:p>
                      <a:pPr rtl="1"/>
                      <a:endParaRPr lang="ar-JO" sz="1800" b="1" dirty="0"/>
                    </a:p>
                  </a:txBody>
                  <a:tcPr/>
                </a:tc>
              </a:tr>
              <a:tr h="370840">
                <a:tc>
                  <a:txBody>
                    <a:bodyPr/>
                    <a:lstStyle/>
                    <a:p>
                      <a:pPr algn="ctr" rtl="0" fontAlgn="b"/>
                      <a:r>
                        <a:rPr lang="en-US" sz="1800" b="1" u="none" strike="noStrike" dirty="0" smtClean="0">
                          <a:effectLst/>
                        </a:rPr>
                        <a:t>scenario </a:t>
                      </a:r>
                      <a:r>
                        <a:rPr lang="en-US" sz="1800" b="1" u="none" strike="noStrike" dirty="0">
                          <a:effectLst/>
                        </a:rPr>
                        <a:t>4</a:t>
                      </a:r>
                      <a:endParaRPr lang="en-US" sz="1800" b="1" i="0" u="none" strike="noStrike" dirty="0">
                        <a:solidFill>
                          <a:srgbClr val="000000"/>
                        </a:solidFill>
                        <a:effectLst/>
                        <a:latin typeface="Arial"/>
                      </a:endParaRPr>
                    </a:p>
                  </a:txBody>
                  <a:tcPr marL="9525" marR="9525" marT="9525" marB="0" anchor="b"/>
                </a:tc>
                <a:tc>
                  <a:txBody>
                    <a:bodyPr/>
                    <a:lstStyle/>
                    <a:p>
                      <a:pPr algn="ctr" rtl="0" fontAlgn="b"/>
                      <a:r>
                        <a:rPr lang="en-US" sz="1800" b="1" u="none" strike="noStrike" dirty="0" smtClean="0">
                          <a:effectLst/>
                        </a:rPr>
                        <a:t>scenario </a:t>
                      </a:r>
                      <a:r>
                        <a:rPr lang="en-US" sz="1800" b="1" u="none" strike="noStrike" dirty="0">
                          <a:effectLst/>
                        </a:rPr>
                        <a:t>3</a:t>
                      </a:r>
                      <a:endParaRPr lang="en-US" sz="1800" b="1" i="0" u="none" strike="noStrike" dirty="0">
                        <a:solidFill>
                          <a:srgbClr val="000000"/>
                        </a:solidFill>
                        <a:effectLst/>
                        <a:latin typeface="Arial"/>
                      </a:endParaRPr>
                    </a:p>
                  </a:txBody>
                  <a:tcPr marL="9525" marR="9525" marT="9525" marB="0" anchor="b"/>
                </a:tc>
              </a:tr>
              <a:tr h="370840">
                <a:tc>
                  <a:txBody>
                    <a:bodyPr/>
                    <a:lstStyle/>
                    <a:p>
                      <a:pPr algn="ctr" rtl="0" fontAlgn="b"/>
                      <a:r>
                        <a:rPr lang="en-US" sz="1800" u="none" strike="noStrike" dirty="0" smtClean="0">
                          <a:effectLst/>
                        </a:rPr>
                        <a:t>original  </a:t>
                      </a:r>
                      <a:r>
                        <a:rPr lang="en-US" sz="1800" u="none" strike="noStrike" dirty="0">
                          <a:effectLst/>
                        </a:rPr>
                        <a:t>Ag with windows has SHGC =0.28  and τ=0.41  </a:t>
                      </a:r>
                      <a:br>
                        <a:rPr lang="en-US" sz="1800" u="none" strike="noStrike" dirty="0">
                          <a:effectLst/>
                        </a:rPr>
                      </a:br>
                      <a:endParaRPr lang="en-US" sz="1800" b="1" i="0" u="none" strike="noStrike" dirty="0">
                        <a:solidFill>
                          <a:srgbClr val="000000"/>
                        </a:solidFill>
                        <a:effectLst/>
                        <a:latin typeface="Arial"/>
                      </a:endParaRPr>
                    </a:p>
                  </a:txBody>
                  <a:tcPr marL="9525" marR="9525" marT="9525" marB="0" anchor="b"/>
                </a:tc>
                <a:tc>
                  <a:txBody>
                    <a:bodyPr/>
                    <a:lstStyle/>
                    <a:p>
                      <a:pPr algn="ctr" rtl="0" fontAlgn="b"/>
                      <a:r>
                        <a:rPr lang="en-US" sz="1800" u="none" strike="noStrike" dirty="0" smtClean="0">
                          <a:effectLst/>
                        </a:rPr>
                        <a:t>change </a:t>
                      </a:r>
                      <a:r>
                        <a:rPr lang="en-US" sz="1800" u="none" strike="noStrike" dirty="0">
                          <a:effectLst/>
                        </a:rPr>
                        <a:t>Ag windows has SHGC =0.41 and τ=0.64  and shading </a:t>
                      </a:r>
                      <a:endParaRPr lang="en-US" sz="1800" b="1" i="0" u="none" strike="noStrike" dirty="0">
                        <a:solidFill>
                          <a:srgbClr val="000000"/>
                        </a:solidFill>
                        <a:effectLst/>
                        <a:latin typeface="Arial"/>
                      </a:endParaRPr>
                    </a:p>
                  </a:txBody>
                  <a:tcPr marL="9525" marR="9525" marT="9525" marB="0" anchor="b"/>
                </a:tc>
              </a:tr>
              <a:tr h="1483360">
                <a:tc>
                  <a:txBody>
                    <a:bodyPr/>
                    <a:lstStyle/>
                    <a:p>
                      <a:pPr rtl="1"/>
                      <a:endParaRPr lang="ar-JO" sz="1800" dirty="0"/>
                    </a:p>
                  </a:txBody>
                  <a:tcPr/>
                </a:tc>
                <a:tc>
                  <a:txBody>
                    <a:bodyPr/>
                    <a:lstStyle/>
                    <a:p>
                      <a:pPr rtl="1"/>
                      <a:r>
                        <a:rPr lang="en-US" sz="1800" dirty="0" smtClean="0"/>
                        <a:t>     </a:t>
                      </a:r>
                      <a:endParaRPr lang="ar-JO" sz="1800" dirty="0"/>
                    </a:p>
                  </a:txBody>
                  <a:tcPr/>
                </a:tc>
              </a:tr>
            </a:tbl>
          </a:graphicData>
        </a:graphic>
      </p:graphicFrame>
      <p:pic>
        <p:nvPicPr>
          <p:cNvPr id="18"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163" y="2655125"/>
            <a:ext cx="2752724" cy="130678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8638" y="2649187"/>
            <a:ext cx="2819400" cy="13127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267" y="5253469"/>
            <a:ext cx="2717098" cy="134197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6023" y="5301208"/>
            <a:ext cx="2790701" cy="134197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p:cNvGraphicFramePr>
            <a:graphicFrameLocks noGrp="1"/>
          </p:cNvGraphicFramePr>
          <p:nvPr>
            <p:extLst>
              <p:ext uri="{D42A27DB-BD31-4B8C-83A1-F6EECF244321}">
                <p14:modId xmlns:p14="http://schemas.microsoft.com/office/powerpoint/2010/main" val="1204170624"/>
              </p:ext>
            </p:extLst>
          </p:nvPr>
        </p:nvGraphicFramePr>
        <p:xfrm>
          <a:off x="6296396" y="1659162"/>
          <a:ext cx="2803566" cy="2775678"/>
        </p:xfrm>
        <a:graphic>
          <a:graphicData uri="http://schemas.openxmlformats.org/drawingml/2006/table">
            <a:tbl>
              <a:tblPr rtl="1" firstRow="1" bandRow="1">
                <a:tableStyleId>{00A15C55-8517-42AA-B614-E9B94910E393}</a:tableStyleId>
              </a:tblPr>
              <a:tblGrid>
                <a:gridCol w="2803566"/>
              </a:tblGrid>
              <a:tr h="388639">
                <a:tc>
                  <a:txBody>
                    <a:bodyPr/>
                    <a:lstStyle/>
                    <a:p>
                      <a:pPr algn="ctr" rtl="0" fontAlgn="b"/>
                      <a:r>
                        <a:rPr lang="en-US" sz="1800" u="none" strike="noStrike" dirty="0" smtClean="0">
                          <a:effectLst/>
                        </a:rPr>
                        <a:t>scenario </a:t>
                      </a:r>
                      <a:r>
                        <a:rPr lang="en-US" sz="1800" u="none" strike="noStrike" dirty="0">
                          <a:effectLst/>
                        </a:rPr>
                        <a:t>5</a:t>
                      </a:r>
                      <a:endParaRPr lang="en-US" sz="1800" b="0" i="0" u="none" strike="noStrike" dirty="0">
                        <a:solidFill>
                          <a:srgbClr val="000000"/>
                        </a:solidFill>
                        <a:effectLst/>
                        <a:latin typeface="Arial"/>
                      </a:endParaRPr>
                    </a:p>
                  </a:txBody>
                  <a:tcPr marL="9525" marR="9525" marT="9525" marB="0" anchor="ctr"/>
                </a:tc>
              </a:tr>
              <a:tr h="495207">
                <a:tc>
                  <a:txBody>
                    <a:bodyPr/>
                    <a:lstStyle/>
                    <a:p>
                      <a:pPr algn="ctr" rtl="0" fontAlgn="b"/>
                      <a:r>
                        <a:rPr lang="en-US" sz="1800" u="none" strike="noStrike" dirty="0">
                          <a:effectLst/>
                        </a:rPr>
                        <a:t>Chang Ag with windows has SHGC =0.28  and τ=0.41</a:t>
                      </a:r>
                      <a:br>
                        <a:rPr lang="en-US" sz="1800" u="none" strike="noStrike" dirty="0">
                          <a:effectLst/>
                        </a:rPr>
                      </a:br>
                      <a:endParaRPr lang="en-US" sz="1800" b="0" i="0" u="none" strike="noStrike" dirty="0">
                        <a:solidFill>
                          <a:srgbClr val="000000"/>
                        </a:solidFill>
                        <a:effectLst/>
                        <a:latin typeface="Arial"/>
                      </a:endParaRPr>
                    </a:p>
                  </a:txBody>
                  <a:tcPr marL="9525" marR="9525" marT="9525" marB="0" anchor="ctr"/>
                </a:tc>
              </a:tr>
              <a:tr h="1554554">
                <a:tc>
                  <a:txBody>
                    <a:bodyPr/>
                    <a:lstStyle/>
                    <a:p>
                      <a:pPr rtl="1"/>
                      <a:endParaRPr lang="ar-JO" dirty="0"/>
                    </a:p>
                  </a:txBody>
                  <a:tcPr/>
                </a:tc>
              </a:tr>
            </a:tbl>
          </a:graphicData>
        </a:graphic>
      </p:graphicFrame>
      <p:pic>
        <p:nvPicPr>
          <p:cNvPr id="23"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2996952"/>
            <a:ext cx="2594758" cy="1425039"/>
          </a:xfrm>
          <a:prstGeom prst="rect">
            <a:avLst/>
          </a:prstGeom>
          <a:noFill/>
          <a:extLst>
            <a:ext uri="{909E8E84-426E-40DD-AFC4-6F175D3DCCD1}">
              <a14:hiddenFill xmlns:a14="http://schemas.microsoft.com/office/drawing/2010/main">
                <a:solidFill>
                  <a:srgbClr val="FFFFFF"/>
                </a:solidFill>
              </a14:hiddenFill>
            </a:ext>
          </a:extLst>
        </p:spPr>
      </p:pic>
      <p:sp>
        <p:nvSpPr>
          <p:cNvPr id="24" name="مستطيل 4"/>
          <p:cNvSpPr/>
          <p:nvPr/>
        </p:nvSpPr>
        <p:spPr>
          <a:xfrm>
            <a:off x="457200" y="323945"/>
            <a:ext cx="4754828" cy="584775"/>
          </a:xfrm>
          <a:prstGeom prst="rect">
            <a:avLst/>
          </a:prstGeom>
        </p:spPr>
        <p:txBody>
          <a:bodyPr wrap="none">
            <a:spAutoFit/>
          </a:bodyPr>
          <a:lstStyle/>
          <a:p>
            <a:r>
              <a:rPr lang="en-US" sz="32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Natural Day light analysis</a:t>
            </a:r>
          </a:p>
        </p:txBody>
      </p:sp>
      <p:sp>
        <p:nvSpPr>
          <p:cNvPr id="25" name="Rectangle 24"/>
          <p:cNvSpPr/>
          <p:nvPr/>
        </p:nvSpPr>
        <p:spPr>
          <a:xfrm>
            <a:off x="274309" y="908720"/>
            <a:ext cx="8229600" cy="707886"/>
          </a:xfrm>
          <a:prstGeom prst="rect">
            <a:avLst/>
          </a:prstGeom>
        </p:spPr>
        <p:txBody>
          <a:bodyPr wrap="square">
            <a:spAutoFit/>
          </a:bodyPr>
          <a:lstStyle/>
          <a:p>
            <a:pPr marL="285750" lvl="0" indent="-285750" algn="l" rtl="0">
              <a:buFont typeface="Arial" panose="020B0604020202020204" pitchFamily="34" charset="0"/>
              <a:buChar char="•"/>
            </a:pPr>
            <a:r>
              <a:rPr lang="en-US" sz="2000" dirty="0" smtClean="0"/>
              <a:t>Recommended DF% for residential building = 1.7-3.5 %</a:t>
            </a:r>
          </a:p>
          <a:p>
            <a:pPr marL="285750" lvl="0" indent="-285750" algn="l" rtl="0">
              <a:buFont typeface="Arial" panose="020B0604020202020204" pitchFamily="34" charset="0"/>
              <a:buChar char="•"/>
            </a:pPr>
            <a:r>
              <a:rPr lang="en-US" sz="2000" dirty="0" smtClean="0"/>
              <a:t>DF% analysis for Guest room </a:t>
            </a:r>
          </a:p>
        </p:txBody>
      </p:sp>
      <p:sp>
        <p:nvSpPr>
          <p:cNvPr id="2" name="Oval 1"/>
          <p:cNvSpPr/>
          <p:nvPr/>
        </p:nvSpPr>
        <p:spPr>
          <a:xfrm>
            <a:off x="700712" y="4070586"/>
            <a:ext cx="1872208" cy="46008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273071908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box(in)">
                                      <p:cBhvr>
                                        <p:cTn id="7" dur="500"/>
                                        <p:tgtEl>
                                          <p:spTgt spid="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1"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4176" y="260649"/>
            <a:ext cx="8458200" cy="1080120"/>
          </a:xfrm>
        </p:spPr>
        <p:txBody>
          <a:bodyPr/>
          <a:lstStyle/>
          <a:p>
            <a:pPr algn="l"/>
            <a:r>
              <a:rPr lang="en-US" dirty="0"/>
              <a:t>Shading Techniques</a:t>
            </a:r>
            <a:endParaRPr lang="ar-JO" dirty="0"/>
          </a:p>
        </p:txBody>
      </p:sp>
      <p:sp>
        <p:nvSpPr>
          <p:cNvPr id="12" name="Rectangle 11"/>
          <p:cNvSpPr/>
          <p:nvPr/>
        </p:nvSpPr>
        <p:spPr>
          <a:xfrm>
            <a:off x="4953000" y="5410200"/>
            <a:ext cx="3429000" cy="707886"/>
          </a:xfrm>
          <a:prstGeom prst="rect">
            <a:avLst/>
          </a:prstGeom>
        </p:spPr>
        <p:txBody>
          <a:bodyPr wrap="square">
            <a:spAutoFit/>
          </a:bodyPr>
          <a:lstStyle/>
          <a:p>
            <a:r>
              <a:rPr lang="en-US" sz="2000" b="1" dirty="0" smtClean="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Cantilever in the slab it self  for the south direction </a:t>
            </a:r>
            <a:endParaRPr lang="ar-JO" sz="2000" dirty="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7135" y="1447861"/>
            <a:ext cx="6337247" cy="33492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cxnSp>
        <p:nvCxnSpPr>
          <p:cNvPr id="13" name="Straight Arrow Connector 12"/>
          <p:cNvCxnSpPr/>
          <p:nvPr/>
        </p:nvCxnSpPr>
        <p:spPr>
          <a:xfrm flipH="1" flipV="1">
            <a:off x="6204264" y="3313006"/>
            <a:ext cx="811037" cy="177999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5" name="Oval 14"/>
          <p:cNvSpPr/>
          <p:nvPr/>
        </p:nvSpPr>
        <p:spPr>
          <a:xfrm>
            <a:off x="5518464" y="2932006"/>
            <a:ext cx="685800" cy="381000"/>
          </a:xfrm>
          <a:prstGeom prst="ellipse">
            <a:avLst/>
          </a:prstGeom>
          <a:noFill/>
        </p:spPr>
        <p:style>
          <a:lnRef idx="3">
            <a:schemeClr val="lt1"/>
          </a:lnRef>
          <a:fillRef idx="1">
            <a:schemeClr val="accent1"/>
          </a:fillRef>
          <a:effectRef idx="1">
            <a:schemeClr val="accent1"/>
          </a:effectRef>
          <a:fontRef idx="minor">
            <a:schemeClr val="lt1"/>
          </a:fontRef>
        </p:style>
        <p:txBody>
          <a:bodyPr rtlCol="1" anchor="ctr"/>
          <a:lstStyle/>
          <a:p>
            <a:pPr algn="ctr"/>
            <a:endParaRPr lang="ar-JO"/>
          </a:p>
        </p:txBody>
      </p:sp>
      <p:sp>
        <p:nvSpPr>
          <p:cNvPr id="19" name="Oval 18"/>
          <p:cNvSpPr/>
          <p:nvPr/>
        </p:nvSpPr>
        <p:spPr>
          <a:xfrm>
            <a:off x="4784576" y="2495658"/>
            <a:ext cx="685800" cy="381000"/>
          </a:xfrm>
          <a:prstGeom prst="ellipse">
            <a:avLst/>
          </a:prstGeom>
          <a:noFill/>
        </p:spPr>
        <p:style>
          <a:lnRef idx="3">
            <a:schemeClr val="lt1"/>
          </a:lnRef>
          <a:fillRef idx="1">
            <a:schemeClr val="accent1"/>
          </a:fillRef>
          <a:effectRef idx="1">
            <a:schemeClr val="accent1"/>
          </a:effectRef>
          <a:fontRef idx="minor">
            <a:schemeClr val="lt1"/>
          </a:fontRef>
        </p:style>
        <p:txBody>
          <a:bodyPr rtlCol="1" anchor="ctr"/>
          <a:lstStyle/>
          <a:p>
            <a:pPr algn="ctr"/>
            <a:endParaRPr lang="ar-JO"/>
          </a:p>
        </p:txBody>
      </p:sp>
      <p:cxnSp>
        <p:nvCxnSpPr>
          <p:cNvPr id="18" name="Straight Arrow Connector 17"/>
          <p:cNvCxnSpPr/>
          <p:nvPr/>
        </p:nvCxnSpPr>
        <p:spPr>
          <a:xfrm flipH="1" flipV="1">
            <a:off x="5127476" y="2883102"/>
            <a:ext cx="1080120" cy="2478194"/>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4" name="Straight Arrow Connector 23"/>
          <p:cNvCxnSpPr/>
          <p:nvPr/>
        </p:nvCxnSpPr>
        <p:spPr>
          <a:xfrm flipH="1" flipV="1">
            <a:off x="2888776" y="4604698"/>
            <a:ext cx="695582" cy="75659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32" name="Rectangle 31"/>
          <p:cNvSpPr/>
          <p:nvPr/>
        </p:nvSpPr>
        <p:spPr>
          <a:xfrm>
            <a:off x="1932989" y="5480475"/>
            <a:ext cx="3429000" cy="707886"/>
          </a:xfrm>
          <a:prstGeom prst="rect">
            <a:avLst/>
          </a:prstGeom>
        </p:spPr>
        <p:txBody>
          <a:bodyPr wrap="square">
            <a:spAutoFit/>
          </a:bodyPr>
          <a:lstStyle/>
          <a:p>
            <a:r>
              <a:rPr lang="en-US" sz="2000" b="1" dirty="0" smtClean="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Windows with SHGC=0.41 </a:t>
            </a:r>
            <a:r>
              <a:rPr lang="en-US" sz="2000" b="1" dirty="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&amp;τ=0.64</a:t>
            </a:r>
            <a:endParaRPr lang="ar-JO" sz="2000" b="1" dirty="0">
              <a:solidFill>
                <a:srgbClr val="0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4" name="Oval 33"/>
          <p:cNvSpPr/>
          <p:nvPr/>
        </p:nvSpPr>
        <p:spPr>
          <a:xfrm>
            <a:off x="2820538" y="3467101"/>
            <a:ext cx="685800" cy="381000"/>
          </a:xfrm>
          <a:prstGeom prst="ellipse">
            <a:avLst/>
          </a:prstGeom>
          <a:noFill/>
        </p:spPr>
        <p:style>
          <a:lnRef idx="3">
            <a:schemeClr val="lt1"/>
          </a:lnRef>
          <a:fillRef idx="1">
            <a:schemeClr val="accent1"/>
          </a:fillRef>
          <a:effectRef idx="1">
            <a:schemeClr val="accent1"/>
          </a:effectRef>
          <a:fontRef idx="minor">
            <a:schemeClr val="lt1"/>
          </a:fontRef>
        </p:style>
        <p:txBody>
          <a:bodyPr rtlCol="1" anchor="ctr"/>
          <a:lstStyle/>
          <a:p>
            <a:pPr algn="ctr"/>
            <a:endParaRPr lang="ar-JO"/>
          </a:p>
        </p:txBody>
      </p:sp>
      <p:cxnSp>
        <p:nvCxnSpPr>
          <p:cNvPr id="37" name="Straight Arrow Connector 36"/>
          <p:cNvCxnSpPr/>
          <p:nvPr/>
        </p:nvCxnSpPr>
        <p:spPr>
          <a:xfrm flipH="1" flipV="1">
            <a:off x="3584357" y="3848101"/>
            <a:ext cx="1886020" cy="151319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43" name="Straight Arrow Connector 42"/>
          <p:cNvCxnSpPr/>
          <p:nvPr/>
        </p:nvCxnSpPr>
        <p:spPr>
          <a:xfrm flipV="1">
            <a:off x="1932989" y="4005064"/>
            <a:ext cx="0" cy="211302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5" name="Rectangle 44"/>
          <p:cNvSpPr/>
          <p:nvPr/>
        </p:nvSpPr>
        <p:spPr>
          <a:xfrm>
            <a:off x="35257" y="6188361"/>
            <a:ext cx="3429000" cy="707886"/>
          </a:xfrm>
          <a:prstGeom prst="rect">
            <a:avLst/>
          </a:prstGeom>
        </p:spPr>
        <p:txBody>
          <a:bodyPr wrap="square">
            <a:spAutoFit/>
          </a:bodyPr>
          <a:lstStyle/>
          <a:p>
            <a:r>
              <a:rPr lang="en-US" sz="2000" b="1" dirty="0" smtClean="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Vertical shading for east and west direction </a:t>
            </a:r>
            <a:endParaRPr lang="ar-JO" sz="2000" dirty="0"/>
          </a:p>
        </p:txBody>
      </p:sp>
    </p:spTree>
    <p:extLst>
      <p:ext uri="{BB962C8B-B14F-4D97-AF65-F5344CB8AC3E}">
        <p14:creationId xmlns:p14="http://schemas.microsoft.com/office/powerpoint/2010/main" val="245389063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5" grpId="0" animBg="1"/>
      <p:bldP spid="15" grpId="1" animBg="1"/>
      <p:bldP spid="19" grpId="0" animBg="1"/>
      <p:bldP spid="19" grpId="1" animBg="1"/>
      <p:bldP spid="32" grpId="0"/>
      <p:bldP spid="34" grpId="0" animBg="1"/>
      <p:bldP spid="34" grpId="1" animBg="1"/>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17FCA48-D4E9-4834-8513-0527CCA57B22}" type="slidenum">
              <a:rPr lang="en-US" smtClean="0"/>
              <a:pPr/>
              <a:t>22</a:t>
            </a:fld>
            <a:endParaRPr lang="en-US" dirty="0"/>
          </a:p>
        </p:txBody>
      </p:sp>
      <p:sp>
        <p:nvSpPr>
          <p:cNvPr id="3" name="مستطيل 2"/>
          <p:cNvSpPr/>
          <p:nvPr/>
        </p:nvSpPr>
        <p:spPr>
          <a:xfrm>
            <a:off x="380999" y="192595"/>
            <a:ext cx="3206327" cy="584775"/>
          </a:xfrm>
          <a:prstGeom prst="rect">
            <a:avLst/>
          </a:prstGeom>
        </p:spPr>
        <p:txBody>
          <a:bodyPr wrap="none">
            <a:spAutoFit/>
          </a:bodyPr>
          <a:lstStyle/>
          <a:p>
            <a:pPr lvl="0" fontAlgn="base">
              <a:spcBef>
                <a:spcPct val="0"/>
              </a:spcBef>
              <a:spcAft>
                <a:spcPct val="0"/>
              </a:spcAft>
              <a:tabLst>
                <a:tab pos="2009775" algn="l"/>
              </a:tabLst>
            </a:pPr>
            <a:r>
              <a:rPr lang="en-US" sz="32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Thermal analysis</a:t>
            </a:r>
            <a:endParaRPr lang="en-US" sz="4000" b="1" dirty="0" smtClean="0">
              <a:effectLst>
                <a:outerShdw blurRad="38100" dist="38100" dir="2700000" algn="tl">
                  <a:srgbClr val="000000">
                    <a:alpha val="43137"/>
                  </a:srgbClr>
                </a:outerShdw>
              </a:effectLst>
              <a:latin typeface="Arial" pitchFamily="34" charset="0"/>
              <a:cs typeface="Arial" pitchFamily="34" charset="0"/>
            </a:endParaRP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920219901"/>
                  </p:ext>
                </p:extLst>
              </p:nvPr>
            </p:nvGraphicFramePr>
            <p:xfrm>
              <a:off x="202626" y="1124744"/>
              <a:ext cx="8814961" cy="4416552"/>
            </p:xfrm>
            <a:graphic>
              <a:graphicData uri="http://schemas.openxmlformats.org/drawingml/2006/table">
                <a:tbl>
                  <a:tblPr rtl="1" firstRow="1" firstCol="1" bandRow="1">
                    <a:tableStyleId>{00A15C55-8517-42AA-B614-E9B94910E393}</a:tableStyleId>
                  </a:tblPr>
                  <a:tblGrid>
                    <a:gridCol w="858377"/>
                    <a:gridCol w="1083788"/>
                    <a:gridCol w="772172"/>
                    <a:gridCol w="772172"/>
                    <a:gridCol w="772172"/>
                    <a:gridCol w="643476"/>
                    <a:gridCol w="643476"/>
                    <a:gridCol w="1210228"/>
                    <a:gridCol w="1420606"/>
                    <a:gridCol w="638494"/>
                  </a:tblGrid>
                  <a:tr h="214639">
                    <a:tc rowSpan="2">
                      <a:txBody>
                        <a:bodyPr/>
                        <a:lstStyle/>
                        <a:p>
                          <a:pPr algn="ctr" rtl="1">
                            <a:lnSpc>
                              <a:spcPct val="115000"/>
                            </a:lnSpc>
                            <a:spcAft>
                              <a:spcPts val="0"/>
                            </a:spcAft>
                          </a:pPr>
                          <a:r>
                            <a:rPr lang="en-US" sz="1400" b="1" dirty="0" smtClean="0">
                              <a:effectLst/>
                            </a:rPr>
                            <a:t>Mixed mod</a:t>
                          </a:r>
                        </a:p>
                        <a:p>
                          <a:pPr algn="ctr" rtl="1">
                            <a:lnSpc>
                              <a:spcPct val="115000"/>
                            </a:lnSpc>
                            <a:spcAft>
                              <a:spcPts val="0"/>
                            </a:spcAft>
                          </a:pPr>
                          <a:r>
                            <a:rPr lang="en-US" sz="1400" b="1" dirty="0">
                              <a:effectLst/>
                            </a:rPr>
                            <a:t>(kw /</a:t>
                          </a:r>
                          <a14:m>
                            <m:oMath xmlns:m="http://schemas.openxmlformats.org/officeDocument/2006/math">
                              <m:sSup>
                                <m:sSupPr>
                                  <m:ctrlPr>
                                    <a:rPr lang="en-US" sz="1400" b="1" i="1">
                                      <a:effectLst/>
                                      <a:latin typeface="Cambria Math"/>
                                    </a:rPr>
                                  </m:ctrlPr>
                                </m:sSupPr>
                                <m:e>
                                  <m:r>
                                    <a:rPr lang="en-US" sz="1400" b="1" i="1">
                                      <a:effectLst/>
                                      <a:latin typeface="Cambria Math"/>
                                    </a:rPr>
                                    <m:t>𝐦</m:t>
                                  </m:r>
                                </m:e>
                                <m:sup>
                                  <m:r>
                                    <a:rPr lang="en-US" sz="1400" b="1">
                                      <a:effectLst/>
                                      <a:latin typeface="Cambria Math"/>
                                    </a:rPr>
                                    <m:t>𝟐</m:t>
                                  </m:r>
                                </m:sup>
                              </m:sSup>
                            </m:oMath>
                          </a14:m>
                          <a:r>
                            <a:rPr lang="en-US" sz="1400" b="1" dirty="0">
                              <a:effectLst/>
                            </a:rPr>
                            <a:t> )</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rtl="1">
                            <a:lnSpc>
                              <a:spcPct val="115000"/>
                            </a:lnSpc>
                            <a:spcAft>
                              <a:spcPts val="0"/>
                            </a:spcAft>
                          </a:pPr>
                          <a:r>
                            <a:rPr lang="en-US" sz="1400" b="1" dirty="0" smtClean="0">
                              <a:effectLst/>
                            </a:rPr>
                            <a:t>Full</a:t>
                          </a:r>
                          <a:r>
                            <a:rPr lang="en-US" sz="1400" b="1" baseline="0" dirty="0" smtClean="0">
                              <a:effectLst/>
                            </a:rPr>
                            <a:t> Air </a:t>
                          </a:r>
                          <a:r>
                            <a:rPr lang="en-US" sz="1400" b="1" baseline="0" dirty="0" err="1" smtClean="0">
                              <a:effectLst/>
                            </a:rPr>
                            <a:t>cond</a:t>
                          </a:r>
                          <a:r>
                            <a:rPr lang="en-US" sz="1400" b="1" dirty="0" smtClean="0">
                              <a:effectLst/>
                            </a:rPr>
                            <a:t> </a:t>
                          </a:r>
                          <a:r>
                            <a:rPr lang="en-US" sz="1400" b="1" dirty="0">
                              <a:effectLst/>
                            </a:rPr>
                            <a:t>mode</a:t>
                          </a:r>
                        </a:p>
                        <a:p>
                          <a:pPr algn="ctr" rtl="1">
                            <a:lnSpc>
                              <a:spcPct val="115000"/>
                            </a:lnSpc>
                            <a:spcAft>
                              <a:spcPts val="0"/>
                            </a:spcAft>
                          </a:pPr>
                          <a:r>
                            <a:rPr lang="en-US" sz="1400" b="1" dirty="0">
                              <a:effectLst/>
                            </a:rPr>
                            <a:t>(kw//</a:t>
                          </a:r>
                          <a14:m>
                            <m:oMath xmlns:m="http://schemas.openxmlformats.org/officeDocument/2006/math">
                              <m:sSup>
                                <m:sSupPr>
                                  <m:ctrlPr>
                                    <a:rPr lang="en-US" sz="1400" b="1" i="1">
                                      <a:effectLst/>
                                      <a:latin typeface="Cambria Math"/>
                                    </a:rPr>
                                  </m:ctrlPr>
                                </m:sSupPr>
                                <m:e>
                                  <m:r>
                                    <a:rPr lang="en-US" sz="1400" b="1" i="1">
                                      <a:effectLst/>
                                      <a:latin typeface="Cambria Math"/>
                                    </a:rPr>
                                    <m:t>𝐦</m:t>
                                  </m:r>
                                </m:e>
                                <m:sup>
                                  <m:r>
                                    <a:rPr lang="en-US" sz="1400" b="1">
                                      <a:effectLst/>
                                      <a:latin typeface="Cambria Math"/>
                                    </a:rPr>
                                    <m:t>𝟐</m:t>
                                  </m:r>
                                </m:sup>
                              </m:sSup>
                            </m:oMath>
                          </a14:m>
                          <a:r>
                            <a:rPr lang="en-US" sz="1400" b="1" dirty="0">
                              <a:effectLst/>
                            </a:rPr>
                            <a:t>)</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1">
                            <a:lnSpc>
                              <a:spcPct val="115000"/>
                            </a:lnSpc>
                            <a:spcAft>
                              <a:spcPts val="0"/>
                            </a:spcAft>
                          </a:pPr>
                          <a:r>
                            <a:rPr lang="en-US" sz="1400" b="1">
                              <a:effectLst/>
                            </a:rPr>
                            <a:t>Natural ventilation mode</a:t>
                          </a:r>
                          <a:endParaRPr lang="en-US" sz="1400" b="1">
                            <a:solidFill>
                              <a:srgbClr val="000000"/>
                            </a:solidFill>
                            <a:effectLst/>
                            <a:latin typeface="+mn-lt"/>
                            <a:ea typeface="Calibri"/>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JO"/>
                        </a:p>
                      </a:txBody>
                      <a:tcPr/>
                    </a:tc>
                    <a:tc hMerge="1">
                      <a:txBody>
                        <a:bodyPr/>
                        <a:lstStyle/>
                        <a:p>
                          <a:pPr rtl="1"/>
                          <a:endParaRPr lang="ar-JO"/>
                        </a:p>
                      </a:txBody>
                      <a:tcPr/>
                    </a:tc>
                    <a:tc rowSpan="2">
                      <a:txBody>
                        <a:bodyPr/>
                        <a:lstStyle/>
                        <a:p>
                          <a:pPr algn="ctr" rtl="1">
                            <a:lnSpc>
                              <a:spcPct val="115000"/>
                            </a:lnSpc>
                            <a:spcAft>
                              <a:spcPts val="0"/>
                            </a:spcAft>
                          </a:pPr>
                          <a:r>
                            <a:rPr lang="en-US" sz="1400" b="1" dirty="0" smtClean="0">
                              <a:effectLst/>
                            </a:rPr>
                            <a:t>U-value</a:t>
                          </a:r>
                        </a:p>
                        <a:p>
                          <a:pPr algn="ctr" rtl="0">
                            <a:lnSpc>
                              <a:spcPct val="115000"/>
                            </a:lnSpc>
                            <a:spcAft>
                              <a:spcPts val="0"/>
                            </a:spcAft>
                          </a:pPr>
                          <a:r>
                            <a:rPr lang="en-US" sz="1400" b="1" dirty="0">
                              <a:effectLst/>
                            </a:rPr>
                            <a:t>w/</a:t>
                          </a:r>
                          <a14:m>
                            <m:oMath xmlns:m="http://schemas.openxmlformats.org/officeDocument/2006/math">
                              <m:sSup>
                                <m:sSupPr>
                                  <m:ctrlPr>
                                    <a:rPr lang="en-US" sz="1400" b="1" i="1">
                                      <a:effectLst/>
                                      <a:latin typeface="Cambria Math"/>
                                    </a:rPr>
                                  </m:ctrlPr>
                                </m:sSupPr>
                                <m:e>
                                  <m:r>
                                    <a:rPr lang="en-US" sz="1400" b="1" i="1">
                                      <a:effectLst/>
                                      <a:latin typeface="Cambria Math"/>
                                    </a:rPr>
                                    <m:t>𝐦</m:t>
                                  </m:r>
                                </m:e>
                                <m:sup>
                                  <m:r>
                                    <a:rPr lang="en-US" sz="1400" b="1">
                                      <a:effectLst/>
                                      <a:latin typeface="Cambria Math"/>
                                    </a:rPr>
                                    <m:t>𝟐</m:t>
                                  </m:r>
                                </m:sup>
                              </m:sSup>
                            </m:oMath>
                          </a14:m>
                          <a:r>
                            <a:rPr lang="en-US" sz="1400" b="1" dirty="0">
                              <a:effectLst/>
                            </a:rPr>
                            <a:t>.k</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rtl="0">
                            <a:lnSpc>
                              <a:spcPct val="115000"/>
                            </a:lnSpc>
                            <a:spcAft>
                              <a:spcPts val="0"/>
                            </a:spcAft>
                          </a:pPr>
                          <a:r>
                            <a:rPr lang="en-US" sz="1400" b="1" dirty="0" err="1" smtClean="0">
                              <a:effectLst/>
                            </a:rPr>
                            <a:t>Thickn-ess</a:t>
                          </a:r>
                          <a:endParaRPr lang="en-US" sz="1400" b="1" dirty="0" smtClean="0">
                            <a:effectLst/>
                          </a:endParaRPr>
                        </a:p>
                        <a:p>
                          <a:pPr algn="ctr" rtl="0">
                            <a:lnSpc>
                              <a:spcPct val="115000"/>
                            </a:lnSpc>
                            <a:spcAft>
                              <a:spcPts val="0"/>
                            </a:spcAft>
                          </a:pPr>
                          <a:r>
                            <a:rPr lang="en-US" sz="1400" b="1" dirty="0" smtClean="0">
                              <a:effectLst/>
                            </a:rPr>
                            <a:t>(cm ) </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rtl="0">
                            <a:lnSpc>
                              <a:spcPct val="115000"/>
                            </a:lnSpc>
                            <a:spcAft>
                              <a:spcPts val="0"/>
                            </a:spcAft>
                          </a:pP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rtl="1">
                            <a:lnSpc>
                              <a:spcPct val="115000"/>
                            </a:lnSpc>
                            <a:spcAft>
                              <a:spcPts val="0"/>
                            </a:spcAft>
                          </a:pPr>
                          <a:r>
                            <a:rPr lang="en-US" sz="1400" b="1" dirty="0">
                              <a:effectLst/>
                            </a:rPr>
                            <a:t>Proposals for wall External</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rtl="1">
                            <a:lnSpc>
                              <a:spcPct val="115000"/>
                            </a:lnSpc>
                            <a:spcAft>
                              <a:spcPts val="0"/>
                            </a:spcAft>
                          </a:pPr>
                          <a:r>
                            <a:rPr lang="en-US" sz="1400" b="1" dirty="0" smtClean="0">
                              <a:effectLst/>
                            </a:rPr>
                            <a:t># of option </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1946">
                    <a:tc vMerge="1">
                      <a:txBody>
                        <a:bodyPr/>
                        <a:lstStyle/>
                        <a:p>
                          <a:pPr rtl="1"/>
                          <a:endParaRPr lang="ar-JO"/>
                        </a:p>
                      </a:txBody>
                      <a:tcPr/>
                    </a:tc>
                    <a:tc vMerge="1">
                      <a:txBody>
                        <a:bodyPr/>
                        <a:lstStyle/>
                        <a:p>
                          <a:pPr rtl="1"/>
                          <a:endParaRPr lang="ar-JO"/>
                        </a:p>
                      </a:txBody>
                      <a:tcPr/>
                    </a:tc>
                    <a:tc>
                      <a:txBody>
                        <a:bodyPr/>
                        <a:lstStyle/>
                        <a:p>
                          <a:pPr algn="ctr" rtl="1">
                            <a:lnSpc>
                              <a:spcPct val="115000"/>
                            </a:lnSpc>
                            <a:spcAft>
                              <a:spcPts val="0"/>
                            </a:spcAft>
                          </a:pPr>
                          <a:r>
                            <a:rPr lang="en-US" sz="1400" b="1" dirty="0">
                              <a:effectLst/>
                            </a:rPr>
                            <a:t>Total</a:t>
                          </a:r>
                        </a:p>
                        <a:p>
                          <a:pPr algn="ctr" rtl="1">
                            <a:lnSpc>
                              <a:spcPct val="115000"/>
                            </a:lnSpc>
                            <a:spcAft>
                              <a:spcPts val="0"/>
                            </a:spcAft>
                          </a:pPr>
                          <a:r>
                            <a:rPr lang="en-US" sz="1400" b="1" dirty="0">
                              <a:effectLst/>
                            </a:rPr>
                            <a:t>(Total </a:t>
                          </a:r>
                          <a:r>
                            <a:rPr lang="en-US" sz="1400" b="1" dirty="0" err="1">
                              <a:effectLst/>
                            </a:rPr>
                            <a:t>Hr</a:t>
                          </a:r>
                          <a:r>
                            <a:rPr lang="en-US" sz="1400" b="1" dirty="0">
                              <a:effectLst/>
                            </a:rPr>
                            <a:t>)</a:t>
                          </a:r>
                          <a:endParaRPr lang="en-US" sz="1400" b="1" dirty="0">
                            <a:solidFill>
                              <a:schemeClr val="bg2"/>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Too Cold</a:t>
                          </a:r>
                        </a:p>
                        <a:p>
                          <a:pPr algn="ctr" rtl="1">
                            <a:lnSpc>
                              <a:spcPct val="115000"/>
                            </a:lnSpc>
                            <a:spcAft>
                              <a:spcPts val="0"/>
                            </a:spcAft>
                          </a:pPr>
                          <a:r>
                            <a:rPr lang="en-US" sz="1400" b="1" dirty="0">
                              <a:effectLst/>
                            </a:rPr>
                            <a:t>(Total </a:t>
                          </a:r>
                          <a:r>
                            <a:rPr lang="en-US" sz="1400" b="1" dirty="0" err="1">
                              <a:effectLst/>
                            </a:rPr>
                            <a:t>Hr</a:t>
                          </a:r>
                          <a:r>
                            <a:rPr lang="en-US" sz="1400" b="1" dirty="0">
                              <a:effectLst/>
                            </a:rPr>
                            <a:t>)</a:t>
                          </a:r>
                          <a:endParaRPr lang="en-US" sz="1400" b="1" dirty="0">
                            <a:solidFill>
                              <a:schemeClr val="bg2"/>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Too Hot</a:t>
                          </a:r>
                        </a:p>
                        <a:p>
                          <a:pPr algn="ctr" rtl="1">
                            <a:lnSpc>
                              <a:spcPct val="115000"/>
                            </a:lnSpc>
                            <a:spcAft>
                              <a:spcPts val="0"/>
                            </a:spcAft>
                          </a:pPr>
                          <a:r>
                            <a:rPr lang="en-US" sz="1400" b="1" dirty="0">
                              <a:effectLst/>
                            </a:rPr>
                            <a:t>(Total </a:t>
                          </a:r>
                          <a:r>
                            <a:rPr lang="en-US" sz="1400" b="1" dirty="0" err="1">
                              <a:effectLst/>
                            </a:rPr>
                            <a:t>Hr</a:t>
                          </a:r>
                          <a:r>
                            <a:rPr lang="en-US" sz="1400" b="1" dirty="0">
                              <a:effectLst/>
                            </a:rPr>
                            <a:t>)</a:t>
                          </a:r>
                          <a:endParaRPr lang="en-US" sz="1400" b="1" dirty="0">
                            <a:solidFill>
                              <a:schemeClr val="bg2"/>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428816">
                    <a:tc>
                      <a:txBody>
                        <a:bodyPr/>
                        <a:lstStyle/>
                        <a:p>
                          <a:pPr algn="ctr" rtl="1">
                            <a:lnSpc>
                              <a:spcPct val="115000"/>
                            </a:lnSpc>
                            <a:spcAft>
                              <a:spcPts val="0"/>
                            </a:spcAft>
                          </a:pPr>
                          <a:r>
                            <a:rPr lang="en-US" sz="1400" b="1" dirty="0" smtClean="0">
                              <a:effectLst/>
                            </a:rPr>
                            <a:t>38.10</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43.351</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1848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smtClean="0">
                              <a:effectLst/>
                            </a:rPr>
                            <a:t>928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919</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0.27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smtClean="0">
                              <a:effectLst/>
                            </a:rPr>
                            <a:t>27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20cm Block +3cm Eps insulation</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1</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8943">
                    <a:tc>
                      <a:txBody>
                        <a:bodyPr/>
                        <a:lstStyle/>
                        <a:p>
                          <a:pPr algn="ctr" rtl="1">
                            <a:lnSpc>
                              <a:spcPct val="115000"/>
                            </a:lnSpc>
                            <a:spcAft>
                              <a:spcPts val="0"/>
                            </a:spcAft>
                          </a:pPr>
                          <a:r>
                            <a:rPr lang="en-US" sz="1400" b="1" dirty="0" smtClean="0">
                              <a:effectLst/>
                            </a:rPr>
                            <a:t>38.42</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44.088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1850</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927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922</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0.48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smtClean="0">
                              <a:effectLst/>
                            </a:rPr>
                            <a:t>40</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15cm Block +10cm Expanded polystyrene +15cm Block</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2</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8943">
                    <a:tc>
                      <a:txBody>
                        <a:bodyPr/>
                        <a:lstStyle/>
                        <a:p>
                          <a:pPr algn="ctr" rtl="1">
                            <a:lnSpc>
                              <a:spcPct val="115000"/>
                            </a:lnSpc>
                            <a:spcAft>
                              <a:spcPts val="0"/>
                            </a:spcAft>
                          </a:pPr>
                          <a:r>
                            <a:rPr lang="en-US" sz="1400" b="1" dirty="0" smtClean="0">
                              <a:solidFill>
                                <a:srgbClr val="000000"/>
                              </a:solidFill>
                              <a:effectLst/>
                              <a:latin typeface="+mn-lt"/>
                              <a:ea typeface="Calibri"/>
                              <a:cs typeface="+mj-cs"/>
                            </a:rPr>
                            <a:t>37.7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smtClean="0">
                              <a:effectLst/>
                            </a:rPr>
                            <a:t>43.074</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1847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929</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918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0.19</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smtClean="0">
                              <a:effectLst/>
                            </a:rPr>
                            <a:t>19</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2.5cm EPS insulation +10cm concrete </a:t>
                          </a:r>
                          <a:r>
                            <a:rPr lang="en-US" sz="1400" b="1" dirty="0" smtClean="0">
                              <a:effectLst/>
                            </a:rPr>
                            <a:t>+2.5EPSinsulation</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3</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3920219901"/>
                  </p:ext>
                </p:extLst>
              </p:nvPr>
            </p:nvGraphicFramePr>
            <p:xfrm>
              <a:off x="202626" y="1124744"/>
              <a:ext cx="8814961" cy="4416552"/>
            </p:xfrm>
            <a:graphic>
              <a:graphicData uri="http://schemas.openxmlformats.org/drawingml/2006/table">
                <a:tbl>
                  <a:tblPr rtl="1" firstRow="1" firstCol="1" bandRow="1">
                    <a:tableStyleId>{00A15C55-8517-42AA-B614-E9B94910E393}</a:tableStyleId>
                  </a:tblPr>
                  <a:tblGrid>
                    <a:gridCol w="858377"/>
                    <a:gridCol w="1083788"/>
                    <a:gridCol w="772172"/>
                    <a:gridCol w="772172"/>
                    <a:gridCol w="772172"/>
                    <a:gridCol w="643476"/>
                    <a:gridCol w="643476"/>
                    <a:gridCol w="1210228"/>
                    <a:gridCol w="1420606"/>
                    <a:gridCol w="638494"/>
                  </a:tblGrid>
                  <a:tr h="245364">
                    <a:tc rowSpan="2">
                      <a:txBody>
                        <a:bodyPr/>
                        <a:lstStyle/>
                        <a:p>
                          <a:endParaRPr lang="ar-JO"/>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2"/>
                          <a:stretch>
                            <a:fillRect t="-2985" r="-926241" b="-267662"/>
                          </a:stretch>
                        </a:blipFill>
                      </a:tcPr>
                    </a:tc>
                    <a:tc rowSpan="2">
                      <a:txBody>
                        <a:bodyPr/>
                        <a:lstStyle/>
                        <a:p>
                          <a:endParaRPr lang="ar-JO"/>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2"/>
                          <a:stretch>
                            <a:fillRect l="-79213" t="-2985" r="-633708" b="-267662"/>
                          </a:stretch>
                        </a:blipFill>
                      </a:tcPr>
                    </a:tc>
                    <a:tc gridSpan="3">
                      <a:txBody>
                        <a:bodyPr/>
                        <a:lstStyle/>
                        <a:p>
                          <a:pPr algn="ctr" rtl="1">
                            <a:lnSpc>
                              <a:spcPct val="115000"/>
                            </a:lnSpc>
                            <a:spcAft>
                              <a:spcPts val="0"/>
                            </a:spcAft>
                          </a:pPr>
                          <a:r>
                            <a:rPr lang="en-US" sz="1400" b="1">
                              <a:effectLst/>
                            </a:rPr>
                            <a:t>Natural ventilation mode</a:t>
                          </a:r>
                          <a:endParaRPr lang="en-US" sz="1400" b="1">
                            <a:solidFill>
                              <a:srgbClr val="000000"/>
                            </a:solidFill>
                            <a:effectLst/>
                            <a:latin typeface="+mn-lt"/>
                            <a:ea typeface="Calibri"/>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JO"/>
                        </a:p>
                      </a:txBody>
                      <a:tcPr/>
                    </a:tc>
                    <a:tc hMerge="1">
                      <a:txBody>
                        <a:bodyPr/>
                        <a:lstStyle/>
                        <a:p>
                          <a:pPr rtl="1"/>
                          <a:endParaRPr lang="ar-JO"/>
                        </a:p>
                      </a:txBody>
                      <a:tcPr/>
                    </a:tc>
                    <a:tc rowSpan="2">
                      <a:txBody>
                        <a:bodyPr/>
                        <a:lstStyle/>
                        <a:p>
                          <a:endParaRPr lang="ar-JO"/>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2"/>
                          <a:stretch>
                            <a:fillRect l="-665714" t="-2985" r="-612381" b="-267662"/>
                          </a:stretch>
                        </a:blipFill>
                      </a:tcPr>
                    </a:tc>
                    <a:tc rowSpan="2">
                      <a:txBody>
                        <a:bodyPr/>
                        <a:lstStyle/>
                        <a:p>
                          <a:pPr algn="ctr" rtl="0">
                            <a:lnSpc>
                              <a:spcPct val="115000"/>
                            </a:lnSpc>
                            <a:spcAft>
                              <a:spcPts val="0"/>
                            </a:spcAft>
                          </a:pPr>
                          <a:r>
                            <a:rPr lang="en-US" sz="1400" b="1" dirty="0" err="1" smtClean="0">
                              <a:effectLst/>
                            </a:rPr>
                            <a:t>Thickn-ess</a:t>
                          </a:r>
                          <a:endParaRPr lang="en-US" sz="1400" b="1" dirty="0" smtClean="0">
                            <a:effectLst/>
                          </a:endParaRPr>
                        </a:p>
                        <a:p>
                          <a:pPr algn="ctr" rtl="0">
                            <a:lnSpc>
                              <a:spcPct val="115000"/>
                            </a:lnSpc>
                            <a:spcAft>
                              <a:spcPts val="0"/>
                            </a:spcAft>
                          </a:pPr>
                          <a:r>
                            <a:rPr lang="en-US" sz="1400" b="1" dirty="0" smtClean="0">
                              <a:effectLst/>
                            </a:rPr>
                            <a:t>(cm ) </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rtl="0">
                            <a:lnSpc>
                              <a:spcPct val="115000"/>
                            </a:lnSpc>
                            <a:spcAft>
                              <a:spcPts val="0"/>
                            </a:spcAft>
                          </a:pP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rtl="1">
                            <a:lnSpc>
                              <a:spcPct val="115000"/>
                            </a:lnSpc>
                            <a:spcAft>
                              <a:spcPts val="0"/>
                            </a:spcAft>
                          </a:pPr>
                          <a:r>
                            <a:rPr lang="en-US" sz="1400" b="1" dirty="0">
                              <a:effectLst/>
                            </a:rPr>
                            <a:t>Proposals for wall External</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rtl="1">
                            <a:lnSpc>
                              <a:spcPct val="115000"/>
                            </a:lnSpc>
                            <a:spcAft>
                              <a:spcPts val="0"/>
                            </a:spcAft>
                          </a:pPr>
                          <a:r>
                            <a:rPr lang="en-US" sz="1400" b="1" dirty="0" smtClean="0">
                              <a:effectLst/>
                            </a:rPr>
                            <a:t># of option </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81456">
                    <a:tc vMerge="1">
                      <a:txBody>
                        <a:bodyPr/>
                        <a:lstStyle/>
                        <a:p>
                          <a:pPr rtl="1"/>
                          <a:endParaRPr lang="ar-JO"/>
                        </a:p>
                      </a:txBody>
                      <a:tcPr/>
                    </a:tc>
                    <a:tc vMerge="1">
                      <a:txBody>
                        <a:bodyPr/>
                        <a:lstStyle/>
                        <a:p>
                          <a:pPr rtl="1"/>
                          <a:endParaRPr lang="ar-JO"/>
                        </a:p>
                      </a:txBody>
                      <a:tcPr/>
                    </a:tc>
                    <a:tc>
                      <a:txBody>
                        <a:bodyPr/>
                        <a:lstStyle/>
                        <a:p>
                          <a:pPr algn="ctr" rtl="1">
                            <a:lnSpc>
                              <a:spcPct val="115000"/>
                            </a:lnSpc>
                            <a:spcAft>
                              <a:spcPts val="0"/>
                            </a:spcAft>
                          </a:pPr>
                          <a:r>
                            <a:rPr lang="en-US" sz="1400" b="1" dirty="0">
                              <a:effectLst/>
                            </a:rPr>
                            <a:t>Total</a:t>
                          </a:r>
                        </a:p>
                        <a:p>
                          <a:pPr algn="ctr" rtl="1">
                            <a:lnSpc>
                              <a:spcPct val="115000"/>
                            </a:lnSpc>
                            <a:spcAft>
                              <a:spcPts val="0"/>
                            </a:spcAft>
                          </a:pPr>
                          <a:r>
                            <a:rPr lang="en-US" sz="1400" b="1" dirty="0">
                              <a:effectLst/>
                            </a:rPr>
                            <a:t>(Total </a:t>
                          </a:r>
                          <a:r>
                            <a:rPr lang="en-US" sz="1400" b="1" dirty="0" err="1">
                              <a:effectLst/>
                            </a:rPr>
                            <a:t>Hr</a:t>
                          </a:r>
                          <a:r>
                            <a:rPr lang="en-US" sz="1400" b="1" dirty="0">
                              <a:effectLst/>
                            </a:rPr>
                            <a:t>)</a:t>
                          </a:r>
                          <a:endParaRPr lang="en-US" sz="1400" b="1" dirty="0">
                            <a:solidFill>
                              <a:schemeClr val="bg2"/>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Too Cold</a:t>
                          </a:r>
                        </a:p>
                        <a:p>
                          <a:pPr algn="ctr" rtl="1">
                            <a:lnSpc>
                              <a:spcPct val="115000"/>
                            </a:lnSpc>
                            <a:spcAft>
                              <a:spcPts val="0"/>
                            </a:spcAft>
                          </a:pPr>
                          <a:r>
                            <a:rPr lang="en-US" sz="1400" b="1" dirty="0">
                              <a:effectLst/>
                            </a:rPr>
                            <a:t>(Total </a:t>
                          </a:r>
                          <a:r>
                            <a:rPr lang="en-US" sz="1400" b="1" dirty="0" err="1">
                              <a:effectLst/>
                            </a:rPr>
                            <a:t>Hr</a:t>
                          </a:r>
                          <a:r>
                            <a:rPr lang="en-US" sz="1400" b="1" dirty="0">
                              <a:effectLst/>
                            </a:rPr>
                            <a:t>)</a:t>
                          </a:r>
                          <a:endParaRPr lang="en-US" sz="1400" b="1" dirty="0">
                            <a:solidFill>
                              <a:schemeClr val="bg2"/>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Too Hot</a:t>
                          </a:r>
                        </a:p>
                        <a:p>
                          <a:pPr algn="ctr" rtl="1">
                            <a:lnSpc>
                              <a:spcPct val="115000"/>
                            </a:lnSpc>
                            <a:spcAft>
                              <a:spcPts val="0"/>
                            </a:spcAft>
                          </a:pPr>
                          <a:r>
                            <a:rPr lang="en-US" sz="1400" b="1" dirty="0">
                              <a:effectLst/>
                            </a:rPr>
                            <a:t>(Total </a:t>
                          </a:r>
                          <a:r>
                            <a:rPr lang="en-US" sz="1400" b="1" dirty="0" err="1">
                              <a:effectLst/>
                            </a:rPr>
                            <a:t>Hr</a:t>
                          </a:r>
                          <a:r>
                            <a:rPr lang="en-US" sz="1400" b="1" dirty="0">
                              <a:effectLst/>
                            </a:rPr>
                            <a:t>)</a:t>
                          </a:r>
                          <a:endParaRPr lang="en-US" sz="1400" b="1" dirty="0">
                            <a:solidFill>
                              <a:schemeClr val="bg2"/>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736092">
                    <a:tc>
                      <a:txBody>
                        <a:bodyPr/>
                        <a:lstStyle/>
                        <a:p>
                          <a:pPr algn="ctr" rtl="1">
                            <a:lnSpc>
                              <a:spcPct val="115000"/>
                            </a:lnSpc>
                            <a:spcAft>
                              <a:spcPts val="0"/>
                            </a:spcAft>
                          </a:pPr>
                          <a:r>
                            <a:rPr lang="en-US" sz="1400" b="1" dirty="0" smtClean="0">
                              <a:effectLst/>
                            </a:rPr>
                            <a:t>38.10</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43.351</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1848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smtClean="0">
                              <a:effectLst/>
                            </a:rPr>
                            <a:t>928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919</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0.27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smtClean="0">
                              <a:effectLst/>
                            </a:rPr>
                            <a:t>27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20cm Block +3cm Eps insulation</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1</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26820">
                    <a:tc>
                      <a:txBody>
                        <a:bodyPr/>
                        <a:lstStyle/>
                        <a:p>
                          <a:pPr algn="ctr" rtl="1">
                            <a:lnSpc>
                              <a:spcPct val="115000"/>
                            </a:lnSpc>
                            <a:spcAft>
                              <a:spcPts val="0"/>
                            </a:spcAft>
                          </a:pPr>
                          <a:r>
                            <a:rPr lang="en-US" sz="1400" b="1" dirty="0" smtClean="0">
                              <a:effectLst/>
                            </a:rPr>
                            <a:t>38.42</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44.088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1850</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927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922</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0.48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smtClean="0">
                              <a:effectLst/>
                            </a:rPr>
                            <a:t>40</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15cm Block +10cm Expanded polystyrene +15cm Block</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2</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26820">
                    <a:tc>
                      <a:txBody>
                        <a:bodyPr/>
                        <a:lstStyle/>
                        <a:p>
                          <a:pPr algn="ctr" rtl="1">
                            <a:lnSpc>
                              <a:spcPct val="115000"/>
                            </a:lnSpc>
                            <a:spcAft>
                              <a:spcPts val="0"/>
                            </a:spcAft>
                          </a:pPr>
                          <a:r>
                            <a:rPr lang="en-US" sz="1400" b="1" dirty="0" smtClean="0">
                              <a:solidFill>
                                <a:srgbClr val="000000"/>
                              </a:solidFill>
                              <a:effectLst/>
                              <a:latin typeface="+mn-lt"/>
                              <a:ea typeface="Calibri"/>
                              <a:cs typeface="+mj-cs"/>
                            </a:rPr>
                            <a:t>37.7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smtClean="0">
                              <a:effectLst/>
                            </a:rPr>
                            <a:t>43.074</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1847</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929</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918</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a:effectLst/>
                            </a:rPr>
                            <a:t>0.19</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400" b="1" dirty="0" smtClean="0">
                              <a:effectLst/>
                            </a:rPr>
                            <a:t>19</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2.5cm EPS insulation +10cm concrete </a:t>
                          </a:r>
                          <a:r>
                            <a:rPr lang="en-US" sz="1400" b="1" dirty="0" smtClean="0">
                              <a:effectLst/>
                            </a:rPr>
                            <a:t>+2.5EPSinsulation</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1400" b="1" dirty="0">
                              <a:effectLst/>
                            </a:rPr>
                            <a:t>3</a:t>
                          </a:r>
                          <a:endParaRPr lang="en-US" sz="1400" b="1" dirty="0">
                            <a:solidFill>
                              <a:srgbClr val="000000"/>
                            </a:solidFill>
                            <a:effectLst/>
                            <a:latin typeface="+mn-lt"/>
                            <a:ea typeface="Calibri"/>
                            <a:cs typeface="+mj-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Fallback>
      </mc:AlternateContent>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7744" y="2492896"/>
            <a:ext cx="1152128" cy="50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67744" y="4581128"/>
            <a:ext cx="1152128" cy="576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03748" y="3356993"/>
            <a:ext cx="1116124" cy="504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755576" y="2276872"/>
            <a:ext cx="1512168" cy="864096"/>
          </a:xfrm>
          <a:prstGeom prst="ellipse">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endParaRPr lang="ar-JO"/>
          </a:p>
        </p:txBody>
      </p:sp>
      <p:sp>
        <p:nvSpPr>
          <p:cNvPr id="6" name="Rectangle 5"/>
          <p:cNvSpPr/>
          <p:nvPr/>
        </p:nvSpPr>
        <p:spPr>
          <a:xfrm>
            <a:off x="4755261" y="2389332"/>
            <a:ext cx="4355976" cy="576064"/>
          </a:xfrm>
          <a:prstGeom prst="rect">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endParaRPr lang="ar-JO"/>
          </a:p>
        </p:txBody>
      </p:sp>
    </p:spTree>
    <p:extLst>
      <p:ext uri="{BB962C8B-B14F-4D97-AF65-F5344CB8AC3E}">
        <p14:creationId xmlns:p14="http://schemas.microsoft.com/office/powerpoint/2010/main" val="229468292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55576" y="383759"/>
            <a:ext cx="770485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tab pos="2009775" algn="l"/>
              </a:tabLst>
            </a:pPr>
            <a:r>
              <a:rPr lang="en-US" sz="2400" b="1" dirty="0" smtClean="0">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Compression The Results With Passive Bench March </a:t>
            </a:r>
            <a:endParaRPr kumimoji="0" lang="en-US" sz="2400" b="1" i="0" u="none" strike="noStrike" cap="none" normalizeH="0" baseline="0" dirty="0" smtClean="0">
              <a:ln>
                <a:noFill/>
              </a:ln>
              <a:effectLst>
                <a:outerShdw blurRad="38100" dist="38100" dir="2700000" algn="tl">
                  <a:srgbClr val="000000">
                    <a:alpha val="43137"/>
                  </a:srgbClr>
                </a:outerShdw>
              </a:effectLst>
              <a:latin typeface="Arial" pitchFamily="34" charset="0"/>
              <a:cs typeface="Arial" pitchFamily="34" charset="0"/>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4859" t="31459" r="23638" b="14244"/>
          <a:stretch/>
        </p:blipFill>
        <p:spPr bwMode="auto">
          <a:xfrm>
            <a:off x="7812360" y="3933056"/>
            <a:ext cx="1331640" cy="198597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graphicFrame>
        <p:nvGraphicFramePr>
          <p:cNvPr id="2" name="Table 1"/>
          <p:cNvGraphicFramePr>
            <a:graphicFrameLocks noGrp="1"/>
          </p:cNvGraphicFramePr>
          <p:nvPr>
            <p:extLst>
              <p:ext uri="{D42A27DB-BD31-4B8C-83A1-F6EECF244321}">
                <p14:modId xmlns:p14="http://schemas.microsoft.com/office/powerpoint/2010/main" val="677744124"/>
              </p:ext>
            </p:extLst>
          </p:nvPr>
        </p:nvGraphicFramePr>
        <p:xfrm>
          <a:off x="323528" y="1205388"/>
          <a:ext cx="7363545" cy="4727978"/>
        </p:xfrm>
        <a:graphic>
          <a:graphicData uri="http://schemas.openxmlformats.org/drawingml/2006/table">
            <a:tbl>
              <a:tblPr firstRow="1" firstCol="1" bandRow="1">
                <a:tableStyleId>{00A15C55-8517-42AA-B614-E9B94910E393}</a:tableStyleId>
              </a:tblPr>
              <a:tblGrid>
                <a:gridCol w="1823876"/>
                <a:gridCol w="2227301"/>
                <a:gridCol w="2266833"/>
                <a:gridCol w="1045535"/>
              </a:tblGrid>
              <a:tr h="623531">
                <a:tc>
                  <a:txBody>
                    <a:bodyPr/>
                    <a:lstStyle/>
                    <a:p>
                      <a:pPr algn="l" rtl="0">
                        <a:lnSpc>
                          <a:spcPct val="115000"/>
                        </a:lnSpc>
                        <a:spcAft>
                          <a:spcPts val="0"/>
                        </a:spcAft>
                      </a:pPr>
                      <a:r>
                        <a:rPr lang="en-US" sz="1600" dirty="0">
                          <a:effectLst/>
                        </a:rPr>
                        <a:t>element</a:t>
                      </a:r>
                      <a:endParaRPr lang="en-US" sz="1600" b="1" i="0" dirty="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dirty="0">
                          <a:effectLst/>
                        </a:rPr>
                        <a:t>Benchmark/requirement</a:t>
                      </a:r>
                      <a:endParaRPr lang="en-US" sz="1600" b="1" i="0" dirty="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 Palestinian Guide line Green building </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dirty="0">
                          <a:effectLst/>
                        </a:rPr>
                        <a:t>Achieved/concept</a:t>
                      </a:r>
                      <a:endParaRPr lang="en-US" sz="1600" b="1" i="0" dirty="0">
                        <a:solidFill>
                          <a:srgbClr val="000000"/>
                        </a:solidFill>
                        <a:effectLst/>
                        <a:latin typeface="Calibri"/>
                        <a:ea typeface="Calibri"/>
                        <a:cs typeface="Arial"/>
                      </a:endParaRPr>
                    </a:p>
                  </a:txBody>
                  <a:tcPr marL="68580" marR="68580" marT="0" marB="0"/>
                </a:tc>
              </a:tr>
              <a:tr h="623531">
                <a:tc>
                  <a:txBody>
                    <a:bodyPr/>
                    <a:lstStyle/>
                    <a:p>
                      <a:pPr algn="l" rtl="0">
                        <a:lnSpc>
                          <a:spcPct val="115000"/>
                        </a:lnSpc>
                        <a:spcAft>
                          <a:spcPts val="0"/>
                        </a:spcAft>
                      </a:pPr>
                      <a:r>
                        <a:rPr lang="en-US" sz="1600" dirty="0" smtClean="0">
                          <a:effectLst/>
                        </a:rPr>
                        <a:t>Total energy demand </a:t>
                      </a:r>
                      <a:endParaRPr lang="en-US" sz="1600" b="1" i="0" dirty="0">
                        <a:solidFill>
                          <a:srgbClr val="000000"/>
                        </a:solidFill>
                        <a:effectLst/>
                        <a:latin typeface="Calibri"/>
                        <a:ea typeface="Calibri"/>
                        <a:cs typeface="Arial"/>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600" dirty="0">
                          <a:effectLst/>
                        </a:rPr>
                        <a:t> </a:t>
                      </a:r>
                      <a:r>
                        <a:rPr lang="en-US" sz="1600" dirty="0" smtClean="0">
                          <a:effectLst/>
                        </a:rPr>
                        <a:t>≤30 kWh/m2.yr</a:t>
                      </a:r>
                    </a:p>
                    <a:p>
                      <a:pPr algn="l" rtl="0">
                        <a:lnSpc>
                          <a:spcPct val="115000"/>
                        </a:lnSpc>
                        <a:spcAft>
                          <a:spcPts val="0"/>
                        </a:spcAft>
                      </a:pPr>
                      <a:endParaRPr lang="en-US" sz="1600" b="1" i="0" dirty="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dirty="0" smtClean="0">
                          <a:effectLst/>
                        </a:rPr>
                        <a:t>30-80 kWh/m2.yr</a:t>
                      </a:r>
                      <a:endParaRPr lang="en-US" sz="1600" b="1" i="0" dirty="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dirty="0" smtClean="0">
                          <a:effectLst/>
                        </a:rPr>
                        <a:t>38.1</a:t>
                      </a:r>
                      <a:endParaRPr lang="en-US" sz="1600" b="1" i="0" dirty="0">
                        <a:solidFill>
                          <a:srgbClr val="000000"/>
                        </a:solidFill>
                        <a:effectLst/>
                        <a:latin typeface="Calibri"/>
                        <a:ea typeface="Calibri"/>
                        <a:cs typeface="Arial"/>
                      </a:endParaRPr>
                    </a:p>
                  </a:txBody>
                  <a:tcPr marL="68580" marR="68580" marT="0" marB="0"/>
                </a:tc>
              </a:tr>
              <a:tr h="726142">
                <a:tc>
                  <a:txBody>
                    <a:bodyPr/>
                    <a:lstStyle/>
                    <a:p>
                      <a:pPr algn="l" rtl="0">
                        <a:lnSpc>
                          <a:spcPct val="115000"/>
                        </a:lnSpc>
                        <a:spcAft>
                          <a:spcPts val="0"/>
                        </a:spcAft>
                      </a:pPr>
                      <a:r>
                        <a:rPr lang="en-US" sz="1600">
                          <a:effectLst/>
                        </a:rPr>
                        <a:t>Specific heating demand or </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dirty="0">
                          <a:effectLst/>
                        </a:rPr>
                        <a:t>≤15kWh/m2.yr</a:t>
                      </a:r>
                      <a:endParaRPr lang="en-US" sz="1600" b="1" i="0" dirty="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dirty="0">
                          <a:effectLst/>
                        </a:rPr>
                        <a:t>18.1</a:t>
                      </a:r>
                      <a:endParaRPr lang="en-US" sz="1600" b="1" i="0" dirty="0">
                        <a:solidFill>
                          <a:srgbClr val="000000"/>
                        </a:solidFill>
                        <a:effectLst/>
                        <a:latin typeface="Calibri"/>
                        <a:ea typeface="Calibri"/>
                        <a:cs typeface="Arial"/>
                      </a:endParaRPr>
                    </a:p>
                  </a:txBody>
                  <a:tcPr marL="68580" marR="68580" marT="0" marB="0"/>
                </a:tc>
              </a:tr>
              <a:tr h="726142">
                <a:tc>
                  <a:txBody>
                    <a:bodyPr/>
                    <a:lstStyle/>
                    <a:p>
                      <a:pPr algn="l" rtl="0">
                        <a:lnSpc>
                          <a:spcPct val="115000"/>
                        </a:lnSpc>
                        <a:spcAft>
                          <a:spcPts val="0"/>
                        </a:spcAft>
                      </a:pPr>
                      <a:r>
                        <a:rPr lang="en-US" sz="1600">
                          <a:effectLst/>
                        </a:rPr>
                        <a:t>Specific cooling demand</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≤15kWh/m2.yr</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dirty="0">
                          <a:effectLst/>
                        </a:rPr>
                        <a:t>20</a:t>
                      </a:r>
                      <a:endParaRPr lang="en-US" sz="1600" b="1" i="0" dirty="0">
                        <a:solidFill>
                          <a:srgbClr val="000000"/>
                        </a:solidFill>
                        <a:effectLst/>
                        <a:latin typeface="Calibri"/>
                        <a:ea typeface="Calibri"/>
                        <a:cs typeface="Arial"/>
                      </a:endParaRPr>
                    </a:p>
                  </a:txBody>
                  <a:tcPr marL="68580" marR="68580" marT="0" marB="0"/>
                </a:tc>
              </a:tr>
              <a:tr h="479261">
                <a:tc>
                  <a:txBody>
                    <a:bodyPr/>
                    <a:lstStyle/>
                    <a:p>
                      <a:pPr algn="l" rtl="0">
                        <a:lnSpc>
                          <a:spcPct val="115000"/>
                        </a:lnSpc>
                        <a:spcAft>
                          <a:spcPts val="0"/>
                        </a:spcAft>
                      </a:pPr>
                      <a:r>
                        <a:rPr lang="en-US" sz="1600">
                          <a:effectLst/>
                        </a:rPr>
                        <a:t>Window U value</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≤0.80 W/m2K</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1.9  W/m2.°K</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1.5</a:t>
                      </a:r>
                      <a:endParaRPr lang="en-US" sz="1600" b="1" i="0">
                        <a:solidFill>
                          <a:srgbClr val="000000"/>
                        </a:solidFill>
                        <a:effectLst/>
                        <a:latin typeface="Calibri"/>
                        <a:ea typeface="Calibri"/>
                        <a:cs typeface="Arial"/>
                      </a:endParaRPr>
                    </a:p>
                  </a:txBody>
                  <a:tcPr marL="68580" marR="68580" marT="0" marB="0"/>
                </a:tc>
              </a:tr>
              <a:tr h="302309">
                <a:tc>
                  <a:txBody>
                    <a:bodyPr/>
                    <a:lstStyle/>
                    <a:p>
                      <a:pPr algn="l" rtl="0">
                        <a:lnSpc>
                          <a:spcPct val="115000"/>
                        </a:lnSpc>
                        <a:spcAft>
                          <a:spcPts val="0"/>
                        </a:spcAft>
                      </a:pPr>
                      <a:r>
                        <a:rPr lang="en-US" sz="1600">
                          <a:effectLst/>
                        </a:rPr>
                        <a:t>U-value walls </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&lt;0.15 [W/m²K]</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0.5 W/m2.°K</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0.27</a:t>
                      </a:r>
                      <a:endParaRPr lang="en-US" sz="1600" b="1" i="0">
                        <a:solidFill>
                          <a:srgbClr val="000000"/>
                        </a:solidFill>
                        <a:effectLst/>
                        <a:latin typeface="Calibri"/>
                        <a:ea typeface="Calibri"/>
                        <a:cs typeface="Arial"/>
                      </a:endParaRPr>
                    </a:p>
                  </a:txBody>
                  <a:tcPr marL="68580" marR="68580" marT="0" marB="0"/>
                </a:tc>
              </a:tr>
              <a:tr h="302309">
                <a:tc>
                  <a:txBody>
                    <a:bodyPr/>
                    <a:lstStyle/>
                    <a:p>
                      <a:pPr algn="l" rtl="0">
                        <a:lnSpc>
                          <a:spcPct val="115000"/>
                        </a:lnSpc>
                        <a:spcAft>
                          <a:spcPts val="0"/>
                        </a:spcAft>
                      </a:pPr>
                      <a:r>
                        <a:rPr lang="en-US" sz="1600">
                          <a:effectLst/>
                        </a:rPr>
                        <a:t>U-value roof</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&lt;013 [W/m²K]</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0.39 W/m2.°K</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0.26</a:t>
                      </a:r>
                      <a:endParaRPr lang="en-US" sz="1600" b="1" i="0">
                        <a:solidFill>
                          <a:srgbClr val="000000"/>
                        </a:solidFill>
                        <a:effectLst/>
                        <a:latin typeface="Calibri"/>
                        <a:ea typeface="Calibri"/>
                        <a:cs typeface="Arial"/>
                      </a:endParaRPr>
                    </a:p>
                  </a:txBody>
                  <a:tcPr marL="68580" marR="68580" marT="0" marB="0"/>
                </a:tc>
              </a:tr>
              <a:tr h="944753">
                <a:tc>
                  <a:txBody>
                    <a:bodyPr/>
                    <a:lstStyle/>
                    <a:p>
                      <a:pPr algn="l" rtl="0">
                        <a:lnSpc>
                          <a:spcPct val="115000"/>
                        </a:lnSpc>
                        <a:spcAft>
                          <a:spcPts val="0"/>
                        </a:spcAft>
                      </a:pPr>
                      <a:r>
                        <a:rPr lang="en-US" sz="1600">
                          <a:effectLst/>
                        </a:rPr>
                        <a:t>U-value to ground and to open space</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a:effectLst/>
                        </a:rPr>
                        <a:t>&lt;0.15 [W/m²K]</a:t>
                      </a:r>
                      <a:endParaRPr lang="en-US" sz="1600" b="1" i="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dirty="0">
                          <a:effectLst/>
                        </a:rPr>
                        <a:t>0.6 W/m2.°K</a:t>
                      </a:r>
                      <a:endParaRPr lang="en-US" sz="1600" b="1" i="0" dirty="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dirty="0">
                          <a:effectLst/>
                        </a:rPr>
                        <a:t>0.27</a:t>
                      </a:r>
                      <a:endParaRPr lang="en-US" sz="1600" b="1" i="0" dirty="0">
                        <a:solidFill>
                          <a:srgbClr val="000000"/>
                        </a:solidFill>
                        <a:effectLst/>
                        <a:latin typeface="Calibri"/>
                        <a:ea typeface="Calibri"/>
                        <a:cs typeface="Arial"/>
                      </a:endParaRPr>
                    </a:p>
                  </a:txBody>
                  <a:tcPr marL="68580" marR="68580" marT="0" marB="0"/>
                </a:tc>
              </a:tr>
            </a:tbl>
          </a:graphicData>
        </a:graphic>
      </p:graphicFrame>
      <p:sp>
        <p:nvSpPr>
          <p:cNvPr id="4" name="Oval 3"/>
          <p:cNvSpPr/>
          <p:nvPr/>
        </p:nvSpPr>
        <p:spPr>
          <a:xfrm>
            <a:off x="6444208" y="1844824"/>
            <a:ext cx="1080120" cy="432048"/>
          </a:xfrm>
          <a:prstGeom prst="ellipse">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endParaRPr lang="ar-JO"/>
          </a:p>
        </p:txBody>
      </p:sp>
    </p:spTree>
    <p:extLst>
      <p:ext uri="{BB962C8B-B14F-4D97-AF65-F5344CB8AC3E}">
        <p14:creationId xmlns:p14="http://schemas.microsoft.com/office/powerpoint/2010/main" val="388619696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2000"/>
                                        <p:tgtEl>
                                          <p:spTgt spid="1026"/>
                                        </p:tgtEl>
                                      </p:cBhvr>
                                    </p:animEffect>
                                    <p:anim calcmode="lin" valueType="num">
                                      <p:cBhvr>
                                        <p:cTn id="20" dur="2000" fill="hold"/>
                                        <p:tgtEl>
                                          <p:spTgt spid="1026"/>
                                        </p:tgtEl>
                                        <p:attrNameLst>
                                          <p:attrName>ppt_w</p:attrName>
                                        </p:attrNameLst>
                                      </p:cBhvr>
                                      <p:tavLst>
                                        <p:tav tm="0" fmla="#ppt_w*sin(2.5*pi*$)">
                                          <p:val>
                                            <p:fltVal val="0"/>
                                          </p:val>
                                        </p:tav>
                                        <p:tav tm="100000">
                                          <p:val>
                                            <p:fltVal val="1"/>
                                          </p:val>
                                        </p:tav>
                                      </p:tavLst>
                                    </p:anim>
                                    <p:anim calcmode="lin" valueType="num">
                                      <p:cBhvr>
                                        <p:cTn id="21"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17FCA48-D4E9-4834-8513-0527CCA57B22}" type="slidenum">
              <a:rPr lang="en-US" smtClean="0"/>
              <a:pPr/>
              <a:t>24</a:t>
            </a:fld>
            <a:endParaRPr lang="en-US"/>
          </a:p>
        </p:txBody>
      </p:sp>
      <p:sp>
        <p:nvSpPr>
          <p:cNvPr id="5" name="مستطيل 4"/>
          <p:cNvSpPr/>
          <p:nvPr/>
        </p:nvSpPr>
        <p:spPr>
          <a:xfrm>
            <a:off x="305844" y="304800"/>
            <a:ext cx="2129109" cy="584775"/>
          </a:xfrm>
          <a:prstGeom prst="rect">
            <a:avLst/>
          </a:prstGeom>
        </p:spPr>
        <p:txBody>
          <a:bodyPr wrap="none">
            <a:spAutoFit/>
          </a:bodyPr>
          <a:lstStyle/>
          <a:p>
            <a:r>
              <a:rPr lang="en-US" sz="3200" b="1" dirty="0" smtClean="0">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ventilation</a:t>
            </a:r>
            <a:r>
              <a:rPr lang="en-US" sz="2400" b="1" dirty="0" smtClean="0">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a:t>
            </a:r>
            <a:endParaRPr lang="ar-SA" dirty="0"/>
          </a:p>
        </p:txBody>
      </p:sp>
      <p:pic>
        <p:nvPicPr>
          <p:cNvPr id="4100"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9064" t="32177" r="8315" b="13599"/>
          <a:stretch/>
        </p:blipFill>
        <p:spPr bwMode="auto">
          <a:xfrm>
            <a:off x="4343400" y="237797"/>
            <a:ext cx="3962400" cy="28194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19928" t="17009" r="48495" b="16018"/>
          <a:stretch/>
        </p:blipFill>
        <p:spPr bwMode="auto">
          <a:xfrm>
            <a:off x="170145" y="1193866"/>
            <a:ext cx="3828632" cy="51816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1887" y="4618973"/>
            <a:ext cx="2133600" cy="21336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H="1" flipV="1">
            <a:off x="2743200" y="4618973"/>
            <a:ext cx="2819400" cy="63882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2" name="Straight Arrow Connector 11"/>
          <p:cNvCxnSpPr/>
          <p:nvPr/>
        </p:nvCxnSpPr>
        <p:spPr>
          <a:xfrm>
            <a:off x="3200400" y="3581400"/>
            <a:ext cx="2514600" cy="5334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9" name="مستطيل 4"/>
          <p:cNvSpPr/>
          <p:nvPr/>
        </p:nvSpPr>
        <p:spPr>
          <a:xfrm>
            <a:off x="5764060" y="3810000"/>
            <a:ext cx="2226892" cy="584775"/>
          </a:xfrm>
          <a:prstGeom prst="rect">
            <a:avLst/>
          </a:prstGeom>
        </p:spPr>
        <p:txBody>
          <a:bodyPr wrap="none">
            <a:spAutoFit/>
          </a:bodyPr>
          <a:lstStyle/>
          <a:p>
            <a:r>
              <a:rPr lang="en-US" sz="1600" b="1" dirty="0" smtClean="0">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Chimney give 3nach/</a:t>
            </a:r>
            <a:r>
              <a:rPr lang="en-US" sz="1600" b="1" dirty="0" err="1" smtClean="0">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hr</a:t>
            </a:r>
            <a:endParaRPr lang="en-US" sz="1600" b="1" dirty="0" smtClean="0">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endParaRPr>
          </a:p>
          <a:p>
            <a:r>
              <a:rPr lang="en-US" sz="1600" b="1" dirty="0" smtClean="0">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And light wind .</a:t>
            </a:r>
            <a:endParaRPr lang="ar-SA" sz="1600" dirty="0"/>
          </a:p>
        </p:txBody>
      </p:sp>
    </p:spTree>
    <p:extLst>
      <p:ext uri="{BB962C8B-B14F-4D97-AF65-F5344CB8AC3E}">
        <p14:creationId xmlns:p14="http://schemas.microsoft.com/office/powerpoint/2010/main" val="104163854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0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17FCA48-D4E9-4834-8513-0527CCA57B22}" type="slidenum">
              <a:rPr lang="en-US" smtClean="0"/>
              <a:pPr/>
              <a:t>25</a:t>
            </a:fld>
            <a:endParaRPr lang="en-US"/>
          </a:p>
        </p:txBody>
      </p:sp>
      <p:sp>
        <p:nvSpPr>
          <p:cNvPr id="3" name="مستطيل 2"/>
          <p:cNvSpPr/>
          <p:nvPr/>
        </p:nvSpPr>
        <p:spPr>
          <a:xfrm>
            <a:off x="381000" y="304800"/>
            <a:ext cx="4371710" cy="707886"/>
          </a:xfrm>
          <a:prstGeom prst="rect">
            <a:avLst/>
          </a:prstGeom>
        </p:spPr>
        <p:txBody>
          <a:bodyPr wrap="none">
            <a:spAutoFit/>
          </a:bodyPr>
          <a:lstStyle/>
          <a:p>
            <a:pPr lvl="0" rtl="1" fontAlgn="base">
              <a:spcBef>
                <a:spcPct val="0"/>
              </a:spcBef>
              <a:spcAft>
                <a:spcPct val="0"/>
              </a:spcAft>
            </a:pPr>
            <a:r>
              <a:rPr lang="en-US" sz="4000" b="1" dirty="0" smtClean="0">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Acoustical analysis</a:t>
            </a:r>
            <a:r>
              <a:rPr lang="en-US" sz="1050" dirty="0" smtClean="0">
                <a:solidFill>
                  <a:srgbClr val="000000"/>
                </a:solidFill>
                <a:latin typeface="Times New Roman" pitchFamily="18" charset="0"/>
                <a:ea typeface="Calibri" pitchFamily="34" charset="0"/>
                <a:cs typeface="Times New Roman" pitchFamily="18" charset="0"/>
              </a:rPr>
              <a:t>:</a:t>
            </a:r>
            <a:endParaRPr lang="en-US" sz="1400" dirty="0" smtClean="0">
              <a:latin typeface="Arial" pitchFamily="34" charset="0"/>
              <a:cs typeface="Arial" pitchFamily="34" charset="0"/>
            </a:endParaRPr>
          </a:p>
        </p:txBody>
      </p:sp>
      <p:pic>
        <p:nvPicPr>
          <p:cNvPr id="1026" name="Picture 2"/>
          <p:cNvPicPr>
            <a:picLocks noChangeAspect="1" noChangeArrowheads="1"/>
          </p:cNvPicPr>
          <p:nvPr/>
        </p:nvPicPr>
        <p:blipFill>
          <a:blip r:embed="rId2"/>
          <a:srcRect/>
          <a:stretch>
            <a:fillRect/>
          </a:stretch>
        </p:blipFill>
        <p:spPr bwMode="auto">
          <a:xfrm>
            <a:off x="728663" y="1066800"/>
            <a:ext cx="7686675" cy="4724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1718980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17FCA48-D4E9-4834-8513-0527CCA57B22}" type="slidenum">
              <a:rPr lang="en-US" smtClean="0"/>
              <a:pPr/>
              <a:t>26</a:t>
            </a:fld>
            <a:endParaRPr lang="en-US"/>
          </a:p>
        </p:txBody>
      </p:sp>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مستطيل 4"/>
          <p:cNvSpPr/>
          <p:nvPr/>
        </p:nvSpPr>
        <p:spPr>
          <a:xfrm>
            <a:off x="625073" y="685799"/>
            <a:ext cx="3252750" cy="461665"/>
          </a:xfrm>
          <a:prstGeom prst="rect">
            <a:avLst/>
          </a:prstGeom>
        </p:spPr>
        <p:txBody>
          <a:bodyPr wrap="none">
            <a:spAutoFit/>
          </a:bodyPr>
          <a:lstStyle/>
          <a:p>
            <a:r>
              <a:rPr lang="en-US" sz="2400" b="1" dirty="0" smtClean="0">
                <a:effectLst>
                  <a:outerShdw blurRad="38100" dist="38100" dir="2700000" algn="tl">
                    <a:srgbClr val="000000">
                      <a:alpha val="43137"/>
                    </a:srgbClr>
                  </a:outerShdw>
                </a:effectLst>
              </a:rPr>
              <a:t>IIC &amp; STC for rooms . </a:t>
            </a:r>
            <a:endParaRPr lang="ar-SA" sz="2400" b="1" dirty="0">
              <a:effectLst>
                <a:outerShdw blurRad="38100" dist="38100" dir="2700000" algn="tl">
                  <a:srgbClr val="000000">
                    <a:alpha val="43137"/>
                  </a:srgbClr>
                </a:outerShdw>
              </a:effectLst>
            </a:endParaRPr>
          </a:p>
        </p:txBody>
      </p:sp>
      <p:sp>
        <p:nvSpPr>
          <p:cNvPr id="8" name="مربع نص 7"/>
          <p:cNvSpPr txBox="1"/>
          <p:nvPr/>
        </p:nvSpPr>
        <p:spPr>
          <a:xfrm>
            <a:off x="7400795" y="4953000"/>
            <a:ext cx="1524000" cy="369332"/>
          </a:xfrm>
          <a:prstGeom prst="rect">
            <a:avLst/>
          </a:prstGeom>
          <a:noFill/>
        </p:spPr>
        <p:txBody>
          <a:bodyPr wrap="square" rtlCol="1">
            <a:spAutoFit/>
          </a:bodyPr>
          <a:lstStyle/>
          <a:p>
            <a:r>
              <a:rPr lang="en-US" dirty="0" err="1" smtClean="0"/>
              <a:t>IIc</a:t>
            </a:r>
            <a:r>
              <a:rPr lang="en-US" dirty="0" smtClean="0"/>
              <a:t> = 50dB.</a:t>
            </a:r>
            <a:endParaRPr lang="ar-SA" dirty="0"/>
          </a:p>
        </p:txBody>
      </p:sp>
      <p:sp>
        <p:nvSpPr>
          <p:cNvPr id="10" name="مربع نص 9"/>
          <p:cNvSpPr txBox="1"/>
          <p:nvPr/>
        </p:nvSpPr>
        <p:spPr>
          <a:xfrm>
            <a:off x="152400" y="4419600"/>
            <a:ext cx="2286000" cy="369332"/>
          </a:xfrm>
          <a:prstGeom prst="rect">
            <a:avLst/>
          </a:prstGeom>
          <a:noFill/>
        </p:spPr>
        <p:txBody>
          <a:bodyPr wrap="square" rtlCol="1">
            <a:spAutoFit/>
          </a:bodyPr>
          <a:lstStyle/>
          <a:p>
            <a:r>
              <a:rPr lang="en-US" dirty="0" smtClean="0"/>
              <a:t>STC=50db</a:t>
            </a:r>
            <a:endParaRPr lang="ar-SA" dirty="0"/>
          </a:p>
        </p:txBody>
      </p:sp>
      <p:sp>
        <p:nvSpPr>
          <p:cNvPr id="12" name="مستطيل 11"/>
          <p:cNvSpPr/>
          <p:nvPr/>
        </p:nvSpPr>
        <p:spPr>
          <a:xfrm>
            <a:off x="4419600" y="1828800"/>
            <a:ext cx="1189365" cy="369332"/>
          </a:xfrm>
          <a:prstGeom prst="rect">
            <a:avLst/>
          </a:prstGeom>
        </p:spPr>
        <p:txBody>
          <a:bodyPr wrap="none">
            <a:spAutoFit/>
          </a:bodyPr>
          <a:lstStyle/>
          <a:p>
            <a:r>
              <a:rPr lang="en-US" dirty="0" smtClean="0"/>
              <a:t>STC=51db</a:t>
            </a:r>
            <a:endParaRPr lang="ar-SA" dirty="0"/>
          </a:p>
        </p:txBody>
      </p:sp>
      <p:pic>
        <p:nvPicPr>
          <p:cNvPr id="14" name="Picture 3"/>
          <p:cNvPicPr>
            <a:picLocks noChangeAspect="1" noChangeArrowheads="1"/>
          </p:cNvPicPr>
          <p:nvPr/>
        </p:nvPicPr>
        <p:blipFill>
          <a:blip r:embed="rId3"/>
          <a:srcRect/>
          <a:stretch>
            <a:fillRect/>
          </a:stretch>
        </p:blipFill>
        <p:spPr bwMode="auto">
          <a:xfrm>
            <a:off x="7412080" y="3771900"/>
            <a:ext cx="1571625" cy="838200"/>
          </a:xfrm>
          <a:prstGeom prst="rect">
            <a:avLst/>
          </a:prstGeom>
          <a:noFill/>
          <a:ln w="9525">
            <a:noFill/>
            <a:miter lim="800000"/>
            <a:headEnd/>
            <a:tailEnd/>
          </a:ln>
          <a:effectLst/>
        </p:spPr>
      </p:pic>
      <p:sp>
        <p:nvSpPr>
          <p:cNvPr id="1045"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cxnSp>
        <p:nvCxnSpPr>
          <p:cNvPr id="13" name="Straight Arrow Connector 12"/>
          <p:cNvCxnSpPr/>
          <p:nvPr/>
        </p:nvCxnSpPr>
        <p:spPr>
          <a:xfrm flipV="1">
            <a:off x="4648200" y="2362200"/>
            <a:ext cx="462455" cy="9906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pic>
        <p:nvPicPr>
          <p:cNvPr id="1058" name="Picture 34"/>
          <p:cNvPicPr>
            <a:picLocks noChangeAspect="1" noChangeArrowheads="1"/>
          </p:cNvPicPr>
          <p:nvPr/>
        </p:nvPicPr>
        <p:blipFill rotWithShape="1">
          <a:blip r:embed="rId4">
            <a:extLst>
              <a:ext uri="{28A0092B-C50C-407E-A947-70E740481C1C}">
                <a14:useLocalDpi xmlns:a14="http://schemas.microsoft.com/office/drawing/2010/main" val="0"/>
              </a:ext>
            </a:extLst>
          </a:blip>
          <a:srcRect l="36626" t="30990" r="25696" b="23748"/>
          <a:stretch/>
        </p:blipFill>
        <p:spPr bwMode="auto">
          <a:xfrm>
            <a:off x="2411326" y="3134710"/>
            <a:ext cx="4368807" cy="29507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cxnSp>
        <p:nvCxnSpPr>
          <p:cNvPr id="24" name="Straight Arrow Connector 23"/>
          <p:cNvCxnSpPr/>
          <p:nvPr/>
        </p:nvCxnSpPr>
        <p:spPr>
          <a:xfrm flipV="1">
            <a:off x="6410195" y="4419600"/>
            <a:ext cx="828805" cy="7036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7" name="Straight Arrow Connector 26"/>
          <p:cNvCxnSpPr/>
          <p:nvPr/>
        </p:nvCxnSpPr>
        <p:spPr>
          <a:xfrm flipH="1" flipV="1">
            <a:off x="1759697" y="4191000"/>
            <a:ext cx="983503" cy="59793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pic>
        <p:nvPicPr>
          <p:cNvPr id="33" name="Picture 32"/>
          <p:cNvPicPr/>
          <p:nvPr/>
        </p:nvPicPr>
        <p:blipFill rotWithShape="1">
          <a:blip r:embed="rId5"/>
          <a:srcRect l="53530" t="30505" r="26913" b="46812"/>
          <a:stretch/>
        </p:blipFill>
        <p:spPr bwMode="auto">
          <a:xfrm>
            <a:off x="152400" y="2645271"/>
            <a:ext cx="1371921" cy="1616710"/>
          </a:xfrm>
          <a:prstGeom prst="rect">
            <a:avLst/>
          </a:prstGeom>
          <a:ln w="38100"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34" name="Picture 33"/>
          <p:cNvPicPr/>
          <p:nvPr/>
        </p:nvPicPr>
        <p:blipFill rotWithShape="1">
          <a:blip r:embed="rId6"/>
          <a:srcRect l="34363" t="39783" r="24598" b="46304"/>
          <a:stretch/>
        </p:blipFill>
        <p:spPr bwMode="auto">
          <a:xfrm>
            <a:off x="2985994" y="1295400"/>
            <a:ext cx="3219472" cy="4896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419042440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4"/>
          <p:cNvSpPr/>
          <p:nvPr/>
        </p:nvSpPr>
        <p:spPr>
          <a:xfrm>
            <a:off x="519034" y="882886"/>
            <a:ext cx="4485013" cy="523220"/>
          </a:xfrm>
          <a:prstGeom prst="rect">
            <a:avLst/>
          </a:prstGeom>
        </p:spPr>
        <p:txBody>
          <a:bodyPr wrap="square">
            <a:spAutoFit/>
          </a:bodyPr>
          <a:lstStyle/>
          <a:p>
            <a:r>
              <a:rPr lang="en-US" sz="2800" b="1" dirty="0" smtClean="0">
                <a:effectLst>
                  <a:outerShdw blurRad="38100" dist="38100" dir="2700000" algn="tl">
                    <a:srgbClr val="000000">
                      <a:alpha val="43137"/>
                    </a:srgbClr>
                  </a:outerShdw>
                </a:effectLst>
              </a:rPr>
              <a:t>Home Cinema  Design </a:t>
            </a:r>
            <a:endParaRPr lang="ar-SA" sz="2800" b="1" dirty="0">
              <a:effectLst>
                <a:outerShdw blurRad="38100" dist="38100" dir="2700000" algn="tl">
                  <a:srgbClr val="000000">
                    <a:alpha val="43137"/>
                  </a:srgbClr>
                </a:outerShdw>
              </a:effectLst>
            </a:endParaRPr>
          </a:p>
        </p:txBody>
      </p:sp>
      <p:sp>
        <p:nvSpPr>
          <p:cNvPr id="3" name="Rectangle 2"/>
          <p:cNvSpPr/>
          <p:nvPr/>
        </p:nvSpPr>
        <p:spPr>
          <a:xfrm>
            <a:off x="685800" y="1600200"/>
            <a:ext cx="7086600" cy="707886"/>
          </a:xfrm>
          <a:prstGeom prst="rect">
            <a:avLst/>
          </a:prstGeom>
        </p:spPr>
        <p:txBody>
          <a:bodyPr wrap="square">
            <a:spAutoFit/>
          </a:bodyPr>
          <a:lstStyle/>
          <a:p>
            <a:pPr marL="285750" indent="-285750" algn="l" rtl="0">
              <a:buFont typeface="Arial" panose="020B0604020202020204" pitchFamily="34" charset="0"/>
              <a:buChar char="•"/>
            </a:pPr>
            <a:r>
              <a:rPr lang="en-US" sz="2000" dirty="0"/>
              <a:t>A 5.1 speaker system </a:t>
            </a:r>
            <a:r>
              <a:rPr lang="en-US" sz="2000" dirty="0" smtClean="0"/>
              <a:t>consists </a:t>
            </a:r>
            <a:r>
              <a:rPr lang="en-US" sz="2000" dirty="0"/>
              <a:t>of </a:t>
            </a:r>
            <a:r>
              <a:rPr lang="en-US" sz="2000" dirty="0" smtClean="0"/>
              <a:t>five speakers positioned  as shown in figure</a:t>
            </a:r>
            <a:endParaRPr lang="en-US" sz="20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6705" t="24408" r="35649" b="38443"/>
          <a:stretch/>
        </p:blipFill>
        <p:spPr bwMode="auto">
          <a:xfrm>
            <a:off x="990600" y="2590800"/>
            <a:ext cx="2668134" cy="23559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6" name="Picture 5"/>
          <p:cNvPicPr/>
          <p:nvPr/>
        </p:nvPicPr>
        <p:blipFill rotWithShape="1">
          <a:blip r:embed="rId3"/>
          <a:srcRect l="22889" t="30531" r="42902" b="25443"/>
          <a:stretch/>
        </p:blipFill>
        <p:spPr bwMode="auto">
          <a:xfrm>
            <a:off x="4572000" y="4267200"/>
            <a:ext cx="4017010" cy="22426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graphicFrame>
        <p:nvGraphicFramePr>
          <p:cNvPr id="7" name="Table 6"/>
          <p:cNvGraphicFramePr>
            <a:graphicFrameLocks noGrp="1"/>
          </p:cNvGraphicFramePr>
          <p:nvPr>
            <p:extLst>
              <p:ext uri="{D42A27DB-BD31-4B8C-83A1-F6EECF244321}">
                <p14:modId xmlns:p14="http://schemas.microsoft.com/office/powerpoint/2010/main" val="3856923902"/>
              </p:ext>
            </p:extLst>
          </p:nvPr>
        </p:nvGraphicFramePr>
        <p:xfrm>
          <a:off x="4139952" y="2246531"/>
          <a:ext cx="4536504" cy="1849783"/>
        </p:xfrm>
        <a:graphic>
          <a:graphicData uri="http://schemas.openxmlformats.org/drawingml/2006/table">
            <a:tbl>
              <a:tblPr firstRow="1" firstCol="1" bandRow="1">
                <a:tableStyleId>{00A15C55-8517-42AA-B614-E9B94910E393}</a:tableStyleId>
              </a:tblPr>
              <a:tblGrid>
                <a:gridCol w="3208747"/>
                <a:gridCol w="1327757"/>
              </a:tblGrid>
              <a:tr h="271811">
                <a:tc>
                  <a:txBody>
                    <a:bodyPr/>
                    <a:lstStyle/>
                    <a:p>
                      <a:pPr algn="just" rtl="0">
                        <a:lnSpc>
                          <a:spcPct val="115000"/>
                        </a:lnSpc>
                        <a:spcAft>
                          <a:spcPts val="0"/>
                        </a:spcAft>
                      </a:pPr>
                      <a:r>
                        <a:rPr lang="en-US" sz="1400" dirty="0">
                          <a:effectLst/>
                        </a:rPr>
                        <a:t>Material   </a:t>
                      </a:r>
                      <a:endParaRPr lang="en-US" sz="1400" dirty="0">
                        <a:solidFill>
                          <a:srgbClr val="000000"/>
                        </a:solidFill>
                        <a:effectLst/>
                        <a:latin typeface="Calibri"/>
                        <a:ea typeface="Calibri"/>
                        <a:cs typeface="Arial"/>
                      </a:endParaRPr>
                    </a:p>
                  </a:txBody>
                  <a:tcPr marL="68580" marR="68580" marT="0" marB="0"/>
                </a:tc>
                <a:tc>
                  <a:txBody>
                    <a:bodyPr/>
                    <a:lstStyle/>
                    <a:p>
                      <a:pPr algn="just" rtl="0">
                        <a:lnSpc>
                          <a:spcPct val="115000"/>
                        </a:lnSpc>
                        <a:spcAft>
                          <a:spcPts val="0"/>
                        </a:spcAft>
                      </a:pPr>
                      <a:r>
                        <a:rPr lang="en-US" sz="1400" dirty="0" smtClean="0">
                          <a:effectLst/>
                        </a:rPr>
                        <a:t>Surface treatments</a:t>
                      </a:r>
                      <a:r>
                        <a:rPr lang="en-US" sz="1400" baseline="0" dirty="0" smtClean="0">
                          <a:effectLst/>
                        </a:rPr>
                        <a:t> </a:t>
                      </a:r>
                      <a:endParaRPr lang="en-US" sz="1400" dirty="0">
                        <a:solidFill>
                          <a:srgbClr val="000000"/>
                        </a:solidFill>
                        <a:effectLst/>
                        <a:latin typeface="Calibri"/>
                        <a:ea typeface="Calibri"/>
                        <a:cs typeface="Arial"/>
                      </a:endParaRPr>
                    </a:p>
                  </a:txBody>
                  <a:tcPr marL="68580" marR="68580" marT="0" marB="0"/>
                </a:tc>
              </a:tr>
              <a:tr h="271811">
                <a:tc>
                  <a:txBody>
                    <a:bodyPr/>
                    <a:lstStyle/>
                    <a:p>
                      <a:pPr algn="l" rtl="0">
                        <a:lnSpc>
                          <a:spcPct val="115000"/>
                        </a:lnSpc>
                        <a:spcAft>
                          <a:spcPts val="0"/>
                        </a:spcAft>
                      </a:pPr>
                      <a:r>
                        <a:rPr lang="en-US" sz="1400" dirty="0">
                          <a:effectLst/>
                        </a:rPr>
                        <a:t>carpet</a:t>
                      </a:r>
                      <a:endParaRPr lang="en-US" sz="1400" dirty="0">
                        <a:solidFill>
                          <a:srgbClr val="000000"/>
                        </a:solidFill>
                        <a:effectLst/>
                        <a:latin typeface="Calibri"/>
                        <a:ea typeface="Calibri"/>
                        <a:cs typeface="Arial"/>
                      </a:endParaRPr>
                    </a:p>
                  </a:txBody>
                  <a:tcPr marL="68580" marR="68580" marT="0" marB="0"/>
                </a:tc>
                <a:tc>
                  <a:txBody>
                    <a:bodyPr/>
                    <a:lstStyle/>
                    <a:p>
                      <a:pPr algn="just" rtl="0">
                        <a:lnSpc>
                          <a:spcPct val="115000"/>
                        </a:lnSpc>
                        <a:spcAft>
                          <a:spcPts val="0"/>
                        </a:spcAft>
                      </a:pPr>
                      <a:r>
                        <a:rPr lang="en-US" sz="1400" dirty="0">
                          <a:effectLst/>
                        </a:rPr>
                        <a:t>Floor </a:t>
                      </a:r>
                      <a:endParaRPr lang="en-US" sz="1400" dirty="0">
                        <a:solidFill>
                          <a:srgbClr val="000000"/>
                        </a:solidFill>
                        <a:effectLst/>
                        <a:latin typeface="Calibri"/>
                        <a:ea typeface="Calibri"/>
                        <a:cs typeface="Arial"/>
                      </a:endParaRPr>
                    </a:p>
                  </a:txBody>
                  <a:tcPr marL="68580" marR="68580" marT="0" marB="0"/>
                </a:tc>
              </a:tr>
              <a:tr h="543622">
                <a:tc>
                  <a:txBody>
                    <a:bodyPr/>
                    <a:lstStyle/>
                    <a:p>
                      <a:pPr algn="l" rtl="0">
                        <a:lnSpc>
                          <a:spcPct val="115000"/>
                        </a:lnSpc>
                        <a:spcAft>
                          <a:spcPts val="0"/>
                        </a:spcAft>
                      </a:pPr>
                      <a:r>
                        <a:rPr lang="en-US" sz="1400">
                          <a:effectLst/>
                        </a:rPr>
                        <a:t>Page board over 50mm(2") fiber glass board </a:t>
                      </a:r>
                      <a:endParaRPr lang="en-US" sz="1400">
                        <a:solidFill>
                          <a:srgbClr val="000000"/>
                        </a:solidFill>
                        <a:effectLst/>
                        <a:latin typeface="Calibri"/>
                        <a:ea typeface="Calibri"/>
                        <a:cs typeface="Arial"/>
                      </a:endParaRPr>
                    </a:p>
                  </a:txBody>
                  <a:tcPr marL="68580" marR="68580" marT="0" marB="0"/>
                </a:tc>
                <a:tc>
                  <a:txBody>
                    <a:bodyPr/>
                    <a:lstStyle/>
                    <a:p>
                      <a:pPr algn="just" rtl="0">
                        <a:lnSpc>
                          <a:spcPct val="115000"/>
                        </a:lnSpc>
                        <a:spcAft>
                          <a:spcPts val="0"/>
                        </a:spcAft>
                      </a:pPr>
                      <a:r>
                        <a:rPr lang="en-US" sz="1400" dirty="0" smtClean="0">
                          <a:effectLst/>
                        </a:rPr>
                        <a:t>For wall</a:t>
                      </a:r>
                      <a:endParaRPr lang="en-US" sz="1400" dirty="0">
                        <a:solidFill>
                          <a:srgbClr val="000000"/>
                        </a:solidFill>
                        <a:effectLst/>
                        <a:latin typeface="Calibri"/>
                        <a:ea typeface="Calibri"/>
                        <a:cs typeface="Arial"/>
                      </a:endParaRPr>
                    </a:p>
                  </a:txBody>
                  <a:tcPr marL="68580" marR="68580" marT="0" marB="0"/>
                </a:tc>
              </a:tr>
              <a:tr h="543622">
                <a:tc>
                  <a:txBody>
                    <a:bodyPr/>
                    <a:lstStyle/>
                    <a:p>
                      <a:pPr algn="l" rtl="0">
                        <a:lnSpc>
                          <a:spcPct val="115000"/>
                        </a:lnSpc>
                        <a:spcAft>
                          <a:spcPts val="0"/>
                        </a:spcAft>
                      </a:pPr>
                      <a:r>
                        <a:rPr lang="en-US" sz="1400">
                          <a:effectLst/>
                        </a:rPr>
                        <a:t>Plasterboard (12mm(1/2") in suspended ceiling grid)</a:t>
                      </a:r>
                      <a:endParaRPr lang="en-US" sz="1400">
                        <a:solidFill>
                          <a:srgbClr val="000000"/>
                        </a:solidFill>
                        <a:effectLst/>
                        <a:latin typeface="Calibri"/>
                        <a:ea typeface="Calibri"/>
                        <a:cs typeface="Arial"/>
                      </a:endParaRPr>
                    </a:p>
                  </a:txBody>
                  <a:tcPr marL="68580" marR="68580" marT="0" marB="0"/>
                </a:tc>
                <a:tc>
                  <a:txBody>
                    <a:bodyPr/>
                    <a:lstStyle/>
                    <a:p>
                      <a:pPr algn="just" rtl="0">
                        <a:lnSpc>
                          <a:spcPct val="115000"/>
                        </a:lnSpc>
                        <a:spcAft>
                          <a:spcPts val="0"/>
                        </a:spcAft>
                      </a:pPr>
                      <a:r>
                        <a:rPr lang="en-US" sz="1400" dirty="0" smtClean="0">
                          <a:effectLst/>
                        </a:rPr>
                        <a:t>For</a:t>
                      </a:r>
                      <a:r>
                        <a:rPr lang="en-US" sz="1400" baseline="0" dirty="0" smtClean="0">
                          <a:effectLst/>
                        </a:rPr>
                        <a:t> </a:t>
                      </a:r>
                      <a:r>
                        <a:rPr lang="en-US" sz="1400" dirty="0" smtClean="0">
                          <a:effectLst/>
                        </a:rPr>
                        <a:t>ceiling </a:t>
                      </a:r>
                      <a:endParaRPr lang="en-US" sz="1400" dirty="0">
                        <a:solidFill>
                          <a:srgbClr val="000000"/>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219651610"/>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17FCA48-D4E9-4834-8513-0527CCA57B22}" type="slidenum">
              <a:rPr lang="en-US" smtClean="0"/>
              <a:pPr/>
              <a:t>28</a:t>
            </a:fld>
            <a:endParaRPr lang="en-US"/>
          </a:p>
        </p:txBody>
      </p:sp>
      <p:sp>
        <p:nvSpPr>
          <p:cNvPr id="6" name="مستطيل 5"/>
          <p:cNvSpPr/>
          <p:nvPr/>
        </p:nvSpPr>
        <p:spPr>
          <a:xfrm>
            <a:off x="447088" y="584279"/>
            <a:ext cx="4124912" cy="523220"/>
          </a:xfrm>
          <a:prstGeom prst="rect">
            <a:avLst/>
          </a:prstGeom>
        </p:spPr>
        <p:txBody>
          <a:bodyPr wrap="none">
            <a:spAutoFit/>
          </a:bodyPr>
          <a:lstStyle/>
          <a:p>
            <a:r>
              <a:rPr lang="en-US" sz="2800" b="1" dirty="0" smtClean="0">
                <a:effectLst>
                  <a:outerShdw blurRad="38100" dist="38100" dir="2700000" algn="tl">
                    <a:srgbClr val="000000">
                      <a:alpha val="43137"/>
                    </a:srgbClr>
                  </a:outerShdw>
                </a:effectLst>
              </a:rPr>
              <a:t>RT60 for Home Cinema</a:t>
            </a:r>
            <a:endParaRPr lang="ar-SA" sz="2800" b="1" dirty="0">
              <a:effectLst>
                <a:outerShdw blurRad="38100" dist="38100" dir="2700000" algn="tl">
                  <a:srgbClr val="000000">
                    <a:alpha val="43137"/>
                  </a:srgbClr>
                </a:outerShdw>
              </a:effectLst>
            </a:endParaRPr>
          </a:p>
        </p:txBody>
      </p:sp>
      <p:sp>
        <p:nvSpPr>
          <p:cNvPr id="11" name="Rectangle 1"/>
          <p:cNvSpPr>
            <a:spLocks noChangeArrowheads="1"/>
          </p:cNvSpPr>
          <p:nvPr/>
        </p:nvSpPr>
        <p:spPr bwMode="auto">
          <a:xfrm>
            <a:off x="228600" y="4191000"/>
            <a:ext cx="4559424"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2009775" algn="l"/>
              </a:tabLst>
            </a:pPr>
            <a:r>
              <a:rPr kumimoji="0" lang="en-US" sz="2000" b="1" i="0" u="none" strike="noStrike" cap="none" normalizeH="0" baseline="0" dirty="0" smtClean="0">
                <a:ln>
                  <a:noFill/>
                </a:ln>
                <a:effectLst/>
                <a:latin typeface="Times New Roman" pitchFamily="18" charset="0"/>
                <a:ea typeface="Calibri" pitchFamily="34" charset="0"/>
                <a:cs typeface="Times New Roman" pitchFamily="18" charset="0"/>
              </a:rPr>
              <a:t>From previous figures and tables for RT60 we conclude that home</a:t>
            </a:r>
            <a:r>
              <a:rPr kumimoji="0" lang="en-US" sz="2000" b="1" i="0" u="none" strike="noStrike" cap="none" normalizeH="0" dirty="0" smtClean="0">
                <a:ln>
                  <a:noFill/>
                </a:ln>
                <a:effectLst/>
                <a:latin typeface="Times New Roman" pitchFamily="18" charset="0"/>
                <a:ea typeface="Calibri" pitchFamily="34" charset="0"/>
                <a:cs typeface="Times New Roman" pitchFamily="18" charset="0"/>
              </a:rPr>
              <a:t> cinema </a:t>
            </a:r>
            <a:r>
              <a:rPr kumimoji="0" lang="en-US" sz="2000" b="1" i="0" u="none" strike="noStrike" cap="none" normalizeH="0" baseline="0" dirty="0" smtClean="0">
                <a:ln>
                  <a:noFill/>
                </a:ln>
                <a:effectLst/>
                <a:latin typeface="Times New Roman" pitchFamily="18" charset="0"/>
                <a:ea typeface="Calibri" pitchFamily="34" charset="0"/>
                <a:cs typeface="Times New Roman" pitchFamily="18" charset="0"/>
              </a:rPr>
              <a:t>are</a:t>
            </a:r>
            <a:r>
              <a:rPr kumimoji="0" lang="en-US" sz="2000" b="1" i="0" u="none" strike="noStrike" cap="none" normalizeH="0" dirty="0" smtClean="0">
                <a:ln>
                  <a:noFill/>
                </a:ln>
                <a:effectLst/>
                <a:latin typeface="Times New Roman" pitchFamily="18" charset="0"/>
                <a:ea typeface="Calibri" pitchFamily="34" charset="0"/>
                <a:cs typeface="Times New Roman" pitchFamily="18" charset="0"/>
              </a:rPr>
              <a:t> </a:t>
            </a:r>
            <a:r>
              <a:rPr kumimoji="0" lang="en-US" sz="2000" b="1" i="0" u="none" strike="noStrike" cap="none" normalizeH="0" baseline="0" dirty="0" smtClean="0">
                <a:ln>
                  <a:noFill/>
                </a:ln>
                <a:effectLst/>
                <a:latin typeface="Times New Roman" pitchFamily="18" charset="0"/>
                <a:ea typeface="Calibri" pitchFamily="34" charset="0"/>
                <a:cs typeface="Times New Roman" pitchFamily="18" charset="0"/>
              </a:rPr>
              <a:t>within range(0.5-1.6) </a:t>
            </a:r>
            <a:r>
              <a:rPr kumimoji="0" lang="en-US" sz="1200" b="1" i="0" u="none" strike="noStrike" cap="none" normalizeH="0" baseline="0" dirty="0" smtClean="0">
                <a:ln>
                  <a:noFill/>
                </a:ln>
                <a:effectLst/>
                <a:latin typeface="Times New Roman" pitchFamily="18" charset="0"/>
                <a:ea typeface="Calibri" pitchFamily="34" charset="0"/>
                <a:cs typeface="Times New Roman" pitchFamily="18" charset="0"/>
              </a:rPr>
              <a:t>.</a:t>
            </a:r>
          </a:p>
        </p:txBody>
      </p:sp>
      <p:pic>
        <p:nvPicPr>
          <p:cNvPr id="12" name="Picture 11"/>
          <p:cNvPicPr/>
          <p:nvPr/>
        </p:nvPicPr>
        <p:blipFill rotWithShape="1">
          <a:blip r:embed="rId2"/>
          <a:srcRect l="4347" t="13146" r="16232" b="39943"/>
          <a:stretch/>
        </p:blipFill>
        <p:spPr bwMode="auto">
          <a:xfrm>
            <a:off x="353157" y="1524000"/>
            <a:ext cx="3914044" cy="2247900"/>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graphicFrame>
        <p:nvGraphicFramePr>
          <p:cNvPr id="4" name="Table 3"/>
          <p:cNvGraphicFramePr>
            <a:graphicFrameLocks noGrp="1"/>
          </p:cNvGraphicFramePr>
          <p:nvPr>
            <p:extLst>
              <p:ext uri="{D42A27DB-BD31-4B8C-83A1-F6EECF244321}">
                <p14:modId xmlns:p14="http://schemas.microsoft.com/office/powerpoint/2010/main" val="3120456033"/>
              </p:ext>
            </p:extLst>
          </p:nvPr>
        </p:nvGraphicFramePr>
        <p:xfrm>
          <a:off x="5048513" y="1553227"/>
          <a:ext cx="3485887" cy="3200400"/>
        </p:xfrm>
        <a:graphic>
          <a:graphicData uri="http://schemas.openxmlformats.org/drawingml/2006/table">
            <a:tbl>
              <a:tblPr rtl="1" firstRow="1" firstCol="1" bandRow="1">
                <a:tableStyleId>{00A15C55-8517-42AA-B614-E9B94910E393}</a:tableStyleId>
              </a:tblPr>
              <a:tblGrid>
                <a:gridCol w="921151"/>
                <a:gridCol w="854912"/>
                <a:gridCol w="854912"/>
                <a:gridCol w="854912"/>
              </a:tblGrid>
              <a:tr h="355600">
                <a:tc>
                  <a:txBody>
                    <a:bodyPr/>
                    <a:lstStyle/>
                    <a:p>
                      <a:pPr algn="r" rtl="0">
                        <a:lnSpc>
                          <a:spcPct val="115000"/>
                        </a:lnSpc>
                        <a:spcAft>
                          <a:spcPts val="0"/>
                        </a:spcAft>
                      </a:pPr>
                      <a:r>
                        <a:rPr lang="en-US" sz="1200" dirty="0">
                          <a:effectLst/>
                        </a:rPr>
                        <a:t>full </a:t>
                      </a:r>
                      <a:endParaRPr lang="en-US" sz="1100" dirty="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Empty </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TOTAL</a:t>
                      </a:r>
                      <a:endParaRPr lang="en-US" sz="1100">
                        <a:solidFill>
                          <a:srgbClr val="000000"/>
                        </a:solidFill>
                        <a:effectLst/>
                        <a:latin typeface="Calibri"/>
                        <a:ea typeface="Calibri"/>
                        <a:cs typeface="Arial"/>
                      </a:endParaRPr>
                    </a:p>
                  </a:txBody>
                  <a:tcPr marL="68580" marR="68580" marT="0" marB="0"/>
                </a:tc>
                <a:tc>
                  <a:txBody>
                    <a:bodyPr/>
                    <a:lstStyle/>
                    <a:p>
                      <a:pPr rtl="1"/>
                      <a:endParaRPr lang="en-US" sz="1100">
                        <a:solidFill>
                          <a:srgbClr val="000000"/>
                        </a:solidFill>
                        <a:effectLst/>
                        <a:latin typeface="Calibri"/>
                        <a:cs typeface="Arial"/>
                      </a:endParaRPr>
                    </a:p>
                  </a:txBody>
                  <a:tcPr marL="68580" marR="68580" marT="0" marB="0"/>
                </a:tc>
              </a:tr>
              <a:tr h="355600">
                <a:tc>
                  <a:txBody>
                    <a:bodyPr/>
                    <a:lstStyle/>
                    <a:p>
                      <a:pPr algn="r" rtl="0">
                        <a:lnSpc>
                          <a:spcPct val="115000"/>
                        </a:lnSpc>
                        <a:spcAft>
                          <a:spcPts val="0"/>
                        </a:spcAft>
                      </a:pPr>
                      <a:r>
                        <a:rPr lang="en-US" sz="1200" dirty="0">
                          <a:effectLst/>
                        </a:rPr>
                        <a:t>RT(60)</a:t>
                      </a:r>
                      <a:endParaRPr lang="en-US" sz="1100" dirty="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RT(60)</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ABSPT.</a:t>
                      </a:r>
                      <a:endParaRPr lang="en-US" sz="110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FREQ.</a:t>
                      </a:r>
                      <a:endParaRPr lang="en-US" sz="1100">
                        <a:solidFill>
                          <a:srgbClr val="000000"/>
                        </a:solidFill>
                        <a:effectLst/>
                        <a:latin typeface="Calibri"/>
                        <a:ea typeface="Calibri"/>
                        <a:cs typeface="Arial"/>
                      </a:endParaRPr>
                    </a:p>
                  </a:txBody>
                  <a:tcPr marL="68580" marR="68580" marT="0" marB="0"/>
                </a:tc>
              </a:tr>
              <a:tr h="355600">
                <a:tc>
                  <a:txBody>
                    <a:bodyPr/>
                    <a:lstStyle/>
                    <a:p>
                      <a:pPr algn="r" rtl="0">
                        <a:lnSpc>
                          <a:spcPct val="115000"/>
                        </a:lnSpc>
                        <a:spcAft>
                          <a:spcPts val="0"/>
                        </a:spcAft>
                      </a:pPr>
                      <a:r>
                        <a:rPr lang="en-US" sz="1200">
                          <a:effectLst/>
                        </a:rPr>
                        <a:t>1.08</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dirty="0">
                          <a:effectLst/>
                        </a:rPr>
                        <a:t>1.09</a:t>
                      </a:r>
                      <a:endParaRPr lang="en-US" sz="1100" dirty="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44.985</a:t>
                      </a:r>
                      <a:endParaRPr lang="en-US" sz="110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125Hz:</a:t>
                      </a:r>
                      <a:endParaRPr lang="en-US" sz="1100">
                        <a:solidFill>
                          <a:srgbClr val="000000"/>
                        </a:solidFill>
                        <a:effectLst/>
                        <a:latin typeface="Calibri"/>
                        <a:ea typeface="Calibri"/>
                        <a:cs typeface="Arial"/>
                      </a:endParaRPr>
                    </a:p>
                  </a:txBody>
                  <a:tcPr marL="68580" marR="68580" marT="0" marB="0"/>
                </a:tc>
              </a:tr>
              <a:tr h="355600">
                <a:tc>
                  <a:txBody>
                    <a:bodyPr/>
                    <a:lstStyle/>
                    <a:p>
                      <a:pPr algn="r" rtl="0">
                        <a:lnSpc>
                          <a:spcPct val="115000"/>
                        </a:lnSpc>
                        <a:spcAft>
                          <a:spcPts val="0"/>
                        </a:spcAft>
                      </a:pPr>
                      <a:r>
                        <a:rPr lang="en-US" sz="1200">
                          <a:effectLst/>
                        </a:rPr>
                        <a:t>0.61</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dirty="0">
                          <a:effectLst/>
                        </a:rPr>
                        <a:t>0.61</a:t>
                      </a:r>
                      <a:endParaRPr lang="en-US" sz="1100" dirty="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40.456</a:t>
                      </a:r>
                      <a:endParaRPr lang="en-US" sz="110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250Hz:</a:t>
                      </a:r>
                      <a:endParaRPr lang="en-US" sz="1100">
                        <a:solidFill>
                          <a:srgbClr val="000000"/>
                        </a:solidFill>
                        <a:effectLst/>
                        <a:latin typeface="Calibri"/>
                        <a:ea typeface="Calibri"/>
                        <a:cs typeface="Arial"/>
                      </a:endParaRPr>
                    </a:p>
                  </a:txBody>
                  <a:tcPr marL="68580" marR="68580" marT="0" marB="0"/>
                </a:tc>
              </a:tr>
              <a:tr h="355600">
                <a:tc>
                  <a:txBody>
                    <a:bodyPr/>
                    <a:lstStyle/>
                    <a:p>
                      <a:pPr algn="r" rtl="0">
                        <a:lnSpc>
                          <a:spcPct val="115000"/>
                        </a:lnSpc>
                        <a:spcAft>
                          <a:spcPts val="0"/>
                        </a:spcAft>
                      </a:pPr>
                      <a:r>
                        <a:rPr lang="en-US" sz="1200" dirty="0">
                          <a:effectLst/>
                        </a:rPr>
                        <a:t>0.54</a:t>
                      </a:r>
                      <a:endParaRPr lang="en-US" sz="1100" dirty="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0.55</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30.42</a:t>
                      </a:r>
                      <a:endParaRPr lang="en-US" sz="110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500Hz:</a:t>
                      </a:r>
                      <a:endParaRPr lang="en-US" sz="1100">
                        <a:solidFill>
                          <a:srgbClr val="000000"/>
                        </a:solidFill>
                        <a:effectLst/>
                        <a:latin typeface="Calibri"/>
                        <a:ea typeface="Calibri"/>
                        <a:cs typeface="Arial"/>
                      </a:endParaRPr>
                    </a:p>
                  </a:txBody>
                  <a:tcPr marL="68580" marR="68580" marT="0" marB="0"/>
                </a:tc>
              </a:tr>
              <a:tr h="355600">
                <a:tc>
                  <a:txBody>
                    <a:bodyPr/>
                    <a:lstStyle/>
                    <a:p>
                      <a:pPr algn="r" rtl="0">
                        <a:lnSpc>
                          <a:spcPct val="115000"/>
                        </a:lnSpc>
                        <a:spcAft>
                          <a:spcPts val="0"/>
                        </a:spcAft>
                      </a:pPr>
                      <a:r>
                        <a:rPr lang="en-US" sz="1200">
                          <a:effectLst/>
                        </a:rPr>
                        <a:t>1.36</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1.38</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24.196</a:t>
                      </a:r>
                      <a:endParaRPr lang="en-US" sz="110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 1kHz:</a:t>
                      </a:r>
                      <a:endParaRPr lang="en-US" sz="1100">
                        <a:solidFill>
                          <a:srgbClr val="000000"/>
                        </a:solidFill>
                        <a:effectLst/>
                        <a:latin typeface="Calibri"/>
                        <a:ea typeface="Calibri"/>
                        <a:cs typeface="Arial"/>
                      </a:endParaRPr>
                    </a:p>
                  </a:txBody>
                  <a:tcPr marL="68580" marR="68580" marT="0" marB="0"/>
                </a:tc>
              </a:tr>
              <a:tr h="355600">
                <a:tc>
                  <a:txBody>
                    <a:bodyPr/>
                    <a:lstStyle/>
                    <a:p>
                      <a:pPr algn="r" rtl="0">
                        <a:lnSpc>
                          <a:spcPct val="115000"/>
                        </a:lnSpc>
                        <a:spcAft>
                          <a:spcPts val="0"/>
                        </a:spcAft>
                      </a:pPr>
                      <a:r>
                        <a:rPr lang="en-US" sz="1200">
                          <a:effectLst/>
                        </a:rPr>
                        <a:t>1.26</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1.26</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20.385</a:t>
                      </a:r>
                      <a:endParaRPr lang="en-US" sz="110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 2kHz:</a:t>
                      </a:r>
                      <a:endParaRPr lang="en-US" sz="1100" dirty="0">
                        <a:solidFill>
                          <a:srgbClr val="000000"/>
                        </a:solidFill>
                        <a:effectLst/>
                        <a:latin typeface="Calibri"/>
                        <a:ea typeface="Calibri"/>
                        <a:cs typeface="Arial"/>
                      </a:endParaRPr>
                    </a:p>
                  </a:txBody>
                  <a:tcPr marL="68580" marR="68580" marT="0" marB="0"/>
                </a:tc>
              </a:tr>
              <a:tr h="355600">
                <a:tc>
                  <a:txBody>
                    <a:bodyPr/>
                    <a:lstStyle/>
                    <a:p>
                      <a:pPr algn="r" rtl="0">
                        <a:lnSpc>
                          <a:spcPct val="115000"/>
                        </a:lnSpc>
                        <a:spcAft>
                          <a:spcPts val="0"/>
                        </a:spcAft>
                      </a:pPr>
                      <a:r>
                        <a:rPr lang="en-US" sz="1200">
                          <a:effectLst/>
                        </a:rPr>
                        <a:t>0.82</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0.81</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18.19</a:t>
                      </a:r>
                      <a:endParaRPr lang="en-US" sz="110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 4kHz:</a:t>
                      </a:r>
                      <a:endParaRPr lang="en-US" sz="1100">
                        <a:solidFill>
                          <a:srgbClr val="000000"/>
                        </a:solidFill>
                        <a:effectLst/>
                        <a:latin typeface="Calibri"/>
                        <a:ea typeface="Calibri"/>
                        <a:cs typeface="Arial"/>
                      </a:endParaRPr>
                    </a:p>
                  </a:txBody>
                  <a:tcPr marL="68580" marR="68580" marT="0" marB="0"/>
                </a:tc>
              </a:tr>
              <a:tr h="355600">
                <a:tc>
                  <a:txBody>
                    <a:bodyPr/>
                    <a:lstStyle/>
                    <a:p>
                      <a:pPr algn="r" rtl="0">
                        <a:lnSpc>
                          <a:spcPct val="115000"/>
                        </a:lnSpc>
                        <a:spcAft>
                          <a:spcPts val="0"/>
                        </a:spcAft>
                      </a:pPr>
                      <a:r>
                        <a:rPr lang="en-US" sz="1200">
                          <a:effectLst/>
                        </a:rPr>
                        <a:t>0.49</a:t>
                      </a:r>
                      <a:endParaRPr lang="en-US" sz="110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dirty="0">
                          <a:effectLst/>
                        </a:rPr>
                        <a:t>0.51</a:t>
                      </a:r>
                      <a:endParaRPr lang="en-US" sz="1100" dirty="0">
                        <a:solidFill>
                          <a:srgbClr val="000000"/>
                        </a:solidFill>
                        <a:effectLst/>
                        <a:latin typeface="Calibri"/>
                        <a:ea typeface="Calibri"/>
                        <a:cs typeface="Arial"/>
                      </a:endParaRPr>
                    </a:p>
                  </a:txBody>
                  <a:tcPr marL="68580" marR="68580" marT="0" marB="0"/>
                </a:tc>
                <a:tc>
                  <a:txBody>
                    <a:bodyPr/>
                    <a:lstStyle/>
                    <a:p>
                      <a:pPr algn="r" rtl="0">
                        <a:lnSpc>
                          <a:spcPct val="115000"/>
                        </a:lnSpc>
                        <a:spcAft>
                          <a:spcPts val="0"/>
                        </a:spcAft>
                      </a:pPr>
                      <a:r>
                        <a:rPr lang="en-US" sz="1200">
                          <a:effectLst/>
                        </a:rPr>
                        <a:t>7.928</a:t>
                      </a:r>
                      <a:endParaRPr lang="en-US" sz="1100">
                        <a:solidFill>
                          <a:srgbClr val="000000"/>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 8kHz:</a:t>
                      </a:r>
                      <a:endParaRPr lang="en-US" sz="1100" dirty="0">
                        <a:solidFill>
                          <a:srgbClr val="000000"/>
                        </a:solidFill>
                        <a:effectLst/>
                        <a:latin typeface="Calibri"/>
                        <a:ea typeface="Calibri"/>
                        <a:cs typeface="Arial"/>
                      </a:endParaRPr>
                    </a:p>
                  </a:txBody>
                  <a:tcPr marL="68580" marR="68580" marT="0" marB="0"/>
                </a:tc>
              </a:tr>
            </a:tbl>
          </a:graphicData>
        </a:graphic>
      </p:graphicFrame>
      <p:sp>
        <p:nvSpPr>
          <p:cNvPr id="5" name="Rectangle 4"/>
          <p:cNvSpPr/>
          <p:nvPr/>
        </p:nvSpPr>
        <p:spPr>
          <a:xfrm>
            <a:off x="7010400" y="2647950"/>
            <a:ext cx="1524000" cy="1009650"/>
          </a:xfrm>
          <a:prstGeom prst="rect">
            <a:avLst/>
          </a:prstGeom>
          <a:noFill/>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ar-JO"/>
          </a:p>
        </p:txBody>
      </p:sp>
      <p:cxnSp>
        <p:nvCxnSpPr>
          <p:cNvPr id="16" name="Straight Arrow Connector 15"/>
          <p:cNvCxnSpPr/>
          <p:nvPr/>
        </p:nvCxnSpPr>
        <p:spPr>
          <a:xfrm flipV="1">
            <a:off x="6324600" y="3751556"/>
            <a:ext cx="914400" cy="14478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0" name="Rectangle 1"/>
          <p:cNvSpPr>
            <a:spLocks noChangeArrowheads="1"/>
          </p:cNvSpPr>
          <p:nvPr/>
        </p:nvSpPr>
        <p:spPr bwMode="auto">
          <a:xfrm>
            <a:off x="228600" y="5691241"/>
            <a:ext cx="4343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2009775" algn="l"/>
              </a:tabLst>
            </a:pPr>
            <a:r>
              <a:rPr lang="en-US" sz="2400" b="1" dirty="0" smtClean="0">
                <a:latin typeface="Times New Roman" pitchFamily="18" charset="0"/>
                <a:ea typeface="Calibri" pitchFamily="34" charset="0"/>
                <a:cs typeface="Times New Roman" pitchFamily="18" charset="0"/>
              </a:rPr>
              <a:t>Most suitable is milling tone </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p>
        </p:txBody>
      </p:sp>
    </p:spTree>
    <p:extLst>
      <p:ext uri="{BB962C8B-B14F-4D97-AF65-F5344CB8AC3E}">
        <p14:creationId xmlns:p14="http://schemas.microsoft.com/office/powerpoint/2010/main" val="228929571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71600" y="332657"/>
            <a:ext cx="7175351" cy="864096"/>
          </a:xfrm>
        </p:spPr>
        <p:style>
          <a:lnRef idx="0">
            <a:schemeClr val="accent1"/>
          </a:lnRef>
          <a:fillRef idx="3">
            <a:schemeClr val="accent1"/>
          </a:fillRef>
          <a:effectRef idx="3">
            <a:schemeClr val="accent1"/>
          </a:effectRef>
          <a:fontRef idx="minor">
            <a:schemeClr val="lt1"/>
          </a:fontRef>
        </p:style>
        <p:txBody>
          <a:bodyPr>
            <a:normAutofit/>
          </a:bodyPr>
          <a:lstStyle/>
          <a:p>
            <a:pPr algn="ctr"/>
            <a:r>
              <a:rPr lang="en-US" sz="4000" dirty="0" smtClean="0">
                <a:solidFill>
                  <a:schemeClr val="tx1"/>
                </a:solidFill>
                <a:latin typeface="Times New Roman" pitchFamily="18" charset="0"/>
                <a:cs typeface="Times New Roman" pitchFamily="18" charset="0"/>
              </a:rPr>
              <a:t>Structural Design</a:t>
            </a:r>
            <a:endParaRPr lang="ar-JO" sz="4000" dirty="0">
              <a:solidFill>
                <a:schemeClr val="tx1"/>
              </a:solidFill>
              <a:latin typeface="Times New Roman" pitchFamily="18" charset="0"/>
              <a:cs typeface="Times New Roman" pitchFamily="18" charset="0"/>
            </a:endParaRPr>
          </a:p>
        </p:txBody>
      </p:sp>
      <p:pic>
        <p:nvPicPr>
          <p:cNvPr id="6" name="Content Placeholder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7744" y="1772816"/>
            <a:ext cx="5076056" cy="404565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21804691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071538" y="428604"/>
            <a:ext cx="7000925" cy="2554545"/>
          </a:xfrm>
          <a:prstGeom prst="rect">
            <a:avLst/>
          </a:prstGeom>
        </p:spPr>
        <p:txBody>
          <a:bodyPr wrap="square">
            <a:spAutoFit/>
          </a:bodyPr>
          <a:lstStyle/>
          <a:p>
            <a:pPr algn="l" rtl="0">
              <a:buFont typeface="Wingdings" pitchFamily="2" charset="2"/>
              <a:buChar char="Ø"/>
            </a:pPr>
            <a:r>
              <a:rPr lang="en-US" sz="4000" b="1" dirty="0" smtClean="0">
                <a:solidFill>
                  <a:schemeClr val="tx2"/>
                </a:solidFill>
                <a:latin typeface="Times New Roman" pitchFamily="18" charset="0"/>
                <a:cs typeface="Times New Roman" pitchFamily="18" charset="0"/>
              </a:rPr>
              <a:t>Site analysis :</a:t>
            </a:r>
          </a:p>
          <a:p>
            <a:pPr algn="l" rtl="0">
              <a:buFont typeface="Wingdings" pitchFamily="2" charset="2"/>
              <a:buChar char="Ø"/>
            </a:pPr>
            <a:r>
              <a:rPr lang="en-US" sz="2400" dirty="0" smtClean="0">
                <a:latin typeface="Times New Roman" pitchFamily="18" charset="0"/>
                <a:cs typeface="Times New Roman" pitchFamily="18" charset="0"/>
              </a:rPr>
              <a:t> Our project located in north – east of Tulkarem city</a:t>
            </a:r>
          </a:p>
          <a:p>
            <a:pPr algn="l" rtl="0">
              <a:buFont typeface="Wingdings" pitchFamily="2" charset="2"/>
              <a:buChar char="Ø"/>
            </a:pPr>
            <a:r>
              <a:rPr lang="en-US" sz="2400" dirty="0" smtClean="0">
                <a:latin typeface="Times New Roman" pitchFamily="18" charset="0"/>
                <a:cs typeface="Times New Roman" pitchFamily="18" charset="0"/>
              </a:rPr>
              <a:t> In the Zone  C  </a:t>
            </a:r>
          </a:p>
          <a:p>
            <a:pPr algn="l" rtl="0">
              <a:buFont typeface="Wingdings" pitchFamily="2" charset="2"/>
              <a:buChar char="Ø"/>
            </a:pPr>
            <a:r>
              <a:rPr lang="en-US" sz="2400" dirty="0" smtClean="0">
                <a:latin typeface="Times New Roman" pitchFamily="18" charset="0"/>
                <a:cs typeface="Times New Roman" pitchFamily="18" charset="0"/>
              </a:rPr>
              <a:t> Max Number of floor=5floors +roof</a:t>
            </a:r>
          </a:p>
          <a:p>
            <a:pPr algn="l" rtl="0">
              <a:buFont typeface="Wingdings" pitchFamily="2" charset="2"/>
              <a:buChar char="Ø"/>
            </a:pPr>
            <a:r>
              <a:rPr lang="en-US" sz="2400" dirty="0" smtClean="0">
                <a:latin typeface="Times New Roman" pitchFamily="18" charset="0"/>
                <a:cs typeface="Times New Roman" pitchFamily="18" charset="0"/>
              </a:rPr>
              <a:t> Area of site=958 m</a:t>
            </a:r>
            <a:r>
              <a:rPr lang="en-US" sz="2400" baseline="30000" dirty="0" smtClean="0">
                <a:latin typeface="Times New Roman" pitchFamily="18" charset="0"/>
                <a:cs typeface="Times New Roman" pitchFamily="18" charset="0"/>
              </a:rPr>
              <a:t>2</a:t>
            </a:r>
            <a:endParaRPr lang="en-US" sz="2400" dirty="0" smtClean="0">
              <a:latin typeface="Times New Roman" pitchFamily="18" charset="0"/>
              <a:cs typeface="Times New Roman" pitchFamily="18" charset="0"/>
            </a:endParaRPr>
          </a:p>
          <a:p>
            <a:pPr algn="l" rtl="0">
              <a:buFont typeface="Wingdings" pitchFamily="2" charset="2"/>
              <a:buChar char="Ø"/>
            </a:pPr>
            <a:endParaRPr lang="ar-SA" sz="2400" dirty="0">
              <a:latin typeface="Times New Roman" pitchFamily="18" charset="0"/>
              <a:cs typeface="Times New Roman" pitchFamily="18"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8587" r="1699" b="6142"/>
          <a:stretch/>
        </p:blipFill>
        <p:spPr>
          <a:xfrm>
            <a:off x="762000" y="2673824"/>
            <a:ext cx="7772400" cy="3621206"/>
          </a:xfrm>
          <a:prstGeom prst="rect">
            <a:avLst/>
          </a:prstGeom>
        </p:spPr>
      </p:pic>
    </p:spTree>
    <p:extLst>
      <p:ext uri="{BB962C8B-B14F-4D97-AF65-F5344CB8AC3E}">
        <p14:creationId xmlns:p14="http://schemas.microsoft.com/office/powerpoint/2010/main" val="298063654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017FCA48-D4E9-4834-8513-0527CCA57B22}" type="slidenum">
              <a:rPr lang="en-US" smtClean="0"/>
              <a:pPr/>
              <a:t>30</a:t>
            </a:fld>
            <a:endParaRPr lang="en-US"/>
          </a:p>
        </p:txBody>
      </p:sp>
      <p:sp>
        <p:nvSpPr>
          <p:cNvPr id="5" name="Title 1"/>
          <p:cNvSpPr txBox="1">
            <a:spLocks/>
          </p:cNvSpPr>
          <p:nvPr/>
        </p:nvSpPr>
        <p:spPr>
          <a:xfrm>
            <a:off x="685800" y="381000"/>
            <a:ext cx="7772400" cy="936625"/>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Structural Design</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8" name="TextBox 7"/>
          <p:cNvSpPr txBox="1"/>
          <p:nvPr/>
        </p:nvSpPr>
        <p:spPr>
          <a:xfrm>
            <a:off x="1946563" y="2189018"/>
            <a:ext cx="4648200" cy="369332"/>
          </a:xfrm>
          <a:prstGeom prst="rect">
            <a:avLst/>
          </a:prstGeom>
          <a:noFill/>
        </p:spPr>
        <p:txBody>
          <a:bodyPr wrap="square" rtlCol="0">
            <a:spAutoFit/>
          </a:bodyPr>
          <a:lstStyle/>
          <a:p>
            <a:endParaRPr lang="en-US" dirty="0"/>
          </a:p>
        </p:txBody>
      </p:sp>
      <p:pic>
        <p:nvPicPr>
          <p:cNvPr id="47106" name="Picture 2"/>
          <p:cNvPicPr>
            <a:picLocks noChangeAspect="1" noChangeArrowheads="1"/>
          </p:cNvPicPr>
          <p:nvPr/>
        </p:nvPicPr>
        <p:blipFill>
          <a:blip r:embed="rId2"/>
          <a:srcRect l="26940" t="31250" r="29722" b="37500"/>
          <a:stretch>
            <a:fillRect/>
          </a:stretch>
        </p:blipFill>
        <p:spPr bwMode="auto">
          <a:xfrm>
            <a:off x="990600" y="1371600"/>
            <a:ext cx="7239000" cy="47676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56083408"/>
      </p:ext>
    </p:extLst>
  </p:cSld>
  <p:clrMapOvr>
    <a:masterClrMapping/>
  </p:clrMapOvr>
  <p:transition spd="slow">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srcRect/>
          <a:stretch>
            <a:fillRect/>
          </a:stretch>
        </p:blipFill>
        <p:spPr bwMode="auto">
          <a:xfrm>
            <a:off x="5181600" y="457200"/>
            <a:ext cx="3534668" cy="6019800"/>
          </a:xfrm>
          <a:prstGeom prst="rect">
            <a:avLst/>
          </a:prstGeom>
          <a:noFill/>
          <a:ln w="9525">
            <a:noFill/>
            <a:miter lim="800000"/>
            <a:headEnd/>
            <a:tailEnd/>
          </a:ln>
          <a:effectLst/>
        </p:spPr>
      </p:pic>
      <p:pic>
        <p:nvPicPr>
          <p:cNvPr id="43009" name="Picture 1"/>
          <p:cNvPicPr>
            <a:picLocks noChangeAspect="1" noChangeArrowheads="1"/>
          </p:cNvPicPr>
          <p:nvPr/>
        </p:nvPicPr>
        <p:blipFill>
          <a:blip r:embed="rId3"/>
          <a:srcRect l="25769" t="30208" r="57833" b="40625"/>
          <a:stretch>
            <a:fillRect/>
          </a:stretch>
        </p:blipFill>
        <p:spPr bwMode="auto">
          <a:xfrm>
            <a:off x="533400" y="457200"/>
            <a:ext cx="3962400"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64965129"/>
      </p:ext>
    </p:extLst>
  </p:cSld>
  <p:clrMapOvr>
    <a:masterClrMapping/>
  </p:clrMapOvr>
  <p:transition spd="slow">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6"/>
          <p:cNvSpPr>
            <a:spLocks noGrp="1"/>
          </p:cNvSpPr>
          <p:nvPr>
            <p:ph idx="1"/>
          </p:nvPr>
        </p:nvSpPr>
        <p:spPr/>
        <p:txBody>
          <a:bodyPr/>
          <a:lstStyle/>
          <a:p>
            <a:endParaRPr lang="en-US"/>
          </a:p>
        </p:txBody>
      </p:sp>
      <p:sp>
        <p:nvSpPr>
          <p:cNvPr id="3" name="Slide Number Placeholder 2"/>
          <p:cNvSpPr>
            <a:spLocks noGrp="1"/>
          </p:cNvSpPr>
          <p:nvPr>
            <p:ph type="sldNum" sz="quarter" idx="15"/>
          </p:nvPr>
        </p:nvSpPr>
        <p:spPr/>
        <p:txBody>
          <a:bodyPr/>
          <a:lstStyle/>
          <a:p>
            <a:fld id="{017FCA48-D4E9-4834-8513-0527CCA57B22}" type="slidenum">
              <a:rPr lang="en-US" smtClean="0"/>
              <a:pPr/>
              <a:t>32</a:t>
            </a:fld>
            <a:endParaRPr lang="en-US"/>
          </a:p>
        </p:txBody>
      </p:sp>
      <p:sp>
        <p:nvSpPr>
          <p:cNvPr id="4" name="Title 3"/>
          <p:cNvSpPr>
            <a:spLocks noGrp="1"/>
          </p:cNvSpPr>
          <p:nvPr>
            <p:ph type="title"/>
          </p:nvPr>
        </p:nvSpPr>
        <p:spPr/>
        <p:txBody>
          <a:bodyPr/>
          <a:lstStyle/>
          <a:p>
            <a:pPr algn="ctr"/>
            <a:r>
              <a:rPr lang="en-US" dirty="0" smtClean="0"/>
              <a:t>Column Center Lines Grid</a:t>
            </a:r>
            <a:endParaRPr lang="en-US" dirty="0"/>
          </a:p>
        </p:txBody>
      </p:sp>
      <p:pic>
        <p:nvPicPr>
          <p:cNvPr id="49155" name="Picture 3"/>
          <p:cNvPicPr>
            <a:picLocks noChangeAspect="1" noChangeArrowheads="1"/>
          </p:cNvPicPr>
          <p:nvPr/>
        </p:nvPicPr>
        <p:blipFill>
          <a:blip r:embed="rId2"/>
          <a:srcRect l="15813" t="16667" r="22694" b="20833"/>
          <a:stretch>
            <a:fillRect/>
          </a:stretch>
        </p:blipFill>
        <p:spPr bwMode="auto">
          <a:xfrm>
            <a:off x="304800" y="1600200"/>
            <a:ext cx="8686800"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03458769"/>
      </p:ext>
    </p:extLst>
  </p:cSld>
  <p:clrMapOvr>
    <a:masterClrMapping/>
  </p:clrMapOvr>
  <p:transition spd="slow">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srcRect/>
          <a:stretch>
            <a:fillRect/>
          </a:stretch>
        </p:blipFill>
        <p:spPr bwMode="auto">
          <a:xfrm>
            <a:off x="533400" y="381000"/>
            <a:ext cx="8153400" cy="594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34825246"/>
      </p:ext>
    </p:extLst>
  </p:cSld>
  <p:clrMapOvr>
    <a:masterClrMapping/>
  </p:clrMapOvr>
  <p:transition spd="slow">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4"/>
          <p:cNvGraphicFramePr>
            <a:graphicFrameLocks/>
          </p:cNvGraphicFramePr>
          <p:nvPr>
            <p:extLst>
              <p:ext uri="{D42A27DB-BD31-4B8C-83A1-F6EECF244321}">
                <p14:modId xmlns:p14="http://schemas.microsoft.com/office/powerpoint/2010/main" val="825822904"/>
              </p:ext>
            </p:extLst>
          </p:nvPr>
        </p:nvGraphicFramePr>
        <p:xfrm>
          <a:off x="1371600" y="533400"/>
          <a:ext cx="6096000" cy="4256520"/>
        </p:xfrm>
        <a:graphic>
          <a:graphicData uri="http://schemas.openxmlformats.org/drawingml/2006/table">
            <a:tbl>
              <a:tblPr firstRow="1" firstCol="1" bandRow="1">
                <a:tableStyleId>{16D9F66E-5EB9-4882-86FB-DCBF35E3C3E4}</a:tableStyleId>
              </a:tblPr>
              <a:tblGrid>
                <a:gridCol w="1414524"/>
                <a:gridCol w="1671155"/>
                <a:gridCol w="1642641"/>
                <a:gridCol w="1367680"/>
              </a:tblGrid>
              <a:tr h="1066800">
                <a:tc>
                  <a:txBody>
                    <a:bodyPr/>
                    <a:lstStyle/>
                    <a:p>
                      <a:pPr marL="0" marR="0" algn="l" rtl="0" eaLnBrk="1" latinLnBrk="0" hangingPunct="1">
                        <a:lnSpc>
                          <a:spcPct val="115000"/>
                        </a:lnSpc>
                        <a:spcBef>
                          <a:spcPts val="0"/>
                        </a:spcBef>
                        <a:spcAft>
                          <a:spcPts val="0"/>
                        </a:spcAft>
                      </a:pPr>
                      <a:r>
                        <a:rPr kumimoji="0" lang="en-US" sz="1600" b="1" kern="1200" dirty="0">
                          <a:solidFill>
                            <a:schemeClr val="dk1"/>
                          </a:solidFill>
                          <a:effectLst/>
                          <a:latin typeface="+mn-lt"/>
                          <a:ea typeface="+mn-ea"/>
                          <a:cs typeface="+mn-cs"/>
                        </a:rPr>
                        <a:t> </a:t>
                      </a:r>
                    </a:p>
                    <a:p>
                      <a:pPr marL="0" marR="0" algn="l" rtl="0" eaLnBrk="1" latinLnBrk="0" hangingPunct="1">
                        <a:lnSpc>
                          <a:spcPct val="115000"/>
                        </a:lnSpc>
                        <a:spcBef>
                          <a:spcPts val="0"/>
                        </a:spcBef>
                        <a:spcAft>
                          <a:spcPts val="0"/>
                        </a:spcAft>
                      </a:pPr>
                      <a:r>
                        <a:rPr kumimoji="0" lang="en-US" sz="1600" b="1" kern="1200" dirty="0" smtClean="0">
                          <a:solidFill>
                            <a:schemeClr val="dk1"/>
                          </a:solidFill>
                          <a:effectLst/>
                          <a:latin typeface="+mn-lt"/>
                          <a:ea typeface="+mn-ea"/>
                          <a:cs typeface="+mn-cs"/>
                        </a:rPr>
                        <a:t>Case</a:t>
                      </a:r>
                      <a:endParaRPr kumimoji="0" lang="en-US" sz="1600" b="1" kern="1200" dirty="0">
                        <a:solidFill>
                          <a:schemeClr val="dk1"/>
                        </a:solidFill>
                        <a:effectLst/>
                        <a:latin typeface="+mn-lt"/>
                        <a:ea typeface="+mn-ea"/>
                        <a:cs typeface="+mn-cs"/>
                      </a:endParaRPr>
                    </a:p>
                  </a:txBody>
                  <a:tcPr marL="68580" marR="68580" marT="0" marB="0"/>
                </a:tc>
                <a:tc>
                  <a:txBody>
                    <a:bodyPr/>
                    <a:lstStyle/>
                    <a:p>
                      <a:pPr marL="0" marR="0" algn="l" rtl="0" eaLnBrk="1" latinLnBrk="0" hangingPunct="1">
                        <a:lnSpc>
                          <a:spcPct val="115000"/>
                        </a:lnSpc>
                        <a:spcBef>
                          <a:spcPts val="0"/>
                        </a:spcBef>
                        <a:spcAft>
                          <a:spcPts val="0"/>
                        </a:spcAft>
                      </a:pPr>
                      <a:r>
                        <a:rPr kumimoji="0" lang="en-US" sz="1600" b="1" kern="1200" dirty="0">
                          <a:solidFill>
                            <a:schemeClr val="dk1"/>
                          </a:solidFill>
                          <a:effectLst/>
                          <a:latin typeface="+mn-lt"/>
                          <a:ea typeface="+mn-ea"/>
                          <a:cs typeface="+mn-cs"/>
                        </a:rPr>
                        <a:t> </a:t>
                      </a:r>
                    </a:p>
                    <a:p>
                      <a:pPr marL="0" marR="0" algn="l" rtl="0" eaLnBrk="1" latinLnBrk="0" hangingPunct="1">
                        <a:lnSpc>
                          <a:spcPct val="115000"/>
                        </a:lnSpc>
                        <a:spcBef>
                          <a:spcPts val="0"/>
                        </a:spcBef>
                        <a:spcAft>
                          <a:spcPts val="0"/>
                        </a:spcAft>
                      </a:pPr>
                      <a:r>
                        <a:rPr kumimoji="0" lang="en-US" sz="1600" b="1" kern="1200" dirty="0">
                          <a:solidFill>
                            <a:schemeClr val="dk1"/>
                          </a:solidFill>
                          <a:effectLst/>
                          <a:latin typeface="+mn-lt"/>
                          <a:ea typeface="+mn-ea"/>
                          <a:cs typeface="+mn-cs"/>
                        </a:rPr>
                        <a:t>Manual Result </a:t>
                      </a:r>
                    </a:p>
                  </a:txBody>
                  <a:tcPr marL="68580" marR="68580" marT="0" marB="0"/>
                </a:tc>
                <a:tc>
                  <a:txBody>
                    <a:bodyPr/>
                    <a:lstStyle/>
                    <a:p>
                      <a:pPr marL="0" marR="0" algn="l" rtl="0" eaLnBrk="1" latinLnBrk="0" hangingPunct="1">
                        <a:lnSpc>
                          <a:spcPct val="115000"/>
                        </a:lnSpc>
                        <a:spcBef>
                          <a:spcPts val="0"/>
                        </a:spcBef>
                        <a:spcAft>
                          <a:spcPts val="0"/>
                        </a:spcAft>
                      </a:pPr>
                      <a:r>
                        <a:rPr kumimoji="0" lang="en-US" sz="1600" b="1" kern="1200" dirty="0" smtClean="0">
                          <a:solidFill>
                            <a:schemeClr val="dk1"/>
                          </a:solidFill>
                          <a:effectLst/>
                          <a:latin typeface="+mn-lt"/>
                          <a:ea typeface="+mn-ea"/>
                          <a:cs typeface="+mn-cs"/>
                        </a:rPr>
                        <a:t> </a:t>
                      </a:r>
                    </a:p>
                    <a:p>
                      <a:pPr marL="0" marR="0" algn="l" rtl="0" eaLnBrk="1" latinLnBrk="0" hangingPunct="1">
                        <a:lnSpc>
                          <a:spcPct val="115000"/>
                        </a:lnSpc>
                        <a:spcBef>
                          <a:spcPts val="0"/>
                        </a:spcBef>
                        <a:spcAft>
                          <a:spcPts val="0"/>
                        </a:spcAft>
                      </a:pPr>
                      <a:r>
                        <a:rPr kumimoji="0" lang="en-US" sz="1600" b="1" kern="1200" dirty="0" smtClean="0">
                          <a:solidFill>
                            <a:schemeClr val="dk1"/>
                          </a:solidFill>
                          <a:effectLst/>
                          <a:latin typeface="+mn-lt"/>
                          <a:ea typeface="+mn-ea"/>
                          <a:cs typeface="+mn-cs"/>
                        </a:rPr>
                        <a:t>ETAB Result</a:t>
                      </a:r>
                    </a:p>
                    <a:p>
                      <a:pPr marL="0" marR="0" algn="l" rtl="0" eaLnBrk="1" latinLnBrk="0" hangingPunct="1">
                        <a:lnSpc>
                          <a:spcPct val="115000"/>
                        </a:lnSpc>
                        <a:spcBef>
                          <a:spcPts val="0"/>
                        </a:spcBef>
                        <a:spcAft>
                          <a:spcPts val="0"/>
                        </a:spcAft>
                      </a:pPr>
                      <a:endParaRPr kumimoji="0" lang="en-US" sz="1600" b="1" kern="1200" dirty="0">
                        <a:solidFill>
                          <a:schemeClr val="dk1"/>
                        </a:solidFill>
                        <a:effectLst/>
                        <a:latin typeface="+mn-lt"/>
                        <a:ea typeface="+mn-ea"/>
                        <a:cs typeface="+mn-cs"/>
                      </a:endParaRPr>
                    </a:p>
                  </a:txBody>
                  <a:tcPr marL="68580" marR="68580" marT="0" marB="0"/>
                </a:tc>
                <a:tc>
                  <a:txBody>
                    <a:bodyPr/>
                    <a:lstStyle/>
                    <a:p>
                      <a:pPr marL="0" marR="0" algn="l" rtl="0" eaLnBrk="1" latinLnBrk="0" hangingPunct="1">
                        <a:lnSpc>
                          <a:spcPct val="115000"/>
                        </a:lnSpc>
                        <a:spcBef>
                          <a:spcPts val="0"/>
                        </a:spcBef>
                        <a:spcAft>
                          <a:spcPts val="0"/>
                        </a:spcAft>
                      </a:pPr>
                      <a:r>
                        <a:rPr kumimoji="0" lang="en-US" sz="1600" b="1" kern="1200" dirty="0">
                          <a:solidFill>
                            <a:schemeClr val="dk1"/>
                          </a:solidFill>
                          <a:effectLst/>
                          <a:latin typeface="+mn-lt"/>
                          <a:ea typeface="+mn-ea"/>
                          <a:cs typeface="+mn-cs"/>
                        </a:rPr>
                        <a:t> </a:t>
                      </a:r>
                    </a:p>
                    <a:p>
                      <a:pPr marL="0" marR="0" algn="l" rtl="0" eaLnBrk="1" latinLnBrk="0" hangingPunct="1">
                        <a:lnSpc>
                          <a:spcPct val="115000"/>
                        </a:lnSpc>
                        <a:spcBef>
                          <a:spcPts val="0"/>
                        </a:spcBef>
                        <a:spcAft>
                          <a:spcPts val="0"/>
                        </a:spcAft>
                      </a:pPr>
                      <a:r>
                        <a:rPr kumimoji="0" lang="en-US" sz="1600" b="1" kern="1200" dirty="0">
                          <a:solidFill>
                            <a:schemeClr val="dk1"/>
                          </a:solidFill>
                          <a:effectLst/>
                          <a:latin typeface="+mn-lt"/>
                          <a:ea typeface="+mn-ea"/>
                          <a:cs typeface="+mn-cs"/>
                        </a:rPr>
                        <a:t>Error %</a:t>
                      </a:r>
                    </a:p>
                  </a:txBody>
                  <a:tcPr marL="68580" marR="68580" marT="0" marB="0"/>
                </a:tc>
              </a:tr>
              <a:tr h="1064208">
                <a:tc>
                  <a:txBody>
                    <a:bodyPr/>
                    <a:lstStyle/>
                    <a:p>
                      <a:pPr marL="0" marR="0" algn="l" rtl="0" eaLnBrk="1" latinLnBrk="0" hangingPunct="1">
                        <a:lnSpc>
                          <a:spcPct val="115000"/>
                        </a:lnSpc>
                        <a:spcBef>
                          <a:spcPts val="0"/>
                        </a:spcBef>
                        <a:spcAft>
                          <a:spcPts val="0"/>
                        </a:spcAft>
                      </a:pPr>
                      <a:r>
                        <a:rPr kumimoji="0" lang="en-US" sz="1600" b="1" kern="1200" dirty="0" smtClean="0">
                          <a:solidFill>
                            <a:schemeClr val="dk1"/>
                          </a:solidFill>
                          <a:effectLst/>
                          <a:latin typeface="+mn-lt"/>
                          <a:ea typeface="+mn-ea"/>
                          <a:cs typeface="+mn-cs"/>
                        </a:rPr>
                        <a:t>dead</a:t>
                      </a:r>
                      <a:endParaRPr kumimoji="0" lang="en-US" sz="1600" b="1" kern="1200" dirty="0">
                        <a:solidFill>
                          <a:schemeClr val="dk1"/>
                        </a:solidFill>
                        <a:effectLst/>
                        <a:latin typeface="+mn-lt"/>
                        <a:ea typeface="+mn-ea"/>
                        <a:cs typeface="+mn-cs"/>
                      </a:endParaRPr>
                    </a:p>
                  </a:txBody>
                  <a:tcPr marL="68580" marR="68580" marT="0" marB="0"/>
                </a:tc>
                <a:tc>
                  <a:txBody>
                    <a:bodyPr/>
                    <a:lstStyle/>
                    <a:p>
                      <a:pPr marL="0" marR="0" algn="l" rtl="0">
                        <a:lnSpc>
                          <a:spcPct val="115000"/>
                        </a:lnSpc>
                        <a:spcBef>
                          <a:spcPts val="0"/>
                        </a:spcBef>
                        <a:spcAft>
                          <a:spcPts val="0"/>
                        </a:spcAft>
                      </a:pPr>
                      <a:endParaRPr kumimoji="0" lang="en-US" sz="1800" b="1" kern="1200" baseline="0" dirty="0" smtClean="0">
                        <a:solidFill>
                          <a:schemeClr val="dk1"/>
                        </a:solidFill>
                        <a:latin typeface="+mn-lt"/>
                        <a:ea typeface="+mn-ea"/>
                        <a:cs typeface="+mn-cs"/>
                      </a:endParaRPr>
                    </a:p>
                    <a:p>
                      <a:pPr marL="0" marR="0" algn="l" rtl="0">
                        <a:lnSpc>
                          <a:spcPct val="115000"/>
                        </a:lnSpc>
                        <a:spcBef>
                          <a:spcPts val="0"/>
                        </a:spcBef>
                        <a:spcAft>
                          <a:spcPts val="0"/>
                        </a:spcAft>
                      </a:pPr>
                      <a:r>
                        <a:rPr kumimoji="0" lang="en-US" sz="1800" b="1" kern="1200" baseline="0" dirty="0" smtClean="0">
                          <a:solidFill>
                            <a:schemeClr val="dk1"/>
                          </a:solidFill>
                          <a:latin typeface="+mn-lt"/>
                          <a:ea typeface="+mn-ea"/>
                          <a:cs typeface="+mn-cs"/>
                        </a:rPr>
                        <a:t>13488.54 </a:t>
                      </a:r>
                      <a:endParaRPr lang="en-US" sz="1200" b="1" dirty="0">
                        <a:solidFill>
                          <a:srgbClr val="000000"/>
                        </a:solidFill>
                        <a:effectLst/>
                        <a:latin typeface="Times New Roman"/>
                        <a:ea typeface="Times New Roman"/>
                        <a:cs typeface="Arial"/>
                      </a:endParaRPr>
                    </a:p>
                  </a:txBody>
                  <a:tcPr marL="68580" marR="68580" marT="0" marB="0"/>
                </a:tc>
                <a:tc>
                  <a:txBody>
                    <a:bodyPr/>
                    <a:lstStyle/>
                    <a:p>
                      <a:pPr marL="0" marR="0" algn="l" rtl="0">
                        <a:lnSpc>
                          <a:spcPct val="115000"/>
                        </a:lnSpc>
                        <a:spcBef>
                          <a:spcPts val="0"/>
                        </a:spcBef>
                        <a:spcAft>
                          <a:spcPts val="0"/>
                        </a:spcAft>
                      </a:pPr>
                      <a:endParaRPr kumimoji="0" lang="en-US" sz="1800" b="1" kern="1200" baseline="0" dirty="0" smtClean="0">
                        <a:solidFill>
                          <a:schemeClr val="dk1"/>
                        </a:solidFill>
                        <a:latin typeface="+mn-lt"/>
                        <a:ea typeface="+mn-ea"/>
                        <a:cs typeface="+mn-cs"/>
                      </a:endParaRPr>
                    </a:p>
                    <a:p>
                      <a:pPr marL="0" marR="0" algn="l" rtl="0">
                        <a:lnSpc>
                          <a:spcPct val="115000"/>
                        </a:lnSpc>
                        <a:spcBef>
                          <a:spcPts val="0"/>
                        </a:spcBef>
                        <a:spcAft>
                          <a:spcPts val="0"/>
                        </a:spcAft>
                      </a:pPr>
                      <a:r>
                        <a:rPr kumimoji="0" lang="en-US" sz="1800" b="1" kern="1200" baseline="0" dirty="0" smtClean="0">
                          <a:solidFill>
                            <a:schemeClr val="dk1"/>
                          </a:solidFill>
                          <a:latin typeface="+mn-lt"/>
                          <a:ea typeface="+mn-ea"/>
                          <a:cs typeface="+mn-cs"/>
                        </a:rPr>
                        <a:t>13644 </a:t>
                      </a:r>
                      <a:endParaRPr kumimoji="0" lang="en-US" sz="1800" b="1" kern="1200" baseline="0" dirty="0">
                        <a:solidFill>
                          <a:schemeClr val="dk1"/>
                        </a:solidFill>
                        <a:latin typeface="+mn-lt"/>
                        <a:ea typeface="+mn-ea"/>
                        <a:cs typeface="+mn-cs"/>
                      </a:endParaRPr>
                    </a:p>
                  </a:txBody>
                  <a:tcPr marL="68580" marR="68580" marT="0" marB="0"/>
                </a:tc>
                <a:tc>
                  <a:txBody>
                    <a:bodyPr/>
                    <a:lstStyle/>
                    <a:p>
                      <a:pPr marL="0" marR="0" algn="l" rtl="0">
                        <a:lnSpc>
                          <a:spcPct val="115000"/>
                        </a:lnSpc>
                        <a:spcBef>
                          <a:spcPts val="0"/>
                        </a:spcBef>
                        <a:spcAft>
                          <a:spcPts val="0"/>
                        </a:spcAft>
                      </a:pPr>
                      <a:r>
                        <a:rPr kumimoji="0" lang="en-US" sz="1800" b="1" kern="1200" baseline="0" dirty="0" smtClean="0">
                          <a:solidFill>
                            <a:schemeClr val="dk1"/>
                          </a:solidFill>
                          <a:latin typeface="+mn-lt"/>
                          <a:ea typeface="+mn-ea"/>
                          <a:cs typeface="+mn-cs"/>
                        </a:rPr>
                        <a:t>1.15%</a:t>
                      </a:r>
                      <a:endParaRPr kumimoji="0" lang="en-US" sz="1800" b="1" kern="1200" baseline="0" dirty="0">
                        <a:solidFill>
                          <a:schemeClr val="dk1"/>
                        </a:solidFill>
                        <a:latin typeface="+mn-lt"/>
                        <a:ea typeface="+mn-ea"/>
                        <a:cs typeface="+mn-cs"/>
                      </a:endParaRPr>
                    </a:p>
                  </a:txBody>
                  <a:tcPr marL="68580" marR="68580" marT="0" marB="0"/>
                </a:tc>
              </a:tr>
              <a:tr h="1062756">
                <a:tc>
                  <a:txBody>
                    <a:bodyPr/>
                    <a:lstStyle/>
                    <a:p>
                      <a:pPr marL="0" marR="0" algn="l" rtl="0" eaLnBrk="1" latinLnBrk="0" hangingPunct="1">
                        <a:lnSpc>
                          <a:spcPct val="115000"/>
                        </a:lnSpc>
                        <a:spcBef>
                          <a:spcPts val="0"/>
                        </a:spcBef>
                        <a:spcAft>
                          <a:spcPts val="0"/>
                        </a:spcAft>
                      </a:pPr>
                      <a:r>
                        <a:rPr kumimoji="0" lang="en-US" sz="1600" b="1" kern="1200" dirty="0">
                          <a:solidFill>
                            <a:schemeClr val="dk1"/>
                          </a:solidFill>
                          <a:effectLst/>
                          <a:latin typeface="+mn-lt"/>
                          <a:ea typeface="+mn-ea"/>
                          <a:cs typeface="+mn-cs"/>
                        </a:rPr>
                        <a:t> </a:t>
                      </a:r>
                    </a:p>
                    <a:p>
                      <a:pPr marL="0" marR="0" algn="l" rtl="0" eaLnBrk="1" latinLnBrk="0" hangingPunct="1">
                        <a:lnSpc>
                          <a:spcPct val="115000"/>
                        </a:lnSpc>
                        <a:spcBef>
                          <a:spcPts val="0"/>
                        </a:spcBef>
                        <a:spcAft>
                          <a:spcPts val="0"/>
                        </a:spcAft>
                      </a:pPr>
                      <a:r>
                        <a:rPr kumimoji="0" lang="en-US" sz="1600" b="1" kern="1200" dirty="0" smtClean="0">
                          <a:solidFill>
                            <a:schemeClr val="dk1"/>
                          </a:solidFill>
                          <a:effectLst/>
                          <a:latin typeface="+mn-lt"/>
                          <a:ea typeface="+mn-ea"/>
                          <a:cs typeface="+mn-cs"/>
                        </a:rPr>
                        <a:t>Live Load</a:t>
                      </a:r>
                      <a:endParaRPr kumimoji="0" lang="en-US" sz="1600" b="1" kern="1200" dirty="0">
                        <a:solidFill>
                          <a:schemeClr val="dk1"/>
                        </a:solidFill>
                        <a:effectLst/>
                        <a:latin typeface="+mn-lt"/>
                        <a:ea typeface="+mn-ea"/>
                        <a:cs typeface="+mn-cs"/>
                      </a:endParaRPr>
                    </a:p>
                  </a:txBody>
                  <a:tcPr marL="68580" marR="68580" marT="0" marB="0"/>
                </a:tc>
                <a:tc>
                  <a:txBody>
                    <a:bodyPr/>
                    <a:lstStyle/>
                    <a:p>
                      <a:pPr marL="0" marR="0" algn="l" rtl="0">
                        <a:lnSpc>
                          <a:spcPct val="115000"/>
                        </a:lnSpc>
                        <a:spcBef>
                          <a:spcPts val="0"/>
                        </a:spcBef>
                        <a:spcAft>
                          <a:spcPts val="0"/>
                        </a:spcAft>
                      </a:pPr>
                      <a:r>
                        <a:rPr kumimoji="0" lang="en-US" sz="1800" b="1" kern="1200" baseline="0" dirty="0">
                          <a:solidFill>
                            <a:schemeClr val="dk1"/>
                          </a:solidFill>
                          <a:latin typeface="+mn-lt"/>
                          <a:ea typeface="+mn-ea"/>
                          <a:cs typeface="+mn-cs"/>
                        </a:rPr>
                        <a:t> </a:t>
                      </a:r>
                    </a:p>
                    <a:p>
                      <a:pPr marL="0" marR="0" algn="l" rtl="0">
                        <a:lnSpc>
                          <a:spcPct val="115000"/>
                        </a:lnSpc>
                        <a:spcBef>
                          <a:spcPts val="0"/>
                        </a:spcBef>
                        <a:spcAft>
                          <a:spcPts val="0"/>
                        </a:spcAft>
                      </a:pPr>
                      <a:r>
                        <a:rPr kumimoji="0" lang="en-US" sz="1800" b="1" kern="1200" baseline="0" dirty="0" smtClean="0">
                          <a:solidFill>
                            <a:schemeClr val="dk1"/>
                          </a:solidFill>
                          <a:latin typeface="+mn-lt"/>
                          <a:ea typeface="+mn-ea"/>
                          <a:cs typeface="+mn-cs"/>
                        </a:rPr>
                        <a:t>3062.51 </a:t>
                      </a:r>
                      <a:endParaRPr kumimoji="0" lang="en-US" sz="1800" b="1" kern="1200" baseline="0" dirty="0">
                        <a:solidFill>
                          <a:schemeClr val="dk1"/>
                        </a:solidFill>
                        <a:latin typeface="+mn-lt"/>
                        <a:ea typeface="+mn-ea"/>
                        <a:cs typeface="+mn-cs"/>
                      </a:endParaRPr>
                    </a:p>
                  </a:txBody>
                  <a:tcPr marL="68580" marR="68580" marT="0" marB="0"/>
                </a:tc>
                <a:tc>
                  <a:txBody>
                    <a:bodyPr/>
                    <a:lstStyle/>
                    <a:p>
                      <a:pPr marL="0" marR="0" algn="l" rtl="0">
                        <a:lnSpc>
                          <a:spcPct val="115000"/>
                        </a:lnSpc>
                        <a:spcBef>
                          <a:spcPts val="0"/>
                        </a:spcBef>
                        <a:spcAft>
                          <a:spcPts val="0"/>
                        </a:spcAft>
                      </a:pPr>
                      <a:r>
                        <a:rPr kumimoji="0" lang="en-US" sz="1800" b="1" kern="1200" baseline="0" dirty="0">
                          <a:solidFill>
                            <a:schemeClr val="dk1"/>
                          </a:solidFill>
                          <a:latin typeface="+mn-lt"/>
                          <a:ea typeface="+mn-ea"/>
                          <a:cs typeface="+mn-cs"/>
                        </a:rPr>
                        <a:t> </a:t>
                      </a:r>
                    </a:p>
                    <a:p>
                      <a:pPr marL="0" marR="0" algn="l" rtl="0" eaLnBrk="1" latinLnBrk="0" hangingPunct="1">
                        <a:lnSpc>
                          <a:spcPct val="115000"/>
                        </a:lnSpc>
                        <a:spcBef>
                          <a:spcPts val="0"/>
                        </a:spcBef>
                        <a:spcAft>
                          <a:spcPts val="0"/>
                        </a:spcAft>
                      </a:pPr>
                      <a:r>
                        <a:rPr kumimoji="0" lang="en-US" sz="1800" b="1" kern="1200" baseline="0" dirty="0" smtClean="0">
                          <a:solidFill>
                            <a:schemeClr val="dk1"/>
                          </a:solidFill>
                          <a:latin typeface="+mn-lt"/>
                          <a:ea typeface="+mn-ea"/>
                          <a:cs typeface="+mn-cs"/>
                        </a:rPr>
                        <a:t>3059.652  </a:t>
                      </a:r>
                      <a:endParaRPr kumimoji="0" lang="en-US" sz="1800" b="1" kern="1200" baseline="0" dirty="0">
                        <a:solidFill>
                          <a:schemeClr val="dk1"/>
                        </a:solidFill>
                        <a:latin typeface="+mn-lt"/>
                        <a:ea typeface="+mn-ea"/>
                        <a:cs typeface="+mn-cs"/>
                      </a:endParaRPr>
                    </a:p>
                  </a:txBody>
                  <a:tcPr marL="68580" marR="68580" marT="0" marB="0"/>
                </a:tc>
                <a:tc>
                  <a:txBody>
                    <a:bodyPr/>
                    <a:lstStyle/>
                    <a:p>
                      <a:pPr marL="0" marR="0" algn="l" rtl="0">
                        <a:lnSpc>
                          <a:spcPct val="115000"/>
                        </a:lnSpc>
                        <a:spcBef>
                          <a:spcPts val="0"/>
                        </a:spcBef>
                        <a:spcAft>
                          <a:spcPts val="0"/>
                        </a:spcAft>
                      </a:pPr>
                      <a:r>
                        <a:rPr kumimoji="0" lang="en-US" sz="1800" b="1" kern="1200" baseline="0" dirty="0">
                          <a:solidFill>
                            <a:schemeClr val="dk1"/>
                          </a:solidFill>
                          <a:latin typeface="+mn-lt"/>
                          <a:ea typeface="+mn-ea"/>
                          <a:cs typeface="+mn-cs"/>
                        </a:rPr>
                        <a:t> </a:t>
                      </a:r>
                    </a:p>
                    <a:p>
                      <a:pPr marL="0" marR="0" algn="l" rtl="0" eaLnBrk="1" latinLnBrk="0" hangingPunct="1">
                        <a:lnSpc>
                          <a:spcPct val="115000"/>
                        </a:lnSpc>
                        <a:spcBef>
                          <a:spcPts val="0"/>
                        </a:spcBef>
                        <a:spcAft>
                          <a:spcPts val="0"/>
                        </a:spcAft>
                      </a:pPr>
                      <a:r>
                        <a:rPr kumimoji="0" lang="en-US" sz="1800" b="1" kern="1200" baseline="0" dirty="0" smtClean="0">
                          <a:solidFill>
                            <a:schemeClr val="dk1"/>
                          </a:solidFill>
                          <a:latin typeface="+mn-lt"/>
                          <a:ea typeface="+mn-ea"/>
                          <a:cs typeface="+mn-cs"/>
                        </a:rPr>
                        <a:t>0.093%</a:t>
                      </a:r>
                      <a:endParaRPr kumimoji="0" lang="en-US" sz="1800" b="1" kern="1200" baseline="0" dirty="0">
                        <a:solidFill>
                          <a:schemeClr val="dk1"/>
                        </a:solidFill>
                        <a:latin typeface="+mn-lt"/>
                        <a:ea typeface="+mn-ea"/>
                        <a:cs typeface="+mn-cs"/>
                      </a:endParaRPr>
                    </a:p>
                  </a:txBody>
                  <a:tcPr marL="68580" marR="68580" marT="0" marB="0"/>
                </a:tc>
              </a:tr>
              <a:tr h="1062756">
                <a:tc>
                  <a:txBody>
                    <a:bodyPr/>
                    <a:lstStyle/>
                    <a:p>
                      <a:pPr marL="0" marR="0" algn="l" rtl="0" eaLnBrk="1" latinLnBrk="0" hangingPunct="1">
                        <a:lnSpc>
                          <a:spcPct val="115000"/>
                        </a:lnSpc>
                        <a:spcBef>
                          <a:spcPts val="0"/>
                        </a:spcBef>
                        <a:spcAft>
                          <a:spcPts val="0"/>
                        </a:spcAft>
                      </a:pPr>
                      <a:r>
                        <a:rPr kumimoji="0" lang="en-US" sz="1600" b="1" kern="1200" dirty="0">
                          <a:solidFill>
                            <a:schemeClr val="dk1"/>
                          </a:solidFill>
                          <a:effectLst/>
                          <a:latin typeface="+mn-lt"/>
                          <a:ea typeface="+mn-ea"/>
                          <a:cs typeface="+mn-cs"/>
                        </a:rPr>
                        <a:t> </a:t>
                      </a:r>
                    </a:p>
                    <a:p>
                      <a:pPr marL="0" marR="0" algn="l" rtl="0" eaLnBrk="1" latinLnBrk="0" hangingPunct="1">
                        <a:lnSpc>
                          <a:spcPct val="115000"/>
                        </a:lnSpc>
                        <a:spcBef>
                          <a:spcPts val="0"/>
                        </a:spcBef>
                        <a:spcAft>
                          <a:spcPts val="0"/>
                        </a:spcAft>
                      </a:pPr>
                      <a:r>
                        <a:rPr kumimoji="0" lang="en-US" sz="1600" b="1" kern="1200" dirty="0" smtClean="0">
                          <a:solidFill>
                            <a:schemeClr val="dk1"/>
                          </a:solidFill>
                          <a:effectLst/>
                          <a:latin typeface="+mn-lt"/>
                          <a:ea typeface="+mn-ea"/>
                          <a:cs typeface="+mn-cs"/>
                        </a:rPr>
                        <a:t>Super Imposed</a:t>
                      </a:r>
                      <a:endParaRPr kumimoji="0" lang="en-US" sz="1600" b="1" kern="1200" dirty="0">
                        <a:solidFill>
                          <a:schemeClr val="dk1"/>
                        </a:solidFill>
                        <a:effectLst/>
                        <a:latin typeface="+mn-lt"/>
                        <a:ea typeface="+mn-ea"/>
                        <a:cs typeface="+mn-cs"/>
                      </a:endParaRPr>
                    </a:p>
                  </a:txBody>
                  <a:tcPr marL="68580" marR="68580" marT="0" marB="0"/>
                </a:tc>
                <a:tc>
                  <a:txBody>
                    <a:bodyPr/>
                    <a:lstStyle/>
                    <a:p>
                      <a:pPr marL="0" marR="0" algn="l" rtl="0">
                        <a:lnSpc>
                          <a:spcPct val="115000"/>
                        </a:lnSpc>
                        <a:spcBef>
                          <a:spcPts val="0"/>
                        </a:spcBef>
                        <a:spcAft>
                          <a:spcPts val="0"/>
                        </a:spcAft>
                      </a:pPr>
                      <a:endParaRPr kumimoji="0" lang="en-US" sz="1800" b="1" kern="1200" baseline="0" dirty="0" smtClean="0">
                        <a:solidFill>
                          <a:schemeClr val="dk1"/>
                        </a:solidFill>
                        <a:latin typeface="+mn-lt"/>
                        <a:ea typeface="+mn-ea"/>
                        <a:cs typeface="+mn-cs"/>
                      </a:endParaRPr>
                    </a:p>
                    <a:p>
                      <a:pPr marL="0" marR="0" algn="l" rtl="0">
                        <a:lnSpc>
                          <a:spcPct val="115000"/>
                        </a:lnSpc>
                        <a:spcBef>
                          <a:spcPts val="0"/>
                        </a:spcBef>
                        <a:spcAft>
                          <a:spcPts val="0"/>
                        </a:spcAft>
                      </a:pPr>
                      <a:r>
                        <a:rPr kumimoji="0" lang="en-US" sz="1800" b="1" kern="1200" baseline="0" dirty="0" smtClean="0">
                          <a:solidFill>
                            <a:schemeClr val="dk1"/>
                          </a:solidFill>
                          <a:latin typeface="+mn-lt"/>
                          <a:ea typeface="+mn-ea"/>
                          <a:cs typeface="+mn-cs"/>
                        </a:rPr>
                        <a:t>4075.919 </a:t>
                      </a:r>
                      <a:endParaRPr kumimoji="0" lang="en-US" sz="1800" b="1" kern="1200" baseline="0" dirty="0">
                        <a:solidFill>
                          <a:schemeClr val="dk1"/>
                        </a:solidFill>
                        <a:latin typeface="+mn-lt"/>
                        <a:ea typeface="+mn-ea"/>
                        <a:cs typeface="+mn-cs"/>
                      </a:endParaRPr>
                    </a:p>
                  </a:txBody>
                  <a:tcPr marL="68580" marR="68580" marT="0" marB="0"/>
                </a:tc>
                <a:tc>
                  <a:txBody>
                    <a:bodyPr/>
                    <a:lstStyle/>
                    <a:p>
                      <a:pPr marL="0" marR="0" algn="l" rtl="0">
                        <a:lnSpc>
                          <a:spcPct val="115000"/>
                        </a:lnSpc>
                        <a:spcBef>
                          <a:spcPts val="0"/>
                        </a:spcBef>
                        <a:spcAft>
                          <a:spcPts val="0"/>
                        </a:spcAft>
                      </a:pPr>
                      <a:r>
                        <a:rPr kumimoji="0" lang="en-US" sz="1800" b="1" kern="1200" baseline="0" dirty="0">
                          <a:solidFill>
                            <a:schemeClr val="dk1"/>
                          </a:solidFill>
                          <a:latin typeface="+mn-lt"/>
                          <a:ea typeface="+mn-ea"/>
                          <a:cs typeface="+mn-cs"/>
                        </a:rPr>
                        <a:t> </a:t>
                      </a:r>
                    </a:p>
                    <a:p>
                      <a:pPr marL="0" marR="0" algn="l" rtl="0">
                        <a:lnSpc>
                          <a:spcPct val="115000"/>
                        </a:lnSpc>
                        <a:spcBef>
                          <a:spcPts val="0"/>
                        </a:spcBef>
                        <a:spcAft>
                          <a:spcPts val="0"/>
                        </a:spcAft>
                      </a:pPr>
                      <a:r>
                        <a:rPr kumimoji="0" lang="en-US" sz="1800" b="1" kern="1200" baseline="0" dirty="0" smtClean="0">
                          <a:solidFill>
                            <a:schemeClr val="dk1"/>
                          </a:solidFill>
                          <a:latin typeface="+mn-lt"/>
                          <a:ea typeface="+mn-ea"/>
                          <a:cs typeface="+mn-cs"/>
                        </a:rPr>
                        <a:t>4073.43 </a:t>
                      </a:r>
                      <a:endParaRPr kumimoji="0" lang="en-US" sz="1800" b="1" kern="1200" baseline="0" dirty="0">
                        <a:solidFill>
                          <a:schemeClr val="dk1"/>
                        </a:solidFill>
                        <a:latin typeface="+mn-lt"/>
                        <a:ea typeface="+mn-ea"/>
                        <a:cs typeface="+mn-cs"/>
                      </a:endParaRPr>
                    </a:p>
                  </a:txBody>
                  <a:tcPr marL="68580" marR="68580" marT="0" marB="0"/>
                </a:tc>
                <a:tc>
                  <a:txBody>
                    <a:bodyPr/>
                    <a:lstStyle/>
                    <a:p>
                      <a:pPr marL="0" marR="0" algn="l" rtl="0">
                        <a:lnSpc>
                          <a:spcPct val="115000"/>
                        </a:lnSpc>
                        <a:spcBef>
                          <a:spcPts val="0"/>
                        </a:spcBef>
                        <a:spcAft>
                          <a:spcPts val="0"/>
                        </a:spcAft>
                      </a:pPr>
                      <a:r>
                        <a:rPr kumimoji="0" lang="en-US" sz="1800" b="1" kern="1200" baseline="0" dirty="0">
                          <a:solidFill>
                            <a:schemeClr val="dk1"/>
                          </a:solidFill>
                          <a:latin typeface="+mn-lt"/>
                          <a:ea typeface="+mn-ea"/>
                          <a:cs typeface="+mn-cs"/>
                        </a:rPr>
                        <a:t> </a:t>
                      </a:r>
                    </a:p>
                    <a:p>
                      <a:pPr marL="0" marR="0" algn="l" rtl="0">
                        <a:lnSpc>
                          <a:spcPct val="115000"/>
                        </a:lnSpc>
                        <a:spcBef>
                          <a:spcPts val="0"/>
                        </a:spcBef>
                        <a:spcAft>
                          <a:spcPts val="0"/>
                        </a:spcAft>
                      </a:pPr>
                      <a:r>
                        <a:rPr kumimoji="0" lang="en-US" sz="1800" b="1" kern="1200" baseline="0" dirty="0" smtClean="0">
                          <a:solidFill>
                            <a:schemeClr val="dk1"/>
                          </a:solidFill>
                          <a:latin typeface="+mn-lt"/>
                          <a:ea typeface="+mn-ea"/>
                          <a:cs typeface="+mn-cs"/>
                        </a:rPr>
                        <a:t>0.06  %</a:t>
                      </a:r>
                      <a:endParaRPr kumimoji="0" lang="en-US" sz="1800" b="1" kern="1200" baseline="0" dirty="0">
                        <a:solidFill>
                          <a:schemeClr val="dk1"/>
                        </a:solidFill>
                        <a:latin typeface="+mn-lt"/>
                        <a:ea typeface="+mn-ea"/>
                        <a:cs typeface="+mn-cs"/>
                      </a:endParaRPr>
                    </a:p>
                  </a:txBody>
                  <a:tcPr marL="68580" marR="68580" marT="0" marB="0"/>
                </a:tc>
              </a:tr>
            </a:tbl>
          </a:graphicData>
        </a:graphic>
      </p:graphicFrame>
      <p:sp>
        <p:nvSpPr>
          <p:cNvPr id="4" name="مستطيل 3"/>
          <p:cNvSpPr/>
          <p:nvPr/>
        </p:nvSpPr>
        <p:spPr>
          <a:xfrm>
            <a:off x="3015285" y="5486400"/>
            <a:ext cx="1608710" cy="369332"/>
          </a:xfrm>
          <a:prstGeom prst="rect">
            <a:avLst/>
          </a:prstGeom>
        </p:spPr>
        <p:txBody>
          <a:bodyPr wrap="none">
            <a:spAutoFit/>
          </a:bodyPr>
          <a:lstStyle/>
          <a:p>
            <a:r>
              <a:rPr lang="en-US" dirty="0" smtClean="0">
                <a:solidFill>
                  <a:schemeClr val="bg1"/>
                </a:solidFill>
                <a:effectLst>
                  <a:outerShdw blurRad="38100" dist="38100" dir="2700000" algn="tl">
                    <a:srgbClr val="000000">
                      <a:alpha val="43137"/>
                    </a:srgbClr>
                  </a:outerShdw>
                </a:effectLst>
              </a:rPr>
              <a:t>Error&lt;5%... ok</a:t>
            </a:r>
            <a:endParaRPr lang="en-US"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7400519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56214279"/>
              </p:ext>
            </p:extLst>
          </p:nvPr>
        </p:nvGraphicFramePr>
        <p:xfrm>
          <a:off x="914400" y="4419600"/>
          <a:ext cx="5943600" cy="1280160"/>
        </p:xfrm>
        <a:graphic>
          <a:graphicData uri="http://schemas.openxmlformats.org/drawingml/2006/table">
            <a:tbl>
              <a:tblPr firstRow="1" bandRow="1">
                <a:tableStyleId>{2A488322-F2BA-4B5B-9748-0D474271808F}</a:tableStyleId>
              </a:tblPr>
              <a:tblGrid>
                <a:gridCol w="1181100"/>
                <a:gridCol w="1181100"/>
                <a:gridCol w="1181100"/>
                <a:gridCol w="2400300"/>
              </a:tblGrid>
              <a:tr h="609600">
                <a:tc>
                  <a:txBody>
                    <a:bodyPr/>
                    <a:lstStyle/>
                    <a:p>
                      <a:pPr algn="ctr"/>
                      <a:r>
                        <a:rPr lang="en-US" dirty="0" smtClean="0"/>
                        <a:t>T ETAB</a:t>
                      </a:r>
                      <a:endParaRPr lang="en-US" dirty="0"/>
                    </a:p>
                  </a:txBody>
                  <a:tcPr/>
                </a:tc>
                <a:tc>
                  <a:txBody>
                    <a:bodyPr/>
                    <a:lstStyle/>
                    <a:p>
                      <a:pPr algn="ctr"/>
                      <a:r>
                        <a:rPr lang="en-US" dirty="0" smtClean="0"/>
                        <a:t>T manual</a:t>
                      </a:r>
                      <a:r>
                        <a:rPr lang="en-US" baseline="0" dirty="0" smtClean="0"/>
                        <a:t> </a:t>
                      </a:r>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 1.3*T manual</a:t>
                      </a:r>
                      <a:r>
                        <a:rPr lang="en-US" baseline="0" dirty="0" smtClean="0"/>
                        <a:t> </a:t>
                      </a:r>
                      <a:endParaRPr lang="en-US" dirty="0" smtClean="0"/>
                    </a:p>
                    <a:p>
                      <a:pPr algn="ctr"/>
                      <a:endParaRPr lang="en-US" dirty="0"/>
                    </a:p>
                  </a:txBody>
                  <a:tcPr/>
                </a:tc>
                <a:tc>
                  <a:txBody>
                    <a:bodyPr/>
                    <a:lstStyle/>
                    <a:p>
                      <a:pPr algn="ctr"/>
                      <a:r>
                        <a:rPr lang="en-US" dirty="0" smtClean="0"/>
                        <a:t>check</a:t>
                      </a:r>
                      <a:endParaRPr lang="en-US" dirty="0"/>
                    </a:p>
                  </a:txBody>
                  <a:tcPr/>
                </a:tc>
              </a:tr>
              <a:tr h="304880">
                <a:tc>
                  <a:txBody>
                    <a:bodyPr/>
                    <a:lstStyle/>
                    <a:p>
                      <a:pPr algn="ctr"/>
                      <a:r>
                        <a:rPr kumimoji="0" lang="en-US" sz="1800" kern="1200" baseline="0" dirty="0" smtClean="0">
                          <a:solidFill>
                            <a:schemeClr val="dk1"/>
                          </a:solidFill>
                          <a:latin typeface="+mn-lt"/>
                          <a:ea typeface="+mn-ea"/>
                          <a:cs typeface="+mn-cs"/>
                        </a:rPr>
                        <a:t>0.35 </a:t>
                      </a:r>
                      <a:endParaRPr lang="en-US" dirty="0"/>
                    </a:p>
                  </a:txBody>
                  <a:tcPr/>
                </a:tc>
                <a:tc>
                  <a:txBody>
                    <a:bodyPr/>
                    <a:lstStyle/>
                    <a:p>
                      <a:pPr algn="ctr"/>
                      <a:r>
                        <a:rPr kumimoji="0" lang="en-US" sz="1800" kern="1200" baseline="0" dirty="0" smtClean="0">
                          <a:solidFill>
                            <a:schemeClr val="dk1"/>
                          </a:solidFill>
                          <a:latin typeface="+mn-lt"/>
                          <a:ea typeface="+mn-ea"/>
                          <a:cs typeface="+mn-cs"/>
                        </a:rPr>
                        <a:t>0.428 </a:t>
                      </a:r>
                      <a:r>
                        <a:rPr kumimoji="0" lang="en-US" sz="1800" kern="1200" dirty="0" smtClean="0">
                          <a:effectLst/>
                        </a:rPr>
                        <a:t> </a:t>
                      </a:r>
                      <a:endParaRPr lang="en-US" dirty="0"/>
                    </a:p>
                  </a:txBody>
                  <a:tcPr/>
                </a:tc>
                <a:tc>
                  <a:txBody>
                    <a:bodyPr/>
                    <a:lstStyle/>
                    <a:p>
                      <a:pPr algn="ctr"/>
                      <a:r>
                        <a:rPr lang="en-US" dirty="0" smtClean="0"/>
                        <a:t>0.556</a:t>
                      </a:r>
                      <a:endParaRPr lang="en-US" dirty="0"/>
                    </a:p>
                  </a:txBody>
                  <a:tcPr/>
                </a:tc>
                <a:tc>
                  <a:txBody>
                    <a:bodyPr/>
                    <a:lstStyle/>
                    <a:p>
                      <a:pPr algn="ctr"/>
                      <a:r>
                        <a:rPr kumimoji="0" lang="en-US" sz="1800" kern="1200" dirty="0" smtClean="0">
                          <a:solidFill>
                            <a:schemeClr val="dk1"/>
                          </a:solidFill>
                          <a:effectLst/>
                          <a:latin typeface="+mn-lt"/>
                          <a:ea typeface="+mn-ea"/>
                          <a:cs typeface="+mn-cs"/>
                        </a:rPr>
                        <a:t>T</a:t>
                      </a:r>
                      <a:r>
                        <a:rPr kumimoji="0" lang="en-US" sz="1800" kern="1200" baseline="0" dirty="0" smtClean="0">
                          <a:solidFill>
                            <a:schemeClr val="dk1"/>
                          </a:solidFill>
                          <a:effectLst/>
                          <a:latin typeface="+mn-lt"/>
                          <a:ea typeface="+mn-ea"/>
                          <a:cs typeface="+mn-cs"/>
                        </a:rPr>
                        <a:t> ETAB&lt;1.3 T manual</a:t>
                      </a:r>
                      <a:endParaRPr lang="en-US" dirty="0"/>
                    </a:p>
                  </a:txBody>
                  <a:tcPr/>
                </a:tc>
              </a:tr>
            </a:tbl>
          </a:graphicData>
        </a:graphic>
      </p:graphicFrame>
      <p:pic>
        <p:nvPicPr>
          <p:cNvPr id="51202" name="Picture 2"/>
          <p:cNvPicPr>
            <a:picLocks noChangeAspect="1" noChangeArrowheads="1"/>
          </p:cNvPicPr>
          <p:nvPr/>
        </p:nvPicPr>
        <p:blipFill>
          <a:blip r:embed="rId2"/>
          <a:srcRect/>
          <a:stretch>
            <a:fillRect/>
          </a:stretch>
        </p:blipFill>
        <p:spPr bwMode="auto">
          <a:xfrm>
            <a:off x="2514600" y="152400"/>
            <a:ext cx="6155871" cy="3810000"/>
          </a:xfrm>
          <a:prstGeom prst="rect">
            <a:avLst/>
          </a:prstGeom>
          <a:noFill/>
          <a:ln w="9525">
            <a:noFill/>
            <a:miter lim="800000"/>
            <a:headEnd/>
            <a:tailEnd/>
          </a:ln>
          <a:effectLst/>
        </p:spPr>
      </p:pic>
    </p:spTree>
    <p:extLst>
      <p:ext uri="{BB962C8B-B14F-4D97-AF65-F5344CB8AC3E}">
        <p14:creationId xmlns:p14="http://schemas.microsoft.com/office/powerpoint/2010/main" val="2301390090"/>
      </p:ext>
    </p:extLst>
  </p:cSld>
  <p:clrMapOvr>
    <a:masterClrMapping/>
  </p:clrMapOvr>
  <p:transition spd="slow">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pPr algn="ctr"/>
            <a:r>
              <a:rPr lang="en-US" dirty="0" smtClean="0"/>
              <a:t>Footing Plan</a:t>
            </a:r>
            <a:endParaRPr lang="en-US" dirty="0"/>
          </a:p>
        </p:txBody>
      </p:sp>
      <p:sp>
        <p:nvSpPr>
          <p:cNvPr id="4" name="TextBox 5"/>
          <p:cNvSpPr txBox="1"/>
          <p:nvPr/>
        </p:nvSpPr>
        <p:spPr>
          <a:xfrm>
            <a:off x="7086600" y="1143000"/>
            <a:ext cx="1752600" cy="338554"/>
          </a:xfrm>
          <a:prstGeom prst="rect">
            <a:avLst/>
          </a:prstGeom>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Footing Level 1  </a:t>
            </a:r>
            <a:endParaRPr lang="en-US"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عنصر نائب للمحتوى 4"/>
          <p:cNvSpPr>
            <a:spLocks noGrp="1"/>
          </p:cNvSpPr>
          <p:nvPr>
            <p:ph idx="1"/>
          </p:nvPr>
        </p:nvSpPr>
        <p:spPr/>
        <p:txBody>
          <a:bodyPr/>
          <a:lstStyle/>
          <a:p>
            <a:endParaRPr lang="en-US"/>
          </a:p>
        </p:txBody>
      </p:sp>
      <p:pic>
        <p:nvPicPr>
          <p:cNvPr id="37889" name="Picture 1"/>
          <p:cNvPicPr>
            <a:picLocks noChangeAspect="1" noChangeArrowheads="1"/>
          </p:cNvPicPr>
          <p:nvPr/>
        </p:nvPicPr>
        <p:blipFill>
          <a:blip r:embed="rId2"/>
          <a:srcRect l="13470" t="14583" r="20937" b="25000"/>
          <a:stretch>
            <a:fillRect/>
          </a:stretch>
        </p:blipFill>
        <p:spPr bwMode="auto">
          <a:xfrm>
            <a:off x="304800" y="1524000"/>
            <a:ext cx="85344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0192588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pPr algn="ctr"/>
            <a:r>
              <a:rPr lang="en-US" dirty="0" smtClean="0"/>
              <a:t>Footing Plan</a:t>
            </a:r>
            <a:endParaRPr lang="en-US" dirty="0"/>
          </a:p>
        </p:txBody>
      </p:sp>
      <p:sp>
        <p:nvSpPr>
          <p:cNvPr id="4" name="TextBox 5"/>
          <p:cNvSpPr txBox="1"/>
          <p:nvPr/>
        </p:nvSpPr>
        <p:spPr>
          <a:xfrm>
            <a:off x="7086600" y="1143000"/>
            <a:ext cx="1752600" cy="338554"/>
          </a:xfrm>
          <a:prstGeom prst="rect">
            <a:avLst/>
          </a:prstGeom>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Footing Level 2 </a:t>
            </a:r>
            <a:endParaRPr lang="en-US"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عنصر نائب للمحتوى 4"/>
          <p:cNvSpPr>
            <a:spLocks noGrp="1"/>
          </p:cNvSpPr>
          <p:nvPr>
            <p:ph idx="1"/>
          </p:nvPr>
        </p:nvSpPr>
        <p:spPr/>
        <p:txBody>
          <a:bodyPr/>
          <a:lstStyle/>
          <a:p>
            <a:endParaRPr lang="en-US"/>
          </a:p>
        </p:txBody>
      </p:sp>
      <p:pic>
        <p:nvPicPr>
          <p:cNvPr id="97283" name="Picture 3"/>
          <p:cNvPicPr>
            <a:picLocks noChangeAspect="1" noChangeArrowheads="1"/>
          </p:cNvPicPr>
          <p:nvPr/>
        </p:nvPicPr>
        <p:blipFill>
          <a:blip r:embed="rId2"/>
          <a:srcRect l="17204" t="16667" r="21303" b="28125"/>
          <a:stretch>
            <a:fillRect/>
          </a:stretch>
        </p:blipFill>
        <p:spPr bwMode="auto">
          <a:xfrm>
            <a:off x="457200" y="1524000"/>
            <a:ext cx="82296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1861208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pPr algn="ctr"/>
            <a:r>
              <a:rPr lang="en-US" dirty="0" smtClean="0"/>
              <a:t>Footing Plan</a:t>
            </a:r>
            <a:endParaRPr lang="en-US" dirty="0"/>
          </a:p>
        </p:txBody>
      </p:sp>
      <p:sp>
        <p:nvSpPr>
          <p:cNvPr id="4" name="TextBox 5"/>
          <p:cNvSpPr txBox="1"/>
          <p:nvPr/>
        </p:nvSpPr>
        <p:spPr>
          <a:xfrm>
            <a:off x="7086600" y="1143000"/>
            <a:ext cx="1752600" cy="338554"/>
          </a:xfrm>
          <a:prstGeom prst="rect">
            <a:avLst/>
          </a:prstGeom>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Footing Level 3  </a:t>
            </a:r>
            <a:endParaRPr lang="en-US"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عنصر نائب للمحتوى 4"/>
          <p:cNvSpPr>
            <a:spLocks noGrp="1"/>
          </p:cNvSpPr>
          <p:nvPr>
            <p:ph idx="1"/>
          </p:nvPr>
        </p:nvSpPr>
        <p:spPr/>
        <p:txBody>
          <a:bodyPr/>
          <a:lstStyle/>
          <a:p>
            <a:endParaRPr lang="en-US"/>
          </a:p>
        </p:txBody>
      </p:sp>
      <p:pic>
        <p:nvPicPr>
          <p:cNvPr id="98306" name="Picture 2"/>
          <p:cNvPicPr>
            <a:picLocks noChangeAspect="1" noChangeArrowheads="1"/>
          </p:cNvPicPr>
          <p:nvPr/>
        </p:nvPicPr>
        <p:blipFill>
          <a:blip r:embed="rId2"/>
          <a:srcRect l="5857" t="14583" r="29136" b="23958"/>
          <a:stretch>
            <a:fillRect/>
          </a:stretch>
        </p:blipFill>
        <p:spPr bwMode="auto">
          <a:xfrm>
            <a:off x="381000" y="1524000"/>
            <a:ext cx="8458200"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8270037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محتوى 7"/>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a:p>
        </p:txBody>
      </p:sp>
      <p:sp>
        <p:nvSpPr>
          <p:cNvPr id="3" name="Slide Number Placeholder 2"/>
          <p:cNvSpPr>
            <a:spLocks noGrp="1"/>
          </p:cNvSpPr>
          <p:nvPr>
            <p:ph type="sldNum" sz="quarter" idx="15"/>
          </p:nvPr>
        </p:nvSpPr>
        <p:spPr/>
        <p:txBody>
          <a:bodyPr/>
          <a:lstStyle/>
          <a:p>
            <a:fld id="{017FCA48-D4E9-4834-8513-0527CCA57B22}" type="slidenum">
              <a:rPr lang="en-US" smtClean="0"/>
              <a:pPr/>
              <a:t>39</a:t>
            </a:fld>
            <a:endParaRPr lang="en-US"/>
          </a:p>
        </p:txBody>
      </p:sp>
      <p:sp>
        <p:nvSpPr>
          <p:cNvPr id="2" name="Rectangle 1"/>
          <p:cNvSpPr/>
          <p:nvPr/>
        </p:nvSpPr>
        <p:spPr>
          <a:xfrm>
            <a:off x="381000" y="152400"/>
            <a:ext cx="3886200" cy="400110"/>
          </a:xfrm>
          <a:prstGeom prst="rect">
            <a:avLst/>
          </a:prstGeom>
        </p:spPr>
        <p:txBody>
          <a:bodyPr wrap="square">
            <a:spAutoFit/>
          </a:bodyPr>
          <a:lstStyle/>
          <a:p>
            <a:r>
              <a:rPr lang="en-US" sz="2000" b="1" dirty="0" smtClean="0">
                <a:ln w="18000">
                  <a:solidFill>
                    <a:schemeClr val="tx1"/>
                  </a:solidFill>
                  <a:prstDash val="solid"/>
                  <a:miter lim="800000"/>
                </a:ln>
                <a:solidFill>
                  <a:schemeClr val="bg2">
                    <a:lumMod val="25000"/>
                  </a:schemeClr>
                </a:solidFill>
                <a:effectLst>
                  <a:outerShdw blurRad="25500" dist="23000" dir="7020000" algn="tl">
                    <a:srgbClr val="000000">
                      <a:alpha val="50000"/>
                    </a:srgbClr>
                  </a:outerShdw>
                </a:effectLst>
              </a:rPr>
              <a:t>Three Types of footing :</a:t>
            </a:r>
            <a:endParaRPr lang="en-US" sz="2000" b="1" dirty="0">
              <a:ln w="18000">
                <a:solidFill>
                  <a:schemeClr val="tx1"/>
                </a:solidFill>
                <a:prstDash val="solid"/>
                <a:miter lim="800000"/>
              </a:ln>
              <a:solidFill>
                <a:schemeClr val="bg2">
                  <a:lumMod val="25000"/>
                </a:schemeClr>
              </a:solidFill>
              <a:effectLst>
                <a:outerShdw blurRad="25500" dist="23000" dir="7020000" algn="tl">
                  <a:srgbClr val="000000">
                    <a:alpha val="50000"/>
                  </a:srgbClr>
                </a:outerShdw>
              </a:effectLst>
            </a:endParaRPr>
          </a:p>
        </p:txBody>
      </p:sp>
      <p:pic>
        <p:nvPicPr>
          <p:cNvPr id="55298" name="Picture 2"/>
          <p:cNvPicPr>
            <a:picLocks noChangeAspect="1" noChangeArrowheads="1"/>
          </p:cNvPicPr>
          <p:nvPr/>
        </p:nvPicPr>
        <p:blipFill>
          <a:blip r:embed="rId2"/>
          <a:srcRect l="26354" t="15625" r="31479" b="34375"/>
          <a:stretch>
            <a:fillRect/>
          </a:stretch>
        </p:blipFill>
        <p:spPr bwMode="auto">
          <a:xfrm>
            <a:off x="228600" y="990600"/>
            <a:ext cx="8507288" cy="5105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5"/>
          <p:cNvSpPr txBox="1"/>
          <p:nvPr/>
        </p:nvSpPr>
        <p:spPr>
          <a:xfrm>
            <a:off x="6858000" y="609600"/>
            <a:ext cx="1752600" cy="338554"/>
          </a:xfrm>
          <a:prstGeom prst="rect">
            <a:avLst/>
          </a:prstGeom>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Single Footing</a:t>
            </a:r>
            <a:endParaRPr lang="en-US"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07869474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04800"/>
            <a:ext cx="8229600" cy="838200"/>
          </a:xfrm>
        </p:spPr>
        <p:txBody>
          <a:bodyPr/>
          <a:lstStyle/>
          <a:p>
            <a:r>
              <a:rPr lang="ar-SA" dirty="0" smtClean="0"/>
              <a:t> </a:t>
            </a:r>
            <a:r>
              <a:rPr lang="en-US" dirty="0" smtClean="0"/>
              <a:t>Accessibility of the site :</a:t>
            </a:r>
            <a:endParaRPr lang="ar-JO" dirty="0"/>
          </a:p>
        </p:txBody>
      </p:sp>
      <p:pic>
        <p:nvPicPr>
          <p:cNvPr id="3" name="Picture 3"/>
          <p:cNvPicPr>
            <a:picLocks noChangeAspect="1" noChangeArrowheads="1"/>
          </p:cNvPicPr>
          <p:nvPr/>
        </p:nvPicPr>
        <p:blipFill rotWithShape="1">
          <a:blip r:embed="rId2"/>
          <a:srcRect/>
          <a:stretch/>
        </p:blipFill>
        <p:spPr bwMode="auto">
          <a:xfrm>
            <a:off x="838200" y="1500174"/>
            <a:ext cx="7734328" cy="4929222"/>
          </a:xfrm>
          <a:prstGeom prst="rect">
            <a:avLst/>
          </a:prstGeom>
          <a:noFill/>
          <a:ln w="9525">
            <a:noFill/>
            <a:miter lim="800000"/>
            <a:headEnd/>
            <a:tailEnd/>
          </a:ln>
          <a:effectLst/>
        </p:spPr>
      </p:pic>
    </p:spTree>
    <p:extLst>
      <p:ext uri="{BB962C8B-B14F-4D97-AF65-F5344CB8AC3E}">
        <p14:creationId xmlns:p14="http://schemas.microsoft.com/office/powerpoint/2010/main" val="2140943528"/>
      </p:ext>
    </p:extLst>
  </p:cSld>
  <p:clrMapOvr>
    <a:masterClrMapping/>
  </p:clrMapOvr>
  <p:transition spd="slow">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محتوى 7"/>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a:p>
        </p:txBody>
      </p:sp>
      <p:sp>
        <p:nvSpPr>
          <p:cNvPr id="3" name="Slide Number Placeholder 2"/>
          <p:cNvSpPr>
            <a:spLocks noGrp="1"/>
          </p:cNvSpPr>
          <p:nvPr>
            <p:ph type="sldNum" sz="quarter" idx="15"/>
          </p:nvPr>
        </p:nvSpPr>
        <p:spPr/>
        <p:txBody>
          <a:bodyPr/>
          <a:lstStyle/>
          <a:p>
            <a:fld id="{017FCA48-D4E9-4834-8513-0527CCA57B22}" type="slidenum">
              <a:rPr lang="en-US" smtClean="0"/>
              <a:pPr/>
              <a:t>40</a:t>
            </a:fld>
            <a:endParaRPr lang="en-US"/>
          </a:p>
        </p:txBody>
      </p:sp>
      <p:pic>
        <p:nvPicPr>
          <p:cNvPr id="55300" name="Picture 4"/>
          <p:cNvPicPr>
            <a:picLocks noChangeAspect="1" noChangeArrowheads="1"/>
          </p:cNvPicPr>
          <p:nvPr/>
        </p:nvPicPr>
        <p:blipFill>
          <a:blip r:embed="rId2"/>
          <a:srcRect l="15227" t="17708" r="23280" b="19792"/>
          <a:stretch>
            <a:fillRect/>
          </a:stretch>
        </p:blipFill>
        <p:spPr bwMode="auto">
          <a:xfrm>
            <a:off x="457200" y="1219200"/>
            <a:ext cx="8153400" cy="5181600"/>
          </a:xfrm>
          <a:prstGeom prst="rect">
            <a:avLst/>
          </a:prstGeom>
          <a:ln w="88900" cap="sq" cmpd="thickThin">
            <a:solidFill>
              <a:srgbClr val="000000"/>
            </a:solidFill>
            <a:prstDash val="solid"/>
            <a:miter lim="800000"/>
          </a:ln>
          <a:effectLst>
            <a:innerShdw blurRad="76200">
              <a:srgbClr val="000000"/>
            </a:innerShdw>
          </a:effectLst>
        </p:spPr>
      </p:pic>
      <p:sp>
        <p:nvSpPr>
          <p:cNvPr id="7" name="TextBox 5"/>
          <p:cNvSpPr txBox="1"/>
          <p:nvPr/>
        </p:nvSpPr>
        <p:spPr>
          <a:xfrm>
            <a:off x="6858000" y="762000"/>
            <a:ext cx="1752600" cy="338554"/>
          </a:xfrm>
          <a:prstGeom prst="rect">
            <a:avLst/>
          </a:prstGeom>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wall Footing</a:t>
            </a:r>
            <a:endParaRPr lang="en-US"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551208560"/>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41</a:t>
            </a:fld>
            <a:endParaRPr lang="en-US"/>
          </a:p>
        </p:txBody>
      </p:sp>
      <p:pic>
        <p:nvPicPr>
          <p:cNvPr id="56323" name="Picture 3"/>
          <p:cNvPicPr>
            <a:picLocks noChangeAspect="1" noChangeArrowheads="1"/>
          </p:cNvPicPr>
          <p:nvPr/>
        </p:nvPicPr>
        <p:blipFill>
          <a:blip r:embed="rId2"/>
          <a:srcRect l="2562" t="16667" r="19288" b="21875"/>
          <a:stretch>
            <a:fillRect/>
          </a:stretch>
        </p:blipFill>
        <p:spPr bwMode="auto">
          <a:xfrm>
            <a:off x="1219200" y="5234057"/>
            <a:ext cx="4114800" cy="16239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2769" name="Picture 1"/>
          <p:cNvPicPr>
            <a:picLocks noChangeAspect="1" noChangeArrowheads="1"/>
          </p:cNvPicPr>
          <p:nvPr/>
        </p:nvPicPr>
        <p:blipFill>
          <a:blip r:embed="rId3"/>
          <a:srcRect l="2343" t="13542" r="34407" b="21875"/>
          <a:stretch>
            <a:fillRect/>
          </a:stretch>
        </p:blipFill>
        <p:spPr bwMode="auto">
          <a:xfrm>
            <a:off x="533400" y="838200"/>
            <a:ext cx="8229600"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5"/>
          <p:cNvSpPr txBox="1"/>
          <p:nvPr/>
        </p:nvSpPr>
        <p:spPr>
          <a:xfrm>
            <a:off x="6858000" y="457200"/>
            <a:ext cx="1752600" cy="338554"/>
          </a:xfrm>
          <a:prstGeom prst="rect">
            <a:avLst/>
          </a:prstGeom>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Mat foundation</a:t>
            </a:r>
            <a:endParaRPr lang="en-US"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68902682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42</a:t>
            </a:fld>
            <a:endParaRPr lang="en-US"/>
          </a:p>
        </p:txBody>
      </p:sp>
      <p:sp>
        <p:nvSpPr>
          <p:cNvPr id="4" name="Title 3"/>
          <p:cNvSpPr>
            <a:spLocks noGrp="1"/>
          </p:cNvSpPr>
          <p:nvPr>
            <p:ph type="title"/>
          </p:nvPr>
        </p:nvSpPr>
        <p:spPr>
          <a:xfrm>
            <a:off x="827584" y="188640"/>
            <a:ext cx="2971800" cy="563562"/>
          </a:xfrm>
        </p:spPr>
        <p:txBody>
          <a:bodyPr>
            <a:noAutofit/>
          </a:bodyPr>
          <a:lstStyle/>
          <a:p>
            <a:r>
              <a:rPr lang="en-US" sz="2800" b="1" dirty="0" smtClean="0">
                <a:solidFill>
                  <a:schemeClr val="tx1"/>
                </a:solidFill>
              </a:rPr>
              <a:t>Column Design</a:t>
            </a:r>
            <a:endParaRPr lang="en-US" sz="2800" b="1" dirty="0">
              <a:solidFill>
                <a:schemeClr val="tx1"/>
              </a:solidFill>
            </a:endParaRPr>
          </a:p>
        </p:txBody>
      </p:sp>
      <p:pic>
        <p:nvPicPr>
          <p:cNvPr id="7170" name="Picture 2"/>
          <p:cNvPicPr>
            <a:picLocks noChangeAspect="1" noChangeArrowheads="1"/>
          </p:cNvPicPr>
          <p:nvPr/>
        </p:nvPicPr>
        <p:blipFill>
          <a:blip r:embed="rId2"/>
          <a:srcRect l="32796" t="12500" r="38507" b="18750"/>
          <a:stretch>
            <a:fillRect/>
          </a:stretch>
        </p:blipFill>
        <p:spPr bwMode="auto">
          <a:xfrm>
            <a:off x="1475656" y="980728"/>
            <a:ext cx="5740152" cy="52440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65503356"/>
      </p:ext>
    </p:extLst>
  </p:cSld>
  <p:clrMapOvr>
    <a:masterClrMapping/>
  </p:clrMapOvr>
  <p:transition spd="slow">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43</a:t>
            </a:fld>
            <a:endParaRPr lang="en-US"/>
          </a:p>
        </p:txBody>
      </p:sp>
      <p:sp>
        <p:nvSpPr>
          <p:cNvPr id="4" name="Title 3"/>
          <p:cNvSpPr>
            <a:spLocks noGrp="1"/>
          </p:cNvSpPr>
          <p:nvPr>
            <p:ph type="title"/>
          </p:nvPr>
        </p:nvSpPr>
        <p:spPr>
          <a:xfrm>
            <a:off x="2286000" y="28832"/>
            <a:ext cx="5334000" cy="792162"/>
          </a:xfrm>
        </p:spPr>
        <p:txBody>
          <a:bodyPr>
            <a:noAutofit/>
          </a:bodyPr>
          <a:lstStyle/>
          <a:p>
            <a:r>
              <a:rPr lang="en-US" sz="2400" dirty="0" smtClean="0"/>
              <a:t>Longitudinal Column Sections :</a:t>
            </a:r>
            <a:endParaRPr lang="en-US" sz="2400" dirty="0"/>
          </a:p>
        </p:txBody>
      </p:sp>
      <p:pic>
        <p:nvPicPr>
          <p:cNvPr id="30722" name="Picture 2"/>
          <p:cNvPicPr>
            <a:picLocks noChangeAspect="1" noChangeArrowheads="1"/>
          </p:cNvPicPr>
          <p:nvPr/>
        </p:nvPicPr>
        <p:blipFill>
          <a:blip r:embed="rId2"/>
          <a:srcRect l="805" t="19792" r="6076" b="27083"/>
          <a:stretch>
            <a:fillRect/>
          </a:stretch>
        </p:blipFill>
        <p:spPr bwMode="auto">
          <a:xfrm>
            <a:off x="0" y="838200"/>
            <a:ext cx="91440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23" name="Picture 3"/>
          <p:cNvPicPr>
            <a:picLocks noChangeAspect="1" noChangeArrowheads="1"/>
          </p:cNvPicPr>
          <p:nvPr/>
        </p:nvPicPr>
        <p:blipFill>
          <a:blip r:embed="rId3"/>
          <a:srcRect l="11347" t="14583" r="20132" b="25000"/>
          <a:stretch>
            <a:fillRect/>
          </a:stretch>
        </p:blipFill>
        <p:spPr bwMode="auto">
          <a:xfrm>
            <a:off x="0" y="4191000"/>
            <a:ext cx="8229600" cy="228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47212418"/>
      </p:ext>
    </p:extLst>
  </p:cSld>
  <p:clrMapOvr>
    <a:masterClrMapping/>
  </p:clrMapOvr>
  <p:transition spd="slow">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44</a:t>
            </a:fld>
            <a:endParaRPr lang="en-US"/>
          </a:p>
        </p:txBody>
      </p:sp>
      <p:sp>
        <p:nvSpPr>
          <p:cNvPr id="4" name="Title 3"/>
          <p:cNvSpPr>
            <a:spLocks noGrp="1"/>
          </p:cNvSpPr>
          <p:nvPr>
            <p:ph type="title"/>
          </p:nvPr>
        </p:nvSpPr>
        <p:spPr>
          <a:xfrm>
            <a:off x="3048000" y="152400"/>
            <a:ext cx="3886200" cy="868362"/>
          </a:xfrm>
        </p:spPr>
        <p:txBody>
          <a:bodyPr>
            <a:normAutofit/>
          </a:bodyPr>
          <a:lstStyle/>
          <a:p>
            <a:r>
              <a:rPr lang="en-US" sz="2400" dirty="0" smtClean="0"/>
              <a:t>Slabs Reinforcement:</a:t>
            </a:r>
            <a:endParaRPr lang="en-US" sz="2400" dirty="0"/>
          </a:p>
        </p:txBody>
      </p:sp>
      <p:sp>
        <p:nvSpPr>
          <p:cNvPr id="7" name="Slide Number Placeholder 2"/>
          <p:cNvSpPr txBox="1">
            <a:spLocks/>
          </p:cNvSpPr>
          <p:nvPr/>
        </p:nvSpPr>
        <p:spPr>
          <a:xfrm>
            <a:off x="8647272" y="6407946"/>
            <a:ext cx="365760" cy="365125"/>
          </a:xfrm>
          <a:prstGeom prst="rect">
            <a:avLst/>
          </a:prstGeom>
        </p:spPr>
        <p:txBody>
          <a:bodyPr vert="horz"/>
          <a:lstStyle>
            <a:defPPr>
              <a:defRPr lang="en-US"/>
            </a:defPPr>
            <a:lvl1pPr marL="0" algn="r" defTabSz="914400" rtl="0" eaLnBrk="1" latinLnBrk="0" hangingPunct="1">
              <a:defRPr kumimoji="0" sz="1200" kern="1200">
                <a:solidFill>
                  <a:schemeClr val="accent1">
                    <a:shade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7FCA48-D4E9-4834-8513-0527CCA57B22}" type="slidenum">
              <a:rPr lang="en-US" smtClean="0"/>
              <a:pPr/>
              <a:t>44</a:t>
            </a:fld>
            <a:endParaRPr lang="en-US"/>
          </a:p>
        </p:txBody>
      </p:sp>
      <p:sp>
        <p:nvSpPr>
          <p:cNvPr id="12" name="TextBox 5"/>
          <p:cNvSpPr txBox="1"/>
          <p:nvPr/>
        </p:nvSpPr>
        <p:spPr>
          <a:xfrm>
            <a:off x="5943600" y="914400"/>
            <a:ext cx="2819400"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dirty="0" smtClean="0">
                <a:ln w="18415" cmpd="sng">
                  <a:solidFill>
                    <a:schemeClr val="tx2">
                      <a:lumMod val="75000"/>
                    </a:schemeClr>
                  </a:solidFill>
                  <a:prstDash val="solid"/>
                </a:ln>
                <a:noFill/>
                <a:effectLst>
                  <a:outerShdw blurRad="63500" dir="3600000" algn="tl" rotWithShape="0">
                    <a:srgbClr val="000000">
                      <a:alpha val="70000"/>
                    </a:srgbClr>
                  </a:outerShdw>
                </a:effectLst>
              </a:rPr>
              <a:t>Slab reinforcement for first floor</a:t>
            </a:r>
            <a:endParaRPr lang="en-US" sz="1600" dirty="0">
              <a:ln w="18415" cmpd="sng">
                <a:solidFill>
                  <a:schemeClr val="tx2">
                    <a:lumMod val="75000"/>
                  </a:schemeClr>
                </a:solidFill>
                <a:prstDash val="solid"/>
              </a:ln>
              <a:noFill/>
              <a:effectLst>
                <a:outerShdw blurRad="63500" dir="3600000" algn="tl" rotWithShape="0">
                  <a:srgbClr val="000000">
                    <a:alpha val="70000"/>
                  </a:srgbClr>
                </a:outerShdw>
              </a:effectLst>
            </a:endParaRPr>
          </a:p>
        </p:txBody>
      </p:sp>
      <p:pic>
        <p:nvPicPr>
          <p:cNvPr id="29700" name="Picture 4"/>
          <p:cNvPicPr>
            <a:picLocks noChangeAspect="1" noChangeArrowheads="1"/>
          </p:cNvPicPr>
          <p:nvPr/>
        </p:nvPicPr>
        <p:blipFill>
          <a:blip r:embed="rId2"/>
          <a:srcRect l="6442" t="14583" r="18009" b="19792"/>
          <a:stretch>
            <a:fillRect/>
          </a:stretch>
        </p:blipFill>
        <p:spPr bwMode="auto">
          <a:xfrm>
            <a:off x="0" y="1524000"/>
            <a:ext cx="87630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8101768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45</a:t>
            </a:fld>
            <a:endParaRPr lang="en-US"/>
          </a:p>
        </p:txBody>
      </p:sp>
      <p:sp>
        <p:nvSpPr>
          <p:cNvPr id="4" name="Title 3"/>
          <p:cNvSpPr>
            <a:spLocks noGrp="1"/>
          </p:cNvSpPr>
          <p:nvPr>
            <p:ph type="title"/>
          </p:nvPr>
        </p:nvSpPr>
        <p:spPr>
          <a:xfrm>
            <a:off x="3048000" y="152400"/>
            <a:ext cx="3886200" cy="868362"/>
          </a:xfrm>
        </p:spPr>
        <p:txBody>
          <a:bodyPr>
            <a:normAutofit/>
          </a:bodyPr>
          <a:lstStyle/>
          <a:p>
            <a:r>
              <a:rPr lang="en-US" sz="2400" dirty="0" smtClean="0"/>
              <a:t>Slabs Reinforcement:</a:t>
            </a:r>
            <a:endParaRPr lang="en-US" sz="2400" dirty="0"/>
          </a:p>
        </p:txBody>
      </p:sp>
      <p:sp>
        <p:nvSpPr>
          <p:cNvPr id="7" name="Slide Number Placeholder 2"/>
          <p:cNvSpPr txBox="1">
            <a:spLocks/>
          </p:cNvSpPr>
          <p:nvPr/>
        </p:nvSpPr>
        <p:spPr>
          <a:xfrm>
            <a:off x="8647272" y="6407946"/>
            <a:ext cx="365760" cy="365125"/>
          </a:xfrm>
          <a:prstGeom prst="rect">
            <a:avLst/>
          </a:prstGeom>
        </p:spPr>
        <p:txBody>
          <a:bodyPr vert="horz"/>
          <a:lstStyle>
            <a:defPPr>
              <a:defRPr lang="en-US"/>
            </a:defPPr>
            <a:lvl1pPr marL="0" algn="r" defTabSz="914400" rtl="0" eaLnBrk="1" latinLnBrk="0" hangingPunct="1">
              <a:defRPr kumimoji="0" sz="1200" kern="1200">
                <a:solidFill>
                  <a:schemeClr val="accent1">
                    <a:shade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7FCA48-D4E9-4834-8513-0527CCA57B22}" type="slidenum">
              <a:rPr lang="en-US" smtClean="0"/>
              <a:pPr/>
              <a:t>45</a:t>
            </a:fld>
            <a:endParaRPr lang="en-US"/>
          </a:p>
        </p:txBody>
      </p:sp>
      <p:sp>
        <p:nvSpPr>
          <p:cNvPr id="12" name="TextBox 5"/>
          <p:cNvSpPr txBox="1"/>
          <p:nvPr/>
        </p:nvSpPr>
        <p:spPr>
          <a:xfrm>
            <a:off x="5943600" y="914400"/>
            <a:ext cx="2819400"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dirty="0" smtClean="0">
                <a:ln w="18415" cmpd="sng">
                  <a:solidFill>
                    <a:schemeClr val="tx2">
                      <a:lumMod val="75000"/>
                    </a:schemeClr>
                  </a:solidFill>
                  <a:prstDash val="solid"/>
                </a:ln>
                <a:noFill/>
                <a:effectLst>
                  <a:outerShdw blurRad="63500" dir="3600000" algn="tl" rotWithShape="0">
                    <a:srgbClr val="000000">
                      <a:alpha val="70000"/>
                    </a:srgbClr>
                  </a:outerShdw>
                </a:effectLst>
              </a:rPr>
              <a:t>Slab reinforcement for ground floor</a:t>
            </a:r>
            <a:endParaRPr lang="en-US" sz="1600" dirty="0">
              <a:ln w="18415" cmpd="sng">
                <a:solidFill>
                  <a:schemeClr val="tx2">
                    <a:lumMod val="75000"/>
                  </a:schemeClr>
                </a:solidFill>
                <a:prstDash val="solid"/>
              </a:ln>
              <a:noFill/>
              <a:effectLst>
                <a:outerShdw blurRad="63500" dir="3600000" algn="tl" rotWithShape="0">
                  <a:srgbClr val="000000">
                    <a:alpha val="70000"/>
                  </a:srgbClr>
                </a:outerShdw>
              </a:effectLst>
            </a:endParaRPr>
          </a:p>
        </p:txBody>
      </p:sp>
      <p:pic>
        <p:nvPicPr>
          <p:cNvPr id="28673" name="Picture 1"/>
          <p:cNvPicPr>
            <a:picLocks noChangeAspect="1" noChangeArrowheads="1"/>
          </p:cNvPicPr>
          <p:nvPr/>
        </p:nvPicPr>
        <p:blipFill>
          <a:blip r:embed="rId2"/>
          <a:srcRect l="14641" t="15625" r="17423" b="21875"/>
          <a:stretch>
            <a:fillRect/>
          </a:stretch>
        </p:blipFill>
        <p:spPr bwMode="auto">
          <a:xfrm>
            <a:off x="0" y="1600200"/>
            <a:ext cx="88392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3094392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46</a:t>
            </a:fld>
            <a:endParaRPr lang="en-US"/>
          </a:p>
        </p:txBody>
      </p:sp>
      <p:sp>
        <p:nvSpPr>
          <p:cNvPr id="4" name="Title 3"/>
          <p:cNvSpPr>
            <a:spLocks noGrp="1"/>
          </p:cNvSpPr>
          <p:nvPr>
            <p:ph type="title"/>
          </p:nvPr>
        </p:nvSpPr>
        <p:spPr>
          <a:xfrm>
            <a:off x="3048000" y="152400"/>
            <a:ext cx="3886200" cy="868362"/>
          </a:xfrm>
        </p:spPr>
        <p:txBody>
          <a:bodyPr>
            <a:normAutofit/>
          </a:bodyPr>
          <a:lstStyle/>
          <a:p>
            <a:r>
              <a:rPr lang="en-US" sz="2400" dirty="0" smtClean="0"/>
              <a:t>Slabs Reinforcement:</a:t>
            </a:r>
            <a:endParaRPr lang="en-US" sz="2400" dirty="0"/>
          </a:p>
        </p:txBody>
      </p:sp>
      <p:sp>
        <p:nvSpPr>
          <p:cNvPr id="7" name="Slide Number Placeholder 2"/>
          <p:cNvSpPr txBox="1">
            <a:spLocks/>
          </p:cNvSpPr>
          <p:nvPr/>
        </p:nvSpPr>
        <p:spPr>
          <a:xfrm>
            <a:off x="8647272" y="6407946"/>
            <a:ext cx="365760" cy="365125"/>
          </a:xfrm>
          <a:prstGeom prst="rect">
            <a:avLst/>
          </a:prstGeom>
        </p:spPr>
        <p:txBody>
          <a:bodyPr vert="horz"/>
          <a:lstStyle>
            <a:defPPr>
              <a:defRPr lang="en-US"/>
            </a:defPPr>
            <a:lvl1pPr marL="0" algn="r" defTabSz="914400" rtl="0" eaLnBrk="1" latinLnBrk="0" hangingPunct="1">
              <a:defRPr kumimoji="0" sz="1200" kern="1200">
                <a:solidFill>
                  <a:schemeClr val="accent1">
                    <a:shade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7FCA48-D4E9-4834-8513-0527CCA57B22}" type="slidenum">
              <a:rPr lang="en-US" smtClean="0"/>
              <a:pPr/>
              <a:t>46</a:t>
            </a:fld>
            <a:endParaRPr lang="en-US"/>
          </a:p>
        </p:txBody>
      </p:sp>
      <p:sp>
        <p:nvSpPr>
          <p:cNvPr id="12" name="TextBox 5"/>
          <p:cNvSpPr txBox="1"/>
          <p:nvPr/>
        </p:nvSpPr>
        <p:spPr>
          <a:xfrm>
            <a:off x="5943600" y="914400"/>
            <a:ext cx="2819400"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dirty="0" smtClean="0">
                <a:ln w="18415" cmpd="sng">
                  <a:solidFill>
                    <a:schemeClr val="tx2">
                      <a:lumMod val="75000"/>
                    </a:schemeClr>
                  </a:solidFill>
                  <a:prstDash val="solid"/>
                </a:ln>
                <a:noFill/>
                <a:effectLst>
                  <a:outerShdw blurRad="63500" dir="3600000" algn="tl" rotWithShape="0">
                    <a:srgbClr val="000000">
                      <a:alpha val="70000"/>
                    </a:srgbClr>
                  </a:outerShdw>
                </a:effectLst>
              </a:rPr>
              <a:t>Slab reinforcement for basement1 floor</a:t>
            </a:r>
            <a:endParaRPr lang="en-US" sz="1600" dirty="0">
              <a:ln w="18415" cmpd="sng">
                <a:solidFill>
                  <a:schemeClr val="tx2">
                    <a:lumMod val="75000"/>
                  </a:schemeClr>
                </a:solidFill>
                <a:prstDash val="solid"/>
              </a:ln>
              <a:noFill/>
              <a:effectLst>
                <a:outerShdw blurRad="63500" dir="3600000" algn="tl" rotWithShape="0">
                  <a:srgbClr val="000000">
                    <a:alpha val="70000"/>
                  </a:srgbClr>
                </a:outerShdw>
              </a:effectLst>
            </a:endParaRPr>
          </a:p>
        </p:txBody>
      </p:sp>
      <p:pic>
        <p:nvPicPr>
          <p:cNvPr id="27649" name="Picture 1"/>
          <p:cNvPicPr>
            <a:picLocks noChangeAspect="1" noChangeArrowheads="1"/>
          </p:cNvPicPr>
          <p:nvPr/>
        </p:nvPicPr>
        <p:blipFill>
          <a:blip r:embed="rId2"/>
          <a:srcRect l="11713" t="16667" r="18594" b="26042"/>
          <a:stretch>
            <a:fillRect/>
          </a:stretch>
        </p:blipFill>
        <p:spPr bwMode="auto">
          <a:xfrm>
            <a:off x="76200" y="1524000"/>
            <a:ext cx="9067800"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8266988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47</a:t>
            </a:fld>
            <a:endParaRPr lang="en-US"/>
          </a:p>
        </p:txBody>
      </p:sp>
      <p:sp>
        <p:nvSpPr>
          <p:cNvPr id="4" name="Title 3"/>
          <p:cNvSpPr>
            <a:spLocks noGrp="1"/>
          </p:cNvSpPr>
          <p:nvPr>
            <p:ph type="title"/>
          </p:nvPr>
        </p:nvSpPr>
        <p:spPr>
          <a:xfrm>
            <a:off x="3048000" y="152400"/>
            <a:ext cx="3886200" cy="868362"/>
          </a:xfrm>
        </p:spPr>
        <p:txBody>
          <a:bodyPr>
            <a:normAutofit/>
          </a:bodyPr>
          <a:lstStyle/>
          <a:p>
            <a:r>
              <a:rPr lang="en-US" sz="2400" dirty="0" smtClean="0"/>
              <a:t>Slabs Reinforcement:</a:t>
            </a:r>
            <a:endParaRPr lang="en-US" sz="2400" dirty="0"/>
          </a:p>
        </p:txBody>
      </p:sp>
      <p:sp>
        <p:nvSpPr>
          <p:cNvPr id="7" name="Slide Number Placeholder 2"/>
          <p:cNvSpPr txBox="1">
            <a:spLocks/>
          </p:cNvSpPr>
          <p:nvPr/>
        </p:nvSpPr>
        <p:spPr>
          <a:xfrm>
            <a:off x="8647272" y="6407946"/>
            <a:ext cx="365760" cy="365125"/>
          </a:xfrm>
          <a:prstGeom prst="rect">
            <a:avLst/>
          </a:prstGeom>
        </p:spPr>
        <p:txBody>
          <a:bodyPr vert="horz"/>
          <a:lstStyle>
            <a:defPPr>
              <a:defRPr lang="en-US"/>
            </a:defPPr>
            <a:lvl1pPr marL="0" algn="r" defTabSz="914400" rtl="0" eaLnBrk="1" latinLnBrk="0" hangingPunct="1">
              <a:defRPr kumimoji="0" sz="1200" kern="1200">
                <a:solidFill>
                  <a:schemeClr val="accent1">
                    <a:shade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7FCA48-D4E9-4834-8513-0527CCA57B22}" type="slidenum">
              <a:rPr lang="en-US" smtClean="0"/>
              <a:pPr/>
              <a:t>47</a:t>
            </a:fld>
            <a:endParaRPr lang="en-US"/>
          </a:p>
        </p:txBody>
      </p:sp>
      <p:sp>
        <p:nvSpPr>
          <p:cNvPr id="12" name="TextBox 5"/>
          <p:cNvSpPr txBox="1"/>
          <p:nvPr/>
        </p:nvSpPr>
        <p:spPr>
          <a:xfrm>
            <a:off x="5943600" y="914400"/>
            <a:ext cx="2819400"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1600" dirty="0" smtClean="0">
                <a:ln w="18415" cmpd="sng">
                  <a:solidFill>
                    <a:schemeClr val="tx2">
                      <a:lumMod val="75000"/>
                    </a:schemeClr>
                  </a:solidFill>
                  <a:prstDash val="solid"/>
                </a:ln>
                <a:noFill/>
                <a:effectLst>
                  <a:outerShdw blurRad="63500" dir="3600000" algn="tl" rotWithShape="0">
                    <a:srgbClr val="000000">
                      <a:alpha val="70000"/>
                    </a:srgbClr>
                  </a:outerShdw>
                </a:effectLst>
              </a:rPr>
              <a:t>Slab reinforcement for baseent2 floor</a:t>
            </a:r>
            <a:endParaRPr lang="en-US" sz="1600" dirty="0">
              <a:ln w="18415" cmpd="sng">
                <a:solidFill>
                  <a:schemeClr val="tx2">
                    <a:lumMod val="75000"/>
                  </a:schemeClr>
                </a:solidFill>
                <a:prstDash val="solid"/>
              </a:ln>
              <a:noFill/>
              <a:effectLst>
                <a:outerShdw blurRad="63500" dir="3600000" algn="tl" rotWithShape="0">
                  <a:srgbClr val="000000">
                    <a:alpha val="70000"/>
                  </a:srgbClr>
                </a:outerShdw>
              </a:effectLst>
            </a:endParaRPr>
          </a:p>
        </p:txBody>
      </p:sp>
      <p:pic>
        <p:nvPicPr>
          <p:cNvPr id="26625" name="Picture 1"/>
          <p:cNvPicPr>
            <a:picLocks noChangeAspect="1" noChangeArrowheads="1"/>
          </p:cNvPicPr>
          <p:nvPr/>
        </p:nvPicPr>
        <p:blipFill>
          <a:blip r:embed="rId2"/>
          <a:srcRect l="12299" t="13542" r="19766" b="23958"/>
          <a:stretch>
            <a:fillRect/>
          </a:stretch>
        </p:blipFill>
        <p:spPr bwMode="auto">
          <a:xfrm>
            <a:off x="0" y="1524000"/>
            <a:ext cx="88392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1591338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2"/>
          <p:cNvSpPr>
            <a:spLocks noGrp="1"/>
          </p:cNvSpPr>
          <p:nvPr>
            <p:ph type="sldNum" sz="quarter" idx="15"/>
          </p:nvPr>
        </p:nvSpPr>
        <p:spPr>
          <a:xfrm>
            <a:off x="8647272" y="6407946"/>
            <a:ext cx="365760" cy="365125"/>
          </a:xfrm>
        </p:spPr>
        <p:txBody>
          <a:bodyPr/>
          <a:lstStyle/>
          <a:p>
            <a:fld id="{017FCA48-D4E9-4834-8513-0527CCA57B22}" type="slidenum">
              <a:rPr lang="en-US" smtClean="0"/>
              <a:pPr/>
              <a:t>48</a:t>
            </a:fld>
            <a:endParaRPr lang="en-US"/>
          </a:p>
        </p:txBody>
      </p:sp>
      <p:sp>
        <p:nvSpPr>
          <p:cNvPr id="5" name="Title 3"/>
          <p:cNvSpPr>
            <a:spLocks noGrp="1"/>
          </p:cNvSpPr>
          <p:nvPr>
            <p:ph type="title"/>
          </p:nvPr>
        </p:nvSpPr>
        <p:spPr>
          <a:xfrm>
            <a:off x="611560" y="0"/>
            <a:ext cx="4800600" cy="792162"/>
          </a:xfrm>
        </p:spPr>
        <p:txBody>
          <a:bodyPr>
            <a:noAutofit/>
          </a:bodyPr>
          <a:lstStyle/>
          <a:p>
            <a:r>
              <a:rPr lang="en-US" sz="2800" b="1" dirty="0" smtClean="0">
                <a:latin typeface="Times New Roman" pitchFamily="18" charset="0"/>
                <a:cs typeface="Times New Roman" pitchFamily="18" charset="0"/>
              </a:rPr>
              <a:t>Beam Reinforcement : </a:t>
            </a:r>
            <a:endParaRPr lang="en-US" sz="2800" b="1" dirty="0">
              <a:latin typeface="Times New Roman" pitchFamily="18" charset="0"/>
              <a:cs typeface="Times New Roman" pitchFamily="18" charset="0"/>
            </a:endParaRPr>
          </a:p>
        </p:txBody>
      </p:sp>
      <p:pic>
        <p:nvPicPr>
          <p:cNvPr id="25602" name="Picture 2"/>
          <p:cNvPicPr>
            <a:picLocks noChangeAspect="1" noChangeArrowheads="1"/>
          </p:cNvPicPr>
          <p:nvPr/>
        </p:nvPicPr>
        <p:blipFill>
          <a:blip r:embed="rId2"/>
          <a:srcRect l="11933" t="16667" r="18960" b="26042"/>
          <a:stretch>
            <a:fillRect/>
          </a:stretch>
        </p:blipFill>
        <p:spPr bwMode="auto">
          <a:xfrm>
            <a:off x="0" y="990600"/>
            <a:ext cx="9144000"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4169335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49</a:t>
            </a:fld>
            <a:endParaRPr lang="en-US"/>
          </a:p>
        </p:txBody>
      </p:sp>
      <p:sp>
        <p:nvSpPr>
          <p:cNvPr id="4" name="Title 3"/>
          <p:cNvSpPr>
            <a:spLocks noGrp="1"/>
          </p:cNvSpPr>
          <p:nvPr>
            <p:ph type="title"/>
          </p:nvPr>
        </p:nvSpPr>
        <p:spPr>
          <a:xfrm>
            <a:off x="2819400" y="0"/>
            <a:ext cx="4495800" cy="868362"/>
          </a:xfrm>
        </p:spPr>
        <p:txBody>
          <a:bodyPr>
            <a:normAutofit/>
          </a:bodyPr>
          <a:lstStyle/>
          <a:p>
            <a:r>
              <a:rPr lang="en-US" sz="2400" dirty="0" smtClean="0"/>
              <a:t>Shear Wall Reinforcement</a:t>
            </a:r>
            <a:endParaRPr lang="en-US" sz="2400" dirty="0"/>
          </a:p>
        </p:txBody>
      </p:sp>
      <p:pic>
        <p:nvPicPr>
          <p:cNvPr id="57348" name="Picture 4"/>
          <p:cNvPicPr>
            <a:picLocks noChangeAspect="1" noChangeArrowheads="1"/>
          </p:cNvPicPr>
          <p:nvPr/>
        </p:nvPicPr>
        <p:blipFill>
          <a:blip r:embed="rId2"/>
          <a:srcRect l="2562" t="40625" r="13104" b="32292"/>
          <a:stretch>
            <a:fillRect/>
          </a:stretch>
        </p:blipFill>
        <p:spPr bwMode="auto">
          <a:xfrm>
            <a:off x="1066800" y="1066800"/>
            <a:ext cx="7315200" cy="160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7349" name="Picture 5"/>
          <p:cNvPicPr>
            <a:picLocks noChangeAspect="1" noChangeArrowheads="1"/>
          </p:cNvPicPr>
          <p:nvPr/>
        </p:nvPicPr>
        <p:blipFill>
          <a:blip r:embed="rId3"/>
          <a:srcRect l="13104" t="14583" r="20717" b="22917"/>
          <a:stretch>
            <a:fillRect/>
          </a:stretch>
        </p:blipFill>
        <p:spPr bwMode="auto">
          <a:xfrm>
            <a:off x="1066800" y="2819400"/>
            <a:ext cx="7318513" cy="381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3027723"/>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
            <a:ext cx="8229600" cy="838200"/>
          </a:xfrm>
        </p:spPr>
        <p:txBody>
          <a:bodyPr/>
          <a:lstStyle/>
          <a:p>
            <a:r>
              <a:rPr lang="en-US" dirty="0" smtClean="0"/>
              <a:t>The countering of the site </a:t>
            </a:r>
            <a:endParaRPr lang="ar-JO" dirty="0"/>
          </a:p>
        </p:txBody>
      </p:sp>
      <p:pic>
        <p:nvPicPr>
          <p:cNvPr id="7" name="صورة 6" descr="بدون عنوان.png"/>
          <p:cNvPicPr>
            <a:picLocks noChangeAspect="1"/>
          </p:cNvPicPr>
          <p:nvPr/>
        </p:nvPicPr>
        <p:blipFill>
          <a:blip r:embed="rId2"/>
          <a:srcRect l="22500" t="10930" r="27500" b="38062"/>
          <a:stretch>
            <a:fillRect/>
          </a:stretch>
        </p:blipFill>
        <p:spPr>
          <a:xfrm>
            <a:off x="424778" y="1152003"/>
            <a:ext cx="6379470" cy="32004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3"/>
          <p:cNvPicPr>
            <a:picLocks noChangeAspect="1" noChangeArrowheads="1"/>
          </p:cNvPicPr>
          <p:nvPr/>
        </p:nvPicPr>
        <p:blipFill>
          <a:blip r:embed="rId3"/>
          <a:srcRect l="3514" t="36458" r="19180" b="31250"/>
          <a:stretch>
            <a:fillRect/>
          </a:stretch>
        </p:blipFill>
        <p:spPr bwMode="auto">
          <a:xfrm>
            <a:off x="2699792" y="4005064"/>
            <a:ext cx="5624264" cy="26642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41705034"/>
      </p:ext>
    </p:extLst>
  </p:cSld>
  <p:clrMapOvr>
    <a:masterClrMapping/>
  </p:clrMapOvr>
  <p:transition spd="slow">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2743200" y="304800"/>
            <a:ext cx="4114800" cy="487362"/>
          </a:xfrm>
          <a:prstGeom prst="rect">
            <a:avLst/>
          </a:prstGeom>
        </p:spPr>
        <p:txBody>
          <a:bodyPr vert="horz" anchor="ctr">
            <a:no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en-US" sz="24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Pool Reinforcement</a:t>
            </a:r>
            <a:endParaRPr kumimoji="0" lang="en-US" sz="24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5122" name="Picture 2"/>
          <p:cNvPicPr>
            <a:picLocks noGrp="1" noChangeAspect="1" noChangeArrowheads="1"/>
          </p:cNvPicPr>
          <p:nvPr>
            <p:ph idx="1"/>
          </p:nvPr>
        </p:nvPicPr>
        <p:blipFill>
          <a:blip r:embed="rId2"/>
          <a:srcRect l="4564" t="16170" r="12137" b="23220"/>
          <a:stretch>
            <a:fillRect/>
          </a:stretch>
        </p:blipFill>
        <p:spPr bwMode="auto">
          <a:xfrm>
            <a:off x="762000" y="1196834"/>
            <a:ext cx="7924800" cy="2587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123" name="Picture 3"/>
          <p:cNvPicPr>
            <a:picLocks noChangeAspect="1" noChangeArrowheads="1"/>
          </p:cNvPicPr>
          <p:nvPr/>
        </p:nvPicPr>
        <p:blipFill>
          <a:blip r:embed="rId3"/>
          <a:srcRect l="16984" t="15625" r="23865" b="21875"/>
          <a:stretch>
            <a:fillRect/>
          </a:stretch>
        </p:blipFill>
        <p:spPr bwMode="auto">
          <a:xfrm>
            <a:off x="762000" y="3810000"/>
            <a:ext cx="7924800" cy="304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7341716"/>
      </p:ext>
    </p:extLst>
  </p:cSld>
  <p:clrMapOvr>
    <a:masterClrMapping/>
  </p:clrMapOvr>
  <p:transition spd="slow">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1885448"/>
            <a:ext cx="4572000" cy="1077218"/>
          </a:xfrm>
          <a:prstGeom prst="rect">
            <a:avLst/>
          </a:prstGeom>
          <a:noFill/>
        </p:spPr>
        <p:txBody>
          <a:bodyPr wrap="square" rtlCol="1">
            <a:spAutoFit/>
          </a:bodyPr>
          <a:lstStyle/>
          <a:p>
            <a:pPr algn="ctr"/>
            <a:r>
              <a:rPr lang="en-US" sz="3200" b="1" i="1" dirty="0" smtClean="0">
                <a:latin typeface="Times New Roman" pitchFamily="18" charset="0"/>
                <a:cs typeface="Times New Roman" pitchFamily="18" charset="0"/>
              </a:rPr>
              <a:t>Electro-Mechanical Design </a:t>
            </a:r>
            <a:endParaRPr lang="ar-JO" sz="3200" b="1" i="1" dirty="0">
              <a:latin typeface="Times New Roman" pitchFamily="18" charset="0"/>
              <a:cs typeface="Times New Roman" pitchFamily="18" charset="0"/>
            </a:endParaRPr>
          </a:p>
        </p:txBody>
      </p:sp>
      <p:pic>
        <p:nvPicPr>
          <p:cNvPr id="7" name="Content Placeholder 4" descr="electricaal.PNG"/>
          <p:cNvPicPr>
            <a:picLocks noChangeAspect="1"/>
          </p:cNvPicPr>
          <p:nvPr/>
        </p:nvPicPr>
        <p:blipFill>
          <a:blip r:embed="rId2"/>
          <a:stretch>
            <a:fillRect/>
          </a:stretch>
        </p:blipFill>
        <p:spPr>
          <a:xfrm>
            <a:off x="3203848" y="3293695"/>
            <a:ext cx="4896544" cy="330535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188640"/>
            <a:ext cx="4256177" cy="338029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6431196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260648"/>
            <a:ext cx="6400800" cy="753264"/>
          </a:xfrm>
        </p:spPr>
        <p:txBody>
          <a:bodyPr>
            <a:normAutofit/>
          </a:bodyPr>
          <a:lstStyle/>
          <a:p>
            <a:pPr algn="l" rtl="0"/>
            <a:r>
              <a:rPr lang="en-US" sz="3200" dirty="0">
                <a:latin typeface="Times New Roman" pitchFamily="18" charset="0"/>
                <a:cs typeface="Times New Roman" pitchFamily="18" charset="0"/>
              </a:rPr>
              <a:t>Water </a:t>
            </a:r>
            <a:r>
              <a:rPr lang="en-US" sz="3200" dirty="0" smtClean="0">
                <a:latin typeface="Times New Roman" pitchFamily="18" charset="0"/>
                <a:cs typeface="Times New Roman" pitchFamily="18" charset="0"/>
              </a:rPr>
              <a:t>Supply System</a:t>
            </a:r>
            <a:endParaRPr lang="ar-JO" sz="32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068444"/>
            <a:ext cx="8784976" cy="5400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4750970"/>
      </p:ext>
    </p:extLst>
  </p:cSld>
  <p:clrMapOvr>
    <a:masterClrMapping/>
  </p:clrMapOvr>
  <p:transition spd="slow">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814067452"/>
              </p:ext>
            </p:extLst>
          </p:nvPr>
        </p:nvGraphicFramePr>
        <p:xfrm>
          <a:off x="1115616" y="4653136"/>
          <a:ext cx="7128792" cy="1828800"/>
        </p:xfrm>
        <a:graphic>
          <a:graphicData uri="http://schemas.openxmlformats.org/drawingml/2006/table">
            <a:tbl>
              <a:tblPr rtl="1" firstRow="1" bandRow="1">
                <a:tableStyleId>{EB9631B5-78F2-41C9-869B-9F39066F8104}</a:tableStyleId>
              </a:tblPr>
              <a:tblGrid>
                <a:gridCol w="2106075"/>
                <a:gridCol w="2106075"/>
                <a:gridCol w="2916642"/>
              </a:tblGrid>
              <a:tr h="154816">
                <a:tc>
                  <a:txBody>
                    <a:bodyPr/>
                    <a:lstStyle/>
                    <a:p>
                      <a:pPr algn="l" rtl="1"/>
                      <a:r>
                        <a:rPr lang="en-US" dirty="0" smtClean="0"/>
                        <a:t>Recycled water</a:t>
                      </a:r>
                      <a:endParaRPr lang="ar-JO"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Fresh water</a:t>
                      </a:r>
                      <a:endParaRPr lang="ar-JO" dirty="0" smtClean="0"/>
                    </a:p>
                  </a:txBody>
                  <a:tcPr/>
                </a:tc>
                <a:tc>
                  <a:txBody>
                    <a:bodyPr/>
                    <a:lstStyle/>
                    <a:p>
                      <a:pPr algn="l" rtl="1"/>
                      <a:endParaRPr lang="ar-JO" dirty="0"/>
                    </a:p>
                  </a:txBody>
                  <a:tcPr/>
                </a:tc>
              </a:tr>
              <a:tr h="154816">
                <a:tc>
                  <a:txBody>
                    <a:bodyPr/>
                    <a:lstStyle/>
                    <a:p>
                      <a:pPr algn="l" rtl="1"/>
                      <a:r>
                        <a:rPr lang="en-US" dirty="0" smtClean="0"/>
                        <a:t>21</a:t>
                      </a:r>
                      <a:endParaRPr lang="ar-JO" dirty="0"/>
                    </a:p>
                  </a:txBody>
                  <a:tcPr/>
                </a:tc>
                <a:tc>
                  <a:txBody>
                    <a:bodyPr/>
                    <a:lstStyle/>
                    <a:p>
                      <a:pPr algn="l" rtl="1"/>
                      <a:r>
                        <a:rPr lang="en-US" dirty="0" smtClean="0"/>
                        <a:t>35</a:t>
                      </a:r>
                      <a:endParaRPr lang="ar-JO"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Total</a:t>
                      </a:r>
                      <a:r>
                        <a:rPr lang="en-US" baseline="0" dirty="0" smtClean="0"/>
                        <a:t> FUs</a:t>
                      </a:r>
                      <a:endParaRPr lang="ar-JO" dirty="0" smtClean="0"/>
                    </a:p>
                  </a:txBody>
                  <a:tcPr/>
                </a:tc>
              </a:tr>
              <a:tr h="154816">
                <a:tc>
                  <a:txBody>
                    <a:bodyPr/>
                    <a:lstStyle/>
                    <a:p>
                      <a:pPr algn="l" rtl="1"/>
                      <a:r>
                        <a:rPr lang="en-US" dirty="0" smtClean="0"/>
                        <a:t>1.5"</a:t>
                      </a:r>
                      <a:endParaRPr lang="ar-JO" dirty="0"/>
                    </a:p>
                  </a:txBody>
                  <a:tcPr/>
                </a:tc>
                <a:tc>
                  <a:txBody>
                    <a:bodyPr/>
                    <a:lstStyle/>
                    <a:p>
                      <a:pPr algn="l" rtl="1"/>
                      <a:r>
                        <a:rPr lang="en-US" dirty="0" smtClean="0"/>
                        <a:t>2"</a:t>
                      </a:r>
                      <a:endParaRPr lang="ar-JO"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Vertical pipe </a:t>
                      </a:r>
                      <a:r>
                        <a:rPr lang="en-US" baseline="0" dirty="0" smtClean="0"/>
                        <a:t>diameter</a:t>
                      </a:r>
                      <a:endParaRPr lang="ar-JO" dirty="0" smtClean="0"/>
                    </a:p>
                  </a:txBody>
                  <a:tcPr/>
                </a:tc>
              </a:tr>
              <a:tr h="154816">
                <a:tc>
                  <a:txBody>
                    <a:bodyPr/>
                    <a:lstStyle/>
                    <a:p>
                      <a:pPr algn="l" rtl="1"/>
                      <a:r>
                        <a:rPr lang="en-US" dirty="0" smtClean="0"/>
                        <a:t>1"</a:t>
                      </a:r>
                      <a:endParaRPr lang="ar-JO" dirty="0"/>
                    </a:p>
                  </a:txBody>
                  <a:tcPr/>
                </a:tc>
                <a:tc>
                  <a:txBody>
                    <a:bodyPr/>
                    <a:lstStyle/>
                    <a:p>
                      <a:pPr algn="l" rtl="1"/>
                      <a:r>
                        <a:rPr lang="en-US" dirty="0" smtClean="0"/>
                        <a:t>1.25"</a:t>
                      </a:r>
                      <a:endParaRPr lang="ar-JO"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Horizontal pipe </a:t>
                      </a:r>
                      <a:r>
                        <a:rPr lang="en-US" baseline="0" dirty="0" smtClean="0"/>
                        <a:t>diameter</a:t>
                      </a:r>
                      <a:endParaRPr lang="ar-JO" dirty="0" smtClean="0"/>
                    </a:p>
                  </a:txBody>
                  <a:tcPr/>
                </a:tc>
              </a:tr>
              <a:tr h="154816">
                <a:tc>
                  <a:txBody>
                    <a:bodyPr/>
                    <a:lstStyle/>
                    <a:p>
                      <a:pPr algn="l" rtl="1"/>
                      <a:r>
                        <a:rPr lang="en-US" dirty="0" smtClean="0"/>
                        <a:t>3/4"</a:t>
                      </a:r>
                      <a:endParaRPr lang="ar-JO" dirty="0"/>
                    </a:p>
                  </a:txBody>
                  <a:tcPr/>
                </a:tc>
                <a:tc>
                  <a:txBody>
                    <a:bodyPr/>
                    <a:lstStyle/>
                    <a:p>
                      <a:pPr algn="l" rtl="1"/>
                      <a:r>
                        <a:rPr lang="en-US" dirty="0" smtClean="0"/>
                        <a:t>3/4"</a:t>
                      </a:r>
                      <a:endParaRPr lang="ar-JO"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dirty="0" smtClean="0"/>
                        <a:t>branch pipe </a:t>
                      </a:r>
                      <a:r>
                        <a:rPr lang="en-US" baseline="0" dirty="0" smtClean="0"/>
                        <a:t>diameter</a:t>
                      </a:r>
                      <a:endParaRPr lang="ar-JO" dirty="0" smtClean="0"/>
                    </a:p>
                  </a:txBody>
                  <a:tcPr/>
                </a:tc>
              </a:tr>
            </a:tbl>
          </a:graphicData>
        </a:graphic>
      </p:graphicFrame>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88640"/>
            <a:ext cx="8640959" cy="4248443"/>
          </a:xfrm>
          <a:prstGeom prst="rect">
            <a:avLst/>
          </a:prstGeom>
          <a:ln>
            <a:noFill/>
          </a:ln>
          <a:effectLst>
            <a:softEdge rad="112500"/>
          </a:effectLst>
        </p:spPr>
      </p:pic>
    </p:spTree>
    <p:extLst>
      <p:ext uri="{BB962C8B-B14F-4D97-AF65-F5344CB8AC3E}">
        <p14:creationId xmlns:p14="http://schemas.microsoft.com/office/powerpoint/2010/main" val="3287559548"/>
      </p:ext>
    </p:extLst>
  </p:cSld>
  <p:clrMapOvr>
    <a:masterClrMapping/>
  </p:clrMapOvr>
  <p:transition spd="slow">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221" y="404664"/>
            <a:ext cx="8229600" cy="418058"/>
          </a:xfrm>
        </p:spPr>
        <p:txBody>
          <a:bodyPr>
            <a:noAutofit/>
          </a:bodyPr>
          <a:lstStyle/>
          <a:p>
            <a:r>
              <a:rPr lang="en-US" sz="3200" b="1" dirty="0" smtClean="0">
                <a:solidFill>
                  <a:schemeClr val="tx1"/>
                </a:solidFill>
                <a:latin typeface="Arial" panose="020B0604020202020204" pitchFamily="34" charset="0"/>
                <a:cs typeface="Arial" panose="020B0604020202020204" pitchFamily="34" charset="0"/>
              </a:rPr>
              <a:t>Water drainage </a:t>
            </a:r>
            <a:endParaRPr lang="ar-JO" sz="3200" b="1" dirty="0">
              <a:solidFill>
                <a:schemeClr val="tx1"/>
              </a:solidFill>
              <a:latin typeface="Arial" panose="020B0604020202020204" pitchFamily="34" charset="0"/>
              <a:cs typeface="Arial" panose="020B0604020202020204" pitchFamily="34"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124744"/>
            <a:ext cx="8828422" cy="50354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4581128"/>
            <a:ext cx="1771897" cy="122889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671910457"/>
      </p:ext>
    </p:extLst>
  </p:cSld>
  <p:clrMapOvr>
    <a:masterClrMapping/>
  </p:clrMapOvr>
  <p:transition spd="slow">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b="1" dirty="0" smtClean="0">
                <a:latin typeface="Arial" pitchFamily="34" charset="0"/>
                <a:cs typeface="Arial" pitchFamily="34" charset="0"/>
              </a:rPr>
              <a:t>Fire system</a:t>
            </a:r>
            <a:r>
              <a:rPr lang="en-US" b="1" dirty="0" smtClean="0"/>
              <a:t>:</a:t>
            </a:r>
            <a:endParaRPr lang="ar-JO"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124744"/>
            <a:ext cx="8686800" cy="48029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759176"/>
      </p:ext>
    </p:extLst>
  </p:cSld>
  <p:clrMapOvr>
    <a:masterClrMapping/>
  </p:clrMapOvr>
  <p:transition spd="slow">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US" dirty="0" smtClean="0">
                <a:latin typeface="Arial" pitchFamily="34" charset="0"/>
                <a:cs typeface="Arial" pitchFamily="34" charset="0"/>
              </a:rPr>
              <a:t>VRF system</a:t>
            </a:r>
            <a:endParaRPr lang="ar-JO" dirty="0">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625087345"/>
              </p:ext>
            </p:extLst>
          </p:nvPr>
        </p:nvGraphicFramePr>
        <p:xfrm>
          <a:off x="4427984" y="1002386"/>
          <a:ext cx="4471433" cy="5328593"/>
        </p:xfrm>
        <a:graphic>
          <a:graphicData uri="http://schemas.openxmlformats.org/drawingml/2006/table">
            <a:tbl>
              <a:tblPr firstRow="1" firstCol="1" bandRow="1">
                <a:tableStyleId>{00A15C55-8517-42AA-B614-E9B94910E393}</a:tableStyleId>
              </a:tblPr>
              <a:tblGrid>
                <a:gridCol w="647132"/>
                <a:gridCol w="841269"/>
                <a:gridCol w="1488399"/>
                <a:gridCol w="1494633"/>
              </a:tblGrid>
              <a:tr h="745399">
                <a:tc>
                  <a:txBody>
                    <a:bodyPr/>
                    <a:lstStyle/>
                    <a:p>
                      <a:pPr algn="l" rtl="0">
                        <a:lnSpc>
                          <a:spcPct val="115000"/>
                        </a:lnSpc>
                        <a:spcAft>
                          <a:spcPts val="0"/>
                        </a:spcAft>
                      </a:pPr>
                      <a:r>
                        <a:rPr lang="en-US" sz="1400" b="1" dirty="0">
                          <a:effectLst/>
                        </a:rPr>
                        <a:t>pipe</a:t>
                      </a:r>
                      <a:endParaRPr lang="en-US" sz="1400" b="1"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l" rtl="0">
                        <a:lnSpc>
                          <a:spcPct val="115000"/>
                        </a:lnSpc>
                        <a:spcAft>
                          <a:spcPts val="0"/>
                        </a:spcAft>
                      </a:pPr>
                      <a:r>
                        <a:rPr lang="en-US" sz="1400" b="1" dirty="0">
                          <a:effectLst/>
                        </a:rPr>
                        <a:t>Unit power</a:t>
                      </a:r>
                      <a:endParaRPr lang="en-US" sz="1400" b="1"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l" rtl="0">
                        <a:lnSpc>
                          <a:spcPct val="115000"/>
                        </a:lnSpc>
                        <a:spcAft>
                          <a:spcPts val="0"/>
                        </a:spcAft>
                      </a:pPr>
                      <a:r>
                        <a:rPr lang="en-US" sz="1400" b="1" dirty="0">
                          <a:effectLst/>
                        </a:rPr>
                        <a:t>Supply diameter(inch)</a:t>
                      </a:r>
                      <a:endParaRPr lang="en-US" sz="1400" b="1"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gn="l" rtl="0">
                        <a:lnSpc>
                          <a:spcPct val="115000"/>
                        </a:lnSpc>
                        <a:spcAft>
                          <a:spcPts val="0"/>
                        </a:spcAft>
                      </a:pPr>
                      <a:r>
                        <a:rPr lang="en-US" sz="1400" b="1" dirty="0">
                          <a:effectLst/>
                        </a:rPr>
                        <a:t>Return diameter(inch)</a:t>
                      </a:r>
                      <a:endParaRPr lang="en-US" sz="1400" b="1" dirty="0">
                        <a:effectLst/>
                        <a:latin typeface="Arial" panose="020B0604020202020204" pitchFamily="34" charset="0"/>
                        <a:ea typeface="Calibri"/>
                        <a:cs typeface="Arial" panose="020B0604020202020204" pitchFamily="34" charset="0"/>
                      </a:endParaRPr>
                    </a:p>
                  </a:txBody>
                  <a:tcPr marL="68580" marR="68580" marT="0" marB="0"/>
                </a:tc>
              </a:tr>
              <a:tr h="327371">
                <a:tc>
                  <a:txBody>
                    <a:bodyPr/>
                    <a:lstStyle/>
                    <a:p>
                      <a:pPr algn="l" rtl="0">
                        <a:lnSpc>
                          <a:spcPct val="115000"/>
                        </a:lnSpc>
                        <a:spcAft>
                          <a:spcPts val="0"/>
                        </a:spcAft>
                      </a:pPr>
                      <a:r>
                        <a:rPr lang="en-US" sz="1400" b="1">
                          <a:effectLst/>
                        </a:rPr>
                        <a:t>1</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8</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3/8</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dirty="0">
                          <a:effectLst/>
                        </a:rPr>
                        <a:t>5/8</a:t>
                      </a:r>
                      <a:endParaRPr lang="en-US" sz="1400" b="1" dirty="0">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2</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8</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3/8</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dirty="0">
                          <a:effectLst/>
                        </a:rPr>
                        <a:t>5/8</a:t>
                      </a:r>
                      <a:endParaRPr lang="en-US" sz="1400" b="1" dirty="0">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8</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dirty="0">
                          <a:effectLst/>
                        </a:rPr>
                        <a:t>3/8</a:t>
                      </a:r>
                      <a:endParaRPr lang="en-US" sz="1400" b="1"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5/8</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6</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3/8</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5/8</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5</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1/2</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dirty="0">
                          <a:effectLst/>
                        </a:rPr>
                        <a:t>6</a:t>
                      </a:r>
                      <a:endParaRPr lang="en-US" sz="1400" b="1"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dirty="0">
                          <a:effectLst/>
                        </a:rPr>
                        <a:t>1/2</a:t>
                      </a:r>
                      <a:endParaRPr lang="en-US" sz="1400" b="1" dirty="0">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7</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1/2</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8</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1/2</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9</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1/2</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10</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1/2</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11</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1/2</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12</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1/2</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13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1/2</a:t>
                      </a:r>
                      <a:endParaRPr lang="en-US" sz="1400" b="1">
                        <a:effectLst/>
                        <a:latin typeface="Calibri"/>
                        <a:ea typeface="Calibri"/>
                        <a:cs typeface="Arial"/>
                      </a:endParaRPr>
                    </a:p>
                  </a:txBody>
                  <a:tcPr marL="68580" marR="68580" marT="0" marB="0"/>
                </a:tc>
              </a:tr>
              <a:tr h="327371">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3</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a:effectLst/>
                        </a:rPr>
                        <a:t>1/4</a:t>
                      </a:r>
                      <a:endParaRPr lang="en-US" sz="1400" b="1">
                        <a:effectLst/>
                        <a:latin typeface="Calibri"/>
                        <a:ea typeface="Calibri"/>
                        <a:cs typeface="Arial"/>
                      </a:endParaRPr>
                    </a:p>
                  </a:txBody>
                  <a:tcPr marL="68580" marR="68580" marT="0" marB="0"/>
                </a:tc>
                <a:tc>
                  <a:txBody>
                    <a:bodyPr/>
                    <a:lstStyle/>
                    <a:p>
                      <a:pPr algn="l" rtl="0">
                        <a:lnSpc>
                          <a:spcPct val="115000"/>
                        </a:lnSpc>
                        <a:spcAft>
                          <a:spcPts val="0"/>
                        </a:spcAft>
                      </a:pPr>
                      <a:r>
                        <a:rPr lang="en-US" sz="1400" b="1" dirty="0">
                          <a:effectLst/>
                        </a:rPr>
                        <a:t>1/2</a:t>
                      </a:r>
                      <a:endParaRPr lang="en-US" sz="1400" b="1" dirty="0">
                        <a:effectLst/>
                        <a:latin typeface="Calibri"/>
                        <a:ea typeface="Calibri"/>
                        <a:cs typeface="Arial"/>
                      </a:endParaRPr>
                    </a:p>
                  </a:txBody>
                  <a:tcPr marL="68580" marR="68580" marT="0" marB="0"/>
                </a:tc>
              </a:tr>
            </a:tbl>
          </a:graphicData>
        </a:graphic>
      </p:graphicFrame>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052736"/>
            <a:ext cx="3744416" cy="540877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715921527"/>
      </p:ext>
    </p:extLst>
  </p:cSld>
  <p:clrMapOvr>
    <a:masterClrMapping/>
  </p:clrMapOvr>
  <p:transition spd="slow">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US" dirty="0" smtClean="0"/>
              <a:t>Sockets</a:t>
            </a:r>
            <a:endParaRPr lang="ar-JO"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3768" y="1052736"/>
            <a:ext cx="6473949" cy="3960440"/>
          </a:xfrm>
          <a:prstGeom prst="rect">
            <a:avLst/>
          </a:prstGeom>
          <a:ln>
            <a:noFill/>
          </a:ln>
          <a:effectLst>
            <a:softEdge rad="112500"/>
          </a:effectLst>
        </p:spPr>
      </p:pic>
      <p:graphicFrame>
        <p:nvGraphicFramePr>
          <p:cNvPr id="6" name="Table 5"/>
          <p:cNvGraphicFramePr>
            <a:graphicFrameLocks noGrp="1"/>
          </p:cNvGraphicFramePr>
          <p:nvPr>
            <p:extLst>
              <p:ext uri="{D42A27DB-BD31-4B8C-83A1-F6EECF244321}">
                <p14:modId xmlns:p14="http://schemas.microsoft.com/office/powerpoint/2010/main" val="1735027065"/>
              </p:ext>
            </p:extLst>
          </p:nvPr>
        </p:nvGraphicFramePr>
        <p:xfrm>
          <a:off x="395536" y="980728"/>
          <a:ext cx="2736304" cy="5577840"/>
        </p:xfrm>
        <a:graphic>
          <a:graphicData uri="http://schemas.openxmlformats.org/drawingml/2006/table">
            <a:tbl>
              <a:tblPr firstRow="1" bandRow="1">
                <a:tableStyleId>{00A15C55-8517-42AA-B614-E9B94910E393}</a:tableStyleId>
              </a:tblPr>
              <a:tblGrid>
                <a:gridCol w="1448632"/>
                <a:gridCol w="1287672"/>
              </a:tblGrid>
              <a:tr h="602228">
                <a:tc>
                  <a:txBody>
                    <a:bodyPr/>
                    <a:lstStyle/>
                    <a:p>
                      <a:r>
                        <a:rPr lang="ar-SA" sz="1600" dirty="0" smtClean="0"/>
                        <a:t>	</a:t>
                      </a:r>
                      <a:r>
                        <a:rPr lang="en-US" dirty="0" smtClean="0"/>
                        <a:t>Space</a:t>
                      </a:r>
                      <a:endParaRPr lang="en-US" dirty="0"/>
                    </a:p>
                  </a:txBody>
                  <a:tcPr/>
                </a:tc>
                <a:tc>
                  <a:txBody>
                    <a:bodyPr/>
                    <a:lstStyle/>
                    <a:p>
                      <a:r>
                        <a:rPr lang="en-US" dirty="0" smtClean="0"/>
                        <a:t>Number of sockets </a:t>
                      </a:r>
                      <a:endParaRPr lang="en-US" dirty="0"/>
                    </a:p>
                  </a:txBody>
                  <a:tcPr/>
                </a:tc>
              </a:tr>
              <a:tr h="344130">
                <a:tc>
                  <a:txBody>
                    <a:bodyPr/>
                    <a:lstStyle/>
                    <a:p>
                      <a:r>
                        <a:rPr lang="en-US" dirty="0" smtClean="0"/>
                        <a:t>Bedroom</a:t>
                      </a:r>
                      <a:endParaRPr lang="en-US" dirty="0"/>
                    </a:p>
                  </a:txBody>
                  <a:tcPr/>
                </a:tc>
                <a:tc>
                  <a:txBody>
                    <a:bodyPr/>
                    <a:lstStyle/>
                    <a:p>
                      <a:r>
                        <a:rPr lang="en-US" dirty="0" smtClean="0"/>
                        <a:t>4</a:t>
                      </a:r>
                      <a:endParaRPr lang="en-US" dirty="0"/>
                    </a:p>
                  </a:txBody>
                  <a:tcPr/>
                </a:tc>
              </a:tr>
              <a:tr h="344130">
                <a:tc>
                  <a:txBody>
                    <a:bodyPr/>
                    <a:lstStyle/>
                    <a:p>
                      <a:r>
                        <a:rPr lang="en-US" dirty="0" smtClean="0"/>
                        <a:t>Living room</a:t>
                      </a:r>
                      <a:endParaRPr lang="en-US" dirty="0"/>
                    </a:p>
                  </a:txBody>
                  <a:tcPr/>
                </a:tc>
                <a:tc>
                  <a:txBody>
                    <a:bodyPr/>
                    <a:lstStyle/>
                    <a:p>
                      <a:r>
                        <a:rPr lang="en-US" dirty="0" smtClean="0"/>
                        <a:t>4</a:t>
                      </a:r>
                      <a:endParaRPr lang="en-US" dirty="0"/>
                    </a:p>
                  </a:txBody>
                  <a:tcPr/>
                </a:tc>
              </a:tr>
              <a:tr h="344130">
                <a:tc>
                  <a:txBody>
                    <a:bodyPr/>
                    <a:lstStyle/>
                    <a:p>
                      <a:r>
                        <a:rPr lang="en-US" dirty="0" smtClean="0"/>
                        <a:t>Guest room</a:t>
                      </a:r>
                      <a:endParaRPr lang="en-US" dirty="0"/>
                    </a:p>
                  </a:txBody>
                  <a:tcPr/>
                </a:tc>
                <a:tc>
                  <a:txBody>
                    <a:bodyPr/>
                    <a:lstStyle/>
                    <a:p>
                      <a:r>
                        <a:rPr lang="en-US" dirty="0" smtClean="0"/>
                        <a:t>4</a:t>
                      </a:r>
                      <a:endParaRPr lang="en-US" dirty="0"/>
                    </a:p>
                  </a:txBody>
                  <a:tcPr/>
                </a:tc>
              </a:tr>
              <a:tr h="344130">
                <a:tc>
                  <a:txBody>
                    <a:bodyPr/>
                    <a:lstStyle/>
                    <a:p>
                      <a:r>
                        <a:rPr lang="en-US" dirty="0" smtClean="0"/>
                        <a:t>Study room</a:t>
                      </a:r>
                      <a:endParaRPr lang="en-US" dirty="0"/>
                    </a:p>
                  </a:txBody>
                  <a:tcPr/>
                </a:tc>
                <a:tc>
                  <a:txBody>
                    <a:bodyPr/>
                    <a:lstStyle/>
                    <a:p>
                      <a:r>
                        <a:rPr lang="en-US" dirty="0" smtClean="0"/>
                        <a:t>4</a:t>
                      </a:r>
                      <a:endParaRPr lang="en-US" dirty="0"/>
                    </a:p>
                  </a:txBody>
                  <a:tcPr/>
                </a:tc>
              </a:tr>
              <a:tr h="551410">
                <a:tc>
                  <a:txBody>
                    <a:bodyPr/>
                    <a:lstStyle/>
                    <a:p>
                      <a:r>
                        <a:rPr lang="en-US" dirty="0" smtClean="0"/>
                        <a:t>Dining room</a:t>
                      </a:r>
                      <a:endParaRPr lang="en-US" dirty="0"/>
                    </a:p>
                  </a:txBody>
                  <a:tcPr/>
                </a:tc>
                <a:tc>
                  <a:txBody>
                    <a:bodyPr/>
                    <a:lstStyle/>
                    <a:p>
                      <a:r>
                        <a:rPr lang="en-US" dirty="0" smtClean="0"/>
                        <a:t>2</a:t>
                      </a:r>
                      <a:endParaRPr lang="en-US" dirty="0"/>
                    </a:p>
                  </a:txBody>
                  <a:tcPr/>
                </a:tc>
              </a:tr>
              <a:tr h="344130">
                <a:tc>
                  <a:txBody>
                    <a:bodyPr/>
                    <a:lstStyle/>
                    <a:p>
                      <a:r>
                        <a:rPr lang="en-US" dirty="0" smtClean="0"/>
                        <a:t>Kitchen</a:t>
                      </a:r>
                      <a:endParaRPr lang="en-US" dirty="0"/>
                    </a:p>
                  </a:txBody>
                  <a:tcPr/>
                </a:tc>
                <a:tc>
                  <a:txBody>
                    <a:bodyPr/>
                    <a:lstStyle/>
                    <a:p>
                      <a:r>
                        <a:rPr lang="en-US" dirty="0" smtClean="0"/>
                        <a:t>6</a:t>
                      </a:r>
                      <a:endParaRPr lang="en-US" dirty="0"/>
                    </a:p>
                  </a:txBody>
                  <a:tcPr/>
                </a:tc>
              </a:tr>
              <a:tr h="34413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Laundry</a:t>
                      </a:r>
                      <a:r>
                        <a:rPr lang="ar-SA" sz="1600" dirty="0" smtClean="0"/>
                        <a:t>	</a:t>
                      </a:r>
                      <a:endParaRPr lang="ar-SA" sz="1600" dirty="0" smtClean="0">
                        <a:latin typeface="Calibri" panose="020F0502020204030204" pitchFamily="34" charset="0"/>
                      </a:endParaRPr>
                    </a:p>
                  </a:txBody>
                  <a:tcPr/>
                </a:tc>
                <a:tc>
                  <a:txBody>
                    <a:bodyPr/>
                    <a:lstStyle/>
                    <a:p>
                      <a:r>
                        <a:rPr lang="en-US" dirty="0" smtClean="0"/>
                        <a:t>2</a:t>
                      </a:r>
                      <a:endParaRPr lang="en-US" dirty="0"/>
                    </a:p>
                  </a:txBody>
                  <a:tcPr/>
                </a:tc>
              </a:tr>
              <a:tr h="602228">
                <a:tc>
                  <a:txBody>
                    <a:bodyPr/>
                    <a:lstStyle/>
                    <a:p>
                      <a:r>
                        <a:rPr lang="en-US" dirty="0" smtClean="0"/>
                        <a:t>Home </a:t>
                      </a:r>
                      <a:r>
                        <a:rPr lang="en-US" dirty="0" err="1" smtClean="0"/>
                        <a:t>cenima</a:t>
                      </a:r>
                      <a:endParaRPr lang="en-US" dirty="0"/>
                    </a:p>
                  </a:txBody>
                  <a:tcPr/>
                </a:tc>
                <a:tc>
                  <a:txBody>
                    <a:bodyPr/>
                    <a:lstStyle/>
                    <a:p>
                      <a:r>
                        <a:rPr lang="en-US" dirty="0" smtClean="0"/>
                        <a:t>4</a:t>
                      </a:r>
                      <a:endParaRPr lang="en-US" dirty="0"/>
                    </a:p>
                  </a:txBody>
                  <a:tcPr/>
                </a:tc>
              </a:tr>
              <a:tr h="344130">
                <a:tc>
                  <a:txBody>
                    <a:bodyPr/>
                    <a:lstStyle/>
                    <a:p>
                      <a:r>
                        <a:rPr lang="en-US" dirty="0" smtClean="0"/>
                        <a:t>Home gym</a:t>
                      </a:r>
                      <a:endParaRPr lang="en-US" dirty="0"/>
                    </a:p>
                  </a:txBody>
                  <a:tcPr/>
                </a:tc>
                <a:tc>
                  <a:txBody>
                    <a:bodyPr/>
                    <a:lstStyle/>
                    <a:p>
                      <a:r>
                        <a:rPr lang="en-US" dirty="0" smtClean="0"/>
                        <a:t>4</a:t>
                      </a:r>
                      <a:endParaRPr lang="en-US" dirty="0"/>
                    </a:p>
                  </a:txBody>
                  <a:tcPr/>
                </a:tc>
              </a:tr>
              <a:tr h="344130">
                <a:tc>
                  <a:txBody>
                    <a:bodyPr/>
                    <a:lstStyle/>
                    <a:p>
                      <a:r>
                        <a:rPr lang="en-US" dirty="0" smtClean="0"/>
                        <a:t>Bathroom</a:t>
                      </a:r>
                      <a:endParaRPr lang="en-US" dirty="0"/>
                    </a:p>
                  </a:txBody>
                  <a:tcPr/>
                </a:tc>
                <a:tc>
                  <a:txBody>
                    <a:bodyPr/>
                    <a:lstStyle/>
                    <a:p>
                      <a:r>
                        <a:rPr lang="en-US" dirty="0" smtClean="0"/>
                        <a:t>1</a:t>
                      </a:r>
                      <a:endParaRPr lang="en-US" dirty="0"/>
                    </a:p>
                  </a:txBody>
                  <a:tcPr/>
                </a:tc>
              </a:tr>
              <a:tr h="344130">
                <a:tc>
                  <a:txBody>
                    <a:bodyPr/>
                    <a:lstStyle/>
                    <a:p>
                      <a:r>
                        <a:rPr lang="en-US" dirty="0" smtClean="0"/>
                        <a:t>Pool</a:t>
                      </a:r>
                      <a:endParaRPr lang="en-US" dirty="0"/>
                    </a:p>
                  </a:txBody>
                  <a:tcPr/>
                </a:tc>
                <a:tc>
                  <a:txBody>
                    <a:bodyPr/>
                    <a:lstStyle/>
                    <a:p>
                      <a:r>
                        <a:rPr lang="en-US" dirty="0" smtClean="0"/>
                        <a:t>4</a:t>
                      </a:r>
                      <a:endParaRPr lang="en-US" dirty="0"/>
                    </a:p>
                  </a:txBody>
                  <a:tcPr/>
                </a:tc>
              </a:tr>
              <a:tr h="344130">
                <a:tc>
                  <a:txBody>
                    <a:bodyPr/>
                    <a:lstStyle/>
                    <a:p>
                      <a:r>
                        <a:rPr lang="en-US" dirty="0" smtClean="0"/>
                        <a:t>Store</a:t>
                      </a:r>
                      <a:endParaRPr lang="en-US" dirty="0"/>
                    </a:p>
                  </a:txBody>
                  <a:tcPr/>
                </a:tc>
                <a:tc>
                  <a:txBody>
                    <a:bodyPr/>
                    <a:lstStyle/>
                    <a:p>
                      <a:r>
                        <a:rPr lang="en-US" dirty="0" smtClean="0"/>
                        <a:t>1</a:t>
                      </a:r>
                      <a:endParaRPr lang="en-US" dirty="0"/>
                    </a:p>
                  </a:txBody>
                  <a:tcPr/>
                </a:tc>
              </a:tr>
            </a:tbl>
          </a:graphicData>
        </a:graphic>
      </p:graphicFrame>
    </p:spTree>
    <p:extLst>
      <p:ext uri="{BB962C8B-B14F-4D97-AF65-F5344CB8AC3E}">
        <p14:creationId xmlns:p14="http://schemas.microsoft.com/office/powerpoint/2010/main" val="1603943402"/>
      </p:ext>
    </p:extLst>
  </p:cSld>
  <p:clrMapOvr>
    <a:masterClrMapping/>
  </p:clrMapOvr>
  <p:transition spd="slow">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556792"/>
            <a:ext cx="8496944" cy="48245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p:nvPr/>
        </p:nvSpPr>
        <p:spPr>
          <a:xfrm>
            <a:off x="863588" y="415676"/>
            <a:ext cx="5436604" cy="584775"/>
          </a:xfrm>
          <a:prstGeom prst="rect">
            <a:avLst/>
          </a:prstGeom>
        </p:spPr>
        <p:txBody>
          <a:bodyPr wrap="square">
            <a:spAutoFit/>
          </a:bodyPr>
          <a:lstStyle/>
          <a:p>
            <a:pPr algn="l"/>
            <a:r>
              <a:rPr lang="en-US" sz="3200" dirty="0">
                <a:latin typeface="Arial" panose="020B0604020202020204" pitchFamily="34" charset="0"/>
                <a:cs typeface="Arial" panose="020B0604020202020204" pitchFamily="34" charset="0"/>
              </a:rPr>
              <a:t>Lighting </a:t>
            </a:r>
            <a:r>
              <a:rPr lang="en-US" sz="3200" dirty="0" smtClean="0">
                <a:latin typeface="Arial" panose="020B0604020202020204" pitchFamily="34" charset="0"/>
                <a:cs typeface="Arial" panose="020B0604020202020204" pitchFamily="34" charset="0"/>
              </a:rPr>
              <a:t>arrangement</a:t>
            </a:r>
            <a:endParaRPr lang="ar-JO" sz="3200" dirty="0"/>
          </a:p>
        </p:txBody>
      </p:sp>
    </p:spTree>
    <p:extLst>
      <p:ext uri="{BB962C8B-B14F-4D97-AF65-F5344CB8AC3E}">
        <p14:creationId xmlns:p14="http://schemas.microsoft.com/office/powerpoint/2010/main" val="2020558429"/>
      </p:ext>
    </p:extLst>
  </p:cSld>
  <p:clrMapOvr>
    <a:masterClrMapping/>
  </p:clrMapOvr>
  <p:transition spd="slow">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163338761"/>
              </p:ext>
            </p:extLst>
          </p:nvPr>
        </p:nvGraphicFramePr>
        <p:xfrm>
          <a:off x="1835696" y="4437112"/>
          <a:ext cx="6048672" cy="2014344"/>
        </p:xfrm>
        <a:graphic>
          <a:graphicData uri="http://schemas.openxmlformats.org/drawingml/2006/table">
            <a:tbl>
              <a:tblPr firstRow="1" bandRow="1">
                <a:tableStyleId>{00A15C55-8517-42AA-B614-E9B94910E393}</a:tableStyleId>
              </a:tblPr>
              <a:tblGrid>
                <a:gridCol w="2016224"/>
                <a:gridCol w="2016224"/>
                <a:gridCol w="2016224"/>
              </a:tblGrid>
              <a:tr h="648072">
                <a:tc>
                  <a:txBody>
                    <a:bodyPr/>
                    <a:lstStyle/>
                    <a:p>
                      <a:pPr algn="ctr"/>
                      <a:r>
                        <a:rPr lang="en-US" sz="2000" dirty="0" smtClean="0"/>
                        <a:t>Item</a:t>
                      </a:r>
                      <a:r>
                        <a:rPr lang="en-US" sz="2000" baseline="0" dirty="0" smtClean="0"/>
                        <a:t> </a:t>
                      </a:r>
                      <a:endParaRPr lang="en-US" sz="2000" dirty="0">
                        <a:solidFill>
                          <a:schemeClr val="bg1"/>
                        </a:solidFill>
                        <a:latin typeface="Arial" pitchFamily="34" charset="0"/>
                        <a:ea typeface="Arial Unicode MS" pitchFamily="34" charset="-128"/>
                        <a:cs typeface="Arial" pitchFamily="34" charset="0"/>
                      </a:endParaRPr>
                    </a:p>
                  </a:txBody>
                  <a:tcPr/>
                </a:tc>
                <a:tc>
                  <a:txBody>
                    <a:bodyPr/>
                    <a:lstStyle/>
                    <a:p>
                      <a:pPr algn="ctr"/>
                      <a:r>
                        <a:rPr lang="en-US" sz="2000" dirty="0" smtClean="0"/>
                        <a:t>result</a:t>
                      </a:r>
                      <a:endParaRPr lang="en-US" sz="2000" dirty="0">
                        <a:solidFill>
                          <a:schemeClr val="bg1"/>
                        </a:solidFill>
                        <a:latin typeface="Arial" pitchFamily="34" charset="0"/>
                        <a:ea typeface="Arial Unicode MS" pitchFamily="34" charset="-128"/>
                        <a:cs typeface="Arial" pitchFamily="34" charset="0"/>
                      </a:endParaRPr>
                    </a:p>
                  </a:txBody>
                  <a:tcPr/>
                </a:tc>
                <a:tc>
                  <a:txBody>
                    <a:bodyPr/>
                    <a:lstStyle/>
                    <a:p>
                      <a:pPr algn="ctr"/>
                      <a:r>
                        <a:rPr lang="en-US" sz="2000" dirty="0" smtClean="0"/>
                        <a:t>Acceptable</a:t>
                      </a:r>
                      <a:r>
                        <a:rPr lang="en-US" sz="2000" baseline="0" dirty="0" smtClean="0"/>
                        <a:t> limit</a:t>
                      </a:r>
                      <a:endParaRPr lang="en-US" sz="2000" dirty="0">
                        <a:solidFill>
                          <a:schemeClr val="bg1"/>
                        </a:solidFill>
                        <a:latin typeface="Arial" pitchFamily="34" charset="0"/>
                        <a:ea typeface="Arial Unicode MS" pitchFamily="34" charset="-128"/>
                        <a:cs typeface="Arial" pitchFamily="34" charset="0"/>
                      </a:endParaRPr>
                    </a:p>
                  </a:txBody>
                  <a:tcPr/>
                </a:tc>
              </a:tr>
              <a:tr h="437768">
                <a:tc>
                  <a:txBody>
                    <a:bodyPr/>
                    <a:lstStyle/>
                    <a:p>
                      <a:pPr algn="ctr"/>
                      <a:r>
                        <a:rPr lang="en-US" sz="2000" dirty="0" err="1" smtClean="0"/>
                        <a:t>Eavg</a:t>
                      </a:r>
                      <a:endParaRPr lang="en-US" sz="2000" b="1" dirty="0">
                        <a:solidFill>
                          <a:schemeClr val="bg1"/>
                        </a:solidFill>
                        <a:latin typeface="Arial" pitchFamily="34" charset="0"/>
                        <a:ea typeface="Arial Unicode MS" pitchFamily="34" charset="-128"/>
                        <a:cs typeface="Arial" pitchFamily="34" charset="0"/>
                      </a:endParaRPr>
                    </a:p>
                  </a:txBody>
                  <a:tcPr/>
                </a:tc>
                <a:tc>
                  <a:txBody>
                    <a:bodyPr/>
                    <a:lstStyle/>
                    <a:p>
                      <a:pPr algn="ctr"/>
                      <a:r>
                        <a:rPr lang="en-US" sz="2000" dirty="0" smtClean="0"/>
                        <a:t>207</a:t>
                      </a:r>
                      <a:endParaRPr lang="en-US" sz="2000" b="1" dirty="0">
                        <a:solidFill>
                          <a:schemeClr val="bg1"/>
                        </a:solidFill>
                        <a:latin typeface="Arial" pitchFamily="34" charset="0"/>
                        <a:ea typeface="Arial Unicode MS" pitchFamily="34" charset="-128"/>
                        <a:cs typeface="Arial" pitchFamily="34" charset="0"/>
                      </a:endParaRPr>
                    </a:p>
                  </a:txBody>
                  <a:tcPr/>
                </a:tc>
                <a:tc>
                  <a:txBody>
                    <a:bodyPr/>
                    <a:lstStyle/>
                    <a:p>
                      <a:pPr algn="ctr"/>
                      <a:r>
                        <a:rPr lang="en-US" sz="2000" dirty="0" smtClean="0"/>
                        <a:t>150</a:t>
                      </a:r>
                      <a:endParaRPr lang="en-US" sz="2000" b="1" dirty="0">
                        <a:solidFill>
                          <a:schemeClr val="bg1"/>
                        </a:solidFill>
                        <a:latin typeface="Arial" pitchFamily="34" charset="0"/>
                        <a:ea typeface="Arial Unicode MS" pitchFamily="34" charset="-128"/>
                        <a:cs typeface="Arial" pitchFamily="34" charset="0"/>
                      </a:endParaRPr>
                    </a:p>
                  </a:txBody>
                  <a:tcPr/>
                </a:tc>
              </a:tr>
              <a:tr h="437768">
                <a:tc>
                  <a:txBody>
                    <a:bodyPr/>
                    <a:lstStyle/>
                    <a:p>
                      <a:pPr algn="ctr"/>
                      <a:r>
                        <a:rPr lang="en-US" sz="2000" dirty="0" err="1" smtClean="0"/>
                        <a:t>Uo</a:t>
                      </a:r>
                      <a:endParaRPr lang="en-US" sz="2000" b="1" dirty="0">
                        <a:solidFill>
                          <a:schemeClr val="bg1"/>
                        </a:solidFill>
                        <a:latin typeface="Arial" pitchFamily="34" charset="0"/>
                        <a:ea typeface="Arial Unicode MS" pitchFamily="34" charset="-128"/>
                        <a:cs typeface="Arial" pitchFamily="34" charset="0"/>
                      </a:endParaRPr>
                    </a:p>
                  </a:txBody>
                  <a:tcPr/>
                </a:tc>
                <a:tc>
                  <a:txBody>
                    <a:bodyPr/>
                    <a:lstStyle/>
                    <a:p>
                      <a:pPr algn="ctr"/>
                      <a:r>
                        <a:rPr lang="en-US" sz="2000" dirty="0" smtClean="0"/>
                        <a:t>0.627</a:t>
                      </a:r>
                      <a:endParaRPr lang="en-US" sz="2000" b="1" dirty="0">
                        <a:solidFill>
                          <a:schemeClr val="bg1"/>
                        </a:solidFill>
                        <a:latin typeface="Arial" pitchFamily="34" charset="0"/>
                        <a:ea typeface="Arial Unicode MS" pitchFamily="34" charset="-128"/>
                        <a:cs typeface="Arial" pitchFamily="34" charset="0"/>
                      </a:endParaRPr>
                    </a:p>
                  </a:txBody>
                  <a:tcPr/>
                </a:tc>
                <a:tc>
                  <a:txBody>
                    <a:bodyPr/>
                    <a:lstStyle/>
                    <a:p>
                      <a:pPr algn="ctr"/>
                      <a:r>
                        <a:rPr lang="en-US" sz="2000" dirty="0" smtClean="0"/>
                        <a:t>  &gt;= 0.6</a:t>
                      </a:r>
                      <a:endParaRPr lang="en-US" sz="2000" b="1" dirty="0">
                        <a:solidFill>
                          <a:schemeClr val="bg1"/>
                        </a:solidFill>
                        <a:latin typeface="Arial" pitchFamily="34" charset="0"/>
                        <a:ea typeface="Arial Unicode MS" pitchFamily="34" charset="-128"/>
                        <a:cs typeface="Arial" pitchFamily="34" charset="0"/>
                      </a:endParaRPr>
                    </a:p>
                  </a:txBody>
                  <a:tcPr/>
                </a:tc>
              </a:tr>
              <a:tr h="437768">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dirty="0" smtClean="0"/>
                        <a:t>UGR</a:t>
                      </a:r>
                      <a:endParaRPr lang="en-US" sz="2000" b="1" dirty="0" smtClean="0">
                        <a:solidFill>
                          <a:schemeClr val="bg1"/>
                        </a:solidFill>
                        <a:latin typeface="Arial" pitchFamily="34" charset="0"/>
                        <a:ea typeface="Arial Unicode MS" pitchFamily="34" charset="-128"/>
                        <a:cs typeface="Arial" pitchFamily="34" charset="0"/>
                      </a:endParaRPr>
                    </a:p>
                  </a:txBody>
                  <a:tcPr/>
                </a:tc>
                <a:tc>
                  <a:txBody>
                    <a:bodyPr/>
                    <a:lstStyle/>
                    <a:p>
                      <a:pPr algn="ctr"/>
                      <a:r>
                        <a:rPr lang="en-US" sz="2000" dirty="0" smtClean="0"/>
                        <a:t>10-17</a:t>
                      </a:r>
                      <a:endParaRPr lang="en-US" sz="2000" b="1" dirty="0">
                        <a:solidFill>
                          <a:schemeClr val="bg1"/>
                        </a:solidFill>
                        <a:latin typeface="Arial" pitchFamily="34" charset="0"/>
                        <a:ea typeface="Arial Unicode MS" pitchFamily="34" charset="-128"/>
                        <a:cs typeface="Arial" pitchFamily="34" charset="0"/>
                      </a:endParaRPr>
                    </a:p>
                  </a:txBody>
                  <a:tcPr/>
                </a:tc>
                <a:tc>
                  <a:txBody>
                    <a:bodyPr/>
                    <a:lstStyle/>
                    <a:p>
                      <a:pPr algn="ctr"/>
                      <a:r>
                        <a:rPr lang="en-US" sz="2000" dirty="0" smtClean="0"/>
                        <a:t>&lt; 19</a:t>
                      </a:r>
                      <a:endParaRPr lang="en-US" sz="2000" b="1" dirty="0">
                        <a:solidFill>
                          <a:schemeClr val="bg1"/>
                        </a:solidFill>
                        <a:latin typeface="Arial" pitchFamily="34" charset="0"/>
                        <a:ea typeface="Arial Unicode MS" pitchFamily="34" charset="-128"/>
                        <a:cs typeface="Arial" pitchFamily="34" charset="0"/>
                      </a:endParaRPr>
                    </a:p>
                  </a:txBody>
                  <a:tcPr/>
                </a:tc>
              </a:tr>
            </a:tbl>
          </a:graphicData>
        </a:graphic>
      </p:graphicFrame>
      <p:pic>
        <p:nvPicPr>
          <p:cNvPr id="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4710" b="5774"/>
          <a:stretch/>
        </p:blipFill>
        <p:spPr bwMode="auto">
          <a:xfrm>
            <a:off x="5436097" y="206975"/>
            <a:ext cx="3600400" cy="396445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95887"/>
            <a:ext cx="4968552" cy="3881185"/>
          </a:xfrm>
          <a:prstGeom prst="rect">
            <a:avLst/>
          </a:prstGeom>
          <a:ln>
            <a:noFill/>
          </a:ln>
          <a:effectLst>
            <a:softEdge rad="112500"/>
          </a:effectLst>
        </p:spPr>
      </p:pic>
    </p:spTree>
    <p:extLst>
      <p:ext uri="{BB962C8B-B14F-4D97-AF65-F5344CB8AC3E}">
        <p14:creationId xmlns:p14="http://schemas.microsoft.com/office/powerpoint/2010/main" val="1793671683"/>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4414" y="500042"/>
            <a:ext cx="7519982" cy="571496"/>
          </a:xfrm>
        </p:spPr>
        <p:txBody>
          <a:bodyPr>
            <a:normAutofit fontScale="90000"/>
          </a:bodyPr>
          <a:lstStyle/>
          <a:p>
            <a:r>
              <a:rPr lang="en-US" sz="3200" b="1" dirty="0" smtClean="0"/>
              <a:t>Shadow of the surrounding building to the site </a:t>
            </a:r>
            <a:endParaRPr lang="ar-JO" sz="3200" b="1"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81100"/>
            <a:ext cx="7924800" cy="5219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1775232"/>
      </p:ext>
    </p:extLst>
  </p:cSld>
  <p:clrMapOvr>
    <a:masterClrMapping/>
  </p:clrMapOvr>
  <p:transition spd="slow">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16" y="260648"/>
            <a:ext cx="7986968" cy="634082"/>
          </a:xfrm>
        </p:spPr>
        <p:txBody>
          <a:bodyPr>
            <a:normAutofit fontScale="90000"/>
          </a:bodyPr>
          <a:lstStyle/>
          <a:p>
            <a:r>
              <a:rPr lang="en-US" b="1" dirty="0" smtClean="0">
                <a:latin typeface="Arial" panose="020B0604020202020204" pitchFamily="34" charset="0"/>
                <a:cs typeface="Arial" panose="020B0604020202020204" pitchFamily="34" charset="0"/>
              </a:rPr>
              <a:t>Photovoltaic</a:t>
            </a:r>
            <a:endParaRPr lang="en-US" b="1" dirty="0">
              <a:latin typeface="Arial" panose="020B0604020202020204" pitchFamily="34" charset="0"/>
              <a:cs typeface="Arial" panose="020B0604020202020204" pitchFamily="34" charset="0"/>
            </a:endParaRP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7824" y="220900"/>
            <a:ext cx="6048672" cy="37121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340768"/>
            <a:ext cx="3384376" cy="51845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912" y="3912549"/>
            <a:ext cx="5256584" cy="26127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4" name="Straight Arrow Connector 3"/>
          <p:cNvCxnSpPr/>
          <p:nvPr/>
        </p:nvCxnSpPr>
        <p:spPr>
          <a:xfrm flipV="1">
            <a:off x="3635896" y="2852936"/>
            <a:ext cx="2952328" cy="75608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887757941"/>
      </p:ext>
    </p:extLst>
  </p:cSld>
  <p:clrMapOvr>
    <a:masterClrMapping/>
  </p:clrMapOvr>
  <p:transition spd="slow">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pPr algn="ctr"/>
            <a:r>
              <a:rPr lang="en-US" b="0" dirty="0" smtClean="0">
                <a:latin typeface="Arial" panose="020B0604020202020204" pitchFamily="34" charset="0"/>
                <a:cs typeface="Arial" panose="020B0604020202020204" pitchFamily="34" charset="0"/>
              </a:rPr>
              <a:t>Quantity survey and cost estimate</a:t>
            </a:r>
            <a:endParaRPr lang="en-US" b="0" dirty="0">
              <a:latin typeface="Arial" panose="020B0604020202020204" pitchFamily="34" charset="0"/>
              <a:cs typeface="Arial" panose="020B0604020202020204" pitchFamily="34" charset="0"/>
            </a:endParaRPr>
          </a:p>
        </p:txBody>
      </p:sp>
      <p:pic>
        <p:nvPicPr>
          <p:cNvPr id="5" name="عنصر نائب للمحتوى 4" descr="quantity.jpg"/>
          <p:cNvPicPr>
            <a:picLocks noChangeAspect="1"/>
          </p:cNvPicPr>
          <p:nvPr/>
        </p:nvPicPr>
        <p:blipFill>
          <a:blip r:embed="rId2"/>
          <a:stretch>
            <a:fillRect/>
          </a:stretch>
        </p:blipFill>
        <p:spPr>
          <a:xfrm>
            <a:off x="1115616" y="1628801"/>
            <a:ext cx="6840760" cy="4104455"/>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128274921"/>
      </p:ext>
    </p:extLst>
  </p:cSld>
  <p:clrMapOvr>
    <a:masterClrMapping/>
  </p:clrMapOvr>
  <p:transition spd="slow">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548172781"/>
              </p:ext>
            </p:extLst>
          </p:nvPr>
        </p:nvGraphicFramePr>
        <p:xfrm>
          <a:off x="1043608" y="476672"/>
          <a:ext cx="7128792" cy="4536503"/>
        </p:xfrm>
        <a:graphic>
          <a:graphicData uri="http://schemas.openxmlformats.org/drawingml/2006/table">
            <a:tbl>
              <a:tblPr firstRow="1" bandRow="1">
                <a:tableStyleId>{00A15C55-8517-42AA-B614-E9B94910E393}</a:tableStyleId>
              </a:tblPr>
              <a:tblGrid>
                <a:gridCol w="1782198"/>
                <a:gridCol w="1782198"/>
                <a:gridCol w="1782198"/>
                <a:gridCol w="1782198"/>
              </a:tblGrid>
              <a:tr h="112685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2400" u="none" strike="noStrike" dirty="0" smtClean="0">
                        <a:effectLst/>
                      </a:endParaRPr>
                    </a:p>
                    <a:p>
                      <a:pPr marL="0" marR="0" indent="0" algn="ctr" defTabSz="914400" rtl="1" eaLnBrk="1" fontAlgn="auto" latinLnBrk="0" hangingPunct="1">
                        <a:lnSpc>
                          <a:spcPct val="100000"/>
                        </a:lnSpc>
                        <a:spcBef>
                          <a:spcPts val="0"/>
                        </a:spcBef>
                        <a:spcAft>
                          <a:spcPts val="0"/>
                        </a:spcAft>
                        <a:buClrTx/>
                        <a:buSzTx/>
                        <a:buFontTx/>
                        <a:buNone/>
                        <a:tabLst/>
                        <a:defRPr/>
                      </a:pPr>
                      <a:r>
                        <a:rPr lang="en-US" sz="2400" u="none" strike="noStrike" dirty="0" smtClean="0">
                          <a:effectLst/>
                        </a:rPr>
                        <a:t>Item</a:t>
                      </a:r>
                      <a:endParaRPr lang="en-US" sz="2400" u="none" strike="noStrike" dirty="0" smtClean="0">
                        <a:effectLst/>
                        <a:latin typeface="Arial" panose="020B0604020202020204" pitchFamily="34" charset="0"/>
                        <a:cs typeface="Arial" panose="020B0604020202020204" pitchFamily="34" charset="0"/>
                      </a:endParaRPr>
                    </a:p>
                  </a:txBody>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2400" u="none" strike="noStrike" dirty="0" smtClean="0">
                          <a:effectLst/>
                        </a:rPr>
                        <a:t>unit</a:t>
                      </a:r>
                    </a:p>
                    <a:p>
                      <a:pPr algn="ctr" rtl="0"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2400" u="none" strike="noStrike" dirty="0" smtClean="0">
                          <a:effectLst/>
                        </a:rPr>
                        <a:t>quantity </a:t>
                      </a:r>
                    </a:p>
                    <a:p>
                      <a:pPr algn="ctr" rtl="0"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2400" u="none" strike="noStrike" dirty="0" smtClean="0">
                          <a:effectLst/>
                        </a:rPr>
                        <a:t>cost (NIS)</a:t>
                      </a:r>
                    </a:p>
                    <a:p>
                      <a:pPr algn="ctr" rtl="0"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r>
              <a:tr h="568275">
                <a:tc>
                  <a:txBody>
                    <a:bodyPr/>
                    <a:lstStyle/>
                    <a:p>
                      <a:pPr algn="ctr" rtl="0" fontAlgn="b"/>
                      <a:r>
                        <a:rPr lang="en-US" sz="2400" u="none" strike="noStrike" dirty="0">
                          <a:effectLst/>
                        </a:rPr>
                        <a:t>C</a:t>
                      </a:r>
                      <a:r>
                        <a:rPr lang="en-US" sz="2400" u="none" strike="noStrike" dirty="0" smtClean="0">
                          <a:effectLst/>
                        </a:rPr>
                        <a:t>oncrete</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m³</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1102.26</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330678</a:t>
                      </a:r>
                      <a:endParaRPr lang="en-US" sz="24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b"/>
                </a:tc>
              </a:tr>
              <a:tr h="568275">
                <a:tc>
                  <a:txBody>
                    <a:bodyPr/>
                    <a:lstStyle/>
                    <a:p>
                      <a:pPr algn="ctr" rtl="0" fontAlgn="b"/>
                      <a:r>
                        <a:rPr lang="en-US" sz="2400" u="none" strike="noStrike" dirty="0">
                          <a:effectLst/>
                        </a:rPr>
                        <a:t>S</a:t>
                      </a:r>
                      <a:r>
                        <a:rPr lang="en-US" sz="2400" u="none" strike="noStrike" dirty="0" smtClean="0">
                          <a:effectLst/>
                        </a:rPr>
                        <a:t>teel </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smtClean="0">
                          <a:effectLst/>
                        </a:rPr>
                        <a:t>Ton</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50.49</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157422</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r>
              <a:tr h="568275">
                <a:tc>
                  <a:txBody>
                    <a:bodyPr/>
                    <a:lstStyle/>
                    <a:p>
                      <a:pPr algn="ctr" rtl="0" fontAlgn="b"/>
                      <a:r>
                        <a:rPr lang="en-US" sz="2400" u="none" strike="noStrike" dirty="0" smtClean="0">
                          <a:effectLst/>
                        </a:rPr>
                        <a:t>Excavation</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m³</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1604.25</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320850</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r>
              <a:tr h="568275">
                <a:tc>
                  <a:txBody>
                    <a:bodyPr/>
                    <a:lstStyle/>
                    <a:p>
                      <a:pPr algn="ctr" rtl="0" fontAlgn="b"/>
                      <a:r>
                        <a:rPr lang="en-US" sz="2400" u="none" strike="noStrike" dirty="0" smtClean="0">
                          <a:effectLst/>
                        </a:rPr>
                        <a:t>Mechanics</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_</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_</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103200</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r>
              <a:tr h="568275">
                <a:tc>
                  <a:txBody>
                    <a:bodyPr/>
                    <a:lstStyle/>
                    <a:p>
                      <a:pPr algn="ctr" rtl="0" fontAlgn="b"/>
                      <a:r>
                        <a:rPr lang="en-US" sz="2400" u="none" strike="noStrike" dirty="0" smtClean="0">
                          <a:effectLst/>
                        </a:rPr>
                        <a:t>Electrical</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_</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_</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smtClean="0">
                          <a:effectLst/>
                        </a:rPr>
                        <a:t>76770</a:t>
                      </a:r>
                      <a:endParaRPr lang="ar-JO" sz="2400" b="0" i="0" u="none" strike="noStrike" dirty="0">
                        <a:solidFill>
                          <a:schemeClr val="bg1"/>
                        </a:solidFill>
                        <a:effectLst/>
                        <a:latin typeface="Arial" pitchFamily="34" charset="0"/>
                        <a:cs typeface="Arial" pitchFamily="34" charset="0"/>
                      </a:endParaRPr>
                    </a:p>
                  </a:txBody>
                  <a:tcPr marL="9525" marR="9525" marT="9525" marB="0" anchor="b"/>
                </a:tc>
              </a:tr>
              <a:tr h="568275">
                <a:tc>
                  <a:txBody>
                    <a:bodyPr/>
                    <a:lstStyle/>
                    <a:p>
                      <a:pPr algn="ctr" rtl="0" fontAlgn="b"/>
                      <a:r>
                        <a:rPr lang="en-US" sz="2400" u="none" strike="noStrike" dirty="0" smtClean="0">
                          <a:effectLst/>
                        </a:rPr>
                        <a:t>Finishing</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smtClean="0">
                          <a:effectLst/>
                        </a:rPr>
                        <a:t>_</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_</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c>
                  <a:txBody>
                    <a:bodyPr/>
                    <a:lstStyle/>
                    <a:p>
                      <a:pPr algn="ctr" rtl="0" fontAlgn="b"/>
                      <a:r>
                        <a:rPr lang="en-US" sz="2400" u="none" strike="noStrike" dirty="0">
                          <a:effectLst/>
                        </a:rPr>
                        <a:t>3080</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b"/>
                </a:tc>
              </a:tr>
            </a:tbl>
          </a:graphicData>
        </a:graphic>
      </p:graphicFrame>
      <p:sp>
        <p:nvSpPr>
          <p:cNvPr id="2" name="Rectangle 1"/>
          <p:cNvSpPr/>
          <p:nvPr/>
        </p:nvSpPr>
        <p:spPr>
          <a:xfrm>
            <a:off x="1331640" y="5229200"/>
            <a:ext cx="6264696" cy="1384995"/>
          </a:xfrm>
          <a:prstGeom prst="rect">
            <a:avLst/>
          </a:prstGeom>
        </p:spPr>
        <p:txBody>
          <a:bodyPr wrap="square">
            <a:spAutoFit/>
          </a:bodyPr>
          <a:lstStyle/>
          <a:p>
            <a:pPr algn="l"/>
            <a:r>
              <a:rPr lang="en-US" sz="2800" b="1" dirty="0">
                <a:latin typeface="Arial Unicode MS" pitchFamily="34" charset="-128"/>
                <a:ea typeface="Arial Unicode MS" pitchFamily="34" charset="-128"/>
                <a:cs typeface="Arial Unicode MS" pitchFamily="34" charset="-128"/>
              </a:rPr>
              <a:t>Total cost of the villa = </a:t>
            </a:r>
            <a:r>
              <a:rPr lang="en-US" sz="2800" b="1" dirty="0" smtClean="0">
                <a:latin typeface="Arial Unicode MS" pitchFamily="34" charset="-128"/>
                <a:ea typeface="Arial Unicode MS" pitchFamily="34" charset="-128"/>
                <a:cs typeface="Arial Unicode MS" pitchFamily="34" charset="-128"/>
              </a:rPr>
              <a:t>1311879 NIS </a:t>
            </a:r>
            <a:endParaRPr lang="en-US" sz="2800" b="1" dirty="0">
              <a:latin typeface="Arial Unicode MS" pitchFamily="34" charset="-128"/>
              <a:ea typeface="Arial Unicode MS" pitchFamily="34" charset="-128"/>
              <a:cs typeface="Arial Unicode MS" pitchFamily="34" charset="-128"/>
            </a:endParaRPr>
          </a:p>
          <a:p>
            <a:pPr algn="l"/>
            <a:r>
              <a:rPr lang="en-US" sz="2800" b="1" dirty="0" smtClean="0">
                <a:latin typeface="Arial Unicode MS" pitchFamily="34" charset="-128"/>
                <a:ea typeface="Arial Unicode MS" pitchFamily="34" charset="-128"/>
                <a:cs typeface="Arial Unicode MS" pitchFamily="34" charset="-128"/>
              </a:rPr>
              <a:t>239 $/m²</a:t>
            </a:r>
            <a:r>
              <a:rPr lang="ar-JO" sz="2800" b="1" dirty="0" smtClean="0">
                <a:latin typeface="Arial Unicode MS" pitchFamily="34" charset="-128"/>
                <a:ea typeface="Arial Unicode MS" pitchFamily="34" charset="-128"/>
                <a:cs typeface="Arial Unicode MS" pitchFamily="34" charset="-128"/>
              </a:rPr>
              <a:t>  = </a:t>
            </a:r>
            <a:r>
              <a:rPr lang="en-US" sz="2800" b="1" dirty="0" smtClean="0">
                <a:latin typeface="Arial Unicode MS" pitchFamily="34" charset="-128"/>
                <a:ea typeface="Arial Unicode MS" pitchFamily="34" charset="-128"/>
                <a:cs typeface="Arial Unicode MS" pitchFamily="34" charset="-128"/>
              </a:rPr>
              <a:t>Cost/m² </a:t>
            </a:r>
            <a:r>
              <a:rPr lang="en-US" sz="2800" b="1" dirty="0">
                <a:latin typeface="Arial Unicode MS" pitchFamily="34" charset="-128"/>
                <a:ea typeface="Arial Unicode MS" pitchFamily="34" charset="-128"/>
                <a:cs typeface="Arial Unicode MS" pitchFamily="34" charset="-128"/>
              </a:rPr>
              <a:t>= </a:t>
            </a:r>
            <a:r>
              <a:rPr lang="en-US" sz="2800" b="1" dirty="0" smtClean="0">
                <a:latin typeface="Arial Unicode MS" pitchFamily="34" charset="-128"/>
                <a:ea typeface="Arial Unicode MS" pitchFamily="34" charset="-128"/>
                <a:cs typeface="Arial Unicode MS" pitchFamily="34" charset="-128"/>
              </a:rPr>
              <a:t>957 NIS</a:t>
            </a:r>
            <a:br>
              <a:rPr lang="en-US" sz="2800" b="1" dirty="0" smtClean="0">
                <a:latin typeface="Arial Unicode MS" pitchFamily="34" charset="-128"/>
                <a:ea typeface="Arial Unicode MS" pitchFamily="34" charset="-128"/>
                <a:cs typeface="Arial Unicode MS" pitchFamily="34" charset="-128"/>
              </a:rPr>
            </a:br>
            <a:endParaRPr lang="ar-JO" sz="2800" b="1"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1760276206"/>
      </p:ext>
    </p:extLst>
  </p:cSld>
  <p:clrMapOvr>
    <a:masterClrMapping/>
  </p:clrMapOvr>
  <p:transition spd="slow">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sp>
        <p:nvSpPr>
          <p:cNvPr id="3" name="Content Placeholder 2"/>
          <p:cNvSpPr>
            <a:spLocks noGrp="1"/>
          </p:cNvSpPr>
          <p:nvPr>
            <p:ph idx="1"/>
          </p:nvPr>
        </p:nvSpPr>
        <p:spPr/>
        <p:txBody>
          <a:bodyPr/>
          <a:lstStyle/>
          <a:p>
            <a:endParaRPr lang="ar-JO"/>
          </a:p>
        </p:txBody>
      </p:sp>
      <p:pic>
        <p:nvPicPr>
          <p:cNvPr id="4" name="Picture 3" descr="il_570xN.458749189_s748.jpg"/>
          <p:cNvPicPr>
            <a:picLocks noChangeAspect="1"/>
          </p:cNvPicPr>
          <p:nvPr/>
        </p:nvPicPr>
        <p:blipFill>
          <a:blip r:embed="rId2"/>
          <a:stretch>
            <a:fillRect/>
          </a:stretch>
        </p:blipFill>
        <p:spPr>
          <a:xfrm>
            <a:off x="-178659" y="0"/>
            <a:ext cx="9322659" cy="6858000"/>
          </a:xfrm>
          <a:prstGeom prst="rect">
            <a:avLst/>
          </a:prstGeom>
        </p:spPr>
      </p:pic>
    </p:spTree>
    <p:extLst>
      <p:ext uri="{BB962C8B-B14F-4D97-AF65-F5344CB8AC3E}">
        <p14:creationId xmlns:p14="http://schemas.microsoft.com/office/powerpoint/2010/main" val="2555153245"/>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85728"/>
            <a:ext cx="8305800" cy="933472"/>
          </a:xfrm>
        </p:spPr>
        <p:txBody>
          <a:bodyPr>
            <a:normAutofit/>
          </a:bodyPr>
          <a:lstStyle/>
          <a:p>
            <a:r>
              <a:rPr lang="en-US" dirty="0" smtClean="0"/>
              <a:t>Noise Analysis to the site at 4.00 PM</a:t>
            </a:r>
            <a:endParaRPr lang="ar-JO"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524000"/>
            <a:ext cx="8077199" cy="44106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5013981"/>
      </p:ext>
    </p:extLst>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8</a:t>
            </a:fld>
            <a:endParaRPr lang="en-US"/>
          </a:p>
        </p:txBody>
      </p:sp>
      <p:sp>
        <p:nvSpPr>
          <p:cNvPr id="4" name="Title 3"/>
          <p:cNvSpPr>
            <a:spLocks noGrp="1"/>
          </p:cNvSpPr>
          <p:nvPr>
            <p:ph type="title"/>
          </p:nvPr>
        </p:nvSpPr>
        <p:spPr>
          <a:xfrm>
            <a:off x="457200" y="152400"/>
            <a:ext cx="8229600" cy="756320"/>
          </a:xfrm>
        </p:spPr>
        <p:txBody>
          <a:bodyPr>
            <a:normAutofit/>
          </a:bodyPr>
          <a:lstStyle/>
          <a:p>
            <a:r>
              <a:rPr lang="en-US" sz="40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Design Villa Concept</a:t>
            </a:r>
            <a:endParaRPr lang="en-US" sz="4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7518" t="17120" r="19964" b="16604"/>
          <a:stretch/>
        </p:blipFill>
        <p:spPr bwMode="auto">
          <a:xfrm>
            <a:off x="323528" y="1916832"/>
            <a:ext cx="7416824" cy="46322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5" name="Title 3"/>
              <p:cNvSpPr txBox="1">
                <a:spLocks/>
              </p:cNvSpPr>
              <p:nvPr/>
            </p:nvSpPr>
            <p:spPr>
              <a:xfrm>
                <a:off x="331978" y="908720"/>
                <a:ext cx="8229600" cy="756320"/>
              </a:xfrm>
              <a:prstGeom prst="rect">
                <a:avLst/>
              </a:prstGeom>
              <a:ln w="6350" cap="rnd">
                <a:noFill/>
              </a:ln>
            </p:spPr>
            <p:txBody>
              <a:bodyPr vert="horz" rtlCol="0" anchor="b" anchorCtr="0">
                <a:normAutofit/>
              </a:bodyPr>
              <a:lst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stStyle>
              <a:p>
                <a:pPr marL="342900" indent="-342900" rtl="0">
                  <a:buFont typeface="Arial" panose="020B0604020202020204" pitchFamily="34" charset="0"/>
                  <a:buChar char="•"/>
                </a:pPr>
                <a:r>
                  <a:rPr lang="en-US" sz="2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Total area =1370 </a:t>
                </a:r>
                <a14:m>
                  <m:oMath xmlns:m="http://schemas.openxmlformats.org/officeDocument/2006/math">
                    <m:sSup>
                      <m:sSupPr>
                        <m:ctrlPr>
                          <a:rPr lang="en-US" sz="2400" b="1" i="1" smtClean="0">
                            <a:solidFill>
                              <a:schemeClr val="tx1"/>
                            </a:solidFill>
                            <a:effectLst>
                              <a:outerShdw blurRad="38100" dist="38100" dir="2700000" algn="tl">
                                <a:srgbClr val="000000">
                                  <a:alpha val="43137"/>
                                </a:srgbClr>
                              </a:outerShdw>
                            </a:effectLst>
                            <a:latin typeface="Cambria Math"/>
                            <a:cs typeface="Times New Roman" pitchFamily="18" charset="0"/>
                          </a:rPr>
                        </m:ctrlPr>
                      </m:sSupPr>
                      <m:e>
                        <m:r>
                          <a:rPr lang="en-US" sz="2400" b="1" i="1" smtClean="0">
                            <a:solidFill>
                              <a:schemeClr val="tx1"/>
                            </a:solidFill>
                            <a:effectLst>
                              <a:outerShdw blurRad="38100" dist="38100" dir="2700000" algn="tl">
                                <a:srgbClr val="000000">
                                  <a:alpha val="43137"/>
                                </a:srgbClr>
                              </a:outerShdw>
                            </a:effectLst>
                            <a:latin typeface="Cambria Math"/>
                            <a:cs typeface="Times New Roman" pitchFamily="18" charset="0"/>
                          </a:rPr>
                          <m:t>𝒎</m:t>
                        </m:r>
                      </m:e>
                      <m:sup>
                        <m:r>
                          <a:rPr lang="en-US" sz="2400" b="1" i="1" smtClean="0">
                            <a:solidFill>
                              <a:schemeClr val="tx1"/>
                            </a:solidFill>
                            <a:effectLst>
                              <a:outerShdw blurRad="38100" dist="38100" dir="2700000" algn="tl">
                                <a:srgbClr val="000000">
                                  <a:alpha val="43137"/>
                                </a:srgbClr>
                              </a:outerShdw>
                            </a:effectLst>
                            <a:latin typeface="Cambria Math"/>
                            <a:cs typeface="Times New Roman" pitchFamily="18" charset="0"/>
                          </a:rPr>
                          <m:t>𝟐</m:t>
                        </m:r>
                      </m:sup>
                    </m:sSup>
                  </m:oMath>
                </a14:m>
                <a:r>
                  <a:rPr lang="en-US" sz="2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,with 2floor ,2basment and roof </a:t>
                </a:r>
                <a:endParaRPr lang="en-US"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mc:Choice>
        <mc:Fallback xmlns="">
          <p:sp>
            <p:nvSpPr>
              <p:cNvPr id="5" name="Title 3"/>
              <p:cNvSpPr txBox="1">
                <a:spLocks noRot="1" noChangeAspect="1" noMove="1" noResize="1" noEditPoints="1" noAdjustHandles="1" noChangeArrowheads="1" noChangeShapeType="1" noTextEdit="1"/>
              </p:cNvSpPr>
              <p:nvPr/>
            </p:nvSpPr>
            <p:spPr>
              <a:xfrm>
                <a:off x="331978" y="908720"/>
                <a:ext cx="8229600" cy="756320"/>
              </a:xfrm>
              <a:prstGeom prst="rect">
                <a:avLst/>
              </a:prstGeom>
              <a:blipFill rotWithShape="1">
                <a:blip r:embed="rId4"/>
                <a:stretch>
                  <a:fillRect l="-1037" b="-23387"/>
                </a:stretch>
              </a:blipFill>
              <a:ln w="6350" cap="rnd">
                <a:noFill/>
              </a:ln>
            </p:spPr>
            <p:txBody>
              <a:bodyPr/>
              <a:lstStyle/>
              <a:p>
                <a:r>
                  <a:rPr lang="ar-JO">
                    <a:noFill/>
                  </a:rPr>
                  <a:t> </a:t>
                </a:r>
              </a:p>
            </p:txBody>
          </p:sp>
        </mc:Fallback>
      </mc:AlternateContent>
    </p:spTree>
    <p:extLst>
      <p:ext uri="{BB962C8B-B14F-4D97-AF65-F5344CB8AC3E}">
        <p14:creationId xmlns:p14="http://schemas.microsoft.com/office/powerpoint/2010/main" val="3690929620"/>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26"/>
                                        </p:tgtEl>
                                        <p:attrNameLst>
                                          <p:attrName>style.visibility</p:attrName>
                                        </p:attrNameLst>
                                      </p:cBhvr>
                                      <p:to>
                                        <p:strVal val="visible"/>
                                      </p:to>
                                    </p:set>
                                  </p:childTnLst>
                                </p:cTn>
                              </p:par>
                              <p:par>
                                <p:cTn id="16" presetID="4"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i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017FCA48-D4E9-4834-8513-0527CCA57B22}" type="slidenum">
              <a:rPr lang="en-US" smtClean="0"/>
              <a:pPr/>
              <a:t>9</a:t>
            </a:fld>
            <a:endParaRPr lang="en-US"/>
          </a:p>
        </p:txBody>
      </p:sp>
      <p:sp>
        <p:nvSpPr>
          <p:cNvPr id="6" name="Title 3"/>
          <p:cNvSpPr>
            <a:spLocks noGrp="1"/>
          </p:cNvSpPr>
          <p:nvPr>
            <p:ph type="title"/>
          </p:nvPr>
        </p:nvSpPr>
        <p:spPr>
          <a:xfrm>
            <a:off x="304800" y="457200"/>
            <a:ext cx="8686800" cy="838200"/>
          </a:xfrm>
        </p:spPr>
        <p:txBody>
          <a:bodyPr>
            <a:normAutofit/>
          </a:bodyPr>
          <a:lstStyle/>
          <a:p>
            <a:r>
              <a:rPr lang="en-US" sz="40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Basement 2 </a:t>
            </a:r>
            <a:endParaRPr lang="en-US" sz="40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102" t="23676" r="37797" b="18115"/>
          <a:stretch/>
        </p:blipFill>
        <p:spPr bwMode="auto">
          <a:xfrm>
            <a:off x="323528" y="1700808"/>
            <a:ext cx="7992888" cy="46181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581974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2140</TotalTime>
  <Words>1229</Words>
  <Application>Microsoft Office PowerPoint</Application>
  <PresentationFormat>On-screen Show (4:3)</PresentationFormat>
  <Paragraphs>461</Paragraphs>
  <Slides>63</Slides>
  <Notes>8</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Paper</vt:lpstr>
      <vt:lpstr>PowerPoint Presentation</vt:lpstr>
      <vt:lpstr>Contents:</vt:lpstr>
      <vt:lpstr>PowerPoint Presentation</vt:lpstr>
      <vt:lpstr> Accessibility of the site :</vt:lpstr>
      <vt:lpstr>The countering of the site </vt:lpstr>
      <vt:lpstr>Shadow of the surrounding building to the site </vt:lpstr>
      <vt:lpstr>Noise Analysis to the site at 4.00 PM</vt:lpstr>
      <vt:lpstr>Design Villa Concept</vt:lpstr>
      <vt:lpstr>Basement 2 </vt:lpstr>
      <vt:lpstr>Basement 1 </vt:lpstr>
      <vt:lpstr>Ground floor </vt:lpstr>
      <vt:lpstr>First floor</vt:lpstr>
      <vt:lpstr>Roof  floor</vt:lpstr>
      <vt:lpstr>PowerPoint Presentation</vt:lpstr>
      <vt:lpstr>PowerPoint Presentation</vt:lpstr>
      <vt:lpstr>PowerPoint Presentation</vt:lpstr>
      <vt:lpstr>PowerPoint Presentation</vt:lpstr>
      <vt:lpstr>PowerPoint Presentation</vt:lpstr>
      <vt:lpstr>Environmental analysis </vt:lpstr>
      <vt:lpstr>PowerPoint Presentation</vt:lpstr>
      <vt:lpstr>Shading Techniques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Structural Design</vt:lpstr>
      <vt:lpstr>PowerPoint Presentation</vt:lpstr>
      <vt:lpstr>PowerPoint Presentation</vt:lpstr>
      <vt:lpstr>Column Center Lines Grid</vt:lpstr>
      <vt:lpstr>PowerPoint Presentation</vt:lpstr>
      <vt:lpstr>PowerPoint Presentation</vt:lpstr>
      <vt:lpstr>PowerPoint Presentation</vt:lpstr>
      <vt:lpstr>Footing Plan</vt:lpstr>
      <vt:lpstr>Footing Plan</vt:lpstr>
      <vt:lpstr>Footing Plan</vt:lpstr>
      <vt:lpstr>PowerPoint Presentation</vt:lpstr>
      <vt:lpstr>PowerPoint Presentation</vt:lpstr>
      <vt:lpstr>PowerPoint Presentation</vt:lpstr>
      <vt:lpstr>Column Design</vt:lpstr>
      <vt:lpstr>Longitudinal Column Sections :</vt:lpstr>
      <vt:lpstr>Slabs Reinforcement:</vt:lpstr>
      <vt:lpstr>Slabs Reinforcement:</vt:lpstr>
      <vt:lpstr>Slabs Reinforcement:</vt:lpstr>
      <vt:lpstr>Slabs Reinforcement:</vt:lpstr>
      <vt:lpstr>Beam Reinforcement : </vt:lpstr>
      <vt:lpstr>Shear Wall Reinforcement</vt:lpstr>
      <vt:lpstr>PowerPoint Presentation</vt:lpstr>
      <vt:lpstr>PowerPoint Presentation</vt:lpstr>
      <vt:lpstr>PowerPoint Presentation</vt:lpstr>
      <vt:lpstr>PowerPoint Presentation</vt:lpstr>
      <vt:lpstr>Water drainage </vt:lpstr>
      <vt:lpstr>Fire system:</vt:lpstr>
      <vt:lpstr>VRF system</vt:lpstr>
      <vt:lpstr>Sockets</vt:lpstr>
      <vt:lpstr>PowerPoint Presentation</vt:lpstr>
      <vt:lpstr>PowerPoint Presentation</vt:lpstr>
      <vt:lpstr>Photovoltaic</vt:lpstr>
      <vt:lpstr>Quantity survey and cost estimate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Fanan Ghozzi</dc:creator>
  <cp:lastModifiedBy>Admin</cp:lastModifiedBy>
  <cp:revision>119</cp:revision>
  <dcterms:created xsi:type="dcterms:W3CDTF">2015-12-13T17:49:17Z</dcterms:created>
  <dcterms:modified xsi:type="dcterms:W3CDTF">2015-12-20T08:42:12Z</dcterms:modified>
</cp:coreProperties>
</file>