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8"/>
  </p:notesMasterIdLst>
  <p:handoutMasterIdLst>
    <p:handoutMasterId r:id="rId99"/>
  </p:handoutMasterIdLst>
  <p:sldIdLst>
    <p:sldId id="256" r:id="rId2"/>
    <p:sldId id="261" r:id="rId3"/>
    <p:sldId id="291" r:id="rId4"/>
    <p:sldId id="321" r:id="rId5"/>
    <p:sldId id="398" r:id="rId6"/>
    <p:sldId id="399" r:id="rId7"/>
    <p:sldId id="400" r:id="rId8"/>
    <p:sldId id="367" r:id="rId9"/>
    <p:sldId id="403" r:id="rId10"/>
    <p:sldId id="404" r:id="rId11"/>
    <p:sldId id="405" r:id="rId12"/>
    <p:sldId id="406" r:id="rId13"/>
    <p:sldId id="407" r:id="rId14"/>
    <p:sldId id="408" r:id="rId15"/>
    <p:sldId id="409" r:id="rId16"/>
    <p:sldId id="410" r:id="rId17"/>
    <p:sldId id="411" r:id="rId18"/>
    <p:sldId id="412" r:id="rId19"/>
    <p:sldId id="413" r:id="rId20"/>
    <p:sldId id="414" r:id="rId21"/>
    <p:sldId id="415" r:id="rId22"/>
    <p:sldId id="416" r:id="rId23"/>
    <p:sldId id="418" r:id="rId24"/>
    <p:sldId id="419" r:id="rId25"/>
    <p:sldId id="420" r:id="rId26"/>
    <p:sldId id="417" r:id="rId27"/>
    <p:sldId id="421" r:id="rId28"/>
    <p:sldId id="422" r:id="rId29"/>
    <p:sldId id="423" r:id="rId30"/>
    <p:sldId id="424" r:id="rId31"/>
    <p:sldId id="425" r:id="rId32"/>
    <p:sldId id="426" r:id="rId33"/>
    <p:sldId id="427" r:id="rId34"/>
    <p:sldId id="428" r:id="rId35"/>
    <p:sldId id="429" r:id="rId36"/>
    <p:sldId id="430" r:id="rId37"/>
    <p:sldId id="431" r:id="rId38"/>
    <p:sldId id="432" r:id="rId39"/>
    <p:sldId id="435" r:id="rId40"/>
    <p:sldId id="433" r:id="rId41"/>
    <p:sldId id="436" r:id="rId42"/>
    <p:sldId id="437" r:id="rId43"/>
    <p:sldId id="438" r:id="rId44"/>
    <p:sldId id="439" r:id="rId45"/>
    <p:sldId id="440" r:id="rId46"/>
    <p:sldId id="441" r:id="rId47"/>
    <p:sldId id="442" r:id="rId48"/>
    <p:sldId id="444" r:id="rId49"/>
    <p:sldId id="445" r:id="rId50"/>
    <p:sldId id="443" r:id="rId51"/>
    <p:sldId id="446" r:id="rId52"/>
    <p:sldId id="447" r:id="rId53"/>
    <p:sldId id="448" r:id="rId54"/>
    <p:sldId id="450" r:id="rId55"/>
    <p:sldId id="449" r:id="rId56"/>
    <p:sldId id="451" r:id="rId57"/>
    <p:sldId id="452" r:id="rId58"/>
    <p:sldId id="453" r:id="rId59"/>
    <p:sldId id="454" r:id="rId60"/>
    <p:sldId id="455" r:id="rId61"/>
    <p:sldId id="456" r:id="rId62"/>
    <p:sldId id="457" r:id="rId63"/>
    <p:sldId id="458" r:id="rId64"/>
    <p:sldId id="459" r:id="rId65"/>
    <p:sldId id="460" r:id="rId66"/>
    <p:sldId id="461" r:id="rId67"/>
    <p:sldId id="462" r:id="rId68"/>
    <p:sldId id="463" r:id="rId69"/>
    <p:sldId id="464" r:id="rId70"/>
    <p:sldId id="466" r:id="rId71"/>
    <p:sldId id="467" r:id="rId72"/>
    <p:sldId id="468" r:id="rId73"/>
    <p:sldId id="401" r:id="rId74"/>
    <p:sldId id="368" r:id="rId75"/>
    <p:sldId id="483" r:id="rId76"/>
    <p:sldId id="484" r:id="rId77"/>
    <p:sldId id="491" r:id="rId78"/>
    <p:sldId id="500" r:id="rId79"/>
    <p:sldId id="501" r:id="rId80"/>
    <p:sldId id="492" r:id="rId81"/>
    <p:sldId id="493" r:id="rId82"/>
    <p:sldId id="495" r:id="rId83"/>
    <p:sldId id="494" r:id="rId84"/>
    <p:sldId id="485" r:id="rId85"/>
    <p:sldId id="486" r:id="rId86"/>
    <p:sldId id="487" r:id="rId87"/>
    <p:sldId id="488" r:id="rId88"/>
    <p:sldId id="489" r:id="rId89"/>
    <p:sldId id="490" r:id="rId90"/>
    <p:sldId id="497" r:id="rId91"/>
    <p:sldId id="496" r:id="rId92"/>
    <p:sldId id="498" r:id="rId93"/>
    <p:sldId id="402" r:id="rId94"/>
    <p:sldId id="369" r:id="rId95"/>
    <p:sldId id="499" r:id="rId96"/>
    <p:sldId id="469" r:id="rId9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7320" userDrawn="1">
          <p15:clr>
            <a:srgbClr val="A4A3A4"/>
          </p15:clr>
        </p15:guide>
        <p15:guide id="4" pos="393" userDrawn="1">
          <p15:clr>
            <a:srgbClr val="A4A3A4"/>
          </p15:clr>
        </p15:guide>
        <p15:guide id="5" orient="horz" pos="360" userDrawn="1">
          <p15:clr>
            <a:srgbClr val="A4A3A4"/>
          </p15:clr>
        </p15:guide>
        <p15:guide id="6" orient="horz" pos="39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17B8D"/>
    <a:srgbClr val="2090A4"/>
    <a:srgbClr val="D1024E"/>
    <a:srgbClr val="D9D9D9"/>
    <a:srgbClr val="F2F2F2"/>
    <a:srgbClr val="FFEBBE"/>
    <a:srgbClr val="FF5400"/>
    <a:srgbClr val="73B2FF"/>
    <a:srgbClr val="98E60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690" autoAdjust="0"/>
    <p:restoredTop sz="94660"/>
  </p:normalViewPr>
  <p:slideViewPr>
    <p:cSldViewPr snapToGrid="0">
      <p:cViewPr varScale="1">
        <p:scale>
          <a:sx n="83" d="100"/>
          <a:sy n="83" d="100"/>
        </p:scale>
        <p:origin x="427" y="77"/>
      </p:cViewPr>
      <p:guideLst>
        <p:guide orient="horz" pos="2160"/>
        <p:guide pos="3840"/>
        <p:guide pos="7320"/>
        <p:guide pos="393"/>
        <p:guide orient="horz" pos="360"/>
        <p:guide orient="horz" pos="3960"/>
      </p:guideLst>
    </p:cSldViewPr>
  </p:slideViewPr>
  <p:notesTextViewPr>
    <p:cViewPr>
      <p:scale>
        <a:sx n="3" d="2"/>
        <a:sy n="3" d="2"/>
      </p:scale>
      <p:origin x="0" y="0"/>
    </p:cViewPr>
  </p:notesTextViewPr>
  <p:sorterViewPr>
    <p:cViewPr>
      <p:scale>
        <a:sx n="70" d="100"/>
        <a:sy n="70" d="100"/>
      </p:scale>
      <p:origin x="0" y="-3222"/>
    </p:cViewPr>
  </p:sorterViewPr>
  <p:notesViewPr>
    <p:cSldViewPr snapToGrid="0">
      <p:cViewPr varScale="1">
        <p:scale>
          <a:sx n="56" d="100"/>
          <a:sy n="56" d="100"/>
        </p:scale>
        <p:origin x="1998" y="84"/>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theme" Target="theme/theme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handoutMaster" Target="handoutMasters/handoutMaster1.xml"/><Relationship Id="rId10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notesMaster" Target="notesMasters/notes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03AD2A6-2CD1-49B9-977B-B52B53FB0D5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DC387AF-8CB0-4A0B-8864-1958EFD82DC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58FE79-A463-4A3F-BA11-9E11EB5440E8}" type="datetimeFigureOut">
              <a:rPr lang="en-US" smtClean="0"/>
              <a:t>5/30/2023</a:t>
            </a:fld>
            <a:endParaRPr lang="en-US"/>
          </a:p>
        </p:txBody>
      </p:sp>
      <p:sp>
        <p:nvSpPr>
          <p:cNvPr id="4" name="Footer Placeholder 3">
            <a:extLst>
              <a:ext uri="{FF2B5EF4-FFF2-40B4-BE49-F238E27FC236}">
                <a16:creationId xmlns:a16="http://schemas.microsoft.com/office/drawing/2014/main" id="{04ED4B49-0B03-45F8-83C9-1F4A5BB7763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1C168F9-3007-45AB-847A-B868FA804FC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9768373-C739-4A1F-BA71-71A7CECB17CD}" type="slidenum">
              <a:rPr lang="en-US" smtClean="0"/>
              <a:t>‹#›</a:t>
            </a:fld>
            <a:endParaRPr lang="en-US"/>
          </a:p>
        </p:txBody>
      </p:sp>
    </p:spTree>
    <p:extLst>
      <p:ext uri="{BB962C8B-B14F-4D97-AF65-F5344CB8AC3E}">
        <p14:creationId xmlns:p14="http://schemas.microsoft.com/office/powerpoint/2010/main" val="13962862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5CAC7F-B8C7-41FF-B806-F7131AFD79EC}" type="datetimeFigureOut">
              <a:rPr lang="en-US" smtClean="0"/>
              <a:t>5/30/2023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289344-8F81-4765-9A46-6D17E83A1C92}" type="slidenum">
              <a:rPr lang="en-US" smtClean="0"/>
              <a:t>‹#›</a:t>
            </a:fld>
            <a:endParaRPr lang="en-US"/>
          </a:p>
        </p:txBody>
      </p:sp>
    </p:spTree>
    <p:extLst>
      <p:ext uri="{BB962C8B-B14F-4D97-AF65-F5344CB8AC3E}">
        <p14:creationId xmlns:p14="http://schemas.microsoft.com/office/powerpoint/2010/main" val="1803913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3937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0589E76B-6A2E-416A-83AF-5E6DA257C325}"/>
              </a:ext>
            </a:extLst>
          </p:cNvPr>
          <p:cNvSpPr>
            <a:spLocks noGrp="1"/>
          </p:cNvSpPr>
          <p:nvPr>
            <p:ph type="pic" sz="quarter" idx="10"/>
          </p:nvPr>
        </p:nvSpPr>
        <p:spPr>
          <a:xfrm>
            <a:off x="0" y="0"/>
            <a:ext cx="12192000" cy="6858000"/>
          </a:xfrm>
          <a:solidFill>
            <a:schemeClr val="bg2">
              <a:lumMod val="95000"/>
            </a:schemeClr>
          </a:solidFill>
        </p:spPr>
        <p:txBody>
          <a:bodyPr>
            <a:normAutofit/>
          </a:bodyPr>
          <a:lstStyle>
            <a:lvl1pPr>
              <a:defRPr sz="800"/>
            </a:lvl1pPr>
          </a:lstStyle>
          <a:p>
            <a:endParaRPr lang="en-US"/>
          </a:p>
        </p:txBody>
      </p:sp>
    </p:spTree>
    <p:extLst>
      <p:ext uri="{BB962C8B-B14F-4D97-AF65-F5344CB8AC3E}">
        <p14:creationId xmlns:p14="http://schemas.microsoft.com/office/powerpoint/2010/main" val="15732900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19" name="Picture Placeholder 17">
            <a:extLst>
              <a:ext uri="{FF2B5EF4-FFF2-40B4-BE49-F238E27FC236}">
                <a16:creationId xmlns:a16="http://schemas.microsoft.com/office/drawing/2014/main" id="{4F22005C-7564-4996-A356-1E0ACD5188A2}"/>
              </a:ext>
            </a:extLst>
          </p:cNvPr>
          <p:cNvSpPr>
            <a:spLocks noGrp="1"/>
          </p:cNvSpPr>
          <p:nvPr>
            <p:ph type="pic" sz="quarter" idx="12"/>
          </p:nvPr>
        </p:nvSpPr>
        <p:spPr>
          <a:xfrm>
            <a:off x="0" y="0"/>
            <a:ext cx="12192000" cy="2726871"/>
          </a:xfrm>
          <a:solidFill>
            <a:schemeClr val="bg2">
              <a:lumMod val="95000"/>
            </a:schemeClr>
          </a:solidFill>
        </p:spPr>
        <p:txBody>
          <a:bodyPr>
            <a:normAutofit/>
          </a:bodyPr>
          <a:lstStyle>
            <a:lvl1pPr>
              <a:defRPr sz="800"/>
            </a:lvl1pPr>
          </a:lstStyle>
          <a:p>
            <a:endParaRPr lang="en-US"/>
          </a:p>
        </p:txBody>
      </p:sp>
      <p:sp>
        <p:nvSpPr>
          <p:cNvPr id="9" name="Text Placeholder 7">
            <a:extLst>
              <a:ext uri="{FF2B5EF4-FFF2-40B4-BE49-F238E27FC236}">
                <a16:creationId xmlns:a16="http://schemas.microsoft.com/office/drawing/2014/main" id="{6B4A850A-2B1B-4350-8880-3C3507C24BAF}"/>
              </a:ext>
            </a:extLst>
          </p:cNvPr>
          <p:cNvSpPr>
            <a:spLocks noGrp="1"/>
          </p:cNvSpPr>
          <p:nvPr>
            <p:ph type="body" sz="quarter" idx="10" hasCustomPrompt="1"/>
          </p:nvPr>
        </p:nvSpPr>
        <p:spPr>
          <a:xfrm>
            <a:off x="2912533" y="322263"/>
            <a:ext cx="6366934" cy="1203325"/>
          </a:xfrm>
        </p:spPr>
        <p:txBody>
          <a:bodyPr anchor="ctr">
            <a:noAutofit/>
          </a:bodyPr>
          <a:lstStyle>
            <a:lvl1pPr marL="0" indent="0" algn="ctr">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
        <p:nvSpPr>
          <p:cNvPr id="10" name="Oval 9">
            <a:extLst>
              <a:ext uri="{FF2B5EF4-FFF2-40B4-BE49-F238E27FC236}">
                <a16:creationId xmlns:a16="http://schemas.microsoft.com/office/drawing/2014/main" id="{0554B539-D135-40CC-9EA4-089ACED719A8}"/>
              </a:ext>
            </a:extLst>
          </p:cNvPr>
          <p:cNvSpPr/>
          <p:nvPr userDrawn="1"/>
        </p:nvSpPr>
        <p:spPr>
          <a:xfrm>
            <a:off x="11275726" y="6103609"/>
            <a:ext cx="344774" cy="344774"/>
          </a:xfrm>
          <a:prstGeom prst="ellipse">
            <a:avLst/>
          </a:prstGeom>
          <a:noFill/>
          <a:ln>
            <a:gradFill>
              <a:gsLst>
                <a:gs pos="0">
                  <a:schemeClr val="accent1"/>
                </a:gs>
                <a:gs pos="100000">
                  <a:schemeClr val="accent2"/>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lide Number Placeholder 5">
            <a:extLst>
              <a:ext uri="{FF2B5EF4-FFF2-40B4-BE49-F238E27FC236}">
                <a16:creationId xmlns:a16="http://schemas.microsoft.com/office/drawing/2014/main" id="{08FE69CA-F6CA-42B5-B6FD-F7DF042182AB}"/>
              </a:ext>
            </a:extLst>
          </p:cNvPr>
          <p:cNvSpPr txBox="1">
            <a:spLocks/>
          </p:cNvSpPr>
          <p:nvPr userDrawn="1"/>
        </p:nvSpPr>
        <p:spPr>
          <a:xfrm>
            <a:off x="11170779" y="6070534"/>
            <a:ext cx="554668" cy="377849"/>
          </a:xfrm>
          <a:prstGeom prst="rect">
            <a:avLst/>
          </a:prstGeom>
        </p:spPr>
        <p:txBody>
          <a:bodyPr vert="horz" lIns="91440" tIns="45720" rIns="91440" bIns="45720" rtlCol="0" anchor="ctr"/>
          <a:lstStyle>
            <a:defPPr>
              <a:defRPr lang="id-ID"/>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696CAF5E-82FD-46C1-8113-274199A6E6F4}" type="slidenum">
              <a:rPr lang="id-ID" b="0" smtClean="0">
                <a:solidFill>
                  <a:schemeClr val="tx1"/>
                </a:solidFill>
              </a:rPr>
              <a:pPr algn="ctr"/>
              <a:t>‹#›</a:t>
            </a:fld>
            <a:endParaRPr lang="id-ID" b="0" dirty="0">
              <a:solidFill>
                <a:schemeClr val="tx1"/>
              </a:solidFill>
            </a:endParaRPr>
          </a:p>
        </p:txBody>
      </p:sp>
      <p:sp>
        <p:nvSpPr>
          <p:cNvPr id="25" name="Picture Placeholder 24">
            <a:extLst>
              <a:ext uri="{FF2B5EF4-FFF2-40B4-BE49-F238E27FC236}">
                <a16:creationId xmlns:a16="http://schemas.microsoft.com/office/drawing/2014/main" id="{1DD6E549-0B1E-4163-A228-28AD9008224B}"/>
              </a:ext>
            </a:extLst>
          </p:cNvPr>
          <p:cNvSpPr>
            <a:spLocks noGrp="1"/>
          </p:cNvSpPr>
          <p:nvPr>
            <p:ph type="pic" sz="quarter" idx="13"/>
          </p:nvPr>
        </p:nvSpPr>
        <p:spPr>
          <a:xfrm>
            <a:off x="5258973" y="1887618"/>
            <a:ext cx="1674056" cy="1674056"/>
          </a:xfrm>
          <a:custGeom>
            <a:avLst/>
            <a:gdLst>
              <a:gd name="connsiteX0" fmla="*/ 837028 w 1674056"/>
              <a:gd name="connsiteY0" fmla="*/ 0 h 1674056"/>
              <a:gd name="connsiteX1" fmla="*/ 1674056 w 1674056"/>
              <a:gd name="connsiteY1" fmla="*/ 837028 h 1674056"/>
              <a:gd name="connsiteX2" fmla="*/ 837028 w 1674056"/>
              <a:gd name="connsiteY2" fmla="*/ 1674056 h 1674056"/>
              <a:gd name="connsiteX3" fmla="*/ 0 w 1674056"/>
              <a:gd name="connsiteY3" fmla="*/ 837028 h 1674056"/>
              <a:gd name="connsiteX4" fmla="*/ 837028 w 1674056"/>
              <a:gd name="connsiteY4" fmla="*/ 0 h 16740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056" h="1674056">
                <a:moveTo>
                  <a:pt x="837028" y="0"/>
                </a:moveTo>
                <a:cubicBezTo>
                  <a:pt x="1299306" y="0"/>
                  <a:pt x="1674056" y="374750"/>
                  <a:pt x="1674056" y="837028"/>
                </a:cubicBezTo>
                <a:cubicBezTo>
                  <a:pt x="1674056" y="1299306"/>
                  <a:pt x="1299306" y="1674056"/>
                  <a:pt x="837028" y="1674056"/>
                </a:cubicBezTo>
                <a:cubicBezTo>
                  <a:pt x="374750" y="1674056"/>
                  <a:pt x="0" y="1299306"/>
                  <a:pt x="0" y="837028"/>
                </a:cubicBezTo>
                <a:cubicBezTo>
                  <a:pt x="0" y="374750"/>
                  <a:pt x="374750" y="0"/>
                  <a:pt x="837028" y="0"/>
                </a:cubicBezTo>
                <a:close/>
              </a:path>
            </a:pathLst>
          </a:custGeom>
          <a:solidFill>
            <a:schemeClr val="bg2">
              <a:lumMod val="85000"/>
            </a:schemeClr>
          </a:solidFill>
        </p:spPr>
        <p:txBody>
          <a:bodyPr wrap="square">
            <a:noAutofit/>
          </a:bodyPr>
          <a:lstStyle>
            <a:lvl1pPr>
              <a:defRPr sz="800"/>
            </a:lvl1pPr>
          </a:lstStyle>
          <a:p>
            <a:endParaRPr lang="en-US"/>
          </a:p>
        </p:txBody>
      </p:sp>
    </p:spTree>
    <p:extLst>
      <p:ext uri="{BB962C8B-B14F-4D97-AF65-F5344CB8AC3E}">
        <p14:creationId xmlns:p14="http://schemas.microsoft.com/office/powerpoint/2010/main" val="22847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AA63EEC8-007F-4C15-B897-53967D1CE89C}"/>
              </a:ext>
            </a:extLst>
          </p:cNvPr>
          <p:cNvSpPr/>
          <p:nvPr userDrawn="1"/>
        </p:nvSpPr>
        <p:spPr>
          <a:xfrm>
            <a:off x="11275726" y="6103609"/>
            <a:ext cx="344774" cy="344774"/>
          </a:xfrm>
          <a:prstGeom prst="ellipse">
            <a:avLst/>
          </a:prstGeom>
          <a:noFill/>
          <a:ln>
            <a:gradFill>
              <a:gsLst>
                <a:gs pos="0">
                  <a:schemeClr val="accent1"/>
                </a:gs>
                <a:gs pos="100000">
                  <a:schemeClr val="accent2"/>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lide Number Placeholder 5">
            <a:extLst>
              <a:ext uri="{FF2B5EF4-FFF2-40B4-BE49-F238E27FC236}">
                <a16:creationId xmlns:a16="http://schemas.microsoft.com/office/drawing/2014/main" id="{37826CD8-5D65-4101-9DCD-9012AB2EC244}"/>
              </a:ext>
            </a:extLst>
          </p:cNvPr>
          <p:cNvSpPr txBox="1">
            <a:spLocks/>
          </p:cNvSpPr>
          <p:nvPr userDrawn="1"/>
        </p:nvSpPr>
        <p:spPr>
          <a:xfrm>
            <a:off x="11170779" y="6070534"/>
            <a:ext cx="554668" cy="377849"/>
          </a:xfrm>
          <a:prstGeom prst="rect">
            <a:avLst/>
          </a:prstGeom>
        </p:spPr>
        <p:txBody>
          <a:bodyPr vert="horz" lIns="91440" tIns="45720" rIns="91440" bIns="45720" rtlCol="0" anchor="ctr"/>
          <a:lstStyle>
            <a:defPPr>
              <a:defRPr lang="id-ID"/>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696CAF5E-82FD-46C1-8113-274199A6E6F4}" type="slidenum">
              <a:rPr lang="id-ID" b="0" smtClean="0">
                <a:solidFill>
                  <a:schemeClr val="tx1"/>
                </a:solidFill>
              </a:rPr>
              <a:pPr algn="ctr"/>
              <a:t>‹#›</a:t>
            </a:fld>
            <a:endParaRPr lang="id-ID" b="0" dirty="0">
              <a:solidFill>
                <a:schemeClr val="tx1"/>
              </a:solidFill>
            </a:endParaRPr>
          </a:p>
        </p:txBody>
      </p:sp>
      <p:sp>
        <p:nvSpPr>
          <p:cNvPr id="5" name="Text Placeholder 7">
            <a:extLst>
              <a:ext uri="{FF2B5EF4-FFF2-40B4-BE49-F238E27FC236}">
                <a16:creationId xmlns:a16="http://schemas.microsoft.com/office/drawing/2014/main" id="{F32A5D75-3C17-42C1-A4BC-CC4AFFCDFFBC}"/>
              </a:ext>
            </a:extLst>
          </p:cNvPr>
          <p:cNvSpPr>
            <a:spLocks noGrp="1"/>
          </p:cNvSpPr>
          <p:nvPr>
            <p:ph type="body" sz="quarter" idx="11" hasCustomPrompt="1"/>
          </p:nvPr>
        </p:nvSpPr>
        <p:spPr>
          <a:xfrm>
            <a:off x="616226" y="499498"/>
            <a:ext cx="8234766" cy="848856"/>
          </a:xfrm>
        </p:spPr>
        <p:txBody>
          <a:bodyPr anchor="ctr">
            <a:noAutofit/>
          </a:bodyPr>
          <a:lstStyle>
            <a:lvl1pPr marL="0" indent="0" algn="l">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Tree>
    <p:extLst>
      <p:ext uri="{BB962C8B-B14F-4D97-AF65-F5344CB8AC3E}">
        <p14:creationId xmlns:p14="http://schemas.microsoft.com/office/powerpoint/2010/main" val="1242680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AA63EEC8-007F-4C15-B897-53967D1CE89C}"/>
              </a:ext>
            </a:extLst>
          </p:cNvPr>
          <p:cNvSpPr/>
          <p:nvPr userDrawn="1"/>
        </p:nvSpPr>
        <p:spPr>
          <a:xfrm>
            <a:off x="11275726" y="6103609"/>
            <a:ext cx="344774" cy="344774"/>
          </a:xfrm>
          <a:prstGeom prst="ellipse">
            <a:avLst/>
          </a:prstGeom>
          <a:noFill/>
          <a:ln>
            <a:gradFill>
              <a:gsLst>
                <a:gs pos="0">
                  <a:schemeClr val="accent1"/>
                </a:gs>
                <a:gs pos="100000">
                  <a:schemeClr val="accent2"/>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lide Number Placeholder 5">
            <a:extLst>
              <a:ext uri="{FF2B5EF4-FFF2-40B4-BE49-F238E27FC236}">
                <a16:creationId xmlns:a16="http://schemas.microsoft.com/office/drawing/2014/main" id="{37826CD8-5D65-4101-9DCD-9012AB2EC244}"/>
              </a:ext>
            </a:extLst>
          </p:cNvPr>
          <p:cNvSpPr txBox="1">
            <a:spLocks/>
          </p:cNvSpPr>
          <p:nvPr userDrawn="1"/>
        </p:nvSpPr>
        <p:spPr>
          <a:xfrm>
            <a:off x="11170779" y="6070534"/>
            <a:ext cx="554668" cy="377849"/>
          </a:xfrm>
          <a:prstGeom prst="rect">
            <a:avLst/>
          </a:prstGeom>
        </p:spPr>
        <p:txBody>
          <a:bodyPr vert="horz" lIns="91440" tIns="45720" rIns="91440" bIns="45720" rtlCol="0" anchor="ctr"/>
          <a:lstStyle>
            <a:defPPr>
              <a:defRPr lang="id-ID"/>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696CAF5E-82FD-46C1-8113-274199A6E6F4}" type="slidenum">
              <a:rPr lang="id-ID" b="0" smtClean="0">
                <a:solidFill>
                  <a:schemeClr val="tx1"/>
                </a:solidFill>
              </a:rPr>
              <a:pPr algn="ctr"/>
              <a:t>‹#›</a:t>
            </a:fld>
            <a:endParaRPr lang="id-ID" b="0" dirty="0">
              <a:solidFill>
                <a:schemeClr val="tx1"/>
              </a:solidFill>
            </a:endParaRPr>
          </a:p>
        </p:txBody>
      </p:sp>
      <p:sp>
        <p:nvSpPr>
          <p:cNvPr id="5" name="Text Placeholder 7">
            <a:extLst>
              <a:ext uri="{FF2B5EF4-FFF2-40B4-BE49-F238E27FC236}">
                <a16:creationId xmlns:a16="http://schemas.microsoft.com/office/drawing/2014/main" id="{F32A5D75-3C17-42C1-A4BC-CC4AFFCDFFBC}"/>
              </a:ext>
            </a:extLst>
          </p:cNvPr>
          <p:cNvSpPr>
            <a:spLocks noGrp="1"/>
          </p:cNvSpPr>
          <p:nvPr>
            <p:ph type="body" sz="quarter" idx="11" hasCustomPrompt="1"/>
          </p:nvPr>
        </p:nvSpPr>
        <p:spPr>
          <a:xfrm>
            <a:off x="1978617" y="499498"/>
            <a:ext cx="8234766" cy="848856"/>
          </a:xfrm>
        </p:spPr>
        <p:txBody>
          <a:bodyPr anchor="ctr">
            <a:noAutofit/>
          </a:bodyPr>
          <a:lstStyle>
            <a:lvl1pPr marL="0" indent="0" algn="ctr">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Tree>
    <p:extLst>
      <p:ext uri="{BB962C8B-B14F-4D97-AF65-F5344CB8AC3E}">
        <p14:creationId xmlns:p14="http://schemas.microsoft.com/office/powerpoint/2010/main" val="4107145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AA63EEC8-007F-4C15-B897-53967D1CE89C}"/>
              </a:ext>
            </a:extLst>
          </p:cNvPr>
          <p:cNvSpPr/>
          <p:nvPr userDrawn="1"/>
        </p:nvSpPr>
        <p:spPr>
          <a:xfrm>
            <a:off x="11275726" y="6103609"/>
            <a:ext cx="344774" cy="344774"/>
          </a:xfrm>
          <a:prstGeom prst="ellipse">
            <a:avLst/>
          </a:prstGeom>
          <a:noFill/>
          <a:ln>
            <a:gradFill>
              <a:gsLst>
                <a:gs pos="0">
                  <a:schemeClr val="accent1"/>
                </a:gs>
                <a:gs pos="100000">
                  <a:schemeClr val="accent2"/>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lide Number Placeholder 5">
            <a:extLst>
              <a:ext uri="{FF2B5EF4-FFF2-40B4-BE49-F238E27FC236}">
                <a16:creationId xmlns:a16="http://schemas.microsoft.com/office/drawing/2014/main" id="{37826CD8-5D65-4101-9DCD-9012AB2EC244}"/>
              </a:ext>
            </a:extLst>
          </p:cNvPr>
          <p:cNvSpPr txBox="1">
            <a:spLocks/>
          </p:cNvSpPr>
          <p:nvPr userDrawn="1"/>
        </p:nvSpPr>
        <p:spPr>
          <a:xfrm>
            <a:off x="11170779" y="6070534"/>
            <a:ext cx="554668" cy="377849"/>
          </a:xfrm>
          <a:prstGeom prst="rect">
            <a:avLst/>
          </a:prstGeom>
        </p:spPr>
        <p:txBody>
          <a:bodyPr vert="horz" lIns="91440" tIns="45720" rIns="91440" bIns="45720" rtlCol="0" anchor="ctr"/>
          <a:lstStyle>
            <a:defPPr>
              <a:defRPr lang="id-ID"/>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696CAF5E-82FD-46C1-8113-274199A6E6F4}" type="slidenum">
              <a:rPr lang="id-ID" b="0" smtClean="0">
                <a:solidFill>
                  <a:schemeClr val="tx1"/>
                </a:solidFill>
              </a:rPr>
              <a:pPr algn="ctr"/>
              <a:t>‹#›</a:t>
            </a:fld>
            <a:endParaRPr lang="id-ID" b="0" dirty="0">
              <a:solidFill>
                <a:schemeClr val="tx1"/>
              </a:solidFill>
            </a:endParaRPr>
          </a:p>
        </p:txBody>
      </p:sp>
      <p:sp>
        <p:nvSpPr>
          <p:cNvPr id="5" name="Text Placeholder 7">
            <a:extLst>
              <a:ext uri="{FF2B5EF4-FFF2-40B4-BE49-F238E27FC236}">
                <a16:creationId xmlns:a16="http://schemas.microsoft.com/office/drawing/2014/main" id="{F32A5D75-3C17-42C1-A4BC-CC4AFFCDFFBC}"/>
              </a:ext>
            </a:extLst>
          </p:cNvPr>
          <p:cNvSpPr>
            <a:spLocks noGrp="1"/>
          </p:cNvSpPr>
          <p:nvPr>
            <p:ph type="body" sz="quarter" idx="11" hasCustomPrompt="1"/>
          </p:nvPr>
        </p:nvSpPr>
        <p:spPr>
          <a:xfrm>
            <a:off x="1978617" y="499498"/>
            <a:ext cx="8234766" cy="848856"/>
          </a:xfrm>
        </p:spPr>
        <p:txBody>
          <a:bodyPr anchor="ctr">
            <a:noAutofit/>
          </a:bodyPr>
          <a:lstStyle>
            <a:lvl1pPr marL="0" indent="0" algn="ctr">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
        <p:nvSpPr>
          <p:cNvPr id="9" name="Picture Placeholder 8">
            <a:extLst>
              <a:ext uri="{FF2B5EF4-FFF2-40B4-BE49-F238E27FC236}">
                <a16:creationId xmlns:a16="http://schemas.microsoft.com/office/drawing/2014/main" id="{F177075E-988F-48D2-9BC8-79A5AB3E121B}"/>
              </a:ext>
            </a:extLst>
          </p:cNvPr>
          <p:cNvSpPr>
            <a:spLocks noGrp="1"/>
          </p:cNvSpPr>
          <p:nvPr>
            <p:ph type="pic" sz="quarter" idx="13"/>
          </p:nvPr>
        </p:nvSpPr>
        <p:spPr>
          <a:xfrm>
            <a:off x="0" y="1931478"/>
            <a:ext cx="12192000" cy="3798479"/>
          </a:xfrm>
          <a:custGeom>
            <a:avLst/>
            <a:gdLst>
              <a:gd name="connsiteX0" fmla="*/ 1310427 w 6096001"/>
              <a:gd name="connsiteY0" fmla="*/ 746 h 1899239"/>
              <a:gd name="connsiteX1" fmla="*/ 2471997 w 6096001"/>
              <a:gd name="connsiteY1" fmla="*/ 264288 h 1899239"/>
              <a:gd name="connsiteX2" fmla="*/ 4078306 w 6096001"/>
              <a:gd name="connsiteY2" fmla="*/ 819291 h 1899239"/>
              <a:gd name="connsiteX3" fmla="*/ 5739521 w 6096001"/>
              <a:gd name="connsiteY3" fmla="*/ 728838 h 1899239"/>
              <a:gd name="connsiteX4" fmla="*/ 6043268 w 6096001"/>
              <a:gd name="connsiteY4" fmla="*/ 567378 h 1899239"/>
              <a:gd name="connsiteX5" fmla="*/ 6072408 w 6096001"/>
              <a:gd name="connsiteY5" fmla="*/ 550036 h 1899239"/>
              <a:gd name="connsiteX6" fmla="*/ 6096001 w 6096001"/>
              <a:gd name="connsiteY6" fmla="*/ 557794 h 1899239"/>
              <a:gd name="connsiteX7" fmla="*/ 6096001 w 6096001"/>
              <a:gd name="connsiteY7" fmla="*/ 1431435 h 1899239"/>
              <a:gd name="connsiteX8" fmla="*/ 6030108 w 6096001"/>
              <a:gd name="connsiteY8" fmla="*/ 1480794 h 1899239"/>
              <a:gd name="connsiteX9" fmla="*/ 3942261 w 6096001"/>
              <a:gd name="connsiteY9" fmla="*/ 1884814 h 1899239"/>
              <a:gd name="connsiteX10" fmla="*/ 0 w 6096001"/>
              <a:gd name="connsiteY10" fmla="*/ 954040 h 1899239"/>
              <a:gd name="connsiteX11" fmla="*/ 0 w 6096001"/>
              <a:gd name="connsiteY11" fmla="*/ 636337 h 1899239"/>
              <a:gd name="connsiteX12" fmla="*/ 1310427 w 6096001"/>
              <a:gd name="connsiteY12" fmla="*/ 746 h 1899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96001" h="1899239">
                <a:moveTo>
                  <a:pt x="1310427" y="746"/>
                </a:moveTo>
                <a:cubicBezTo>
                  <a:pt x="1708801" y="-11166"/>
                  <a:pt x="2095585" y="121536"/>
                  <a:pt x="2471997" y="264288"/>
                </a:cubicBezTo>
                <a:cubicBezTo>
                  <a:pt x="3000926" y="467528"/>
                  <a:pt x="3526804" y="696640"/>
                  <a:pt x="4078306" y="819291"/>
                </a:cubicBezTo>
                <a:cubicBezTo>
                  <a:pt x="4630418" y="941943"/>
                  <a:pt x="5216693" y="954040"/>
                  <a:pt x="5739521" y="728838"/>
                </a:cubicBezTo>
                <a:cubicBezTo>
                  <a:pt x="5827457" y="690756"/>
                  <a:pt x="5966666" y="612373"/>
                  <a:pt x="6043268" y="567378"/>
                </a:cubicBezTo>
                <a:lnTo>
                  <a:pt x="6072408" y="550036"/>
                </a:lnTo>
                <a:lnTo>
                  <a:pt x="6096001" y="557794"/>
                </a:lnTo>
                <a:lnTo>
                  <a:pt x="6096001" y="1431435"/>
                </a:lnTo>
                <a:lnTo>
                  <a:pt x="6030108" y="1480794"/>
                </a:lnTo>
                <a:cubicBezTo>
                  <a:pt x="5662510" y="1734452"/>
                  <a:pt x="4895683" y="1959145"/>
                  <a:pt x="3942261" y="1884814"/>
                </a:cubicBezTo>
                <a:cubicBezTo>
                  <a:pt x="2925887" y="1805528"/>
                  <a:pt x="918763" y="1026440"/>
                  <a:pt x="0" y="954040"/>
                </a:cubicBezTo>
                <a:lnTo>
                  <a:pt x="0" y="636337"/>
                </a:lnTo>
                <a:cubicBezTo>
                  <a:pt x="358720" y="266335"/>
                  <a:pt x="819932" y="18985"/>
                  <a:pt x="1310427" y="746"/>
                </a:cubicBezTo>
                <a:close/>
              </a:path>
            </a:pathLst>
          </a:custGeom>
          <a:solidFill>
            <a:schemeClr val="bg2">
              <a:lumMod val="95000"/>
            </a:schemeClr>
          </a:solidFill>
        </p:spPr>
        <p:txBody>
          <a:bodyPr wrap="square">
            <a:noAutofit/>
          </a:bodyPr>
          <a:lstStyle>
            <a:lvl1pPr>
              <a:defRPr sz="800"/>
            </a:lvl1pPr>
          </a:lstStyle>
          <a:p>
            <a:endParaRPr lang="en-US"/>
          </a:p>
        </p:txBody>
      </p:sp>
    </p:spTree>
    <p:extLst>
      <p:ext uri="{BB962C8B-B14F-4D97-AF65-F5344CB8AC3E}">
        <p14:creationId xmlns:p14="http://schemas.microsoft.com/office/powerpoint/2010/main" val="939224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7_Custom Layout">
    <p:spTree>
      <p:nvGrpSpPr>
        <p:cNvPr id="1" name=""/>
        <p:cNvGrpSpPr/>
        <p:nvPr/>
      </p:nvGrpSpPr>
      <p:grpSpPr>
        <a:xfrm>
          <a:off x="0" y="0"/>
          <a:ext cx="0" cy="0"/>
          <a:chOff x="0" y="0"/>
          <a:chExt cx="0" cy="0"/>
        </a:xfrm>
      </p:grpSpPr>
      <p:sp>
        <p:nvSpPr>
          <p:cNvPr id="6" name="Picture Placeholder 22">
            <a:extLst>
              <a:ext uri="{FF2B5EF4-FFF2-40B4-BE49-F238E27FC236}">
                <a16:creationId xmlns:a16="http://schemas.microsoft.com/office/drawing/2014/main" id="{B7D59A02-44AF-42C0-90A8-BF9807075F14}"/>
              </a:ext>
            </a:extLst>
          </p:cNvPr>
          <p:cNvSpPr>
            <a:spLocks noGrp="1"/>
          </p:cNvSpPr>
          <p:nvPr>
            <p:ph type="pic" sz="quarter" idx="10"/>
          </p:nvPr>
        </p:nvSpPr>
        <p:spPr>
          <a:xfrm>
            <a:off x="2224758" y="1692123"/>
            <a:ext cx="1631600" cy="1631600"/>
          </a:xfrm>
          <a:custGeom>
            <a:avLst/>
            <a:gdLst>
              <a:gd name="connsiteX0" fmla="*/ 129826 w 1286934"/>
              <a:gd name="connsiteY0" fmla="*/ 0 h 1286934"/>
              <a:gd name="connsiteX1" fmla="*/ 1157108 w 1286934"/>
              <a:gd name="connsiteY1" fmla="*/ 0 h 1286934"/>
              <a:gd name="connsiteX2" fmla="*/ 1286934 w 1286934"/>
              <a:gd name="connsiteY2" fmla="*/ 129826 h 1286934"/>
              <a:gd name="connsiteX3" fmla="*/ 1286934 w 1286934"/>
              <a:gd name="connsiteY3" fmla="*/ 1157108 h 1286934"/>
              <a:gd name="connsiteX4" fmla="*/ 1157108 w 1286934"/>
              <a:gd name="connsiteY4" fmla="*/ 1286934 h 1286934"/>
              <a:gd name="connsiteX5" fmla="*/ 129826 w 1286934"/>
              <a:gd name="connsiteY5" fmla="*/ 1286934 h 1286934"/>
              <a:gd name="connsiteX6" fmla="*/ 0 w 1286934"/>
              <a:gd name="connsiteY6" fmla="*/ 1157108 h 1286934"/>
              <a:gd name="connsiteX7" fmla="*/ 0 w 1286934"/>
              <a:gd name="connsiteY7" fmla="*/ 129826 h 1286934"/>
              <a:gd name="connsiteX8" fmla="*/ 129826 w 1286934"/>
              <a:gd name="connsiteY8" fmla="*/ 0 h 1286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86934" h="1286934">
                <a:moveTo>
                  <a:pt x="129826" y="0"/>
                </a:moveTo>
                <a:lnTo>
                  <a:pt x="1157108" y="0"/>
                </a:lnTo>
                <a:cubicBezTo>
                  <a:pt x="1228809" y="0"/>
                  <a:pt x="1286934" y="58125"/>
                  <a:pt x="1286934" y="129826"/>
                </a:cubicBezTo>
                <a:lnTo>
                  <a:pt x="1286934" y="1157108"/>
                </a:lnTo>
                <a:cubicBezTo>
                  <a:pt x="1286934" y="1228809"/>
                  <a:pt x="1228809" y="1286934"/>
                  <a:pt x="1157108" y="1286934"/>
                </a:cubicBezTo>
                <a:lnTo>
                  <a:pt x="129826" y="1286934"/>
                </a:lnTo>
                <a:cubicBezTo>
                  <a:pt x="58125" y="1286934"/>
                  <a:pt x="0" y="1228809"/>
                  <a:pt x="0" y="1157108"/>
                </a:cubicBezTo>
                <a:lnTo>
                  <a:pt x="0" y="129826"/>
                </a:lnTo>
                <a:cubicBezTo>
                  <a:pt x="0" y="58125"/>
                  <a:pt x="58125" y="0"/>
                  <a:pt x="129826" y="0"/>
                </a:cubicBezTo>
                <a:close/>
              </a:path>
            </a:pathLst>
          </a:custGeom>
          <a:solidFill>
            <a:schemeClr val="bg2">
              <a:lumMod val="95000"/>
            </a:schemeClr>
          </a:solidFill>
          <a:ln>
            <a:noFill/>
          </a:ln>
        </p:spPr>
        <p:txBody>
          <a:bodyPr wrap="square">
            <a:noAutofit/>
          </a:bodyPr>
          <a:lstStyle>
            <a:lvl1pPr>
              <a:defRPr sz="800"/>
            </a:lvl1pPr>
          </a:lstStyle>
          <a:p>
            <a:endParaRPr lang="en-US"/>
          </a:p>
        </p:txBody>
      </p:sp>
      <p:sp>
        <p:nvSpPr>
          <p:cNvPr id="7" name="Picture Placeholder 23">
            <a:extLst>
              <a:ext uri="{FF2B5EF4-FFF2-40B4-BE49-F238E27FC236}">
                <a16:creationId xmlns:a16="http://schemas.microsoft.com/office/drawing/2014/main" id="{021CB42F-C649-4C07-A41A-BC419987A065}"/>
              </a:ext>
            </a:extLst>
          </p:cNvPr>
          <p:cNvSpPr>
            <a:spLocks noGrp="1"/>
          </p:cNvSpPr>
          <p:nvPr>
            <p:ph type="pic" sz="quarter" idx="11"/>
          </p:nvPr>
        </p:nvSpPr>
        <p:spPr>
          <a:xfrm>
            <a:off x="4265660" y="1692123"/>
            <a:ext cx="1631600" cy="1631600"/>
          </a:xfrm>
          <a:custGeom>
            <a:avLst/>
            <a:gdLst>
              <a:gd name="connsiteX0" fmla="*/ 129826 w 1286934"/>
              <a:gd name="connsiteY0" fmla="*/ 0 h 1286934"/>
              <a:gd name="connsiteX1" fmla="*/ 1157108 w 1286934"/>
              <a:gd name="connsiteY1" fmla="*/ 0 h 1286934"/>
              <a:gd name="connsiteX2" fmla="*/ 1286934 w 1286934"/>
              <a:gd name="connsiteY2" fmla="*/ 129826 h 1286934"/>
              <a:gd name="connsiteX3" fmla="*/ 1286934 w 1286934"/>
              <a:gd name="connsiteY3" fmla="*/ 1157108 h 1286934"/>
              <a:gd name="connsiteX4" fmla="*/ 1157108 w 1286934"/>
              <a:gd name="connsiteY4" fmla="*/ 1286934 h 1286934"/>
              <a:gd name="connsiteX5" fmla="*/ 129826 w 1286934"/>
              <a:gd name="connsiteY5" fmla="*/ 1286934 h 1286934"/>
              <a:gd name="connsiteX6" fmla="*/ 0 w 1286934"/>
              <a:gd name="connsiteY6" fmla="*/ 1157108 h 1286934"/>
              <a:gd name="connsiteX7" fmla="*/ 0 w 1286934"/>
              <a:gd name="connsiteY7" fmla="*/ 129826 h 1286934"/>
              <a:gd name="connsiteX8" fmla="*/ 129826 w 1286934"/>
              <a:gd name="connsiteY8" fmla="*/ 0 h 1286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86934" h="1286934">
                <a:moveTo>
                  <a:pt x="129826" y="0"/>
                </a:moveTo>
                <a:lnTo>
                  <a:pt x="1157108" y="0"/>
                </a:lnTo>
                <a:cubicBezTo>
                  <a:pt x="1228809" y="0"/>
                  <a:pt x="1286934" y="58125"/>
                  <a:pt x="1286934" y="129826"/>
                </a:cubicBezTo>
                <a:lnTo>
                  <a:pt x="1286934" y="1157108"/>
                </a:lnTo>
                <a:cubicBezTo>
                  <a:pt x="1286934" y="1228809"/>
                  <a:pt x="1228809" y="1286934"/>
                  <a:pt x="1157108" y="1286934"/>
                </a:cubicBezTo>
                <a:lnTo>
                  <a:pt x="129826" y="1286934"/>
                </a:lnTo>
                <a:cubicBezTo>
                  <a:pt x="58125" y="1286934"/>
                  <a:pt x="0" y="1228809"/>
                  <a:pt x="0" y="1157108"/>
                </a:cubicBezTo>
                <a:lnTo>
                  <a:pt x="0" y="129826"/>
                </a:lnTo>
                <a:cubicBezTo>
                  <a:pt x="0" y="58125"/>
                  <a:pt x="58125" y="0"/>
                  <a:pt x="129826" y="0"/>
                </a:cubicBezTo>
                <a:close/>
              </a:path>
            </a:pathLst>
          </a:custGeom>
          <a:solidFill>
            <a:schemeClr val="bg2">
              <a:lumMod val="95000"/>
            </a:schemeClr>
          </a:solidFill>
          <a:ln>
            <a:noFill/>
          </a:ln>
        </p:spPr>
        <p:txBody>
          <a:bodyPr wrap="square">
            <a:noAutofit/>
          </a:bodyPr>
          <a:lstStyle>
            <a:lvl1pPr>
              <a:defRPr sz="800"/>
            </a:lvl1pPr>
          </a:lstStyle>
          <a:p>
            <a:endParaRPr lang="en-US"/>
          </a:p>
        </p:txBody>
      </p:sp>
      <p:sp>
        <p:nvSpPr>
          <p:cNvPr id="8" name="Picture Placeholder 24">
            <a:extLst>
              <a:ext uri="{FF2B5EF4-FFF2-40B4-BE49-F238E27FC236}">
                <a16:creationId xmlns:a16="http://schemas.microsoft.com/office/drawing/2014/main" id="{FC232146-F58F-4E05-A459-CA30846C7041}"/>
              </a:ext>
            </a:extLst>
          </p:cNvPr>
          <p:cNvSpPr>
            <a:spLocks noGrp="1"/>
          </p:cNvSpPr>
          <p:nvPr>
            <p:ph type="pic" sz="quarter" idx="12"/>
          </p:nvPr>
        </p:nvSpPr>
        <p:spPr>
          <a:xfrm>
            <a:off x="6306562" y="1692123"/>
            <a:ext cx="1631600" cy="1631600"/>
          </a:xfrm>
          <a:custGeom>
            <a:avLst/>
            <a:gdLst>
              <a:gd name="connsiteX0" fmla="*/ 129826 w 1286934"/>
              <a:gd name="connsiteY0" fmla="*/ 0 h 1286934"/>
              <a:gd name="connsiteX1" fmla="*/ 1157108 w 1286934"/>
              <a:gd name="connsiteY1" fmla="*/ 0 h 1286934"/>
              <a:gd name="connsiteX2" fmla="*/ 1286934 w 1286934"/>
              <a:gd name="connsiteY2" fmla="*/ 129826 h 1286934"/>
              <a:gd name="connsiteX3" fmla="*/ 1286934 w 1286934"/>
              <a:gd name="connsiteY3" fmla="*/ 1157108 h 1286934"/>
              <a:gd name="connsiteX4" fmla="*/ 1157108 w 1286934"/>
              <a:gd name="connsiteY4" fmla="*/ 1286934 h 1286934"/>
              <a:gd name="connsiteX5" fmla="*/ 129826 w 1286934"/>
              <a:gd name="connsiteY5" fmla="*/ 1286934 h 1286934"/>
              <a:gd name="connsiteX6" fmla="*/ 0 w 1286934"/>
              <a:gd name="connsiteY6" fmla="*/ 1157108 h 1286934"/>
              <a:gd name="connsiteX7" fmla="*/ 0 w 1286934"/>
              <a:gd name="connsiteY7" fmla="*/ 129826 h 1286934"/>
              <a:gd name="connsiteX8" fmla="*/ 129826 w 1286934"/>
              <a:gd name="connsiteY8" fmla="*/ 0 h 1286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86934" h="1286934">
                <a:moveTo>
                  <a:pt x="129826" y="0"/>
                </a:moveTo>
                <a:lnTo>
                  <a:pt x="1157108" y="0"/>
                </a:lnTo>
                <a:cubicBezTo>
                  <a:pt x="1228809" y="0"/>
                  <a:pt x="1286934" y="58125"/>
                  <a:pt x="1286934" y="129826"/>
                </a:cubicBezTo>
                <a:lnTo>
                  <a:pt x="1286934" y="1157108"/>
                </a:lnTo>
                <a:cubicBezTo>
                  <a:pt x="1286934" y="1228809"/>
                  <a:pt x="1228809" y="1286934"/>
                  <a:pt x="1157108" y="1286934"/>
                </a:cubicBezTo>
                <a:lnTo>
                  <a:pt x="129826" y="1286934"/>
                </a:lnTo>
                <a:cubicBezTo>
                  <a:pt x="58125" y="1286934"/>
                  <a:pt x="0" y="1228809"/>
                  <a:pt x="0" y="1157108"/>
                </a:cubicBezTo>
                <a:lnTo>
                  <a:pt x="0" y="129826"/>
                </a:lnTo>
                <a:cubicBezTo>
                  <a:pt x="0" y="58125"/>
                  <a:pt x="58125" y="0"/>
                  <a:pt x="129826" y="0"/>
                </a:cubicBezTo>
                <a:close/>
              </a:path>
            </a:pathLst>
          </a:custGeom>
          <a:solidFill>
            <a:schemeClr val="bg2">
              <a:lumMod val="95000"/>
            </a:schemeClr>
          </a:solidFill>
          <a:ln>
            <a:noFill/>
          </a:ln>
        </p:spPr>
        <p:txBody>
          <a:bodyPr wrap="square">
            <a:noAutofit/>
          </a:bodyPr>
          <a:lstStyle>
            <a:lvl1pPr>
              <a:defRPr sz="800"/>
            </a:lvl1pPr>
          </a:lstStyle>
          <a:p>
            <a:endParaRPr lang="en-US"/>
          </a:p>
        </p:txBody>
      </p:sp>
      <p:sp>
        <p:nvSpPr>
          <p:cNvPr id="9" name="Picture Placeholder 25">
            <a:extLst>
              <a:ext uri="{FF2B5EF4-FFF2-40B4-BE49-F238E27FC236}">
                <a16:creationId xmlns:a16="http://schemas.microsoft.com/office/drawing/2014/main" id="{D4ACEF71-3DBB-4277-BDF9-8BFC5BC79C78}"/>
              </a:ext>
            </a:extLst>
          </p:cNvPr>
          <p:cNvSpPr>
            <a:spLocks noGrp="1"/>
          </p:cNvSpPr>
          <p:nvPr>
            <p:ph type="pic" sz="quarter" idx="13"/>
          </p:nvPr>
        </p:nvSpPr>
        <p:spPr>
          <a:xfrm>
            <a:off x="8321127" y="1692123"/>
            <a:ext cx="1631600" cy="1631600"/>
          </a:xfrm>
          <a:custGeom>
            <a:avLst/>
            <a:gdLst>
              <a:gd name="connsiteX0" fmla="*/ 129826 w 1286934"/>
              <a:gd name="connsiteY0" fmla="*/ 0 h 1286934"/>
              <a:gd name="connsiteX1" fmla="*/ 1157108 w 1286934"/>
              <a:gd name="connsiteY1" fmla="*/ 0 h 1286934"/>
              <a:gd name="connsiteX2" fmla="*/ 1286934 w 1286934"/>
              <a:gd name="connsiteY2" fmla="*/ 129826 h 1286934"/>
              <a:gd name="connsiteX3" fmla="*/ 1286934 w 1286934"/>
              <a:gd name="connsiteY3" fmla="*/ 1157108 h 1286934"/>
              <a:gd name="connsiteX4" fmla="*/ 1157108 w 1286934"/>
              <a:gd name="connsiteY4" fmla="*/ 1286934 h 1286934"/>
              <a:gd name="connsiteX5" fmla="*/ 129826 w 1286934"/>
              <a:gd name="connsiteY5" fmla="*/ 1286934 h 1286934"/>
              <a:gd name="connsiteX6" fmla="*/ 0 w 1286934"/>
              <a:gd name="connsiteY6" fmla="*/ 1157108 h 1286934"/>
              <a:gd name="connsiteX7" fmla="*/ 0 w 1286934"/>
              <a:gd name="connsiteY7" fmla="*/ 129826 h 1286934"/>
              <a:gd name="connsiteX8" fmla="*/ 129826 w 1286934"/>
              <a:gd name="connsiteY8" fmla="*/ 0 h 1286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86934" h="1286934">
                <a:moveTo>
                  <a:pt x="129826" y="0"/>
                </a:moveTo>
                <a:lnTo>
                  <a:pt x="1157108" y="0"/>
                </a:lnTo>
                <a:cubicBezTo>
                  <a:pt x="1228809" y="0"/>
                  <a:pt x="1286934" y="58125"/>
                  <a:pt x="1286934" y="129826"/>
                </a:cubicBezTo>
                <a:lnTo>
                  <a:pt x="1286934" y="1157108"/>
                </a:lnTo>
                <a:cubicBezTo>
                  <a:pt x="1286934" y="1228809"/>
                  <a:pt x="1228809" y="1286934"/>
                  <a:pt x="1157108" y="1286934"/>
                </a:cubicBezTo>
                <a:lnTo>
                  <a:pt x="129826" y="1286934"/>
                </a:lnTo>
                <a:cubicBezTo>
                  <a:pt x="58125" y="1286934"/>
                  <a:pt x="0" y="1228809"/>
                  <a:pt x="0" y="1157108"/>
                </a:cubicBezTo>
                <a:lnTo>
                  <a:pt x="0" y="129826"/>
                </a:lnTo>
                <a:cubicBezTo>
                  <a:pt x="0" y="58125"/>
                  <a:pt x="58125" y="0"/>
                  <a:pt x="129826" y="0"/>
                </a:cubicBezTo>
                <a:close/>
              </a:path>
            </a:pathLst>
          </a:custGeom>
          <a:solidFill>
            <a:schemeClr val="bg2">
              <a:lumMod val="95000"/>
            </a:schemeClr>
          </a:solidFill>
          <a:ln>
            <a:noFill/>
          </a:ln>
        </p:spPr>
        <p:txBody>
          <a:bodyPr wrap="square">
            <a:noAutofit/>
          </a:bodyPr>
          <a:lstStyle>
            <a:lvl1pPr>
              <a:defRPr sz="800"/>
            </a:lvl1pPr>
          </a:lstStyle>
          <a:p>
            <a:endParaRPr lang="en-US"/>
          </a:p>
        </p:txBody>
      </p:sp>
      <p:sp>
        <p:nvSpPr>
          <p:cNvPr id="10" name="Picture Placeholder 30">
            <a:extLst>
              <a:ext uri="{FF2B5EF4-FFF2-40B4-BE49-F238E27FC236}">
                <a16:creationId xmlns:a16="http://schemas.microsoft.com/office/drawing/2014/main" id="{50DA230D-8B46-4A21-97CA-FAF31854B927}"/>
              </a:ext>
            </a:extLst>
          </p:cNvPr>
          <p:cNvSpPr>
            <a:spLocks noGrp="1"/>
          </p:cNvSpPr>
          <p:nvPr>
            <p:ph type="pic" sz="quarter" idx="14"/>
          </p:nvPr>
        </p:nvSpPr>
        <p:spPr>
          <a:xfrm>
            <a:off x="2224758" y="3588657"/>
            <a:ext cx="1631600" cy="1631600"/>
          </a:xfrm>
          <a:custGeom>
            <a:avLst/>
            <a:gdLst>
              <a:gd name="connsiteX0" fmla="*/ 129826 w 1286934"/>
              <a:gd name="connsiteY0" fmla="*/ 0 h 1286934"/>
              <a:gd name="connsiteX1" fmla="*/ 1157108 w 1286934"/>
              <a:gd name="connsiteY1" fmla="*/ 0 h 1286934"/>
              <a:gd name="connsiteX2" fmla="*/ 1286934 w 1286934"/>
              <a:gd name="connsiteY2" fmla="*/ 129826 h 1286934"/>
              <a:gd name="connsiteX3" fmla="*/ 1286934 w 1286934"/>
              <a:gd name="connsiteY3" fmla="*/ 1157108 h 1286934"/>
              <a:gd name="connsiteX4" fmla="*/ 1157108 w 1286934"/>
              <a:gd name="connsiteY4" fmla="*/ 1286934 h 1286934"/>
              <a:gd name="connsiteX5" fmla="*/ 129826 w 1286934"/>
              <a:gd name="connsiteY5" fmla="*/ 1286934 h 1286934"/>
              <a:gd name="connsiteX6" fmla="*/ 0 w 1286934"/>
              <a:gd name="connsiteY6" fmla="*/ 1157108 h 1286934"/>
              <a:gd name="connsiteX7" fmla="*/ 0 w 1286934"/>
              <a:gd name="connsiteY7" fmla="*/ 129826 h 1286934"/>
              <a:gd name="connsiteX8" fmla="*/ 129826 w 1286934"/>
              <a:gd name="connsiteY8" fmla="*/ 0 h 1286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86934" h="1286934">
                <a:moveTo>
                  <a:pt x="129826" y="0"/>
                </a:moveTo>
                <a:lnTo>
                  <a:pt x="1157108" y="0"/>
                </a:lnTo>
                <a:cubicBezTo>
                  <a:pt x="1228809" y="0"/>
                  <a:pt x="1286934" y="58125"/>
                  <a:pt x="1286934" y="129826"/>
                </a:cubicBezTo>
                <a:lnTo>
                  <a:pt x="1286934" y="1157108"/>
                </a:lnTo>
                <a:cubicBezTo>
                  <a:pt x="1286934" y="1228809"/>
                  <a:pt x="1228809" y="1286934"/>
                  <a:pt x="1157108" y="1286934"/>
                </a:cubicBezTo>
                <a:lnTo>
                  <a:pt x="129826" y="1286934"/>
                </a:lnTo>
                <a:cubicBezTo>
                  <a:pt x="58125" y="1286934"/>
                  <a:pt x="0" y="1228809"/>
                  <a:pt x="0" y="1157108"/>
                </a:cubicBezTo>
                <a:lnTo>
                  <a:pt x="0" y="129826"/>
                </a:lnTo>
                <a:cubicBezTo>
                  <a:pt x="0" y="58125"/>
                  <a:pt x="58125" y="0"/>
                  <a:pt x="129826" y="0"/>
                </a:cubicBezTo>
                <a:close/>
              </a:path>
            </a:pathLst>
          </a:custGeom>
          <a:solidFill>
            <a:schemeClr val="bg2">
              <a:lumMod val="95000"/>
            </a:schemeClr>
          </a:solidFill>
          <a:ln>
            <a:noFill/>
          </a:ln>
        </p:spPr>
        <p:txBody>
          <a:bodyPr wrap="square">
            <a:noAutofit/>
          </a:bodyPr>
          <a:lstStyle>
            <a:lvl1pPr>
              <a:defRPr sz="800"/>
            </a:lvl1pPr>
          </a:lstStyle>
          <a:p>
            <a:endParaRPr lang="en-US"/>
          </a:p>
        </p:txBody>
      </p:sp>
      <p:sp>
        <p:nvSpPr>
          <p:cNvPr id="11" name="Picture Placeholder 31">
            <a:extLst>
              <a:ext uri="{FF2B5EF4-FFF2-40B4-BE49-F238E27FC236}">
                <a16:creationId xmlns:a16="http://schemas.microsoft.com/office/drawing/2014/main" id="{EC2F26BE-9D35-4DB1-BC95-7B56194D3ACC}"/>
              </a:ext>
            </a:extLst>
          </p:cNvPr>
          <p:cNvSpPr>
            <a:spLocks noGrp="1"/>
          </p:cNvSpPr>
          <p:nvPr>
            <p:ph type="pic" sz="quarter" idx="15"/>
          </p:nvPr>
        </p:nvSpPr>
        <p:spPr>
          <a:xfrm>
            <a:off x="4265660" y="3588657"/>
            <a:ext cx="1631600" cy="1631600"/>
          </a:xfrm>
          <a:custGeom>
            <a:avLst/>
            <a:gdLst>
              <a:gd name="connsiteX0" fmla="*/ 129826 w 1286934"/>
              <a:gd name="connsiteY0" fmla="*/ 0 h 1286934"/>
              <a:gd name="connsiteX1" fmla="*/ 1157108 w 1286934"/>
              <a:gd name="connsiteY1" fmla="*/ 0 h 1286934"/>
              <a:gd name="connsiteX2" fmla="*/ 1286934 w 1286934"/>
              <a:gd name="connsiteY2" fmla="*/ 129826 h 1286934"/>
              <a:gd name="connsiteX3" fmla="*/ 1286934 w 1286934"/>
              <a:gd name="connsiteY3" fmla="*/ 1157108 h 1286934"/>
              <a:gd name="connsiteX4" fmla="*/ 1157108 w 1286934"/>
              <a:gd name="connsiteY4" fmla="*/ 1286934 h 1286934"/>
              <a:gd name="connsiteX5" fmla="*/ 129826 w 1286934"/>
              <a:gd name="connsiteY5" fmla="*/ 1286934 h 1286934"/>
              <a:gd name="connsiteX6" fmla="*/ 0 w 1286934"/>
              <a:gd name="connsiteY6" fmla="*/ 1157108 h 1286934"/>
              <a:gd name="connsiteX7" fmla="*/ 0 w 1286934"/>
              <a:gd name="connsiteY7" fmla="*/ 129826 h 1286934"/>
              <a:gd name="connsiteX8" fmla="*/ 129826 w 1286934"/>
              <a:gd name="connsiteY8" fmla="*/ 0 h 1286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86934" h="1286934">
                <a:moveTo>
                  <a:pt x="129826" y="0"/>
                </a:moveTo>
                <a:lnTo>
                  <a:pt x="1157108" y="0"/>
                </a:lnTo>
                <a:cubicBezTo>
                  <a:pt x="1228809" y="0"/>
                  <a:pt x="1286934" y="58125"/>
                  <a:pt x="1286934" y="129826"/>
                </a:cubicBezTo>
                <a:lnTo>
                  <a:pt x="1286934" y="1157108"/>
                </a:lnTo>
                <a:cubicBezTo>
                  <a:pt x="1286934" y="1228809"/>
                  <a:pt x="1228809" y="1286934"/>
                  <a:pt x="1157108" y="1286934"/>
                </a:cubicBezTo>
                <a:lnTo>
                  <a:pt x="129826" y="1286934"/>
                </a:lnTo>
                <a:cubicBezTo>
                  <a:pt x="58125" y="1286934"/>
                  <a:pt x="0" y="1228809"/>
                  <a:pt x="0" y="1157108"/>
                </a:cubicBezTo>
                <a:lnTo>
                  <a:pt x="0" y="129826"/>
                </a:lnTo>
                <a:cubicBezTo>
                  <a:pt x="0" y="58125"/>
                  <a:pt x="58125" y="0"/>
                  <a:pt x="129826" y="0"/>
                </a:cubicBezTo>
                <a:close/>
              </a:path>
            </a:pathLst>
          </a:custGeom>
          <a:solidFill>
            <a:schemeClr val="bg2">
              <a:lumMod val="95000"/>
            </a:schemeClr>
          </a:solidFill>
          <a:ln>
            <a:noFill/>
          </a:ln>
        </p:spPr>
        <p:txBody>
          <a:bodyPr wrap="square">
            <a:noAutofit/>
          </a:bodyPr>
          <a:lstStyle>
            <a:lvl1pPr>
              <a:defRPr sz="800"/>
            </a:lvl1pPr>
          </a:lstStyle>
          <a:p>
            <a:endParaRPr lang="en-US"/>
          </a:p>
        </p:txBody>
      </p:sp>
      <p:sp>
        <p:nvSpPr>
          <p:cNvPr id="12" name="Picture Placeholder 32">
            <a:extLst>
              <a:ext uri="{FF2B5EF4-FFF2-40B4-BE49-F238E27FC236}">
                <a16:creationId xmlns:a16="http://schemas.microsoft.com/office/drawing/2014/main" id="{7BE8A9ED-3AA4-4EA3-ADD7-CFA86B086AE7}"/>
              </a:ext>
            </a:extLst>
          </p:cNvPr>
          <p:cNvSpPr>
            <a:spLocks noGrp="1"/>
          </p:cNvSpPr>
          <p:nvPr>
            <p:ph type="pic" sz="quarter" idx="16"/>
          </p:nvPr>
        </p:nvSpPr>
        <p:spPr>
          <a:xfrm>
            <a:off x="6306562" y="3588657"/>
            <a:ext cx="1631600" cy="1631600"/>
          </a:xfrm>
          <a:custGeom>
            <a:avLst/>
            <a:gdLst>
              <a:gd name="connsiteX0" fmla="*/ 129826 w 1286934"/>
              <a:gd name="connsiteY0" fmla="*/ 0 h 1286934"/>
              <a:gd name="connsiteX1" fmla="*/ 1157108 w 1286934"/>
              <a:gd name="connsiteY1" fmla="*/ 0 h 1286934"/>
              <a:gd name="connsiteX2" fmla="*/ 1286934 w 1286934"/>
              <a:gd name="connsiteY2" fmla="*/ 129826 h 1286934"/>
              <a:gd name="connsiteX3" fmla="*/ 1286934 w 1286934"/>
              <a:gd name="connsiteY3" fmla="*/ 1157108 h 1286934"/>
              <a:gd name="connsiteX4" fmla="*/ 1157108 w 1286934"/>
              <a:gd name="connsiteY4" fmla="*/ 1286934 h 1286934"/>
              <a:gd name="connsiteX5" fmla="*/ 129826 w 1286934"/>
              <a:gd name="connsiteY5" fmla="*/ 1286934 h 1286934"/>
              <a:gd name="connsiteX6" fmla="*/ 0 w 1286934"/>
              <a:gd name="connsiteY6" fmla="*/ 1157108 h 1286934"/>
              <a:gd name="connsiteX7" fmla="*/ 0 w 1286934"/>
              <a:gd name="connsiteY7" fmla="*/ 129826 h 1286934"/>
              <a:gd name="connsiteX8" fmla="*/ 129826 w 1286934"/>
              <a:gd name="connsiteY8" fmla="*/ 0 h 1286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86934" h="1286934">
                <a:moveTo>
                  <a:pt x="129826" y="0"/>
                </a:moveTo>
                <a:lnTo>
                  <a:pt x="1157108" y="0"/>
                </a:lnTo>
                <a:cubicBezTo>
                  <a:pt x="1228809" y="0"/>
                  <a:pt x="1286934" y="58125"/>
                  <a:pt x="1286934" y="129826"/>
                </a:cubicBezTo>
                <a:lnTo>
                  <a:pt x="1286934" y="1157108"/>
                </a:lnTo>
                <a:cubicBezTo>
                  <a:pt x="1286934" y="1228809"/>
                  <a:pt x="1228809" y="1286934"/>
                  <a:pt x="1157108" y="1286934"/>
                </a:cubicBezTo>
                <a:lnTo>
                  <a:pt x="129826" y="1286934"/>
                </a:lnTo>
                <a:cubicBezTo>
                  <a:pt x="58125" y="1286934"/>
                  <a:pt x="0" y="1228809"/>
                  <a:pt x="0" y="1157108"/>
                </a:cubicBezTo>
                <a:lnTo>
                  <a:pt x="0" y="129826"/>
                </a:lnTo>
                <a:cubicBezTo>
                  <a:pt x="0" y="58125"/>
                  <a:pt x="58125" y="0"/>
                  <a:pt x="129826" y="0"/>
                </a:cubicBezTo>
                <a:close/>
              </a:path>
            </a:pathLst>
          </a:custGeom>
          <a:solidFill>
            <a:schemeClr val="bg2">
              <a:lumMod val="95000"/>
            </a:schemeClr>
          </a:solidFill>
          <a:ln>
            <a:noFill/>
          </a:ln>
        </p:spPr>
        <p:txBody>
          <a:bodyPr wrap="square">
            <a:noAutofit/>
          </a:bodyPr>
          <a:lstStyle>
            <a:lvl1pPr>
              <a:defRPr sz="800"/>
            </a:lvl1pPr>
          </a:lstStyle>
          <a:p>
            <a:endParaRPr lang="en-US"/>
          </a:p>
        </p:txBody>
      </p:sp>
      <p:sp>
        <p:nvSpPr>
          <p:cNvPr id="13" name="Picture Placeholder 33">
            <a:extLst>
              <a:ext uri="{FF2B5EF4-FFF2-40B4-BE49-F238E27FC236}">
                <a16:creationId xmlns:a16="http://schemas.microsoft.com/office/drawing/2014/main" id="{D65901BC-5006-4F6E-B7E6-A02DCAE2AC17}"/>
              </a:ext>
            </a:extLst>
          </p:cNvPr>
          <p:cNvSpPr>
            <a:spLocks noGrp="1"/>
          </p:cNvSpPr>
          <p:nvPr>
            <p:ph type="pic" sz="quarter" idx="17"/>
          </p:nvPr>
        </p:nvSpPr>
        <p:spPr>
          <a:xfrm>
            <a:off x="8321127" y="3588657"/>
            <a:ext cx="1631600" cy="1631600"/>
          </a:xfrm>
          <a:custGeom>
            <a:avLst/>
            <a:gdLst>
              <a:gd name="connsiteX0" fmla="*/ 129826 w 1286934"/>
              <a:gd name="connsiteY0" fmla="*/ 0 h 1286934"/>
              <a:gd name="connsiteX1" fmla="*/ 1157108 w 1286934"/>
              <a:gd name="connsiteY1" fmla="*/ 0 h 1286934"/>
              <a:gd name="connsiteX2" fmla="*/ 1286934 w 1286934"/>
              <a:gd name="connsiteY2" fmla="*/ 129826 h 1286934"/>
              <a:gd name="connsiteX3" fmla="*/ 1286934 w 1286934"/>
              <a:gd name="connsiteY3" fmla="*/ 1157108 h 1286934"/>
              <a:gd name="connsiteX4" fmla="*/ 1157108 w 1286934"/>
              <a:gd name="connsiteY4" fmla="*/ 1286934 h 1286934"/>
              <a:gd name="connsiteX5" fmla="*/ 129826 w 1286934"/>
              <a:gd name="connsiteY5" fmla="*/ 1286934 h 1286934"/>
              <a:gd name="connsiteX6" fmla="*/ 0 w 1286934"/>
              <a:gd name="connsiteY6" fmla="*/ 1157108 h 1286934"/>
              <a:gd name="connsiteX7" fmla="*/ 0 w 1286934"/>
              <a:gd name="connsiteY7" fmla="*/ 129826 h 1286934"/>
              <a:gd name="connsiteX8" fmla="*/ 129826 w 1286934"/>
              <a:gd name="connsiteY8" fmla="*/ 0 h 1286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86934" h="1286934">
                <a:moveTo>
                  <a:pt x="129826" y="0"/>
                </a:moveTo>
                <a:lnTo>
                  <a:pt x="1157108" y="0"/>
                </a:lnTo>
                <a:cubicBezTo>
                  <a:pt x="1228809" y="0"/>
                  <a:pt x="1286934" y="58125"/>
                  <a:pt x="1286934" y="129826"/>
                </a:cubicBezTo>
                <a:lnTo>
                  <a:pt x="1286934" y="1157108"/>
                </a:lnTo>
                <a:cubicBezTo>
                  <a:pt x="1286934" y="1228809"/>
                  <a:pt x="1228809" y="1286934"/>
                  <a:pt x="1157108" y="1286934"/>
                </a:cubicBezTo>
                <a:lnTo>
                  <a:pt x="129826" y="1286934"/>
                </a:lnTo>
                <a:cubicBezTo>
                  <a:pt x="58125" y="1286934"/>
                  <a:pt x="0" y="1228809"/>
                  <a:pt x="0" y="1157108"/>
                </a:cubicBezTo>
                <a:lnTo>
                  <a:pt x="0" y="129826"/>
                </a:lnTo>
                <a:cubicBezTo>
                  <a:pt x="0" y="58125"/>
                  <a:pt x="58125" y="0"/>
                  <a:pt x="129826" y="0"/>
                </a:cubicBezTo>
                <a:close/>
              </a:path>
            </a:pathLst>
          </a:custGeom>
          <a:solidFill>
            <a:schemeClr val="bg2">
              <a:lumMod val="95000"/>
            </a:schemeClr>
          </a:solidFill>
          <a:ln>
            <a:noFill/>
          </a:ln>
        </p:spPr>
        <p:txBody>
          <a:bodyPr wrap="square">
            <a:noAutofit/>
          </a:bodyPr>
          <a:lstStyle>
            <a:lvl1pPr>
              <a:defRPr sz="800"/>
            </a:lvl1pPr>
          </a:lstStyle>
          <a:p>
            <a:endParaRPr lang="en-US"/>
          </a:p>
        </p:txBody>
      </p:sp>
      <p:sp>
        <p:nvSpPr>
          <p:cNvPr id="14" name="Text Placeholder 7">
            <a:extLst>
              <a:ext uri="{FF2B5EF4-FFF2-40B4-BE49-F238E27FC236}">
                <a16:creationId xmlns:a16="http://schemas.microsoft.com/office/drawing/2014/main" id="{08A195D2-9A02-43D7-8486-E1844B8E175D}"/>
              </a:ext>
            </a:extLst>
          </p:cNvPr>
          <p:cNvSpPr>
            <a:spLocks noGrp="1"/>
          </p:cNvSpPr>
          <p:nvPr>
            <p:ph type="body" sz="quarter" idx="18" hasCustomPrompt="1"/>
          </p:nvPr>
        </p:nvSpPr>
        <p:spPr>
          <a:xfrm>
            <a:off x="1978617" y="499498"/>
            <a:ext cx="8234766" cy="848856"/>
          </a:xfrm>
        </p:spPr>
        <p:txBody>
          <a:bodyPr anchor="ctr">
            <a:noAutofit/>
          </a:bodyPr>
          <a:lstStyle>
            <a:lvl1pPr marL="0" indent="0" algn="ctr">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
        <p:nvSpPr>
          <p:cNvPr id="15" name="Oval 14">
            <a:extLst>
              <a:ext uri="{FF2B5EF4-FFF2-40B4-BE49-F238E27FC236}">
                <a16:creationId xmlns:a16="http://schemas.microsoft.com/office/drawing/2014/main" id="{94AFD92E-902C-4449-BB15-8B02019A2BC0}"/>
              </a:ext>
            </a:extLst>
          </p:cNvPr>
          <p:cNvSpPr/>
          <p:nvPr userDrawn="1"/>
        </p:nvSpPr>
        <p:spPr>
          <a:xfrm>
            <a:off x="11275726" y="6103609"/>
            <a:ext cx="344774" cy="344774"/>
          </a:xfrm>
          <a:prstGeom prst="ellipse">
            <a:avLst/>
          </a:prstGeom>
          <a:noFill/>
          <a:ln>
            <a:gradFill>
              <a:gsLst>
                <a:gs pos="0">
                  <a:schemeClr val="accent1"/>
                </a:gs>
                <a:gs pos="100000">
                  <a:schemeClr val="accent2"/>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Slide Number Placeholder 5">
            <a:extLst>
              <a:ext uri="{FF2B5EF4-FFF2-40B4-BE49-F238E27FC236}">
                <a16:creationId xmlns:a16="http://schemas.microsoft.com/office/drawing/2014/main" id="{B1B5944A-186F-4FAC-A0C4-4DEC93A1F585}"/>
              </a:ext>
            </a:extLst>
          </p:cNvPr>
          <p:cNvSpPr txBox="1">
            <a:spLocks/>
          </p:cNvSpPr>
          <p:nvPr userDrawn="1"/>
        </p:nvSpPr>
        <p:spPr>
          <a:xfrm>
            <a:off x="11170779" y="6070534"/>
            <a:ext cx="554668" cy="377849"/>
          </a:xfrm>
          <a:prstGeom prst="rect">
            <a:avLst/>
          </a:prstGeom>
        </p:spPr>
        <p:txBody>
          <a:bodyPr vert="horz" lIns="91440" tIns="45720" rIns="91440" bIns="45720" rtlCol="0" anchor="ctr"/>
          <a:lstStyle>
            <a:defPPr>
              <a:defRPr lang="id-ID"/>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696CAF5E-82FD-46C1-8113-274199A6E6F4}" type="slidenum">
              <a:rPr lang="id-ID" b="0" smtClean="0">
                <a:solidFill>
                  <a:schemeClr val="tx1"/>
                </a:solidFill>
              </a:rPr>
              <a:pPr algn="ctr"/>
              <a:t>‹#›</a:t>
            </a:fld>
            <a:endParaRPr lang="id-ID" b="0" dirty="0">
              <a:solidFill>
                <a:schemeClr val="tx1"/>
              </a:solidFill>
            </a:endParaRPr>
          </a:p>
        </p:txBody>
      </p:sp>
    </p:spTree>
    <p:extLst>
      <p:ext uri="{BB962C8B-B14F-4D97-AF65-F5344CB8AC3E}">
        <p14:creationId xmlns:p14="http://schemas.microsoft.com/office/powerpoint/2010/main" val="1372956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6_Custom Layout">
    <p:spTree>
      <p:nvGrpSpPr>
        <p:cNvPr id="1" name=""/>
        <p:cNvGrpSpPr/>
        <p:nvPr/>
      </p:nvGrpSpPr>
      <p:grpSpPr>
        <a:xfrm>
          <a:off x="0" y="0"/>
          <a:ext cx="0" cy="0"/>
          <a:chOff x="0" y="0"/>
          <a:chExt cx="0" cy="0"/>
        </a:xfrm>
      </p:grpSpPr>
      <p:sp>
        <p:nvSpPr>
          <p:cNvPr id="10" name="Text Placeholder 7">
            <a:extLst>
              <a:ext uri="{FF2B5EF4-FFF2-40B4-BE49-F238E27FC236}">
                <a16:creationId xmlns:a16="http://schemas.microsoft.com/office/drawing/2014/main" id="{B3C550D5-12AC-49A7-A034-222FDBC0601F}"/>
              </a:ext>
            </a:extLst>
          </p:cNvPr>
          <p:cNvSpPr>
            <a:spLocks noGrp="1"/>
          </p:cNvSpPr>
          <p:nvPr>
            <p:ph type="body" sz="quarter" idx="10" hasCustomPrompt="1"/>
          </p:nvPr>
        </p:nvSpPr>
        <p:spPr>
          <a:xfrm>
            <a:off x="1978617" y="499498"/>
            <a:ext cx="8234766" cy="848856"/>
          </a:xfrm>
        </p:spPr>
        <p:txBody>
          <a:bodyPr anchor="ctr">
            <a:noAutofit/>
          </a:bodyPr>
          <a:lstStyle>
            <a:lvl1pPr marL="0" indent="0" algn="ctr">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
        <p:nvSpPr>
          <p:cNvPr id="11" name="Oval 10">
            <a:extLst>
              <a:ext uri="{FF2B5EF4-FFF2-40B4-BE49-F238E27FC236}">
                <a16:creationId xmlns:a16="http://schemas.microsoft.com/office/drawing/2014/main" id="{79459743-C700-4D2B-9C8D-30E285DB6F46}"/>
              </a:ext>
            </a:extLst>
          </p:cNvPr>
          <p:cNvSpPr/>
          <p:nvPr userDrawn="1"/>
        </p:nvSpPr>
        <p:spPr>
          <a:xfrm>
            <a:off x="11275726" y="6103609"/>
            <a:ext cx="344774" cy="344774"/>
          </a:xfrm>
          <a:prstGeom prst="ellipse">
            <a:avLst/>
          </a:prstGeom>
          <a:noFill/>
          <a:ln>
            <a:gradFill>
              <a:gsLst>
                <a:gs pos="0">
                  <a:schemeClr val="accent1"/>
                </a:gs>
                <a:gs pos="100000">
                  <a:schemeClr val="accent2"/>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lide Number Placeholder 5">
            <a:extLst>
              <a:ext uri="{FF2B5EF4-FFF2-40B4-BE49-F238E27FC236}">
                <a16:creationId xmlns:a16="http://schemas.microsoft.com/office/drawing/2014/main" id="{9A18940D-25B7-48EA-B85C-845E57F08053}"/>
              </a:ext>
            </a:extLst>
          </p:cNvPr>
          <p:cNvSpPr txBox="1">
            <a:spLocks/>
          </p:cNvSpPr>
          <p:nvPr userDrawn="1"/>
        </p:nvSpPr>
        <p:spPr>
          <a:xfrm>
            <a:off x="11170779" y="6070534"/>
            <a:ext cx="554668" cy="377849"/>
          </a:xfrm>
          <a:prstGeom prst="rect">
            <a:avLst/>
          </a:prstGeom>
        </p:spPr>
        <p:txBody>
          <a:bodyPr vert="horz" lIns="91440" tIns="45720" rIns="91440" bIns="45720" rtlCol="0" anchor="ctr"/>
          <a:lstStyle>
            <a:defPPr>
              <a:defRPr lang="id-ID"/>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696CAF5E-82FD-46C1-8113-274199A6E6F4}" type="slidenum">
              <a:rPr lang="id-ID" b="0" smtClean="0">
                <a:solidFill>
                  <a:schemeClr val="tx1"/>
                </a:solidFill>
              </a:rPr>
              <a:pPr algn="ctr"/>
              <a:t>‹#›</a:t>
            </a:fld>
            <a:endParaRPr lang="id-ID" b="0" dirty="0">
              <a:solidFill>
                <a:schemeClr val="tx1"/>
              </a:solidFill>
            </a:endParaRPr>
          </a:p>
        </p:txBody>
      </p:sp>
      <p:sp>
        <p:nvSpPr>
          <p:cNvPr id="16" name="Picture Placeholder 13">
            <a:extLst>
              <a:ext uri="{FF2B5EF4-FFF2-40B4-BE49-F238E27FC236}">
                <a16:creationId xmlns:a16="http://schemas.microsoft.com/office/drawing/2014/main" id="{22D905B2-72DF-4893-823A-F35EA7BD27F1}"/>
              </a:ext>
            </a:extLst>
          </p:cNvPr>
          <p:cNvSpPr>
            <a:spLocks noGrp="1"/>
          </p:cNvSpPr>
          <p:nvPr>
            <p:ph type="pic" sz="quarter" idx="11"/>
          </p:nvPr>
        </p:nvSpPr>
        <p:spPr>
          <a:xfrm>
            <a:off x="1276350" y="1653154"/>
            <a:ext cx="7359650" cy="3128396"/>
          </a:xfrm>
          <a:solidFill>
            <a:schemeClr val="bg2">
              <a:lumMod val="95000"/>
            </a:schemeClr>
          </a:solidFill>
        </p:spPr>
        <p:txBody>
          <a:bodyPr>
            <a:normAutofit/>
          </a:bodyPr>
          <a:lstStyle>
            <a:lvl1pPr>
              <a:defRPr sz="800"/>
            </a:lvl1pPr>
          </a:lstStyle>
          <a:p>
            <a:endParaRPr lang="en-US"/>
          </a:p>
        </p:txBody>
      </p:sp>
      <p:sp>
        <p:nvSpPr>
          <p:cNvPr id="17" name="Picture Placeholder 13">
            <a:extLst>
              <a:ext uri="{FF2B5EF4-FFF2-40B4-BE49-F238E27FC236}">
                <a16:creationId xmlns:a16="http://schemas.microsoft.com/office/drawing/2014/main" id="{C23FD9D5-7312-478B-80B5-18523F89FC07}"/>
              </a:ext>
            </a:extLst>
          </p:cNvPr>
          <p:cNvSpPr>
            <a:spLocks noGrp="1"/>
          </p:cNvSpPr>
          <p:nvPr>
            <p:ph type="pic" sz="quarter" idx="12"/>
          </p:nvPr>
        </p:nvSpPr>
        <p:spPr>
          <a:xfrm>
            <a:off x="8781141" y="1653154"/>
            <a:ext cx="2134507" cy="3128396"/>
          </a:xfrm>
          <a:solidFill>
            <a:schemeClr val="bg2">
              <a:lumMod val="95000"/>
            </a:schemeClr>
          </a:solidFill>
        </p:spPr>
        <p:txBody>
          <a:bodyPr>
            <a:normAutofit/>
          </a:bodyPr>
          <a:lstStyle>
            <a:lvl1pPr>
              <a:defRPr sz="800"/>
            </a:lvl1pPr>
          </a:lstStyle>
          <a:p>
            <a:endParaRPr lang="en-US"/>
          </a:p>
        </p:txBody>
      </p:sp>
    </p:spTree>
    <p:extLst>
      <p:ext uri="{BB962C8B-B14F-4D97-AF65-F5344CB8AC3E}">
        <p14:creationId xmlns:p14="http://schemas.microsoft.com/office/powerpoint/2010/main" val="1070230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9" name="Text Placeholder 7">
            <a:extLst>
              <a:ext uri="{FF2B5EF4-FFF2-40B4-BE49-F238E27FC236}">
                <a16:creationId xmlns:a16="http://schemas.microsoft.com/office/drawing/2014/main" id="{5D0E010E-C929-4984-89FD-6385A4F5C355}"/>
              </a:ext>
            </a:extLst>
          </p:cNvPr>
          <p:cNvSpPr>
            <a:spLocks noGrp="1"/>
          </p:cNvSpPr>
          <p:nvPr>
            <p:ph type="body" sz="quarter" idx="10" hasCustomPrompt="1"/>
          </p:nvPr>
        </p:nvSpPr>
        <p:spPr>
          <a:xfrm>
            <a:off x="1978617" y="499498"/>
            <a:ext cx="8234766" cy="848856"/>
          </a:xfrm>
        </p:spPr>
        <p:txBody>
          <a:bodyPr anchor="ctr">
            <a:noAutofit/>
          </a:bodyPr>
          <a:lstStyle>
            <a:lvl1pPr marL="0" indent="0" algn="ctr">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
        <p:nvSpPr>
          <p:cNvPr id="10" name="Oval 9">
            <a:extLst>
              <a:ext uri="{FF2B5EF4-FFF2-40B4-BE49-F238E27FC236}">
                <a16:creationId xmlns:a16="http://schemas.microsoft.com/office/drawing/2014/main" id="{A77DD603-981C-4061-9538-CFB08325B280}"/>
              </a:ext>
            </a:extLst>
          </p:cNvPr>
          <p:cNvSpPr/>
          <p:nvPr userDrawn="1"/>
        </p:nvSpPr>
        <p:spPr>
          <a:xfrm>
            <a:off x="11275726" y="6103609"/>
            <a:ext cx="344774" cy="344774"/>
          </a:xfrm>
          <a:prstGeom prst="ellipse">
            <a:avLst/>
          </a:prstGeom>
          <a:noFill/>
          <a:ln>
            <a:gradFill>
              <a:gsLst>
                <a:gs pos="0">
                  <a:schemeClr val="accent1"/>
                </a:gs>
                <a:gs pos="100000">
                  <a:schemeClr val="accent2"/>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lide Number Placeholder 5">
            <a:extLst>
              <a:ext uri="{FF2B5EF4-FFF2-40B4-BE49-F238E27FC236}">
                <a16:creationId xmlns:a16="http://schemas.microsoft.com/office/drawing/2014/main" id="{9F51988A-218C-4A31-9F5E-D9AA6D50C123}"/>
              </a:ext>
            </a:extLst>
          </p:cNvPr>
          <p:cNvSpPr txBox="1">
            <a:spLocks/>
          </p:cNvSpPr>
          <p:nvPr userDrawn="1"/>
        </p:nvSpPr>
        <p:spPr>
          <a:xfrm>
            <a:off x="11170779" y="6070534"/>
            <a:ext cx="554668" cy="377849"/>
          </a:xfrm>
          <a:prstGeom prst="rect">
            <a:avLst/>
          </a:prstGeom>
        </p:spPr>
        <p:txBody>
          <a:bodyPr vert="horz" lIns="91440" tIns="45720" rIns="91440" bIns="45720" rtlCol="0" anchor="ctr"/>
          <a:lstStyle>
            <a:defPPr>
              <a:defRPr lang="id-ID"/>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696CAF5E-82FD-46C1-8113-274199A6E6F4}" type="slidenum">
              <a:rPr lang="id-ID" b="0" smtClean="0">
                <a:solidFill>
                  <a:schemeClr val="tx1"/>
                </a:solidFill>
              </a:rPr>
              <a:pPr algn="ctr"/>
              <a:t>‹#›</a:t>
            </a:fld>
            <a:endParaRPr lang="id-ID" b="0" dirty="0">
              <a:solidFill>
                <a:schemeClr val="tx1"/>
              </a:solidFill>
            </a:endParaRPr>
          </a:p>
        </p:txBody>
      </p:sp>
      <p:sp>
        <p:nvSpPr>
          <p:cNvPr id="14" name="Picture Placeholder 13">
            <a:extLst>
              <a:ext uri="{FF2B5EF4-FFF2-40B4-BE49-F238E27FC236}">
                <a16:creationId xmlns:a16="http://schemas.microsoft.com/office/drawing/2014/main" id="{560B58C7-6F18-4DDF-9E59-490539898321}"/>
              </a:ext>
            </a:extLst>
          </p:cNvPr>
          <p:cNvSpPr>
            <a:spLocks noGrp="1"/>
          </p:cNvSpPr>
          <p:nvPr>
            <p:ph type="pic" sz="quarter" idx="11"/>
          </p:nvPr>
        </p:nvSpPr>
        <p:spPr>
          <a:xfrm>
            <a:off x="6597663" y="1671572"/>
            <a:ext cx="2005425" cy="2005425"/>
          </a:xfrm>
          <a:custGeom>
            <a:avLst/>
            <a:gdLst>
              <a:gd name="connsiteX0" fmla="*/ 0 w 2005425"/>
              <a:gd name="connsiteY0" fmla="*/ 0 h 2005425"/>
              <a:gd name="connsiteX1" fmla="*/ 2005425 w 2005425"/>
              <a:gd name="connsiteY1" fmla="*/ 0 h 2005425"/>
              <a:gd name="connsiteX2" fmla="*/ 2005425 w 2005425"/>
              <a:gd name="connsiteY2" fmla="*/ 2005425 h 2005425"/>
              <a:gd name="connsiteX3" fmla="*/ 0 w 2005425"/>
              <a:gd name="connsiteY3" fmla="*/ 2005425 h 2005425"/>
            </a:gdLst>
            <a:ahLst/>
            <a:cxnLst>
              <a:cxn ang="0">
                <a:pos x="connsiteX0" y="connsiteY0"/>
              </a:cxn>
              <a:cxn ang="0">
                <a:pos x="connsiteX1" y="connsiteY1"/>
              </a:cxn>
              <a:cxn ang="0">
                <a:pos x="connsiteX2" y="connsiteY2"/>
              </a:cxn>
              <a:cxn ang="0">
                <a:pos x="connsiteX3" y="connsiteY3"/>
              </a:cxn>
            </a:cxnLst>
            <a:rect l="l" t="t" r="r" b="b"/>
            <a:pathLst>
              <a:path w="2005425" h="2005425">
                <a:moveTo>
                  <a:pt x="0" y="0"/>
                </a:moveTo>
                <a:lnTo>
                  <a:pt x="2005425" y="0"/>
                </a:lnTo>
                <a:lnTo>
                  <a:pt x="2005425" y="2005425"/>
                </a:lnTo>
                <a:lnTo>
                  <a:pt x="0" y="2005425"/>
                </a:lnTo>
                <a:close/>
              </a:path>
            </a:pathLst>
          </a:custGeom>
          <a:solidFill>
            <a:schemeClr val="bg2">
              <a:lumMod val="95000"/>
            </a:schemeClr>
          </a:solidFill>
        </p:spPr>
        <p:txBody>
          <a:bodyPr wrap="square">
            <a:noAutofit/>
          </a:bodyPr>
          <a:lstStyle>
            <a:lvl1pPr>
              <a:defRPr sz="800"/>
            </a:lvl1pPr>
          </a:lstStyle>
          <a:p>
            <a:endParaRPr lang="en-US"/>
          </a:p>
        </p:txBody>
      </p:sp>
      <p:sp>
        <p:nvSpPr>
          <p:cNvPr id="17" name="Picture Placeholder 16">
            <a:extLst>
              <a:ext uri="{FF2B5EF4-FFF2-40B4-BE49-F238E27FC236}">
                <a16:creationId xmlns:a16="http://schemas.microsoft.com/office/drawing/2014/main" id="{CC039321-AE3F-43B8-8793-C05AF26C3365}"/>
              </a:ext>
            </a:extLst>
          </p:cNvPr>
          <p:cNvSpPr>
            <a:spLocks noGrp="1"/>
          </p:cNvSpPr>
          <p:nvPr>
            <p:ph type="pic" sz="quarter" idx="12"/>
          </p:nvPr>
        </p:nvSpPr>
        <p:spPr>
          <a:xfrm>
            <a:off x="6597663" y="3877539"/>
            <a:ext cx="2005425" cy="2005425"/>
          </a:xfrm>
          <a:custGeom>
            <a:avLst/>
            <a:gdLst>
              <a:gd name="connsiteX0" fmla="*/ 0 w 2005425"/>
              <a:gd name="connsiteY0" fmla="*/ 0 h 2005425"/>
              <a:gd name="connsiteX1" fmla="*/ 2005425 w 2005425"/>
              <a:gd name="connsiteY1" fmla="*/ 0 h 2005425"/>
              <a:gd name="connsiteX2" fmla="*/ 2005425 w 2005425"/>
              <a:gd name="connsiteY2" fmla="*/ 2005425 h 2005425"/>
              <a:gd name="connsiteX3" fmla="*/ 0 w 2005425"/>
              <a:gd name="connsiteY3" fmla="*/ 2005425 h 2005425"/>
            </a:gdLst>
            <a:ahLst/>
            <a:cxnLst>
              <a:cxn ang="0">
                <a:pos x="connsiteX0" y="connsiteY0"/>
              </a:cxn>
              <a:cxn ang="0">
                <a:pos x="connsiteX1" y="connsiteY1"/>
              </a:cxn>
              <a:cxn ang="0">
                <a:pos x="connsiteX2" y="connsiteY2"/>
              </a:cxn>
              <a:cxn ang="0">
                <a:pos x="connsiteX3" y="connsiteY3"/>
              </a:cxn>
            </a:cxnLst>
            <a:rect l="l" t="t" r="r" b="b"/>
            <a:pathLst>
              <a:path w="2005425" h="2005425">
                <a:moveTo>
                  <a:pt x="0" y="0"/>
                </a:moveTo>
                <a:lnTo>
                  <a:pt x="2005425" y="0"/>
                </a:lnTo>
                <a:lnTo>
                  <a:pt x="2005425" y="2005425"/>
                </a:lnTo>
                <a:lnTo>
                  <a:pt x="0" y="2005425"/>
                </a:lnTo>
                <a:close/>
              </a:path>
            </a:pathLst>
          </a:custGeom>
          <a:solidFill>
            <a:schemeClr val="bg2">
              <a:lumMod val="95000"/>
            </a:schemeClr>
          </a:solidFill>
        </p:spPr>
        <p:txBody>
          <a:bodyPr wrap="square">
            <a:noAutofit/>
          </a:bodyPr>
          <a:lstStyle>
            <a:lvl1pPr>
              <a:defRPr sz="800"/>
            </a:lvl1pPr>
          </a:lstStyle>
          <a:p>
            <a:endParaRPr lang="en-US"/>
          </a:p>
        </p:txBody>
      </p:sp>
      <p:sp>
        <p:nvSpPr>
          <p:cNvPr id="20" name="Picture Placeholder 19">
            <a:extLst>
              <a:ext uri="{FF2B5EF4-FFF2-40B4-BE49-F238E27FC236}">
                <a16:creationId xmlns:a16="http://schemas.microsoft.com/office/drawing/2014/main" id="{1DE0BF2F-EFDA-4EE2-9B50-8A854A5B3427}"/>
              </a:ext>
            </a:extLst>
          </p:cNvPr>
          <p:cNvSpPr>
            <a:spLocks noGrp="1"/>
          </p:cNvSpPr>
          <p:nvPr>
            <p:ph type="pic" sz="quarter" idx="13"/>
          </p:nvPr>
        </p:nvSpPr>
        <p:spPr>
          <a:xfrm>
            <a:off x="8804856" y="1671571"/>
            <a:ext cx="8892594" cy="4211392"/>
          </a:xfrm>
          <a:custGeom>
            <a:avLst/>
            <a:gdLst>
              <a:gd name="connsiteX0" fmla="*/ 0 w 3387144"/>
              <a:gd name="connsiteY0" fmla="*/ 0 h 4211392"/>
              <a:gd name="connsiteX1" fmla="*/ 3387144 w 3387144"/>
              <a:gd name="connsiteY1" fmla="*/ 0 h 4211392"/>
              <a:gd name="connsiteX2" fmla="*/ 3387144 w 3387144"/>
              <a:gd name="connsiteY2" fmla="*/ 4211392 h 4211392"/>
              <a:gd name="connsiteX3" fmla="*/ 0 w 3387144"/>
              <a:gd name="connsiteY3" fmla="*/ 4211392 h 4211392"/>
            </a:gdLst>
            <a:ahLst/>
            <a:cxnLst>
              <a:cxn ang="0">
                <a:pos x="connsiteX0" y="connsiteY0"/>
              </a:cxn>
              <a:cxn ang="0">
                <a:pos x="connsiteX1" y="connsiteY1"/>
              </a:cxn>
              <a:cxn ang="0">
                <a:pos x="connsiteX2" y="connsiteY2"/>
              </a:cxn>
              <a:cxn ang="0">
                <a:pos x="connsiteX3" y="connsiteY3"/>
              </a:cxn>
            </a:cxnLst>
            <a:rect l="l" t="t" r="r" b="b"/>
            <a:pathLst>
              <a:path w="3387144" h="4211392">
                <a:moveTo>
                  <a:pt x="0" y="0"/>
                </a:moveTo>
                <a:lnTo>
                  <a:pt x="3387144" y="0"/>
                </a:lnTo>
                <a:lnTo>
                  <a:pt x="3387144" y="4211392"/>
                </a:lnTo>
                <a:lnTo>
                  <a:pt x="0" y="4211392"/>
                </a:lnTo>
                <a:close/>
              </a:path>
            </a:pathLst>
          </a:custGeom>
          <a:solidFill>
            <a:schemeClr val="bg2">
              <a:lumMod val="95000"/>
            </a:schemeClr>
          </a:solidFill>
        </p:spPr>
        <p:txBody>
          <a:bodyPr wrap="square">
            <a:noAutofit/>
          </a:bodyPr>
          <a:lstStyle>
            <a:lvl1pPr>
              <a:defRPr sz="800"/>
            </a:lvl1pPr>
          </a:lstStyle>
          <a:p>
            <a:endParaRPr lang="en-US"/>
          </a:p>
        </p:txBody>
      </p:sp>
    </p:spTree>
    <p:extLst>
      <p:ext uri="{BB962C8B-B14F-4D97-AF65-F5344CB8AC3E}">
        <p14:creationId xmlns:p14="http://schemas.microsoft.com/office/powerpoint/2010/main" val="2755307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6" name="Text Placeholder 7">
            <a:extLst>
              <a:ext uri="{FF2B5EF4-FFF2-40B4-BE49-F238E27FC236}">
                <a16:creationId xmlns:a16="http://schemas.microsoft.com/office/drawing/2014/main" id="{F2075076-157B-4EF4-AAB5-E7C4EC154553}"/>
              </a:ext>
            </a:extLst>
          </p:cNvPr>
          <p:cNvSpPr>
            <a:spLocks noGrp="1"/>
          </p:cNvSpPr>
          <p:nvPr>
            <p:ph type="body" sz="quarter" idx="10" hasCustomPrompt="1"/>
          </p:nvPr>
        </p:nvSpPr>
        <p:spPr>
          <a:xfrm>
            <a:off x="1978617" y="499498"/>
            <a:ext cx="8234766" cy="848856"/>
          </a:xfrm>
        </p:spPr>
        <p:txBody>
          <a:bodyPr anchor="ctr">
            <a:noAutofit/>
          </a:bodyPr>
          <a:lstStyle>
            <a:lvl1pPr marL="0" indent="0" algn="ctr">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
        <p:nvSpPr>
          <p:cNvPr id="7" name="Oval 6">
            <a:extLst>
              <a:ext uri="{FF2B5EF4-FFF2-40B4-BE49-F238E27FC236}">
                <a16:creationId xmlns:a16="http://schemas.microsoft.com/office/drawing/2014/main" id="{846460C6-44F9-47A3-ACBF-3BF254241626}"/>
              </a:ext>
            </a:extLst>
          </p:cNvPr>
          <p:cNvSpPr/>
          <p:nvPr userDrawn="1"/>
        </p:nvSpPr>
        <p:spPr>
          <a:xfrm>
            <a:off x="11275726" y="6103609"/>
            <a:ext cx="344774" cy="344774"/>
          </a:xfrm>
          <a:prstGeom prst="ellipse">
            <a:avLst/>
          </a:prstGeom>
          <a:noFill/>
          <a:ln>
            <a:gradFill>
              <a:gsLst>
                <a:gs pos="0">
                  <a:schemeClr val="accent1"/>
                </a:gs>
                <a:gs pos="100000">
                  <a:schemeClr val="accent2"/>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lide Number Placeholder 5">
            <a:extLst>
              <a:ext uri="{FF2B5EF4-FFF2-40B4-BE49-F238E27FC236}">
                <a16:creationId xmlns:a16="http://schemas.microsoft.com/office/drawing/2014/main" id="{F1F6C57D-DA09-41BA-9377-4BEF2F6B7B2D}"/>
              </a:ext>
            </a:extLst>
          </p:cNvPr>
          <p:cNvSpPr txBox="1">
            <a:spLocks/>
          </p:cNvSpPr>
          <p:nvPr userDrawn="1"/>
        </p:nvSpPr>
        <p:spPr>
          <a:xfrm>
            <a:off x="11170779" y="6070534"/>
            <a:ext cx="554668" cy="377849"/>
          </a:xfrm>
          <a:prstGeom prst="rect">
            <a:avLst/>
          </a:prstGeom>
        </p:spPr>
        <p:txBody>
          <a:bodyPr vert="horz" lIns="91440" tIns="45720" rIns="91440" bIns="45720" rtlCol="0" anchor="ctr"/>
          <a:lstStyle>
            <a:defPPr>
              <a:defRPr lang="id-ID"/>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696CAF5E-82FD-46C1-8113-274199A6E6F4}" type="slidenum">
              <a:rPr lang="id-ID" b="0" smtClean="0">
                <a:solidFill>
                  <a:schemeClr val="tx1"/>
                </a:solidFill>
              </a:rPr>
              <a:pPr algn="ctr"/>
              <a:t>‹#›</a:t>
            </a:fld>
            <a:endParaRPr lang="id-ID" b="0" dirty="0">
              <a:solidFill>
                <a:schemeClr val="tx1"/>
              </a:solidFill>
            </a:endParaRPr>
          </a:p>
        </p:txBody>
      </p:sp>
      <p:sp>
        <p:nvSpPr>
          <p:cNvPr id="9" name="Picture Placeholder 8">
            <a:extLst>
              <a:ext uri="{FF2B5EF4-FFF2-40B4-BE49-F238E27FC236}">
                <a16:creationId xmlns:a16="http://schemas.microsoft.com/office/drawing/2014/main" id="{D5CAB8FB-212C-47C9-A5C4-22BCB97A8D92}"/>
              </a:ext>
            </a:extLst>
          </p:cNvPr>
          <p:cNvSpPr>
            <a:spLocks noGrp="1"/>
          </p:cNvSpPr>
          <p:nvPr>
            <p:ph type="pic" sz="quarter" idx="13"/>
          </p:nvPr>
        </p:nvSpPr>
        <p:spPr>
          <a:xfrm>
            <a:off x="-3406194" y="1671571"/>
            <a:ext cx="8892594" cy="4211392"/>
          </a:xfrm>
          <a:custGeom>
            <a:avLst/>
            <a:gdLst>
              <a:gd name="connsiteX0" fmla="*/ 0 w 3387144"/>
              <a:gd name="connsiteY0" fmla="*/ 0 h 4211392"/>
              <a:gd name="connsiteX1" fmla="*/ 3387144 w 3387144"/>
              <a:gd name="connsiteY1" fmla="*/ 0 h 4211392"/>
              <a:gd name="connsiteX2" fmla="*/ 3387144 w 3387144"/>
              <a:gd name="connsiteY2" fmla="*/ 4211392 h 4211392"/>
              <a:gd name="connsiteX3" fmla="*/ 0 w 3387144"/>
              <a:gd name="connsiteY3" fmla="*/ 4211392 h 4211392"/>
            </a:gdLst>
            <a:ahLst/>
            <a:cxnLst>
              <a:cxn ang="0">
                <a:pos x="connsiteX0" y="connsiteY0"/>
              </a:cxn>
              <a:cxn ang="0">
                <a:pos x="connsiteX1" y="connsiteY1"/>
              </a:cxn>
              <a:cxn ang="0">
                <a:pos x="connsiteX2" y="connsiteY2"/>
              </a:cxn>
              <a:cxn ang="0">
                <a:pos x="connsiteX3" y="connsiteY3"/>
              </a:cxn>
            </a:cxnLst>
            <a:rect l="l" t="t" r="r" b="b"/>
            <a:pathLst>
              <a:path w="3387144" h="4211392">
                <a:moveTo>
                  <a:pt x="0" y="0"/>
                </a:moveTo>
                <a:lnTo>
                  <a:pt x="3387144" y="0"/>
                </a:lnTo>
                <a:lnTo>
                  <a:pt x="3387144" y="4211392"/>
                </a:lnTo>
                <a:lnTo>
                  <a:pt x="0" y="4211392"/>
                </a:lnTo>
                <a:close/>
              </a:path>
            </a:pathLst>
          </a:custGeom>
          <a:solidFill>
            <a:schemeClr val="bg2">
              <a:lumMod val="95000"/>
            </a:schemeClr>
          </a:solidFill>
        </p:spPr>
        <p:txBody>
          <a:bodyPr wrap="square">
            <a:noAutofit/>
          </a:bodyPr>
          <a:lstStyle>
            <a:lvl1pPr>
              <a:defRPr sz="800"/>
            </a:lvl1pPr>
          </a:lstStyle>
          <a:p>
            <a:endParaRPr lang="en-US"/>
          </a:p>
        </p:txBody>
      </p:sp>
    </p:spTree>
    <p:extLst>
      <p:ext uri="{BB962C8B-B14F-4D97-AF65-F5344CB8AC3E}">
        <p14:creationId xmlns:p14="http://schemas.microsoft.com/office/powerpoint/2010/main" val="1766332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5" name="Picture Placeholder 6">
            <a:extLst>
              <a:ext uri="{FF2B5EF4-FFF2-40B4-BE49-F238E27FC236}">
                <a16:creationId xmlns:a16="http://schemas.microsoft.com/office/drawing/2014/main" id="{8E37ABC9-8E54-477C-85C0-FEFE97C27879}"/>
              </a:ext>
            </a:extLst>
          </p:cNvPr>
          <p:cNvSpPr>
            <a:spLocks noGrp="1"/>
          </p:cNvSpPr>
          <p:nvPr>
            <p:ph type="pic" sz="quarter" idx="11"/>
          </p:nvPr>
        </p:nvSpPr>
        <p:spPr>
          <a:xfrm>
            <a:off x="0" y="0"/>
            <a:ext cx="12192000" cy="6858000"/>
          </a:xfrm>
          <a:solidFill>
            <a:schemeClr val="bg2">
              <a:lumMod val="95000"/>
            </a:schemeClr>
          </a:solidFill>
        </p:spPr>
        <p:txBody>
          <a:bodyPr>
            <a:normAutofit/>
          </a:bodyPr>
          <a:lstStyle>
            <a:lvl1pPr>
              <a:defRPr sz="800"/>
            </a:lvl1pPr>
          </a:lstStyle>
          <a:p>
            <a:endParaRPr lang="en-US"/>
          </a:p>
        </p:txBody>
      </p:sp>
      <p:sp>
        <p:nvSpPr>
          <p:cNvPr id="6" name="Text Placeholder 7">
            <a:extLst>
              <a:ext uri="{FF2B5EF4-FFF2-40B4-BE49-F238E27FC236}">
                <a16:creationId xmlns:a16="http://schemas.microsoft.com/office/drawing/2014/main" id="{51C8C814-F996-4CF2-9BE8-F817908D9F71}"/>
              </a:ext>
            </a:extLst>
          </p:cNvPr>
          <p:cNvSpPr>
            <a:spLocks noGrp="1"/>
          </p:cNvSpPr>
          <p:nvPr>
            <p:ph type="body" sz="quarter" idx="10" hasCustomPrompt="1"/>
          </p:nvPr>
        </p:nvSpPr>
        <p:spPr>
          <a:xfrm>
            <a:off x="1978617" y="499498"/>
            <a:ext cx="8234766" cy="848856"/>
          </a:xfrm>
        </p:spPr>
        <p:txBody>
          <a:bodyPr anchor="ctr">
            <a:noAutofit/>
          </a:bodyPr>
          <a:lstStyle>
            <a:lvl1pPr marL="0" indent="0" algn="ctr">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Tree>
    <p:extLst>
      <p:ext uri="{BB962C8B-B14F-4D97-AF65-F5344CB8AC3E}">
        <p14:creationId xmlns:p14="http://schemas.microsoft.com/office/powerpoint/2010/main" val="21663615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2A2D6034-5177-48EB-9AEE-4E34DA6E9B65}"/>
              </a:ext>
            </a:extLst>
          </p:cNvPr>
          <p:cNvSpPr>
            <a:spLocks noGrp="1"/>
          </p:cNvSpPr>
          <p:nvPr>
            <p:ph type="pic" sz="quarter" idx="10"/>
          </p:nvPr>
        </p:nvSpPr>
        <p:spPr>
          <a:xfrm>
            <a:off x="5439508" y="0"/>
            <a:ext cx="6446167" cy="6858000"/>
          </a:xfrm>
          <a:custGeom>
            <a:avLst/>
            <a:gdLst>
              <a:gd name="connsiteX0" fmla="*/ 115050 w 4730174"/>
              <a:gd name="connsiteY0" fmla="*/ 0 h 5032375"/>
              <a:gd name="connsiteX1" fmla="*/ 4066525 w 4730174"/>
              <a:gd name="connsiteY1" fmla="*/ 0 h 5032375"/>
              <a:gd name="connsiteX2" fmla="*/ 3449789 w 4730174"/>
              <a:gd name="connsiteY2" fmla="*/ 5032375 h 5032375"/>
              <a:gd name="connsiteX3" fmla="*/ 1422202 w 4730174"/>
              <a:gd name="connsiteY3" fmla="*/ 5032375 h 5032375"/>
              <a:gd name="connsiteX4" fmla="*/ 576237 w 4730174"/>
              <a:gd name="connsiteY4" fmla="*/ 2840242 h 5032375"/>
              <a:gd name="connsiteX5" fmla="*/ 115050 w 4730174"/>
              <a:gd name="connsiteY5" fmla="*/ 0 h 503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30174" h="5032375">
                <a:moveTo>
                  <a:pt x="115050" y="0"/>
                </a:moveTo>
                <a:cubicBezTo>
                  <a:pt x="115050" y="0"/>
                  <a:pt x="115050" y="0"/>
                  <a:pt x="4066525" y="0"/>
                </a:cubicBezTo>
                <a:cubicBezTo>
                  <a:pt x="5499208" y="1268987"/>
                  <a:pt x="4290297" y="3706203"/>
                  <a:pt x="3449789" y="5032375"/>
                </a:cubicBezTo>
                <a:cubicBezTo>
                  <a:pt x="3449789" y="5032375"/>
                  <a:pt x="3449789" y="5032375"/>
                  <a:pt x="1422202" y="5032375"/>
                </a:cubicBezTo>
                <a:cubicBezTo>
                  <a:pt x="1520443" y="4455068"/>
                  <a:pt x="1283027" y="3741604"/>
                  <a:pt x="576237" y="2840242"/>
                </a:cubicBezTo>
                <a:cubicBezTo>
                  <a:pt x="-201505" y="1849017"/>
                  <a:pt x="-7751" y="531014"/>
                  <a:pt x="115050" y="0"/>
                </a:cubicBezTo>
                <a:close/>
              </a:path>
            </a:pathLst>
          </a:custGeom>
          <a:solidFill>
            <a:schemeClr val="bg2">
              <a:lumMod val="95000"/>
            </a:schemeClr>
          </a:solidFill>
        </p:spPr>
        <p:txBody>
          <a:bodyPr wrap="square">
            <a:noAutofit/>
          </a:bodyPr>
          <a:lstStyle>
            <a:lvl1pPr>
              <a:defRPr sz="800"/>
            </a:lvl1pPr>
          </a:lstStyle>
          <a:p>
            <a:endParaRPr lang="en-US"/>
          </a:p>
        </p:txBody>
      </p:sp>
      <p:sp>
        <p:nvSpPr>
          <p:cNvPr id="14" name="Text Placeholder 7">
            <a:extLst>
              <a:ext uri="{FF2B5EF4-FFF2-40B4-BE49-F238E27FC236}">
                <a16:creationId xmlns:a16="http://schemas.microsoft.com/office/drawing/2014/main" id="{DB3D3E8C-CB1A-4CE8-A1D3-9F38CBF2944D}"/>
              </a:ext>
            </a:extLst>
          </p:cNvPr>
          <p:cNvSpPr>
            <a:spLocks noGrp="1"/>
          </p:cNvSpPr>
          <p:nvPr>
            <p:ph type="body" sz="quarter" idx="11" hasCustomPrompt="1"/>
          </p:nvPr>
        </p:nvSpPr>
        <p:spPr>
          <a:xfrm>
            <a:off x="616226" y="499498"/>
            <a:ext cx="8234766" cy="848856"/>
          </a:xfrm>
        </p:spPr>
        <p:txBody>
          <a:bodyPr anchor="ctr">
            <a:noAutofit/>
          </a:bodyPr>
          <a:lstStyle>
            <a:lvl1pPr marL="0" indent="0" algn="l">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
        <p:nvSpPr>
          <p:cNvPr id="15" name="Oval 14">
            <a:extLst>
              <a:ext uri="{FF2B5EF4-FFF2-40B4-BE49-F238E27FC236}">
                <a16:creationId xmlns:a16="http://schemas.microsoft.com/office/drawing/2014/main" id="{92D160DE-70AC-40E4-822D-6E496E60D07F}"/>
              </a:ext>
            </a:extLst>
          </p:cNvPr>
          <p:cNvSpPr/>
          <p:nvPr userDrawn="1"/>
        </p:nvSpPr>
        <p:spPr>
          <a:xfrm>
            <a:off x="11275726" y="6103609"/>
            <a:ext cx="344774" cy="344774"/>
          </a:xfrm>
          <a:prstGeom prst="ellipse">
            <a:avLst/>
          </a:prstGeom>
          <a:noFill/>
          <a:ln>
            <a:gradFill>
              <a:gsLst>
                <a:gs pos="0">
                  <a:schemeClr val="accent1"/>
                </a:gs>
                <a:gs pos="100000">
                  <a:schemeClr val="accent2"/>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Slide Number Placeholder 5">
            <a:extLst>
              <a:ext uri="{FF2B5EF4-FFF2-40B4-BE49-F238E27FC236}">
                <a16:creationId xmlns:a16="http://schemas.microsoft.com/office/drawing/2014/main" id="{D1B80BD2-2052-46BF-9641-24C756AEB7B9}"/>
              </a:ext>
            </a:extLst>
          </p:cNvPr>
          <p:cNvSpPr txBox="1">
            <a:spLocks/>
          </p:cNvSpPr>
          <p:nvPr userDrawn="1"/>
        </p:nvSpPr>
        <p:spPr>
          <a:xfrm>
            <a:off x="11170779" y="6070534"/>
            <a:ext cx="554668" cy="377849"/>
          </a:xfrm>
          <a:prstGeom prst="rect">
            <a:avLst/>
          </a:prstGeom>
        </p:spPr>
        <p:txBody>
          <a:bodyPr vert="horz" lIns="91440" tIns="45720" rIns="91440" bIns="45720" rtlCol="0" anchor="ctr"/>
          <a:lstStyle>
            <a:defPPr>
              <a:defRPr lang="id-ID"/>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696CAF5E-82FD-46C1-8113-274199A6E6F4}" type="slidenum">
              <a:rPr lang="id-ID" b="0" smtClean="0">
                <a:solidFill>
                  <a:schemeClr val="tx1"/>
                </a:solidFill>
              </a:rPr>
              <a:pPr algn="ctr"/>
              <a:t>‹#›</a:t>
            </a:fld>
            <a:endParaRPr lang="id-ID" b="0" dirty="0">
              <a:solidFill>
                <a:schemeClr val="tx1"/>
              </a:solidFill>
            </a:endParaRPr>
          </a:p>
        </p:txBody>
      </p:sp>
    </p:spTree>
    <p:extLst>
      <p:ext uri="{BB962C8B-B14F-4D97-AF65-F5344CB8AC3E}">
        <p14:creationId xmlns:p14="http://schemas.microsoft.com/office/powerpoint/2010/main" val="38687842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10" name="Text Placeholder 7">
            <a:extLst>
              <a:ext uri="{FF2B5EF4-FFF2-40B4-BE49-F238E27FC236}">
                <a16:creationId xmlns:a16="http://schemas.microsoft.com/office/drawing/2014/main" id="{162ED8CB-F59C-4861-A6D6-6B9B65492F3D}"/>
              </a:ext>
            </a:extLst>
          </p:cNvPr>
          <p:cNvSpPr>
            <a:spLocks noGrp="1"/>
          </p:cNvSpPr>
          <p:nvPr>
            <p:ph type="body" sz="quarter" idx="11" hasCustomPrompt="1"/>
          </p:nvPr>
        </p:nvSpPr>
        <p:spPr>
          <a:xfrm>
            <a:off x="1978617" y="499498"/>
            <a:ext cx="8234766" cy="848856"/>
          </a:xfrm>
        </p:spPr>
        <p:txBody>
          <a:bodyPr anchor="ctr">
            <a:noAutofit/>
          </a:bodyPr>
          <a:lstStyle>
            <a:lvl1pPr marL="0" indent="0" algn="ctr">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
        <p:nvSpPr>
          <p:cNvPr id="11" name="Oval 10">
            <a:extLst>
              <a:ext uri="{FF2B5EF4-FFF2-40B4-BE49-F238E27FC236}">
                <a16:creationId xmlns:a16="http://schemas.microsoft.com/office/drawing/2014/main" id="{529BB3D6-296A-40C9-8E9D-22D7844C1FB1}"/>
              </a:ext>
            </a:extLst>
          </p:cNvPr>
          <p:cNvSpPr/>
          <p:nvPr userDrawn="1"/>
        </p:nvSpPr>
        <p:spPr>
          <a:xfrm>
            <a:off x="11275726" y="6103609"/>
            <a:ext cx="344774" cy="344774"/>
          </a:xfrm>
          <a:prstGeom prst="ellipse">
            <a:avLst/>
          </a:prstGeom>
          <a:noFill/>
          <a:ln>
            <a:gradFill>
              <a:gsLst>
                <a:gs pos="0">
                  <a:schemeClr val="accent1"/>
                </a:gs>
                <a:gs pos="100000">
                  <a:schemeClr val="accent2"/>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lide Number Placeholder 5">
            <a:extLst>
              <a:ext uri="{FF2B5EF4-FFF2-40B4-BE49-F238E27FC236}">
                <a16:creationId xmlns:a16="http://schemas.microsoft.com/office/drawing/2014/main" id="{6EB83735-1E07-424F-8BBA-3EBC2F92252C}"/>
              </a:ext>
            </a:extLst>
          </p:cNvPr>
          <p:cNvSpPr txBox="1">
            <a:spLocks/>
          </p:cNvSpPr>
          <p:nvPr userDrawn="1"/>
        </p:nvSpPr>
        <p:spPr>
          <a:xfrm>
            <a:off x="11170779" y="6070534"/>
            <a:ext cx="554668" cy="377849"/>
          </a:xfrm>
          <a:prstGeom prst="rect">
            <a:avLst/>
          </a:prstGeom>
        </p:spPr>
        <p:txBody>
          <a:bodyPr vert="horz" lIns="91440" tIns="45720" rIns="91440" bIns="45720" rtlCol="0" anchor="ctr"/>
          <a:lstStyle>
            <a:defPPr>
              <a:defRPr lang="id-ID"/>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696CAF5E-82FD-46C1-8113-274199A6E6F4}" type="slidenum">
              <a:rPr lang="id-ID" b="0" smtClean="0">
                <a:solidFill>
                  <a:schemeClr val="tx1"/>
                </a:solidFill>
              </a:rPr>
              <a:pPr algn="ctr"/>
              <a:t>‹#›</a:t>
            </a:fld>
            <a:endParaRPr lang="id-ID" b="0" dirty="0">
              <a:solidFill>
                <a:schemeClr val="tx1"/>
              </a:solidFill>
            </a:endParaRPr>
          </a:p>
        </p:txBody>
      </p:sp>
      <p:sp>
        <p:nvSpPr>
          <p:cNvPr id="13" name="Picture Placeholder 12">
            <a:extLst>
              <a:ext uri="{FF2B5EF4-FFF2-40B4-BE49-F238E27FC236}">
                <a16:creationId xmlns:a16="http://schemas.microsoft.com/office/drawing/2014/main" id="{A77FC441-3132-46D7-8796-30934D787A72}"/>
              </a:ext>
            </a:extLst>
          </p:cNvPr>
          <p:cNvSpPr>
            <a:spLocks noGrp="1"/>
          </p:cNvSpPr>
          <p:nvPr>
            <p:ph type="pic" sz="quarter" idx="12"/>
          </p:nvPr>
        </p:nvSpPr>
        <p:spPr>
          <a:xfrm>
            <a:off x="1833596" y="3292215"/>
            <a:ext cx="2868036" cy="1385737"/>
          </a:xfrm>
          <a:custGeom>
            <a:avLst/>
            <a:gdLst>
              <a:gd name="connsiteX0" fmla="*/ 70146 w 2868036"/>
              <a:gd name="connsiteY0" fmla="*/ 0 h 1385737"/>
              <a:gd name="connsiteX1" fmla="*/ 2797890 w 2868036"/>
              <a:gd name="connsiteY1" fmla="*/ 0 h 1385737"/>
              <a:gd name="connsiteX2" fmla="*/ 2868036 w 2868036"/>
              <a:gd name="connsiteY2" fmla="*/ 70146 h 1385737"/>
              <a:gd name="connsiteX3" fmla="*/ 2868036 w 2868036"/>
              <a:gd name="connsiteY3" fmla="*/ 1315591 h 1385737"/>
              <a:gd name="connsiteX4" fmla="*/ 2797890 w 2868036"/>
              <a:gd name="connsiteY4" fmla="*/ 1385737 h 1385737"/>
              <a:gd name="connsiteX5" fmla="*/ 70146 w 2868036"/>
              <a:gd name="connsiteY5" fmla="*/ 1385737 h 1385737"/>
              <a:gd name="connsiteX6" fmla="*/ 0 w 2868036"/>
              <a:gd name="connsiteY6" fmla="*/ 1315591 h 1385737"/>
              <a:gd name="connsiteX7" fmla="*/ 0 w 2868036"/>
              <a:gd name="connsiteY7" fmla="*/ 70146 h 1385737"/>
              <a:gd name="connsiteX8" fmla="*/ 70146 w 2868036"/>
              <a:gd name="connsiteY8" fmla="*/ 0 h 1385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68036" h="1385737">
                <a:moveTo>
                  <a:pt x="70146" y="0"/>
                </a:moveTo>
                <a:lnTo>
                  <a:pt x="2797890" y="0"/>
                </a:lnTo>
                <a:cubicBezTo>
                  <a:pt x="2836631" y="0"/>
                  <a:pt x="2868036" y="31405"/>
                  <a:pt x="2868036" y="70146"/>
                </a:cubicBezTo>
                <a:lnTo>
                  <a:pt x="2868036" y="1315591"/>
                </a:lnTo>
                <a:cubicBezTo>
                  <a:pt x="2868036" y="1354332"/>
                  <a:pt x="2836631" y="1385737"/>
                  <a:pt x="2797890" y="1385737"/>
                </a:cubicBezTo>
                <a:lnTo>
                  <a:pt x="70146" y="1385737"/>
                </a:lnTo>
                <a:cubicBezTo>
                  <a:pt x="31405" y="1385737"/>
                  <a:pt x="0" y="1354332"/>
                  <a:pt x="0" y="1315591"/>
                </a:cubicBezTo>
                <a:lnTo>
                  <a:pt x="0" y="70146"/>
                </a:lnTo>
                <a:cubicBezTo>
                  <a:pt x="0" y="31405"/>
                  <a:pt x="31405" y="0"/>
                  <a:pt x="70146" y="0"/>
                </a:cubicBezTo>
                <a:close/>
              </a:path>
            </a:pathLst>
          </a:custGeom>
          <a:solidFill>
            <a:schemeClr val="bg2">
              <a:lumMod val="95000"/>
            </a:schemeClr>
          </a:solidFill>
        </p:spPr>
        <p:txBody>
          <a:bodyPr wrap="square">
            <a:noAutofit/>
          </a:bodyPr>
          <a:lstStyle>
            <a:lvl1pPr>
              <a:defRPr sz="800"/>
            </a:lvl1pPr>
          </a:lstStyle>
          <a:p>
            <a:endParaRPr lang="en-US"/>
          </a:p>
        </p:txBody>
      </p:sp>
    </p:spTree>
    <p:extLst>
      <p:ext uri="{BB962C8B-B14F-4D97-AF65-F5344CB8AC3E}">
        <p14:creationId xmlns:p14="http://schemas.microsoft.com/office/powerpoint/2010/main" val="28899249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9EA98D52-6471-41AD-8568-B6864AF15923}"/>
              </a:ext>
            </a:extLst>
          </p:cNvPr>
          <p:cNvSpPr>
            <a:spLocks noGrp="1"/>
          </p:cNvSpPr>
          <p:nvPr>
            <p:ph type="pic" sz="quarter" idx="11"/>
          </p:nvPr>
        </p:nvSpPr>
        <p:spPr>
          <a:xfrm flipH="1">
            <a:off x="0" y="0"/>
            <a:ext cx="5449708" cy="6858000"/>
          </a:xfrm>
          <a:custGeom>
            <a:avLst/>
            <a:gdLst>
              <a:gd name="connsiteX0" fmla="*/ 5449708 w 5449708"/>
              <a:gd name="connsiteY0" fmla="*/ 0 h 6858000"/>
              <a:gd name="connsiteX1" fmla="*/ 5330972 w 5449708"/>
              <a:gd name="connsiteY1" fmla="*/ 0 h 6858000"/>
              <a:gd name="connsiteX2" fmla="*/ 904407 w 5449708"/>
              <a:gd name="connsiteY2" fmla="*/ 0 h 6858000"/>
              <a:gd name="connsiteX3" fmla="*/ 1744880 w 5449708"/>
              <a:gd name="connsiteY3" fmla="*/ 6858000 h 6858000"/>
              <a:gd name="connsiteX4" fmla="*/ 4508026 w 5449708"/>
              <a:gd name="connsiteY4" fmla="*/ 6858000 h 6858000"/>
              <a:gd name="connsiteX5" fmla="*/ 5329316 w 5449708"/>
              <a:gd name="connsiteY5" fmla="*/ 4319382 h 6858000"/>
              <a:gd name="connsiteX6" fmla="*/ 5449708 w 5449708"/>
              <a:gd name="connsiteY6" fmla="*/ 41511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9708" h="6858000">
                <a:moveTo>
                  <a:pt x="5449708" y="0"/>
                </a:moveTo>
                <a:lnTo>
                  <a:pt x="5330972" y="0"/>
                </a:lnTo>
                <a:cubicBezTo>
                  <a:pt x="4585542" y="0"/>
                  <a:pt x="3260333" y="0"/>
                  <a:pt x="904407" y="0"/>
                </a:cubicBezTo>
                <a:cubicBezTo>
                  <a:pt x="-1048019" y="1729345"/>
                  <a:pt x="599456" y="5050725"/>
                  <a:pt x="1744880" y="6858000"/>
                </a:cubicBezTo>
                <a:cubicBezTo>
                  <a:pt x="1744880" y="6858000"/>
                  <a:pt x="1744880" y="6858000"/>
                  <a:pt x="4508026" y="6858000"/>
                </a:cubicBezTo>
                <a:cubicBezTo>
                  <a:pt x="4390881" y="6169603"/>
                  <a:pt x="4623952" y="5339142"/>
                  <a:pt x="5329316" y="4319382"/>
                </a:cubicBezTo>
                <a:lnTo>
                  <a:pt x="5449708" y="4151105"/>
                </a:lnTo>
                <a:close/>
              </a:path>
            </a:pathLst>
          </a:custGeom>
          <a:solidFill>
            <a:schemeClr val="bg2">
              <a:lumMod val="95000"/>
            </a:schemeClr>
          </a:solidFill>
        </p:spPr>
        <p:txBody>
          <a:bodyPr wrap="square">
            <a:noAutofit/>
          </a:bodyPr>
          <a:lstStyle>
            <a:lvl1pPr>
              <a:defRPr sz="800"/>
            </a:lvl1pPr>
          </a:lstStyle>
          <a:p>
            <a:endParaRPr lang="en-US" dirty="0"/>
          </a:p>
        </p:txBody>
      </p:sp>
      <p:sp>
        <p:nvSpPr>
          <p:cNvPr id="15" name="Text Placeholder 7">
            <a:extLst>
              <a:ext uri="{FF2B5EF4-FFF2-40B4-BE49-F238E27FC236}">
                <a16:creationId xmlns:a16="http://schemas.microsoft.com/office/drawing/2014/main" id="{B4319698-E9E5-404E-AAD7-B9E9A96741C9}"/>
              </a:ext>
            </a:extLst>
          </p:cNvPr>
          <p:cNvSpPr>
            <a:spLocks noGrp="1"/>
          </p:cNvSpPr>
          <p:nvPr>
            <p:ph type="body" sz="quarter" idx="12" hasCustomPrompt="1"/>
          </p:nvPr>
        </p:nvSpPr>
        <p:spPr>
          <a:xfrm>
            <a:off x="6324599" y="499498"/>
            <a:ext cx="5105401" cy="848856"/>
          </a:xfrm>
        </p:spPr>
        <p:txBody>
          <a:bodyPr anchor="ctr">
            <a:noAutofit/>
          </a:bodyPr>
          <a:lstStyle>
            <a:lvl1pPr marL="0" indent="0" algn="l">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
        <p:nvSpPr>
          <p:cNvPr id="16" name="Oval 15">
            <a:extLst>
              <a:ext uri="{FF2B5EF4-FFF2-40B4-BE49-F238E27FC236}">
                <a16:creationId xmlns:a16="http://schemas.microsoft.com/office/drawing/2014/main" id="{5DB8EE28-1318-4AEC-8808-A6E2180EC8B0}"/>
              </a:ext>
            </a:extLst>
          </p:cNvPr>
          <p:cNvSpPr/>
          <p:nvPr userDrawn="1"/>
        </p:nvSpPr>
        <p:spPr>
          <a:xfrm>
            <a:off x="11275726" y="6103609"/>
            <a:ext cx="344774" cy="344774"/>
          </a:xfrm>
          <a:prstGeom prst="ellipse">
            <a:avLst/>
          </a:prstGeom>
          <a:noFill/>
          <a:ln>
            <a:gradFill>
              <a:gsLst>
                <a:gs pos="0">
                  <a:schemeClr val="accent1"/>
                </a:gs>
                <a:gs pos="100000">
                  <a:schemeClr val="accent2"/>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lide Number Placeholder 5">
            <a:extLst>
              <a:ext uri="{FF2B5EF4-FFF2-40B4-BE49-F238E27FC236}">
                <a16:creationId xmlns:a16="http://schemas.microsoft.com/office/drawing/2014/main" id="{A01D5AD9-C0D2-4C89-896C-67064E317A48}"/>
              </a:ext>
            </a:extLst>
          </p:cNvPr>
          <p:cNvSpPr txBox="1">
            <a:spLocks/>
          </p:cNvSpPr>
          <p:nvPr userDrawn="1"/>
        </p:nvSpPr>
        <p:spPr>
          <a:xfrm>
            <a:off x="11170779" y="6070534"/>
            <a:ext cx="554668" cy="377849"/>
          </a:xfrm>
          <a:prstGeom prst="rect">
            <a:avLst/>
          </a:prstGeom>
        </p:spPr>
        <p:txBody>
          <a:bodyPr vert="horz" lIns="91440" tIns="45720" rIns="91440" bIns="45720" rtlCol="0" anchor="ctr"/>
          <a:lstStyle>
            <a:defPPr>
              <a:defRPr lang="id-ID"/>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696CAF5E-82FD-46C1-8113-274199A6E6F4}" type="slidenum">
              <a:rPr lang="id-ID" b="0" smtClean="0">
                <a:solidFill>
                  <a:schemeClr val="tx1"/>
                </a:solidFill>
              </a:rPr>
              <a:pPr algn="ctr"/>
              <a:t>‹#›</a:t>
            </a:fld>
            <a:endParaRPr lang="id-ID" b="0" dirty="0">
              <a:solidFill>
                <a:schemeClr val="tx1"/>
              </a:solidFill>
            </a:endParaRPr>
          </a:p>
        </p:txBody>
      </p:sp>
    </p:spTree>
    <p:extLst>
      <p:ext uri="{BB962C8B-B14F-4D97-AF65-F5344CB8AC3E}">
        <p14:creationId xmlns:p14="http://schemas.microsoft.com/office/powerpoint/2010/main" val="21029847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65DC61C5-A46F-4B6E-A9CC-8D31FFABD3A7}"/>
              </a:ext>
            </a:extLst>
          </p:cNvPr>
          <p:cNvSpPr>
            <a:spLocks noGrp="1"/>
          </p:cNvSpPr>
          <p:nvPr>
            <p:ph type="pic" sz="quarter" idx="10"/>
          </p:nvPr>
        </p:nvSpPr>
        <p:spPr>
          <a:xfrm>
            <a:off x="1269560" y="2002693"/>
            <a:ext cx="1642384" cy="1668140"/>
          </a:xfrm>
          <a:custGeom>
            <a:avLst/>
            <a:gdLst>
              <a:gd name="connsiteX0" fmla="*/ 542004 w 1642384"/>
              <a:gd name="connsiteY0" fmla="*/ 497 h 1668140"/>
              <a:gd name="connsiteX1" fmla="*/ 929308 w 1642384"/>
              <a:gd name="connsiteY1" fmla="*/ 97102 h 1668140"/>
              <a:gd name="connsiteX2" fmla="*/ 1580192 w 1642384"/>
              <a:gd name="connsiteY2" fmla="*/ 1159845 h 1668140"/>
              <a:gd name="connsiteX3" fmla="*/ 31537 w 1642384"/>
              <a:gd name="connsiteY3" fmla="*/ 1421788 h 1668140"/>
              <a:gd name="connsiteX4" fmla="*/ 542004 w 1642384"/>
              <a:gd name="connsiteY4" fmla="*/ 497 h 166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2384" h="1668140">
                <a:moveTo>
                  <a:pt x="542004" y="497"/>
                </a:moveTo>
                <a:cubicBezTo>
                  <a:pt x="649924" y="-4233"/>
                  <a:pt x="777926" y="24600"/>
                  <a:pt x="929308" y="97102"/>
                </a:cubicBezTo>
                <a:cubicBezTo>
                  <a:pt x="1209862" y="231816"/>
                  <a:pt x="1842042" y="684604"/>
                  <a:pt x="1580192" y="1159845"/>
                </a:cubicBezTo>
                <a:cubicBezTo>
                  <a:pt x="1314602" y="1635085"/>
                  <a:pt x="113832" y="1885802"/>
                  <a:pt x="31537" y="1421788"/>
                </a:cubicBezTo>
                <a:cubicBezTo>
                  <a:pt x="-37900" y="1030276"/>
                  <a:pt x="-40761" y="26040"/>
                  <a:pt x="542004" y="497"/>
                </a:cubicBezTo>
                <a:close/>
              </a:path>
            </a:pathLst>
          </a:custGeom>
          <a:solidFill>
            <a:schemeClr val="bg2">
              <a:lumMod val="95000"/>
            </a:schemeClr>
          </a:solidFill>
        </p:spPr>
        <p:txBody>
          <a:bodyPr wrap="square">
            <a:noAutofit/>
          </a:bodyPr>
          <a:lstStyle>
            <a:lvl1pPr>
              <a:defRPr sz="800"/>
            </a:lvl1pPr>
          </a:lstStyle>
          <a:p>
            <a:endParaRPr lang="en-US"/>
          </a:p>
        </p:txBody>
      </p:sp>
      <p:sp>
        <p:nvSpPr>
          <p:cNvPr id="19" name="Picture Placeholder 18">
            <a:extLst>
              <a:ext uri="{FF2B5EF4-FFF2-40B4-BE49-F238E27FC236}">
                <a16:creationId xmlns:a16="http://schemas.microsoft.com/office/drawing/2014/main" id="{4E544F84-CF40-4D97-A791-3DB46B1AE5F1}"/>
              </a:ext>
            </a:extLst>
          </p:cNvPr>
          <p:cNvSpPr>
            <a:spLocks noGrp="1"/>
          </p:cNvSpPr>
          <p:nvPr>
            <p:ph type="pic" sz="quarter" idx="11"/>
          </p:nvPr>
        </p:nvSpPr>
        <p:spPr>
          <a:xfrm>
            <a:off x="3887504" y="2002693"/>
            <a:ext cx="1642384" cy="1668140"/>
          </a:xfrm>
          <a:custGeom>
            <a:avLst/>
            <a:gdLst>
              <a:gd name="connsiteX0" fmla="*/ 542004 w 1642384"/>
              <a:gd name="connsiteY0" fmla="*/ 497 h 1668140"/>
              <a:gd name="connsiteX1" fmla="*/ 929308 w 1642384"/>
              <a:gd name="connsiteY1" fmla="*/ 97102 h 1668140"/>
              <a:gd name="connsiteX2" fmla="*/ 1580192 w 1642384"/>
              <a:gd name="connsiteY2" fmla="*/ 1159845 h 1668140"/>
              <a:gd name="connsiteX3" fmla="*/ 31537 w 1642384"/>
              <a:gd name="connsiteY3" fmla="*/ 1421788 h 1668140"/>
              <a:gd name="connsiteX4" fmla="*/ 542004 w 1642384"/>
              <a:gd name="connsiteY4" fmla="*/ 497 h 166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2384" h="1668140">
                <a:moveTo>
                  <a:pt x="542004" y="497"/>
                </a:moveTo>
                <a:cubicBezTo>
                  <a:pt x="649924" y="-4233"/>
                  <a:pt x="777926" y="24600"/>
                  <a:pt x="929308" y="97102"/>
                </a:cubicBezTo>
                <a:cubicBezTo>
                  <a:pt x="1209862" y="231816"/>
                  <a:pt x="1842042" y="684604"/>
                  <a:pt x="1580192" y="1159845"/>
                </a:cubicBezTo>
                <a:cubicBezTo>
                  <a:pt x="1314602" y="1635085"/>
                  <a:pt x="113833" y="1885802"/>
                  <a:pt x="31537" y="1421788"/>
                </a:cubicBezTo>
                <a:cubicBezTo>
                  <a:pt x="-37900" y="1030276"/>
                  <a:pt x="-40760" y="26040"/>
                  <a:pt x="542004" y="497"/>
                </a:cubicBezTo>
                <a:close/>
              </a:path>
            </a:pathLst>
          </a:custGeom>
          <a:solidFill>
            <a:schemeClr val="bg2">
              <a:lumMod val="95000"/>
            </a:schemeClr>
          </a:solidFill>
        </p:spPr>
        <p:txBody>
          <a:bodyPr wrap="square">
            <a:noAutofit/>
          </a:bodyPr>
          <a:lstStyle>
            <a:lvl1pPr>
              <a:defRPr sz="800"/>
            </a:lvl1pPr>
          </a:lstStyle>
          <a:p>
            <a:endParaRPr lang="en-US"/>
          </a:p>
        </p:txBody>
      </p:sp>
      <p:sp>
        <p:nvSpPr>
          <p:cNvPr id="18" name="Picture Placeholder 17">
            <a:extLst>
              <a:ext uri="{FF2B5EF4-FFF2-40B4-BE49-F238E27FC236}">
                <a16:creationId xmlns:a16="http://schemas.microsoft.com/office/drawing/2014/main" id="{BC68113B-CD08-459D-8BB8-5D800C66B215}"/>
              </a:ext>
            </a:extLst>
          </p:cNvPr>
          <p:cNvSpPr>
            <a:spLocks noGrp="1"/>
          </p:cNvSpPr>
          <p:nvPr>
            <p:ph type="pic" sz="quarter" idx="12"/>
          </p:nvPr>
        </p:nvSpPr>
        <p:spPr>
          <a:xfrm>
            <a:off x="6518527" y="2002693"/>
            <a:ext cx="1642384" cy="1668140"/>
          </a:xfrm>
          <a:custGeom>
            <a:avLst/>
            <a:gdLst>
              <a:gd name="connsiteX0" fmla="*/ 542004 w 1642384"/>
              <a:gd name="connsiteY0" fmla="*/ 497 h 1668140"/>
              <a:gd name="connsiteX1" fmla="*/ 929308 w 1642384"/>
              <a:gd name="connsiteY1" fmla="*/ 97102 h 1668140"/>
              <a:gd name="connsiteX2" fmla="*/ 1580192 w 1642384"/>
              <a:gd name="connsiteY2" fmla="*/ 1159845 h 1668140"/>
              <a:gd name="connsiteX3" fmla="*/ 31537 w 1642384"/>
              <a:gd name="connsiteY3" fmla="*/ 1421788 h 1668140"/>
              <a:gd name="connsiteX4" fmla="*/ 542004 w 1642384"/>
              <a:gd name="connsiteY4" fmla="*/ 497 h 166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2384" h="1668140">
                <a:moveTo>
                  <a:pt x="542004" y="497"/>
                </a:moveTo>
                <a:cubicBezTo>
                  <a:pt x="649924" y="-4233"/>
                  <a:pt x="777926" y="24600"/>
                  <a:pt x="929308" y="97102"/>
                </a:cubicBezTo>
                <a:cubicBezTo>
                  <a:pt x="1209862" y="231816"/>
                  <a:pt x="1842042" y="684604"/>
                  <a:pt x="1580192" y="1159845"/>
                </a:cubicBezTo>
                <a:cubicBezTo>
                  <a:pt x="1314602" y="1635085"/>
                  <a:pt x="113833" y="1885802"/>
                  <a:pt x="31537" y="1421788"/>
                </a:cubicBezTo>
                <a:cubicBezTo>
                  <a:pt x="-37900" y="1030276"/>
                  <a:pt x="-40760" y="26040"/>
                  <a:pt x="542004" y="497"/>
                </a:cubicBezTo>
                <a:close/>
              </a:path>
            </a:pathLst>
          </a:custGeom>
          <a:solidFill>
            <a:schemeClr val="bg2">
              <a:lumMod val="95000"/>
            </a:schemeClr>
          </a:solidFill>
        </p:spPr>
        <p:txBody>
          <a:bodyPr wrap="square">
            <a:noAutofit/>
          </a:bodyPr>
          <a:lstStyle>
            <a:lvl1pPr>
              <a:defRPr sz="800"/>
            </a:lvl1pPr>
          </a:lstStyle>
          <a:p>
            <a:endParaRPr lang="en-US"/>
          </a:p>
        </p:txBody>
      </p:sp>
      <p:sp>
        <p:nvSpPr>
          <p:cNvPr id="17" name="Picture Placeholder 16">
            <a:extLst>
              <a:ext uri="{FF2B5EF4-FFF2-40B4-BE49-F238E27FC236}">
                <a16:creationId xmlns:a16="http://schemas.microsoft.com/office/drawing/2014/main" id="{D01C7B77-9DE9-4FB7-9579-6B36A1FAAA04}"/>
              </a:ext>
            </a:extLst>
          </p:cNvPr>
          <p:cNvSpPr>
            <a:spLocks noGrp="1"/>
          </p:cNvSpPr>
          <p:nvPr>
            <p:ph type="pic" sz="quarter" idx="13"/>
          </p:nvPr>
        </p:nvSpPr>
        <p:spPr>
          <a:xfrm>
            <a:off x="9131158" y="2002693"/>
            <a:ext cx="1642384" cy="1668140"/>
          </a:xfrm>
          <a:custGeom>
            <a:avLst/>
            <a:gdLst>
              <a:gd name="connsiteX0" fmla="*/ 542004 w 1642384"/>
              <a:gd name="connsiteY0" fmla="*/ 497 h 1668140"/>
              <a:gd name="connsiteX1" fmla="*/ 929308 w 1642384"/>
              <a:gd name="connsiteY1" fmla="*/ 97102 h 1668140"/>
              <a:gd name="connsiteX2" fmla="*/ 1580192 w 1642384"/>
              <a:gd name="connsiteY2" fmla="*/ 1159845 h 1668140"/>
              <a:gd name="connsiteX3" fmla="*/ 31537 w 1642384"/>
              <a:gd name="connsiteY3" fmla="*/ 1421788 h 1668140"/>
              <a:gd name="connsiteX4" fmla="*/ 542004 w 1642384"/>
              <a:gd name="connsiteY4" fmla="*/ 497 h 166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2384" h="1668140">
                <a:moveTo>
                  <a:pt x="542004" y="497"/>
                </a:moveTo>
                <a:cubicBezTo>
                  <a:pt x="649923" y="-4233"/>
                  <a:pt x="777926" y="24600"/>
                  <a:pt x="929308" y="97102"/>
                </a:cubicBezTo>
                <a:cubicBezTo>
                  <a:pt x="1209861" y="231816"/>
                  <a:pt x="1842042" y="684604"/>
                  <a:pt x="1580192" y="1159845"/>
                </a:cubicBezTo>
                <a:cubicBezTo>
                  <a:pt x="1314601" y="1635085"/>
                  <a:pt x="113832" y="1885802"/>
                  <a:pt x="31537" y="1421788"/>
                </a:cubicBezTo>
                <a:cubicBezTo>
                  <a:pt x="-37900" y="1030276"/>
                  <a:pt x="-40761" y="26040"/>
                  <a:pt x="542004" y="497"/>
                </a:cubicBezTo>
                <a:close/>
              </a:path>
            </a:pathLst>
          </a:custGeom>
          <a:solidFill>
            <a:schemeClr val="bg2">
              <a:lumMod val="95000"/>
            </a:schemeClr>
          </a:solidFill>
        </p:spPr>
        <p:txBody>
          <a:bodyPr wrap="square">
            <a:noAutofit/>
          </a:bodyPr>
          <a:lstStyle>
            <a:lvl1pPr>
              <a:defRPr sz="800"/>
            </a:lvl1pPr>
          </a:lstStyle>
          <a:p>
            <a:endParaRPr lang="en-US"/>
          </a:p>
        </p:txBody>
      </p:sp>
      <p:sp>
        <p:nvSpPr>
          <p:cNvPr id="20" name="Text Placeholder 7">
            <a:extLst>
              <a:ext uri="{FF2B5EF4-FFF2-40B4-BE49-F238E27FC236}">
                <a16:creationId xmlns:a16="http://schemas.microsoft.com/office/drawing/2014/main" id="{1A08AB2B-A2D6-4BCA-85C5-F491A4553EAB}"/>
              </a:ext>
            </a:extLst>
          </p:cNvPr>
          <p:cNvSpPr>
            <a:spLocks noGrp="1"/>
          </p:cNvSpPr>
          <p:nvPr>
            <p:ph type="body" sz="quarter" idx="14" hasCustomPrompt="1"/>
          </p:nvPr>
        </p:nvSpPr>
        <p:spPr>
          <a:xfrm>
            <a:off x="1978617" y="499498"/>
            <a:ext cx="8234766" cy="848856"/>
          </a:xfrm>
        </p:spPr>
        <p:txBody>
          <a:bodyPr anchor="ctr">
            <a:noAutofit/>
          </a:bodyPr>
          <a:lstStyle>
            <a:lvl1pPr marL="0" indent="0" algn="ctr">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
        <p:nvSpPr>
          <p:cNvPr id="21" name="Oval 20">
            <a:extLst>
              <a:ext uri="{FF2B5EF4-FFF2-40B4-BE49-F238E27FC236}">
                <a16:creationId xmlns:a16="http://schemas.microsoft.com/office/drawing/2014/main" id="{861E0479-80E5-4F2A-9997-FFF5C43C1168}"/>
              </a:ext>
            </a:extLst>
          </p:cNvPr>
          <p:cNvSpPr/>
          <p:nvPr userDrawn="1"/>
        </p:nvSpPr>
        <p:spPr>
          <a:xfrm>
            <a:off x="11275726" y="6103609"/>
            <a:ext cx="344774" cy="344774"/>
          </a:xfrm>
          <a:prstGeom prst="ellipse">
            <a:avLst/>
          </a:prstGeom>
          <a:noFill/>
          <a:ln>
            <a:gradFill>
              <a:gsLst>
                <a:gs pos="0">
                  <a:schemeClr val="accent1"/>
                </a:gs>
                <a:gs pos="100000">
                  <a:schemeClr val="accent2"/>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Slide Number Placeholder 5">
            <a:extLst>
              <a:ext uri="{FF2B5EF4-FFF2-40B4-BE49-F238E27FC236}">
                <a16:creationId xmlns:a16="http://schemas.microsoft.com/office/drawing/2014/main" id="{EF7CF351-A1EA-4CF6-894C-67A934251DC9}"/>
              </a:ext>
            </a:extLst>
          </p:cNvPr>
          <p:cNvSpPr txBox="1">
            <a:spLocks/>
          </p:cNvSpPr>
          <p:nvPr userDrawn="1"/>
        </p:nvSpPr>
        <p:spPr>
          <a:xfrm>
            <a:off x="11170779" y="6070534"/>
            <a:ext cx="554668" cy="377849"/>
          </a:xfrm>
          <a:prstGeom prst="rect">
            <a:avLst/>
          </a:prstGeom>
        </p:spPr>
        <p:txBody>
          <a:bodyPr vert="horz" lIns="91440" tIns="45720" rIns="91440" bIns="45720" rtlCol="0" anchor="ctr"/>
          <a:lstStyle>
            <a:defPPr>
              <a:defRPr lang="id-ID"/>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696CAF5E-82FD-46C1-8113-274199A6E6F4}" type="slidenum">
              <a:rPr lang="id-ID" b="0" smtClean="0">
                <a:solidFill>
                  <a:schemeClr val="tx1"/>
                </a:solidFill>
              </a:rPr>
              <a:pPr algn="ctr"/>
              <a:t>‹#›</a:t>
            </a:fld>
            <a:endParaRPr lang="id-ID" b="0" dirty="0">
              <a:solidFill>
                <a:schemeClr val="tx1"/>
              </a:solidFill>
            </a:endParaRPr>
          </a:p>
        </p:txBody>
      </p:sp>
    </p:spTree>
    <p:extLst>
      <p:ext uri="{BB962C8B-B14F-4D97-AF65-F5344CB8AC3E}">
        <p14:creationId xmlns:p14="http://schemas.microsoft.com/office/powerpoint/2010/main" val="42571786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3BA5476B-3AE2-4645-8CC3-C4336B2E36CD}"/>
              </a:ext>
            </a:extLst>
          </p:cNvPr>
          <p:cNvSpPr>
            <a:spLocks noGrp="1"/>
          </p:cNvSpPr>
          <p:nvPr>
            <p:ph type="pic" sz="quarter" idx="10"/>
          </p:nvPr>
        </p:nvSpPr>
        <p:spPr>
          <a:xfrm>
            <a:off x="1668650" y="1725221"/>
            <a:ext cx="2748880" cy="4086644"/>
          </a:xfrm>
          <a:custGeom>
            <a:avLst/>
            <a:gdLst>
              <a:gd name="connsiteX0" fmla="*/ 139288 w 2748880"/>
              <a:gd name="connsiteY0" fmla="*/ 0 h 4086644"/>
              <a:gd name="connsiteX1" fmla="*/ 2609593 w 2748880"/>
              <a:gd name="connsiteY1" fmla="*/ 0 h 4086644"/>
              <a:gd name="connsiteX2" fmla="*/ 2748880 w 2748880"/>
              <a:gd name="connsiteY2" fmla="*/ 132456 h 4086644"/>
              <a:gd name="connsiteX3" fmla="*/ 2748880 w 2748880"/>
              <a:gd name="connsiteY3" fmla="*/ 3954189 h 4086644"/>
              <a:gd name="connsiteX4" fmla="*/ 2609593 w 2748880"/>
              <a:gd name="connsiteY4" fmla="*/ 4086644 h 4086644"/>
              <a:gd name="connsiteX5" fmla="*/ 139288 w 2748880"/>
              <a:gd name="connsiteY5" fmla="*/ 4086644 h 4086644"/>
              <a:gd name="connsiteX6" fmla="*/ 0 w 2748880"/>
              <a:gd name="connsiteY6" fmla="*/ 3954189 h 4086644"/>
              <a:gd name="connsiteX7" fmla="*/ 0 w 2748880"/>
              <a:gd name="connsiteY7" fmla="*/ 132456 h 4086644"/>
              <a:gd name="connsiteX8" fmla="*/ 139288 w 2748880"/>
              <a:gd name="connsiteY8" fmla="*/ 0 h 408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880" h="4086644">
                <a:moveTo>
                  <a:pt x="139288" y="0"/>
                </a:moveTo>
                <a:cubicBezTo>
                  <a:pt x="139288" y="0"/>
                  <a:pt x="139288" y="0"/>
                  <a:pt x="2609593" y="0"/>
                </a:cubicBezTo>
                <a:cubicBezTo>
                  <a:pt x="2687430" y="0"/>
                  <a:pt x="2748880" y="58436"/>
                  <a:pt x="2748880" y="132456"/>
                </a:cubicBezTo>
                <a:cubicBezTo>
                  <a:pt x="2748880" y="132456"/>
                  <a:pt x="2748880" y="132456"/>
                  <a:pt x="2748880" y="3954189"/>
                </a:cubicBezTo>
                <a:cubicBezTo>
                  <a:pt x="2748880" y="4028208"/>
                  <a:pt x="2687430" y="4086644"/>
                  <a:pt x="2609593" y="4086644"/>
                </a:cubicBezTo>
                <a:cubicBezTo>
                  <a:pt x="2609593" y="4086644"/>
                  <a:pt x="2609593" y="4086644"/>
                  <a:pt x="139288" y="4086644"/>
                </a:cubicBezTo>
                <a:cubicBezTo>
                  <a:pt x="61450" y="4086644"/>
                  <a:pt x="0" y="4028208"/>
                  <a:pt x="0" y="3954189"/>
                </a:cubicBezTo>
                <a:cubicBezTo>
                  <a:pt x="0" y="3954189"/>
                  <a:pt x="0" y="3954189"/>
                  <a:pt x="0" y="132456"/>
                </a:cubicBezTo>
                <a:cubicBezTo>
                  <a:pt x="0" y="58436"/>
                  <a:pt x="61450" y="0"/>
                  <a:pt x="139288" y="0"/>
                </a:cubicBezTo>
                <a:close/>
              </a:path>
            </a:pathLst>
          </a:custGeom>
          <a:solidFill>
            <a:schemeClr val="bg2">
              <a:lumMod val="95000"/>
            </a:schemeClr>
          </a:solidFill>
        </p:spPr>
        <p:txBody>
          <a:bodyPr wrap="square">
            <a:noAutofit/>
          </a:bodyPr>
          <a:lstStyle>
            <a:lvl1pPr>
              <a:defRPr sz="800"/>
            </a:lvl1pPr>
          </a:lstStyle>
          <a:p>
            <a:endParaRPr lang="en-US"/>
          </a:p>
        </p:txBody>
      </p:sp>
      <p:sp>
        <p:nvSpPr>
          <p:cNvPr id="14" name="Picture Placeholder 13">
            <a:extLst>
              <a:ext uri="{FF2B5EF4-FFF2-40B4-BE49-F238E27FC236}">
                <a16:creationId xmlns:a16="http://schemas.microsoft.com/office/drawing/2014/main" id="{9B564259-2224-4264-9434-51B2BB774A90}"/>
              </a:ext>
            </a:extLst>
          </p:cNvPr>
          <p:cNvSpPr>
            <a:spLocks noGrp="1"/>
          </p:cNvSpPr>
          <p:nvPr>
            <p:ph type="pic" sz="quarter" idx="11"/>
          </p:nvPr>
        </p:nvSpPr>
        <p:spPr>
          <a:xfrm>
            <a:off x="4721560" y="1725221"/>
            <a:ext cx="2748880" cy="4086644"/>
          </a:xfrm>
          <a:custGeom>
            <a:avLst/>
            <a:gdLst>
              <a:gd name="connsiteX0" fmla="*/ 139288 w 2748880"/>
              <a:gd name="connsiteY0" fmla="*/ 0 h 4086644"/>
              <a:gd name="connsiteX1" fmla="*/ 2609593 w 2748880"/>
              <a:gd name="connsiteY1" fmla="*/ 0 h 4086644"/>
              <a:gd name="connsiteX2" fmla="*/ 2748880 w 2748880"/>
              <a:gd name="connsiteY2" fmla="*/ 132456 h 4086644"/>
              <a:gd name="connsiteX3" fmla="*/ 2748880 w 2748880"/>
              <a:gd name="connsiteY3" fmla="*/ 3954189 h 4086644"/>
              <a:gd name="connsiteX4" fmla="*/ 2609593 w 2748880"/>
              <a:gd name="connsiteY4" fmla="*/ 4086644 h 4086644"/>
              <a:gd name="connsiteX5" fmla="*/ 139288 w 2748880"/>
              <a:gd name="connsiteY5" fmla="*/ 4086644 h 4086644"/>
              <a:gd name="connsiteX6" fmla="*/ 0 w 2748880"/>
              <a:gd name="connsiteY6" fmla="*/ 3954189 h 4086644"/>
              <a:gd name="connsiteX7" fmla="*/ 0 w 2748880"/>
              <a:gd name="connsiteY7" fmla="*/ 132456 h 4086644"/>
              <a:gd name="connsiteX8" fmla="*/ 139288 w 2748880"/>
              <a:gd name="connsiteY8" fmla="*/ 0 h 408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880" h="4086644">
                <a:moveTo>
                  <a:pt x="139288" y="0"/>
                </a:moveTo>
                <a:cubicBezTo>
                  <a:pt x="139288" y="0"/>
                  <a:pt x="139288" y="0"/>
                  <a:pt x="2609593" y="0"/>
                </a:cubicBezTo>
                <a:cubicBezTo>
                  <a:pt x="2687430" y="0"/>
                  <a:pt x="2748880" y="58436"/>
                  <a:pt x="2748880" y="132456"/>
                </a:cubicBezTo>
                <a:cubicBezTo>
                  <a:pt x="2748880" y="132456"/>
                  <a:pt x="2748880" y="132456"/>
                  <a:pt x="2748880" y="3954189"/>
                </a:cubicBezTo>
                <a:cubicBezTo>
                  <a:pt x="2748880" y="4028208"/>
                  <a:pt x="2687430" y="4086644"/>
                  <a:pt x="2609593" y="4086644"/>
                </a:cubicBezTo>
                <a:cubicBezTo>
                  <a:pt x="2609593" y="4086644"/>
                  <a:pt x="2609593" y="4086644"/>
                  <a:pt x="139288" y="4086644"/>
                </a:cubicBezTo>
                <a:cubicBezTo>
                  <a:pt x="61450" y="4086644"/>
                  <a:pt x="0" y="4028208"/>
                  <a:pt x="0" y="3954189"/>
                </a:cubicBezTo>
                <a:cubicBezTo>
                  <a:pt x="0" y="3954189"/>
                  <a:pt x="0" y="3954189"/>
                  <a:pt x="0" y="132456"/>
                </a:cubicBezTo>
                <a:cubicBezTo>
                  <a:pt x="0" y="58436"/>
                  <a:pt x="61450" y="0"/>
                  <a:pt x="139288" y="0"/>
                </a:cubicBezTo>
                <a:close/>
              </a:path>
            </a:pathLst>
          </a:custGeom>
          <a:solidFill>
            <a:schemeClr val="bg2">
              <a:lumMod val="95000"/>
            </a:schemeClr>
          </a:solidFill>
        </p:spPr>
        <p:txBody>
          <a:bodyPr wrap="square">
            <a:noAutofit/>
          </a:bodyPr>
          <a:lstStyle>
            <a:lvl1pPr>
              <a:defRPr sz="800"/>
            </a:lvl1pPr>
          </a:lstStyle>
          <a:p>
            <a:endParaRPr lang="en-US"/>
          </a:p>
        </p:txBody>
      </p:sp>
      <p:sp>
        <p:nvSpPr>
          <p:cNvPr id="15" name="Picture Placeholder 14">
            <a:extLst>
              <a:ext uri="{FF2B5EF4-FFF2-40B4-BE49-F238E27FC236}">
                <a16:creationId xmlns:a16="http://schemas.microsoft.com/office/drawing/2014/main" id="{DAC728F7-720E-4DFA-B18A-AFB89E7E86B6}"/>
              </a:ext>
            </a:extLst>
          </p:cNvPr>
          <p:cNvSpPr>
            <a:spLocks noGrp="1"/>
          </p:cNvSpPr>
          <p:nvPr>
            <p:ph type="pic" sz="quarter" idx="12"/>
          </p:nvPr>
        </p:nvSpPr>
        <p:spPr>
          <a:xfrm>
            <a:off x="7774213" y="1725221"/>
            <a:ext cx="2748880" cy="4086644"/>
          </a:xfrm>
          <a:custGeom>
            <a:avLst/>
            <a:gdLst>
              <a:gd name="connsiteX0" fmla="*/ 139288 w 2748880"/>
              <a:gd name="connsiteY0" fmla="*/ 0 h 4086644"/>
              <a:gd name="connsiteX1" fmla="*/ 2609593 w 2748880"/>
              <a:gd name="connsiteY1" fmla="*/ 0 h 4086644"/>
              <a:gd name="connsiteX2" fmla="*/ 2748880 w 2748880"/>
              <a:gd name="connsiteY2" fmla="*/ 132456 h 4086644"/>
              <a:gd name="connsiteX3" fmla="*/ 2748880 w 2748880"/>
              <a:gd name="connsiteY3" fmla="*/ 3954189 h 4086644"/>
              <a:gd name="connsiteX4" fmla="*/ 2609593 w 2748880"/>
              <a:gd name="connsiteY4" fmla="*/ 4086644 h 4086644"/>
              <a:gd name="connsiteX5" fmla="*/ 139288 w 2748880"/>
              <a:gd name="connsiteY5" fmla="*/ 4086644 h 4086644"/>
              <a:gd name="connsiteX6" fmla="*/ 0 w 2748880"/>
              <a:gd name="connsiteY6" fmla="*/ 3954189 h 4086644"/>
              <a:gd name="connsiteX7" fmla="*/ 0 w 2748880"/>
              <a:gd name="connsiteY7" fmla="*/ 132456 h 4086644"/>
              <a:gd name="connsiteX8" fmla="*/ 139288 w 2748880"/>
              <a:gd name="connsiteY8" fmla="*/ 0 h 408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880" h="4086644">
                <a:moveTo>
                  <a:pt x="139288" y="0"/>
                </a:moveTo>
                <a:cubicBezTo>
                  <a:pt x="139288" y="0"/>
                  <a:pt x="139288" y="0"/>
                  <a:pt x="2609593" y="0"/>
                </a:cubicBezTo>
                <a:cubicBezTo>
                  <a:pt x="2687430" y="0"/>
                  <a:pt x="2748880" y="58436"/>
                  <a:pt x="2748880" y="132456"/>
                </a:cubicBezTo>
                <a:cubicBezTo>
                  <a:pt x="2748880" y="132456"/>
                  <a:pt x="2748880" y="132456"/>
                  <a:pt x="2748880" y="3954189"/>
                </a:cubicBezTo>
                <a:cubicBezTo>
                  <a:pt x="2748880" y="4028208"/>
                  <a:pt x="2687430" y="4086644"/>
                  <a:pt x="2609593" y="4086644"/>
                </a:cubicBezTo>
                <a:cubicBezTo>
                  <a:pt x="2609593" y="4086644"/>
                  <a:pt x="2609593" y="4086644"/>
                  <a:pt x="139288" y="4086644"/>
                </a:cubicBezTo>
                <a:cubicBezTo>
                  <a:pt x="61450" y="4086644"/>
                  <a:pt x="0" y="4028208"/>
                  <a:pt x="0" y="3954189"/>
                </a:cubicBezTo>
                <a:cubicBezTo>
                  <a:pt x="0" y="3954189"/>
                  <a:pt x="0" y="3954189"/>
                  <a:pt x="0" y="132456"/>
                </a:cubicBezTo>
                <a:cubicBezTo>
                  <a:pt x="0" y="58436"/>
                  <a:pt x="61450" y="0"/>
                  <a:pt x="139288" y="0"/>
                </a:cubicBezTo>
                <a:close/>
              </a:path>
            </a:pathLst>
          </a:custGeom>
          <a:solidFill>
            <a:schemeClr val="bg2">
              <a:lumMod val="95000"/>
            </a:schemeClr>
          </a:solidFill>
        </p:spPr>
        <p:txBody>
          <a:bodyPr wrap="square">
            <a:noAutofit/>
          </a:bodyPr>
          <a:lstStyle>
            <a:lvl1pPr>
              <a:defRPr sz="800"/>
            </a:lvl1pPr>
          </a:lstStyle>
          <a:p>
            <a:endParaRPr lang="en-US"/>
          </a:p>
        </p:txBody>
      </p:sp>
      <p:sp>
        <p:nvSpPr>
          <p:cNvPr id="16" name="Text Placeholder 7">
            <a:extLst>
              <a:ext uri="{FF2B5EF4-FFF2-40B4-BE49-F238E27FC236}">
                <a16:creationId xmlns:a16="http://schemas.microsoft.com/office/drawing/2014/main" id="{CBD689E9-5BF8-4AD9-8576-CA6CA98253B3}"/>
              </a:ext>
            </a:extLst>
          </p:cNvPr>
          <p:cNvSpPr>
            <a:spLocks noGrp="1"/>
          </p:cNvSpPr>
          <p:nvPr>
            <p:ph type="body" sz="quarter" idx="14" hasCustomPrompt="1"/>
          </p:nvPr>
        </p:nvSpPr>
        <p:spPr>
          <a:xfrm>
            <a:off x="1978617" y="499498"/>
            <a:ext cx="8234766" cy="848856"/>
          </a:xfrm>
        </p:spPr>
        <p:txBody>
          <a:bodyPr anchor="ctr">
            <a:noAutofit/>
          </a:bodyPr>
          <a:lstStyle>
            <a:lvl1pPr marL="0" indent="0" algn="ctr">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
        <p:nvSpPr>
          <p:cNvPr id="17" name="Oval 16">
            <a:extLst>
              <a:ext uri="{FF2B5EF4-FFF2-40B4-BE49-F238E27FC236}">
                <a16:creationId xmlns:a16="http://schemas.microsoft.com/office/drawing/2014/main" id="{786B3858-7A24-4648-9922-8D6E224249AF}"/>
              </a:ext>
            </a:extLst>
          </p:cNvPr>
          <p:cNvSpPr/>
          <p:nvPr userDrawn="1"/>
        </p:nvSpPr>
        <p:spPr>
          <a:xfrm>
            <a:off x="11275726" y="6103609"/>
            <a:ext cx="344774" cy="344774"/>
          </a:xfrm>
          <a:prstGeom prst="ellipse">
            <a:avLst/>
          </a:prstGeom>
          <a:noFill/>
          <a:ln>
            <a:gradFill>
              <a:gsLst>
                <a:gs pos="0">
                  <a:schemeClr val="accent1"/>
                </a:gs>
                <a:gs pos="100000">
                  <a:schemeClr val="accent2"/>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Slide Number Placeholder 5">
            <a:extLst>
              <a:ext uri="{FF2B5EF4-FFF2-40B4-BE49-F238E27FC236}">
                <a16:creationId xmlns:a16="http://schemas.microsoft.com/office/drawing/2014/main" id="{A284AAF5-E40F-45F1-97DE-D5D5E9084606}"/>
              </a:ext>
            </a:extLst>
          </p:cNvPr>
          <p:cNvSpPr txBox="1">
            <a:spLocks/>
          </p:cNvSpPr>
          <p:nvPr userDrawn="1"/>
        </p:nvSpPr>
        <p:spPr>
          <a:xfrm>
            <a:off x="11170779" y="6070534"/>
            <a:ext cx="554668" cy="377849"/>
          </a:xfrm>
          <a:prstGeom prst="rect">
            <a:avLst/>
          </a:prstGeom>
        </p:spPr>
        <p:txBody>
          <a:bodyPr vert="horz" lIns="91440" tIns="45720" rIns="91440" bIns="45720" rtlCol="0" anchor="ctr"/>
          <a:lstStyle>
            <a:defPPr>
              <a:defRPr lang="id-ID"/>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696CAF5E-82FD-46C1-8113-274199A6E6F4}" type="slidenum">
              <a:rPr lang="id-ID" b="0" smtClean="0">
                <a:solidFill>
                  <a:schemeClr val="tx1"/>
                </a:solidFill>
              </a:rPr>
              <a:pPr algn="ctr"/>
              <a:t>‹#›</a:t>
            </a:fld>
            <a:endParaRPr lang="id-ID" b="0" dirty="0">
              <a:solidFill>
                <a:schemeClr val="tx1"/>
              </a:solidFill>
            </a:endParaRPr>
          </a:p>
        </p:txBody>
      </p:sp>
    </p:spTree>
    <p:extLst>
      <p:ext uri="{BB962C8B-B14F-4D97-AF65-F5344CB8AC3E}">
        <p14:creationId xmlns:p14="http://schemas.microsoft.com/office/powerpoint/2010/main" val="13563847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EC7572DB-65B6-4030-B765-5088208FDA49}"/>
              </a:ext>
            </a:extLst>
          </p:cNvPr>
          <p:cNvSpPr>
            <a:spLocks noGrp="1"/>
          </p:cNvSpPr>
          <p:nvPr>
            <p:ph type="pic" sz="quarter" idx="10"/>
          </p:nvPr>
        </p:nvSpPr>
        <p:spPr>
          <a:xfrm>
            <a:off x="2" y="393701"/>
            <a:ext cx="2900455" cy="6070600"/>
          </a:xfrm>
          <a:custGeom>
            <a:avLst/>
            <a:gdLst>
              <a:gd name="connsiteX0" fmla="*/ 0 w 2900455"/>
              <a:gd name="connsiteY0" fmla="*/ 0 h 6070600"/>
              <a:gd name="connsiteX1" fmla="*/ 2900455 w 2900455"/>
              <a:gd name="connsiteY1" fmla="*/ 3035300 h 6070600"/>
              <a:gd name="connsiteX2" fmla="*/ 0 w 2900455"/>
              <a:gd name="connsiteY2" fmla="*/ 6070600 h 6070600"/>
              <a:gd name="connsiteX3" fmla="*/ 0 w 2900455"/>
              <a:gd name="connsiteY3" fmla="*/ 0 h 6070600"/>
            </a:gdLst>
            <a:ahLst/>
            <a:cxnLst>
              <a:cxn ang="0">
                <a:pos x="connsiteX0" y="connsiteY0"/>
              </a:cxn>
              <a:cxn ang="0">
                <a:pos x="connsiteX1" y="connsiteY1"/>
              </a:cxn>
              <a:cxn ang="0">
                <a:pos x="connsiteX2" y="connsiteY2"/>
              </a:cxn>
              <a:cxn ang="0">
                <a:pos x="connsiteX3" y="connsiteY3"/>
              </a:cxn>
            </a:cxnLst>
            <a:rect l="l" t="t" r="r" b="b"/>
            <a:pathLst>
              <a:path w="2900455" h="6070600">
                <a:moveTo>
                  <a:pt x="0" y="0"/>
                </a:moveTo>
                <a:cubicBezTo>
                  <a:pt x="1667065" y="343619"/>
                  <a:pt x="2900455" y="1570829"/>
                  <a:pt x="2900455" y="3035300"/>
                </a:cubicBezTo>
                <a:cubicBezTo>
                  <a:pt x="2900455" y="4499771"/>
                  <a:pt x="1667065" y="5726981"/>
                  <a:pt x="0" y="6070600"/>
                </a:cubicBezTo>
                <a:cubicBezTo>
                  <a:pt x="0" y="6070600"/>
                  <a:pt x="0" y="6070600"/>
                  <a:pt x="0" y="0"/>
                </a:cubicBezTo>
                <a:close/>
              </a:path>
            </a:pathLst>
          </a:custGeom>
          <a:solidFill>
            <a:schemeClr val="bg2">
              <a:lumMod val="95000"/>
            </a:schemeClr>
          </a:solidFill>
        </p:spPr>
        <p:txBody>
          <a:bodyPr wrap="square">
            <a:noAutofit/>
          </a:bodyPr>
          <a:lstStyle>
            <a:lvl1pPr>
              <a:defRPr sz="800"/>
            </a:lvl1pPr>
          </a:lstStyle>
          <a:p>
            <a:endParaRPr lang="en-US"/>
          </a:p>
        </p:txBody>
      </p:sp>
      <p:sp>
        <p:nvSpPr>
          <p:cNvPr id="10" name="Text Placeholder 7">
            <a:extLst>
              <a:ext uri="{FF2B5EF4-FFF2-40B4-BE49-F238E27FC236}">
                <a16:creationId xmlns:a16="http://schemas.microsoft.com/office/drawing/2014/main" id="{7DA0D262-BF70-446E-A93B-B134E07480BA}"/>
              </a:ext>
            </a:extLst>
          </p:cNvPr>
          <p:cNvSpPr>
            <a:spLocks noGrp="1"/>
          </p:cNvSpPr>
          <p:nvPr>
            <p:ph type="body" sz="quarter" idx="14" hasCustomPrompt="1"/>
          </p:nvPr>
        </p:nvSpPr>
        <p:spPr>
          <a:xfrm>
            <a:off x="1978617" y="499498"/>
            <a:ext cx="8234766" cy="848856"/>
          </a:xfrm>
        </p:spPr>
        <p:txBody>
          <a:bodyPr anchor="ctr">
            <a:noAutofit/>
          </a:bodyPr>
          <a:lstStyle>
            <a:lvl1pPr marL="0" indent="0" algn="ctr">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
        <p:nvSpPr>
          <p:cNvPr id="11" name="Oval 10">
            <a:extLst>
              <a:ext uri="{FF2B5EF4-FFF2-40B4-BE49-F238E27FC236}">
                <a16:creationId xmlns:a16="http://schemas.microsoft.com/office/drawing/2014/main" id="{BE8E123A-A486-4923-941F-1A1359BCAC6A}"/>
              </a:ext>
            </a:extLst>
          </p:cNvPr>
          <p:cNvSpPr/>
          <p:nvPr userDrawn="1"/>
        </p:nvSpPr>
        <p:spPr>
          <a:xfrm>
            <a:off x="11275726" y="6103609"/>
            <a:ext cx="344774" cy="344774"/>
          </a:xfrm>
          <a:prstGeom prst="ellipse">
            <a:avLst/>
          </a:prstGeom>
          <a:noFill/>
          <a:ln>
            <a:gradFill>
              <a:gsLst>
                <a:gs pos="0">
                  <a:schemeClr val="accent1"/>
                </a:gs>
                <a:gs pos="100000">
                  <a:schemeClr val="accent2"/>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lide Number Placeholder 5">
            <a:extLst>
              <a:ext uri="{FF2B5EF4-FFF2-40B4-BE49-F238E27FC236}">
                <a16:creationId xmlns:a16="http://schemas.microsoft.com/office/drawing/2014/main" id="{EC86AB22-D133-4621-84C6-12A5268290DB}"/>
              </a:ext>
            </a:extLst>
          </p:cNvPr>
          <p:cNvSpPr txBox="1">
            <a:spLocks/>
          </p:cNvSpPr>
          <p:nvPr userDrawn="1"/>
        </p:nvSpPr>
        <p:spPr>
          <a:xfrm>
            <a:off x="11170779" y="6070534"/>
            <a:ext cx="554668" cy="377849"/>
          </a:xfrm>
          <a:prstGeom prst="rect">
            <a:avLst/>
          </a:prstGeom>
        </p:spPr>
        <p:txBody>
          <a:bodyPr vert="horz" lIns="91440" tIns="45720" rIns="91440" bIns="45720" rtlCol="0" anchor="ctr"/>
          <a:lstStyle>
            <a:defPPr>
              <a:defRPr lang="id-ID"/>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696CAF5E-82FD-46C1-8113-274199A6E6F4}" type="slidenum">
              <a:rPr lang="id-ID" b="0" smtClean="0">
                <a:solidFill>
                  <a:schemeClr val="tx1"/>
                </a:solidFill>
              </a:rPr>
              <a:pPr algn="ctr"/>
              <a:t>‹#›</a:t>
            </a:fld>
            <a:endParaRPr lang="id-ID" b="0" dirty="0">
              <a:solidFill>
                <a:schemeClr val="tx1"/>
              </a:solidFill>
            </a:endParaRPr>
          </a:p>
        </p:txBody>
      </p:sp>
      <p:sp>
        <p:nvSpPr>
          <p:cNvPr id="16" name="Picture Placeholder 15">
            <a:extLst>
              <a:ext uri="{FF2B5EF4-FFF2-40B4-BE49-F238E27FC236}">
                <a16:creationId xmlns:a16="http://schemas.microsoft.com/office/drawing/2014/main" id="{0CC30B1C-5C55-4ACB-84B9-75E56F66FEBE}"/>
              </a:ext>
            </a:extLst>
          </p:cNvPr>
          <p:cNvSpPr>
            <a:spLocks noGrp="1"/>
          </p:cNvSpPr>
          <p:nvPr>
            <p:ph type="pic" sz="quarter" idx="15"/>
          </p:nvPr>
        </p:nvSpPr>
        <p:spPr>
          <a:xfrm>
            <a:off x="7881442" y="1667751"/>
            <a:ext cx="2324990" cy="4334166"/>
          </a:xfrm>
          <a:custGeom>
            <a:avLst/>
            <a:gdLst>
              <a:gd name="connsiteX0" fmla="*/ 85606 w 2324990"/>
              <a:gd name="connsiteY0" fmla="*/ 0 h 4334166"/>
              <a:gd name="connsiteX1" fmla="*/ 2239384 w 2324990"/>
              <a:gd name="connsiteY1" fmla="*/ 0 h 4334166"/>
              <a:gd name="connsiteX2" fmla="*/ 2324990 w 2324990"/>
              <a:gd name="connsiteY2" fmla="*/ 85606 h 4334166"/>
              <a:gd name="connsiteX3" fmla="*/ 2324990 w 2324990"/>
              <a:gd name="connsiteY3" fmla="*/ 4248560 h 4334166"/>
              <a:gd name="connsiteX4" fmla="*/ 2239384 w 2324990"/>
              <a:gd name="connsiteY4" fmla="*/ 4334166 h 4334166"/>
              <a:gd name="connsiteX5" fmla="*/ 85606 w 2324990"/>
              <a:gd name="connsiteY5" fmla="*/ 4334166 h 4334166"/>
              <a:gd name="connsiteX6" fmla="*/ 0 w 2324990"/>
              <a:gd name="connsiteY6" fmla="*/ 4248560 h 4334166"/>
              <a:gd name="connsiteX7" fmla="*/ 0 w 2324990"/>
              <a:gd name="connsiteY7" fmla="*/ 85606 h 4334166"/>
              <a:gd name="connsiteX8" fmla="*/ 85606 w 2324990"/>
              <a:gd name="connsiteY8" fmla="*/ 0 h 4334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24990" h="4334166">
                <a:moveTo>
                  <a:pt x="85606" y="0"/>
                </a:moveTo>
                <a:lnTo>
                  <a:pt x="2239384" y="0"/>
                </a:lnTo>
                <a:cubicBezTo>
                  <a:pt x="2286663" y="0"/>
                  <a:pt x="2324990" y="38327"/>
                  <a:pt x="2324990" y="85606"/>
                </a:cubicBezTo>
                <a:lnTo>
                  <a:pt x="2324990" y="4248560"/>
                </a:lnTo>
                <a:cubicBezTo>
                  <a:pt x="2324990" y="4295839"/>
                  <a:pt x="2286663" y="4334166"/>
                  <a:pt x="2239384" y="4334166"/>
                </a:cubicBezTo>
                <a:lnTo>
                  <a:pt x="85606" y="4334166"/>
                </a:lnTo>
                <a:cubicBezTo>
                  <a:pt x="38327" y="4334166"/>
                  <a:pt x="0" y="4295839"/>
                  <a:pt x="0" y="4248560"/>
                </a:cubicBezTo>
                <a:lnTo>
                  <a:pt x="0" y="85606"/>
                </a:lnTo>
                <a:cubicBezTo>
                  <a:pt x="0" y="38327"/>
                  <a:pt x="38327" y="0"/>
                  <a:pt x="85606" y="0"/>
                </a:cubicBezTo>
                <a:close/>
              </a:path>
            </a:pathLst>
          </a:custGeom>
          <a:solidFill>
            <a:schemeClr val="bg2">
              <a:lumMod val="95000"/>
            </a:schemeClr>
          </a:solidFill>
        </p:spPr>
        <p:txBody>
          <a:bodyPr wrap="square">
            <a:noAutofit/>
          </a:bodyPr>
          <a:lstStyle>
            <a:lvl1pPr>
              <a:defRPr sz="800"/>
            </a:lvl1pPr>
          </a:lstStyle>
          <a:p>
            <a:endParaRPr lang="en-US"/>
          </a:p>
        </p:txBody>
      </p:sp>
    </p:spTree>
    <p:extLst>
      <p:ext uri="{BB962C8B-B14F-4D97-AF65-F5344CB8AC3E}">
        <p14:creationId xmlns:p14="http://schemas.microsoft.com/office/powerpoint/2010/main" val="13305820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8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EC7572DB-65B6-4030-B765-5088208FDA49}"/>
              </a:ext>
            </a:extLst>
          </p:cNvPr>
          <p:cNvSpPr>
            <a:spLocks noGrp="1"/>
          </p:cNvSpPr>
          <p:nvPr>
            <p:ph type="pic" sz="quarter" idx="10"/>
          </p:nvPr>
        </p:nvSpPr>
        <p:spPr>
          <a:xfrm rot="10800000">
            <a:off x="9291544" y="393701"/>
            <a:ext cx="2900455" cy="6070600"/>
          </a:xfrm>
          <a:custGeom>
            <a:avLst/>
            <a:gdLst>
              <a:gd name="connsiteX0" fmla="*/ 0 w 2900455"/>
              <a:gd name="connsiteY0" fmla="*/ 0 h 6070600"/>
              <a:gd name="connsiteX1" fmla="*/ 2900455 w 2900455"/>
              <a:gd name="connsiteY1" fmla="*/ 3035300 h 6070600"/>
              <a:gd name="connsiteX2" fmla="*/ 0 w 2900455"/>
              <a:gd name="connsiteY2" fmla="*/ 6070600 h 6070600"/>
              <a:gd name="connsiteX3" fmla="*/ 0 w 2900455"/>
              <a:gd name="connsiteY3" fmla="*/ 0 h 6070600"/>
            </a:gdLst>
            <a:ahLst/>
            <a:cxnLst>
              <a:cxn ang="0">
                <a:pos x="connsiteX0" y="connsiteY0"/>
              </a:cxn>
              <a:cxn ang="0">
                <a:pos x="connsiteX1" y="connsiteY1"/>
              </a:cxn>
              <a:cxn ang="0">
                <a:pos x="connsiteX2" y="connsiteY2"/>
              </a:cxn>
              <a:cxn ang="0">
                <a:pos x="connsiteX3" y="connsiteY3"/>
              </a:cxn>
            </a:cxnLst>
            <a:rect l="l" t="t" r="r" b="b"/>
            <a:pathLst>
              <a:path w="2900455" h="6070600">
                <a:moveTo>
                  <a:pt x="0" y="0"/>
                </a:moveTo>
                <a:cubicBezTo>
                  <a:pt x="1667065" y="343619"/>
                  <a:pt x="2900455" y="1570829"/>
                  <a:pt x="2900455" y="3035300"/>
                </a:cubicBezTo>
                <a:cubicBezTo>
                  <a:pt x="2900455" y="4499771"/>
                  <a:pt x="1667065" y="5726981"/>
                  <a:pt x="0" y="6070600"/>
                </a:cubicBezTo>
                <a:cubicBezTo>
                  <a:pt x="0" y="6070600"/>
                  <a:pt x="0" y="6070600"/>
                  <a:pt x="0" y="0"/>
                </a:cubicBezTo>
                <a:close/>
              </a:path>
            </a:pathLst>
          </a:custGeom>
          <a:solidFill>
            <a:schemeClr val="bg2">
              <a:lumMod val="95000"/>
            </a:schemeClr>
          </a:solidFill>
        </p:spPr>
        <p:txBody>
          <a:bodyPr wrap="square">
            <a:noAutofit/>
          </a:bodyPr>
          <a:lstStyle>
            <a:lvl1pPr>
              <a:defRPr sz="800"/>
            </a:lvl1pPr>
          </a:lstStyle>
          <a:p>
            <a:endParaRPr lang="en-US"/>
          </a:p>
        </p:txBody>
      </p:sp>
      <p:sp>
        <p:nvSpPr>
          <p:cNvPr id="10" name="Text Placeholder 7">
            <a:extLst>
              <a:ext uri="{FF2B5EF4-FFF2-40B4-BE49-F238E27FC236}">
                <a16:creationId xmlns:a16="http://schemas.microsoft.com/office/drawing/2014/main" id="{7DA0D262-BF70-446E-A93B-B134E07480BA}"/>
              </a:ext>
            </a:extLst>
          </p:cNvPr>
          <p:cNvSpPr>
            <a:spLocks noGrp="1"/>
          </p:cNvSpPr>
          <p:nvPr>
            <p:ph type="body" sz="quarter" idx="14" hasCustomPrompt="1"/>
          </p:nvPr>
        </p:nvSpPr>
        <p:spPr>
          <a:xfrm>
            <a:off x="1978617" y="499498"/>
            <a:ext cx="8234766" cy="848856"/>
          </a:xfrm>
        </p:spPr>
        <p:txBody>
          <a:bodyPr anchor="ctr">
            <a:noAutofit/>
          </a:bodyPr>
          <a:lstStyle>
            <a:lvl1pPr marL="0" indent="0" algn="ctr">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
        <p:nvSpPr>
          <p:cNvPr id="11" name="Oval 10">
            <a:extLst>
              <a:ext uri="{FF2B5EF4-FFF2-40B4-BE49-F238E27FC236}">
                <a16:creationId xmlns:a16="http://schemas.microsoft.com/office/drawing/2014/main" id="{BE8E123A-A486-4923-941F-1A1359BCAC6A}"/>
              </a:ext>
            </a:extLst>
          </p:cNvPr>
          <p:cNvSpPr/>
          <p:nvPr userDrawn="1"/>
        </p:nvSpPr>
        <p:spPr>
          <a:xfrm>
            <a:off x="11275726" y="6103609"/>
            <a:ext cx="344774" cy="344774"/>
          </a:xfrm>
          <a:prstGeom prst="ellipse">
            <a:avLst/>
          </a:prstGeom>
          <a:noFill/>
          <a:ln>
            <a:gradFill>
              <a:gsLst>
                <a:gs pos="0">
                  <a:schemeClr val="accent1"/>
                </a:gs>
                <a:gs pos="100000">
                  <a:schemeClr val="accent2"/>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lide Number Placeholder 5">
            <a:extLst>
              <a:ext uri="{FF2B5EF4-FFF2-40B4-BE49-F238E27FC236}">
                <a16:creationId xmlns:a16="http://schemas.microsoft.com/office/drawing/2014/main" id="{EC86AB22-D133-4621-84C6-12A5268290DB}"/>
              </a:ext>
            </a:extLst>
          </p:cNvPr>
          <p:cNvSpPr txBox="1">
            <a:spLocks/>
          </p:cNvSpPr>
          <p:nvPr userDrawn="1"/>
        </p:nvSpPr>
        <p:spPr>
          <a:xfrm>
            <a:off x="11170779" y="6070534"/>
            <a:ext cx="554668" cy="377849"/>
          </a:xfrm>
          <a:prstGeom prst="rect">
            <a:avLst/>
          </a:prstGeom>
        </p:spPr>
        <p:txBody>
          <a:bodyPr vert="horz" lIns="91440" tIns="45720" rIns="91440" bIns="45720" rtlCol="0" anchor="ctr"/>
          <a:lstStyle>
            <a:defPPr>
              <a:defRPr lang="id-ID"/>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696CAF5E-82FD-46C1-8113-274199A6E6F4}" type="slidenum">
              <a:rPr lang="id-ID" b="0" smtClean="0">
                <a:solidFill>
                  <a:schemeClr val="tx1"/>
                </a:solidFill>
              </a:rPr>
              <a:pPr algn="ctr"/>
              <a:t>‹#›</a:t>
            </a:fld>
            <a:endParaRPr lang="id-ID" b="0" dirty="0">
              <a:solidFill>
                <a:schemeClr val="tx1"/>
              </a:solidFill>
            </a:endParaRPr>
          </a:p>
        </p:txBody>
      </p:sp>
      <p:sp>
        <p:nvSpPr>
          <p:cNvPr id="13" name="Picture Placeholder 12">
            <a:extLst>
              <a:ext uri="{FF2B5EF4-FFF2-40B4-BE49-F238E27FC236}">
                <a16:creationId xmlns:a16="http://schemas.microsoft.com/office/drawing/2014/main" id="{F99B6640-FAE3-4882-84A4-0B573767E33C}"/>
              </a:ext>
            </a:extLst>
          </p:cNvPr>
          <p:cNvSpPr>
            <a:spLocks noGrp="1"/>
          </p:cNvSpPr>
          <p:nvPr>
            <p:ph type="pic" sz="quarter" idx="15"/>
          </p:nvPr>
        </p:nvSpPr>
        <p:spPr>
          <a:xfrm>
            <a:off x="1504738" y="1944012"/>
            <a:ext cx="2366108" cy="3594981"/>
          </a:xfrm>
          <a:custGeom>
            <a:avLst/>
            <a:gdLst>
              <a:gd name="connsiteX0" fmla="*/ 57496 w 2366108"/>
              <a:gd name="connsiteY0" fmla="*/ 0 h 3594981"/>
              <a:gd name="connsiteX1" fmla="*/ 2308612 w 2366108"/>
              <a:gd name="connsiteY1" fmla="*/ 0 h 3594981"/>
              <a:gd name="connsiteX2" fmla="*/ 2366108 w 2366108"/>
              <a:gd name="connsiteY2" fmla="*/ 57496 h 3594981"/>
              <a:gd name="connsiteX3" fmla="*/ 2366108 w 2366108"/>
              <a:gd name="connsiteY3" fmla="*/ 3537485 h 3594981"/>
              <a:gd name="connsiteX4" fmla="*/ 2308612 w 2366108"/>
              <a:gd name="connsiteY4" fmla="*/ 3594981 h 3594981"/>
              <a:gd name="connsiteX5" fmla="*/ 57496 w 2366108"/>
              <a:gd name="connsiteY5" fmla="*/ 3594981 h 3594981"/>
              <a:gd name="connsiteX6" fmla="*/ 0 w 2366108"/>
              <a:gd name="connsiteY6" fmla="*/ 3537485 h 3594981"/>
              <a:gd name="connsiteX7" fmla="*/ 0 w 2366108"/>
              <a:gd name="connsiteY7" fmla="*/ 57496 h 3594981"/>
              <a:gd name="connsiteX8" fmla="*/ 57496 w 2366108"/>
              <a:gd name="connsiteY8" fmla="*/ 0 h 3594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6108" h="3594981">
                <a:moveTo>
                  <a:pt x="57496" y="0"/>
                </a:moveTo>
                <a:lnTo>
                  <a:pt x="2308612" y="0"/>
                </a:lnTo>
                <a:cubicBezTo>
                  <a:pt x="2340366" y="0"/>
                  <a:pt x="2366108" y="25742"/>
                  <a:pt x="2366108" y="57496"/>
                </a:cubicBezTo>
                <a:lnTo>
                  <a:pt x="2366108" y="3537485"/>
                </a:lnTo>
                <a:cubicBezTo>
                  <a:pt x="2366108" y="3569239"/>
                  <a:pt x="2340366" y="3594981"/>
                  <a:pt x="2308612" y="3594981"/>
                </a:cubicBezTo>
                <a:lnTo>
                  <a:pt x="57496" y="3594981"/>
                </a:lnTo>
                <a:cubicBezTo>
                  <a:pt x="25742" y="3594981"/>
                  <a:pt x="0" y="3569239"/>
                  <a:pt x="0" y="3537485"/>
                </a:cubicBezTo>
                <a:lnTo>
                  <a:pt x="0" y="57496"/>
                </a:lnTo>
                <a:cubicBezTo>
                  <a:pt x="0" y="25742"/>
                  <a:pt x="25742" y="0"/>
                  <a:pt x="57496" y="0"/>
                </a:cubicBezTo>
                <a:close/>
              </a:path>
            </a:pathLst>
          </a:custGeom>
          <a:solidFill>
            <a:schemeClr val="bg2">
              <a:lumMod val="95000"/>
            </a:schemeClr>
          </a:solidFill>
        </p:spPr>
        <p:txBody>
          <a:bodyPr wrap="square">
            <a:noAutofit/>
          </a:bodyPr>
          <a:lstStyle>
            <a:lvl1pPr>
              <a:defRPr sz="800"/>
            </a:lvl1pPr>
          </a:lstStyle>
          <a:p>
            <a:endParaRPr lang="en-US"/>
          </a:p>
        </p:txBody>
      </p:sp>
    </p:spTree>
    <p:extLst>
      <p:ext uri="{BB962C8B-B14F-4D97-AF65-F5344CB8AC3E}">
        <p14:creationId xmlns:p14="http://schemas.microsoft.com/office/powerpoint/2010/main" val="16716351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9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EC7572DB-65B6-4030-B765-5088208FDA49}"/>
              </a:ext>
            </a:extLst>
          </p:cNvPr>
          <p:cNvSpPr>
            <a:spLocks noGrp="1"/>
          </p:cNvSpPr>
          <p:nvPr>
            <p:ph type="pic" sz="quarter" idx="10"/>
          </p:nvPr>
        </p:nvSpPr>
        <p:spPr>
          <a:xfrm>
            <a:off x="2" y="393701"/>
            <a:ext cx="2900455" cy="6070600"/>
          </a:xfrm>
          <a:custGeom>
            <a:avLst/>
            <a:gdLst>
              <a:gd name="connsiteX0" fmla="*/ 0 w 2900455"/>
              <a:gd name="connsiteY0" fmla="*/ 0 h 6070600"/>
              <a:gd name="connsiteX1" fmla="*/ 2900455 w 2900455"/>
              <a:gd name="connsiteY1" fmla="*/ 3035300 h 6070600"/>
              <a:gd name="connsiteX2" fmla="*/ 0 w 2900455"/>
              <a:gd name="connsiteY2" fmla="*/ 6070600 h 6070600"/>
              <a:gd name="connsiteX3" fmla="*/ 0 w 2900455"/>
              <a:gd name="connsiteY3" fmla="*/ 0 h 6070600"/>
            </a:gdLst>
            <a:ahLst/>
            <a:cxnLst>
              <a:cxn ang="0">
                <a:pos x="connsiteX0" y="connsiteY0"/>
              </a:cxn>
              <a:cxn ang="0">
                <a:pos x="connsiteX1" y="connsiteY1"/>
              </a:cxn>
              <a:cxn ang="0">
                <a:pos x="connsiteX2" y="connsiteY2"/>
              </a:cxn>
              <a:cxn ang="0">
                <a:pos x="connsiteX3" y="connsiteY3"/>
              </a:cxn>
            </a:cxnLst>
            <a:rect l="l" t="t" r="r" b="b"/>
            <a:pathLst>
              <a:path w="2900455" h="6070600">
                <a:moveTo>
                  <a:pt x="0" y="0"/>
                </a:moveTo>
                <a:cubicBezTo>
                  <a:pt x="1667065" y="343619"/>
                  <a:pt x="2900455" y="1570829"/>
                  <a:pt x="2900455" y="3035300"/>
                </a:cubicBezTo>
                <a:cubicBezTo>
                  <a:pt x="2900455" y="4499771"/>
                  <a:pt x="1667065" y="5726981"/>
                  <a:pt x="0" y="6070600"/>
                </a:cubicBezTo>
                <a:cubicBezTo>
                  <a:pt x="0" y="6070600"/>
                  <a:pt x="0" y="6070600"/>
                  <a:pt x="0" y="0"/>
                </a:cubicBezTo>
                <a:close/>
              </a:path>
            </a:pathLst>
          </a:custGeom>
          <a:solidFill>
            <a:schemeClr val="bg2">
              <a:lumMod val="95000"/>
            </a:schemeClr>
          </a:solidFill>
        </p:spPr>
        <p:txBody>
          <a:bodyPr wrap="square">
            <a:noAutofit/>
          </a:bodyPr>
          <a:lstStyle>
            <a:lvl1pPr>
              <a:defRPr sz="800"/>
            </a:lvl1pPr>
          </a:lstStyle>
          <a:p>
            <a:endParaRPr lang="en-US"/>
          </a:p>
        </p:txBody>
      </p:sp>
      <p:sp>
        <p:nvSpPr>
          <p:cNvPr id="10" name="Text Placeholder 7">
            <a:extLst>
              <a:ext uri="{FF2B5EF4-FFF2-40B4-BE49-F238E27FC236}">
                <a16:creationId xmlns:a16="http://schemas.microsoft.com/office/drawing/2014/main" id="{7DA0D262-BF70-446E-A93B-B134E07480BA}"/>
              </a:ext>
            </a:extLst>
          </p:cNvPr>
          <p:cNvSpPr>
            <a:spLocks noGrp="1"/>
          </p:cNvSpPr>
          <p:nvPr>
            <p:ph type="body" sz="quarter" idx="14" hasCustomPrompt="1"/>
          </p:nvPr>
        </p:nvSpPr>
        <p:spPr>
          <a:xfrm>
            <a:off x="1978617" y="499498"/>
            <a:ext cx="8234766" cy="848856"/>
          </a:xfrm>
        </p:spPr>
        <p:txBody>
          <a:bodyPr anchor="ctr">
            <a:noAutofit/>
          </a:bodyPr>
          <a:lstStyle>
            <a:lvl1pPr marL="0" indent="0" algn="ctr">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
        <p:nvSpPr>
          <p:cNvPr id="11" name="Oval 10">
            <a:extLst>
              <a:ext uri="{FF2B5EF4-FFF2-40B4-BE49-F238E27FC236}">
                <a16:creationId xmlns:a16="http://schemas.microsoft.com/office/drawing/2014/main" id="{BE8E123A-A486-4923-941F-1A1359BCAC6A}"/>
              </a:ext>
            </a:extLst>
          </p:cNvPr>
          <p:cNvSpPr/>
          <p:nvPr userDrawn="1"/>
        </p:nvSpPr>
        <p:spPr>
          <a:xfrm>
            <a:off x="11275726" y="6103609"/>
            <a:ext cx="344774" cy="344774"/>
          </a:xfrm>
          <a:prstGeom prst="ellipse">
            <a:avLst/>
          </a:prstGeom>
          <a:noFill/>
          <a:ln>
            <a:gradFill>
              <a:gsLst>
                <a:gs pos="0">
                  <a:schemeClr val="accent1"/>
                </a:gs>
                <a:gs pos="100000">
                  <a:schemeClr val="accent2"/>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lide Number Placeholder 5">
            <a:extLst>
              <a:ext uri="{FF2B5EF4-FFF2-40B4-BE49-F238E27FC236}">
                <a16:creationId xmlns:a16="http://schemas.microsoft.com/office/drawing/2014/main" id="{EC86AB22-D133-4621-84C6-12A5268290DB}"/>
              </a:ext>
            </a:extLst>
          </p:cNvPr>
          <p:cNvSpPr txBox="1">
            <a:spLocks/>
          </p:cNvSpPr>
          <p:nvPr userDrawn="1"/>
        </p:nvSpPr>
        <p:spPr>
          <a:xfrm>
            <a:off x="11170779" y="6070534"/>
            <a:ext cx="554668" cy="377849"/>
          </a:xfrm>
          <a:prstGeom prst="rect">
            <a:avLst/>
          </a:prstGeom>
        </p:spPr>
        <p:txBody>
          <a:bodyPr vert="horz" lIns="91440" tIns="45720" rIns="91440" bIns="45720" rtlCol="0" anchor="ctr"/>
          <a:lstStyle>
            <a:defPPr>
              <a:defRPr lang="id-ID"/>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696CAF5E-82FD-46C1-8113-274199A6E6F4}" type="slidenum">
              <a:rPr lang="id-ID" b="0" smtClean="0">
                <a:solidFill>
                  <a:schemeClr val="tx1"/>
                </a:solidFill>
              </a:rPr>
              <a:pPr algn="ctr"/>
              <a:t>‹#›</a:t>
            </a:fld>
            <a:endParaRPr lang="id-ID" b="0" dirty="0">
              <a:solidFill>
                <a:schemeClr val="tx1"/>
              </a:solidFill>
            </a:endParaRPr>
          </a:p>
        </p:txBody>
      </p:sp>
    </p:spTree>
    <p:extLst>
      <p:ext uri="{BB962C8B-B14F-4D97-AF65-F5344CB8AC3E}">
        <p14:creationId xmlns:p14="http://schemas.microsoft.com/office/powerpoint/2010/main" val="16196273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EC7572DB-65B6-4030-B765-5088208FDA49}"/>
              </a:ext>
            </a:extLst>
          </p:cNvPr>
          <p:cNvSpPr>
            <a:spLocks noGrp="1"/>
          </p:cNvSpPr>
          <p:nvPr>
            <p:ph type="pic" sz="quarter" idx="10"/>
          </p:nvPr>
        </p:nvSpPr>
        <p:spPr>
          <a:xfrm rot="10800000">
            <a:off x="9291544" y="393701"/>
            <a:ext cx="2900455" cy="6070600"/>
          </a:xfrm>
          <a:custGeom>
            <a:avLst/>
            <a:gdLst>
              <a:gd name="connsiteX0" fmla="*/ 0 w 2900455"/>
              <a:gd name="connsiteY0" fmla="*/ 0 h 6070600"/>
              <a:gd name="connsiteX1" fmla="*/ 2900455 w 2900455"/>
              <a:gd name="connsiteY1" fmla="*/ 3035300 h 6070600"/>
              <a:gd name="connsiteX2" fmla="*/ 0 w 2900455"/>
              <a:gd name="connsiteY2" fmla="*/ 6070600 h 6070600"/>
              <a:gd name="connsiteX3" fmla="*/ 0 w 2900455"/>
              <a:gd name="connsiteY3" fmla="*/ 0 h 6070600"/>
            </a:gdLst>
            <a:ahLst/>
            <a:cxnLst>
              <a:cxn ang="0">
                <a:pos x="connsiteX0" y="connsiteY0"/>
              </a:cxn>
              <a:cxn ang="0">
                <a:pos x="connsiteX1" y="connsiteY1"/>
              </a:cxn>
              <a:cxn ang="0">
                <a:pos x="connsiteX2" y="connsiteY2"/>
              </a:cxn>
              <a:cxn ang="0">
                <a:pos x="connsiteX3" y="connsiteY3"/>
              </a:cxn>
            </a:cxnLst>
            <a:rect l="l" t="t" r="r" b="b"/>
            <a:pathLst>
              <a:path w="2900455" h="6070600">
                <a:moveTo>
                  <a:pt x="0" y="0"/>
                </a:moveTo>
                <a:cubicBezTo>
                  <a:pt x="1667065" y="343619"/>
                  <a:pt x="2900455" y="1570829"/>
                  <a:pt x="2900455" y="3035300"/>
                </a:cubicBezTo>
                <a:cubicBezTo>
                  <a:pt x="2900455" y="4499771"/>
                  <a:pt x="1667065" y="5726981"/>
                  <a:pt x="0" y="6070600"/>
                </a:cubicBezTo>
                <a:cubicBezTo>
                  <a:pt x="0" y="6070600"/>
                  <a:pt x="0" y="6070600"/>
                  <a:pt x="0" y="0"/>
                </a:cubicBezTo>
                <a:close/>
              </a:path>
            </a:pathLst>
          </a:custGeom>
          <a:solidFill>
            <a:schemeClr val="bg2">
              <a:lumMod val="95000"/>
            </a:schemeClr>
          </a:solidFill>
        </p:spPr>
        <p:txBody>
          <a:bodyPr wrap="square">
            <a:noAutofit/>
          </a:bodyPr>
          <a:lstStyle>
            <a:lvl1pPr>
              <a:defRPr sz="800"/>
            </a:lvl1pPr>
          </a:lstStyle>
          <a:p>
            <a:endParaRPr lang="en-US"/>
          </a:p>
        </p:txBody>
      </p:sp>
      <p:sp>
        <p:nvSpPr>
          <p:cNvPr id="10" name="Text Placeholder 7">
            <a:extLst>
              <a:ext uri="{FF2B5EF4-FFF2-40B4-BE49-F238E27FC236}">
                <a16:creationId xmlns:a16="http://schemas.microsoft.com/office/drawing/2014/main" id="{7DA0D262-BF70-446E-A93B-B134E07480BA}"/>
              </a:ext>
            </a:extLst>
          </p:cNvPr>
          <p:cNvSpPr>
            <a:spLocks noGrp="1"/>
          </p:cNvSpPr>
          <p:nvPr>
            <p:ph type="body" sz="quarter" idx="14" hasCustomPrompt="1"/>
          </p:nvPr>
        </p:nvSpPr>
        <p:spPr>
          <a:xfrm>
            <a:off x="1978617" y="499498"/>
            <a:ext cx="8234766" cy="848856"/>
          </a:xfrm>
        </p:spPr>
        <p:txBody>
          <a:bodyPr anchor="ctr">
            <a:noAutofit/>
          </a:bodyPr>
          <a:lstStyle>
            <a:lvl1pPr marL="0" indent="0" algn="ctr">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
        <p:nvSpPr>
          <p:cNvPr id="14" name="Picture Placeholder 13">
            <a:extLst>
              <a:ext uri="{FF2B5EF4-FFF2-40B4-BE49-F238E27FC236}">
                <a16:creationId xmlns:a16="http://schemas.microsoft.com/office/drawing/2014/main" id="{2488992F-BBAA-4E9B-93CB-DFE87BE8627E}"/>
              </a:ext>
            </a:extLst>
          </p:cNvPr>
          <p:cNvSpPr>
            <a:spLocks noGrp="1"/>
          </p:cNvSpPr>
          <p:nvPr>
            <p:ph type="pic" sz="quarter" idx="15"/>
          </p:nvPr>
        </p:nvSpPr>
        <p:spPr>
          <a:xfrm>
            <a:off x="571500" y="3144253"/>
            <a:ext cx="2782840" cy="3930315"/>
          </a:xfrm>
          <a:custGeom>
            <a:avLst/>
            <a:gdLst>
              <a:gd name="connsiteX0" fmla="*/ 79756 w 2782840"/>
              <a:gd name="connsiteY0" fmla="*/ 0 h 3930315"/>
              <a:gd name="connsiteX1" fmla="*/ 2703084 w 2782840"/>
              <a:gd name="connsiteY1" fmla="*/ 0 h 3930315"/>
              <a:gd name="connsiteX2" fmla="*/ 2782840 w 2782840"/>
              <a:gd name="connsiteY2" fmla="*/ 79756 h 3930315"/>
              <a:gd name="connsiteX3" fmla="*/ 2782840 w 2782840"/>
              <a:gd name="connsiteY3" fmla="*/ 3850559 h 3930315"/>
              <a:gd name="connsiteX4" fmla="*/ 2703084 w 2782840"/>
              <a:gd name="connsiteY4" fmla="*/ 3930315 h 3930315"/>
              <a:gd name="connsiteX5" fmla="*/ 79756 w 2782840"/>
              <a:gd name="connsiteY5" fmla="*/ 3930315 h 3930315"/>
              <a:gd name="connsiteX6" fmla="*/ 0 w 2782840"/>
              <a:gd name="connsiteY6" fmla="*/ 3850559 h 3930315"/>
              <a:gd name="connsiteX7" fmla="*/ 0 w 2782840"/>
              <a:gd name="connsiteY7" fmla="*/ 79756 h 3930315"/>
              <a:gd name="connsiteX8" fmla="*/ 79756 w 2782840"/>
              <a:gd name="connsiteY8" fmla="*/ 0 h 3930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82840" h="3930315">
                <a:moveTo>
                  <a:pt x="79756" y="0"/>
                </a:moveTo>
                <a:lnTo>
                  <a:pt x="2703084" y="0"/>
                </a:lnTo>
                <a:cubicBezTo>
                  <a:pt x="2747132" y="0"/>
                  <a:pt x="2782840" y="35708"/>
                  <a:pt x="2782840" y="79756"/>
                </a:cubicBezTo>
                <a:lnTo>
                  <a:pt x="2782840" y="3850559"/>
                </a:lnTo>
                <a:cubicBezTo>
                  <a:pt x="2782840" y="3894607"/>
                  <a:pt x="2747132" y="3930315"/>
                  <a:pt x="2703084" y="3930315"/>
                </a:cubicBezTo>
                <a:lnTo>
                  <a:pt x="79756" y="3930315"/>
                </a:lnTo>
                <a:cubicBezTo>
                  <a:pt x="35708" y="3930315"/>
                  <a:pt x="0" y="3894607"/>
                  <a:pt x="0" y="3850559"/>
                </a:cubicBezTo>
                <a:lnTo>
                  <a:pt x="0" y="79756"/>
                </a:lnTo>
                <a:cubicBezTo>
                  <a:pt x="0" y="35708"/>
                  <a:pt x="35708" y="0"/>
                  <a:pt x="79756" y="0"/>
                </a:cubicBezTo>
                <a:close/>
              </a:path>
            </a:pathLst>
          </a:custGeom>
          <a:solidFill>
            <a:schemeClr val="bg2">
              <a:lumMod val="95000"/>
            </a:schemeClr>
          </a:solidFill>
        </p:spPr>
        <p:txBody>
          <a:bodyPr wrap="square">
            <a:noAutofit/>
          </a:bodyPr>
          <a:lstStyle>
            <a:lvl1pPr>
              <a:defRPr sz="800"/>
            </a:lvl1pPr>
          </a:lstStyle>
          <a:p>
            <a:endParaRPr lang="en-US"/>
          </a:p>
        </p:txBody>
      </p:sp>
    </p:spTree>
    <p:extLst>
      <p:ext uri="{BB962C8B-B14F-4D97-AF65-F5344CB8AC3E}">
        <p14:creationId xmlns:p14="http://schemas.microsoft.com/office/powerpoint/2010/main" val="37936728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0947C3D5-D040-4D31-8B64-DEEC2BC473D0}"/>
              </a:ext>
            </a:extLst>
          </p:cNvPr>
          <p:cNvSpPr>
            <a:spLocks noGrp="1"/>
          </p:cNvSpPr>
          <p:nvPr>
            <p:ph type="pic" sz="quarter" idx="10"/>
          </p:nvPr>
        </p:nvSpPr>
        <p:spPr>
          <a:xfrm>
            <a:off x="5162131" y="2146790"/>
            <a:ext cx="6324017" cy="3560530"/>
          </a:xfrm>
          <a:custGeom>
            <a:avLst/>
            <a:gdLst>
              <a:gd name="connsiteX0" fmla="*/ 80076 w 6324017"/>
              <a:gd name="connsiteY0" fmla="*/ 0 h 3560530"/>
              <a:gd name="connsiteX1" fmla="*/ 6243941 w 6324017"/>
              <a:gd name="connsiteY1" fmla="*/ 0 h 3560530"/>
              <a:gd name="connsiteX2" fmla="*/ 6324017 w 6324017"/>
              <a:gd name="connsiteY2" fmla="*/ 80076 h 3560530"/>
              <a:gd name="connsiteX3" fmla="*/ 6324017 w 6324017"/>
              <a:gd name="connsiteY3" fmla="*/ 3480454 h 3560530"/>
              <a:gd name="connsiteX4" fmla="*/ 6243941 w 6324017"/>
              <a:gd name="connsiteY4" fmla="*/ 3560530 h 3560530"/>
              <a:gd name="connsiteX5" fmla="*/ 80076 w 6324017"/>
              <a:gd name="connsiteY5" fmla="*/ 3560530 h 3560530"/>
              <a:gd name="connsiteX6" fmla="*/ 0 w 6324017"/>
              <a:gd name="connsiteY6" fmla="*/ 3480454 h 3560530"/>
              <a:gd name="connsiteX7" fmla="*/ 0 w 6324017"/>
              <a:gd name="connsiteY7" fmla="*/ 80076 h 3560530"/>
              <a:gd name="connsiteX8" fmla="*/ 80076 w 6324017"/>
              <a:gd name="connsiteY8" fmla="*/ 0 h 3560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24017" h="3560530">
                <a:moveTo>
                  <a:pt x="80076" y="0"/>
                </a:moveTo>
                <a:lnTo>
                  <a:pt x="6243941" y="0"/>
                </a:lnTo>
                <a:cubicBezTo>
                  <a:pt x="6288166" y="0"/>
                  <a:pt x="6324017" y="35851"/>
                  <a:pt x="6324017" y="80076"/>
                </a:cubicBezTo>
                <a:lnTo>
                  <a:pt x="6324017" y="3480454"/>
                </a:lnTo>
                <a:cubicBezTo>
                  <a:pt x="6324017" y="3524679"/>
                  <a:pt x="6288166" y="3560530"/>
                  <a:pt x="6243941" y="3560530"/>
                </a:cubicBezTo>
                <a:lnTo>
                  <a:pt x="80076" y="3560530"/>
                </a:lnTo>
                <a:cubicBezTo>
                  <a:pt x="35851" y="3560530"/>
                  <a:pt x="0" y="3524679"/>
                  <a:pt x="0" y="3480454"/>
                </a:cubicBezTo>
                <a:lnTo>
                  <a:pt x="0" y="80076"/>
                </a:lnTo>
                <a:cubicBezTo>
                  <a:pt x="0" y="35851"/>
                  <a:pt x="35851" y="0"/>
                  <a:pt x="80076" y="0"/>
                </a:cubicBezTo>
                <a:close/>
              </a:path>
            </a:pathLst>
          </a:custGeom>
          <a:solidFill>
            <a:schemeClr val="bg2">
              <a:lumMod val="95000"/>
            </a:schemeClr>
          </a:solidFill>
        </p:spPr>
        <p:txBody>
          <a:bodyPr wrap="square">
            <a:noAutofit/>
          </a:bodyPr>
          <a:lstStyle>
            <a:lvl1pPr>
              <a:defRPr sz="800"/>
            </a:lvl1pPr>
          </a:lstStyle>
          <a:p>
            <a:endParaRPr lang="en-US"/>
          </a:p>
        </p:txBody>
      </p:sp>
      <p:sp>
        <p:nvSpPr>
          <p:cNvPr id="10" name="Text Placeholder 7">
            <a:extLst>
              <a:ext uri="{FF2B5EF4-FFF2-40B4-BE49-F238E27FC236}">
                <a16:creationId xmlns:a16="http://schemas.microsoft.com/office/drawing/2014/main" id="{335F4B62-E7B9-4473-86BC-4CFAB206BFE6}"/>
              </a:ext>
            </a:extLst>
          </p:cNvPr>
          <p:cNvSpPr>
            <a:spLocks noGrp="1"/>
          </p:cNvSpPr>
          <p:nvPr>
            <p:ph type="body" sz="quarter" idx="14" hasCustomPrompt="1"/>
          </p:nvPr>
        </p:nvSpPr>
        <p:spPr>
          <a:xfrm>
            <a:off x="1978617" y="499498"/>
            <a:ext cx="8234766" cy="848856"/>
          </a:xfrm>
        </p:spPr>
        <p:txBody>
          <a:bodyPr anchor="ctr">
            <a:noAutofit/>
          </a:bodyPr>
          <a:lstStyle>
            <a:lvl1pPr marL="0" indent="0" algn="ctr">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Tree>
    <p:extLst>
      <p:ext uri="{BB962C8B-B14F-4D97-AF65-F5344CB8AC3E}">
        <p14:creationId xmlns:p14="http://schemas.microsoft.com/office/powerpoint/2010/main" val="6315714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3" name="Picture Placeholder 6">
            <a:extLst>
              <a:ext uri="{FF2B5EF4-FFF2-40B4-BE49-F238E27FC236}">
                <a16:creationId xmlns:a16="http://schemas.microsoft.com/office/drawing/2014/main" id="{FC32DCA1-8C09-4239-9AA4-92FB8022976F}"/>
              </a:ext>
            </a:extLst>
          </p:cNvPr>
          <p:cNvSpPr>
            <a:spLocks noGrp="1"/>
          </p:cNvSpPr>
          <p:nvPr>
            <p:ph type="pic" sz="quarter" idx="11"/>
          </p:nvPr>
        </p:nvSpPr>
        <p:spPr>
          <a:xfrm>
            <a:off x="0" y="0"/>
            <a:ext cx="12192000" cy="6858000"/>
          </a:xfrm>
          <a:solidFill>
            <a:schemeClr val="bg2">
              <a:lumMod val="95000"/>
            </a:schemeClr>
          </a:solidFill>
        </p:spPr>
        <p:txBody>
          <a:bodyPr>
            <a:normAutofit/>
          </a:bodyPr>
          <a:lstStyle>
            <a:lvl1pPr>
              <a:defRPr sz="800"/>
            </a:lvl1pPr>
          </a:lstStyle>
          <a:p>
            <a:endParaRPr lang="en-US"/>
          </a:p>
        </p:txBody>
      </p:sp>
      <p:sp>
        <p:nvSpPr>
          <p:cNvPr id="9" name="Picture Placeholder 8">
            <a:extLst>
              <a:ext uri="{FF2B5EF4-FFF2-40B4-BE49-F238E27FC236}">
                <a16:creationId xmlns:a16="http://schemas.microsoft.com/office/drawing/2014/main" id="{4710C92C-12E1-498F-B6E4-468E6A729F38}"/>
              </a:ext>
            </a:extLst>
          </p:cNvPr>
          <p:cNvSpPr>
            <a:spLocks noGrp="1"/>
          </p:cNvSpPr>
          <p:nvPr>
            <p:ph type="pic" sz="quarter" idx="10"/>
          </p:nvPr>
        </p:nvSpPr>
        <p:spPr>
          <a:xfrm>
            <a:off x="0" y="5196490"/>
            <a:ext cx="12192000" cy="1661510"/>
          </a:xfrm>
          <a:custGeom>
            <a:avLst/>
            <a:gdLst>
              <a:gd name="connsiteX0" fmla="*/ 0 w 12192000"/>
              <a:gd name="connsiteY0" fmla="*/ 0 h 1661510"/>
              <a:gd name="connsiteX1" fmla="*/ 5359893 w 12192000"/>
              <a:gd name="connsiteY1" fmla="*/ 833966 h 1661510"/>
              <a:gd name="connsiteX2" fmla="*/ 12192000 w 12192000"/>
              <a:gd name="connsiteY2" fmla="*/ 489260 h 1661510"/>
              <a:gd name="connsiteX3" fmla="*/ 12192000 w 12192000"/>
              <a:gd name="connsiteY3" fmla="*/ 919216 h 1661510"/>
              <a:gd name="connsiteX4" fmla="*/ 7949249 w 12192000"/>
              <a:gd name="connsiteY4" fmla="*/ 1596913 h 1661510"/>
              <a:gd name="connsiteX5" fmla="*/ 7879588 w 12192000"/>
              <a:gd name="connsiteY5" fmla="*/ 1661510 h 1661510"/>
              <a:gd name="connsiteX6" fmla="*/ 1145797 w 12192000"/>
              <a:gd name="connsiteY6" fmla="*/ 1661510 h 1661510"/>
              <a:gd name="connsiteX7" fmla="*/ 891928 w 12192000"/>
              <a:gd name="connsiteY7" fmla="*/ 1486776 h 1661510"/>
              <a:gd name="connsiteX8" fmla="*/ 0 w 12192000"/>
              <a:gd name="connsiteY8" fmla="*/ 770955 h 1661510"/>
              <a:gd name="connsiteX9" fmla="*/ 0 w 12192000"/>
              <a:gd name="connsiteY9" fmla="*/ 0 h 166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000" h="1661510">
                <a:moveTo>
                  <a:pt x="0" y="0"/>
                </a:moveTo>
                <a:cubicBezTo>
                  <a:pt x="869272" y="359532"/>
                  <a:pt x="3110884" y="1145313"/>
                  <a:pt x="5359893" y="833966"/>
                </a:cubicBezTo>
                <a:cubicBezTo>
                  <a:pt x="7875233" y="485553"/>
                  <a:pt x="10172330" y="-593043"/>
                  <a:pt x="12192000" y="489260"/>
                </a:cubicBezTo>
                <a:cubicBezTo>
                  <a:pt x="12192000" y="489260"/>
                  <a:pt x="12192000" y="489260"/>
                  <a:pt x="12192000" y="919216"/>
                </a:cubicBezTo>
                <a:cubicBezTo>
                  <a:pt x="11236610" y="626980"/>
                  <a:pt x="9400208" y="319523"/>
                  <a:pt x="7949249" y="1596913"/>
                </a:cubicBezTo>
                <a:lnTo>
                  <a:pt x="7879588" y="1661510"/>
                </a:lnTo>
                <a:lnTo>
                  <a:pt x="1145797" y="1661510"/>
                </a:lnTo>
                <a:lnTo>
                  <a:pt x="891928" y="1486776"/>
                </a:lnTo>
                <a:cubicBezTo>
                  <a:pt x="577048" y="1258362"/>
                  <a:pt x="277427" y="1017438"/>
                  <a:pt x="0" y="770955"/>
                </a:cubicBezTo>
                <a:cubicBezTo>
                  <a:pt x="0" y="770955"/>
                  <a:pt x="0" y="770955"/>
                  <a:pt x="0" y="0"/>
                </a:cubicBezTo>
                <a:close/>
              </a:path>
            </a:pathLst>
          </a:custGeom>
          <a:solidFill>
            <a:schemeClr val="bg2">
              <a:lumMod val="85000"/>
            </a:schemeClr>
          </a:solidFill>
        </p:spPr>
        <p:txBody>
          <a:bodyPr wrap="square">
            <a:noAutofit/>
          </a:bodyPr>
          <a:lstStyle/>
          <a:p>
            <a:endParaRPr lang="en-US"/>
          </a:p>
        </p:txBody>
      </p:sp>
    </p:spTree>
    <p:extLst>
      <p:ext uri="{BB962C8B-B14F-4D97-AF65-F5344CB8AC3E}">
        <p14:creationId xmlns:p14="http://schemas.microsoft.com/office/powerpoint/2010/main" val="5814582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9F14D19A-B4AF-415B-BC2D-FDE7546DD819}"/>
              </a:ext>
            </a:extLst>
          </p:cNvPr>
          <p:cNvSpPr>
            <a:spLocks noGrp="1"/>
          </p:cNvSpPr>
          <p:nvPr>
            <p:ph type="pic" sz="quarter" idx="10"/>
          </p:nvPr>
        </p:nvSpPr>
        <p:spPr>
          <a:xfrm>
            <a:off x="3863975" y="2130425"/>
            <a:ext cx="4602163" cy="2876550"/>
          </a:xfrm>
          <a:solidFill>
            <a:schemeClr val="bg2">
              <a:lumMod val="95000"/>
            </a:schemeClr>
          </a:solidFill>
        </p:spPr>
        <p:txBody>
          <a:bodyPr>
            <a:normAutofit/>
          </a:bodyPr>
          <a:lstStyle>
            <a:lvl1pPr>
              <a:defRPr sz="800"/>
            </a:lvl1pPr>
          </a:lstStyle>
          <a:p>
            <a:endParaRPr lang="en-US" dirty="0"/>
          </a:p>
        </p:txBody>
      </p:sp>
      <p:sp>
        <p:nvSpPr>
          <p:cNvPr id="9" name="Text Placeholder 7">
            <a:extLst>
              <a:ext uri="{FF2B5EF4-FFF2-40B4-BE49-F238E27FC236}">
                <a16:creationId xmlns:a16="http://schemas.microsoft.com/office/drawing/2014/main" id="{2AE0AD0C-9CD1-48E8-971B-4DFA38CA2DDC}"/>
              </a:ext>
            </a:extLst>
          </p:cNvPr>
          <p:cNvSpPr>
            <a:spLocks noGrp="1"/>
          </p:cNvSpPr>
          <p:nvPr>
            <p:ph type="body" sz="quarter" idx="14" hasCustomPrompt="1"/>
          </p:nvPr>
        </p:nvSpPr>
        <p:spPr>
          <a:xfrm>
            <a:off x="1978617" y="499498"/>
            <a:ext cx="8234766" cy="848856"/>
          </a:xfrm>
        </p:spPr>
        <p:txBody>
          <a:bodyPr anchor="ctr">
            <a:noAutofit/>
          </a:bodyPr>
          <a:lstStyle>
            <a:lvl1pPr marL="0" indent="0" algn="ctr">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
        <p:nvSpPr>
          <p:cNvPr id="10" name="Oval 9">
            <a:extLst>
              <a:ext uri="{FF2B5EF4-FFF2-40B4-BE49-F238E27FC236}">
                <a16:creationId xmlns:a16="http://schemas.microsoft.com/office/drawing/2014/main" id="{6D54D114-EBAA-41F1-B658-ED4021226B8E}"/>
              </a:ext>
            </a:extLst>
          </p:cNvPr>
          <p:cNvSpPr/>
          <p:nvPr userDrawn="1"/>
        </p:nvSpPr>
        <p:spPr>
          <a:xfrm>
            <a:off x="11275726" y="6103609"/>
            <a:ext cx="344774" cy="344774"/>
          </a:xfrm>
          <a:prstGeom prst="ellipse">
            <a:avLst/>
          </a:prstGeom>
          <a:noFill/>
          <a:ln>
            <a:gradFill>
              <a:gsLst>
                <a:gs pos="0">
                  <a:schemeClr val="accent1"/>
                </a:gs>
                <a:gs pos="100000">
                  <a:schemeClr val="accent2"/>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lide Number Placeholder 5">
            <a:extLst>
              <a:ext uri="{FF2B5EF4-FFF2-40B4-BE49-F238E27FC236}">
                <a16:creationId xmlns:a16="http://schemas.microsoft.com/office/drawing/2014/main" id="{163B9DAD-EE47-4A1A-9A3F-4D2157EF0FD2}"/>
              </a:ext>
            </a:extLst>
          </p:cNvPr>
          <p:cNvSpPr txBox="1">
            <a:spLocks/>
          </p:cNvSpPr>
          <p:nvPr userDrawn="1"/>
        </p:nvSpPr>
        <p:spPr>
          <a:xfrm>
            <a:off x="11170779" y="6070534"/>
            <a:ext cx="554668" cy="377849"/>
          </a:xfrm>
          <a:prstGeom prst="rect">
            <a:avLst/>
          </a:prstGeom>
        </p:spPr>
        <p:txBody>
          <a:bodyPr vert="horz" lIns="91440" tIns="45720" rIns="91440" bIns="45720" rtlCol="0" anchor="ctr"/>
          <a:lstStyle>
            <a:defPPr>
              <a:defRPr lang="id-ID"/>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696CAF5E-82FD-46C1-8113-274199A6E6F4}" type="slidenum">
              <a:rPr lang="id-ID" b="0" smtClean="0">
                <a:solidFill>
                  <a:schemeClr val="tx1"/>
                </a:solidFill>
              </a:rPr>
              <a:pPr algn="ctr"/>
              <a:t>‹#›</a:t>
            </a:fld>
            <a:endParaRPr lang="id-ID" b="0" dirty="0">
              <a:solidFill>
                <a:schemeClr val="tx1"/>
              </a:solidFill>
            </a:endParaRPr>
          </a:p>
        </p:txBody>
      </p:sp>
    </p:spTree>
    <p:extLst>
      <p:ext uri="{BB962C8B-B14F-4D97-AF65-F5344CB8AC3E}">
        <p14:creationId xmlns:p14="http://schemas.microsoft.com/office/powerpoint/2010/main" val="341914023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9" name="Text Placeholder 7">
            <a:extLst>
              <a:ext uri="{FF2B5EF4-FFF2-40B4-BE49-F238E27FC236}">
                <a16:creationId xmlns:a16="http://schemas.microsoft.com/office/drawing/2014/main" id="{A3B4780C-D390-4727-BD4B-4F9BF19C56BC}"/>
              </a:ext>
            </a:extLst>
          </p:cNvPr>
          <p:cNvSpPr>
            <a:spLocks noGrp="1"/>
          </p:cNvSpPr>
          <p:nvPr>
            <p:ph type="body" sz="quarter" idx="14" hasCustomPrompt="1"/>
          </p:nvPr>
        </p:nvSpPr>
        <p:spPr>
          <a:xfrm>
            <a:off x="1978617" y="499498"/>
            <a:ext cx="8234766" cy="848856"/>
          </a:xfrm>
        </p:spPr>
        <p:txBody>
          <a:bodyPr anchor="ctr">
            <a:noAutofit/>
          </a:bodyPr>
          <a:lstStyle>
            <a:lvl1pPr marL="0" indent="0" algn="ctr">
              <a:lnSpc>
                <a:spcPct val="100000"/>
              </a:lnSpc>
              <a:buNone/>
              <a:defRPr sz="5400" b="1">
                <a:latin typeface="+mj-lt"/>
              </a:defRPr>
            </a:lvl1pPr>
            <a:lvl2pPr>
              <a:defRPr sz="5400">
                <a:latin typeface="+mj-lt"/>
              </a:defRPr>
            </a:lvl2pPr>
            <a:lvl3pPr>
              <a:defRPr sz="5400">
                <a:latin typeface="+mj-lt"/>
              </a:defRPr>
            </a:lvl3pPr>
            <a:lvl4pPr>
              <a:defRPr sz="5400">
                <a:latin typeface="+mj-lt"/>
              </a:defRPr>
            </a:lvl4pPr>
            <a:lvl5pPr>
              <a:defRPr sz="5400">
                <a:latin typeface="+mj-lt"/>
              </a:defRPr>
            </a:lvl5pPr>
          </a:lstStyle>
          <a:p>
            <a:pPr lvl="0"/>
            <a:r>
              <a:rPr lang="en-US" dirty="0"/>
              <a:t>Title Here</a:t>
            </a:r>
          </a:p>
        </p:txBody>
      </p:sp>
      <p:sp>
        <p:nvSpPr>
          <p:cNvPr id="10" name="Oval 9">
            <a:extLst>
              <a:ext uri="{FF2B5EF4-FFF2-40B4-BE49-F238E27FC236}">
                <a16:creationId xmlns:a16="http://schemas.microsoft.com/office/drawing/2014/main" id="{95C234BF-47EA-4C55-BC5C-16E3552A8349}"/>
              </a:ext>
            </a:extLst>
          </p:cNvPr>
          <p:cNvSpPr/>
          <p:nvPr userDrawn="1"/>
        </p:nvSpPr>
        <p:spPr>
          <a:xfrm>
            <a:off x="11275726" y="6103609"/>
            <a:ext cx="344774" cy="344774"/>
          </a:xfrm>
          <a:prstGeom prst="ellipse">
            <a:avLst/>
          </a:prstGeom>
          <a:noFill/>
          <a:ln>
            <a:gradFill>
              <a:gsLst>
                <a:gs pos="0">
                  <a:schemeClr val="accent1"/>
                </a:gs>
                <a:gs pos="100000">
                  <a:schemeClr val="accent2"/>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lide Number Placeholder 5">
            <a:extLst>
              <a:ext uri="{FF2B5EF4-FFF2-40B4-BE49-F238E27FC236}">
                <a16:creationId xmlns:a16="http://schemas.microsoft.com/office/drawing/2014/main" id="{E067BE5A-D0CA-46BF-89E7-A79A0C5DB029}"/>
              </a:ext>
            </a:extLst>
          </p:cNvPr>
          <p:cNvSpPr txBox="1">
            <a:spLocks/>
          </p:cNvSpPr>
          <p:nvPr userDrawn="1"/>
        </p:nvSpPr>
        <p:spPr>
          <a:xfrm>
            <a:off x="11170779" y="6070534"/>
            <a:ext cx="554668" cy="377849"/>
          </a:xfrm>
          <a:prstGeom prst="rect">
            <a:avLst/>
          </a:prstGeom>
        </p:spPr>
        <p:txBody>
          <a:bodyPr vert="horz" lIns="91440" tIns="45720" rIns="91440" bIns="45720" rtlCol="0" anchor="ctr"/>
          <a:lstStyle>
            <a:defPPr>
              <a:defRPr lang="id-ID"/>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696CAF5E-82FD-46C1-8113-274199A6E6F4}" type="slidenum">
              <a:rPr lang="id-ID" b="0" smtClean="0">
                <a:solidFill>
                  <a:schemeClr val="tx1"/>
                </a:solidFill>
              </a:rPr>
              <a:pPr algn="ctr"/>
              <a:t>‹#›</a:t>
            </a:fld>
            <a:endParaRPr lang="id-ID" b="0" dirty="0">
              <a:solidFill>
                <a:schemeClr val="tx1"/>
              </a:solidFill>
            </a:endParaRPr>
          </a:p>
        </p:txBody>
      </p:sp>
      <p:sp>
        <p:nvSpPr>
          <p:cNvPr id="12" name="Picture Placeholder 9">
            <a:extLst>
              <a:ext uri="{FF2B5EF4-FFF2-40B4-BE49-F238E27FC236}">
                <a16:creationId xmlns:a16="http://schemas.microsoft.com/office/drawing/2014/main" id="{6EBC8803-8BB8-4810-B922-68BC1E2C3C0B}"/>
              </a:ext>
            </a:extLst>
          </p:cNvPr>
          <p:cNvSpPr>
            <a:spLocks noGrp="1"/>
          </p:cNvSpPr>
          <p:nvPr>
            <p:ph type="pic" sz="quarter" idx="10"/>
          </p:nvPr>
        </p:nvSpPr>
        <p:spPr>
          <a:xfrm>
            <a:off x="7174258" y="1819569"/>
            <a:ext cx="1958285" cy="4173414"/>
          </a:xfrm>
          <a:custGeom>
            <a:avLst/>
            <a:gdLst>
              <a:gd name="connsiteX0" fmla="*/ 243332 w 2057263"/>
              <a:gd name="connsiteY0" fmla="*/ 0 h 4384354"/>
              <a:gd name="connsiteX1" fmla="*/ 464543 w 2057263"/>
              <a:gd name="connsiteY1" fmla="*/ 0 h 4384354"/>
              <a:gd name="connsiteX2" fmla="*/ 484207 w 2057263"/>
              <a:gd name="connsiteY2" fmla="*/ 19595 h 4384354"/>
              <a:gd name="connsiteX3" fmla="*/ 484207 w 2057263"/>
              <a:gd name="connsiteY3" fmla="*/ 26943 h 4384354"/>
              <a:gd name="connsiteX4" fmla="*/ 621849 w 2057263"/>
              <a:gd name="connsiteY4" fmla="*/ 166557 h 4384354"/>
              <a:gd name="connsiteX5" fmla="*/ 1435414 w 2057263"/>
              <a:gd name="connsiteY5" fmla="*/ 166557 h 4384354"/>
              <a:gd name="connsiteX6" fmla="*/ 1575515 w 2057263"/>
              <a:gd name="connsiteY6" fmla="*/ 26943 h 4384354"/>
              <a:gd name="connsiteX7" fmla="*/ 1575515 w 2057263"/>
              <a:gd name="connsiteY7" fmla="*/ 19595 h 4384354"/>
              <a:gd name="connsiteX8" fmla="*/ 1595178 w 2057263"/>
              <a:gd name="connsiteY8" fmla="*/ 0 h 4384354"/>
              <a:gd name="connsiteX9" fmla="*/ 1813931 w 2057263"/>
              <a:gd name="connsiteY9" fmla="*/ 0 h 4384354"/>
              <a:gd name="connsiteX10" fmla="*/ 2057263 w 2057263"/>
              <a:gd name="connsiteY10" fmla="*/ 244936 h 4384354"/>
              <a:gd name="connsiteX11" fmla="*/ 2057263 w 2057263"/>
              <a:gd name="connsiteY11" fmla="*/ 4139418 h 4384354"/>
              <a:gd name="connsiteX12" fmla="*/ 1813931 w 2057263"/>
              <a:gd name="connsiteY12" fmla="*/ 4384354 h 4384354"/>
              <a:gd name="connsiteX13" fmla="*/ 243332 w 2057263"/>
              <a:gd name="connsiteY13" fmla="*/ 4384354 h 4384354"/>
              <a:gd name="connsiteX14" fmla="*/ 0 w 2057263"/>
              <a:gd name="connsiteY14" fmla="*/ 4139418 h 4384354"/>
              <a:gd name="connsiteX15" fmla="*/ 0 w 2057263"/>
              <a:gd name="connsiteY15" fmla="*/ 244936 h 4384354"/>
              <a:gd name="connsiteX16" fmla="*/ 243332 w 2057263"/>
              <a:gd name="connsiteY16" fmla="*/ 0 h 4384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7263" h="4384354">
                <a:moveTo>
                  <a:pt x="243332" y="0"/>
                </a:moveTo>
                <a:cubicBezTo>
                  <a:pt x="243332" y="0"/>
                  <a:pt x="243332" y="0"/>
                  <a:pt x="464543" y="0"/>
                </a:cubicBezTo>
                <a:cubicBezTo>
                  <a:pt x="474375" y="0"/>
                  <a:pt x="484207" y="9798"/>
                  <a:pt x="484207" y="19595"/>
                </a:cubicBezTo>
                <a:cubicBezTo>
                  <a:pt x="484207" y="19595"/>
                  <a:pt x="484207" y="19595"/>
                  <a:pt x="484207" y="26943"/>
                </a:cubicBezTo>
                <a:cubicBezTo>
                  <a:pt x="484207" y="102873"/>
                  <a:pt x="545654" y="166557"/>
                  <a:pt x="621849" y="166557"/>
                </a:cubicBezTo>
                <a:cubicBezTo>
                  <a:pt x="621849" y="166557"/>
                  <a:pt x="621849" y="166557"/>
                  <a:pt x="1435414" y="166557"/>
                </a:cubicBezTo>
                <a:cubicBezTo>
                  <a:pt x="1511609" y="166557"/>
                  <a:pt x="1575515" y="102873"/>
                  <a:pt x="1575515" y="26943"/>
                </a:cubicBezTo>
                <a:cubicBezTo>
                  <a:pt x="1575515" y="26943"/>
                  <a:pt x="1575515" y="26943"/>
                  <a:pt x="1575515" y="19595"/>
                </a:cubicBezTo>
                <a:cubicBezTo>
                  <a:pt x="1575515" y="9798"/>
                  <a:pt x="1582888" y="0"/>
                  <a:pt x="1595178" y="0"/>
                </a:cubicBezTo>
                <a:cubicBezTo>
                  <a:pt x="1595178" y="0"/>
                  <a:pt x="1595178" y="0"/>
                  <a:pt x="1813931" y="0"/>
                </a:cubicBezTo>
                <a:cubicBezTo>
                  <a:pt x="1946658" y="0"/>
                  <a:pt x="2057263" y="110221"/>
                  <a:pt x="2057263" y="244936"/>
                </a:cubicBezTo>
                <a:cubicBezTo>
                  <a:pt x="2057263" y="244936"/>
                  <a:pt x="2057263" y="244936"/>
                  <a:pt x="2057263" y="4139418"/>
                </a:cubicBezTo>
                <a:cubicBezTo>
                  <a:pt x="2057263" y="4274133"/>
                  <a:pt x="1946658" y="4384354"/>
                  <a:pt x="1813931" y="4384354"/>
                </a:cubicBezTo>
                <a:cubicBezTo>
                  <a:pt x="1813931" y="4384354"/>
                  <a:pt x="1813931" y="4384354"/>
                  <a:pt x="243332" y="4384354"/>
                </a:cubicBezTo>
                <a:cubicBezTo>
                  <a:pt x="110606" y="4384354"/>
                  <a:pt x="0" y="4274133"/>
                  <a:pt x="0" y="4139418"/>
                </a:cubicBezTo>
                <a:cubicBezTo>
                  <a:pt x="0" y="4139418"/>
                  <a:pt x="0" y="4139418"/>
                  <a:pt x="0" y="244936"/>
                </a:cubicBezTo>
                <a:cubicBezTo>
                  <a:pt x="0" y="110221"/>
                  <a:pt x="110606" y="0"/>
                  <a:pt x="243332" y="0"/>
                </a:cubicBezTo>
                <a:close/>
              </a:path>
            </a:pathLst>
          </a:custGeom>
          <a:solidFill>
            <a:schemeClr val="bg2">
              <a:lumMod val="95000"/>
            </a:schemeClr>
          </a:solidFill>
        </p:spPr>
        <p:txBody>
          <a:bodyPr wrap="square">
            <a:noAutofit/>
          </a:bodyPr>
          <a:lstStyle>
            <a:lvl1pPr>
              <a:defRPr sz="800"/>
            </a:lvl1pPr>
          </a:lstStyle>
          <a:p>
            <a:endParaRPr lang="en-US"/>
          </a:p>
        </p:txBody>
      </p:sp>
      <p:sp>
        <p:nvSpPr>
          <p:cNvPr id="13" name="Picture Placeholder 9">
            <a:extLst>
              <a:ext uri="{FF2B5EF4-FFF2-40B4-BE49-F238E27FC236}">
                <a16:creationId xmlns:a16="http://schemas.microsoft.com/office/drawing/2014/main" id="{34E9AC39-80E1-40DE-9E06-A7B4034095C4}"/>
              </a:ext>
            </a:extLst>
          </p:cNvPr>
          <p:cNvSpPr>
            <a:spLocks noGrp="1"/>
          </p:cNvSpPr>
          <p:nvPr>
            <p:ph type="pic" sz="quarter" idx="15"/>
          </p:nvPr>
        </p:nvSpPr>
        <p:spPr>
          <a:xfrm>
            <a:off x="9602282" y="2146852"/>
            <a:ext cx="1651144" cy="3518848"/>
          </a:xfrm>
          <a:custGeom>
            <a:avLst/>
            <a:gdLst>
              <a:gd name="connsiteX0" fmla="*/ 243332 w 2057263"/>
              <a:gd name="connsiteY0" fmla="*/ 0 h 4384354"/>
              <a:gd name="connsiteX1" fmla="*/ 464543 w 2057263"/>
              <a:gd name="connsiteY1" fmla="*/ 0 h 4384354"/>
              <a:gd name="connsiteX2" fmla="*/ 484207 w 2057263"/>
              <a:gd name="connsiteY2" fmla="*/ 19595 h 4384354"/>
              <a:gd name="connsiteX3" fmla="*/ 484207 w 2057263"/>
              <a:gd name="connsiteY3" fmla="*/ 26943 h 4384354"/>
              <a:gd name="connsiteX4" fmla="*/ 621849 w 2057263"/>
              <a:gd name="connsiteY4" fmla="*/ 166557 h 4384354"/>
              <a:gd name="connsiteX5" fmla="*/ 1435414 w 2057263"/>
              <a:gd name="connsiteY5" fmla="*/ 166557 h 4384354"/>
              <a:gd name="connsiteX6" fmla="*/ 1575515 w 2057263"/>
              <a:gd name="connsiteY6" fmla="*/ 26943 h 4384354"/>
              <a:gd name="connsiteX7" fmla="*/ 1575515 w 2057263"/>
              <a:gd name="connsiteY7" fmla="*/ 19595 h 4384354"/>
              <a:gd name="connsiteX8" fmla="*/ 1595178 w 2057263"/>
              <a:gd name="connsiteY8" fmla="*/ 0 h 4384354"/>
              <a:gd name="connsiteX9" fmla="*/ 1813931 w 2057263"/>
              <a:gd name="connsiteY9" fmla="*/ 0 h 4384354"/>
              <a:gd name="connsiteX10" fmla="*/ 2057263 w 2057263"/>
              <a:gd name="connsiteY10" fmla="*/ 244936 h 4384354"/>
              <a:gd name="connsiteX11" fmla="*/ 2057263 w 2057263"/>
              <a:gd name="connsiteY11" fmla="*/ 4139418 h 4384354"/>
              <a:gd name="connsiteX12" fmla="*/ 1813931 w 2057263"/>
              <a:gd name="connsiteY12" fmla="*/ 4384354 h 4384354"/>
              <a:gd name="connsiteX13" fmla="*/ 243332 w 2057263"/>
              <a:gd name="connsiteY13" fmla="*/ 4384354 h 4384354"/>
              <a:gd name="connsiteX14" fmla="*/ 0 w 2057263"/>
              <a:gd name="connsiteY14" fmla="*/ 4139418 h 4384354"/>
              <a:gd name="connsiteX15" fmla="*/ 0 w 2057263"/>
              <a:gd name="connsiteY15" fmla="*/ 244936 h 4384354"/>
              <a:gd name="connsiteX16" fmla="*/ 243332 w 2057263"/>
              <a:gd name="connsiteY16" fmla="*/ 0 h 4384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7263" h="4384354">
                <a:moveTo>
                  <a:pt x="243332" y="0"/>
                </a:moveTo>
                <a:cubicBezTo>
                  <a:pt x="243332" y="0"/>
                  <a:pt x="243332" y="0"/>
                  <a:pt x="464543" y="0"/>
                </a:cubicBezTo>
                <a:cubicBezTo>
                  <a:pt x="474375" y="0"/>
                  <a:pt x="484207" y="9798"/>
                  <a:pt x="484207" y="19595"/>
                </a:cubicBezTo>
                <a:cubicBezTo>
                  <a:pt x="484207" y="19595"/>
                  <a:pt x="484207" y="19595"/>
                  <a:pt x="484207" y="26943"/>
                </a:cubicBezTo>
                <a:cubicBezTo>
                  <a:pt x="484207" y="102873"/>
                  <a:pt x="545654" y="166557"/>
                  <a:pt x="621849" y="166557"/>
                </a:cubicBezTo>
                <a:cubicBezTo>
                  <a:pt x="621849" y="166557"/>
                  <a:pt x="621849" y="166557"/>
                  <a:pt x="1435414" y="166557"/>
                </a:cubicBezTo>
                <a:cubicBezTo>
                  <a:pt x="1511609" y="166557"/>
                  <a:pt x="1575515" y="102873"/>
                  <a:pt x="1575515" y="26943"/>
                </a:cubicBezTo>
                <a:cubicBezTo>
                  <a:pt x="1575515" y="26943"/>
                  <a:pt x="1575515" y="26943"/>
                  <a:pt x="1575515" y="19595"/>
                </a:cubicBezTo>
                <a:cubicBezTo>
                  <a:pt x="1575515" y="9798"/>
                  <a:pt x="1582888" y="0"/>
                  <a:pt x="1595178" y="0"/>
                </a:cubicBezTo>
                <a:cubicBezTo>
                  <a:pt x="1595178" y="0"/>
                  <a:pt x="1595178" y="0"/>
                  <a:pt x="1813931" y="0"/>
                </a:cubicBezTo>
                <a:cubicBezTo>
                  <a:pt x="1946658" y="0"/>
                  <a:pt x="2057263" y="110221"/>
                  <a:pt x="2057263" y="244936"/>
                </a:cubicBezTo>
                <a:cubicBezTo>
                  <a:pt x="2057263" y="244936"/>
                  <a:pt x="2057263" y="244936"/>
                  <a:pt x="2057263" y="4139418"/>
                </a:cubicBezTo>
                <a:cubicBezTo>
                  <a:pt x="2057263" y="4274133"/>
                  <a:pt x="1946658" y="4384354"/>
                  <a:pt x="1813931" y="4384354"/>
                </a:cubicBezTo>
                <a:cubicBezTo>
                  <a:pt x="1813931" y="4384354"/>
                  <a:pt x="1813931" y="4384354"/>
                  <a:pt x="243332" y="4384354"/>
                </a:cubicBezTo>
                <a:cubicBezTo>
                  <a:pt x="110606" y="4384354"/>
                  <a:pt x="0" y="4274133"/>
                  <a:pt x="0" y="4139418"/>
                </a:cubicBezTo>
                <a:cubicBezTo>
                  <a:pt x="0" y="4139418"/>
                  <a:pt x="0" y="4139418"/>
                  <a:pt x="0" y="244936"/>
                </a:cubicBezTo>
                <a:cubicBezTo>
                  <a:pt x="0" y="110221"/>
                  <a:pt x="110606" y="0"/>
                  <a:pt x="243332" y="0"/>
                </a:cubicBezTo>
                <a:close/>
              </a:path>
            </a:pathLst>
          </a:custGeom>
          <a:solidFill>
            <a:schemeClr val="bg2">
              <a:lumMod val="95000"/>
            </a:schemeClr>
          </a:solidFill>
        </p:spPr>
        <p:txBody>
          <a:bodyPr wrap="square">
            <a:noAutofit/>
          </a:bodyPr>
          <a:lstStyle>
            <a:lvl1pPr>
              <a:defRPr sz="800"/>
            </a:lvl1pPr>
          </a:lstStyle>
          <a:p>
            <a:endParaRPr lang="en-US"/>
          </a:p>
        </p:txBody>
      </p:sp>
      <p:sp>
        <p:nvSpPr>
          <p:cNvPr id="14" name="Picture Placeholder 9">
            <a:extLst>
              <a:ext uri="{FF2B5EF4-FFF2-40B4-BE49-F238E27FC236}">
                <a16:creationId xmlns:a16="http://schemas.microsoft.com/office/drawing/2014/main" id="{8B3740F7-B14E-4527-A69D-79E441F69693}"/>
              </a:ext>
            </a:extLst>
          </p:cNvPr>
          <p:cNvSpPr>
            <a:spLocks noGrp="1"/>
          </p:cNvSpPr>
          <p:nvPr>
            <p:ph type="pic" sz="quarter" idx="16"/>
          </p:nvPr>
        </p:nvSpPr>
        <p:spPr>
          <a:xfrm>
            <a:off x="5053374" y="2146852"/>
            <a:ext cx="1651144" cy="3518848"/>
          </a:xfrm>
          <a:custGeom>
            <a:avLst/>
            <a:gdLst>
              <a:gd name="connsiteX0" fmla="*/ 243332 w 2057263"/>
              <a:gd name="connsiteY0" fmla="*/ 0 h 4384354"/>
              <a:gd name="connsiteX1" fmla="*/ 464543 w 2057263"/>
              <a:gd name="connsiteY1" fmla="*/ 0 h 4384354"/>
              <a:gd name="connsiteX2" fmla="*/ 484207 w 2057263"/>
              <a:gd name="connsiteY2" fmla="*/ 19595 h 4384354"/>
              <a:gd name="connsiteX3" fmla="*/ 484207 w 2057263"/>
              <a:gd name="connsiteY3" fmla="*/ 26943 h 4384354"/>
              <a:gd name="connsiteX4" fmla="*/ 621849 w 2057263"/>
              <a:gd name="connsiteY4" fmla="*/ 166557 h 4384354"/>
              <a:gd name="connsiteX5" fmla="*/ 1435414 w 2057263"/>
              <a:gd name="connsiteY5" fmla="*/ 166557 h 4384354"/>
              <a:gd name="connsiteX6" fmla="*/ 1575515 w 2057263"/>
              <a:gd name="connsiteY6" fmla="*/ 26943 h 4384354"/>
              <a:gd name="connsiteX7" fmla="*/ 1575515 w 2057263"/>
              <a:gd name="connsiteY7" fmla="*/ 19595 h 4384354"/>
              <a:gd name="connsiteX8" fmla="*/ 1595178 w 2057263"/>
              <a:gd name="connsiteY8" fmla="*/ 0 h 4384354"/>
              <a:gd name="connsiteX9" fmla="*/ 1813931 w 2057263"/>
              <a:gd name="connsiteY9" fmla="*/ 0 h 4384354"/>
              <a:gd name="connsiteX10" fmla="*/ 2057263 w 2057263"/>
              <a:gd name="connsiteY10" fmla="*/ 244936 h 4384354"/>
              <a:gd name="connsiteX11" fmla="*/ 2057263 w 2057263"/>
              <a:gd name="connsiteY11" fmla="*/ 4139418 h 4384354"/>
              <a:gd name="connsiteX12" fmla="*/ 1813931 w 2057263"/>
              <a:gd name="connsiteY12" fmla="*/ 4384354 h 4384354"/>
              <a:gd name="connsiteX13" fmla="*/ 243332 w 2057263"/>
              <a:gd name="connsiteY13" fmla="*/ 4384354 h 4384354"/>
              <a:gd name="connsiteX14" fmla="*/ 0 w 2057263"/>
              <a:gd name="connsiteY14" fmla="*/ 4139418 h 4384354"/>
              <a:gd name="connsiteX15" fmla="*/ 0 w 2057263"/>
              <a:gd name="connsiteY15" fmla="*/ 244936 h 4384354"/>
              <a:gd name="connsiteX16" fmla="*/ 243332 w 2057263"/>
              <a:gd name="connsiteY16" fmla="*/ 0 h 4384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7263" h="4384354">
                <a:moveTo>
                  <a:pt x="243332" y="0"/>
                </a:moveTo>
                <a:cubicBezTo>
                  <a:pt x="243332" y="0"/>
                  <a:pt x="243332" y="0"/>
                  <a:pt x="464543" y="0"/>
                </a:cubicBezTo>
                <a:cubicBezTo>
                  <a:pt x="474375" y="0"/>
                  <a:pt x="484207" y="9798"/>
                  <a:pt x="484207" y="19595"/>
                </a:cubicBezTo>
                <a:cubicBezTo>
                  <a:pt x="484207" y="19595"/>
                  <a:pt x="484207" y="19595"/>
                  <a:pt x="484207" y="26943"/>
                </a:cubicBezTo>
                <a:cubicBezTo>
                  <a:pt x="484207" y="102873"/>
                  <a:pt x="545654" y="166557"/>
                  <a:pt x="621849" y="166557"/>
                </a:cubicBezTo>
                <a:cubicBezTo>
                  <a:pt x="621849" y="166557"/>
                  <a:pt x="621849" y="166557"/>
                  <a:pt x="1435414" y="166557"/>
                </a:cubicBezTo>
                <a:cubicBezTo>
                  <a:pt x="1511609" y="166557"/>
                  <a:pt x="1575515" y="102873"/>
                  <a:pt x="1575515" y="26943"/>
                </a:cubicBezTo>
                <a:cubicBezTo>
                  <a:pt x="1575515" y="26943"/>
                  <a:pt x="1575515" y="26943"/>
                  <a:pt x="1575515" y="19595"/>
                </a:cubicBezTo>
                <a:cubicBezTo>
                  <a:pt x="1575515" y="9798"/>
                  <a:pt x="1582888" y="0"/>
                  <a:pt x="1595178" y="0"/>
                </a:cubicBezTo>
                <a:cubicBezTo>
                  <a:pt x="1595178" y="0"/>
                  <a:pt x="1595178" y="0"/>
                  <a:pt x="1813931" y="0"/>
                </a:cubicBezTo>
                <a:cubicBezTo>
                  <a:pt x="1946658" y="0"/>
                  <a:pt x="2057263" y="110221"/>
                  <a:pt x="2057263" y="244936"/>
                </a:cubicBezTo>
                <a:cubicBezTo>
                  <a:pt x="2057263" y="244936"/>
                  <a:pt x="2057263" y="244936"/>
                  <a:pt x="2057263" y="4139418"/>
                </a:cubicBezTo>
                <a:cubicBezTo>
                  <a:pt x="2057263" y="4274133"/>
                  <a:pt x="1946658" y="4384354"/>
                  <a:pt x="1813931" y="4384354"/>
                </a:cubicBezTo>
                <a:cubicBezTo>
                  <a:pt x="1813931" y="4384354"/>
                  <a:pt x="1813931" y="4384354"/>
                  <a:pt x="243332" y="4384354"/>
                </a:cubicBezTo>
                <a:cubicBezTo>
                  <a:pt x="110606" y="4384354"/>
                  <a:pt x="0" y="4274133"/>
                  <a:pt x="0" y="4139418"/>
                </a:cubicBezTo>
                <a:cubicBezTo>
                  <a:pt x="0" y="4139418"/>
                  <a:pt x="0" y="4139418"/>
                  <a:pt x="0" y="244936"/>
                </a:cubicBezTo>
                <a:cubicBezTo>
                  <a:pt x="0" y="110221"/>
                  <a:pt x="110606" y="0"/>
                  <a:pt x="243332" y="0"/>
                </a:cubicBezTo>
                <a:close/>
              </a:path>
            </a:pathLst>
          </a:custGeom>
          <a:solidFill>
            <a:schemeClr val="bg2">
              <a:lumMod val="95000"/>
            </a:schemeClr>
          </a:solidFill>
        </p:spPr>
        <p:txBody>
          <a:bodyPr wrap="square">
            <a:noAutofit/>
          </a:bodyPr>
          <a:lstStyle>
            <a:lvl1pPr>
              <a:defRPr sz="800"/>
            </a:lvl1pPr>
          </a:lstStyle>
          <a:p>
            <a:endParaRPr lang="en-US"/>
          </a:p>
        </p:txBody>
      </p:sp>
    </p:spTree>
    <p:extLst>
      <p:ext uri="{BB962C8B-B14F-4D97-AF65-F5344CB8AC3E}">
        <p14:creationId xmlns:p14="http://schemas.microsoft.com/office/powerpoint/2010/main" val="20015993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3_Custom Layout">
    <p:spTree>
      <p:nvGrpSpPr>
        <p:cNvPr id="1" name=""/>
        <p:cNvGrpSpPr/>
        <p:nvPr/>
      </p:nvGrpSpPr>
      <p:grpSpPr>
        <a:xfrm>
          <a:off x="0" y="0"/>
          <a:ext cx="0" cy="0"/>
          <a:chOff x="0" y="0"/>
          <a:chExt cx="0" cy="0"/>
        </a:xfrm>
      </p:grpSpPr>
      <p:sp>
        <p:nvSpPr>
          <p:cNvPr id="9" name="Picture Placeholder 7">
            <a:extLst>
              <a:ext uri="{FF2B5EF4-FFF2-40B4-BE49-F238E27FC236}">
                <a16:creationId xmlns:a16="http://schemas.microsoft.com/office/drawing/2014/main" id="{DB996F96-A32D-46C1-8D98-2E13E4546109}"/>
              </a:ext>
            </a:extLst>
          </p:cNvPr>
          <p:cNvSpPr>
            <a:spLocks noGrp="1"/>
          </p:cNvSpPr>
          <p:nvPr>
            <p:ph type="pic" sz="quarter" idx="10"/>
          </p:nvPr>
        </p:nvSpPr>
        <p:spPr>
          <a:xfrm>
            <a:off x="863600" y="-1"/>
            <a:ext cx="11328400" cy="6857999"/>
          </a:xfrm>
          <a:prstGeom prst="rect">
            <a:avLst/>
          </a:prstGeom>
          <a:solidFill>
            <a:schemeClr val="bg2">
              <a:lumMod val="95000"/>
            </a:schemeClr>
          </a:solidFill>
        </p:spPr>
        <p:txBody>
          <a:bodyPr/>
          <a:lstStyle>
            <a:lvl1pPr>
              <a:defRPr sz="800"/>
            </a:lvl1pPr>
          </a:lstStyle>
          <a:p>
            <a:endParaRPr lang="en-US"/>
          </a:p>
        </p:txBody>
      </p:sp>
      <p:sp>
        <p:nvSpPr>
          <p:cNvPr id="7" name="Text Placeholder 6">
            <a:extLst>
              <a:ext uri="{FF2B5EF4-FFF2-40B4-BE49-F238E27FC236}">
                <a16:creationId xmlns:a16="http://schemas.microsoft.com/office/drawing/2014/main" id="{0CB416B2-FA7A-42DB-A234-53594F9D21CD}"/>
              </a:ext>
            </a:extLst>
          </p:cNvPr>
          <p:cNvSpPr>
            <a:spLocks noGrp="1"/>
          </p:cNvSpPr>
          <p:nvPr>
            <p:ph type="body" sz="quarter" idx="11" hasCustomPrompt="1"/>
          </p:nvPr>
        </p:nvSpPr>
        <p:spPr>
          <a:xfrm>
            <a:off x="7203350" y="1103086"/>
            <a:ext cx="3584462" cy="1787829"/>
          </a:xfrm>
          <a:prstGeom prst="rect">
            <a:avLst/>
          </a:prstGeom>
        </p:spPr>
        <p:txBody>
          <a:bodyPr anchor="ctr"/>
          <a:lstStyle>
            <a:lvl1pPr marL="0" indent="0" algn="l">
              <a:buNone/>
              <a:defRPr sz="5400" b="1">
                <a:latin typeface="+mj-lt"/>
              </a:defRPr>
            </a:lvl1pPr>
          </a:lstStyle>
          <a:p>
            <a:pPr lvl="0"/>
            <a:r>
              <a:rPr lang="en-US" dirty="0"/>
              <a:t>Title Here</a:t>
            </a:r>
          </a:p>
        </p:txBody>
      </p:sp>
      <p:sp>
        <p:nvSpPr>
          <p:cNvPr id="10" name="Text Placeholder 4">
            <a:extLst>
              <a:ext uri="{FF2B5EF4-FFF2-40B4-BE49-F238E27FC236}">
                <a16:creationId xmlns:a16="http://schemas.microsoft.com/office/drawing/2014/main" id="{72842608-8411-4DE9-B1B6-33D1403313AA}"/>
              </a:ext>
            </a:extLst>
          </p:cNvPr>
          <p:cNvSpPr>
            <a:spLocks noGrp="1"/>
          </p:cNvSpPr>
          <p:nvPr>
            <p:ph type="body" sz="quarter" idx="12" hasCustomPrompt="1"/>
          </p:nvPr>
        </p:nvSpPr>
        <p:spPr>
          <a:xfrm>
            <a:off x="7203351" y="2932622"/>
            <a:ext cx="3650256" cy="571951"/>
          </a:xfrm>
          <a:prstGeom prst="rect">
            <a:avLst/>
          </a:prstGeom>
        </p:spPr>
        <p:txBody>
          <a:bodyPr anchor="ctr"/>
          <a:lstStyle>
            <a:lvl1pPr marL="0" indent="0" algn="l">
              <a:buNone/>
              <a:defRPr sz="1100"/>
            </a:lvl1pPr>
          </a:lstStyle>
          <a:p>
            <a:pPr lvl="0"/>
            <a:r>
              <a:rPr lang="en-US" dirty="0"/>
              <a:t>Put little describe about template here</a:t>
            </a:r>
          </a:p>
        </p:txBody>
      </p:sp>
    </p:spTree>
    <p:extLst>
      <p:ext uri="{BB962C8B-B14F-4D97-AF65-F5344CB8AC3E}">
        <p14:creationId xmlns:p14="http://schemas.microsoft.com/office/powerpoint/2010/main" val="16744141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481168-E771-49D3-A82D-99B175F0AB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A972F39-B27F-4C7E-839E-DA6648ABC1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50AAE0-3613-4196-8CFE-F56B26F9B8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3B0CC049-F63E-43BF-BF30-E267EB18FB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E7F5DBA-E313-490E-8EAD-7A4B99AC5E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798DC8-C743-4B92-8BEF-529DF52BEEB4}" type="slidenum">
              <a:rPr lang="en-US" smtClean="0"/>
              <a:t>‹#›</a:t>
            </a:fld>
            <a:endParaRPr lang="en-US"/>
          </a:p>
        </p:txBody>
      </p:sp>
    </p:spTree>
    <p:extLst>
      <p:ext uri="{BB962C8B-B14F-4D97-AF65-F5344CB8AC3E}">
        <p14:creationId xmlns:p14="http://schemas.microsoft.com/office/powerpoint/2010/main" val="27709869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71" r:id="rId5"/>
    <p:sldLayoutId id="2147483672" r:id="rId6"/>
    <p:sldLayoutId id="2147483667" r:id="rId7"/>
    <p:sldLayoutId id="2147483666" r:id="rId8"/>
    <p:sldLayoutId id="2147483664" r:id="rId9"/>
    <p:sldLayoutId id="2147483665" r:id="rId10"/>
    <p:sldLayoutId id="2147483653" r:id="rId11"/>
    <p:sldLayoutId id="2147483654" r:id="rId12"/>
    <p:sldLayoutId id="2147483655" r:id="rId13"/>
    <p:sldLayoutId id="2147483656" r:id="rId14"/>
    <p:sldLayoutId id="2147483657" r:id="rId15"/>
    <p:sldLayoutId id="2147483658" r:id="rId16"/>
    <p:sldLayoutId id="2147483659" r:id="rId17"/>
    <p:sldLayoutId id="2147483668" r:id="rId18"/>
    <p:sldLayoutId id="2147483669" r:id="rId19"/>
    <p:sldLayoutId id="2147483670" r:id="rId20"/>
    <p:sldLayoutId id="2147483660" r:id="rId21"/>
    <p:sldLayoutId id="2147483661" r:id="rId22"/>
    <p:sldLayoutId id="2147483662" r:id="rId23"/>
    <p:sldLayoutId id="2147483663" r:id="rId24"/>
    <p:sldLayoutId id="2147483673" r:id="rId2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5.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2.jpeg"/><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5.xml"/></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5.xml"/><Relationship Id="rId4" Type="http://schemas.openxmlformats.org/officeDocument/2006/relationships/image" Target="../media/image36.jpeg"/></Relationships>
</file>

<file path=ppt/slides/_rels/slide3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5.xml"/></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7.png"/><Relationship Id="rId1" Type="http://schemas.openxmlformats.org/officeDocument/2006/relationships/slideLayout" Target="../slideLayouts/slideLayout25.xml"/><Relationship Id="rId4" Type="http://schemas.openxmlformats.org/officeDocument/2006/relationships/image" Target="../media/image38.jpeg"/></Relationships>
</file>

<file path=ppt/slides/_rels/slide3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5.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9.png"/><Relationship Id="rId1" Type="http://schemas.openxmlformats.org/officeDocument/2006/relationships/slideLayout" Target="../slideLayouts/slideLayout25.xml"/><Relationship Id="rId4" Type="http://schemas.openxmlformats.org/officeDocument/2006/relationships/image" Target="../media/image40.jpeg"/></Relationships>
</file>

<file path=ppt/slides/_rels/slide3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5.xml"/></Relationships>
</file>

<file path=ppt/slides/_rels/slide3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png"/><Relationship Id="rId1" Type="http://schemas.openxmlformats.org/officeDocument/2006/relationships/slideLayout" Target="../slideLayouts/slideLayout25.xm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41.png"/><Relationship Id="rId1" Type="http://schemas.openxmlformats.org/officeDocument/2006/relationships/slideLayout" Target="../slideLayouts/slideLayout25.xml"/><Relationship Id="rId4" Type="http://schemas.openxmlformats.org/officeDocument/2006/relationships/image" Target="../media/image44.jpeg"/></Relationships>
</file>

<file path=ppt/slides/_rels/slide4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5.xml"/></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45.png"/><Relationship Id="rId1" Type="http://schemas.openxmlformats.org/officeDocument/2006/relationships/slideLayout" Target="../slideLayouts/slideLayout25.xml"/><Relationship Id="rId4" Type="http://schemas.openxmlformats.org/officeDocument/2006/relationships/image" Target="../media/image46.jpeg"/></Relationships>
</file>

<file path=ppt/slides/_rels/slide4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5.xml"/></Relationships>
</file>

<file path=ppt/slides/_rels/slide4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47.png"/><Relationship Id="rId1" Type="http://schemas.openxmlformats.org/officeDocument/2006/relationships/slideLayout" Target="../slideLayouts/slideLayout25.xml"/><Relationship Id="rId4" Type="http://schemas.openxmlformats.org/officeDocument/2006/relationships/image" Target="../media/image48.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0.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5.xml"/></Relationships>
</file>

<file path=ppt/slides/_rels/slide5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5.xml"/></Relationships>
</file>

<file path=ppt/slides/_rels/slide52.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png"/><Relationship Id="rId1" Type="http://schemas.openxmlformats.org/officeDocument/2006/relationships/slideLayout" Target="../slideLayouts/slideLayout25.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7.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png"/><Relationship Id="rId1" Type="http://schemas.openxmlformats.org/officeDocument/2006/relationships/slideLayout" Target="../slideLayouts/slideLayout2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5.xml"/></Relationships>
</file>

<file path=ppt/slides/_rels/slide6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png"/><Relationship Id="rId1" Type="http://schemas.openxmlformats.org/officeDocument/2006/relationships/slideLayout" Target="../slideLayouts/slideLayout25.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62.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25.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64.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5.xml"/></Relationships>
</file>

<file path=ppt/slides/_rels/slide65.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5.xml"/></Relationships>
</file>

<file path=ppt/slides/_rels/slide66.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5.xml"/></Relationships>
</file>

<file path=ppt/slides/_rels/slide67.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5.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69.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5.xml"/></Relationships>
</file>

<file path=ppt/slides/_rels/slide7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5.xml"/></Relationships>
</file>

<file path=ppt/slides/_rels/slide71.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png"/><Relationship Id="rId1" Type="http://schemas.openxmlformats.org/officeDocument/2006/relationships/slideLayout" Target="../slideLayouts/slideLayout25.xml"/></Relationships>
</file>

<file path=ppt/slides/_rels/slide72.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5.xml"/></Relationships>
</file>

<file path=ppt/slides/_rels/slide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1.xml"/></Relationships>
</file>

<file path=ppt/slides/_rels/slide7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5.xml"/></Relationships>
</file>

<file path=ppt/slides/_rels/slide7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9.png"/><Relationship Id="rId1" Type="http://schemas.openxmlformats.org/officeDocument/2006/relationships/slideLayout" Target="../slideLayouts/slideLayout25.xml"/><Relationship Id="rId4" Type="http://schemas.openxmlformats.org/officeDocument/2006/relationships/image" Target="../media/image66.jpeg"/></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77.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5.xml"/></Relationships>
</file>

<file path=ppt/slides/_rels/slide78.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5.xml"/></Relationships>
</file>

<file path=ppt/slides/_rels/slide79.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5.xml"/></Relationships>
</file>

<file path=ppt/slides/_rels/slide80.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5.xml"/></Relationships>
</file>

<file path=ppt/slides/_rels/slide81.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5.xml"/></Relationships>
</file>

<file path=ppt/slides/_rels/slide82.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25.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84.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5.xml"/></Relationships>
</file>

<file path=ppt/slides/_rels/slide85.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5.xml"/></Relationships>
</file>

<file path=ppt/slides/_rels/slide86.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25.xml"/></Relationships>
</file>

<file path=ppt/slides/_rels/slide87.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25.xml"/></Relationships>
</file>

<file path=ppt/slides/_rels/slide88.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25.xml"/></Relationships>
</file>

<file path=ppt/slides/_rels/slide89.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5.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91.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jpeg"/><Relationship Id="rId1" Type="http://schemas.openxmlformats.org/officeDocument/2006/relationships/slideLayout" Target="../slideLayouts/slideLayout25.xml"/></Relationships>
</file>

<file path=ppt/slides/_rels/slide92.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jpeg"/><Relationship Id="rId1" Type="http://schemas.openxmlformats.org/officeDocument/2006/relationships/slideLayout" Target="../slideLayouts/slideLayout25.xml"/></Relationships>
</file>

<file path=ppt/slides/_rels/slide9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1.xml"/></Relationships>
</file>

<file path=ppt/slides/_rels/slide9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5.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9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جامعة النجاح الوطنية : مدينة نابلس">
            <a:extLst>
              <a:ext uri="{FF2B5EF4-FFF2-40B4-BE49-F238E27FC236}">
                <a16:creationId xmlns:a16="http://schemas.microsoft.com/office/drawing/2014/main" id="{7F01F4CD-74C9-0197-47CD-6B4F723A7CC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200"/>
          <a:stretch/>
        </p:blipFill>
        <p:spPr bwMode="auto">
          <a:xfrm>
            <a:off x="0" y="-2"/>
            <a:ext cx="12532040" cy="685800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4">
            <a:extLst>
              <a:ext uri="{FF2B5EF4-FFF2-40B4-BE49-F238E27FC236}">
                <a16:creationId xmlns:a16="http://schemas.microsoft.com/office/drawing/2014/main" id="{E918C033-7AF1-4154-B045-3ADA247067A3}"/>
              </a:ext>
            </a:extLst>
          </p:cNvPr>
          <p:cNvSpPr/>
          <p:nvPr/>
        </p:nvSpPr>
        <p:spPr>
          <a:xfrm>
            <a:off x="0" y="-2"/>
            <a:ext cx="12532040" cy="6858000"/>
          </a:xfrm>
          <a:prstGeom prst="rect">
            <a:avLst/>
          </a:prstGeom>
          <a:solidFill>
            <a:schemeClr val="tx2">
              <a:alpha val="8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Box 14">
            <a:extLst>
              <a:ext uri="{FF2B5EF4-FFF2-40B4-BE49-F238E27FC236}">
                <a16:creationId xmlns:a16="http://schemas.microsoft.com/office/drawing/2014/main" id="{900762FC-8C7F-49B3-A421-3F2210B73217}"/>
              </a:ext>
            </a:extLst>
          </p:cNvPr>
          <p:cNvSpPr txBox="1"/>
          <p:nvPr/>
        </p:nvSpPr>
        <p:spPr>
          <a:xfrm>
            <a:off x="558374" y="2223682"/>
            <a:ext cx="11075252" cy="3046988"/>
          </a:xfrm>
          <a:prstGeom prst="rect">
            <a:avLst/>
          </a:prstGeom>
          <a:noFill/>
        </p:spPr>
        <p:txBody>
          <a:bodyPr wrap="square" rtlCol="0" anchor="ctr">
            <a:spAutoFit/>
          </a:bodyPr>
          <a:lstStyle/>
          <a:p>
            <a:pPr algn="ctr"/>
            <a:r>
              <a:rPr lang="en-US" sz="4800" b="1" dirty="0">
                <a:solidFill>
                  <a:schemeClr val="bg2"/>
                </a:solidFill>
                <a:latin typeface="+mj-lt"/>
              </a:rPr>
              <a:t>Integrating Flood Risk Management and Sponge City Concept within the Palestinian Context, </a:t>
            </a:r>
            <a:br>
              <a:rPr lang="en-US" sz="4800" b="1" dirty="0">
                <a:solidFill>
                  <a:schemeClr val="bg2"/>
                </a:solidFill>
                <a:latin typeface="+mj-lt"/>
              </a:rPr>
            </a:br>
            <a:r>
              <a:rPr lang="en-US" sz="4800" b="1" dirty="0">
                <a:solidFill>
                  <a:schemeClr val="accent2"/>
                </a:solidFill>
                <a:latin typeface="+mj-lt"/>
              </a:rPr>
              <a:t>Case Study: Nablus City</a:t>
            </a:r>
            <a:endParaRPr lang="en-US" sz="4800" dirty="0">
              <a:solidFill>
                <a:schemeClr val="accent2"/>
              </a:solidFill>
              <a:latin typeface="+mj-lt"/>
            </a:endParaRPr>
          </a:p>
        </p:txBody>
      </p:sp>
      <p:sp>
        <p:nvSpPr>
          <p:cNvPr id="13" name="Rectangle: Rounded Corners 22">
            <a:extLst>
              <a:ext uri="{FF2B5EF4-FFF2-40B4-BE49-F238E27FC236}">
                <a16:creationId xmlns:a16="http://schemas.microsoft.com/office/drawing/2014/main" id="{850215CB-5735-45A1-8DB6-FD955A096B15}"/>
              </a:ext>
            </a:extLst>
          </p:cNvPr>
          <p:cNvSpPr/>
          <p:nvPr/>
        </p:nvSpPr>
        <p:spPr>
          <a:xfrm>
            <a:off x="2407495" y="5610398"/>
            <a:ext cx="7377009" cy="830997"/>
          </a:xfrm>
          <a:prstGeom prst="roundRect">
            <a:avLst>
              <a:gd name="adj" fmla="val 9167"/>
            </a:avLst>
          </a:prstGeom>
          <a:gradFill>
            <a:gsLst>
              <a:gs pos="0">
                <a:schemeClr val="accent1"/>
              </a:gs>
              <a:gs pos="100000">
                <a:schemeClr val="accent2"/>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464FF31-27A5-4D72-8292-5FE56FABDCF0}"/>
              </a:ext>
            </a:extLst>
          </p:cNvPr>
          <p:cNvSpPr/>
          <p:nvPr/>
        </p:nvSpPr>
        <p:spPr>
          <a:xfrm>
            <a:off x="10134600" y="394879"/>
            <a:ext cx="1814199" cy="178475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5246BD91-B772-D6B1-1C88-1AB18E99C9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122" y="265886"/>
            <a:ext cx="1259047" cy="1913751"/>
          </a:xfrm>
          <a:prstGeom prst="rect">
            <a:avLst/>
          </a:prstGeom>
        </p:spPr>
      </p:pic>
      <p:pic>
        <p:nvPicPr>
          <p:cNvPr id="18" name="Picture 17">
            <a:extLst>
              <a:ext uri="{FF2B5EF4-FFF2-40B4-BE49-F238E27FC236}">
                <a16:creationId xmlns:a16="http://schemas.microsoft.com/office/drawing/2014/main" id="{FE37813D-B4DC-C9D1-A692-8C728CB81F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13818" y="459377"/>
            <a:ext cx="1655762" cy="1655762"/>
          </a:xfrm>
          <a:prstGeom prst="rect">
            <a:avLst/>
          </a:prstGeom>
        </p:spPr>
      </p:pic>
      <p:sp>
        <p:nvSpPr>
          <p:cNvPr id="19" name="Subtitle 2">
            <a:extLst>
              <a:ext uri="{FF2B5EF4-FFF2-40B4-BE49-F238E27FC236}">
                <a16:creationId xmlns:a16="http://schemas.microsoft.com/office/drawing/2014/main" id="{E81A4DAA-F97E-83F5-8973-8AB13814765E}"/>
              </a:ext>
            </a:extLst>
          </p:cNvPr>
          <p:cNvSpPr txBox="1">
            <a:spLocks/>
          </p:cNvSpPr>
          <p:nvPr/>
        </p:nvSpPr>
        <p:spPr>
          <a:xfrm>
            <a:off x="3048806" y="561567"/>
            <a:ext cx="6162675" cy="1322387"/>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b="1" dirty="0">
                <a:solidFill>
                  <a:schemeClr val="bg1"/>
                </a:solidFill>
                <a:latin typeface="All Genders v4" panose="00000800000000000000" pitchFamily="50" charset="-78"/>
                <a:cs typeface="All Genders v4" panose="00000800000000000000" pitchFamily="50" charset="-78"/>
              </a:rPr>
              <a:t>An-Najah National University</a:t>
            </a:r>
          </a:p>
          <a:p>
            <a:r>
              <a:rPr lang="en-US" b="1" dirty="0">
                <a:solidFill>
                  <a:schemeClr val="bg1"/>
                </a:solidFill>
                <a:latin typeface="All Genders v4" panose="00000800000000000000" pitchFamily="50" charset="-78"/>
                <a:cs typeface="All Genders v4" panose="00000800000000000000" pitchFamily="50" charset="-78"/>
              </a:rPr>
              <a:t>Faculty of Engineering</a:t>
            </a:r>
          </a:p>
          <a:p>
            <a:r>
              <a:rPr lang="en-US" b="1" dirty="0">
                <a:solidFill>
                  <a:schemeClr val="bg1"/>
                </a:solidFill>
                <a:latin typeface="All Genders v4" panose="00000800000000000000" pitchFamily="50" charset="-78"/>
                <a:cs typeface="All Genders v4" panose="00000800000000000000" pitchFamily="50" charset="-78"/>
              </a:rPr>
              <a:t>Planning and City Technology Department</a:t>
            </a:r>
          </a:p>
        </p:txBody>
      </p:sp>
      <p:sp>
        <p:nvSpPr>
          <p:cNvPr id="20" name="TextBox 26">
            <a:extLst>
              <a:ext uri="{FF2B5EF4-FFF2-40B4-BE49-F238E27FC236}">
                <a16:creationId xmlns:a16="http://schemas.microsoft.com/office/drawing/2014/main" id="{FB4D352D-395D-F4FD-54AA-24D7000684FE}"/>
              </a:ext>
            </a:extLst>
          </p:cNvPr>
          <p:cNvSpPr txBox="1"/>
          <p:nvPr/>
        </p:nvSpPr>
        <p:spPr>
          <a:xfrm>
            <a:off x="2407495" y="5610398"/>
            <a:ext cx="7377009" cy="830997"/>
          </a:xfrm>
          <a:prstGeom prst="rect">
            <a:avLst/>
          </a:prstGeom>
          <a:noFill/>
        </p:spPr>
        <p:txBody>
          <a:bodyPr wrap="square" rtlCol="0">
            <a:spAutoFit/>
          </a:bodyPr>
          <a:lstStyle/>
          <a:p>
            <a:pPr algn="ctr"/>
            <a:r>
              <a:rPr lang="en-US" sz="2400" b="1" dirty="0">
                <a:solidFill>
                  <a:schemeClr val="bg2"/>
                </a:solidFill>
                <a:latin typeface="+mj-lt"/>
              </a:rPr>
              <a:t>Prepared By: Muath Owda</a:t>
            </a:r>
          </a:p>
          <a:p>
            <a:pPr algn="ctr"/>
            <a:r>
              <a:rPr lang="en-US" sz="2400" b="1" dirty="0">
                <a:solidFill>
                  <a:schemeClr val="bg2"/>
                </a:solidFill>
                <a:latin typeface="+mj-lt"/>
              </a:rPr>
              <a:t>Supervised By: Dr. Ali </a:t>
            </a:r>
            <a:r>
              <a:rPr lang="en-US" sz="2400" b="1" dirty="0" err="1">
                <a:solidFill>
                  <a:schemeClr val="bg2"/>
                </a:solidFill>
                <a:latin typeface="+mj-lt"/>
              </a:rPr>
              <a:t>Abdulhameed</a:t>
            </a:r>
            <a:r>
              <a:rPr lang="en-US" sz="2400" b="1" dirty="0">
                <a:solidFill>
                  <a:schemeClr val="bg2"/>
                </a:solidFill>
                <a:latin typeface="+mj-lt"/>
              </a:rPr>
              <a:t>, Dr. </a:t>
            </a:r>
            <a:r>
              <a:rPr lang="en-US" sz="2400" b="1" dirty="0" err="1">
                <a:solidFill>
                  <a:schemeClr val="bg2"/>
                </a:solidFill>
                <a:latin typeface="+mj-lt"/>
              </a:rPr>
              <a:t>Zahraa</a:t>
            </a:r>
            <a:r>
              <a:rPr lang="en-US" sz="2400" b="1" dirty="0">
                <a:solidFill>
                  <a:schemeClr val="bg2"/>
                </a:solidFill>
                <a:latin typeface="+mj-lt"/>
              </a:rPr>
              <a:t> Zawawi, </a:t>
            </a:r>
          </a:p>
        </p:txBody>
      </p:sp>
    </p:spTree>
    <p:extLst>
      <p:ext uri="{BB962C8B-B14F-4D97-AF65-F5344CB8AC3E}">
        <p14:creationId xmlns:p14="http://schemas.microsoft.com/office/powerpoint/2010/main" val="223441175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fade">
                                      <p:cBhvr>
                                        <p:cTn id="13"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animBg="1"/>
      <p:bldP spid="20" grpId="0"/>
    </p:bld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078" name="Picture 6" descr="مستوطنون يحرقون أجزاء من مسجد قرية زيتا جماعين بنابلس - راديو الشباب -  فلسطين">
            <a:extLst>
              <a:ext uri="{FF2B5EF4-FFF2-40B4-BE49-F238E27FC236}">
                <a16:creationId xmlns:a16="http://schemas.microsoft.com/office/drawing/2014/main" id="{9E612AD7-016F-990D-DF91-D5B84BB325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007" b="16427"/>
          <a:stretch/>
        </p:blipFill>
        <p:spPr bwMode="auto">
          <a:xfrm>
            <a:off x="-1" y="0"/>
            <a:ext cx="12205009" cy="2721981"/>
          </a:xfrm>
          <a:prstGeom prst="rect">
            <a:avLst/>
          </a:prstGeom>
          <a:noFill/>
          <a:extLst>
            <a:ext uri="{909E8E84-426E-40DD-AFC4-6F175D3DCCD1}">
              <a14:hiddenFill xmlns:a14="http://schemas.microsoft.com/office/drawing/2010/main">
                <a:solidFill>
                  <a:srgbClr val="FFFFFF"/>
                </a:solidFill>
              </a14:hiddenFill>
            </a:ext>
          </a:extLst>
        </p:spPr>
      </p:pic>
      <p:sp>
        <p:nvSpPr>
          <p:cNvPr id="50" name="Rectangle 12">
            <a:extLst>
              <a:ext uri="{FF2B5EF4-FFF2-40B4-BE49-F238E27FC236}">
                <a16:creationId xmlns:a16="http://schemas.microsoft.com/office/drawing/2014/main" id="{405BFDEC-177E-4498-818E-4E182552841B}"/>
              </a:ext>
            </a:extLst>
          </p:cNvPr>
          <p:cNvSpPr/>
          <p:nvPr/>
        </p:nvSpPr>
        <p:spPr>
          <a:xfrm>
            <a:off x="-1" y="-4891"/>
            <a:ext cx="12205010" cy="2726872"/>
          </a:xfrm>
          <a:prstGeom prst="rect">
            <a:avLst/>
          </a:prstGeom>
          <a:gradFill>
            <a:gsLst>
              <a:gs pos="0">
                <a:schemeClr val="accent1">
                  <a:alpha val="80000"/>
                </a:schemeClr>
              </a:gs>
              <a:gs pos="100000">
                <a:schemeClr val="accent2">
                  <a:alpha val="80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9" name="Oval 48">
            <a:extLst>
              <a:ext uri="{FF2B5EF4-FFF2-40B4-BE49-F238E27FC236}">
                <a16:creationId xmlns:a16="http://schemas.microsoft.com/office/drawing/2014/main" id="{DF902862-676C-4EFA-8EE7-5ACC4E90349B}"/>
              </a:ext>
            </a:extLst>
          </p:cNvPr>
          <p:cNvSpPr/>
          <p:nvPr/>
        </p:nvSpPr>
        <p:spPr>
          <a:xfrm>
            <a:off x="5117079" y="1746370"/>
            <a:ext cx="1957843" cy="19578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p:cNvGrpSpPr/>
          <p:nvPr/>
        </p:nvGrpSpPr>
        <p:grpSpPr>
          <a:xfrm>
            <a:off x="212239" y="4421110"/>
            <a:ext cx="2637251" cy="999194"/>
            <a:chOff x="2029773" y="2518212"/>
            <a:chExt cx="3264027" cy="1236665"/>
          </a:xfrm>
        </p:grpSpPr>
        <p:grpSp>
          <p:nvGrpSpPr>
            <p:cNvPr id="16" name="Group 15"/>
            <p:cNvGrpSpPr/>
            <p:nvPr/>
          </p:nvGrpSpPr>
          <p:grpSpPr>
            <a:xfrm>
              <a:off x="2029773" y="2518212"/>
              <a:ext cx="3264027" cy="1236665"/>
              <a:chOff x="771279" y="1963737"/>
              <a:chExt cx="1831040" cy="693739"/>
            </a:xfrm>
          </p:grpSpPr>
          <p:sp>
            <p:nvSpPr>
              <p:cNvPr id="19" name="Freeform 530"/>
              <p:cNvSpPr>
                <a:spLocks/>
              </p:cNvSpPr>
              <p:nvPr/>
            </p:nvSpPr>
            <p:spPr bwMode="auto">
              <a:xfrm>
                <a:off x="1250950" y="1963738"/>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rgbClr val="E2E0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400">
                  <a:solidFill>
                    <a:srgbClr val="3F3F3F"/>
                  </a:solidFill>
                </a:endParaRPr>
              </a:p>
            </p:txBody>
          </p:sp>
          <p:grpSp>
            <p:nvGrpSpPr>
              <p:cNvPr id="20" name="Group 19"/>
              <p:cNvGrpSpPr/>
              <p:nvPr/>
            </p:nvGrpSpPr>
            <p:grpSpPr>
              <a:xfrm>
                <a:off x="771279" y="1963737"/>
                <a:ext cx="1831040" cy="693739"/>
                <a:chOff x="771279" y="1963737"/>
                <a:chExt cx="1831040" cy="693739"/>
              </a:xfrm>
            </p:grpSpPr>
            <p:sp>
              <p:nvSpPr>
                <p:cNvPr id="21" name="Freeform 531"/>
                <p:cNvSpPr>
                  <a:spLocks/>
                </p:cNvSpPr>
                <p:nvPr/>
              </p:nvSpPr>
              <p:spPr bwMode="auto">
                <a:xfrm rot="10800000">
                  <a:off x="771279" y="1963738"/>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GB" sz="1400">
                    <a:solidFill>
                      <a:srgbClr val="3F3F3F"/>
                    </a:solidFill>
                  </a:endParaRPr>
                </a:p>
              </p:txBody>
            </p:sp>
            <p:sp>
              <p:nvSpPr>
                <p:cNvPr id="22" name="Freeform 531"/>
                <p:cNvSpPr>
                  <a:spLocks/>
                </p:cNvSpPr>
                <p:nvPr/>
              </p:nvSpPr>
              <p:spPr bwMode="auto">
                <a:xfrm>
                  <a:off x="1250950" y="1963738"/>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rgbClr val="413D3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400">
                    <a:solidFill>
                      <a:srgbClr val="3F3F3F"/>
                    </a:solidFill>
                  </a:endParaRPr>
                </a:p>
              </p:txBody>
            </p:sp>
            <p:sp>
              <p:nvSpPr>
                <p:cNvPr id="23" name="Freeform 531"/>
                <p:cNvSpPr>
                  <a:spLocks/>
                </p:cNvSpPr>
                <p:nvPr/>
              </p:nvSpPr>
              <p:spPr bwMode="auto">
                <a:xfrm>
                  <a:off x="1488159" y="1963737"/>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rgbClr val="413D3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400" dirty="0">
                    <a:solidFill>
                      <a:srgbClr val="3F3F3F"/>
                    </a:solidFill>
                  </a:endParaRPr>
                </a:p>
              </p:txBody>
            </p:sp>
            <p:sp>
              <p:nvSpPr>
                <p:cNvPr id="24" name="Freeform 531"/>
                <p:cNvSpPr>
                  <a:spLocks/>
                </p:cNvSpPr>
                <p:nvPr/>
              </p:nvSpPr>
              <p:spPr bwMode="auto">
                <a:xfrm>
                  <a:off x="1648231" y="1963738"/>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rgbClr val="413D3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ctr" anchorCtr="0" compatLnSpc="1">
                  <a:prstTxWarp prst="textNoShape">
                    <a:avLst/>
                  </a:prstTxWarp>
                </a:bodyPr>
                <a:lstStyle/>
                <a:p>
                  <a:pPr algn="ctr"/>
                  <a:endParaRPr lang="en-GB" sz="2000" b="1" dirty="0">
                    <a:solidFill>
                      <a:schemeClr val="bg1"/>
                    </a:solidFill>
                  </a:endParaRPr>
                </a:p>
              </p:txBody>
            </p:sp>
          </p:grpSp>
        </p:grpSp>
        <p:sp>
          <p:nvSpPr>
            <p:cNvPr id="17" name="Rectangle 16"/>
            <p:cNvSpPr/>
            <p:nvPr/>
          </p:nvSpPr>
          <p:spPr>
            <a:xfrm>
              <a:off x="3200572" y="2907993"/>
              <a:ext cx="2093228" cy="457108"/>
            </a:xfrm>
            <a:prstGeom prst="rect">
              <a:avLst/>
            </a:prstGeom>
          </p:spPr>
          <p:txBody>
            <a:bodyPr wrap="square" anchor="ctr">
              <a:spAutoFit/>
            </a:bodyPr>
            <a:lstStyle/>
            <a:p>
              <a:endParaRPr lang="en-GB" dirty="0">
                <a:solidFill>
                  <a:srgbClr val="FFFFFF"/>
                </a:solidFill>
                <a:latin typeface="Franklin Gothic Medium" panose="020B0603020102020204" pitchFamily="34" charset="0"/>
              </a:endParaRPr>
            </a:p>
          </p:txBody>
        </p:sp>
        <p:sp>
          <p:nvSpPr>
            <p:cNvPr id="18" name="Rectangle 17"/>
            <p:cNvSpPr/>
            <p:nvPr/>
          </p:nvSpPr>
          <p:spPr>
            <a:xfrm>
              <a:off x="2208336" y="2674879"/>
              <a:ext cx="617414" cy="952308"/>
            </a:xfrm>
            <a:prstGeom prst="rect">
              <a:avLst/>
            </a:prstGeom>
          </p:spPr>
          <p:txBody>
            <a:bodyPr wrap="none">
              <a:spAutoFit/>
            </a:bodyPr>
            <a:lstStyle/>
            <a:p>
              <a:r>
                <a:rPr lang="en-US" sz="4400" b="1" dirty="0">
                  <a:solidFill>
                    <a:srgbClr val="F5E4D0"/>
                  </a:solidFill>
                </a:rPr>
                <a:t>1</a:t>
              </a:r>
              <a:endParaRPr lang="en-GB" sz="4400" b="1" dirty="0">
                <a:solidFill>
                  <a:srgbClr val="F5E4D0"/>
                </a:solidFill>
              </a:endParaRPr>
            </a:p>
          </p:txBody>
        </p:sp>
      </p:grpSp>
      <p:grpSp>
        <p:nvGrpSpPr>
          <p:cNvPr id="25" name="Group 24"/>
          <p:cNvGrpSpPr/>
          <p:nvPr/>
        </p:nvGrpSpPr>
        <p:grpSpPr>
          <a:xfrm>
            <a:off x="3262930" y="4421110"/>
            <a:ext cx="2637251" cy="999196"/>
            <a:chOff x="2029773" y="2518210"/>
            <a:chExt cx="3264027" cy="1236668"/>
          </a:xfrm>
        </p:grpSpPr>
        <p:grpSp>
          <p:nvGrpSpPr>
            <p:cNvPr id="26" name="Group 25"/>
            <p:cNvGrpSpPr/>
            <p:nvPr/>
          </p:nvGrpSpPr>
          <p:grpSpPr>
            <a:xfrm>
              <a:off x="2029773" y="2518210"/>
              <a:ext cx="3264027" cy="1236668"/>
              <a:chOff x="771279" y="1963737"/>
              <a:chExt cx="1831040" cy="693741"/>
            </a:xfrm>
          </p:grpSpPr>
          <p:sp>
            <p:nvSpPr>
              <p:cNvPr id="29" name="Freeform 530"/>
              <p:cNvSpPr>
                <a:spLocks/>
              </p:cNvSpPr>
              <p:nvPr/>
            </p:nvSpPr>
            <p:spPr bwMode="auto">
              <a:xfrm>
                <a:off x="1250950" y="1963738"/>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rgbClr val="E2E0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400">
                  <a:solidFill>
                    <a:srgbClr val="3F3F3F"/>
                  </a:solidFill>
                </a:endParaRPr>
              </a:p>
            </p:txBody>
          </p:sp>
          <p:grpSp>
            <p:nvGrpSpPr>
              <p:cNvPr id="30" name="Group 29"/>
              <p:cNvGrpSpPr/>
              <p:nvPr/>
            </p:nvGrpSpPr>
            <p:grpSpPr>
              <a:xfrm>
                <a:off x="771279" y="1963737"/>
                <a:ext cx="1831040" cy="693741"/>
                <a:chOff x="771279" y="1963737"/>
                <a:chExt cx="1831040" cy="693741"/>
              </a:xfrm>
            </p:grpSpPr>
            <p:sp>
              <p:nvSpPr>
                <p:cNvPr id="31" name="Freeform 531"/>
                <p:cNvSpPr>
                  <a:spLocks/>
                </p:cNvSpPr>
                <p:nvPr/>
              </p:nvSpPr>
              <p:spPr bwMode="auto">
                <a:xfrm rot="10800000">
                  <a:off x="771279" y="1963738"/>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GB" sz="1400">
                    <a:solidFill>
                      <a:srgbClr val="3F3F3F"/>
                    </a:solidFill>
                  </a:endParaRPr>
                </a:p>
              </p:txBody>
            </p:sp>
            <p:sp>
              <p:nvSpPr>
                <p:cNvPr id="32" name="Freeform 531"/>
                <p:cNvSpPr>
                  <a:spLocks/>
                </p:cNvSpPr>
                <p:nvPr/>
              </p:nvSpPr>
              <p:spPr bwMode="auto">
                <a:xfrm>
                  <a:off x="1250950" y="1963739"/>
                  <a:ext cx="954088" cy="693739"/>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rgbClr val="413D3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400">
                    <a:solidFill>
                      <a:srgbClr val="3F3F3F"/>
                    </a:solidFill>
                  </a:endParaRPr>
                </a:p>
              </p:txBody>
            </p:sp>
            <p:sp>
              <p:nvSpPr>
                <p:cNvPr id="33" name="Freeform 531"/>
                <p:cNvSpPr>
                  <a:spLocks/>
                </p:cNvSpPr>
                <p:nvPr/>
              </p:nvSpPr>
              <p:spPr bwMode="auto">
                <a:xfrm>
                  <a:off x="1488159" y="1963737"/>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rgbClr val="413D3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400">
                    <a:solidFill>
                      <a:srgbClr val="3F3F3F"/>
                    </a:solidFill>
                  </a:endParaRPr>
                </a:p>
              </p:txBody>
            </p:sp>
            <p:sp>
              <p:nvSpPr>
                <p:cNvPr id="34" name="Freeform 531"/>
                <p:cNvSpPr>
                  <a:spLocks/>
                </p:cNvSpPr>
                <p:nvPr/>
              </p:nvSpPr>
              <p:spPr bwMode="auto">
                <a:xfrm>
                  <a:off x="1648231" y="1963738"/>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rgbClr val="413D3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400" dirty="0">
                    <a:solidFill>
                      <a:srgbClr val="3F3F3F"/>
                    </a:solidFill>
                  </a:endParaRPr>
                </a:p>
              </p:txBody>
            </p:sp>
          </p:grpSp>
        </p:grpSp>
        <p:sp>
          <p:nvSpPr>
            <p:cNvPr id="27" name="Rectangle 26"/>
            <p:cNvSpPr/>
            <p:nvPr/>
          </p:nvSpPr>
          <p:spPr>
            <a:xfrm>
              <a:off x="3200572" y="2907991"/>
              <a:ext cx="2093228" cy="457109"/>
            </a:xfrm>
            <a:prstGeom prst="rect">
              <a:avLst/>
            </a:prstGeom>
          </p:spPr>
          <p:txBody>
            <a:bodyPr wrap="square" anchor="ctr">
              <a:spAutoFit/>
            </a:bodyPr>
            <a:lstStyle/>
            <a:p>
              <a:endParaRPr lang="en-GB" dirty="0">
                <a:solidFill>
                  <a:srgbClr val="FFFFFF"/>
                </a:solidFill>
                <a:latin typeface="Franklin Gothic Medium" panose="020B0603020102020204" pitchFamily="34" charset="0"/>
              </a:endParaRPr>
            </a:p>
          </p:txBody>
        </p:sp>
        <p:sp>
          <p:nvSpPr>
            <p:cNvPr id="28" name="Rectangle 27"/>
            <p:cNvSpPr/>
            <p:nvPr/>
          </p:nvSpPr>
          <p:spPr>
            <a:xfrm>
              <a:off x="2208336" y="2674879"/>
              <a:ext cx="617414" cy="952308"/>
            </a:xfrm>
            <a:prstGeom prst="rect">
              <a:avLst/>
            </a:prstGeom>
          </p:spPr>
          <p:txBody>
            <a:bodyPr wrap="none">
              <a:spAutoFit/>
            </a:bodyPr>
            <a:lstStyle/>
            <a:p>
              <a:r>
                <a:rPr lang="en-US" sz="4400" b="1" dirty="0">
                  <a:solidFill>
                    <a:srgbClr val="F5E4D0"/>
                  </a:solidFill>
                </a:rPr>
                <a:t>2</a:t>
              </a:r>
              <a:endParaRPr lang="en-GB" sz="4400" b="1" dirty="0">
                <a:solidFill>
                  <a:srgbClr val="F5E4D0"/>
                </a:solidFill>
              </a:endParaRPr>
            </a:p>
          </p:txBody>
        </p:sp>
      </p:grpSp>
      <p:grpSp>
        <p:nvGrpSpPr>
          <p:cNvPr id="38" name="Group 37"/>
          <p:cNvGrpSpPr/>
          <p:nvPr/>
        </p:nvGrpSpPr>
        <p:grpSpPr>
          <a:xfrm>
            <a:off x="6311550" y="4421110"/>
            <a:ext cx="2637251" cy="999194"/>
            <a:chOff x="2029773" y="2518212"/>
            <a:chExt cx="3264027" cy="1236665"/>
          </a:xfrm>
        </p:grpSpPr>
        <p:grpSp>
          <p:nvGrpSpPr>
            <p:cNvPr id="41" name="Group 40"/>
            <p:cNvGrpSpPr/>
            <p:nvPr/>
          </p:nvGrpSpPr>
          <p:grpSpPr>
            <a:xfrm>
              <a:off x="2029773" y="2518212"/>
              <a:ext cx="3264027" cy="1236665"/>
              <a:chOff x="771279" y="1963737"/>
              <a:chExt cx="1831040" cy="693739"/>
            </a:xfrm>
          </p:grpSpPr>
          <p:sp>
            <p:nvSpPr>
              <p:cNvPr id="44" name="Freeform 530"/>
              <p:cNvSpPr>
                <a:spLocks/>
              </p:cNvSpPr>
              <p:nvPr/>
            </p:nvSpPr>
            <p:spPr bwMode="auto">
              <a:xfrm>
                <a:off x="1250950" y="1963738"/>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rgbClr val="E2E0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400">
                  <a:solidFill>
                    <a:srgbClr val="3F3F3F"/>
                  </a:solidFill>
                </a:endParaRPr>
              </a:p>
            </p:txBody>
          </p:sp>
          <p:grpSp>
            <p:nvGrpSpPr>
              <p:cNvPr id="45" name="Group 44"/>
              <p:cNvGrpSpPr/>
              <p:nvPr/>
            </p:nvGrpSpPr>
            <p:grpSpPr>
              <a:xfrm>
                <a:off x="771279" y="1963737"/>
                <a:ext cx="1831040" cy="693739"/>
                <a:chOff x="771279" y="1963737"/>
                <a:chExt cx="1831040" cy="693739"/>
              </a:xfrm>
            </p:grpSpPr>
            <p:sp>
              <p:nvSpPr>
                <p:cNvPr id="46" name="Freeform 531"/>
                <p:cNvSpPr>
                  <a:spLocks/>
                </p:cNvSpPr>
                <p:nvPr/>
              </p:nvSpPr>
              <p:spPr bwMode="auto">
                <a:xfrm rot="10800000">
                  <a:off x="771279" y="1963738"/>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GB" sz="1400" dirty="0">
                    <a:solidFill>
                      <a:srgbClr val="3F3F3F"/>
                    </a:solidFill>
                  </a:endParaRPr>
                </a:p>
              </p:txBody>
            </p:sp>
            <p:sp>
              <p:nvSpPr>
                <p:cNvPr id="47" name="Freeform 531"/>
                <p:cNvSpPr>
                  <a:spLocks/>
                </p:cNvSpPr>
                <p:nvPr/>
              </p:nvSpPr>
              <p:spPr bwMode="auto">
                <a:xfrm>
                  <a:off x="1250950" y="1963738"/>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rgbClr val="413D3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400">
                    <a:solidFill>
                      <a:srgbClr val="3F3F3F"/>
                    </a:solidFill>
                  </a:endParaRPr>
                </a:p>
              </p:txBody>
            </p:sp>
            <p:sp>
              <p:nvSpPr>
                <p:cNvPr id="48" name="Freeform 531"/>
                <p:cNvSpPr>
                  <a:spLocks/>
                </p:cNvSpPr>
                <p:nvPr/>
              </p:nvSpPr>
              <p:spPr bwMode="auto">
                <a:xfrm>
                  <a:off x="1488159" y="1963737"/>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rgbClr val="413D3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400">
                    <a:solidFill>
                      <a:srgbClr val="3F3F3F"/>
                    </a:solidFill>
                  </a:endParaRPr>
                </a:p>
              </p:txBody>
            </p:sp>
            <p:sp>
              <p:nvSpPr>
                <p:cNvPr id="51" name="Freeform 531"/>
                <p:cNvSpPr>
                  <a:spLocks/>
                </p:cNvSpPr>
                <p:nvPr/>
              </p:nvSpPr>
              <p:spPr bwMode="auto">
                <a:xfrm>
                  <a:off x="1648231" y="1963738"/>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rgbClr val="413D3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sz="1400" dirty="0">
                    <a:solidFill>
                      <a:srgbClr val="3F3F3F"/>
                    </a:solidFill>
                  </a:endParaRPr>
                </a:p>
              </p:txBody>
            </p:sp>
          </p:grpSp>
        </p:grpSp>
        <p:sp>
          <p:nvSpPr>
            <p:cNvPr id="42" name="Rectangle 41"/>
            <p:cNvSpPr/>
            <p:nvPr/>
          </p:nvSpPr>
          <p:spPr>
            <a:xfrm>
              <a:off x="3200572" y="2907992"/>
              <a:ext cx="2093228" cy="457108"/>
            </a:xfrm>
            <a:prstGeom prst="rect">
              <a:avLst/>
            </a:prstGeom>
          </p:spPr>
          <p:txBody>
            <a:bodyPr wrap="square" anchor="ctr">
              <a:spAutoFit/>
            </a:bodyPr>
            <a:lstStyle/>
            <a:p>
              <a:endParaRPr lang="en-US" dirty="0">
                <a:solidFill>
                  <a:srgbClr val="FFFFFF"/>
                </a:solidFill>
                <a:latin typeface="Franklin Gothic Medium" panose="020B0603020102020204" pitchFamily="34" charset="0"/>
              </a:endParaRPr>
            </a:p>
          </p:txBody>
        </p:sp>
        <p:sp>
          <p:nvSpPr>
            <p:cNvPr id="43" name="Rectangle 42"/>
            <p:cNvSpPr/>
            <p:nvPr/>
          </p:nvSpPr>
          <p:spPr>
            <a:xfrm>
              <a:off x="2208336" y="2674879"/>
              <a:ext cx="617414" cy="952308"/>
            </a:xfrm>
            <a:prstGeom prst="rect">
              <a:avLst/>
            </a:prstGeom>
          </p:spPr>
          <p:txBody>
            <a:bodyPr wrap="none">
              <a:spAutoFit/>
            </a:bodyPr>
            <a:lstStyle/>
            <a:p>
              <a:r>
                <a:rPr lang="en-US" sz="4400" b="1" dirty="0">
                  <a:solidFill>
                    <a:srgbClr val="F5E4D0"/>
                  </a:solidFill>
                </a:rPr>
                <a:t>3</a:t>
              </a:r>
              <a:endParaRPr lang="en-GB" sz="4400" b="1" dirty="0">
                <a:solidFill>
                  <a:srgbClr val="F5E4D0"/>
                </a:solidFill>
              </a:endParaRPr>
            </a:p>
          </p:txBody>
        </p:sp>
      </p:grpSp>
      <p:sp>
        <p:nvSpPr>
          <p:cNvPr id="52" name="Text Placeholder 39">
            <a:extLst>
              <a:ext uri="{FF2B5EF4-FFF2-40B4-BE49-F238E27FC236}">
                <a16:creationId xmlns:a16="http://schemas.microsoft.com/office/drawing/2014/main" id="{3D048EF1-742A-450B-A0D0-96D5A8DB89FC}"/>
              </a:ext>
            </a:extLst>
          </p:cNvPr>
          <p:cNvSpPr txBox="1">
            <a:spLocks/>
          </p:cNvSpPr>
          <p:nvPr/>
        </p:nvSpPr>
        <p:spPr>
          <a:xfrm>
            <a:off x="0" y="650875"/>
            <a:ext cx="12192000" cy="1203325"/>
          </a:xfrm>
          <a:prstGeom prst="rect">
            <a:avLst/>
          </a:prstGeom>
        </p:spPr>
        <p:txBody>
          <a:bodyPr vert="horz" lIns="91440" tIns="45720" rIns="91440" bIns="45720" rtlCol="0" anchor="ctr">
            <a:noAutofit/>
          </a:bodyPr>
          <a:lstStyle>
            <a:lvl1pPr marL="0" indent="0" algn="ctr" defTabSz="914400" rtl="0" eaLnBrk="1" latinLnBrk="0" hangingPunct="1">
              <a:lnSpc>
                <a:spcPct val="100000"/>
              </a:lnSpc>
              <a:spcBef>
                <a:spcPts val="1000"/>
              </a:spcBef>
              <a:buFont typeface="Arial" panose="020B0604020202020204" pitchFamily="34" charset="0"/>
              <a:buNone/>
              <a:defRPr sz="5400" b="1" kern="1200">
                <a:solidFill>
                  <a:schemeClr val="tx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5400" kern="1200">
                <a:solidFill>
                  <a:schemeClr val="tx1"/>
                </a:solidFill>
                <a:latin typeface="+mj-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5400" kern="1200">
                <a:solidFill>
                  <a:schemeClr val="tx1"/>
                </a:solidFill>
                <a:latin typeface="+mj-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5400" kern="1200">
                <a:solidFill>
                  <a:schemeClr val="tx1"/>
                </a:solidFill>
                <a:latin typeface="+mj-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54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solidFill>
                  <a:schemeClr val="bg2"/>
                </a:solidFill>
              </a:rPr>
              <a:t>TABLE OF CONTENTS</a:t>
            </a:r>
          </a:p>
        </p:txBody>
      </p:sp>
      <p:pic>
        <p:nvPicPr>
          <p:cNvPr id="53" name="Picture Placeholder 3"/>
          <p:cNvPicPr>
            <a:picLocks noGrp="1" noChangeAspect="1"/>
          </p:cNvPicPr>
          <p:nvPr>
            <p:ph type="pic" sz="quarter" idx="13"/>
          </p:nvPr>
        </p:nvPicPr>
        <p:blipFill>
          <a:blip r:embed="rId3" cstate="print">
            <a:duotone>
              <a:prstClr val="black"/>
              <a:srgbClr val="D9C3A5">
                <a:tint val="50000"/>
                <a:satMod val="180000"/>
              </a:srgbClr>
            </a:duotone>
            <a:extLst>
              <a:ext uri="{28A0092B-C50C-407E-A947-70E740481C1C}">
                <a14:useLocalDpi xmlns:a14="http://schemas.microsoft.com/office/drawing/2010/main" val="0"/>
              </a:ext>
            </a:extLst>
          </a:blip>
          <a:srcRect l="47" r="47"/>
          <a:stretch>
            <a:fillRect/>
          </a:stretch>
        </p:blipFill>
        <p:spPr>
          <a:xfrm>
            <a:off x="5259388" y="1887538"/>
            <a:ext cx="1673225" cy="1674812"/>
          </a:xfrm>
        </p:spPr>
      </p:pic>
      <p:sp>
        <p:nvSpPr>
          <p:cNvPr id="64" name="TextBox 63">
            <a:extLst>
              <a:ext uri="{FF2B5EF4-FFF2-40B4-BE49-F238E27FC236}">
                <a16:creationId xmlns:a16="http://schemas.microsoft.com/office/drawing/2014/main" id="{D5F43C8C-67C0-45E6-8D7D-1F9C3B6E42F6}"/>
              </a:ext>
            </a:extLst>
          </p:cNvPr>
          <p:cNvSpPr txBox="1"/>
          <p:nvPr/>
        </p:nvSpPr>
        <p:spPr>
          <a:xfrm>
            <a:off x="985152" y="4578468"/>
            <a:ext cx="1849847" cy="707886"/>
          </a:xfrm>
          <a:prstGeom prst="rect">
            <a:avLst/>
          </a:prstGeom>
          <a:noFill/>
        </p:spPr>
        <p:txBody>
          <a:bodyPr wrap="square">
            <a:spAutoFit/>
          </a:bodyPr>
          <a:lstStyle/>
          <a:p>
            <a:pPr algn="ctr"/>
            <a:r>
              <a:rPr lang="en-GB" sz="2000" b="1" dirty="0">
                <a:solidFill>
                  <a:schemeClr val="bg1"/>
                </a:solidFill>
              </a:rPr>
              <a:t>General Introduction</a:t>
            </a:r>
          </a:p>
        </p:txBody>
      </p:sp>
      <p:sp>
        <p:nvSpPr>
          <p:cNvPr id="65" name="TextBox 64">
            <a:extLst>
              <a:ext uri="{FF2B5EF4-FFF2-40B4-BE49-F238E27FC236}">
                <a16:creationId xmlns:a16="http://schemas.microsoft.com/office/drawing/2014/main" id="{44ADEDC8-9531-4A63-A6C5-2FF52649CB04}"/>
              </a:ext>
            </a:extLst>
          </p:cNvPr>
          <p:cNvSpPr txBox="1"/>
          <p:nvPr/>
        </p:nvSpPr>
        <p:spPr>
          <a:xfrm>
            <a:off x="4030830" y="4578468"/>
            <a:ext cx="1889256" cy="707886"/>
          </a:xfrm>
          <a:prstGeom prst="rect">
            <a:avLst/>
          </a:prstGeom>
          <a:noFill/>
        </p:spPr>
        <p:txBody>
          <a:bodyPr wrap="square">
            <a:spAutoFit/>
          </a:bodyPr>
          <a:lstStyle/>
          <a:p>
            <a:pPr algn="ctr"/>
            <a:r>
              <a:rPr lang="en-GB" sz="2000" b="1" dirty="0">
                <a:solidFill>
                  <a:schemeClr val="bg1"/>
                </a:solidFill>
              </a:rPr>
              <a:t>City Selection &amp; Analysis</a:t>
            </a:r>
          </a:p>
        </p:txBody>
      </p:sp>
      <p:sp>
        <p:nvSpPr>
          <p:cNvPr id="66" name="TextBox 65">
            <a:extLst>
              <a:ext uri="{FF2B5EF4-FFF2-40B4-BE49-F238E27FC236}">
                <a16:creationId xmlns:a16="http://schemas.microsoft.com/office/drawing/2014/main" id="{E061883D-6D5F-4529-8736-593E4585BCEC}"/>
              </a:ext>
            </a:extLst>
          </p:cNvPr>
          <p:cNvSpPr txBox="1"/>
          <p:nvPr/>
        </p:nvSpPr>
        <p:spPr>
          <a:xfrm>
            <a:off x="7114306" y="4578470"/>
            <a:ext cx="1834495" cy="707886"/>
          </a:xfrm>
          <a:prstGeom prst="rect">
            <a:avLst/>
          </a:prstGeom>
          <a:noFill/>
        </p:spPr>
        <p:txBody>
          <a:bodyPr wrap="square">
            <a:spAutoFit/>
          </a:bodyPr>
          <a:lstStyle/>
          <a:p>
            <a:pPr algn="ctr"/>
            <a:r>
              <a:rPr lang="en-GB" sz="2000" b="1" dirty="0">
                <a:solidFill>
                  <a:schemeClr val="bg1"/>
                </a:solidFill>
              </a:rPr>
              <a:t>Results &amp; Interventions</a:t>
            </a:r>
          </a:p>
        </p:txBody>
      </p:sp>
      <p:grpSp>
        <p:nvGrpSpPr>
          <p:cNvPr id="13" name="Group 12">
            <a:extLst>
              <a:ext uri="{FF2B5EF4-FFF2-40B4-BE49-F238E27FC236}">
                <a16:creationId xmlns:a16="http://schemas.microsoft.com/office/drawing/2014/main" id="{8103E92E-D13B-4F2F-AEC9-72D2E83C3EB0}"/>
              </a:ext>
            </a:extLst>
          </p:cNvPr>
          <p:cNvGrpSpPr/>
          <p:nvPr/>
        </p:nvGrpSpPr>
        <p:grpSpPr>
          <a:xfrm>
            <a:off x="9360170" y="4421108"/>
            <a:ext cx="2637252" cy="999194"/>
            <a:chOff x="2029773" y="2518212"/>
            <a:chExt cx="3264028" cy="1236665"/>
          </a:xfrm>
        </p:grpSpPr>
        <p:grpSp>
          <p:nvGrpSpPr>
            <p:cNvPr id="35" name="Group 34">
              <a:extLst>
                <a:ext uri="{FF2B5EF4-FFF2-40B4-BE49-F238E27FC236}">
                  <a16:creationId xmlns:a16="http://schemas.microsoft.com/office/drawing/2014/main" id="{AEB4C0C0-678D-46FA-9984-5D0756F4A036}"/>
                </a:ext>
              </a:extLst>
            </p:cNvPr>
            <p:cNvGrpSpPr/>
            <p:nvPr/>
          </p:nvGrpSpPr>
          <p:grpSpPr>
            <a:xfrm>
              <a:off x="2029773" y="2518212"/>
              <a:ext cx="3264028" cy="1236665"/>
              <a:chOff x="771279" y="1963737"/>
              <a:chExt cx="1831040" cy="693739"/>
            </a:xfrm>
          </p:grpSpPr>
          <p:sp>
            <p:nvSpPr>
              <p:cNvPr id="62" name="Freeform 530">
                <a:extLst>
                  <a:ext uri="{FF2B5EF4-FFF2-40B4-BE49-F238E27FC236}">
                    <a16:creationId xmlns:a16="http://schemas.microsoft.com/office/drawing/2014/main" id="{6169F9A4-C233-4970-ABC6-A3FD0C74D408}"/>
                  </a:ext>
                </a:extLst>
              </p:cNvPr>
              <p:cNvSpPr>
                <a:spLocks/>
              </p:cNvSpPr>
              <p:nvPr/>
            </p:nvSpPr>
            <p:spPr bwMode="auto">
              <a:xfrm>
                <a:off x="1250950" y="1963738"/>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rgbClr val="E2E0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sz="1400">
                  <a:solidFill>
                    <a:srgbClr val="3F3F3F"/>
                  </a:solidFill>
                </a:endParaRPr>
              </a:p>
            </p:txBody>
          </p:sp>
          <p:grpSp>
            <p:nvGrpSpPr>
              <p:cNvPr id="63" name="Group 62">
                <a:extLst>
                  <a:ext uri="{FF2B5EF4-FFF2-40B4-BE49-F238E27FC236}">
                    <a16:creationId xmlns:a16="http://schemas.microsoft.com/office/drawing/2014/main" id="{B1826EA1-1253-4DBE-A896-654019E01175}"/>
                  </a:ext>
                </a:extLst>
              </p:cNvPr>
              <p:cNvGrpSpPr/>
              <p:nvPr/>
            </p:nvGrpSpPr>
            <p:grpSpPr>
              <a:xfrm>
                <a:off x="771279" y="1963737"/>
                <a:ext cx="1831040" cy="693739"/>
                <a:chOff x="771279" y="1963737"/>
                <a:chExt cx="1831040" cy="693739"/>
              </a:xfrm>
            </p:grpSpPr>
            <p:sp>
              <p:nvSpPr>
                <p:cNvPr id="7168" name="Freeform 531">
                  <a:extLst>
                    <a:ext uri="{FF2B5EF4-FFF2-40B4-BE49-F238E27FC236}">
                      <a16:creationId xmlns:a16="http://schemas.microsoft.com/office/drawing/2014/main" id="{363ECE4E-82FF-4204-BD69-542A1E38F189}"/>
                    </a:ext>
                  </a:extLst>
                </p:cNvPr>
                <p:cNvSpPr>
                  <a:spLocks/>
                </p:cNvSpPr>
                <p:nvPr/>
              </p:nvSpPr>
              <p:spPr bwMode="auto">
                <a:xfrm rot="10800000">
                  <a:off x="771279" y="1963738"/>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sz="1400">
                    <a:solidFill>
                      <a:srgbClr val="3F3F3F"/>
                    </a:solidFill>
                  </a:endParaRPr>
                </a:p>
              </p:txBody>
            </p:sp>
            <p:sp>
              <p:nvSpPr>
                <p:cNvPr id="7169" name="Freeform 531">
                  <a:extLst>
                    <a:ext uri="{FF2B5EF4-FFF2-40B4-BE49-F238E27FC236}">
                      <a16:creationId xmlns:a16="http://schemas.microsoft.com/office/drawing/2014/main" id="{595F55B2-673C-46A9-8FD6-11EAD08BB308}"/>
                    </a:ext>
                  </a:extLst>
                </p:cNvPr>
                <p:cNvSpPr>
                  <a:spLocks/>
                </p:cNvSpPr>
                <p:nvPr/>
              </p:nvSpPr>
              <p:spPr bwMode="auto">
                <a:xfrm>
                  <a:off x="1250950" y="1963738"/>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rgbClr val="413D3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sz="1400">
                    <a:solidFill>
                      <a:srgbClr val="3F3F3F"/>
                    </a:solidFill>
                  </a:endParaRPr>
                </a:p>
              </p:txBody>
            </p:sp>
            <p:sp>
              <p:nvSpPr>
                <p:cNvPr id="7170" name="Freeform 531">
                  <a:extLst>
                    <a:ext uri="{FF2B5EF4-FFF2-40B4-BE49-F238E27FC236}">
                      <a16:creationId xmlns:a16="http://schemas.microsoft.com/office/drawing/2014/main" id="{A7572F48-2CBB-4B30-8794-09A8610C8E15}"/>
                    </a:ext>
                  </a:extLst>
                </p:cNvPr>
                <p:cNvSpPr>
                  <a:spLocks/>
                </p:cNvSpPr>
                <p:nvPr/>
              </p:nvSpPr>
              <p:spPr bwMode="auto">
                <a:xfrm>
                  <a:off x="1488159" y="1963737"/>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rgbClr val="413D3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sz="1400">
                    <a:solidFill>
                      <a:srgbClr val="3F3F3F"/>
                    </a:solidFill>
                  </a:endParaRPr>
                </a:p>
              </p:txBody>
            </p:sp>
            <p:sp>
              <p:nvSpPr>
                <p:cNvPr id="7171" name="Freeform 531">
                  <a:extLst>
                    <a:ext uri="{FF2B5EF4-FFF2-40B4-BE49-F238E27FC236}">
                      <a16:creationId xmlns:a16="http://schemas.microsoft.com/office/drawing/2014/main" id="{E892590F-D554-4CBF-888D-5876F3335424}"/>
                    </a:ext>
                  </a:extLst>
                </p:cNvPr>
                <p:cNvSpPr>
                  <a:spLocks/>
                </p:cNvSpPr>
                <p:nvPr/>
              </p:nvSpPr>
              <p:spPr bwMode="auto">
                <a:xfrm>
                  <a:off x="1648231" y="1963738"/>
                  <a:ext cx="954088" cy="693738"/>
                </a:xfrm>
                <a:custGeom>
                  <a:avLst/>
                  <a:gdLst>
                    <a:gd name="T0" fmla="*/ 1011 w 1163"/>
                    <a:gd name="T1" fmla="*/ 0 h 847"/>
                    <a:gd name="T2" fmla="*/ 285 w 1163"/>
                    <a:gd name="T3" fmla="*/ 0 h 847"/>
                    <a:gd name="T4" fmla="*/ 44 w 1163"/>
                    <a:gd name="T5" fmla="*/ 332 h 847"/>
                    <a:gd name="T6" fmla="*/ 40 w 1163"/>
                    <a:gd name="T7" fmla="*/ 530 h 847"/>
                    <a:gd name="T8" fmla="*/ 250 w 1163"/>
                    <a:gd name="T9" fmla="*/ 847 h 847"/>
                    <a:gd name="T10" fmla="*/ 1011 w 1163"/>
                    <a:gd name="T11" fmla="*/ 847 h 847"/>
                    <a:gd name="T12" fmla="*/ 1163 w 1163"/>
                    <a:gd name="T13" fmla="*/ 696 h 847"/>
                    <a:gd name="T14" fmla="*/ 1163 w 1163"/>
                    <a:gd name="T15" fmla="*/ 151 h 847"/>
                    <a:gd name="T16" fmla="*/ 1011 w 1163"/>
                    <a:gd name="T17" fmla="*/ 0 h 8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3" h="847">
                      <a:moveTo>
                        <a:pt x="1011" y="0"/>
                      </a:moveTo>
                      <a:lnTo>
                        <a:pt x="285" y="0"/>
                      </a:lnTo>
                      <a:lnTo>
                        <a:pt x="44" y="332"/>
                      </a:lnTo>
                      <a:cubicBezTo>
                        <a:pt x="2" y="391"/>
                        <a:pt x="0" y="470"/>
                        <a:pt x="40" y="530"/>
                      </a:cubicBezTo>
                      <a:lnTo>
                        <a:pt x="250" y="847"/>
                      </a:lnTo>
                      <a:lnTo>
                        <a:pt x="1011" y="847"/>
                      </a:lnTo>
                      <a:cubicBezTo>
                        <a:pt x="1095" y="847"/>
                        <a:pt x="1163" y="779"/>
                        <a:pt x="1163" y="696"/>
                      </a:cubicBezTo>
                      <a:lnTo>
                        <a:pt x="1163" y="151"/>
                      </a:lnTo>
                      <a:cubicBezTo>
                        <a:pt x="1163" y="68"/>
                        <a:pt x="1095" y="0"/>
                        <a:pt x="1011" y="0"/>
                      </a:cubicBezTo>
                    </a:path>
                  </a:pathLst>
                </a:custGeom>
                <a:solidFill>
                  <a:srgbClr val="413D3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sz="1400" dirty="0">
                    <a:solidFill>
                      <a:srgbClr val="3F3F3F"/>
                    </a:solidFill>
                  </a:endParaRPr>
                </a:p>
              </p:txBody>
            </p:sp>
          </p:grpSp>
        </p:grpSp>
        <p:sp>
          <p:nvSpPr>
            <p:cNvPr id="36" name="Rectangle 35">
              <a:extLst>
                <a:ext uri="{FF2B5EF4-FFF2-40B4-BE49-F238E27FC236}">
                  <a16:creationId xmlns:a16="http://schemas.microsoft.com/office/drawing/2014/main" id="{FE5F9CA2-2B09-4759-BB58-05221A721F20}"/>
                </a:ext>
              </a:extLst>
            </p:cNvPr>
            <p:cNvSpPr/>
            <p:nvPr/>
          </p:nvSpPr>
          <p:spPr>
            <a:xfrm>
              <a:off x="3200572" y="2907992"/>
              <a:ext cx="2093228" cy="457108"/>
            </a:xfrm>
            <a:prstGeom prst="rect">
              <a:avLst/>
            </a:prstGeom>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FFFFFF"/>
                </a:solidFill>
                <a:latin typeface="Franklin Gothic Medium" panose="020B0603020102020204" pitchFamily="34" charset="0"/>
              </a:endParaRPr>
            </a:p>
          </p:txBody>
        </p:sp>
        <p:sp>
          <p:nvSpPr>
            <p:cNvPr id="37" name="Rectangle 36">
              <a:extLst>
                <a:ext uri="{FF2B5EF4-FFF2-40B4-BE49-F238E27FC236}">
                  <a16:creationId xmlns:a16="http://schemas.microsoft.com/office/drawing/2014/main" id="{90FE0884-7A21-42C4-8398-28ACD16DE32F}"/>
                </a:ext>
              </a:extLst>
            </p:cNvPr>
            <p:cNvSpPr/>
            <p:nvPr/>
          </p:nvSpPr>
          <p:spPr>
            <a:xfrm>
              <a:off x="2208336" y="2674879"/>
              <a:ext cx="617414" cy="952308"/>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ar-SA" sz="4400" b="1" dirty="0">
                  <a:solidFill>
                    <a:srgbClr val="F5E4D0"/>
                  </a:solidFill>
                </a:rPr>
                <a:t>4</a:t>
              </a:r>
              <a:endParaRPr lang="en-GB" sz="4400" b="1" dirty="0">
                <a:solidFill>
                  <a:srgbClr val="F5E4D0"/>
                </a:solidFill>
              </a:endParaRPr>
            </a:p>
          </p:txBody>
        </p:sp>
      </p:grpSp>
      <p:sp>
        <p:nvSpPr>
          <p:cNvPr id="14" name="TextBox 66">
            <a:extLst>
              <a:ext uri="{FF2B5EF4-FFF2-40B4-BE49-F238E27FC236}">
                <a16:creationId xmlns:a16="http://schemas.microsoft.com/office/drawing/2014/main" id="{01F3E559-4D26-4147-8440-1D676C5F120C}"/>
              </a:ext>
            </a:extLst>
          </p:cNvPr>
          <p:cNvSpPr txBox="1"/>
          <p:nvPr/>
        </p:nvSpPr>
        <p:spPr>
          <a:xfrm>
            <a:off x="10051041" y="4641546"/>
            <a:ext cx="1946380" cy="630942"/>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000" b="1" dirty="0">
                <a:solidFill>
                  <a:schemeClr val="bg1"/>
                </a:solidFill>
              </a:rPr>
              <a:t>Conclusion &amp; </a:t>
            </a:r>
            <a:r>
              <a:rPr lang="en-GB" sz="1500" b="1" dirty="0">
                <a:solidFill>
                  <a:schemeClr val="bg1"/>
                </a:solidFill>
              </a:rPr>
              <a:t>Recommendations</a:t>
            </a:r>
          </a:p>
        </p:txBody>
      </p:sp>
    </p:spTree>
    <p:extLst>
      <p:ext uri="{BB962C8B-B14F-4D97-AF65-F5344CB8AC3E}">
        <p14:creationId xmlns:p14="http://schemas.microsoft.com/office/powerpoint/2010/main" val="160488737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decel="100000" fill="hold" nodeType="afterEffect">
                                  <p:stCondLst>
                                    <p:cond delay="0"/>
                                  </p:stCondLst>
                                  <p:childTnLst>
                                    <p:set>
                                      <p:cBhvr>
                                        <p:cTn id="11" dur="1" fill="hold">
                                          <p:stCondLst>
                                            <p:cond delay="0"/>
                                          </p:stCondLst>
                                        </p:cTn>
                                        <p:tgtEl>
                                          <p:spTgt spid="25"/>
                                        </p:tgtEl>
                                        <p:attrNameLst>
                                          <p:attrName>style.visibility</p:attrName>
                                        </p:attrNameLst>
                                      </p:cBhvr>
                                      <p:to>
                                        <p:strVal val="visible"/>
                                      </p:to>
                                    </p:set>
                                    <p:anim calcmode="lin" valueType="num">
                                      <p:cBhvr additive="base">
                                        <p:cTn id="12" dur="500" fill="hold"/>
                                        <p:tgtEl>
                                          <p:spTgt spid="25"/>
                                        </p:tgtEl>
                                        <p:attrNameLst>
                                          <p:attrName>ppt_x</p:attrName>
                                        </p:attrNameLst>
                                      </p:cBhvr>
                                      <p:tavLst>
                                        <p:tav tm="0">
                                          <p:val>
                                            <p:strVal val="#ppt_x"/>
                                          </p:val>
                                        </p:tav>
                                        <p:tav tm="100000">
                                          <p:val>
                                            <p:strVal val="#ppt_x"/>
                                          </p:val>
                                        </p:tav>
                                      </p:tavLst>
                                    </p:anim>
                                    <p:anim calcmode="lin" valueType="num">
                                      <p:cBhvr additive="base">
                                        <p:cTn id="13" dur="500" fill="hold"/>
                                        <p:tgtEl>
                                          <p:spTgt spid="25"/>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decel="100000" fill="hold" nodeType="afterEffect">
                                  <p:stCondLst>
                                    <p:cond delay="0"/>
                                  </p:stCondLst>
                                  <p:childTnLst>
                                    <p:set>
                                      <p:cBhvr>
                                        <p:cTn id="16" dur="1" fill="hold">
                                          <p:stCondLst>
                                            <p:cond delay="0"/>
                                          </p:stCondLst>
                                        </p:cTn>
                                        <p:tgtEl>
                                          <p:spTgt spid="38"/>
                                        </p:tgtEl>
                                        <p:attrNameLst>
                                          <p:attrName>style.visibility</p:attrName>
                                        </p:attrNameLst>
                                      </p:cBhvr>
                                      <p:to>
                                        <p:strVal val="visible"/>
                                      </p:to>
                                    </p:set>
                                    <p:anim calcmode="lin" valueType="num">
                                      <p:cBhvr additive="base">
                                        <p:cTn id="17" dur="500" fill="hold"/>
                                        <p:tgtEl>
                                          <p:spTgt spid="38"/>
                                        </p:tgtEl>
                                        <p:attrNameLst>
                                          <p:attrName>ppt_x</p:attrName>
                                        </p:attrNameLst>
                                      </p:cBhvr>
                                      <p:tavLst>
                                        <p:tav tm="0">
                                          <p:val>
                                            <p:strVal val="#ppt_x"/>
                                          </p:val>
                                        </p:tav>
                                        <p:tav tm="100000">
                                          <p:val>
                                            <p:strVal val="#ppt_x"/>
                                          </p:val>
                                        </p:tav>
                                      </p:tavLst>
                                    </p:anim>
                                    <p:anim calcmode="lin" valueType="num">
                                      <p:cBhvr additive="base">
                                        <p:cTn id="18" dur="500" fill="hold"/>
                                        <p:tgtEl>
                                          <p:spTgt spid="38"/>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nodeType="afterEffect">
                                  <p:stCondLst>
                                    <p:cond delay="0"/>
                                  </p:stCondLst>
                                  <p:childTnLst>
                                    <p:set>
                                      <p:cBhvr>
                                        <p:cTn id="21" dur="1" fill="hold">
                                          <p:stCondLst>
                                            <p:cond delay="0"/>
                                          </p:stCondLst>
                                        </p:cTn>
                                        <p:tgtEl>
                                          <p:spTgt spid="13"/>
                                        </p:tgtEl>
                                        <p:attrNameLst>
                                          <p:attrName>style.visibility</p:attrName>
                                        </p:attrNameLst>
                                      </p:cBhvr>
                                      <p:to>
                                        <p:strVal val="visible"/>
                                      </p:to>
                                    </p:set>
                                    <p:anim calcmode="lin" valueType="num">
                                      <p:cBhvr additive="base">
                                        <p:cTn id="22" dur="500" fill="hold"/>
                                        <p:tgtEl>
                                          <p:spTgt spid="13"/>
                                        </p:tgtEl>
                                        <p:attrNameLst>
                                          <p:attrName>ppt_x</p:attrName>
                                        </p:attrNameLst>
                                      </p:cBhvr>
                                      <p:tavLst>
                                        <p:tav tm="0">
                                          <p:val>
                                            <p:strVal val="#ppt_x"/>
                                          </p:val>
                                        </p:tav>
                                        <p:tav tm="100000">
                                          <p:val>
                                            <p:strVal val="#ppt_x"/>
                                          </p:val>
                                        </p:tav>
                                      </p:tavLst>
                                    </p:anim>
                                    <p:anim calcmode="lin" valueType="num">
                                      <p:cBhvr additive="base">
                                        <p:cTn id="23" dur="500" fill="hold"/>
                                        <p:tgtEl>
                                          <p:spTgt spid="13"/>
                                        </p:tgtEl>
                                        <p:attrNameLst>
                                          <p:attrName>ppt_y</p:attrName>
                                        </p:attrNameLst>
                                      </p:cBhvr>
                                      <p:tavLst>
                                        <p:tav tm="0">
                                          <p:val>
                                            <p:strVal val="1+#ppt_h/2"/>
                                          </p:val>
                                        </p:tav>
                                        <p:tav tm="100000">
                                          <p:val>
                                            <p:strVal val="#ppt_y"/>
                                          </p:val>
                                        </p:tav>
                                      </p:tavLst>
                                    </p:anim>
                                  </p:childTnLst>
                                </p:cTn>
                              </p:par>
                              <p:par>
                                <p:cTn id="24" presetID="2" presetClass="entr" presetSubtype="1" accel="40000" decel="40000" fill="hold" grpId="0" nodeType="withEffect">
                                  <p:stCondLst>
                                    <p:cond delay="0"/>
                                  </p:stCondLst>
                                  <p:childTnLst>
                                    <p:set>
                                      <p:cBhvr>
                                        <p:cTn id="25" dur="1" fill="hold">
                                          <p:stCondLst>
                                            <p:cond delay="0"/>
                                          </p:stCondLst>
                                        </p:cTn>
                                        <p:tgtEl>
                                          <p:spTgt spid="50"/>
                                        </p:tgtEl>
                                        <p:attrNameLst>
                                          <p:attrName>style.visibility</p:attrName>
                                        </p:attrNameLst>
                                      </p:cBhvr>
                                      <p:to>
                                        <p:strVal val="visible"/>
                                      </p:to>
                                    </p:set>
                                    <p:anim calcmode="lin" valueType="num">
                                      <p:cBhvr additive="base">
                                        <p:cTn id="26" dur="1500" fill="hold"/>
                                        <p:tgtEl>
                                          <p:spTgt spid="50"/>
                                        </p:tgtEl>
                                        <p:attrNameLst>
                                          <p:attrName>ppt_x</p:attrName>
                                        </p:attrNameLst>
                                      </p:cBhvr>
                                      <p:tavLst>
                                        <p:tav tm="0">
                                          <p:val>
                                            <p:strVal val="#ppt_x"/>
                                          </p:val>
                                        </p:tav>
                                        <p:tav tm="100000">
                                          <p:val>
                                            <p:strVal val="#ppt_x"/>
                                          </p:val>
                                        </p:tav>
                                      </p:tavLst>
                                    </p:anim>
                                    <p:anim calcmode="lin" valueType="num">
                                      <p:cBhvr additive="base">
                                        <p:cTn id="27" dur="1500" fill="hold"/>
                                        <p:tgtEl>
                                          <p:spTgt spid="50"/>
                                        </p:tgtEl>
                                        <p:attrNameLst>
                                          <p:attrName>ppt_y</p:attrName>
                                        </p:attrNameLst>
                                      </p:cBhvr>
                                      <p:tavLst>
                                        <p:tav tm="0">
                                          <p:val>
                                            <p:strVal val="0-#ppt_h/2"/>
                                          </p:val>
                                        </p:tav>
                                        <p:tav tm="100000">
                                          <p:val>
                                            <p:strVal val="#ppt_y"/>
                                          </p:val>
                                        </p:tav>
                                      </p:tavLst>
                                    </p:anim>
                                  </p:childTnLst>
                                </p:cTn>
                              </p:par>
                              <p:par>
                                <p:cTn id="28" presetID="2" presetClass="entr" presetSubtype="1" accel="40000" decel="40000" fill="hold" grpId="0" nodeType="withEffect">
                                  <p:stCondLst>
                                    <p:cond delay="0"/>
                                  </p:stCondLst>
                                  <p:childTnLst>
                                    <p:set>
                                      <p:cBhvr>
                                        <p:cTn id="29" dur="1" fill="hold">
                                          <p:stCondLst>
                                            <p:cond delay="0"/>
                                          </p:stCondLst>
                                        </p:cTn>
                                        <p:tgtEl>
                                          <p:spTgt spid="52">
                                            <p:txEl>
                                              <p:pRg st="0" end="0"/>
                                            </p:txEl>
                                          </p:spTgt>
                                        </p:tgtEl>
                                        <p:attrNameLst>
                                          <p:attrName>style.visibility</p:attrName>
                                        </p:attrNameLst>
                                      </p:cBhvr>
                                      <p:to>
                                        <p:strVal val="visible"/>
                                      </p:to>
                                    </p:set>
                                    <p:anim calcmode="lin" valueType="num">
                                      <p:cBhvr additive="base">
                                        <p:cTn id="30" dur="1000" fill="hold"/>
                                        <p:tgtEl>
                                          <p:spTgt spid="52">
                                            <p:txEl>
                                              <p:pRg st="0" end="0"/>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52">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tile tx="0" ty="0" sx="100000" sy="100000" flip="none" algn="tl"/>
        </a:blipFill>
        <a:effectLst/>
      </p:bgPr>
    </p:bg>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4092F8CC-7D0E-AF92-499F-EFF6C6993C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330"/>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88"/>
          <p:cNvSpPr/>
          <p:nvPr/>
        </p:nvSpPr>
        <p:spPr>
          <a:xfrm>
            <a:off x="0" y="0"/>
            <a:ext cx="12912433" cy="6858000"/>
          </a:xfrm>
          <a:prstGeom prst="rect">
            <a:avLst/>
          </a:prstGeom>
          <a:solidFill>
            <a:schemeClr val="bg1">
              <a:alpha val="7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1"/>
          <p:cNvSpPr/>
          <p:nvPr/>
        </p:nvSpPr>
        <p:spPr>
          <a:xfrm>
            <a:off x="-1" y="4874145"/>
            <a:ext cx="4033431" cy="2334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44"/>
          <p:cNvSpPr/>
          <p:nvPr/>
        </p:nvSpPr>
        <p:spPr>
          <a:xfrm>
            <a:off x="4033432" y="4874145"/>
            <a:ext cx="8158568" cy="23346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34"/>
          <p:cNvSpPr/>
          <p:nvPr/>
        </p:nvSpPr>
        <p:spPr>
          <a:xfrm>
            <a:off x="4033431" y="2965929"/>
            <a:ext cx="8158570" cy="1908215"/>
          </a:xfrm>
          <a:prstGeom prst="rect">
            <a:avLst/>
          </a:prstGeom>
        </p:spPr>
        <p:txBody>
          <a:bodyPr wrap="square">
            <a:spAutoFit/>
          </a:bodyPr>
          <a:lstStyle/>
          <a:p>
            <a:r>
              <a:rPr lang="en-US" sz="5400" b="1" dirty="0">
                <a:solidFill>
                  <a:srgbClr val="262626"/>
                </a:solidFill>
                <a:latin typeface="Franklin Gothic Medium" panose="020B0603020102020204" pitchFamily="34" charset="0"/>
              </a:rPr>
              <a:t>General Introduction</a:t>
            </a:r>
          </a:p>
          <a:p>
            <a:endParaRPr lang="en-US" sz="3200" dirty="0">
              <a:solidFill>
                <a:srgbClr val="262626"/>
              </a:solidFill>
              <a:latin typeface="Franklin Gothic Medium" panose="020B0603020102020204" pitchFamily="34" charset="0"/>
            </a:endParaRPr>
          </a:p>
          <a:p>
            <a:r>
              <a:rPr lang="en-US" sz="3200" dirty="0">
                <a:solidFill>
                  <a:srgbClr val="262626"/>
                </a:solidFill>
                <a:latin typeface="Franklin Gothic Medium" panose="020B0603020102020204" pitchFamily="34" charset="0"/>
              </a:rPr>
              <a:t>Project Idea, Project Objectives, Methodology</a:t>
            </a:r>
          </a:p>
        </p:txBody>
      </p:sp>
    </p:spTree>
    <p:extLst>
      <p:ext uri="{BB962C8B-B14F-4D97-AF65-F5344CB8AC3E}">
        <p14:creationId xmlns:p14="http://schemas.microsoft.com/office/powerpoint/2010/main" val="227973798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22" presetClass="entr" presetSubtype="8" fill="hold" grpId="0" nodeType="withEffect">
                                  <p:stCondLst>
                                    <p:cond delay="1000"/>
                                  </p:stCondLst>
                                  <p:childTnLst>
                                    <p:set>
                                      <p:cBhvr>
                                        <p:cTn id="9" dur="1" fill="hold">
                                          <p:stCondLst>
                                            <p:cond delay="0"/>
                                          </p:stCondLst>
                                        </p:cTn>
                                        <p:tgtEl>
                                          <p:spTgt spid="8"/>
                                        </p:tgtEl>
                                        <p:attrNameLst>
                                          <p:attrName>style.visibility</p:attrName>
                                        </p:attrNameLst>
                                      </p:cBhvr>
                                      <p:to>
                                        <p:strVal val="visible"/>
                                      </p:to>
                                    </p:set>
                                    <p:animEffect transition="in" filter="wipe(left)">
                                      <p:cBhvr>
                                        <p:cTn id="10" dur="200"/>
                                        <p:tgtEl>
                                          <p:spTgt spid="8"/>
                                        </p:tgtEl>
                                      </p:cBhvr>
                                    </p:animEffect>
                                  </p:childTnLst>
                                </p:cTn>
                              </p:par>
                              <p:par>
                                <p:cTn id="11" presetID="22" presetClass="entr" presetSubtype="2" fill="hold" grpId="0" nodeType="withEffect">
                                  <p:stCondLst>
                                    <p:cond delay="1000"/>
                                  </p:stCondLst>
                                  <p:childTnLst>
                                    <p:set>
                                      <p:cBhvr>
                                        <p:cTn id="12" dur="1" fill="hold">
                                          <p:stCondLst>
                                            <p:cond delay="0"/>
                                          </p:stCondLst>
                                        </p:cTn>
                                        <p:tgtEl>
                                          <p:spTgt spid="9"/>
                                        </p:tgtEl>
                                        <p:attrNameLst>
                                          <p:attrName>style.visibility</p:attrName>
                                        </p:attrNameLst>
                                      </p:cBhvr>
                                      <p:to>
                                        <p:strVal val="visible"/>
                                      </p:to>
                                    </p:set>
                                    <p:animEffect transition="in" filter="wipe(right)">
                                      <p:cBhvr>
                                        <p:cTn id="13" dur="2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Arup and the British companies creating China's 'sponge cities' - Focus -  China Britain Business Council">
            <a:extLst>
              <a:ext uri="{FF2B5EF4-FFF2-40B4-BE49-F238E27FC236}">
                <a16:creationId xmlns:a16="http://schemas.microsoft.com/office/drawing/2014/main" id="{0F1AD219-DEE1-A1AA-A358-6CF54AB21D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59708" y="1036320"/>
            <a:ext cx="7132291" cy="5028806"/>
          </a:xfrm>
          <a:prstGeom prst="rect">
            <a:avLst/>
          </a:prstGeom>
          <a:noFill/>
          <a:extLst>
            <a:ext uri="{909E8E84-426E-40DD-AFC4-6F175D3DCCD1}">
              <a14:hiddenFill xmlns:a14="http://schemas.microsoft.com/office/drawing/2010/main">
                <a:solidFill>
                  <a:srgbClr val="FFFFFF"/>
                </a:solidFill>
              </a14:hiddenFill>
            </a:ext>
          </a:extLst>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3" name="Group 2">
            <a:extLst>
              <a:ext uri="{FF2B5EF4-FFF2-40B4-BE49-F238E27FC236}">
                <a16:creationId xmlns:a16="http://schemas.microsoft.com/office/drawing/2014/main" id="{FCADA1C0-2BE6-C07F-8A35-96954596601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FFFFFF"/>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5" name="Rectangle: Rounded Corners 4">
            <a:extLst>
              <a:ext uri="{FF2B5EF4-FFF2-40B4-BE49-F238E27FC236}">
                <a16:creationId xmlns:a16="http://schemas.microsoft.com/office/drawing/2014/main" id="{91ED116D-58B2-1812-9406-2D1EA2A3B8AA}"/>
              </a:ext>
            </a:extLst>
          </p:cNvPr>
          <p:cNvSpPr/>
          <p:nvPr/>
        </p:nvSpPr>
        <p:spPr>
          <a:xfrm>
            <a:off x="355600" y="1036320"/>
            <a:ext cx="3291840" cy="792480"/>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Project Idea</a:t>
            </a:r>
          </a:p>
        </p:txBody>
      </p:sp>
      <p:sp>
        <p:nvSpPr>
          <p:cNvPr id="6" name="TextBox 5">
            <a:extLst>
              <a:ext uri="{FF2B5EF4-FFF2-40B4-BE49-F238E27FC236}">
                <a16:creationId xmlns:a16="http://schemas.microsoft.com/office/drawing/2014/main" id="{DA7309D8-F2FF-C3D7-B0AE-AED6910347E7}"/>
              </a:ext>
            </a:extLst>
          </p:cNvPr>
          <p:cNvSpPr txBox="1"/>
          <p:nvPr/>
        </p:nvSpPr>
        <p:spPr>
          <a:xfrm>
            <a:off x="355600" y="1966761"/>
            <a:ext cx="5140960" cy="4524315"/>
          </a:xfrm>
          <a:prstGeom prst="rect">
            <a:avLst/>
          </a:prstGeom>
          <a:noFill/>
        </p:spPr>
        <p:txBody>
          <a:bodyPr wrap="square">
            <a:spAutoFit/>
          </a:bodyPr>
          <a:lstStyle/>
          <a:p>
            <a:pPr algn="just"/>
            <a:r>
              <a:rPr lang="en-US" sz="2400" dirty="0"/>
              <a:t>A sponge city is a </a:t>
            </a:r>
            <a:r>
              <a:rPr lang="en-US" sz="2400" b="1" dirty="0">
                <a:solidFill>
                  <a:schemeClr val="accent2"/>
                </a:solidFill>
              </a:rPr>
              <a:t>new urban construction model</a:t>
            </a:r>
            <a:r>
              <a:rPr lang="en-US" sz="2400" dirty="0"/>
              <a:t> started in China. It can alleviate urban flooding, water resources shortage, and the urban heat island effect by </a:t>
            </a:r>
            <a:r>
              <a:rPr lang="en-US" sz="2400" b="1" dirty="0">
                <a:solidFill>
                  <a:schemeClr val="accent2"/>
                </a:solidFill>
              </a:rPr>
              <a:t>absorbing and capturing rain water and utilizing it to reduce floods</a:t>
            </a:r>
            <a:r>
              <a:rPr lang="en-US" sz="2400" dirty="0"/>
              <a:t>. Rain water harvested can be repurposed for irrigation and home use. It is a sustainable drainage system on an urban scale and beyond.</a:t>
            </a:r>
          </a:p>
        </p:txBody>
      </p:sp>
      <p:sp>
        <p:nvSpPr>
          <p:cNvPr id="16" name="TextBox 15">
            <a:extLst>
              <a:ext uri="{FF2B5EF4-FFF2-40B4-BE49-F238E27FC236}">
                <a16:creationId xmlns:a16="http://schemas.microsoft.com/office/drawing/2014/main" id="{BCDB77AA-A0C2-466C-851E-D1364D4DE0AC}"/>
              </a:ext>
            </a:extLst>
          </p:cNvPr>
          <p:cNvSpPr txBox="1"/>
          <p:nvPr/>
        </p:nvSpPr>
        <p:spPr>
          <a:xfrm>
            <a:off x="355600" y="6444371"/>
            <a:ext cx="2661921" cy="369332"/>
          </a:xfrm>
          <a:prstGeom prst="rect">
            <a:avLst/>
          </a:prstGeom>
          <a:noFill/>
        </p:spPr>
        <p:txBody>
          <a:bodyPr wrap="square" rtlCol="0">
            <a:spAutoFit/>
          </a:bodyPr>
          <a:lstStyle/>
          <a:p>
            <a:r>
              <a:rPr lang="en-US" b="1" dirty="0"/>
              <a:t>Source: </a:t>
            </a:r>
            <a:r>
              <a:rPr lang="en-US" dirty="0"/>
              <a:t>Wikipedia</a:t>
            </a:r>
          </a:p>
        </p:txBody>
      </p:sp>
      <p:sp>
        <p:nvSpPr>
          <p:cNvPr id="19" name="TextBox 18">
            <a:extLst>
              <a:ext uri="{FF2B5EF4-FFF2-40B4-BE49-F238E27FC236}">
                <a16:creationId xmlns:a16="http://schemas.microsoft.com/office/drawing/2014/main" id="{88754659-8A66-D3C6-2DDA-BF16F5935B2F}"/>
              </a:ext>
            </a:extLst>
          </p:cNvPr>
          <p:cNvSpPr txBox="1"/>
          <p:nvPr/>
        </p:nvSpPr>
        <p:spPr>
          <a:xfrm>
            <a:off x="5892813" y="6045048"/>
            <a:ext cx="5466080" cy="369332"/>
          </a:xfrm>
          <a:prstGeom prst="rect">
            <a:avLst/>
          </a:prstGeom>
          <a:noFill/>
        </p:spPr>
        <p:txBody>
          <a:bodyPr wrap="square" rtlCol="0">
            <a:spAutoFit/>
          </a:bodyPr>
          <a:lstStyle/>
          <a:p>
            <a:r>
              <a:rPr lang="en-US" b="1" dirty="0"/>
              <a:t>Source: </a:t>
            </a:r>
            <a:r>
              <a:rPr lang="en-US" dirty="0"/>
              <a:t>China-Britain Business FOCUS, May 2016</a:t>
            </a:r>
          </a:p>
        </p:txBody>
      </p:sp>
    </p:spTree>
    <p:extLst>
      <p:ext uri="{BB962C8B-B14F-4D97-AF65-F5344CB8AC3E}">
        <p14:creationId xmlns:p14="http://schemas.microsoft.com/office/powerpoint/2010/main" val="85087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1+#ppt_w/2"/>
                                          </p:val>
                                        </p:tav>
                                        <p:tav tm="100000">
                                          <p:val>
                                            <p:strVal val="#ppt_x"/>
                                          </p:val>
                                        </p:tav>
                                      </p:tavLst>
                                    </p:anim>
                                    <p:anim calcmode="lin" valueType="num">
                                      <p:cBhvr additive="base">
                                        <p:cTn id="13" dur="500" fill="hold"/>
                                        <p:tgtEl>
                                          <p:spTgt spid="3"/>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5"/>
                                        </p:tgtEl>
                                        <p:attrNameLst>
                                          <p:attrName>style.visibility</p:attrName>
                                        </p:attrNameLst>
                                      </p:cBhvr>
                                      <p:to>
                                        <p:strVal val="visible"/>
                                      </p:to>
                                    </p:set>
                                    <p:anim calcmode="lin" valueType="num">
                                      <p:cBhvr additive="base">
                                        <p:cTn id="16" dur="500" fill="hold"/>
                                        <p:tgtEl>
                                          <p:spTgt spid="5"/>
                                        </p:tgtEl>
                                        <p:attrNameLst>
                                          <p:attrName>ppt_x</p:attrName>
                                        </p:attrNameLst>
                                      </p:cBhvr>
                                      <p:tavLst>
                                        <p:tav tm="0">
                                          <p:val>
                                            <p:strVal val="#ppt_x"/>
                                          </p:val>
                                        </p:tav>
                                        <p:tav tm="100000">
                                          <p:val>
                                            <p:strVal val="#ppt_x"/>
                                          </p:val>
                                        </p:tav>
                                      </p:tavLst>
                                    </p:anim>
                                    <p:anim calcmode="lin" valueType="num">
                                      <p:cBhvr additive="base">
                                        <p:cTn id="17" dur="500" fill="hold"/>
                                        <p:tgtEl>
                                          <p:spTgt spid="5"/>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16"/>
                                        </p:tgtEl>
                                        <p:attrNameLst>
                                          <p:attrName>style.visibility</p:attrName>
                                        </p:attrNameLst>
                                      </p:cBhvr>
                                      <p:to>
                                        <p:strVal val="visible"/>
                                      </p:to>
                                    </p:set>
                                    <p:anim calcmode="lin" valueType="num">
                                      <p:cBhvr additive="base">
                                        <p:cTn id="26" dur="500" fill="hold"/>
                                        <p:tgtEl>
                                          <p:spTgt spid="16"/>
                                        </p:tgtEl>
                                        <p:attrNameLst>
                                          <p:attrName>ppt_x</p:attrName>
                                        </p:attrNameLst>
                                      </p:cBhvr>
                                      <p:tavLst>
                                        <p:tav tm="0">
                                          <p:val>
                                            <p:strVal val="#ppt_x"/>
                                          </p:val>
                                        </p:tav>
                                        <p:tav tm="100000">
                                          <p:val>
                                            <p:strVal val="#ppt_x"/>
                                          </p:val>
                                        </p:tav>
                                      </p:tavLst>
                                    </p:anim>
                                    <p:anim calcmode="lin" valueType="num">
                                      <p:cBhvr additive="base">
                                        <p:cTn id="27" dur="500" fill="hold"/>
                                        <p:tgtEl>
                                          <p:spTgt spid="16"/>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4098"/>
                                        </p:tgtEl>
                                        <p:attrNameLst>
                                          <p:attrName>style.visibility</p:attrName>
                                        </p:attrNameLst>
                                      </p:cBhvr>
                                      <p:to>
                                        <p:strVal val="visible"/>
                                      </p:to>
                                    </p:set>
                                    <p:anim calcmode="lin" valueType="num">
                                      <p:cBhvr additive="base">
                                        <p:cTn id="31" dur="500" fill="hold"/>
                                        <p:tgtEl>
                                          <p:spTgt spid="4098"/>
                                        </p:tgtEl>
                                        <p:attrNameLst>
                                          <p:attrName>ppt_x</p:attrName>
                                        </p:attrNameLst>
                                      </p:cBhvr>
                                      <p:tavLst>
                                        <p:tav tm="0">
                                          <p:val>
                                            <p:strVal val="#ppt_x"/>
                                          </p:val>
                                        </p:tav>
                                        <p:tav tm="100000">
                                          <p:val>
                                            <p:strVal val="#ppt_x"/>
                                          </p:val>
                                        </p:tav>
                                      </p:tavLst>
                                    </p:anim>
                                    <p:anim calcmode="lin" valueType="num">
                                      <p:cBhvr additive="base">
                                        <p:cTn id="32" dur="500" fill="hold"/>
                                        <p:tgtEl>
                                          <p:spTgt spid="4098"/>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grpId="0" nodeType="afterEffect">
                                  <p:stCondLst>
                                    <p:cond delay="0"/>
                                  </p:stCondLst>
                                  <p:childTnLst>
                                    <p:set>
                                      <p:cBhvr>
                                        <p:cTn id="35" dur="1" fill="hold">
                                          <p:stCondLst>
                                            <p:cond delay="0"/>
                                          </p:stCondLst>
                                        </p:cTn>
                                        <p:tgtEl>
                                          <p:spTgt spid="19"/>
                                        </p:tgtEl>
                                        <p:attrNameLst>
                                          <p:attrName>style.visibility</p:attrName>
                                        </p:attrNameLst>
                                      </p:cBhvr>
                                      <p:to>
                                        <p:strVal val="visible"/>
                                      </p:to>
                                    </p:set>
                                    <p:anim calcmode="lin" valueType="num">
                                      <p:cBhvr additive="base">
                                        <p:cTn id="36" dur="500" fill="hold"/>
                                        <p:tgtEl>
                                          <p:spTgt spid="19"/>
                                        </p:tgtEl>
                                        <p:attrNameLst>
                                          <p:attrName>ppt_x</p:attrName>
                                        </p:attrNameLst>
                                      </p:cBhvr>
                                      <p:tavLst>
                                        <p:tav tm="0">
                                          <p:val>
                                            <p:strVal val="#ppt_x"/>
                                          </p:val>
                                        </p:tav>
                                        <p:tav tm="100000">
                                          <p:val>
                                            <p:strVal val="#ppt_x"/>
                                          </p:val>
                                        </p:tav>
                                      </p:tavLst>
                                    </p:anim>
                                    <p:anim calcmode="lin" valueType="num">
                                      <p:cBhvr additive="base">
                                        <p:cTn id="37"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animBg="1"/>
      <p:bldP spid="6" grpId="0"/>
      <p:bldP spid="16" grpId="0"/>
      <p:bldP spid="1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3" name="Group 2">
            <a:extLst>
              <a:ext uri="{FF2B5EF4-FFF2-40B4-BE49-F238E27FC236}">
                <a16:creationId xmlns:a16="http://schemas.microsoft.com/office/drawing/2014/main" id="{FCADA1C0-2BE6-C07F-8A35-96954596601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FFFFFF"/>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5" name="Rectangle: Rounded Corners 4">
            <a:extLst>
              <a:ext uri="{FF2B5EF4-FFF2-40B4-BE49-F238E27FC236}">
                <a16:creationId xmlns:a16="http://schemas.microsoft.com/office/drawing/2014/main" id="{91ED116D-58B2-1812-9406-2D1EA2A3B8AA}"/>
              </a:ext>
            </a:extLst>
          </p:cNvPr>
          <p:cNvSpPr/>
          <p:nvPr/>
        </p:nvSpPr>
        <p:spPr>
          <a:xfrm>
            <a:off x="355600" y="1036320"/>
            <a:ext cx="4155440" cy="792480"/>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Project Objectives</a:t>
            </a:r>
          </a:p>
        </p:txBody>
      </p:sp>
      <p:sp>
        <p:nvSpPr>
          <p:cNvPr id="6" name="TextBox 5">
            <a:extLst>
              <a:ext uri="{FF2B5EF4-FFF2-40B4-BE49-F238E27FC236}">
                <a16:creationId xmlns:a16="http://schemas.microsoft.com/office/drawing/2014/main" id="{DA7309D8-F2FF-C3D7-B0AE-AED6910347E7}"/>
              </a:ext>
            </a:extLst>
          </p:cNvPr>
          <p:cNvSpPr txBox="1"/>
          <p:nvPr/>
        </p:nvSpPr>
        <p:spPr>
          <a:xfrm>
            <a:off x="355600" y="1966761"/>
            <a:ext cx="11643360" cy="3539430"/>
          </a:xfrm>
          <a:prstGeom prst="rect">
            <a:avLst/>
          </a:prstGeom>
          <a:noFill/>
        </p:spPr>
        <p:txBody>
          <a:bodyPr wrap="square">
            <a:spAutoFit/>
          </a:bodyPr>
          <a:lstStyle/>
          <a:p>
            <a:pPr algn="just"/>
            <a:r>
              <a:rPr lang="en-US" sz="3200" b="1" dirty="0">
                <a:solidFill>
                  <a:schemeClr val="accent2"/>
                </a:solidFill>
              </a:rPr>
              <a:t>Main Objective: </a:t>
            </a:r>
            <a:r>
              <a:rPr lang="en-US" sz="3200" dirty="0"/>
              <a:t>Localizing the sponge city factors to the Palestinian context, and analyzing the current situation of Nablus city as a case study to find the exposure situation of the city and its affection on the social economical aspects, along with finding the capacity of the city due to its “sponginess” in order to come up with interventions on the land use, and recommending some policies for the city.</a:t>
            </a:r>
          </a:p>
        </p:txBody>
      </p:sp>
    </p:spTree>
    <p:extLst>
      <p:ext uri="{BB962C8B-B14F-4D97-AF65-F5344CB8AC3E}">
        <p14:creationId xmlns:p14="http://schemas.microsoft.com/office/powerpoint/2010/main" val="2635611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1+#ppt_w/2"/>
                                          </p:val>
                                        </p:tav>
                                        <p:tav tm="100000">
                                          <p:val>
                                            <p:strVal val="#ppt_x"/>
                                          </p:val>
                                        </p:tav>
                                      </p:tavLst>
                                    </p:anim>
                                    <p:anim calcmode="lin" valueType="num">
                                      <p:cBhvr additive="base">
                                        <p:cTn id="13" dur="500" fill="hold"/>
                                        <p:tgtEl>
                                          <p:spTgt spid="3"/>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5"/>
                                        </p:tgtEl>
                                        <p:attrNameLst>
                                          <p:attrName>style.visibility</p:attrName>
                                        </p:attrNameLst>
                                      </p:cBhvr>
                                      <p:to>
                                        <p:strVal val="visible"/>
                                      </p:to>
                                    </p:set>
                                    <p:anim calcmode="lin" valueType="num">
                                      <p:cBhvr additive="base">
                                        <p:cTn id="16" dur="500" fill="hold"/>
                                        <p:tgtEl>
                                          <p:spTgt spid="5"/>
                                        </p:tgtEl>
                                        <p:attrNameLst>
                                          <p:attrName>ppt_x</p:attrName>
                                        </p:attrNameLst>
                                      </p:cBhvr>
                                      <p:tavLst>
                                        <p:tav tm="0">
                                          <p:val>
                                            <p:strVal val="#ppt_x"/>
                                          </p:val>
                                        </p:tav>
                                        <p:tav tm="100000">
                                          <p:val>
                                            <p:strVal val="#ppt_x"/>
                                          </p:val>
                                        </p:tav>
                                      </p:tavLst>
                                    </p:anim>
                                    <p:anim calcmode="lin" valueType="num">
                                      <p:cBhvr additive="base">
                                        <p:cTn id="17" dur="500" fill="hold"/>
                                        <p:tgtEl>
                                          <p:spTgt spid="5"/>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animBg="1"/>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3" name="Group 2">
            <a:extLst>
              <a:ext uri="{FF2B5EF4-FFF2-40B4-BE49-F238E27FC236}">
                <a16:creationId xmlns:a16="http://schemas.microsoft.com/office/drawing/2014/main" id="{FCADA1C0-2BE6-C07F-8A35-96954596601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FFFFFF"/>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5" name="Rectangle: Rounded Corners 4">
            <a:extLst>
              <a:ext uri="{FF2B5EF4-FFF2-40B4-BE49-F238E27FC236}">
                <a16:creationId xmlns:a16="http://schemas.microsoft.com/office/drawing/2014/main" id="{91ED116D-58B2-1812-9406-2D1EA2A3B8AA}"/>
              </a:ext>
            </a:extLst>
          </p:cNvPr>
          <p:cNvSpPr/>
          <p:nvPr/>
        </p:nvSpPr>
        <p:spPr>
          <a:xfrm>
            <a:off x="355600" y="1036320"/>
            <a:ext cx="4155440" cy="792480"/>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Methodology</a:t>
            </a:r>
          </a:p>
        </p:txBody>
      </p:sp>
      <p:sp>
        <p:nvSpPr>
          <p:cNvPr id="6" name="TextBox 5">
            <a:extLst>
              <a:ext uri="{FF2B5EF4-FFF2-40B4-BE49-F238E27FC236}">
                <a16:creationId xmlns:a16="http://schemas.microsoft.com/office/drawing/2014/main" id="{DA7309D8-F2FF-C3D7-B0AE-AED6910347E7}"/>
              </a:ext>
            </a:extLst>
          </p:cNvPr>
          <p:cNvSpPr txBox="1"/>
          <p:nvPr/>
        </p:nvSpPr>
        <p:spPr>
          <a:xfrm>
            <a:off x="355600" y="1966761"/>
            <a:ext cx="6045200" cy="4031873"/>
          </a:xfrm>
          <a:prstGeom prst="rect">
            <a:avLst/>
          </a:prstGeom>
          <a:noFill/>
        </p:spPr>
        <p:txBody>
          <a:bodyPr wrap="square">
            <a:spAutoFit/>
          </a:bodyPr>
          <a:lstStyle/>
          <a:p>
            <a:pPr algn="just"/>
            <a:r>
              <a:rPr lang="en-US" sz="3200" dirty="0"/>
              <a:t>The model here represents the methodology that the project has been through.</a:t>
            </a:r>
          </a:p>
          <a:p>
            <a:pPr algn="just"/>
            <a:endParaRPr lang="en-US" sz="3200" dirty="0"/>
          </a:p>
          <a:p>
            <a:pPr algn="just"/>
            <a:r>
              <a:rPr lang="en-US" sz="3200" dirty="0"/>
              <a:t>It’s divided into 3 steps:</a:t>
            </a:r>
          </a:p>
          <a:p>
            <a:pPr marL="514350" indent="-514350" algn="just">
              <a:buFont typeface="+mj-lt"/>
              <a:buAutoNum type="arabicPeriod"/>
            </a:pPr>
            <a:r>
              <a:rPr lang="en-US" sz="3200" dirty="0"/>
              <a:t>Data Collection</a:t>
            </a:r>
          </a:p>
          <a:p>
            <a:pPr marL="514350" indent="-514350" algn="just">
              <a:buFont typeface="+mj-lt"/>
              <a:buAutoNum type="arabicPeriod"/>
            </a:pPr>
            <a:r>
              <a:rPr lang="en-US" sz="3200" dirty="0"/>
              <a:t>City Analysis</a:t>
            </a:r>
          </a:p>
          <a:p>
            <a:pPr marL="514350" indent="-514350" algn="just">
              <a:buFont typeface="+mj-lt"/>
              <a:buAutoNum type="arabicPeriod"/>
            </a:pPr>
            <a:r>
              <a:rPr lang="en-US" sz="3200" dirty="0"/>
              <a:t>Interventions</a:t>
            </a:r>
          </a:p>
        </p:txBody>
      </p:sp>
      <p:pic>
        <p:nvPicPr>
          <p:cNvPr id="1028" name="Picture 4">
            <a:extLst>
              <a:ext uri="{FF2B5EF4-FFF2-40B4-BE49-F238E27FC236}">
                <a16:creationId xmlns:a16="http://schemas.microsoft.com/office/drawing/2014/main" id="{873EA22F-B21B-8A1E-59C0-C70E95C5BB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3061" y="525294"/>
            <a:ext cx="5118938" cy="6332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3390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1+#ppt_w/2"/>
                                          </p:val>
                                        </p:tav>
                                        <p:tav tm="100000">
                                          <p:val>
                                            <p:strVal val="#ppt_x"/>
                                          </p:val>
                                        </p:tav>
                                      </p:tavLst>
                                    </p:anim>
                                    <p:anim calcmode="lin" valueType="num">
                                      <p:cBhvr additive="base">
                                        <p:cTn id="13" dur="500" fill="hold"/>
                                        <p:tgtEl>
                                          <p:spTgt spid="3"/>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5"/>
                                        </p:tgtEl>
                                        <p:attrNameLst>
                                          <p:attrName>style.visibility</p:attrName>
                                        </p:attrNameLst>
                                      </p:cBhvr>
                                      <p:to>
                                        <p:strVal val="visible"/>
                                      </p:to>
                                    </p:set>
                                    <p:anim calcmode="lin" valueType="num">
                                      <p:cBhvr additive="base">
                                        <p:cTn id="16" dur="500" fill="hold"/>
                                        <p:tgtEl>
                                          <p:spTgt spid="5"/>
                                        </p:tgtEl>
                                        <p:attrNameLst>
                                          <p:attrName>ppt_x</p:attrName>
                                        </p:attrNameLst>
                                      </p:cBhvr>
                                      <p:tavLst>
                                        <p:tav tm="0">
                                          <p:val>
                                            <p:strVal val="#ppt_x"/>
                                          </p:val>
                                        </p:tav>
                                        <p:tav tm="100000">
                                          <p:val>
                                            <p:strVal val="#ppt_x"/>
                                          </p:val>
                                        </p:tav>
                                      </p:tavLst>
                                    </p:anim>
                                    <p:anim calcmode="lin" valueType="num">
                                      <p:cBhvr additive="base">
                                        <p:cTn id="17" dur="500" fill="hold"/>
                                        <p:tgtEl>
                                          <p:spTgt spid="5"/>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animBg="1"/>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4092F8CC-7D0E-AF92-499F-EFF6C6993C8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330"/>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88"/>
          <p:cNvSpPr/>
          <p:nvPr/>
        </p:nvSpPr>
        <p:spPr>
          <a:xfrm>
            <a:off x="0" y="0"/>
            <a:ext cx="12912433" cy="6858000"/>
          </a:xfrm>
          <a:prstGeom prst="rect">
            <a:avLst/>
          </a:prstGeom>
          <a:solidFill>
            <a:schemeClr val="bg1">
              <a:alpha val="7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1"/>
          <p:cNvSpPr/>
          <p:nvPr/>
        </p:nvSpPr>
        <p:spPr>
          <a:xfrm>
            <a:off x="-1" y="4874145"/>
            <a:ext cx="4033431" cy="2334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44"/>
          <p:cNvSpPr/>
          <p:nvPr/>
        </p:nvSpPr>
        <p:spPr>
          <a:xfrm>
            <a:off x="4033432" y="4874145"/>
            <a:ext cx="8158568" cy="23346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34"/>
          <p:cNvSpPr/>
          <p:nvPr/>
        </p:nvSpPr>
        <p:spPr>
          <a:xfrm>
            <a:off x="3068320" y="2965929"/>
            <a:ext cx="9123681" cy="1908215"/>
          </a:xfrm>
          <a:prstGeom prst="rect">
            <a:avLst/>
          </a:prstGeom>
        </p:spPr>
        <p:txBody>
          <a:bodyPr wrap="square">
            <a:spAutoFit/>
          </a:bodyPr>
          <a:lstStyle/>
          <a:p>
            <a:r>
              <a:rPr lang="en-US" sz="5400" b="1" dirty="0">
                <a:solidFill>
                  <a:srgbClr val="262626"/>
                </a:solidFill>
                <a:latin typeface="Franklin Gothic Medium" panose="020B0603020102020204" pitchFamily="34" charset="0"/>
              </a:rPr>
              <a:t>City Selection &amp; Analysis</a:t>
            </a:r>
          </a:p>
          <a:p>
            <a:endParaRPr lang="en-US" sz="3200" dirty="0">
              <a:solidFill>
                <a:srgbClr val="262626"/>
              </a:solidFill>
              <a:latin typeface="Franklin Gothic Medium" panose="020B0603020102020204" pitchFamily="34" charset="0"/>
            </a:endParaRPr>
          </a:p>
          <a:p>
            <a:r>
              <a:rPr lang="en-US" sz="3200" dirty="0">
                <a:solidFill>
                  <a:srgbClr val="262626"/>
                </a:solidFill>
                <a:latin typeface="Franklin Gothic Medium" panose="020B0603020102020204" pitchFamily="34" charset="0"/>
              </a:rPr>
              <a:t>City Selection, Exposure Analysis, Capacity Analysis</a:t>
            </a:r>
          </a:p>
        </p:txBody>
      </p:sp>
    </p:spTree>
    <p:extLst>
      <p:ext uri="{BB962C8B-B14F-4D97-AF65-F5344CB8AC3E}">
        <p14:creationId xmlns:p14="http://schemas.microsoft.com/office/powerpoint/2010/main" val="351109047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22" presetClass="entr" presetSubtype="8" fill="hold" grpId="0" nodeType="withEffect">
                                  <p:stCondLst>
                                    <p:cond delay="1000"/>
                                  </p:stCondLst>
                                  <p:childTnLst>
                                    <p:set>
                                      <p:cBhvr>
                                        <p:cTn id="9" dur="1" fill="hold">
                                          <p:stCondLst>
                                            <p:cond delay="0"/>
                                          </p:stCondLst>
                                        </p:cTn>
                                        <p:tgtEl>
                                          <p:spTgt spid="8"/>
                                        </p:tgtEl>
                                        <p:attrNameLst>
                                          <p:attrName>style.visibility</p:attrName>
                                        </p:attrNameLst>
                                      </p:cBhvr>
                                      <p:to>
                                        <p:strVal val="visible"/>
                                      </p:to>
                                    </p:set>
                                    <p:animEffect transition="in" filter="wipe(left)">
                                      <p:cBhvr>
                                        <p:cTn id="10" dur="200"/>
                                        <p:tgtEl>
                                          <p:spTgt spid="8"/>
                                        </p:tgtEl>
                                      </p:cBhvr>
                                    </p:animEffect>
                                  </p:childTnLst>
                                </p:cTn>
                              </p:par>
                              <p:par>
                                <p:cTn id="11" presetID="22" presetClass="entr" presetSubtype="2" fill="hold" grpId="0" nodeType="withEffect">
                                  <p:stCondLst>
                                    <p:cond delay="1000"/>
                                  </p:stCondLst>
                                  <p:childTnLst>
                                    <p:set>
                                      <p:cBhvr>
                                        <p:cTn id="12" dur="1" fill="hold">
                                          <p:stCondLst>
                                            <p:cond delay="0"/>
                                          </p:stCondLst>
                                        </p:cTn>
                                        <p:tgtEl>
                                          <p:spTgt spid="9"/>
                                        </p:tgtEl>
                                        <p:attrNameLst>
                                          <p:attrName>style.visibility</p:attrName>
                                        </p:attrNameLst>
                                      </p:cBhvr>
                                      <p:to>
                                        <p:strVal val="visible"/>
                                      </p:to>
                                    </p:set>
                                    <p:animEffect transition="in" filter="wipe(right)">
                                      <p:cBhvr>
                                        <p:cTn id="13" dur="2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4" name="Rectangle: Rounded Corners 3">
            <a:extLst>
              <a:ext uri="{FF2B5EF4-FFF2-40B4-BE49-F238E27FC236}">
                <a16:creationId xmlns:a16="http://schemas.microsoft.com/office/drawing/2014/main" id="{5A277183-C066-9350-2D32-CE27C7C6667C}"/>
              </a:ext>
            </a:extLst>
          </p:cNvPr>
          <p:cNvSpPr/>
          <p:nvPr/>
        </p:nvSpPr>
        <p:spPr>
          <a:xfrm>
            <a:off x="355600" y="1036320"/>
            <a:ext cx="4155440" cy="792480"/>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City Selection</a:t>
            </a:r>
          </a:p>
        </p:txBody>
      </p:sp>
      <p:sp>
        <p:nvSpPr>
          <p:cNvPr id="5" name="TextBox 4">
            <a:extLst>
              <a:ext uri="{FF2B5EF4-FFF2-40B4-BE49-F238E27FC236}">
                <a16:creationId xmlns:a16="http://schemas.microsoft.com/office/drawing/2014/main" id="{9B2BE9C9-E6AB-C49F-6A3A-25CCAAD4D410}"/>
              </a:ext>
            </a:extLst>
          </p:cNvPr>
          <p:cNvSpPr txBox="1"/>
          <p:nvPr/>
        </p:nvSpPr>
        <p:spPr>
          <a:xfrm>
            <a:off x="355600" y="2149641"/>
            <a:ext cx="6421120" cy="2308324"/>
          </a:xfrm>
          <a:prstGeom prst="rect">
            <a:avLst/>
          </a:prstGeom>
          <a:noFill/>
        </p:spPr>
        <p:txBody>
          <a:bodyPr wrap="square">
            <a:spAutoFit/>
          </a:bodyPr>
          <a:lstStyle/>
          <a:p>
            <a:pPr algn="just"/>
            <a:r>
              <a:rPr lang="en-US" sz="2400" dirty="0"/>
              <a:t>The selection process went through multiple levels, National and Regional levels.</a:t>
            </a:r>
          </a:p>
          <a:p>
            <a:pPr algn="just"/>
            <a:endParaRPr lang="en-US" sz="2400" dirty="0"/>
          </a:p>
          <a:p>
            <a:pPr algn="just"/>
            <a:r>
              <a:rPr lang="en-US" sz="2400" b="1" dirty="0">
                <a:solidFill>
                  <a:schemeClr val="accent2"/>
                </a:solidFill>
              </a:rPr>
              <a:t>National Level: </a:t>
            </a:r>
            <a:r>
              <a:rPr lang="en-US" sz="2400" dirty="0"/>
              <a:t>There is 11 Palestinian cities distributed along the West Bank contain 3 geographical regions.</a:t>
            </a:r>
          </a:p>
        </p:txBody>
      </p:sp>
      <p:pic>
        <p:nvPicPr>
          <p:cNvPr id="6" name="Picture 5">
            <a:extLst>
              <a:ext uri="{FF2B5EF4-FFF2-40B4-BE49-F238E27FC236}">
                <a16:creationId xmlns:a16="http://schemas.microsoft.com/office/drawing/2014/main" id="{BC125CE3-F9E5-4718-E724-5AF111A5F20B}"/>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97558" y="525294"/>
            <a:ext cx="4894442" cy="6332706"/>
          </a:xfrm>
          <a:prstGeom prst="rect">
            <a:avLst/>
          </a:prstGeom>
          <a:noFill/>
          <a:ln>
            <a:noFill/>
          </a:ln>
        </p:spPr>
      </p:pic>
    </p:spTree>
    <p:extLst>
      <p:ext uri="{BB962C8B-B14F-4D97-AF65-F5344CB8AC3E}">
        <p14:creationId xmlns:p14="http://schemas.microsoft.com/office/powerpoint/2010/main" val="493323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4"/>
                                        </p:tgtEl>
                                        <p:attrNameLst>
                                          <p:attrName>style.visibility</p:attrName>
                                        </p:attrNameLst>
                                      </p:cBhvr>
                                      <p:to>
                                        <p:strVal val="visible"/>
                                      </p:to>
                                    </p:set>
                                    <p:anim calcmode="lin" valueType="num">
                                      <p:cBhvr additive="base">
                                        <p:cTn id="16" dur="500" fill="hold"/>
                                        <p:tgtEl>
                                          <p:spTgt spid="4"/>
                                        </p:tgtEl>
                                        <p:attrNameLst>
                                          <p:attrName>ppt_x</p:attrName>
                                        </p:attrNameLst>
                                      </p:cBhvr>
                                      <p:tavLst>
                                        <p:tav tm="0">
                                          <p:val>
                                            <p:strVal val="#ppt_x"/>
                                          </p:val>
                                        </p:tav>
                                        <p:tav tm="100000">
                                          <p:val>
                                            <p:strVal val="#ppt_x"/>
                                          </p:val>
                                        </p:tav>
                                      </p:tavLst>
                                    </p:anim>
                                    <p:anim calcmode="lin" valueType="num">
                                      <p:cBhvr additive="base">
                                        <p:cTn id="17" dur="500" fill="hold"/>
                                        <p:tgtEl>
                                          <p:spTgt spid="4"/>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4" grpId="0" animBg="1"/>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AAB613-5DF1-5F6B-3D98-8CF48CAF2EE4}"/>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607" t="14856" r="3530" b="10095"/>
          <a:stretch/>
        </p:blipFill>
        <p:spPr bwMode="auto">
          <a:xfrm>
            <a:off x="4511040" y="1290110"/>
            <a:ext cx="4280041" cy="4427014"/>
          </a:xfrm>
          <a:prstGeom prst="rect">
            <a:avLst/>
          </a:prstGeom>
          <a:noFill/>
          <a:ln>
            <a:noFill/>
          </a:ln>
          <a:extLst>
            <a:ext uri="{53640926-AAD7-44D8-BBD7-CCE9431645EC}">
              <a14:shadowObscured xmlns:a14="http://schemas.microsoft.com/office/drawing/2010/main"/>
            </a:ext>
          </a:extLst>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4" name="Rectangle: Rounded Corners 3">
            <a:extLst>
              <a:ext uri="{FF2B5EF4-FFF2-40B4-BE49-F238E27FC236}">
                <a16:creationId xmlns:a16="http://schemas.microsoft.com/office/drawing/2014/main" id="{5A277183-C066-9350-2D32-CE27C7C6667C}"/>
              </a:ext>
            </a:extLst>
          </p:cNvPr>
          <p:cNvSpPr/>
          <p:nvPr/>
        </p:nvSpPr>
        <p:spPr>
          <a:xfrm>
            <a:off x="355600" y="1036320"/>
            <a:ext cx="4155440" cy="792480"/>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City Selection</a:t>
            </a:r>
          </a:p>
        </p:txBody>
      </p:sp>
      <p:sp>
        <p:nvSpPr>
          <p:cNvPr id="5" name="TextBox 4">
            <a:extLst>
              <a:ext uri="{FF2B5EF4-FFF2-40B4-BE49-F238E27FC236}">
                <a16:creationId xmlns:a16="http://schemas.microsoft.com/office/drawing/2014/main" id="{9B2BE9C9-E6AB-C49F-6A3A-25CCAAD4D410}"/>
              </a:ext>
            </a:extLst>
          </p:cNvPr>
          <p:cNvSpPr txBox="1"/>
          <p:nvPr/>
        </p:nvSpPr>
        <p:spPr>
          <a:xfrm>
            <a:off x="355600" y="2149641"/>
            <a:ext cx="4155440" cy="4154984"/>
          </a:xfrm>
          <a:prstGeom prst="rect">
            <a:avLst/>
          </a:prstGeom>
          <a:noFill/>
        </p:spPr>
        <p:txBody>
          <a:bodyPr wrap="square">
            <a:spAutoFit/>
          </a:bodyPr>
          <a:lstStyle/>
          <a:p>
            <a:pPr algn="just"/>
            <a:r>
              <a:rPr lang="en-US" sz="2400" b="1" dirty="0">
                <a:solidFill>
                  <a:schemeClr val="accent2"/>
                </a:solidFill>
              </a:rPr>
              <a:t>Regional Level: </a:t>
            </a:r>
            <a:r>
              <a:rPr lang="en-US" sz="2400" dirty="0"/>
              <a:t>As the researcher is a resident at the northern area of the West Bank, the city will be selected from the cities in the north side of the West Bank for the ease of mobility, which they area Jenin, Tubas, </a:t>
            </a:r>
            <a:r>
              <a:rPr lang="en-US" sz="2400" dirty="0" err="1"/>
              <a:t>Tulkarm</a:t>
            </a:r>
            <a:r>
              <a:rPr lang="en-US" sz="2400" dirty="0"/>
              <a:t>, </a:t>
            </a:r>
            <a:r>
              <a:rPr lang="en-US" sz="2400" dirty="0" err="1"/>
              <a:t>Qalqiliya</a:t>
            </a:r>
            <a:r>
              <a:rPr lang="en-US" sz="2400" dirty="0"/>
              <a:t>, Nablus, and Salfit. </a:t>
            </a:r>
          </a:p>
          <a:p>
            <a:pPr algn="just"/>
            <a:endParaRPr lang="en-US" sz="2400" dirty="0"/>
          </a:p>
        </p:txBody>
      </p:sp>
      <p:pic>
        <p:nvPicPr>
          <p:cNvPr id="8" name="Picture 7">
            <a:extLst>
              <a:ext uri="{FF2B5EF4-FFF2-40B4-BE49-F238E27FC236}">
                <a16:creationId xmlns:a16="http://schemas.microsoft.com/office/drawing/2014/main" id="{EB046C76-36CA-C780-68C9-E483024D922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89996" y="887240"/>
            <a:ext cx="3502004" cy="4531571"/>
          </a:xfrm>
          <a:prstGeom prst="rect">
            <a:avLst/>
          </a:prstGeom>
          <a:noFill/>
          <a:ln>
            <a:noFill/>
          </a:ln>
        </p:spPr>
      </p:pic>
      <p:sp>
        <p:nvSpPr>
          <p:cNvPr id="9" name="Arrow: Right 8">
            <a:extLst>
              <a:ext uri="{FF2B5EF4-FFF2-40B4-BE49-F238E27FC236}">
                <a16:creationId xmlns:a16="http://schemas.microsoft.com/office/drawing/2014/main" id="{4A3294C4-2CAC-B18B-34C4-814957216B75}"/>
              </a:ext>
            </a:extLst>
          </p:cNvPr>
          <p:cNvSpPr/>
          <p:nvPr/>
        </p:nvSpPr>
        <p:spPr>
          <a:xfrm rot="10800000">
            <a:off x="8331200" y="2452684"/>
            <a:ext cx="1674177" cy="260035"/>
          </a:xfrm>
          <a:prstGeom prst="rightArrow">
            <a:avLst/>
          </a:prstGeom>
          <a:solidFill>
            <a:srgbClr val="C0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spTree>
    <p:extLst>
      <p:ext uri="{BB962C8B-B14F-4D97-AF65-F5344CB8AC3E}">
        <p14:creationId xmlns:p14="http://schemas.microsoft.com/office/powerpoint/2010/main" val="3352576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4"/>
                                        </p:tgtEl>
                                        <p:attrNameLst>
                                          <p:attrName>style.visibility</p:attrName>
                                        </p:attrNameLst>
                                      </p:cBhvr>
                                      <p:to>
                                        <p:strVal val="visible"/>
                                      </p:to>
                                    </p:set>
                                    <p:anim calcmode="lin" valueType="num">
                                      <p:cBhvr additive="base">
                                        <p:cTn id="16" dur="500" fill="hold"/>
                                        <p:tgtEl>
                                          <p:spTgt spid="4"/>
                                        </p:tgtEl>
                                        <p:attrNameLst>
                                          <p:attrName>ppt_x</p:attrName>
                                        </p:attrNameLst>
                                      </p:cBhvr>
                                      <p:tavLst>
                                        <p:tav tm="0">
                                          <p:val>
                                            <p:strVal val="#ppt_x"/>
                                          </p:val>
                                        </p:tav>
                                        <p:tav tm="100000">
                                          <p:val>
                                            <p:strVal val="#ppt_x"/>
                                          </p:val>
                                        </p:tav>
                                      </p:tavLst>
                                    </p:anim>
                                    <p:anim calcmode="lin" valueType="num">
                                      <p:cBhvr additive="base">
                                        <p:cTn id="17" dur="500" fill="hold"/>
                                        <p:tgtEl>
                                          <p:spTgt spid="4"/>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6" fill="hold" nodeType="afterEffect">
                                  <p:stCondLst>
                                    <p:cond delay="0"/>
                                  </p:stCondLst>
                                  <p:childTnLst>
                                    <p:set>
                                      <p:cBhvr>
                                        <p:cTn id="25" dur="1" fill="hold">
                                          <p:stCondLst>
                                            <p:cond delay="0"/>
                                          </p:stCondLst>
                                        </p:cTn>
                                        <p:tgtEl>
                                          <p:spTgt spid="8"/>
                                        </p:tgtEl>
                                        <p:attrNameLst>
                                          <p:attrName>style.visibility</p:attrName>
                                        </p:attrNameLst>
                                      </p:cBhvr>
                                      <p:to>
                                        <p:strVal val="visible"/>
                                      </p:to>
                                    </p:set>
                                    <p:anim calcmode="lin" valueType="num">
                                      <p:cBhvr additive="base">
                                        <p:cTn id="26" dur="500" fill="hold"/>
                                        <p:tgtEl>
                                          <p:spTgt spid="8"/>
                                        </p:tgtEl>
                                        <p:attrNameLst>
                                          <p:attrName>ppt_x</p:attrName>
                                        </p:attrNameLst>
                                      </p:cBhvr>
                                      <p:tavLst>
                                        <p:tav tm="0">
                                          <p:val>
                                            <p:strVal val="1+#ppt_w/2"/>
                                          </p:val>
                                        </p:tav>
                                        <p:tav tm="100000">
                                          <p:val>
                                            <p:strVal val="#ppt_x"/>
                                          </p:val>
                                        </p:tav>
                                      </p:tavLst>
                                    </p:anim>
                                    <p:anim calcmode="lin" valueType="num">
                                      <p:cBhvr additive="base">
                                        <p:cTn id="27" dur="500" fill="hold"/>
                                        <p:tgtEl>
                                          <p:spTgt spid="8"/>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6"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1+#ppt_w/2"/>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6" fill="hold" nodeType="afterEffect">
                                  <p:stCondLst>
                                    <p:cond delay="0"/>
                                  </p:stCondLst>
                                  <p:childTnLst>
                                    <p:set>
                                      <p:cBhvr>
                                        <p:cTn id="35" dur="1" fill="hold">
                                          <p:stCondLst>
                                            <p:cond delay="0"/>
                                          </p:stCondLst>
                                        </p:cTn>
                                        <p:tgtEl>
                                          <p:spTgt spid="3"/>
                                        </p:tgtEl>
                                        <p:attrNameLst>
                                          <p:attrName>style.visibility</p:attrName>
                                        </p:attrNameLst>
                                      </p:cBhvr>
                                      <p:to>
                                        <p:strVal val="visible"/>
                                      </p:to>
                                    </p:set>
                                    <p:anim calcmode="lin" valueType="num">
                                      <p:cBhvr additive="base">
                                        <p:cTn id="36" dur="500" fill="hold"/>
                                        <p:tgtEl>
                                          <p:spTgt spid="3"/>
                                        </p:tgtEl>
                                        <p:attrNameLst>
                                          <p:attrName>ppt_x</p:attrName>
                                        </p:attrNameLst>
                                      </p:cBhvr>
                                      <p:tavLst>
                                        <p:tav tm="0">
                                          <p:val>
                                            <p:strVal val="1+#ppt_w/2"/>
                                          </p:val>
                                        </p:tav>
                                        <p:tav tm="100000">
                                          <p:val>
                                            <p:strVal val="#ppt_x"/>
                                          </p:val>
                                        </p:tav>
                                      </p:tavLst>
                                    </p:anim>
                                    <p:anim calcmode="lin" valueType="num">
                                      <p:cBhvr additive="base">
                                        <p:cTn id="3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4" grpId="0" animBg="1"/>
      <p:bldP spid="5" grpId="0"/>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4" name="Rectangle: Rounded Corners 3">
            <a:extLst>
              <a:ext uri="{FF2B5EF4-FFF2-40B4-BE49-F238E27FC236}">
                <a16:creationId xmlns:a16="http://schemas.microsoft.com/office/drawing/2014/main" id="{5A277183-C066-9350-2D32-CE27C7C6667C}"/>
              </a:ext>
            </a:extLst>
          </p:cNvPr>
          <p:cNvSpPr/>
          <p:nvPr/>
        </p:nvSpPr>
        <p:spPr>
          <a:xfrm>
            <a:off x="355600" y="1036320"/>
            <a:ext cx="4155440" cy="792480"/>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City Selection</a:t>
            </a:r>
          </a:p>
        </p:txBody>
      </p:sp>
      <p:sp>
        <p:nvSpPr>
          <p:cNvPr id="5" name="TextBox 4">
            <a:extLst>
              <a:ext uri="{FF2B5EF4-FFF2-40B4-BE49-F238E27FC236}">
                <a16:creationId xmlns:a16="http://schemas.microsoft.com/office/drawing/2014/main" id="{9B2BE9C9-E6AB-C49F-6A3A-25CCAAD4D410}"/>
              </a:ext>
            </a:extLst>
          </p:cNvPr>
          <p:cNvSpPr txBox="1"/>
          <p:nvPr/>
        </p:nvSpPr>
        <p:spPr>
          <a:xfrm>
            <a:off x="355600" y="2149641"/>
            <a:ext cx="3566160" cy="2677656"/>
          </a:xfrm>
          <a:prstGeom prst="rect">
            <a:avLst/>
          </a:prstGeom>
          <a:noFill/>
        </p:spPr>
        <p:txBody>
          <a:bodyPr wrap="square">
            <a:spAutoFit/>
          </a:bodyPr>
          <a:lstStyle/>
          <a:p>
            <a:pPr algn="just"/>
            <a:r>
              <a:rPr lang="en-US" sz="2400" b="1" dirty="0">
                <a:solidFill>
                  <a:schemeClr val="accent2"/>
                </a:solidFill>
              </a:rPr>
              <a:t>Regional Level </a:t>
            </a:r>
          </a:p>
          <a:p>
            <a:pPr algn="just"/>
            <a:r>
              <a:rPr lang="en-US" sz="2400" dirty="0"/>
              <a:t>In the table, the main criteria for the selection process are shown with a classification for each one, with specifying data score and weight:</a:t>
            </a:r>
          </a:p>
        </p:txBody>
      </p:sp>
      <p:pic>
        <p:nvPicPr>
          <p:cNvPr id="10" name="Picture 9">
            <a:extLst>
              <a:ext uri="{FF2B5EF4-FFF2-40B4-BE49-F238E27FC236}">
                <a16:creationId xmlns:a16="http://schemas.microsoft.com/office/drawing/2014/main" id="{9BF7DBE7-FE80-21F5-172C-475AD0F94517}"/>
              </a:ext>
            </a:extLst>
          </p:cNvPr>
          <p:cNvPicPr>
            <a:picLocks noChangeAspect="1"/>
          </p:cNvPicPr>
          <p:nvPr/>
        </p:nvPicPr>
        <p:blipFill>
          <a:blip r:embed="rId2"/>
          <a:stretch>
            <a:fillRect/>
          </a:stretch>
        </p:blipFill>
        <p:spPr>
          <a:xfrm>
            <a:off x="4594519" y="711714"/>
            <a:ext cx="7597481" cy="5702666"/>
          </a:xfrm>
          <a:prstGeom prst="rect">
            <a:avLst/>
          </a:prstGeom>
        </p:spPr>
      </p:pic>
    </p:spTree>
    <p:extLst>
      <p:ext uri="{BB962C8B-B14F-4D97-AF65-F5344CB8AC3E}">
        <p14:creationId xmlns:p14="http://schemas.microsoft.com/office/powerpoint/2010/main" val="1322176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4"/>
                                        </p:tgtEl>
                                        <p:attrNameLst>
                                          <p:attrName>style.visibility</p:attrName>
                                        </p:attrNameLst>
                                      </p:cBhvr>
                                      <p:to>
                                        <p:strVal val="visible"/>
                                      </p:to>
                                    </p:set>
                                    <p:anim calcmode="lin" valueType="num">
                                      <p:cBhvr additive="base">
                                        <p:cTn id="16" dur="500" fill="hold"/>
                                        <p:tgtEl>
                                          <p:spTgt spid="4"/>
                                        </p:tgtEl>
                                        <p:attrNameLst>
                                          <p:attrName>ppt_x</p:attrName>
                                        </p:attrNameLst>
                                      </p:cBhvr>
                                      <p:tavLst>
                                        <p:tav tm="0">
                                          <p:val>
                                            <p:strVal val="#ppt_x"/>
                                          </p:val>
                                        </p:tav>
                                        <p:tav tm="100000">
                                          <p:val>
                                            <p:strVal val="#ppt_x"/>
                                          </p:val>
                                        </p:tav>
                                      </p:tavLst>
                                    </p:anim>
                                    <p:anim calcmode="lin" valueType="num">
                                      <p:cBhvr additive="base">
                                        <p:cTn id="17" dur="500" fill="hold"/>
                                        <p:tgtEl>
                                          <p:spTgt spid="4"/>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6" fill="hold" nodeType="afterEffect">
                                  <p:stCondLst>
                                    <p:cond delay="0"/>
                                  </p:stCondLst>
                                  <p:childTnLst>
                                    <p:set>
                                      <p:cBhvr>
                                        <p:cTn id="25" dur="1" fill="hold">
                                          <p:stCondLst>
                                            <p:cond delay="0"/>
                                          </p:stCondLst>
                                        </p:cTn>
                                        <p:tgtEl>
                                          <p:spTgt spid="10"/>
                                        </p:tgtEl>
                                        <p:attrNameLst>
                                          <p:attrName>style.visibility</p:attrName>
                                        </p:attrNameLst>
                                      </p:cBhvr>
                                      <p:to>
                                        <p:strVal val="visible"/>
                                      </p:to>
                                    </p:set>
                                    <p:anim calcmode="lin" valueType="num">
                                      <p:cBhvr additive="base">
                                        <p:cTn id="26" dur="500" fill="hold"/>
                                        <p:tgtEl>
                                          <p:spTgt spid="10"/>
                                        </p:tgtEl>
                                        <p:attrNameLst>
                                          <p:attrName>ppt_x</p:attrName>
                                        </p:attrNameLst>
                                      </p:cBhvr>
                                      <p:tavLst>
                                        <p:tav tm="0">
                                          <p:val>
                                            <p:strVal val="1+#ppt_w/2"/>
                                          </p:val>
                                        </p:tav>
                                        <p:tav tm="100000">
                                          <p:val>
                                            <p:strVal val="#ppt_x"/>
                                          </p:val>
                                        </p:tav>
                                      </p:tavLst>
                                    </p:anim>
                                    <p:anim calcmode="lin" valueType="num">
                                      <p:cBhvr additive="base">
                                        <p:cTn id="27"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4" grpId="0" animBg="1"/>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4" name="Rectangle: Rounded Corners 3">
            <a:extLst>
              <a:ext uri="{FF2B5EF4-FFF2-40B4-BE49-F238E27FC236}">
                <a16:creationId xmlns:a16="http://schemas.microsoft.com/office/drawing/2014/main" id="{5A277183-C066-9350-2D32-CE27C7C6667C}"/>
              </a:ext>
            </a:extLst>
          </p:cNvPr>
          <p:cNvSpPr/>
          <p:nvPr/>
        </p:nvSpPr>
        <p:spPr>
          <a:xfrm>
            <a:off x="355600" y="1036320"/>
            <a:ext cx="4155440" cy="792480"/>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City Selection</a:t>
            </a:r>
          </a:p>
        </p:txBody>
      </p:sp>
      <p:sp>
        <p:nvSpPr>
          <p:cNvPr id="5" name="TextBox 4">
            <a:extLst>
              <a:ext uri="{FF2B5EF4-FFF2-40B4-BE49-F238E27FC236}">
                <a16:creationId xmlns:a16="http://schemas.microsoft.com/office/drawing/2014/main" id="{9B2BE9C9-E6AB-C49F-6A3A-25CCAAD4D410}"/>
              </a:ext>
            </a:extLst>
          </p:cNvPr>
          <p:cNvSpPr txBox="1"/>
          <p:nvPr/>
        </p:nvSpPr>
        <p:spPr>
          <a:xfrm>
            <a:off x="355600" y="2149641"/>
            <a:ext cx="3566160" cy="2677656"/>
          </a:xfrm>
          <a:prstGeom prst="rect">
            <a:avLst/>
          </a:prstGeom>
          <a:noFill/>
        </p:spPr>
        <p:txBody>
          <a:bodyPr wrap="square">
            <a:spAutoFit/>
          </a:bodyPr>
          <a:lstStyle/>
          <a:p>
            <a:pPr algn="just"/>
            <a:r>
              <a:rPr lang="en-US" sz="2400" b="1" dirty="0">
                <a:solidFill>
                  <a:schemeClr val="accent2"/>
                </a:solidFill>
              </a:rPr>
              <a:t>Regional Level </a:t>
            </a:r>
          </a:p>
          <a:p>
            <a:pPr algn="just"/>
            <a:r>
              <a:rPr lang="en-US" sz="2400" dirty="0"/>
              <a:t>In the table, the main criteria for the selection process are shown with a classification for each one, with specifying data score and weight:</a:t>
            </a:r>
          </a:p>
        </p:txBody>
      </p:sp>
      <p:pic>
        <p:nvPicPr>
          <p:cNvPr id="6" name="Picture 5">
            <a:extLst>
              <a:ext uri="{FF2B5EF4-FFF2-40B4-BE49-F238E27FC236}">
                <a16:creationId xmlns:a16="http://schemas.microsoft.com/office/drawing/2014/main" id="{22F9721C-4AAE-241E-A559-4B68E9A4E371}"/>
              </a:ext>
            </a:extLst>
          </p:cNvPr>
          <p:cNvPicPr>
            <a:picLocks noChangeAspect="1"/>
          </p:cNvPicPr>
          <p:nvPr/>
        </p:nvPicPr>
        <p:blipFill>
          <a:blip r:embed="rId2"/>
          <a:stretch>
            <a:fillRect/>
          </a:stretch>
        </p:blipFill>
        <p:spPr>
          <a:xfrm>
            <a:off x="4581271" y="795159"/>
            <a:ext cx="7610728" cy="5571490"/>
          </a:xfrm>
          <a:prstGeom prst="rect">
            <a:avLst/>
          </a:prstGeom>
        </p:spPr>
      </p:pic>
    </p:spTree>
    <p:extLst>
      <p:ext uri="{BB962C8B-B14F-4D97-AF65-F5344CB8AC3E}">
        <p14:creationId xmlns:p14="http://schemas.microsoft.com/office/powerpoint/2010/main" val="1419137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4"/>
                                        </p:tgtEl>
                                        <p:attrNameLst>
                                          <p:attrName>style.visibility</p:attrName>
                                        </p:attrNameLst>
                                      </p:cBhvr>
                                      <p:to>
                                        <p:strVal val="visible"/>
                                      </p:to>
                                    </p:set>
                                    <p:anim calcmode="lin" valueType="num">
                                      <p:cBhvr additive="base">
                                        <p:cTn id="16" dur="500" fill="hold"/>
                                        <p:tgtEl>
                                          <p:spTgt spid="4"/>
                                        </p:tgtEl>
                                        <p:attrNameLst>
                                          <p:attrName>ppt_x</p:attrName>
                                        </p:attrNameLst>
                                      </p:cBhvr>
                                      <p:tavLst>
                                        <p:tav tm="0">
                                          <p:val>
                                            <p:strVal val="#ppt_x"/>
                                          </p:val>
                                        </p:tav>
                                        <p:tav tm="100000">
                                          <p:val>
                                            <p:strVal val="#ppt_x"/>
                                          </p:val>
                                        </p:tav>
                                      </p:tavLst>
                                    </p:anim>
                                    <p:anim calcmode="lin" valueType="num">
                                      <p:cBhvr additive="base">
                                        <p:cTn id="17" dur="500" fill="hold"/>
                                        <p:tgtEl>
                                          <p:spTgt spid="4"/>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6" fill="hold" nodeType="after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1+#ppt_w/2"/>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4" grpId="0" animBg="1"/>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D773A86-DCE8-789F-274B-AB6E290933A4}"/>
              </a:ext>
            </a:extLst>
          </p:cNvPr>
          <p:cNvPicPr>
            <a:picLocks noChangeAspect="1"/>
          </p:cNvPicPr>
          <p:nvPr/>
        </p:nvPicPr>
        <p:blipFill>
          <a:blip r:embed="rId2"/>
          <a:stretch>
            <a:fillRect/>
          </a:stretch>
        </p:blipFill>
        <p:spPr>
          <a:xfrm>
            <a:off x="4277357" y="688022"/>
            <a:ext cx="7914643" cy="6169978"/>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4" name="Rectangle: Rounded Corners 3">
            <a:extLst>
              <a:ext uri="{FF2B5EF4-FFF2-40B4-BE49-F238E27FC236}">
                <a16:creationId xmlns:a16="http://schemas.microsoft.com/office/drawing/2014/main" id="{5A277183-C066-9350-2D32-CE27C7C6667C}"/>
              </a:ext>
            </a:extLst>
          </p:cNvPr>
          <p:cNvSpPr/>
          <p:nvPr/>
        </p:nvSpPr>
        <p:spPr>
          <a:xfrm>
            <a:off x="355600" y="1036320"/>
            <a:ext cx="4155440" cy="792480"/>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City Selection</a:t>
            </a:r>
          </a:p>
        </p:txBody>
      </p:sp>
      <p:sp>
        <p:nvSpPr>
          <p:cNvPr id="5" name="TextBox 4">
            <a:extLst>
              <a:ext uri="{FF2B5EF4-FFF2-40B4-BE49-F238E27FC236}">
                <a16:creationId xmlns:a16="http://schemas.microsoft.com/office/drawing/2014/main" id="{9B2BE9C9-E6AB-C49F-6A3A-25CCAAD4D410}"/>
              </a:ext>
            </a:extLst>
          </p:cNvPr>
          <p:cNvSpPr txBox="1"/>
          <p:nvPr/>
        </p:nvSpPr>
        <p:spPr>
          <a:xfrm>
            <a:off x="355600" y="2149641"/>
            <a:ext cx="3860800" cy="2308324"/>
          </a:xfrm>
          <a:prstGeom prst="rect">
            <a:avLst/>
          </a:prstGeom>
          <a:noFill/>
        </p:spPr>
        <p:txBody>
          <a:bodyPr wrap="square">
            <a:spAutoFit/>
          </a:bodyPr>
          <a:lstStyle/>
          <a:p>
            <a:pPr algn="just"/>
            <a:r>
              <a:rPr lang="en-US" sz="2400" b="1" dirty="0">
                <a:solidFill>
                  <a:schemeClr val="accent2"/>
                </a:solidFill>
              </a:rPr>
              <a:t>(GIS Model)</a:t>
            </a:r>
          </a:p>
          <a:p>
            <a:pPr algn="just"/>
            <a:r>
              <a:rPr lang="en-US" sz="2400" dirty="0"/>
              <a:t>The next figure present a reality assessment form (Model) to determine the most suitable city for the study.</a:t>
            </a:r>
          </a:p>
        </p:txBody>
      </p:sp>
    </p:spTree>
    <p:extLst>
      <p:ext uri="{BB962C8B-B14F-4D97-AF65-F5344CB8AC3E}">
        <p14:creationId xmlns:p14="http://schemas.microsoft.com/office/powerpoint/2010/main" val="809531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4"/>
                                        </p:tgtEl>
                                        <p:attrNameLst>
                                          <p:attrName>style.visibility</p:attrName>
                                        </p:attrNameLst>
                                      </p:cBhvr>
                                      <p:to>
                                        <p:strVal val="visible"/>
                                      </p:to>
                                    </p:set>
                                    <p:anim calcmode="lin" valueType="num">
                                      <p:cBhvr additive="base">
                                        <p:cTn id="16" dur="500" fill="hold"/>
                                        <p:tgtEl>
                                          <p:spTgt spid="4"/>
                                        </p:tgtEl>
                                        <p:attrNameLst>
                                          <p:attrName>ppt_x</p:attrName>
                                        </p:attrNameLst>
                                      </p:cBhvr>
                                      <p:tavLst>
                                        <p:tav tm="0">
                                          <p:val>
                                            <p:strVal val="#ppt_x"/>
                                          </p:val>
                                        </p:tav>
                                        <p:tav tm="100000">
                                          <p:val>
                                            <p:strVal val="#ppt_x"/>
                                          </p:val>
                                        </p:tav>
                                      </p:tavLst>
                                    </p:anim>
                                    <p:anim calcmode="lin" valueType="num">
                                      <p:cBhvr additive="base">
                                        <p:cTn id="17" dur="500" fill="hold"/>
                                        <p:tgtEl>
                                          <p:spTgt spid="4"/>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6" fill="hold" nodeType="afterEffect">
                                  <p:stCondLst>
                                    <p:cond delay="0"/>
                                  </p:stCondLst>
                                  <p:childTnLst>
                                    <p:set>
                                      <p:cBhvr>
                                        <p:cTn id="25" dur="1" fill="hold">
                                          <p:stCondLst>
                                            <p:cond delay="0"/>
                                          </p:stCondLst>
                                        </p:cTn>
                                        <p:tgtEl>
                                          <p:spTgt spid="3"/>
                                        </p:tgtEl>
                                        <p:attrNameLst>
                                          <p:attrName>style.visibility</p:attrName>
                                        </p:attrNameLst>
                                      </p:cBhvr>
                                      <p:to>
                                        <p:strVal val="visible"/>
                                      </p:to>
                                    </p:set>
                                    <p:anim calcmode="lin" valueType="num">
                                      <p:cBhvr additive="base">
                                        <p:cTn id="26" dur="500" fill="hold"/>
                                        <p:tgtEl>
                                          <p:spTgt spid="3"/>
                                        </p:tgtEl>
                                        <p:attrNameLst>
                                          <p:attrName>ppt_x</p:attrName>
                                        </p:attrNameLst>
                                      </p:cBhvr>
                                      <p:tavLst>
                                        <p:tav tm="0">
                                          <p:val>
                                            <p:strVal val="1+#ppt_w/2"/>
                                          </p:val>
                                        </p:tav>
                                        <p:tav tm="100000">
                                          <p:val>
                                            <p:strVal val="#ppt_x"/>
                                          </p:val>
                                        </p:tav>
                                      </p:tavLst>
                                    </p:anim>
                                    <p:anim calcmode="lin" valueType="num">
                                      <p:cBhvr additive="base">
                                        <p:cTn id="2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4" grpId="0" animBg="1"/>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4" name="Rectangle: Rounded Corners 3">
            <a:extLst>
              <a:ext uri="{FF2B5EF4-FFF2-40B4-BE49-F238E27FC236}">
                <a16:creationId xmlns:a16="http://schemas.microsoft.com/office/drawing/2014/main" id="{5A277183-C066-9350-2D32-CE27C7C6667C}"/>
              </a:ext>
            </a:extLst>
          </p:cNvPr>
          <p:cNvSpPr/>
          <p:nvPr/>
        </p:nvSpPr>
        <p:spPr>
          <a:xfrm>
            <a:off x="355600" y="1036320"/>
            <a:ext cx="3149600" cy="792480"/>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City Selection</a:t>
            </a:r>
          </a:p>
        </p:txBody>
      </p:sp>
      <p:sp>
        <p:nvSpPr>
          <p:cNvPr id="5" name="TextBox 4">
            <a:extLst>
              <a:ext uri="{FF2B5EF4-FFF2-40B4-BE49-F238E27FC236}">
                <a16:creationId xmlns:a16="http://schemas.microsoft.com/office/drawing/2014/main" id="{9B2BE9C9-E6AB-C49F-6A3A-25CCAAD4D410}"/>
              </a:ext>
            </a:extLst>
          </p:cNvPr>
          <p:cNvSpPr txBox="1"/>
          <p:nvPr/>
        </p:nvSpPr>
        <p:spPr>
          <a:xfrm>
            <a:off x="355600" y="2149641"/>
            <a:ext cx="3149600" cy="2677656"/>
          </a:xfrm>
          <a:prstGeom prst="rect">
            <a:avLst/>
          </a:prstGeom>
          <a:noFill/>
        </p:spPr>
        <p:txBody>
          <a:bodyPr wrap="square">
            <a:spAutoFit/>
          </a:bodyPr>
          <a:lstStyle/>
          <a:p>
            <a:pPr algn="ctr"/>
            <a:r>
              <a:rPr lang="en-US" sz="2400" b="1" dirty="0">
                <a:solidFill>
                  <a:schemeClr val="accent2"/>
                </a:solidFill>
              </a:rPr>
              <a:t>Suitability analysis result</a:t>
            </a:r>
          </a:p>
          <a:p>
            <a:pPr algn="ctr"/>
            <a:endParaRPr lang="en-US" sz="2400" b="1" dirty="0">
              <a:solidFill>
                <a:schemeClr val="accent2"/>
              </a:solidFill>
            </a:endParaRPr>
          </a:p>
          <a:p>
            <a:pPr algn="just"/>
            <a:r>
              <a:rPr lang="en-US" sz="2400" dirty="0"/>
              <a:t>Nablus, Jenin, and </a:t>
            </a:r>
            <a:r>
              <a:rPr lang="en-US" sz="2400" dirty="0" err="1"/>
              <a:t>Tulkarm</a:t>
            </a:r>
            <a:r>
              <a:rPr lang="en-US" sz="2400" dirty="0"/>
              <a:t> seem to be the most suitable cities for the project.</a:t>
            </a:r>
          </a:p>
        </p:txBody>
      </p:sp>
      <p:grpSp>
        <p:nvGrpSpPr>
          <p:cNvPr id="9" name="Group 8">
            <a:extLst>
              <a:ext uri="{FF2B5EF4-FFF2-40B4-BE49-F238E27FC236}">
                <a16:creationId xmlns:a16="http://schemas.microsoft.com/office/drawing/2014/main" id="{06E75411-819D-3C80-54D5-1FE566E9974D}"/>
              </a:ext>
            </a:extLst>
          </p:cNvPr>
          <p:cNvGrpSpPr/>
          <p:nvPr/>
        </p:nvGrpSpPr>
        <p:grpSpPr>
          <a:xfrm>
            <a:off x="3603820" y="660400"/>
            <a:ext cx="8588179" cy="6075680"/>
            <a:chOff x="3603820" y="660400"/>
            <a:chExt cx="8588179" cy="6075680"/>
          </a:xfrm>
        </p:grpSpPr>
        <p:pic>
          <p:nvPicPr>
            <p:cNvPr id="6" name="Picture 5">
              <a:extLst>
                <a:ext uri="{FF2B5EF4-FFF2-40B4-BE49-F238E27FC236}">
                  <a16:creationId xmlns:a16="http://schemas.microsoft.com/office/drawing/2014/main" id="{23CB35B3-C8BE-03F0-3721-413AA3BBAA05}"/>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03820" y="660400"/>
              <a:ext cx="8588179" cy="6075680"/>
            </a:xfrm>
            <a:prstGeom prst="rect">
              <a:avLst/>
            </a:prstGeom>
            <a:noFill/>
            <a:ln>
              <a:noFill/>
            </a:ln>
          </p:spPr>
        </p:pic>
        <p:pic>
          <p:nvPicPr>
            <p:cNvPr id="8" name="Picture 7">
              <a:extLst>
                <a:ext uri="{FF2B5EF4-FFF2-40B4-BE49-F238E27FC236}">
                  <a16:creationId xmlns:a16="http://schemas.microsoft.com/office/drawing/2014/main" id="{725C8233-B278-A830-F8FA-78A27123F68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358882" y="887240"/>
              <a:ext cx="655001" cy="923527"/>
            </a:xfrm>
            <a:prstGeom prst="rect">
              <a:avLst/>
            </a:prstGeom>
          </p:spPr>
        </p:pic>
      </p:grpSp>
    </p:spTree>
    <p:extLst>
      <p:ext uri="{BB962C8B-B14F-4D97-AF65-F5344CB8AC3E}">
        <p14:creationId xmlns:p14="http://schemas.microsoft.com/office/powerpoint/2010/main" val="400835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4"/>
                                        </p:tgtEl>
                                        <p:attrNameLst>
                                          <p:attrName>style.visibility</p:attrName>
                                        </p:attrNameLst>
                                      </p:cBhvr>
                                      <p:to>
                                        <p:strVal val="visible"/>
                                      </p:to>
                                    </p:set>
                                    <p:anim calcmode="lin" valueType="num">
                                      <p:cBhvr additive="base">
                                        <p:cTn id="16" dur="500" fill="hold"/>
                                        <p:tgtEl>
                                          <p:spTgt spid="4"/>
                                        </p:tgtEl>
                                        <p:attrNameLst>
                                          <p:attrName>ppt_x</p:attrName>
                                        </p:attrNameLst>
                                      </p:cBhvr>
                                      <p:tavLst>
                                        <p:tav tm="0">
                                          <p:val>
                                            <p:strVal val="#ppt_x"/>
                                          </p:val>
                                        </p:tav>
                                        <p:tav tm="100000">
                                          <p:val>
                                            <p:strVal val="#ppt_x"/>
                                          </p:val>
                                        </p:tav>
                                      </p:tavLst>
                                    </p:anim>
                                    <p:anim calcmode="lin" valueType="num">
                                      <p:cBhvr additive="base">
                                        <p:cTn id="17" dur="500" fill="hold"/>
                                        <p:tgtEl>
                                          <p:spTgt spid="4"/>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9"/>
                                        </p:tgtEl>
                                        <p:attrNameLst>
                                          <p:attrName>style.visibility</p:attrName>
                                        </p:attrNameLst>
                                      </p:cBhvr>
                                      <p:to>
                                        <p:strVal val="visible"/>
                                      </p:to>
                                    </p:set>
                                    <p:anim calcmode="lin" valueType="num">
                                      <p:cBhvr additive="base">
                                        <p:cTn id="26" dur="500" fill="hold"/>
                                        <p:tgtEl>
                                          <p:spTgt spid="9"/>
                                        </p:tgtEl>
                                        <p:attrNameLst>
                                          <p:attrName>ppt_x</p:attrName>
                                        </p:attrNameLst>
                                      </p:cBhvr>
                                      <p:tavLst>
                                        <p:tav tm="0">
                                          <p:val>
                                            <p:strVal val="#ppt_x"/>
                                          </p:val>
                                        </p:tav>
                                        <p:tav tm="100000">
                                          <p:val>
                                            <p:strVal val="#ppt_x"/>
                                          </p:val>
                                        </p:tav>
                                      </p:tavLst>
                                    </p:anim>
                                    <p:anim calcmode="lin" valueType="num">
                                      <p:cBhvr additive="base">
                                        <p:cTn id="27"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4" grpId="0" animBg="1"/>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4" name="Rectangle: Rounded Corners 3">
            <a:extLst>
              <a:ext uri="{FF2B5EF4-FFF2-40B4-BE49-F238E27FC236}">
                <a16:creationId xmlns:a16="http://schemas.microsoft.com/office/drawing/2014/main" id="{5A277183-C066-9350-2D32-CE27C7C6667C}"/>
              </a:ext>
            </a:extLst>
          </p:cNvPr>
          <p:cNvSpPr/>
          <p:nvPr/>
        </p:nvSpPr>
        <p:spPr>
          <a:xfrm>
            <a:off x="355600" y="1036320"/>
            <a:ext cx="3149600" cy="792480"/>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City Selection</a:t>
            </a:r>
          </a:p>
        </p:txBody>
      </p:sp>
      <p:sp>
        <p:nvSpPr>
          <p:cNvPr id="5" name="TextBox 4">
            <a:extLst>
              <a:ext uri="{FF2B5EF4-FFF2-40B4-BE49-F238E27FC236}">
                <a16:creationId xmlns:a16="http://schemas.microsoft.com/office/drawing/2014/main" id="{9B2BE9C9-E6AB-C49F-6A3A-25CCAAD4D410}"/>
              </a:ext>
            </a:extLst>
          </p:cNvPr>
          <p:cNvSpPr txBox="1"/>
          <p:nvPr/>
        </p:nvSpPr>
        <p:spPr>
          <a:xfrm>
            <a:off x="355600" y="2149641"/>
            <a:ext cx="3149600" cy="2308324"/>
          </a:xfrm>
          <a:prstGeom prst="rect">
            <a:avLst/>
          </a:prstGeom>
          <a:noFill/>
        </p:spPr>
        <p:txBody>
          <a:bodyPr wrap="square">
            <a:spAutoFit/>
          </a:bodyPr>
          <a:lstStyle/>
          <a:p>
            <a:pPr algn="ctr"/>
            <a:r>
              <a:rPr lang="en-US" sz="2400" b="1" dirty="0">
                <a:solidFill>
                  <a:schemeClr val="accent2"/>
                </a:solidFill>
              </a:rPr>
              <a:t>Final City Selection</a:t>
            </a:r>
          </a:p>
          <a:p>
            <a:pPr algn="ctr"/>
            <a:endParaRPr lang="en-US" sz="2400" b="1" dirty="0">
              <a:solidFill>
                <a:schemeClr val="accent2"/>
              </a:solidFill>
            </a:endParaRPr>
          </a:p>
          <a:p>
            <a:pPr algn="just"/>
            <a:r>
              <a:rPr lang="en-US" sz="2400" dirty="0"/>
              <a:t>As shown in the next table, Nablus is the most suitable city for the project.</a:t>
            </a:r>
          </a:p>
        </p:txBody>
      </p:sp>
      <p:pic>
        <p:nvPicPr>
          <p:cNvPr id="9" name="Picture 8">
            <a:extLst>
              <a:ext uri="{FF2B5EF4-FFF2-40B4-BE49-F238E27FC236}">
                <a16:creationId xmlns:a16="http://schemas.microsoft.com/office/drawing/2014/main" id="{61E5CC58-121F-E74E-5678-CA07F449F627}"/>
              </a:ext>
            </a:extLst>
          </p:cNvPr>
          <p:cNvPicPr>
            <a:picLocks noChangeAspect="1"/>
          </p:cNvPicPr>
          <p:nvPr/>
        </p:nvPicPr>
        <p:blipFill>
          <a:blip r:embed="rId2"/>
          <a:stretch>
            <a:fillRect/>
          </a:stretch>
        </p:blipFill>
        <p:spPr>
          <a:xfrm>
            <a:off x="3627121" y="1432560"/>
            <a:ext cx="8564879" cy="4605546"/>
          </a:xfrm>
          <a:prstGeom prst="rect">
            <a:avLst/>
          </a:prstGeom>
        </p:spPr>
      </p:pic>
    </p:spTree>
    <p:extLst>
      <p:ext uri="{BB962C8B-B14F-4D97-AF65-F5344CB8AC3E}">
        <p14:creationId xmlns:p14="http://schemas.microsoft.com/office/powerpoint/2010/main" val="145986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4"/>
                                        </p:tgtEl>
                                        <p:attrNameLst>
                                          <p:attrName>style.visibility</p:attrName>
                                        </p:attrNameLst>
                                      </p:cBhvr>
                                      <p:to>
                                        <p:strVal val="visible"/>
                                      </p:to>
                                    </p:set>
                                    <p:anim calcmode="lin" valueType="num">
                                      <p:cBhvr additive="base">
                                        <p:cTn id="16" dur="500" fill="hold"/>
                                        <p:tgtEl>
                                          <p:spTgt spid="4"/>
                                        </p:tgtEl>
                                        <p:attrNameLst>
                                          <p:attrName>ppt_x</p:attrName>
                                        </p:attrNameLst>
                                      </p:cBhvr>
                                      <p:tavLst>
                                        <p:tav tm="0">
                                          <p:val>
                                            <p:strVal val="#ppt_x"/>
                                          </p:val>
                                        </p:tav>
                                        <p:tav tm="100000">
                                          <p:val>
                                            <p:strVal val="#ppt_x"/>
                                          </p:val>
                                        </p:tav>
                                      </p:tavLst>
                                    </p:anim>
                                    <p:anim calcmode="lin" valueType="num">
                                      <p:cBhvr additive="base">
                                        <p:cTn id="17" dur="500" fill="hold"/>
                                        <p:tgtEl>
                                          <p:spTgt spid="4"/>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9"/>
                                        </p:tgtEl>
                                        <p:attrNameLst>
                                          <p:attrName>style.visibility</p:attrName>
                                        </p:attrNameLst>
                                      </p:cBhvr>
                                      <p:to>
                                        <p:strVal val="visible"/>
                                      </p:to>
                                    </p:set>
                                    <p:anim calcmode="lin" valueType="num">
                                      <p:cBhvr additive="base">
                                        <p:cTn id="26" dur="500" fill="hold"/>
                                        <p:tgtEl>
                                          <p:spTgt spid="9"/>
                                        </p:tgtEl>
                                        <p:attrNameLst>
                                          <p:attrName>ppt_x</p:attrName>
                                        </p:attrNameLst>
                                      </p:cBhvr>
                                      <p:tavLst>
                                        <p:tav tm="0">
                                          <p:val>
                                            <p:strVal val="#ppt_x"/>
                                          </p:val>
                                        </p:tav>
                                        <p:tav tm="100000">
                                          <p:val>
                                            <p:strVal val="#ppt_x"/>
                                          </p:val>
                                        </p:tav>
                                      </p:tavLst>
                                    </p:anim>
                                    <p:anim calcmode="lin" valueType="num">
                                      <p:cBhvr additive="base">
                                        <p:cTn id="27"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4" grpId="0" animBg="1"/>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4" name="Rectangle: Rounded Corners 3">
            <a:extLst>
              <a:ext uri="{FF2B5EF4-FFF2-40B4-BE49-F238E27FC236}">
                <a16:creationId xmlns:a16="http://schemas.microsoft.com/office/drawing/2014/main" id="{5A277183-C066-9350-2D32-CE27C7C6667C}"/>
              </a:ext>
            </a:extLst>
          </p:cNvPr>
          <p:cNvSpPr/>
          <p:nvPr/>
        </p:nvSpPr>
        <p:spPr>
          <a:xfrm>
            <a:off x="355600" y="1036320"/>
            <a:ext cx="3149600" cy="792480"/>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City Selection</a:t>
            </a:r>
          </a:p>
        </p:txBody>
      </p:sp>
      <p:sp>
        <p:nvSpPr>
          <p:cNvPr id="5" name="TextBox 4">
            <a:extLst>
              <a:ext uri="{FF2B5EF4-FFF2-40B4-BE49-F238E27FC236}">
                <a16:creationId xmlns:a16="http://schemas.microsoft.com/office/drawing/2014/main" id="{9B2BE9C9-E6AB-C49F-6A3A-25CCAAD4D410}"/>
              </a:ext>
            </a:extLst>
          </p:cNvPr>
          <p:cNvSpPr txBox="1"/>
          <p:nvPr/>
        </p:nvSpPr>
        <p:spPr>
          <a:xfrm>
            <a:off x="182880" y="2139481"/>
            <a:ext cx="3423920" cy="1938992"/>
          </a:xfrm>
          <a:prstGeom prst="rect">
            <a:avLst/>
          </a:prstGeom>
          <a:noFill/>
        </p:spPr>
        <p:txBody>
          <a:bodyPr wrap="square">
            <a:spAutoFit/>
          </a:bodyPr>
          <a:lstStyle/>
          <a:p>
            <a:pPr algn="ctr"/>
            <a:r>
              <a:rPr lang="en-US" sz="2400" b="1" dirty="0">
                <a:solidFill>
                  <a:schemeClr val="accent2"/>
                </a:solidFill>
              </a:rPr>
              <a:t>Selected City</a:t>
            </a:r>
          </a:p>
          <a:p>
            <a:pPr algn="ctr"/>
            <a:endParaRPr lang="en-US" sz="2400" b="1" dirty="0">
              <a:solidFill>
                <a:schemeClr val="accent2"/>
              </a:solidFill>
            </a:endParaRPr>
          </a:p>
          <a:p>
            <a:pPr algn="just"/>
            <a:r>
              <a:rPr lang="en-US" sz="2400" dirty="0"/>
              <a:t>As explained in the previous slides, the selected city is Nablus.</a:t>
            </a:r>
          </a:p>
        </p:txBody>
      </p:sp>
      <p:pic>
        <p:nvPicPr>
          <p:cNvPr id="3" name="Picture 2">
            <a:extLst>
              <a:ext uri="{FF2B5EF4-FFF2-40B4-BE49-F238E27FC236}">
                <a16:creationId xmlns:a16="http://schemas.microsoft.com/office/drawing/2014/main" id="{E61AD15E-B7F3-BE99-AEAD-D45851078567}"/>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06800" y="626894"/>
            <a:ext cx="8585200" cy="6074087"/>
          </a:xfrm>
          <a:prstGeom prst="rect">
            <a:avLst/>
          </a:prstGeom>
          <a:noFill/>
          <a:ln>
            <a:noFill/>
          </a:ln>
        </p:spPr>
      </p:pic>
    </p:spTree>
    <p:extLst>
      <p:ext uri="{BB962C8B-B14F-4D97-AF65-F5344CB8AC3E}">
        <p14:creationId xmlns:p14="http://schemas.microsoft.com/office/powerpoint/2010/main" val="3820919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4"/>
                                        </p:tgtEl>
                                        <p:attrNameLst>
                                          <p:attrName>style.visibility</p:attrName>
                                        </p:attrNameLst>
                                      </p:cBhvr>
                                      <p:to>
                                        <p:strVal val="visible"/>
                                      </p:to>
                                    </p:set>
                                    <p:anim calcmode="lin" valueType="num">
                                      <p:cBhvr additive="base">
                                        <p:cTn id="16" dur="500" fill="hold"/>
                                        <p:tgtEl>
                                          <p:spTgt spid="4"/>
                                        </p:tgtEl>
                                        <p:attrNameLst>
                                          <p:attrName>ppt_x</p:attrName>
                                        </p:attrNameLst>
                                      </p:cBhvr>
                                      <p:tavLst>
                                        <p:tav tm="0">
                                          <p:val>
                                            <p:strVal val="#ppt_x"/>
                                          </p:val>
                                        </p:tav>
                                        <p:tav tm="100000">
                                          <p:val>
                                            <p:strVal val="#ppt_x"/>
                                          </p:val>
                                        </p:tav>
                                      </p:tavLst>
                                    </p:anim>
                                    <p:anim calcmode="lin" valueType="num">
                                      <p:cBhvr additive="base">
                                        <p:cTn id="17" dur="500" fill="hold"/>
                                        <p:tgtEl>
                                          <p:spTgt spid="4"/>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3"/>
                                        </p:tgtEl>
                                        <p:attrNameLst>
                                          <p:attrName>style.visibility</p:attrName>
                                        </p:attrNameLst>
                                      </p:cBhvr>
                                      <p:to>
                                        <p:strVal val="visible"/>
                                      </p:to>
                                    </p:set>
                                    <p:anim calcmode="lin" valueType="num">
                                      <p:cBhvr additive="base">
                                        <p:cTn id="26" dur="500" fill="hold"/>
                                        <p:tgtEl>
                                          <p:spTgt spid="3"/>
                                        </p:tgtEl>
                                        <p:attrNameLst>
                                          <p:attrName>ppt_x</p:attrName>
                                        </p:attrNameLst>
                                      </p:cBhvr>
                                      <p:tavLst>
                                        <p:tav tm="0">
                                          <p:val>
                                            <p:strVal val="#ppt_x"/>
                                          </p:val>
                                        </p:tav>
                                        <p:tav tm="100000">
                                          <p:val>
                                            <p:strVal val="#ppt_x"/>
                                          </p:val>
                                        </p:tav>
                                      </p:tavLst>
                                    </p:anim>
                                    <p:anim calcmode="lin" valueType="num">
                                      <p:cBhvr additive="base">
                                        <p:cTn id="2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4" grpId="0" animBg="1"/>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5" name="TextBox 4">
            <a:extLst>
              <a:ext uri="{FF2B5EF4-FFF2-40B4-BE49-F238E27FC236}">
                <a16:creationId xmlns:a16="http://schemas.microsoft.com/office/drawing/2014/main" id="{9B2BE9C9-E6AB-C49F-6A3A-25CCAAD4D410}"/>
              </a:ext>
            </a:extLst>
          </p:cNvPr>
          <p:cNvSpPr txBox="1"/>
          <p:nvPr/>
        </p:nvSpPr>
        <p:spPr>
          <a:xfrm>
            <a:off x="355600" y="2139481"/>
            <a:ext cx="3637280" cy="2308324"/>
          </a:xfrm>
          <a:prstGeom prst="rect">
            <a:avLst/>
          </a:prstGeom>
          <a:noFill/>
        </p:spPr>
        <p:txBody>
          <a:bodyPr wrap="square">
            <a:spAutoFit/>
          </a:bodyPr>
          <a:lstStyle/>
          <a:p>
            <a:pPr algn="ctr"/>
            <a:endParaRPr lang="en-US" sz="2400" b="1" dirty="0">
              <a:solidFill>
                <a:schemeClr val="accent2"/>
              </a:solidFill>
            </a:endParaRPr>
          </a:p>
          <a:p>
            <a:pPr algn="just"/>
            <a:r>
              <a:rPr lang="en-US" sz="2400" dirty="0"/>
              <a:t>Analysis is divided into two sections:</a:t>
            </a:r>
          </a:p>
          <a:p>
            <a:pPr algn="just"/>
            <a:endParaRPr lang="en-US" sz="2400" dirty="0"/>
          </a:p>
          <a:p>
            <a:pPr marL="457200" indent="-457200" algn="just">
              <a:buFont typeface="+mj-lt"/>
              <a:buAutoNum type="arabicPeriod"/>
            </a:pPr>
            <a:r>
              <a:rPr lang="en-US" sz="2400" dirty="0"/>
              <a:t>Exposure Analysis</a:t>
            </a:r>
          </a:p>
          <a:p>
            <a:pPr marL="457200" indent="-457200" algn="just">
              <a:buFont typeface="+mj-lt"/>
              <a:buAutoNum type="arabicPeriod"/>
            </a:pPr>
            <a:r>
              <a:rPr lang="en-US" sz="2400" dirty="0"/>
              <a:t>Capacity Analysis</a:t>
            </a:r>
          </a:p>
        </p:txBody>
      </p:sp>
      <p:pic>
        <p:nvPicPr>
          <p:cNvPr id="3" name="Picture 2">
            <a:extLst>
              <a:ext uri="{FF2B5EF4-FFF2-40B4-BE49-F238E27FC236}">
                <a16:creationId xmlns:a16="http://schemas.microsoft.com/office/drawing/2014/main" id="{1F7467A0-3B3F-15A9-B7DD-4434DCF61659}"/>
              </a:ext>
            </a:extLst>
          </p:cNvPr>
          <p:cNvPicPr>
            <a:picLocks noChangeAspect="1"/>
          </p:cNvPicPr>
          <p:nvPr/>
        </p:nvPicPr>
        <p:blipFill rotWithShape="1">
          <a:blip r:embed="rId2">
            <a:extLst>
              <a:ext uri="{28A0092B-C50C-407E-A947-70E740481C1C}">
                <a14:useLocalDpi xmlns:a14="http://schemas.microsoft.com/office/drawing/2010/main" val="0"/>
              </a:ext>
            </a:extLst>
          </a:blip>
          <a:srcRect l="4253" t="33224" r="4022" b="29504"/>
          <a:stretch/>
        </p:blipFill>
        <p:spPr bwMode="auto">
          <a:xfrm>
            <a:off x="4158178" y="1168400"/>
            <a:ext cx="8033821" cy="4521200"/>
          </a:xfrm>
          <a:prstGeom prst="rect">
            <a:avLst/>
          </a:prstGeom>
          <a:noFill/>
          <a:ln>
            <a:noFill/>
          </a:ln>
          <a:extLst>
            <a:ext uri="{53640926-AAD7-44D8-BBD7-CCE9431645EC}">
              <a14:shadowObscured xmlns:a14="http://schemas.microsoft.com/office/drawing/2010/main"/>
            </a:ext>
          </a:extLst>
        </p:spPr>
      </p:pic>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20"/>
            <a:ext cx="3474720" cy="792480"/>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City Analysis</a:t>
            </a:r>
          </a:p>
        </p:txBody>
      </p:sp>
    </p:spTree>
    <p:extLst>
      <p:ext uri="{BB962C8B-B14F-4D97-AF65-F5344CB8AC3E}">
        <p14:creationId xmlns:p14="http://schemas.microsoft.com/office/powerpoint/2010/main" val="3257389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50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3"/>
                                        </p:tgtEl>
                                        <p:attrNameLst>
                                          <p:attrName>style.visibility</p:attrName>
                                        </p:attrNameLst>
                                      </p:cBhvr>
                                      <p:to>
                                        <p:strVal val="visible"/>
                                      </p:to>
                                    </p:set>
                                    <p:anim calcmode="lin" valueType="num">
                                      <p:cBhvr additive="base">
                                        <p:cTn id="26" dur="500" fill="hold"/>
                                        <p:tgtEl>
                                          <p:spTgt spid="3"/>
                                        </p:tgtEl>
                                        <p:attrNameLst>
                                          <p:attrName>ppt_x</p:attrName>
                                        </p:attrNameLst>
                                      </p:cBhvr>
                                      <p:tavLst>
                                        <p:tav tm="0">
                                          <p:val>
                                            <p:strVal val="#ppt_x"/>
                                          </p:val>
                                        </p:tav>
                                        <p:tav tm="100000">
                                          <p:val>
                                            <p:strVal val="#ppt_x"/>
                                          </p:val>
                                        </p:tav>
                                      </p:tavLst>
                                    </p:anim>
                                    <p:anim calcmode="lin" valueType="num">
                                      <p:cBhvr additive="base">
                                        <p:cTn id="2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5" name="TextBox 4">
            <a:extLst>
              <a:ext uri="{FF2B5EF4-FFF2-40B4-BE49-F238E27FC236}">
                <a16:creationId xmlns:a16="http://schemas.microsoft.com/office/drawing/2014/main" id="{9B2BE9C9-E6AB-C49F-6A3A-25CCAAD4D410}"/>
              </a:ext>
            </a:extLst>
          </p:cNvPr>
          <p:cNvSpPr txBox="1"/>
          <p:nvPr/>
        </p:nvSpPr>
        <p:spPr>
          <a:xfrm>
            <a:off x="355600" y="2139481"/>
            <a:ext cx="3637280" cy="1938992"/>
          </a:xfrm>
          <a:prstGeom prst="rect">
            <a:avLst/>
          </a:prstGeom>
          <a:noFill/>
        </p:spPr>
        <p:txBody>
          <a:bodyPr wrap="square">
            <a:spAutoFit/>
          </a:bodyPr>
          <a:lstStyle/>
          <a:p>
            <a:pPr algn="ctr"/>
            <a:r>
              <a:rPr lang="en-US" sz="2400" b="1" dirty="0">
                <a:solidFill>
                  <a:schemeClr val="accent2"/>
                </a:solidFill>
              </a:rPr>
              <a:t>Risk Map</a:t>
            </a:r>
          </a:p>
          <a:p>
            <a:pPr algn="ctr"/>
            <a:endParaRPr lang="en-US" sz="2400" b="1" dirty="0">
              <a:solidFill>
                <a:schemeClr val="accent2"/>
              </a:solidFill>
            </a:endParaRPr>
          </a:p>
          <a:p>
            <a:pPr algn="just"/>
            <a:r>
              <a:rPr lang="en-US" sz="2400" dirty="0"/>
              <a:t>The next table represent the spatial criteria of the vulnerability analysis</a:t>
            </a:r>
          </a:p>
        </p:txBody>
      </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20"/>
            <a:ext cx="3942080" cy="792480"/>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pic>
        <p:nvPicPr>
          <p:cNvPr id="8" name="Picture 7">
            <a:extLst>
              <a:ext uri="{FF2B5EF4-FFF2-40B4-BE49-F238E27FC236}">
                <a16:creationId xmlns:a16="http://schemas.microsoft.com/office/drawing/2014/main" id="{901BF5D8-BEA9-0829-F814-4F8C5973C080}"/>
              </a:ext>
            </a:extLst>
          </p:cNvPr>
          <p:cNvPicPr>
            <a:picLocks noChangeAspect="1"/>
          </p:cNvPicPr>
          <p:nvPr/>
        </p:nvPicPr>
        <p:blipFill>
          <a:blip r:embed="rId2"/>
          <a:stretch>
            <a:fillRect/>
          </a:stretch>
        </p:blipFill>
        <p:spPr>
          <a:xfrm>
            <a:off x="5415756" y="606969"/>
            <a:ext cx="5566731" cy="6149826"/>
          </a:xfrm>
          <a:prstGeom prst="rect">
            <a:avLst/>
          </a:prstGeom>
        </p:spPr>
      </p:pic>
    </p:spTree>
    <p:extLst>
      <p:ext uri="{BB962C8B-B14F-4D97-AF65-F5344CB8AC3E}">
        <p14:creationId xmlns:p14="http://schemas.microsoft.com/office/powerpoint/2010/main" val="1771496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50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8"/>
                                        </p:tgtEl>
                                        <p:attrNameLst>
                                          <p:attrName>style.visibility</p:attrName>
                                        </p:attrNameLst>
                                      </p:cBhvr>
                                      <p:to>
                                        <p:strVal val="visible"/>
                                      </p:to>
                                    </p:set>
                                    <p:anim calcmode="lin" valueType="num">
                                      <p:cBhvr additive="base">
                                        <p:cTn id="26" dur="500" fill="hold"/>
                                        <p:tgtEl>
                                          <p:spTgt spid="8"/>
                                        </p:tgtEl>
                                        <p:attrNameLst>
                                          <p:attrName>ppt_x</p:attrName>
                                        </p:attrNameLst>
                                      </p:cBhvr>
                                      <p:tavLst>
                                        <p:tav tm="0">
                                          <p:val>
                                            <p:strVal val="#ppt_x"/>
                                          </p:val>
                                        </p:tav>
                                        <p:tav tm="100000">
                                          <p:val>
                                            <p:strVal val="#ppt_x"/>
                                          </p:val>
                                        </p:tav>
                                      </p:tavLst>
                                    </p:anim>
                                    <p:anim calcmode="lin" valueType="num">
                                      <p:cBhvr additive="base">
                                        <p:cTn id="27"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051FF4E-1712-8C6E-777E-341721D5C532}"/>
              </a:ext>
            </a:extLst>
          </p:cNvPr>
          <p:cNvPicPr>
            <a:picLocks noChangeAspect="1"/>
          </p:cNvPicPr>
          <p:nvPr/>
        </p:nvPicPr>
        <p:blipFill>
          <a:blip r:embed="rId2"/>
          <a:stretch>
            <a:fillRect/>
          </a:stretch>
        </p:blipFill>
        <p:spPr>
          <a:xfrm>
            <a:off x="2958407" y="887240"/>
            <a:ext cx="9233592" cy="5970760"/>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5" name="TextBox 4">
            <a:extLst>
              <a:ext uri="{FF2B5EF4-FFF2-40B4-BE49-F238E27FC236}">
                <a16:creationId xmlns:a16="http://schemas.microsoft.com/office/drawing/2014/main" id="{9B2BE9C9-E6AB-C49F-6A3A-25CCAAD4D410}"/>
              </a:ext>
            </a:extLst>
          </p:cNvPr>
          <p:cNvSpPr txBox="1"/>
          <p:nvPr/>
        </p:nvSpPr>
        <p:spPr>
          <a:xfrm>
            <a:off x="355600" y="2139481"/>
            <a:ext cx="4206240" cy="2308324"/>
          </a:xfrm>
          <a:prstGeom prst="rect">
            <a:avLst/>
          </a:prstGeom>
          <a:noFill/>
        </p:spPr>
        <p:txBody>
          <a:bodyPr wrap="square">
            <a:spAutoFit/>
          </a:bodyPr>
          <a:lstStyle/>
          <a:p>
            <a:pPr algn="ctr"/>
            <a:r>
              <a:rPr lang="en-US" sz="2400" b="1" dirty="0">
                <a:solidFill>
                  <a:schemeClr val="accent2"/>
                </a:solidFill>
              </a:rPr>
              <a:t>(GIS Model)</a:t>
            </a:r>
          </a:p>
          <a:p>
            <a:pPr algn="ctr"/>
            <a:endParaRPr lang="en-US" sz="2400" b="1" dirty="0">
              <a:solidFill>
                <a:schemeClr val="accent2"/>
              </a:solidFill>
            </a:endParaRPr>
          </a:p>
          <a:p>
            <a:pPr algn="just"/>
            <a:r>
              <a:rPr lang="en-US" sz="2400" dirty="0"/>
              <a:t>The next figure present a reality assessment form (Model) to determine the vulnerability of the city.</a:t>
            </a:r>
          </a:p>
        </p:txBody>
      </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20"/>
            <a:ext cx="3942080" cy="792480"/>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spTree>
    <p:extLst>
      <p:ext uri="{BB962C8B-B14F-4D97-AF65-F5344CB8AC3E}">
        <p14:creationId xmlns:p14="http://schemas.microsoft.com/office/powerpoint/2010/main" val="130559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50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3"/>
                                        </p:tgtEl>
                                        <p:attrNameLst>
                                          <p:attrName>style.visibility</p:attrName>
                                        </p:attrNameLst>
                                      </p:cBhvr>
                                      <p:to>
                                        <p:strVal val="visible"/>
                                      </p:to>
                                    </p:set>
                                    <p:anim calcmode="lin" valueType="num">
                                      <p:cBhvr additive="base">
                                        <p:cTn id="26" dur="500" fill="hold"/>
                                        <p:tgtEl>
                                          <p:spTgt spid="3"/>
                                        </p:tgtEl>
                                        <p:attrNameLst>
                                          <p:attrName>ppt_x</p:attrName>
                                        </p:attrNameLst>
                                      </p:cBhvr>
                                      <p:tavLst>
                                        <p:tav tm="0">
                                          <p:val>
                                            <p:strVal val="#ppt_x"/>
                                          </p:val>
                                        </p:tav>
                                        <p:tav tm="100000">
                                          <p:val>
                                            <p:strVal val="#ppt_x"/>
                                          </p:val>
                                        </p:tav>
                                      </p:tavLst>
                                    </p:anim>
                                    <p:anim calcmode="lin" valueType="num">
                                      <p:cBhvr additive="base">
                                        <p:cTn id="2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5" name="TextBox 4">
            <a:extLst>
              <a:ext uri="{FF2B5EF4-FFF2-40B4-BE49-F238E27FC236}">
                <a16:creationId xmlns:a16="http://schemas.microsoft.com/office/drawing/2014/main" id="{9B2BE9C9-E6AB-C49F-6A3A-25CCAAD4D410}"/>
              </a:ext>
            </a:extLst>
          </p:cNvPr>
          <p:cNvSpPr txBox="1"/>
          <p:nvPr/>
        </p:nvSpPr>
        <p:spPr>
          <a:xfrm>
            <a:off x="314960" y="2752105"/>
            <a:ext cx="2702560" cy="830997"/>
          </a:xfrm>
          <a:prstGeom prst="rect">
            <a:avLst/>
          </a:prstGeom>
          <a:noFill/>
        </p:spPr>
        <p:txBody>
          <a:bodyPr wrap="square">
            <a:spAutoFit/>
          </a:bodyPr>
          <a:lstStyle/>
          <a:p>
            <a:pPr algn="ctr"/>
            <a:r>
              <a:rPr lang="en-US" sz="2400" b="1" dirty="0">
                <a:solidFill>
                  <a:schemeClr val="accent2"/>
                </a:solidFill>
              </a:rPr>
              <a:t>Risk analysis process maps</a:t>
            </a:r>
          </a:p>
        </p:txBody>
      </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pic>
        <p:nvPicPr>
          <p:cNvPr id="9" name="Picture 8">
            <a:extLst>
              <a:ext uri="{FF2B5EF4-FFF2-40B4-BE49-F238E27FC236}">
                <a16:creationId xmlns:a16="http://schemas.microsoft.com/office/drawing/2014/main" id="{9C56D2A2-E379-6E5C-4CDB-D895913E3E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4816" y="525294"/>
            <a:ext cx="8957184" cy="6332706"/>
          </a:xfrm>
          <a:prstGeom prst="rect">
            <a:avLst/>
          </a:prstGeom>
        </p:spPr>
      </p:pic>
    </p:spTree>
    <p:extLst>
      <p:ext uri="{BB962C8B-B14F-4D97-AF65-F5344CB8AC3E}">
        <p14:creationId xmlns:p14="http://schemas.microsoft.com/office/powerpoint/2010/main" val="3891018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50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5" name="TextBox 4">
            <a:extLst>
              <a:ext uri="{FF2B5EF4-FFF2-40B4-BE49-F238E27FC236}">
                <a16:creationId xmlns:a16="http://schemas.microsoft.com/office/drawing/2014/main" id="{9B2BE9C9-E6AB-C49F-6A3A-25CCAAD4D410}"/>
              </a:ext>
            </a:extLst>
          </p:cNvPr>
          <p:cNvSpPr txBox="1"/>
          <p:nvPr/>
        </p:nvSpPr>
        <p:spPr>
          <a:xfrm>
            <a:off x="314960" y="2752105"/>
            <a:ext cx="2702560" cy="830997"/>
          </a:xfrm>
          <a:prstGeom prst="rect">
            <a:avLst/>
          </a:prstGeom>
          <a:noFill/>
        </p:spPr>
        <p:txBody>
          <a:bodyPr wrap="square">
            <a:spAutoFit/>
          </a:bodyPr>
          <a:lstStyle/>
          <a:p>
            <a:pPr algn="ctr"/>
            <a:r>
              <a:rPr lang="en-US" sz="2400" b="1" dirty="0">
                <a:solidFill>
                  <a:schemeClr val="accent2"/>
                </a:solidFill>
              </a:rPr>
              <a:t>Risk analysis process maps</a:t>
            </a:r>
          </a:p>
        </p:txBody>
      </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pic>
        <p:nvPicPr>
          <p:cNvPr id="9" name="Picture 8">
            <a:extLst>
              <a:ext uri="{FF2B5EF4-FFF2-40B4-BE49-F238E27FC236}">
                <a16:creationId xmlns:a16="http://schemas.microsoft.com/office/drawing/2014/main" id="{022AD2A5-87A8-8D44-29AF-327A838353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4817" y="525294"/>
            <a:ext cx="8957184" cy="6332706"/>
          </a:xfrm>
          <a:prstGeom prst="rect">
            <a:avLst/>
          </a:prstGeom>
        </p:spPr>
      </p:pic>
    </p:spTree>
    <p:extLst>
      <p:ext uri="{BB962C8B-B14F-4D97-AF65-F5344CB8AC3E}">
        <p14:creationId xmlns:p14="http://schemas.microsoft.com/office/powerpoint/2010/main" val="1757717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50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5" name="TextBox 4">
            <a:extLst>
              <a:ext uri="{FF2B5EF4-FFF2-40B4-BE49-F238E27FC236}">
                <a16:creationId xmlns:a16="http://schemas.microsoft.com/office/drawing/2014/main" id="{9B2BE9C9-E6AB-C49F-6A3A-25CCAAD4D410}"/>
              </a:ext>
            </a:extLst>
          </p:cNvPr>
          <p:cNvSpPr txBox="1"/>
          <p:nvPr/>
        </p:nvSpPr>
        <p:spPr>
          <a:xfrm>
            <a:off x="314960" y="2752105"/>
            <a:ext cx="2702560" cy="830997"/>
          </a:xfrm>
          <a:prstGeom prst="rect">
            <a:avLst/>
          </a:prstGeom>
          <a:noFill/>
        </p:spPr>
        <p:txBody>
          <a:bodyPr wrap="square">
            <a:spAutoFit/>
          </a:bodyPr>
          <a:lstStyle/>
          <a:p>
            <a:pPr algn="ctr"/>
            <a:r>
              <a:rPr lang="en-US" sz="2400" b="1" dirty="0">
                <a:solidFill>
                  <a:schemeClr val="accent2"/>
                </a:solidFill>
              </a:rPr>
              <a:t>Risk analysis process maps</a:t>
            </a:r>
          </a:p>
        </p:txBody>
      </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pic>
        <p:nvPicPr>
          <p:cNvPr id="9" name="Picture 8">
            <a:extLst>
              <a:ext uri="{FF2B5EF4-FFF2-40B4-BE49-F238E27FC236}">
                <a16:creationId xmlns:a16="http://schemas.microsoft.com/office/drawing/2014/main" id="{85258494-0ED8-A7E4-75F8-B324486AE5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4816" y="525294"/>
            <a:ext cx="8957184" cy="6332706"/>
          </a:xfrm>
          <a:prstGeom prst="rect">
            <a:avLst/>
          </a:prstGeom>
        </p:spPr>
      </p:pic>
    </p:spTree>
    <p:extLst>
      <p:ext uri="{BB962C8B-B14F-4D97-AF65-F5344CB8AC3E}">
        <p14:creationId xmlns:p14="http://schemas.microsoft.com/office/powerpoint/2010/main" val="1757889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50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5" name="TextBox 4">
            <a:extLst>
              <a:ext uri="{FF2B5EF4-FFF2-40B4-BE49-F238E27FC236}">
                <a16:creationId xmlns:a16="http://schemas.microsoft.com/office/drawing/2014/main" id="{9B2BE9C9-E6AB-C49F-6A3A-25CCAAD4D410}"/>
              </a:ext>
            </a:extLst>
          </p:cNvPr>
          <p:cNvSpPr txBox="1"/>
          <p:nvPr/>
        </p:nvSpPr>
        <p:spPr>
          <a:xfrm>
            <a:off x="314960" y="2752105"/>
            <a:ext cx="2702560" cy="830997"/>
          </a:xfrm>
          <a:prstGeom prst="rect">
            <a:avLst/>
          </a:prstGeom>
          <a:noFill/>
        </p:spPr>
        <p:txBody>
          <a:bodyPr wrap="square">
            <a:spAutoFit/>
          </a:bodyPr>
          <a:lstStyle/>
          <a:p>
            <a:pPr algn="ctr"/>
            <a:r>
              <a:rPr lang="en-US" sz="2400" b="1" dirty="0">
                <a:solidFill>
                  <a:schemeClr val="accent2"/>
                </a:solidFill>
              </a:rPr>
              <a:t>Risk analysis process maps</a:t>
            </a:r>
          </a:p>
        </p:txBody>
      </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pic>
        <p:nvPicPr>
          <p:cNvPr id="9" name="Picture 8">
            <a:extLst>
              <a:ext uri="{FF2B5EF4-FFF2-40B4-BE49-F238E27FC236}">
                <a16:creationId xmlns:a16="http://schemas.microsoft.com/office/drawing/2014/main" id="{3A2B710A-A77F-3800-0E50-24450397AB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4814" y="525294"/>
            <a:ext cx="8957185" cy="6332706"/>
          </a:xfrm>
          <a:prstGeom prst="rect">
            <a:avLst/>
          </a:prstGeom>
        </p:spPr>
      </p:pic>
    </p:spTree>
    <p:extLst>
      <p:ext uri="{BB962C8B-B14F-4D97-AF65-F5344CB8AC3E}">
        <p14:creationId xmlns:p14="http://schemas.microsoft.com/office/powerpoint/2010/main" val="56603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50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5" name="TextBox 4">
            <a:extLst>
              <a:ext uri="{FF2B5EF4-FFF2-40B4-BE49-F238E27FC236}">
                <a16:creationId xmlns:a16="http://schemas.microsoft.com/office/drawing/2014/main" id="{9B2BE9C9-E6AB-C49F-6A3A-25CCAAD4D410}"/>
              </a:ext>
            </a:extLst>
          </p:cNvPr>
          <p:cNvSpPr txBox="1"/>
          <p:nvPr/>
        </p:nvSpPr>
        <p:spPr>
          <a:xfrm>
            <a:off x="4550938" y="1172400"/>
            <a:ext cx="6695440" cy="830997"/>
          </a:xfrm>
          <a:prstGeom prst="rect">
            <a:avLst/>
          </a:prstGeom>
          <a:noFill/>
        </p:spPr>
        <p:txBody>
          <a:bodyPr wrap="square">
            <a:spAutoFit/>
          </a:bodyPr>
          <a:lstStyle/>
          <a:p>
            <a:pPr algn="ctr"/>
            <a:r>
              <a:rPr lang="en-US" sz="2400" b="1" dirty="0">
                <a:solidFill>
                  <a:schemeClr val="accent2"/>
                </a:solidFill>
              </a:rPr>
              <a:t>Hydrological model to determine the streams paths and the flow length in Nablus</a:t>
            </a:r>
          </a:p>
        </p:txBody>
      </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89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pic>
        <p:nvPicPr>
          <p:cNvPr id="3" name="Picture 2">
            <a:extLst>
              <a:ext uri="{FF2B5EF4-FFF2-40B4-BE49-F238E27FC236}">
                <a16:creationId xmlns:a16="http://schemas.microsoft.com/office/drawing/2014/main" id="{493171A3-5520-6A2D-70D5-3570C75F5836}"/>
              </a:ext>
            </a:extLst>
          </p:cNvPr>
          <p:cNvPicPr>
            <a:picLocks noChangeAspect="1"/>
          </p:cNvPicPr>
          <p:nvPr/>
        </p:nvPicPr>
        <p:blipFill rotWithShape="1">
          <a:blip r:embed="rId2"/>
          <a:srcRect t="77323" r="18397"/>
          <a:stretch/>
        </p:blipFill>
        <p:spPr bwMode="auto">
          <a:xfrm>
            <a:off x="-2462" y="3034589"/>
            <a:ext cx="11958320" cy="214790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51358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50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p:bldP spid="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5" name="TextBox 4">
            <a:extLst>
              <a:ext uri="{FF2B5EF4-FFF2-40B4-BE49-F238E27FC236}">
                <a16:creationId xmlns:a16="http://schemas.microsoft.com/office/drawing/2014/main" id="{9B2BE9C9-E6AB-C49F-6A3A-25CCAAD4D410}"/>
              </a:ext>
            </a:extLst>
          </p:cNvPr>
          <p:cNvSpPr txBox="1"/>
          <p:nvPr/>
        </p:nvSpPr>
        <p:spPr>
          <a:xfrm>
            <a:off x="314960" y="2752105"/>
            <a:ext cx="2702560" cy="830997"/>
          </a:xfrm>
          <a:prstGeom prst="rect">
            <a:avLst/>
          </a:prstGeom>
          <a:noFill/>
        </p:spPr>
        <p:txBody>
          <a:bodyPr wrap="square">
            <a:spAutoFit/>
          </a:bodyPr>
          <a:lstStyle/>
          <a:p>
            <a:pPr algn="ctr"/>
            <a:r>
              <a:rPr lang="en-US" sz="2400" b="1" dirty="0">
                <a:solidFill>
                  <a:schemeClr val="accent2"/>
                </a:solidFill>
              </a:rPr>
              <a:t>Risk analysis process maps</a:t>
            </a:r>
          </a:p>
        </p:txBody>
      </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pic>
        <p:nvPicPr>
          <p:cNvPr id="9" name="Picture 8">
            <a:extLst>
              <a:ext uri="{FF2B5EF4-FFF2-40B4-BE49-F238E27FC236}">
                <a16:creationId xmlns:a16="http://schemas.microsoft.com/office/drawing/2014/main" id="{8E5448EA-7CE6-900F-58DB-F7F7C3F6DD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4817" y="525294"/>
            <a:ext cx="8957184" cy="6332706"/>
          </a:xfrm>
          <a:prstGeom prst="rect">
            <a:avLst/>
          </a:prstGeom>
        </p:spPr>
      </p:pic>
    </p:spTree>
    <p:extLst>
      <p:ext uri="{BB962C8B-B14F-4D97-AF65-F5344CB8AC3E}">
        <p14:creationId xmlns:p14="http://schemas.microsoft.com/office/powerpoint/2010/main" val="8477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50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p:bldP spid="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5" name="TextBox 4">
            <a:extLst>
              <a:ext uri="{FF2B5EF4-FFF2-40B4-BE49-F238E27FC236}">
                <a16:creationId xmlns:a16="http://schemas.microsoft.com/office/drawing/2014/main" id="{9B2BE9C9-E6AB-C49F-6A3A-25CCAAD4D410}"/>
              </a:ext>
            </a:extLst>
          </p:cNvPr>
          <p:cNvSpPr txBox="1"/>
          <p:nvPr/>
        </p:nvSpPr>
        <p:spPr>
          <a:xfrm>
            <a:off x="314960" y="2752105"/>
            <a:ext cx="2702560" cy="830997"/>
          </a:xfrm>
          <a:prstGeom prst="rect">
            <a:avLst/>
          </a:prstGeom>
          <a:noFill/>
        </p:spPr>
        <p:txBody>
          <a:bodyPr wrap="square">
            <a:spAutoFit/>
          </a:bodyPr>
          <a:lstStyle/>
          <a:p>
            <a:pPr algn="ctr"/>
            <a:r>
              <a:rPr lang="en-US" sz="2400" b="1" dirty="0">
                <a:solidFill>
                  <a:schemeClr val="accent2"/>
                </a:solidFill>
              </a:rPr>
              <a:t>Risk analysis process maps</a:t>
            </a:r>
          </a:p>
        </p:txBody>
      </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pic>
        <p:nvPicPr>
          <p:cNvPr id="9" name="Picture 8">
            <a:extLst>
              <a:ext uri="{FF2B5EF4-FFF2-40B4-BE49-F238E27FC236}">
                <a16:creationId xmlns:a16="http://schemas.microsoft.com/office/drawing/2014/main" id="{114B29CF-3ECE-8F04-A97D-2CFD0628DD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4817" y="525294"/>
            <a:ext cx="8957184" cy="6332706"/>
          </a:xfrm>
          <a:prstGeom prst="rect">
            <a:avLst/>
          </a:prstGeom>
        </p:spPr>
      </p:pic>
    </p:spTree>
    <p:extLst>
      <p:ext uri="{BB962C8B-B14F-4D97-AF65-F5344CB8AC3E}">
        <p14:creationId xmlns:p14="http://schemas.microsoft.com/office/powerpoint/2010/main" val="3445739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50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p:bldP spid="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5" name="TextBox 4">
            <a:extLst>
              <a:ext uri="{FF2B5EF4-FFF2-40B4-BE49-F238E27FC236}">
                <a16:creationId xmlns:a16="http://schemas.microsoft.com/office/drawing/2014/main" id="{9B2BE9C9-E6AB-C49F-6A3A-25CCAAD4D410}"/>
              </a:ext>
            </a:extLst>
          </p:cNvPr>
          <p:cNvSpPr txBox="1"/>
          <p:nvPr/>
        </p:nvSpPr>
        <p:spPr>
          <a:xfrm>
            <a:off x="314960" y="2752105"/>
            <a:ext cx="2702560" cy="830997"/>
          </a:xfrm>
          <a:prstGeom prst="rect">
            <a:avLst/>
          </a:prstGeom>
          <a:noFill/>
        </p:spPr>
        <p:txBody>
          <a:bodyPr wrap="square">
            <a:spAutoFit/>
          </a:bodyPr>
          <a:lstStyle/>
          <a:p>
            <a:pPr algn="ctr"/>
            <a:r>
              <a:rPr lang="en-US" sz="2400" b="1" dirty="0">
                <a:solidFill>
                  <a:schemeClr val="accent2"/>
                </a:solidFill>
              </a:rPr>
              <a:t>Risk analysis process maps</a:t>
            </a:r>
          </a:p>
        </p:txBody>
      </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pic>
        <p:nvPicPr>
          <p:cNvPr id="9" name="Picture 8">
            <a:extLst>
              <a:ext uri="{FF2B5EF4-FFF2-40B4-BE49-F238E27FC236}">
                <a16:creationId xmlns:a16="http://schemas.microsoft.com/office/drawing/2014/main" id="{605C6CD9-6D4A-469B-5A05-F07F2BDF18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4817" y="525294"/>
            <a:ext cx="8957184" cy="6332706"/>
          </a:xfrm>
          <a:prstGeom prst="rect">
            <a:avLst/>
          </a:prstGeom>
        </p:spPr>
      </p:pic>
    </p:spTree>
    <p:extLst>
      <p:ext uri="{BB962C8B-B14F-4D97-AF65-F5344CB8AC3E}">
        <p14:creationId xmlns:p14="http://schemas.microsoft.com/office/powerpoint/2010/main" val="3118928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50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p:bldP spid="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5" name="TextBox 4">
            <a:extLst>
              <a:ext uri="{FF2B5EF4-FFF2-40B4-BE49-F238E27FC236}">
                <a16:creationId xmlns:a16="http://schemas.microsoft.com/office/drawing/2014/main" id="{9B2BE9C9-E6AB-C49F-6A3A-25CCAAD4D410}"/>
              </a:ext>
            </a:extLst>
          </p:cNvPr>
          <p:cNvSpPr txBox="1"/>
          <p:nvPr/>
        </p:nvSpPr>
        <p:spPr>
          <a:xfrm>
            <a:off x="314960" y="2752105"/>
            <a:ext cx="2702560" cy="830997"/>
          </a:xfrm>
          <a:prstGeom prst="rect">
            <a:avLst/>
          </a:prstGeom>
          <a:noFill/>
        </p:spPr>
        <p:txBody>
          <a:bodyPr wrap="square">
            <a:spAutoFit/>
          </a:bodyPr>
          <a:lstStyle/>
          <a:p>
            <a:pPr algn="ctr"/>
            <a:r>
              <a:rPr lang="en-US" sz="2400" b="1" dirty="0">
                <a:solidFill>
                  <a:schemeClr val="accent2"/>
                </a:solidFill>
              </a:rPr>
              <a:t>Flood risk map (final results)</a:t>
            </a:r>
          </a:p>
        </p:txBody>
      </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pic>
        <p:nvPicPr>
          <p:cNvPr id="11" name="Picture 10">
            <a:extLst>
              <a:ext uri="{FF2B5EF4-FFF2-40B4-BE49-F238E27FC236}">
                <a16:creationId xmlns:a16="http://schemas.microsoft.com/office/drawing/2014/main" id="{A9F5ED7E-D954-E813-3C11-FFCA898CCB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4816" y="525294"/>
            <a:ext cx="8957184" cy="6332706"/>
          </a:xfrm>
          <a:prstGeom prst="rect">
            <a:avLst/>
          </a:prstGeom>
        </p:spPr>
      </p:pic>
      <p:pic>
        <p:nvPicPr>
          <p:cNvPr id="3" name="Picture 2">
            <a:extLst>
              <a:ext uri="{FF2B5EF4-FFF2-40B4-BE49-F238E27FC236}">
                <a16:creationId xmlns:a16="http://schemas.microsoft.com/office/drawing/2014/main" id="{434E6232-4705-D8EC-5A47-03CEFA02F547}"/>
              </a:ext>
            </a:extLst>
          </p:cNvPr>
          <p:cNvPicPr>
            <a:picLocks noChangeAspect="1"/>
          </p:cNvPicPr>
          <p:nvPr/>
        </p:nvPicPr>
        <p:blipFill rotWithShape="1">
          <a:blip r:embed="rId3"/>
          <a:srcRect l="29061" t="24030" r="29067" b="3330"/>
          <a:stretch/>
        </p:blipFill>
        <p:spPr>
          <a:xfrm>
            <a:off x="0" y="3654975"/>
            <a:ext cx="3234816" cy="3203025"/>
          </a:xfrm>
          <a:prstGeom prst="rect">
            <a:avLst/>
          </a:prstGeom>
        </p:spPr>
      </p:pic>
    </p:spTree>
    <p:extLst>
      <p:ext uri="{BB962C8B-B14F-4D97-AF65-F5344CB8AC3E}">
        <p14:creationId xmlns:p14="http://schemas.microsoft.com/office/powerpoint/2010/main" val="3328560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50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p:bldP spid="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5" name="TextBox 4">
            <a:extLst>
              <a:ext uri="{FF2B5EF4-FFF2-40B4-BE49-F238E27FC236}">
                <a16:creationId xmlns:a16="http://schemas.microsoft.com/office/drawing/2014/main" id="{9B2BE9C9-E6AB-C49F-6A3A-25CCAAD4D410}"/>
              </a:ext>
            </a:extLst>
          </p:cNvPr>
          <p:cNvSpPr txBox="1"/>
          <p:nvPr/>
        </p:nvSpPr>
        <p:spPr>
          <a:xfrm>
            <a:off x="314960" y="2752105"/>
            <a:ext cx="2702560" cy="830997"/>
          </a:xfrm>
          <a:prstGeom prst="rect">
            <a:avLst/>
          </a:prstGeom>
          <a:noFill/>
        </p:spPr>
        <p:txBody>
          <a:bodyPr wrap="square">
            <a:spAutoFit/>
          </a:bodyPr>
          <a:lstStyle/>
          <a:p>
            <a:pPr algn="ctr"/>
            <a:r>
              <a:rPr lang="en-US" sz="2400" b="1" dirty="0">
                <a:solidFill>
                  <a:schemeClr val="accent2"/>
                </a:solidFill>
              </a:rPr>
              <a:t>Flood risk map (final results)</a:t>
            </a:r>
          </a:p>
        </p:txBody>
      </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pic>
        <p:nvPicPr>
          <p:cNvPr id="3" name="Picture 2">
            <a:extLst>
              <a:ext uri="{FF2B5EF4-FFF2-40B4-BE49-F238E27FC236}">
                <a16:creationId xmlns:a16="http://schemas.microsoft.com/office/drawing/2014/main" id="{E2EF278C-7C3F-4B8A-ABAE-01B4DC2AE3EE}"/>
              </a:ext>
            </a:extLst>
          </p:cNvPr>
          <p:cNvPicPr>
            <a:picLocks noChangeAspect="1"/>
          </p:cNvPicPr>
          <p:nvPr/>
        </p:nvPicPr>
        <p:blipFill>
          <a:blip r:embed="rId2"/>
          <a:stretch>
            <a:fillRect/>
          </a:stretch>
        </p:blipFill>
        <p:spPr>
          <a:xfrm>
            <a:off x="3080550" y="1290191"/>
            <a:ext cx="8977744" cy="5124189"/>
          </a:xfrm>
          <a:prstGeom prst="rect">
            <a:avLst/>
          </a:prstGeom>
        </p:spPr>
      </p:pic>
    </p:spTree>
    <p:extLst>
      <p:ext uri="{BB962C8B-B14F-4D97-AF65-F5344CB8AC3E}">
        <p14:creationId xmlns:p14="http://schemas.microsoft.com/office/powerpoint/2010/main" val="3375241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50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p:bldP spid="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5" name="TextBox 4">
            <a:extLst>
              <a:ext uri="{FF2B5EF4-FFF2-40B4-BE49-F238E27FC236}">
                <a16:creationId xmlns:a16="http://schemas.microsoft.com/office/drawing/2014/main" id="{9B2BE9C9-E6AB-C49F-6A3A-25CCAAD4D410}"/>
              </a:ext>
            </a:extLst>
          </p:cNvPr>
          <p:cNvSpPr txBox="1"/>
          <p:nvPr/>
        </p:nvSpPr>
        <p:spPr>
          <a:xfrm>
            <a:off x="314960" y="2752105"/>
            <a:ext cx="2702560" cy="830997"/>
          </a:xfrm>
          <a:prstGeom prst="rect">
            <a:avLst/>
          </a:prstGeom>
          <a:noFill/>
        </p:spPr>
        <p:txBody>
          <a:bodyPr wrap="square">
            <a:spAutoFit/>
          </a:bodyPr>
          <a:lstStyle/>
          <a:p>
            <a:pPr algn="ctr"/>
            <a:r>
              <a:rPr lang="en-US" sz="2400" b="1" dirty="0">
                <a:solidFill>
                  <a:schemeClr val="accent2"/>
                </a:solidFill>
              </a:rPr>
              <a:t>Flood risk map (final results)</a:t>
            </a:r>
          </a:p>
        </p:txBody>
      </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pic>
        <p:nvPicPr>
          <p:cNvPr id="10" name="Picture 9">
            <a:extLst>
              <a:ext uri="{FF2B5EF4-FFF2-40B4-BE49-F238E27FC236}">
                <a16:creationId xmlns:a16="http://schemas.microsoft.com/office/drawing/2014/main" id="{98C0B5B8-FBB3-46E1-20D5-AF62F0ADB1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0880" y="525294"/>
            <a:ext cx="8961120" cy="6335489"/>
          </a:xfrm>
          <a:prstGeom prst="rect">
            <a:avLst/>
          </a:prstGeom>
        </p:spPr>
      </p:pic>
      <p:pic>
        <p:nvPicPr>
          <p:cNvPr id="9" name="Picture 8">
            <a:extLst>
              <a:ext uri="{FF2B5EF4-FFF2-40B4-BE49-F238E27FC236}">
                <a16:creationId xmlns:a16="http://schemas.microsoft.com/office/drawing/2014/main" id="{31144522-E7CE-96BF-2D9A-2D8A781D0014}"/>
              </a:ext>
            </a:extLst>
          </p:cNvPr>
          <p:cNvPicPr>
            <a:picLocks noChangeAspect="1"/>
          </p:cNvPicPr>
          <p:nvPr/>
        </p:nvPicPr>
        <p:blipFill rotWithShape="1">
          <a:blip r:embed="rId3"/>
          <a:srcRect l="29061" t="24030" r="29067" b="3330"/>
          <a:stretch/>
        </p:blipFill>
        <p:spPr>
          <a:xfrm>
            <a:off x="0" y="3654975"/>
            <a:ext cx="3234816" cy="3203025"/>
          </a:xfrm>
          <a:prstGeom prst="rect">
            <a:avLst/>
          </a:prstGeom>
        </p:spPr>
      </p:pic>
    </p:spTree>
    <p:extLst>
      <p:ext uri="{BB962C8B-B14F-4D97-AF65-F5344CB8AC3E}">
        <p14:creationId xmlns:p14="http://schemas.microsoft.com/office/powerpoint/2010/main" val="3215767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50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p:bldP spid="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5" name="TextBox 4">
            <a:extLst>
              <a:ext uri="{FF2B5EF4-FFF2-40B4-BE49-F238E27FC236}">
                <a16:creationId xmlns:a16="http://schemas.microsoft.com/office/drawing/2014/main" id="{9B2BE9C9-E6AB-C49F-6A3A-25CCAAD4D410}"/>
              </a:ext>
            </a:extLst>
          </p:cNvPr>
          <p:cNvSpPr txBox="1"/>
          <p:nvPr/>
        </p:nvSpPr>
        <p:spPr>
          <a:xfrm>
            <a:off x="355600" y="2409643"/>
            <a:ext cx="2621280" cy="1569660"/>
          </a:xfrm>
          <a:prstGeom prst="rect">
            <a:avLst/>
          </a:prstGeom>
          <a:noFill/>
        </p:spPr>
        <p:txBody>
          <a:bodyPr wrap="square">
            <a:spAutoFit/>
          </a:bodyPr>
          <a:lstStyle/>
          <a:p>
            <a:pPr algn="ctr"/>
            <a:r>
              <a:rPr lang="en-US" sz="2400" b="1" dirty="0">
                <a:solidFill>
                  <a:schemeClr val="accent2"/>
                </a:solidFill>
              </a:rPr>
              <a:t>Area of focus for the social economical factors</a:t>
            </a:r>
          </a:p>
        </p:txBody>
      </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pic>
        <p:nvPicPr>
          <p:cNvPr id="10" name="Picture 9">
            <a:extLst>
              <a:ext uri="{FF2B5EF4-FFF2-40B4-BE49-F238E27FC236}">
                <a16:creationId xmlns:a16="http://schemas.microsoft.com/office/drawing/2014/main" id="{DEF9266D-EAA8-9268-B972-32238747A7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4817" y="525294"/>
            <a:ext cx="8957184" cy="6332706"/>
          </a:xfrm>
          <a:prstGeom prst="rect">
            <a:avLst/>
          </a:prstGeom>
        </p:spPr>
      </p:pic>
    </p:spTree>
    <p:extLst>
      <p:ext uri="{BB962C8B-B14F-4D97-AF65-F5344CB8AC3E}">
        <p14:creationId xmlns:p14="http://schemas.microsoft.com/office/powerpoint/2010/main" val="2188264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50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p:bldP spid="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sp>
        <p:nvSpPr>
          <p:cNvPr id="8" name="TextBox 7">
            <a:extLst>
              <a:ext uri="{FF2B5EF4-FFF2-40B4-BE49-F238E27FC236}">
                <a16:creationId xmlns:a16="http://schemas.microsoft.com/office/drawing/2014/main" id="{87F7127F-0CC5-1A1D-C1B3-52C76747B979}"/>
              </a:ext>
            </a:extLst>
          </p:cNvPr>
          <p:cNvSpPr txBox="1"/>
          <p:nvPr/>
        </p:nvSpPr>
        <p:spPr>
          <a:xfrm>
            <a:off x="355600" y="2022537"/>
            <a:ext cx="8971278" cy="4391843"/>
          </a:xfrm>
          <a:prstGeom prst="rect">
            <a:avLst/>
          </a:prstGeom>
          <a:noFill/>
        </p:spPr>
        <p:txBody>
          <a:bodyPr wrap="square">
            <a:spAutoFit/>
          </a:bodyPr>
          <a:lstStyle/>
          <a:p>
            <a:pPr marR="0" algn="just">
              <a:lnSpc>
                <a:spcPct val="107000"/>
              </a:lnSpc>
              <a:spcBef>
                <a:spcPts val="0"/>
              </a:spcBef>
              <a:spcAft>
                <a:spcPts val="800"/>
              </a:spcAft>
            </a:pPr>
            <a:r>
              <a:rPr lang="en-US" sz="2400" b="1" dirty="0">
                <a:solidFill>
                  <a:schemeClr val="accent2"/>
                </a:solidFill>
              </a:rPr>
              <a:t>Social Economical Factors:</a:t>
            </a:r>
          </a:p>
          <a:p>
            <a:pPr marR="0" lvl="0" indent="-342900" algn="just">
              <a:lnSpc>
                <a:spcPct val="150000"/>
              </a:lnSpc>
              <a:spcBef>
                <a:spcPts val="0"/>
              </a:spcBef>
              <a:spcAft>
                <a:spcPts val="0"/>
              </a:spcAft>
              <a:buFont typeface="Symbol" panose="05050102010706020507" pitchFamily="18" charset="2"/>
              <a:buChar char=""/>
            </a:pPr>
            <a:r>
              <a:rPr lang="en-US" sz="2400" dirty="0"/>
              <a:t>Buildings (within high flood risk areas) (15%)</a:t>
            </a:r>
          </a:p>
          <a:p>
            <a:pPr marR="0" lvl="0" indent="-342900" algn="just">
              <a:lnSpc>
                <a:spcPct val="150000"/>
              </a:lnSpc>
              <a:spcBef>
                <a:spcPts val="0"/>
              </a:spcBef>
              <a:spcAft>
                <a:spcPts val="0"/>
              </a:spcAft>
              <a:buFont typeface="Symbol" panose="05050102010706020507" pitchFamily="18" charset="2"/>
              <a:buChar char=""/>
            </a:pPr>
            <a:r>
              <a:rPr lang="en-US" sz="2400" dirty="0"/>
              <a:t>Streets/Accessibility (within high flood risk areas) (20%)</a:t>
            </a:r>
          </a:p>
          <a:p>
            <a:pPr marR="0" lvl="0" indent="-342900" algn="just">
              <a:lnSpc>
                <a:spcPct val="150000"/>
              </a:lnSpc>
              <a:spcBef>
                <a:spcPts val="0"/>
              </a:spcBef>
              <a:spcAft>
                <a:spcPts val="0"/>
              </a:spcAft>
              <a:buFont typeface="Symbol" panose="05050102010706020507" pitchFamily="18" charset="2"/>
              <a:buChar char=""/>
            </a:pPr>
            <a:r>
              <a:rPr lang="en-US" sz="2400" dirty="0"/>
              <a:t>Industrial Areas (within high flood risk areas) (10%)</a:t>
            </a:r>
          </a:p>
          <a:p>
            <a:pPr marR="0" lvl="0" indent="-342900" algn="just">
              <a:lnSpc>
                <a:spcPct val="150000"/>
              </a:lnSpc>
              <a:spcBef>
                <a:spcPts val="0"/>
              </a:spcBef>
              <a:spcAft>
                <a:spcPts val="0"/>
              </a:spcAft>
              <a:buFont typeface="Symbol" panose="05050102010706020507" pitchFamily="18" charset="2"/>
              <a:buChar char=""/>
            </a:pPr>
            <a:r>
              <a:rPr lang="en-US" sz="2400" dirty="0"/>
              <a:t>Poverty areas (within high flood risk areas) (25%)</a:t>
            </a:r>
          </a:p>
          <a:p>
            <a:pPr marR="0" lvl="0" indent="-342900" algn="just">
              <a:lnSpc>
                <a:spcPct val="150000"/>
              </a:lnSpc>
              <a:spcBef>
                <a:spcPts val="0"/>
              </a:spcBef>
              <a:spcAft>
                <a:spcPts val="0"/>
              </a:spcAft>
              <a:buFont typeface="Symbol" panose="05050102010706020507" pitchFamily="18" charset="2"/>
              <a:buChar char=""/>
            </a:pPr>
            <a:r>
              <a:rPr lang="en-US" sz="2400" dirty="0"/>
              <a:t>Camps (within high flood risk areas) (12%)</a:t>
            </a:r>
          </a:p>
          <a:p>
            <a:pPr marR="0" lvl="0" indent="-342900" algn="just">
              <a:lnSpc>
                <a:spcPct val="150000"/>
              </a:lnSpc>
              <a:spcBef>
                <a:spcPts val="0"/>
              </a:spcBef>
              <a:spcAft>
                <a:spcPts val="800"/>
              </a:spcAft>
              <a:buFont typeface="Symbol" panose="05050102010706020507" pitchFamily="18" charset="2"/>
              <a:buChar char=""/>
            </a:pPr>
            <a:r>
              <a:rPr lang="en-US" sz="2400" dirty="0"/>
              <a:t>Emergency Facilities (Fire Station, Police, Hospitals) </a:t>
            </a:r>
            <a:br>
              <a:rPr lang="en-US" sz="2400" dirty="0"/>
            </a:br>
            <a:r>
              <a:rPr lang="en-US" sz="2400" dirty="0"/>
              <a:t>(within high flood risk areas) (18%)</a:t>
            </a:r>
          </a:p>
        </p:txBody>
      </p:sp>
    </p:spTree>
    <p:extLst>
      <p:ext uri="{BB962C8B-B14F-4D97-AF65-F5344CB8AC3E}">
        <p14:creationId xmlns:p14="http://schemas.microsoft.com/office/powerpoint/2010/main" val="2858356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8"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39481"/>
            <a:ext cx="11338560" cy="1938992"/>
          </a:xfrm>
          <a:prstGeom prst="rect">
            <a:avLst/>
          </a:prstGeom>
          <a:noFill/>
        </p:spPr>
        <p:txBody>
          <a:bodyPr wrap="square">
            <a:spAutoFit/>
          </a:bodyPr>
          <a:lstStyle/>
          <a:p>
            <a:r>
              <a:rPr lang="en-US" sz="2400" b="1" dirty="0">
                <a:solidFill>
                  <a:schemeClr val="accent2"/>
                </a:solidFill>
              </a:rPr>
              <a:t>Buildings (within high flood risk areas) (15%)</a:t>
            </a:r>
            <a:endParaRPr lang="en-US" sz="2400" dirty="0"/>
          </a:p>
          <a:p>
            <a:pPr algn="just"/>
            <a:r>
              <a:rPr lang="en-US" sz="2400" dirty="0"/>
              <a:t>There are (3,965.5 dunum) of buildings area in the city, and (19,032.4 dunum) of them are within the high-risk area which means 47% of the buildings in Nablus are high-risk buildings, this means that the buildings in Nablus score 5.85% out of 15% in exposure to vulnerability.</a:t>
            </a:r>
          </a:p>
        </p:txBody>
      </p:sp>
      <p:pic>
        <p:nvPicPr>
          <p:cNvPr id="9" name="Picture 8">
            <a:extLst>
              <a:ext uri="{FF2B5EF4-FFF2-40B4-BE49-F238E27FC236}">
                <a16:creationId xmlns:a16="http://schemas.microsoft.com/office/drawing/2014/main" id="{A6DA0F20-6552-D290-2EC6-BFD06DC60742}"/>
              </a:ext>
            </a:extLst>
          </p:cNvPr>
          <p:cNvPicPr>
            <a:picLocks noChangeAspect="1"/>
          </p:cNvPicPr>
          <p:nvPr/>
        </p:nvPicPr>
        <p:blipFill>
          <a:blip r:embed="rId2"/>
          <a:stretch>
            <a:fillRect/>
          </a:stretch>
        </p:blipFill>
        <p:spPr>
          <a:xfrm>
            <a:off x="2338699" y="4078473"/>
            <a:ext cx="7649726" cy="2761318"/>
          </a:xfrm>
          <a:prstGeom prst="rect">
            <a:avLst/>
          </a:prstGeom>
        </p:spPr>
      </p:pic>
    </p:spTree>
    <p:extLst>
      <p:ext uri="{BB962C8B-B14F-4D97-AF65-F5344CB8AC3E}">
        <p14:creationId xmlns:p14="http://schemas.microsoft.com/office/powerpoint/2010/main" val="710246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9"/>
                                        </p:tgtEl>
                                        <p:attrNameLst>
                                          <p:attrName>style.visibility</p:attrName>
                                        </p:attrNameLst>
                                      </p:cBhvr>
                                      <p:to>
                                        <p:strVal val="visible"/>
                                      </p:to>
                                    </p:set>
                                    <p:anim calcmode="lin" valueType="num">
                                      <p:cBhvr additive="base">
                                        <p:cTn id="26" dur="500" fill="hold"/>
                                        <p:tgtEl>
                                          <p:spTgt spid="9"/>
                                        </p:tgtEl>
                                        <p:attrNameLst>
                                          <p:attrName>ppt_x</p:attrName>
                                        </p:attrNameLst>
                                      </p:cBhvr>
                                      <p:tavLst>
                                        <p:tav tm="0">
                                          <p:val>
                                            <p:strVal val="#ppt_x"/>
                                          </p:val>
                                        </p:tav>
                                        <p:tav tm="100000">
                                          <p:val>
                                            <p:strVal val="#ppt_x"/>
                                          </p:val>
                                        </p:tav>
                                      </p:tavLst>
                                    </p:anim>
                                    <p:anim calcmode="lin" valueType="num">
                                      <p:cBhvr additive="base">
                                        <p:cTn id="27"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4C1DA725-6796-EC8B-B3CE-917E4C1170E9}"/>
              </a:ext>
            </a:extLst>
          </p:cNvPr>
          <p:cNvPicPr>
            <a:picLocks noChangeAspect="1"/>
          </p:cNvPicPr>
          <p:nvPr/>
        </p:nvPicPr>
        <p:blipFill rotWithShape="1">
          <a:blip r:embed="rId2"/>
          <a:srcRect l="21076" t="18360" r="51019" b="4760"/>
          <a:stretch/>
        </p:blipFill>
        <p:spPr>
          <a:xfrm>
            <a:off x="413735" y="3363772"/>
            <a:ext cx="2475385" cy="2461785"/>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8" name="Rectangle: Rounded Corners 7">
            <a:extLst>
              <a:ext uri="{FF2B5EF4-FFF2-40B4-BE49-F238E27FC236}">
                <a16:creationId xmlns:a16="http://schemas.microsoft.com/office/drawing/2014/main" id="{8BBB4B5F-2B45-8C37-6F90-D395875EA9C1}"/>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sp>
        <p:nvSpPr>
          <p:cNvPr id="9" name="TextBox 8">
            <a:extLst>
              <a:ext uri="{FF2B5EF4-FFF2-40B4-BE49-F238E27FC236}">
                <a16:creationId xmlns:a16="http://schemas.microsoft.com/office/drawing/2014/main" id="{E47C56EE-CE0B-0E15-8230-8A6F37E62152}"/>
              </a:ext>
            </a:extLst>
          </p:cNvPr>
          <p:cNvSpPr txBox="1"/>
          <p:nvPr/>
        </p:nvSpPr>
        <p:spPr>
          <a:xfrm>
            <a:off x="314960" y="2180899"/>
            <a:ext cx="2702560" cy="1200329"/>
          </a:xfrm>
          <a:prstGeom prst="rect">
            <a:avLst/>
          </a:prstGeom>
          <a:noFill/>
        </p:spPr>
        <p:txBody>
          <a:bodyPr wrap="square">
            <a:spAutoFit/>
          </a:bodyPr>
          <a:lstStyle/>
          <a:p>
            <a:pPr algn="ctr"/>
            <a:r>
              <a:rPr lang="en-US" sz="2400" b="1" dirty="0">
                <a:solidFill>
                  <a:schemeClr val="accent2"/>
                </a:solidFill>
              </a:rPr>
              <a:t>Buildings (within high flood risk areas) (15%)</a:t>
            </a:r>
          </a:p>
        </p:txBody>
      </p:sp>
      <p:pic>
        <p:nvPicPr>
          <p:cNvPr id="10" name="Picture 9">
            <a:extLst>
              <a:ext uri="{FF2B5EF4-FFF2-40B4-BE49-F238E27FC236}">
                <a16:creationId xmlns:a16="http://schemas.microsoft.com/office/drawing/2014/main" id="{18DC461D-B50A-0899-98CC-A9CF578FCEFB}"/>
              </a:ext>
            </a:extLst>
          </p:cNvPr>
          <p:cNvPicPr>
            <a:picLocks noChangeAspect="1"/>
          </p:cNvPicPr>
          <p:nvPr/>
        </p:nvPicPr>
        <p:blipFill rotWithShape="1">
          <a:blip r:embed="rId3"/>
          <a:srcRect l="62570" t="38999" r="2927" b="20459"/>
          <a:stretch/>
        </p:blipFill>
        <p:spPr>
          <a:xfrm>
            <a:off x="428547" y="5808101"/>
            <a:ext cx="2475385" cy="1049899"/>
          </a:xfrm>
          <a:prstGeom prst="rect">
            <a:avLst/>
          </a:prstGeom>
        </p:spPr>
      </p:pic>
      <p:sp>
        <p:nvSpPr>
          <p:cNvPr id="12" name="TextBox 11">
            <a:extLst>
              <a:ext uri="{FF2B5EF4-FFF2-40B4-BE49-F238E27FC236}">
                <a16:creationId xmlns:a16="http://schemas.microsoft.com/office/drawing/2014/main" id="{3E7E30B8-E08B-7275-1130-F7BCE401E6AC}"/>
              </a:ext>
            </a:extLst>
          </p:cNvPr>
          <p:cNvSpPr txBox="1"/>
          <p:nvPr/>
        </p:nvSpPr>
        <p:spPr>
          <a:xfrm>
            <a:off x="1077387" y="4363831"/>
            <a:ext cx="1148080" cy="461665"/>
          </a:xfrm>
          <a:prstGeom prst="rect">
            <a:avLst/>
          </a:prstGeom>
          <a:noFill/>
        </p:spPr>
        <p:txBody>
          <a:bodyPr wrap="square">
            <a:spAutoFit/>
          </a:bodyPr>
          <a:lstStyle/>
          <a:p>
            <a:pPr algn="ctr"/>
            <a:r>
              <a:rPr lang="en-US" sz="2400" b="1" dirty="0">
                <a:solidFill>
                  <a:schemeClr val="accent2"/>
                </a:solidFill>
              </a:rPr>
              <a:t>5.85%</a:t>
            </a:r>
          </a:p>
        </p:txBody>
      </p:sp>
      <p:pic>
        <p:nvPicPr>
          <p:cNvPr id="15" name="Picture 14">
            <a:extLst>
              <a:ext uri="{FF2B5EF4-FFF2-40B4-BE49-F238E27FC236}">
                <a16:creationId xmlns:a16="http://schemas.microsoft.com/office/drawing/2014/main" id="{03ECA992-8FDC-83B8-101B-81A227001EB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34814" y="525294"/>
            <a:ext cx="8957185" cy="6332706"/>
          </a:xfrm>
          <a:prstGeom prst="rect">
            <a:avLst/>
          </a:prstGeom>
        </p:spPr>
      </p:pic>
    </p:spTree>
    <p:extLst>
      <p:ext uri="{BB962C8B-B14F-4D97-AF65-F5344CB8AC3E}">
        <p14:creationId xmlns:p14="http://schemas.microsoft.com/office/powerpoint/2010/main" val="163555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13"/>
                                        </p:tgtEl>
                                        <p:attrNameLst>
                                          <p:attrName>style.visibility</p:attrName>
                                        </p:attrNameLst>
                                      </p:cBhvr>
                                      <p:to>
                                        <p:strVal val="visible"/>
                                      </p:to>
                                    </p:set>
                                    <p:anim calcmode="lin" valueType="num">
                                      <p:cBhvr additive="base">
                                        <p:cTn id="26" dur="500" fill="hold"/>
                                        <p:tgtEl>
                                          <p:spTgt spid="13"/>
                                        </p:tgtEl>
                                        <p:attrNameLst>
                                          <p:attrName>ppt_x</p:attrName>
                                        </p:attrNameLst>
                                      </p:cBhvr>
                                      <p:tavLst>
                                        <p:tav tm="0">
                                          <p:val>
                                            <p:strVal val="#ppt_x"/>
                                          </p:val>
                                        </p:tav>
                                        <p:tav tm="100000">
                                          <p:val>
                                            <p:strVal val="#ppt_x"/>
                                          </p:val>
                                        </p:tav>
                                      </p:tavLst>
                                    </p:anim>
                                    <p:anim calcmode="lin" valueType="num">
                                      <p:cBhvr additive="base">
                                        <p:cTn id="27" dur="500" fill="hold"/>
                                        <p:tgtEl>
                                          <p:spTgt spid="13"/>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grpId="0" nodeType="afterEffect">
                                  <p:stCondLst>
                                    <p:cond delay="0"/>
                                  </p:stCondLst>
                                  <p:childTnLst>
                                    <p:set>
                                      <p:cBhvr>
                                        <p:cTn id="35" dur="1" fill="hold">
                                          <p:stCondLst>
                                            <p:cond delay="0"/>
                                          </p:stCondLst>
                                        </p:cTn>
                                        <p:tgtEl>
                                          <p:spTgt spid="12"/>
                                        </p:tgtEl>
                                        <p:attrNameLst>
                                          <p:attrName>style.visibility</p:attrName>
                                        </p:attrNameLst>
                                      </p:cBhvr>
                                      <p:to>
                                        <p:strVal val="visible"/>
                                      </p:to>
                                    </p:set>
                                    <p:anim calcmode="lin" valueType="num">
                                      <p:cBhvr additive="base">
                                        <p:cTn id="36" dur="500" fill="hold"/>
                                        <p:tgtEl>
                                          <p:spTgt spid="12"/>
                                        </p:tgtEl>
                                        <p:attrNameLst>
                                          <p:attrName>ppt_x</p:attrName>
                                        </p:attrNameLst>
                                      </p:cBhvr>
                                      <p:tavLst>
                                        <p:tav tm="0">
                                          <p:val>
                                            <p:strVal val="#ppt_x"/>
                                          </p:val>
                                        </p:tav>
                                        <p:tav tm="100000">
                                          <p:val>
                                            <p:strVal val="#ppt_x"/>
                                          </p:val>
                                        </p:tav>
                                      </p:tavLst>
                                    </p:anim>
                                    <p:anim calcmode="lin" valueType="num">
                                      <p:cBhvr additive="base">
                                        <p:cTn id="37"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8" grpId="0" animBg="1"/>
      <p:bldP spid="9" grpId="0"/>
      <p:bldP spid="1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B61507B-D255-7F55-CC89-0F8BD3DFD677}"/>
              </a:ext>
            </a:extLst>
          </p:cNvPr>
          <p:cNvPicPr>
            <a:picLocks noChangeAspect="1"/>
          </p:cNvPicPr>
          <p:nvPr/>
        </p:nvPicPr>
        <p:blipFill>
          <a:blip r:embed="rId2"/>
          <a:stretch>
            <a:fillRect/>
          </a:stretch>
        </p:blipFill>
        <p:spPr>
          <a:xfrm>
            <a:off x="3353835" y="4400752"/>
            <a:ext cx="5342090" cy="2457248"/>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39481"/>
            <a:ext cx="11338560" cy="2308324"/>
          </a:xfrm>
          <a:prstGeom prst="rect">
            <a:avLst/>
          </a:prstGeom>
          <a:noFill/>
        </p:spPr>
        <p:txBody>
          <a:bodyPr wrap="square">
            <a:spAutoFit/>
          </a:bodyPr>
          <a:lstStyle/>
          <a:p>
            <a:r>
              <a:rPr lang="en-US" sz="2400" b="1" dirty="0">
                <a:solidFill>
                  <a:schemeClr val="accent2"/>
                </a:solidFill>
              </a:rPr>
              <a:t>Streets/Accessibility (within high flood risk areas) (20%)</a:t>
            </a:r>
            <a:endParaRPr lang="en-US" sz="2400" dirty="0"/>
          </a:p>
          <a:p>
            <a:pPr algn="just"/>
            <a:r>
              <a:rPr lang="en-US" sz="2400" dirty="0"/>
              <a:t>There is (383,823.2 m) length of streets in the city, and (94,906.8 m) of it is within high-risk area which means 25% of the streets length in Nablus are high-risk streets, and most of them are very important streets that connect the east side of Nablus to the west side through the city center, this means that the streets in Nablus score 5% out of 20% in exposure to vulnerability.</a:t>
            </a:r>
          </a:p>
        </p:txBody>
      </p:sp>
    </p:spTree>
    <p:extLst>
      <p:ext uri="{BB962C8B-B14F-4D97-AF65-F5344CB8AC3E}">
        <p14:creationId xmlns:p14="http://schemas.microsoft.com/office/powerpoint/2010/main" val="2972632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8DB8DE8-F6E0-C317-A006-9782FB343672}"/>
              </a:ext>
            </a:extLst>
          </p:cNvPr>
          <p:cNvPicPr>
            <a:picLocks noChangeAspect="1"/>
          </p:cNvPicPr>
          <p:nvPr/>
        </p:nvPicPr>
        <p:blipFill rotWithShape="1">
          <a:blip r:embed="rId2"/>
          <a:srcRect l="18619" t="20613" r="48021" b="7029"/>
          <a:stretch/>
        </p:blipFill>
        <p:spPr>
          <a:xfrm>
            <a:off x="428547" y="3249070"/>
            <a:ext cx="2578614" cy="2572611"/>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8" name="Rectangle: Rounded Corners 7">
            <a:extLst>
              <a:ext uri="{FF2B5EF4-FFF2-40B4-BE49-F238E27FC236}">
                <a16:creationId xmlns:a16="http://schemas.microsoft.com/office/drawing/2014/main" id="{8BBB4B5F-2B45-8C37-6F90-D395875EA9C1}"/>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sp>
        <p:nvSpPr>
          <p:cNvPr id="9" name="TextBox 8">
            <a:extLst>
              <a:ext uri="{FF2B5EF4-FFF2-40B4-BE49-F238E27FC236}">
                <a16:creationId xmlns:a16="http://schemas.microsoft.com/office/drawing/2014/main" id="{E47C56EE-CE0B-0E15-8230-8A6F37E62152}"/>
              </a:ext>
            </a:extLst>
          </p:cNvPr>
          <p:cNvSpPr txBox="1"/>
          <p:nvPr/>
        </p:nvSpPr>
        <p:spPr>
          <a:xfrm>
            <a:off x="0" y="2180899"/>
            <a:ext cx="3239046" cy="1200329"/>
          </a:xfrm>
          <a:prstGeom prst="rect">
            <a:avLst/>
          </a:prstGeom>
          <a:noFill/>
        </p:spPr>
        <p:txBody>
          <a:bodyPr wrap="square">
            <a:spAutoFit/>
          </a:bodyPr>
          <a:lstStyle/>
          <a:p>
            <a:pPr algn="ctr"/>
            <a:r>
              <a:rPr lang="en-US" sz="2400" b="1" dirty="0">
                <a:solidFill>
                  <a:schemeClr val="accent2"/>
                </a:solidFill>
              </a:rPr>
              <a:t>Streets/Accessibility (within high flood risk areas) (20%)</a:t>
            </a:r>
          </a:p>
        </p:txBody>
      </p:sp>
      <p:pic>
        <p:nvPicPr>
          <p:cNvPr id="10" name="Picture 9">
            <a:extLst>
              <a:ext uri="{FF2B5EF4-FFF2-40B4-BE49-F238E27FC236}">
                <a16:creationId xmlns:a16="http://schemas.microsoft.com/office/drawing/2014/main" id="{18DC461D-B50A-0899-98CC-A9CF578FCEFB}"/>
              </a:ext>
            </a:extLst>
          </p:cNvPr>
          <p:cNvPicPr>
            <a:picLocks noChangeAspect="1"/>
          </p:cNvPicPr>
          <p:nvPr/>
        </p:nvPicPr>
        <p:blipFill rotWithShape="1">
          <a:blip r:embed="rId3"/>
          <a:srcRect l="62570" t="38999" r="2927" b="20459"/>
          <a:stretch/>
        </p:blipFill>
        <p:spPr>
          <a:xfrm>
            <a:off x="428547" y="5808101"/>
            <a:ext cx="2475385" cy="1049899"/>
          </a:xfrm>
          <a:prstGeom prst="rect">
            <a:avLst/>
          </a:prstGeom>
        </p:spPr>
      </p:pic>
      <p:sp>
        <p:nvSpPr>
          <p:cNvPr id="12" name="TextBox 11">
            <a:extLst>
              <a:ext uri="{FF2B5EF4-FFF2-40B4-BE49-F238E27FC236}">
                <a16:creationId xmlns:a16="http://schemas.microsoft.com/office/drawing/2014/main" id="{3E7E30B8-E08B-7275-1130-F7BCE401E6AC}"/>
              </a:ext>
            </a:extLst>
          </p:cNvPr>
          <p:cNvSpPr txBox="1"/>
          <p:nvPr/>
        </p:nvSpPr>
        <p:spPr>
          <a:xfrm>
            <a:off x="1092199" y="4370622"/>
            <a:ext cx="1148080" cy="461665"/>
          </a:xfrm>
          <a:prstGeom prst="rect">
            <a:avLst/>
          </a:prstGeom>
          <a:noFill/>
        </p:spPr>
        <p:txBody>
          <a:bodyPr wrap="square">
            <a:spAutoFit/>
          </a:bodyPr>
          <a:lstStyle/>
          <a:p>
            <a:pPr algn="ctr"/>
            <a:r>
              <a:rPr lang="en-US" sz="2400" b="1" dirty="0">
                <a:solidFill>
                  <a:schemeClr val="accent2"/>
                </a:solidFill>
              </a:rPr>
              <a:t>5%</a:t>
            </a:r>
          </a:p>
        </p:txBody>
      </p:sp>
      <p:pic>
        <p:nvPicPr>
          <p:cNvPr id="11" name="Picture 10">
            <a:extLst>
              <a:ext uri="{FF2B5EF4-FFF2-40B4-BE49-F238E27FC236}">
                <a16:creationId xmlns:a16="http://schemas.microsoft.com/office/drawing/2014/main" id="{AE77D6A8-2F82-3EEC-5E59-3C5BAC7602C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34814" y="525294"/>
            <a:ext cx="8957185" cy="6332706"/>
          </a:xfrm>
          <a:prstGeom prst="rect">
            <a:avLst/>
          </a:prstGeom>
        </p:spPr>
      </p:pic>
    </p:spTree>
    <p:extLst>
      <p:ext uri="{BB962C8B-B14F-4D97-AF65-F5344CB8AC3E}">
        <p14:creationId xmlns:p14="http://schemas.microsoft.com/office/powerpoint/2010/main" val="4067468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8" grpId="0" animBg="1"/>
      <p:bldP spid="9"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2253171-DA93-47B4-46ED-69400F2F92B2}"/>
              </a:ext>
            </a:extLst>
          </p:cNvPr>
          <p:cNvPicPr>
            <a:picLocks noChangeAspect="1"/>
          </p:cNvPicPr>
          <p:nvPr/>
        </p:nvPicPr>
        <p:blipFill>
          <a:blip r:embed="rId2"/>
          <a:stretch>
            <a:fillRect/>
          </a:stretch>
        </p:blipFill>
        <p:spPr>
          <a:xfrm>
            <a:off x="2986408" y="4062735"/>
            <a:ext cx="6076944" cy="2795265"/>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39481"/>
            <a:ext cx="11338560" cy="1938992"/>
          </a:xfrm>
          <a:prstGeom prst="rect">
            <a:avLst/>
          </a:prstGeom>
          <a:noFill/>
        </p:spPr>
        <p:txBody>
          <a:bodyPr wrap="square">
            <a:spAutoFit/>
          </a:bodyPr>
          <a:lstStyle/>
          <a:p>
            <a:r>
              <a:rPr lang="en-US" sz="2400" b="1" dirty="0">
                <a:solidFill>
                  <a:schemeClr val="accent2"/>
                </a:solidFill>
              </a:rPr>
              <a:t>Industrial Areas (within high flood risk areas) (10%)</a:t>
            </a:r>
            <a:endParaRPr lang="en-US" sz="2400" dirty="0"/>
          </a:p>
          <a:p>
            <a:pPr algn="just"/>
            <a:r>
              <a:rPr lang="en-US" sz="2400" dirty="0"/>
              <a:t>There are (1,550.25 dunum) of industrial land use in the city, and (970.2 dunum) of it are within the high-risk area which means 62.5% of the industrial zone in Nablus is high-risk lands, this means that the industrial zone in Nablus score 6.25% out of 10% in exposure to vulnerability.</a:t>
            </a:r>
          </a:p>
        </p:txBody>
      </p:sp>
    </p:spTree>
    <p:extLst>
      <p:ext uri="{BB962C8B-B14F-4D97-AF65-F5344CB8AC3E}">
        <p14:creationId xmlns:p14="http://schemas.microsoft.com/office/powerpoint/2010/main" val="1731806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95FA273-8EBB-BB3C-9EEF-DF2BA5AF91D8}"/>
              </a:ext>
            </a:extLst>
          </p:cNvPr>
          <p:cNvPicPr>
            <a:picLocks noChangeAspect="1"/>
          </p:cNvPicPr>
          <p:nvPr/>
        </p:nvPicPr>
        <p:blipFill rotWithShape="1">
          <a:blip r:embed="rId2"/>
          <a:srcRect l="18067" t="21490" r="48830" b="6542"/>
          <a:stretch/>
        </p:blipFill>
        <p:spPr>
          <a:xfrm>
            <a:off x="315387" y="3247365"/>
            <a:ext cx="2654586" cy="2654587"/>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8" name="Rectangle: Rounded Corners 7">
            <a:extLst>
              <a:ext uri="{FF2B5EF4-FFF2-40B4-BE49-F238E27FC236}">
                <a16:creationId xmlns:a16="http://schemas.microsoft.com/office/drawing/2014/main" id="{8BBB4B5F-2B45-8C37-6F90-D395875EA9C1}"/>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sp>
        <p:nvSpPr>
          <p:cNvPr id="9" name="TextBox 8">
            <a:extLst>
              <a:ext uri="{FF2B5EF4-FFF2-40B4-BE49-F238E27FC236}">
                <a16:creationId xmlns:a16="http://schemas.microsoft.com/office/drawing/2014/main" id="{E47C56EE-CE0B-0E15-8230-8A6F37E62152}"/>
              </a:ext>
            </a:extLst>
          </p:cNvPr>
          <p:cNvSpPr txBox="1"/>
          <p:nvPr/>
        </p:nvSpPr>
        <p:spPr>
          <a:xfrm>
            <a:off x="249347" y="2172593"/>
            <a:ext cx="2804160" cy="1200329"/>
          </a:xfrm>
          <a:prstGeom prst="rect">
            <a:avLst/>
          </a:prstGeom>
          <a:noFill/>
        </p:spPr>
        <p:txBody>
          <a:bodyPr wrap="square">
            <a:spAutoFit/>
          </a:bodyPr>
          <a:lstStyle/>
          <a:p>
            <a:pPr algn="ctr"/>
            <a:r>
              <a:rPr lang="en-US" sz="2400" b="1" dirty="0">
                <a:solidFill>
                  <a:schemeClr val="accent2"/>
                </a:solidFill>
              </a:rPr>
              <a:t>Industrial Areas (within high flood risk areas) (10%)</a:t>
            </a:r>
          </a:p>
        </p:txBody>
      </p:sp>
      <p:pic>
        <p:nvPicPr>
          <p:cNvPr id="10" name="Picture 9">
            <a:extLst>
              <a:ext uri="{FF2B5EF4-FFF2-40B4-BE49-F238E27FC236}">
                <a16:creationId xmlns:a16="http://schemas.microsoft.com/office/drawing/2014/main" id="{18DC461D-B50A-0899-98CC-A9CF578FCEFB}"/>
              </a:ext>
            </a:extLst>
          </p:cNvPr>
          <p:cNvPicPr>
            <a:picLocks noChangeAspect="1"/>
          </p:cNvPicPr>
          <p:nvPr/>
        </p:nvPicPr>
        <p:blipFill rotWithShape="1">
          <a:blip r:embed="rId3"/>
          <a:srcRect l="62570" t="38999" r="2927" b="20459"/>
          <a:stretch/>
        </p:blipFill>
        <p:spPr>
          <a:xfrm>
            <a:off x="428547" y="5808101"/>
            <a:ext cx="2475385" cy="1049899"/>
          </a:xfrm>
          <a:prstGeom prst="rect">
            <a:avLst/>
          </a:prstGeom>
        </p:spPr>
      </p:pic>
      <p:sp>
        <p:nvSpPr>
          <p:cNvPr id="12" name="TextBox 11">
            <a:extLst>
              <a:ext uri="{FF2B5EF4-FFF2-40B4-BE49-F238E27FC236}">
                <a16:creationId xmlns:a16="http://schemas.microsoft.com/office/drawing/2014/main" id="{3E7E30B8-E08B-7275-1130-F7BCE401E6AC}"/>
              </a:ext>
            </a:extLst>
          </p:cNvPr>
          <p:cNvSpPr txBox="1"/>
          <p:nvPr/>
        </p:nvSpPr>
        <p:spPr>
          <a:xfrm>
            <a:off x="1077387" y="4343825"/>
            <a:ext cx="1148080" cy="461665"/>
          </a:xfrm>
          <a:prstGeom prst="rect">
            <a:avLst/>
          </a:prstGeom>
          <a:noFill/>
        </p:spPr>
        <p:txBody>
          <a:bodyPr wrap="square">
            <a:spAutoFit/>
          </a:bodyPr>
          <a:lstStyle/>
          <a:p>
            <a:pPr algn="ctr"/>
            <a:r>
              <a:rPr lang="en-US" sz="2400" b="1" dirty="0">
                <a:solidFill>
                  <a:schemeClr val="accent2"/>
                </a:solidFill>
              </a:rPr>
              <a:t>6.25%</a:t>
            </a:r>
          </a:p>
        </p:txBody>
      </p:sp>
      <p:pic>
        <p:nvPicPr>
          <p:cNvPr id="17" name="Picture 16">
            <a:extLst>
              <a:ext uri="{FF2B5EF4-FFF2-40B4-BE49-F238E27FC236}">
                <a16:creationId xmlns:a16="http://schemas.microsoft.com/office/drawing/2014/main" id="{7C29349E-FE1C-32CA-0BB8-83D467E6435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34817" y="525294"/>
            <a:ext cx="8957184" cy="6332706"/>
          </a:xfrm>
          <a:prstGeom prst="rect">
            <a:avLst/>
          </a:prstGeom>
        </p:spPr>
      </p:pic>
    </p:spTree>
    <p:extLst>
      <p:ext uri="{BB962C8B-B14F-4D97-AF65-F5344CB8AC3E}">
        <p14:creationId xmlns:p14="http://schemas.microsoft.com/office/powerpoint/2010/main" val="1461265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3"/>
                                        </p:tgtEl>
                                        <p:attrNameLst>
                                          <p:attrName>style.visibility</p:attrName>
                                        </p:attrNameLst>
                                      </p:cBhvr>
                                      <p:to>
                                        <p:strVal val="visible"/>
                                      </p:to>
                                    </p:set>
                                    <p:anim calcmode="lin" valueType="num">
                                      <p:cBhvr additive="base">
                                        <p:cTn id="26" dur="500" fill="hold"/>
                                        <p:tgtEl>
                                          <p:spTgt spid="3"/>
                                        </p:tgtEl>
                                        <p:attrNameLst>
                                          <p:attrName>ppt_x</p:attrName>
                                        </p:attrNameLst>
                                      </p:cBhvr>
                                      <p:tavLst>
                                        <p:tav tm="0">
                                          <p:val>
                                            <p:strVal val="#ppt_x"/>
                                          </p:val>
                                        </p:tav>
                                        <p:tav tm="100000">
                                          <p:val>
                                            <p:strVal val="#ppt_x"/>
                                          </p:val>
                                        </p:tav>
                                      </p:tavLst>
                                    </p:anim>
                                    <p:anim calcmode="lin" valueType="num">
                                      <p:cBhvr additive="base">
                                        <p:cTn id="27" dur="500" fill="hold"/>
                                        <p:tgtEl>
                                          <p:spTgt spid="3"/>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grpId="0" nodeType="afterEffect">
                                  <p:stCondLst>
                                    <p:cond delay="0"/>
                                  </p:stCondLst>
                                  <p:childTnLst>
                                    <p:set>
                                      <p:cBhvr>
                                        <p:cTn id="35" dur="1" fill="hold">
                                          <p:stCondLst>
                                            <p:cond delay="0"/>
                                          </p:stCondLst>
                                        </p:cTn>
                                        <p:tgtEl>
                                          <p:spTgt spid="12"/>
                                        </p:tgtEl>
                                        <p:attrNameLst>
                                          <p:attrName>style.visibility</p:attrName>
                                        </p:attrNameLst>
                                      </p:cBhvr>
                                      <p:to>
                                        <p:strVal val="visible"/>
                                      </p:to>
                                    </p:set>
                                    <p:anim calcmode="lin" valueType="num">
                                      <p:cBhvr additive="base">
                                        <p:cTn id="36" dur="500" fill="hold"/>
                                        <p:tgtEl>
                                          <p:spTgt spid="12"/>
                                        </p:tgtEl>
                                        <p:attrNameLst>
                                          <p:attrName>ppt_x</p:attrName>
                                        </p:attrNameLst>
                                      </p:cBhvr>
                                      <p:tavLst>
                                        <p:tav tm="0">
                                          <p:val>
                                            <p:strVal val="#ppt_x"/>
                                          </p:val>
                                        </p:tav>
                                        <p:tav tm="100000">
                                          <p:val>
                                            <p:strVal val="#ppt_x"/>
                                          </p:val>
                                        </p:tav>
                                      </p:tavLst>
                                    </p:anim>
                                    <p:anim calcmode="lin" valueType="num">
                                      <p:cBhvr additive="base">
                                        <p:cTn id="37"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8" grpId="0" animBg="1"/>
      <p:bldP spid="9" grpId="0"/>
      <p:bldP spid="1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DAC885F-5C95-F94F-4B50-884ED587D385}"/>
              </a:ext>
            </a:extLst>
          </p:cNvPr>
          <p:cNvPicPr>
            <a:picLocks noChangeAspect="1"/>
          </p:cNvPicPr>
          <p:nvPr/>
        </p:nvPicPr>
        <p:blipFill>
          <a:blip r:embed="rId2"/>
          <a:stretch>
            <a:fillRect/>
          </a:stretch>
        </p:blipFill>
        <p:spPr>
          <a:xfrm>
            <a:off x="7096310" y="732203"/>
            <a:ext cx="5004250" cy="2814556"/>
          </a:xfrm>
          <a:prstGeom prst="rect">
            <a:avLst/>
          </a:prstGeom>
        </p:spPr>
      </p:pic>
      <p:pic>
        <p:nvPicPr>
          <p:cNvPr id="9" name="Picture 8">
            <a:extLst>
              <a:ext uri="{FF2B5EF4-FFF2-40B4-BE49-F238E27FC236}">
                <a16:creationId xmlns:a16="http://schemas.microsoft.com/office/drawing/2014/main" id="{99163869-F72A-49F0-0615-E0997F026BA0}"/>
              </a:ext>
            </a:extLst>
          </p:cNvPr>
          <p:cNvPicPr>
            <a:picLocks noChangeAspect="1"/>
          </p:cNvPicPr>
          <p:nvPr/>
        </p:nvPicPr>
        <p:blipFill rotWithShape="1">
          <a:blip r:embed="rId3"/>
          <a:srcRect l="24608" t="3867" r="22016" b="5546"/>
          <a:stretch/>
        </p:blipFill>
        <p:spPr>
          <a:xfrm>
            <a:off x="7937137" y="3728544"/>
            <a:ext cx="3589984" cy="3129456"/>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39481"/>
            <a:ext cx="11338560" cy="461665"/>
          </a:xfrm>
          <a:prstGeom prst="rect">
            <a:avLst/>
          </a:prstGeom>
          <a:noFill/>
        </p:spPr>
        <p:txBody>
          <a:bodyPr wrap="square">
            <a:spAutoFit/>
          </a:bodyPr>
          <a:lstStyle/>
          <a:p>
            <a:r>
              <a:rPr lang="en-US" sz="2400" b="1" dirty="0">
                <a:solidFill>
                  <a:schemeClr val="accent2"/>
                </a:solidFill>
              </a:rPr>
              <a:t>Poverty areas (within high flood risk areas) (25%)</a:t>
            </a:r>
          </a:p>
        </p:txBody>
      </p:sp>
      <p:sp>
        <p:nvSpPr>
          <p:cNvPr id="5" name="TextBox 4">
            <a:extLst>
              <a:ext uri="{FF2B5EF4-FFF2-40B4-BE49-F238E27FC236}">
                <a16:creationId xmlns:a16="http://schemas.microsoft.com/office/drawing/2014/main" id="{AFD13D0F-1F0C-303C-8386-33DC45E7E5A9}"/>
              </a:ext>
            </a:extLst>
          </p:cNvPr>
          <p:cNvSpPr txBox="1"/>
          <p:nvPr/>
        </p:nvSpPr>
        <p:spPr>
          <a:xfrm>
            <a:off x="355600" y="2601146"/>
            <a:ext cx="6207760" cy="4154984"/>
          </a:xfrm>
          <a:prstGeom prst="rect">
            <a:avLst/>
          </a:prstGeom>
          <a:noFill/>
        </p:spPr>
        <p:txBody>
          <a:bodyPr wrap="square">
            <a:spAutoFit/>
          </a:bodyPr>
          <a:lstStyle/>
          <a:p>
            <a:pPr algn="just"/>
            <a:r>
              <a:rPr lang="en-US" sz="2400" dirty="0"/>
              <a:t>According the poverty map below, there is </a:t>
            </a:r>
            <a:r>
              <a:rPr lang="en-US" sz="2400" b="1" dirty="0"/>
              <a:t>(9,556.7 dunum) </a:t>
            </a:r>
            <a:r>
              <a:rPr lang="en-US" sz="2400" dirty="0"/>
              <a:t>between high and very high poverty areas in the city, and </a:t>
            </a:r>
            <a:r>
              <a:rPr lang="en-US" sz="2400" b="1" dirty="0"/>
              <a:t>(3,515.86 dunum)</a:t>
            </a:r>
            <a:r>
              <a:rPr lang="en-US" sz="2400" dirty="0"/>
              <a:t> of it are within the high-risk area which means </a:t>
            </a:r>
            <a:r>
              <a:rPr lang="en-US" sz="2400" b="1" dirty="0"/>
              <a:t>36.8%</a:t>
            </a:r>
            <a:r>
              <a:rPr lang="en-US" sz="2400" dirty="0"/>
              <a:t> of the poverty areas in Nablus is high-risk areas, also as the high-risk area is </a:t>
            </a:r>
            <a:r>
              <a:rPr lang="en-US" sz="2400" b="1" dirty="0"/>
              <a:t>(6,282.1 donum) </a:t>
            </a:r>
            <a:r>
              <a:rPr lang="en-US" sz="2400" dirty="0"/>
              <a:t>and as mentioned (3515.86 dunum) of it is poverty areas with </a:t>
            </a:r>
            <a:r>
              <a:rPr lang="en-US" sz="2400" b="1" dirty="0"/>
              <a:t>56%</a:t>
            </a:r>
            <a:r>
              <a:rPr lang="en-US" sz="2400" dirty="0"/>
              <a:t>, this means that the poverty areas in Nablus score </a:t>
            </a:r>
            <a:r>
              <a:rPr lang="en-US" sz="2400" b="1" dirty="0">
                <a:solidFill>
                  <a:schemeClr val="accent2"/>
                </a:solidFill>
              </a:rPr>
              <a:t>14% out of 25% </a:t>
            </a:r>
            <a:r>
              <a:rPr lang="en-US" sz="2400" dirty="0"/>
              <a:t>in exposure to vulnerability.</a:t>
            </a:r>
          </a:p>
        </p:txBody>
      </p:sp>
    </p:spTree>
    <p:extLst>
      <p:ext uri="{BB962C8B-B14F-4D97-AF65-F5344CB8AC3E}">
        <p14:creationId xmlns:p14="http://schemas.microsoft.com/office/powerpoint/2010/main" val="621856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ppt_x"/>
                                          </p:val>
                                        </p:tav>
                                        <p:tav tm="100000">
                                          <p:val>
                                            <p:strVal val="#ppt_x"/>
                                          </p:val>
                                        </p:tav>
                                      </p:tavLst>
                                    </p:anim>
                                    <p:anim calcmode="lin" valueType="num">
                                      <p:cBhvr additive="base">
                                        <p:cTn id="32" dur="500" fill="hold"/>
                                        <p:tgtEl>
                                          <p:spTgt spid="13"/>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nodeType="afterEffect">
                                  <p:stCondLst>
                                    <p:cond delay="0"/>
                                  </p:stCondLst>
                                  <p:childTnLst>
                                    <p:set>
                                      <p:cBhvr>
                                        <p:cTn id="35" dur="1" fill="hold">
                                          <p:stCondLst>
                                            <p:cond delay="0"/>
                                          </p:stCondLst>
                                        </p:cTn>
                                        <p:tgtEl>
                                          <p:spTgt spid="9"/>
                                        </p:tgtEl>
                                        <p:attrNameLst>
                                          <p:attrName>style.visibility</p:attrName>
                                        </p:attrNameLst>
                                      </p:cBhvr>
                                      <p:to>
                                        <p:strVal val="visible"/>
                                      </p:to>
                                    </p:set>
                                    <p:anim calcmode="lin" valueType="num">
                                      <p:cBhvr additive="base">
                                        <p:cTn id="36" dur="500" fill="hold"/>
                                        <p:tgtEl>
                                          <p:spTgt spid="9"/>
                                        </p:tgtEl>
                                        <p:attrNameLst>
                                          <p:attrName>ppt_x</p:attrName>
                                        </p:attrNameLst>
                                      </p:cBhvr>
                                      <p:tavLst>
                                        <p:tav tm="0">
                                          <p:val>
                                            <p:strVal val="#ppt_x"/>
                                          </p:val>
                                        </p:tav>
                                        <p:tav tm="100000">
                                          <p:val>
                                            <p:strVal val="#ppt_x"/>
                                          </p:val>
                                        </p:tav>
                                      </p:tavLst>
                                    </p:anim>
                                    <p:anim calcmode="lin" valueType="num">
                                      <p:cBhvr additive="base">
                                        <p:cTn id="37"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732095E-0E08-AD2F-EAFC-6367FDF8EE6F}"/>
              </a:ext>
            </a:extLst>
          </p:cNvPr>
          <p:cNvPicPr>
            <a:picLocks noChangeAspect="1"/>
          </p:cNvPicPr>
          <p:nvPr/>
        </p:nvPicPr>
        <p:blipFill rotWithShape="1">
          <a:blip r:embed="rId2"/>
          <a:srcRect l="32305" t="3867" r="22016" b="5546"/>
          <a:stretch/>
        </p:blipFill>
        <p:spPr>
          <a:xfrm>
            <a:off x="152400" y="3557266"/>
            <a:ext cx="3240504" cy="3300734"/>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8" name="Rectangle: Rounded Corners 7">
            <a:extLst>
              <a:ext uri="{FF2B5EF4-FFF2-40B4-BE49-F238E27FC236}">
                <a16:creationId xmlns:a16="http://schemas.microsoft.com/office/drawing/2014/main" id="{8BBB4B5F-2B45-8C37-6F90-D395875EA9C1}"/>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sp>
        <p:nvSpPr>
          <p:cNvPr id="9" name="TextBox 8">
            <a:extLst>
              <a:ext uri="{FF2B5EF4-FFF2-40B4-BE49-F238E27FC236}">
                <a16:creationId xmlns:a16="http://schemas.microsoft.com/office/drawing/2014/main" id="{E47C56EE-CE0B-0E15-8230-8A6F37E62152}"/>
              </a:ext>
            </a:extLst>
          </p:cNvPr>
          <p:cNvSpPr txBox="1"/>
          <p:nvPr/>
        </p:nvSpPr>
        <p:spPr>
          <a:xfrm>
            <a:off x="249347" y="2172593"/>
            <a:ext cx="2804160" cy="1200329"/>
          </a:xfrm>
          <a:prstGeom prst="rect">
            <a:avLst/>
          </a:prstGeom>
          <a:noFill/>
        </p:spPr>
        <p:txBody>
          <a:bodyPr wrap="square">
            <a:spAutoFit/>
          </a:bodyPr>
          <a:lstStyle/>
          <a:p>
            <a:pPr algn="ctr"/>
            <a:r>
              <a:rPr lang="en-US" sz="2400" b="1" dirty="0">
                <a:solidFill>
                  <a:schemeClr val="accent2"/>
                </a:solidFill>
              </a:rPr>
              <a:t>Poverty areas (within high flood risk areas) (25%)</a:t>
            </a:r>
          </a:p>
        </p:txBody>
      </p:sp>
      <p:pic>
        <p:nvPicPr>
          <p:cNvPr id="13" name="Picture 12">
            <a:extLst>
              <a:ext uri="{FF2B5EF4-FFF2-40B4-BE49-F238E27FC236}">
                <a16:creationId xmlns:a16="http://schemas.microsoft.com/office/drawing/2014/main" id="{CB025DD0-4D27-BD27-80A2-0F7D769935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4816" y="525294"/>
            <a:ext cx="8957184" cy="6332706"/>
          </a:xfrm>
          <a:prstGeom prst="rect">
            <a:avLst/>
          </a:prstGeom>
        </p:spPr>
      </p:pic>
    </p:spTree>
    <p:extLst>
      <p:ext uri="{BB962C8B-B14F-4D97-AF65-F5344CB8AC3E}">
        <p14:creationId xmlns:p14="http://schemas.microsoft.com/office/powerpoint/2010/main" val="2108484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8" grpId="0" animBg="1"/>
      <p:bldP spid="9"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B56115C-4B1E-D312-7DE6-11B1AAC06192}"/>
              </a:ext>
            </a:extLst>
          </p:cNvPr>
          <p:cNvPicPr>
            <a:picLocks noChangeAspect="1"/>
          </p:cNvPicPr>
          <p:nvPr/>
        </p:nvPicPr>
        <p:blipFill rotWithShape="1">
          <a:blip r:embed="rId2"/>
          <a:srcRect l="14073" t="15689" r="43953" b="10314"/>
          <a:stretch/>
        </p:blipFill>
        <p:spPr>
          <a:xfrm>
            <a:off x="338946" y="3258612"/>
            <a:ext cx="2654585" cy="2632089"/>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8" name="Rectangle: Rounded Corners 7">
            <a:extLst>
              <a:ext uri="{FF2B5EF4-FFF2-40B4-BE49-F238E27FC236}">
                <a16:creationId xmlns:a16="http://schemas.microsoft.com/office/drawing/2014/main" id="{8BBB4B5F-2B45-8C37-6F90-D395875EA9C1}"/>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sp>
        <p:nvSpPr>
          <p:cNvPr id="9" name="TextBox 8">
            <a:extLst>
              <a:ext uri="{FF2B5EF4-FFF2-40B4-BE49-F238E27FC236}">
                <a16:creationId xmlns:a16="http://schemas.microsoft.com/office/drawing/2014/main" id="{E47C56EE-CE0B-0E15-8230-8A6F37E62152}"/>
              </a:ext>
            </a:extLst>
          </p:cNvPr>
          <p:cNvSpPr txBox="1"/>
          <p:nvPr/>
        </p:nvSpPr>
        <p:spPr>
          <a:xfrm>
            <a:off x="249347" y="2172593"/>
            <a:ext cx="2804160" cy="1200329"/>
          </a:xfrm>
          <a:prstGeom prst="rect">
            <a:avLst/>
          </a:prstGeom>
          <a:noFill/>
        </p:spPr>
        <p:txBody>
          <a:bodyPr wrap="square">
            <a:spAutoFit/>
          </a:bodyPr>
          <a:lstStyle/>
          <a:p>
            <a:pPr algn="ctr"/>
            <a:r>
              <a:rPr lang="en-US" sz="2400" b="1" dirty="0">
                <a:solidFill>
                  <a:schemeClr val="accent2"/>
                </a:solidFill>
              </a:rPr>
              <a:t>Poverty areas (within high flood risk areas) (25%)</a:t>
            </a:r>
          </a:p>
        </p:txBody>
      </p:sp>
      <p:pic>
        <p:nvPicPr>
          <p:cNvPr id="10" name="Picture 9">
            <a:extLst>
              <a:ext uri="{FF2B5EF4-FFF2-40B4-BE49-F238E27FC236}">
                <a16:creationId xmlns:a16="http://schemas.microsoft.com/office/drawing/2014/main" id="{18DC461D-B50A-0899-98CC-A9CF578FCEFB}"/>
              </a:ext>
            </a:extLst>
          </p:cNvPr>
          <p:cNvPicPr>
            <a:picLocks noChangeAspect="1"/>
          </p:cNvPicPr>
          <p:nvPr/>
        </p:nvPicPr>
        <p:blipFill rotWithShape="1">
          <a:blip r:embed="rId3"/>
          <a:srcRect l="62570" t="38999" r="2927" b="20459"/>
          <a:stretch/>
        </p:blipFill>
        <p:spPr>
          <a:xfrm>
            <a:off x="428547" y="5808101"/>
            <a:ext cx="2475385" cy="1049899"/>
          </a:xfrm>
          <a:prstGeom prst="rect">
            <a:avLst/>
          </a:prstGeom>
        </p:spPr>
      </p:pic>
      <p:sp>
        <p:nvSpPr>
          <p:cNvPr id="12" name="TextBox 11">
            <a:extLst>
              <a:ext uri="{FF2B5EF4-FFF2-40B4-BE49-F238E27FC236}">
                <a16:creationId xmlns:a16="http://schemas.microsoft.com/office/drawing/2014/main" id="{3E7E30B8-E08B-7275-1130-F7BCE401E6AC}"/>
              </a:ext>
            </a:extLst>
          </p:cNvPr>
          <p:cNvSpPr txBox="1"/>
          <p:nvPr/>
        </p:nvSpPr>
        <p:spPr>
          <a:xfrm>
            <a:off x="1092198" y="4359679"/>
            <a:ext cx="1148080" cy="461665"/>
          </a:xfrm>
          <a:prstGeom prst="rect">
            <a:avLst/>
          </a:prstGeom>
          <a:noFill/>
        </p:spPr>
        <p:txBody>
          <a:bodyPr wrap="square">
            <a:spAutoFit/>
          </a:bodyPr>
          <a:lstStyle/>
          <a:p>
            <a:pPr algn="ctr"/>
            <a:r>
              <a:rPr lang="en-US" sz="2400" b="1" dirty="0">
                <a:solidFill>
                  <a:schemeClr val="accent2"/>
                </a:solidFill>
              </a:rPr>
              <a:t>14%</a:t>
            </a:r>
          </a:p>
        </p:txBody>
      </p:sp>
      <p:pic>
        <p:nvPicPr>
          <p:cNvPr id="14" name="Picture 13">
            <a:extLst>
              <a:ext uri="{FF2B5EF4-FFF2-40B4-BE49-F238E27FC236}">
                <a16:creationId xmlns:a16="http://schemas.microsoft.com/office/drawing/2014/main" id="{BEC04783-548A-0562-0BC0-F22F7A4337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34816" y="525294"/>
            <a:ext cx="8957184" cy="6332706"/>
          </a:xfrm>
          <a:prstGeom prst="rect">
            <a:avLst/>
          </a:prstGeom>
        </p:spPr>
      </p:pic>
    </p:spTree>
    <p:extLst>
      <p:ext uri="{BB962C8B-B14F-4D97-AF65-F5344CB8AC3E}">
        <p14:creationId xmlns:p14="http://schemas.microsoft.com/office/powerpoint/2010/main" val="1714554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11"/>
                                        </p:tgtEl>
                                        <p:attrNameLst>
                                          <p:attrName>style.visibility</p:attrName>
                                        </p:attrNameLst>
                                      </p:cBhvr>
                                      <p:to>
                                        <p:strVal val="visible"/>
                                      </p:to>
                                    </p:set>
                                    <p:anim calcmode="lin" valueType="num">
                                      <p:cBhvr additive="base">
                                        <p:cTn id="26" dur="500" fill="hold"/>
                                        <p:tgtEl>
                                          <p:spTgt spid="11"/>
                                        </p:tgtEl>
                                        <p:attrNameLst>
                                          <p:attrName>ppt_x</p:attrName>
                                        </p:attrNameLst>
                                      </p:cBhvr>
                                      <p:tavLst>
                                        <p:tav tm="0">
                                          <p:val>
                                            <p:strVal val="#ppt_x"/>
                                          </p:val>
                                        </p:tav>
                                        <p:tav tm="100000">
                                          <p:val>
                                            <p:strVal val="#ppt_x"/>
                                          </p:val>
                                        </p:tav>
                                      </p:tavLst>
                                    </p:anim>
                                    <p:anim calcmode="lin" valueType="num">
                                      <p:cBhvr additive="base">
                                        <p:cTn id="27" dur="500" fill="hold"/>
                                        <p:tgtEl>
                                          <p:spTgt spid="11"/>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grpId="0" nodeType="afterEffect">
                                  <p:stCondLst>
                                    <p:cond delay="0"/>
                                  </p:stCondLst>
                                  <p:childTnLst>
                                    <p:set>
                                      <p:cBhvr>
                                        <p:cTn id="35" dur="1" fill="hold">
                                          <p:stCondLst>
                                            <p:cond delay="0"/>
                                          </p:stCondLst>
                                        </p:cTn>
                                        <p:tgtEl>
                                          <p:spTgt spid="12"/>
                                        </p:tgtEl>
                                        <p:attrNameLst>
                                          <p:attrName>style.visibility</p:attrName>
                                        </p:attrNameLst>
                                      </p:cBhvr>
                                      <p:to>
                                        <p:strVal val="visible"/>
                                      </p:to>
                                    </p:set>
                                    <p:anim calcmode="lin" valueType="num">
                                      <p:cBhvr additive="base">
                                        <p:cTn id="36" dur="500" fill="hold"/>
                                        <p:tgtEl>
                                          <p:spTgt spid="12"/>
                                        </p:tgtEl>
                                        <p:attrNameLst>
                                          <p:attrName>ppt_x</p:attrName>
                                        </p:attrNameLst>
                                      </p:cBhvr>
                                      <p:tavLst>
                                        <p:tav tm="0">
                                          <p:val>
                                            <p:strVal val="#ppt_x"/>
                                          </p:val>
                                        </p:tav>
                                        <p:tav tm="100000">
                                          <p:val>
                                            <p:strVal val="#ppt_x"/>
                                          </p:val>
                                        </p:tav>
                                      </p:tavLst>
                                    </p:anim>
                                    <p:anim calcmode="lin" valueType="num">
                                      <p:cBhvr additive="base">
                                        <p:cTn id="37"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8" grpId="0" animBg="1"/>
      <p:bldP spid="9" grpId="0"/>
      <p:bldP spid="1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39481"/>
            <a:ext cx="11338560" cy="1938992"/>
          </a:xfrm>
          <a:prstGeom prst="rect">
            <a:avLst/>
          </a:prstGeom>
          <a:noFill/>
        </p:spPr>
        <p:txBody>
          <a:bodyPr wrap="square">
            <a:spAutoFit/>
          </a:bodyPr>
          <a:lstStyle/>
          <a:p>
            <a:r>
              <a:rPr lang="en-US" sz="2400" b="1" dirty="0">
                <a:solidFill>
                  <a:schemeClr val="accent2"/>
                </a:solidFill>
              </a:rPr>
              <a:t>Camps (within high flood risk areas) (12%)</a:t>
            </a:r>
          </a:p>
          <a:p>
            <a:r>
              <a:rPr lang="en-US" sz="2400" dirty="0"/>
              <a:t>There are (543.4 dunum) of camps area in the city, and (485.8 dunum) of it are within the high-risk area which means 89.4% of the camps in Nablus is high-risk lands, this means that the camps areas in Nablus score 10.73% out of 12% in exposure to vulnerability.</a:t>
            </a:r>
          </a:p>
        </p:txBody>
      </p:sp>
      <p:pic>
        <p:nvPicPr>
          <p:cNvPr id="8" name="Picture 7">
            <a:extLst>
              <a:ext uri="{FF2B5EF4-FFF2-40B4-BE49-F238E27FC236}">
                <a16:creationId xmlns:a16="http://schemas.microsoft.com/office/drawing/2014/main" id="{E0BAE3A5-55F9-7528-028A-3ECDFF4D1337}"/>
              </a:ext>
            </a:extLst>
          </p:cNvPr>
          <p:cNvPicPr>
            <a:picLocks noChangeAspect="1"/>
          </p:cNvPicPr>
          <p:nvPr/>
        </p:nvPicPr>
        <p:blipFill>
          <a:blip r:embed="rId2"/>
          <a:stretch>
            <a:fillRect/>
          </a:stretch>
        </p:blipFill>
        <p:spPr>
          <a:xfrm>
            <a:off x="2981328" y="4058062"/>
            <a:ext cx="6087104" cy="2799938"/>
          </a:xfrm>
          <a:prstGeom prst="rect">
            <a:avLst/>
          </a:prstGeom>
        </p:spPr>
      </p:pic>
    </p:spTree>
    <p:extLst>
      <p:ext uri="{BB962C8B-B14F-4D97-AF65-F5344CB8AC3E}">
        <p14:creationId xmlns:p14="http://schemas.microsoft.com/office/powerpoint/2010/main" val="3763356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8"/>
                                        </p:tgtEl>
                                        <p:attrNameLst>
                                          <p:attrName>style.visibility</p:attrName>
                                        </p:attrNameLst>
                                      </p:cBhvr>
                                      <p:to>
                                        <p:strVal val="visible"/>
                                      </p:to>
                                    </p:set>
                                    <p:anim calcmode="lin" valueType="num">
                                      <p:cBhvr additive="base">
                                        <p:cTn id="26" dur="500" fill="hold"/>
                                        <p:tgtEl>
                                          <p:spTgt spid="8"/>
                                        </p:tgtEl>
                                        <p:attrNameLst>
                                          <p:attrName>ppt_x</p:attrName>
                                        </p:attrNameLst>
                                      </p:cBhvr>
                                      <p:tavLst>
                                        <p:tav tm="0">
                                          <p:val>
                                            <p:strVal val="#ppt_x"/>
                                          </p:val>
                                        </p:tav>
                                        <p:tav tm="100000">
                                          <p:val>
                                            <p:strVal val="#ppt_x"/>
                                          </p:val>
                                        </p:tav>
                                      </p:tavLst>
                                    </p:anim>
                                    <p:anim calcmode="lin" valueType="num">
                                      <p:cBhvr additive="base">
                                        <p:cTn id="27"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35DAE1A-4379-BB37-3EEE-E8ECB7B6A740}"/>
              </a:ext>
            </a:extLst>
          </p:cNvPr>
          <p:cNvPicPr>
            <a:picLocks noChangeAspect="1"/>
          </p:cNvPicPr>
          <p:nvPr/>
        </p:nvPicPr>
        <p:blipFill rotWithShape="1">
          <a:blip r:embed="rId2"/>
          <a:srcRect l="18287" t="21985" r="48831" b="7620"/>
          <a:stretch/>
        </p:blipFill>
        <p:spPr>
          <a:xfrm>
            <a:off x="410951" y="3335756"/>
            <a:ext cx="2510576" cy="2472345"/>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8" name="Rectangle: Rounded Corners 7">
            <a:extLst>
              <a:ext uri="{FF2B5EF4-FFF2-40B4-BE49-F238E27FC236}">
                <a16:creationId xmlns:a16="http://schemas.microsoft.com/office/drawing/2014/main" id="{8BBB4B5F-2B45-8C37-6F90-D395875EA9C1}"/>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sp>
        <p:nvSpPr>
          <p:cNvPr id="9" name="TextBox 8">
            <a:extLst>
              <a:ext uri="{FF2B5EF4-FFF2-40B4-BE49-F238E27FC236}">
                <a16:creationId xmlns:a16="http://schemas.microsoft.com/office/drawing/2014/main" id="{E47C56EE-CE0B-0E15-8230-8A6F37E62152}"/>
              </a:ext>
            </a:extLst>
          </p:cNvPr>
          <p:cNvSpPr txBox="1"/>
          <p:nvPr/>
        </p:nvSpPr>
        <p:spPr>
          <a:xfrm>
            <a:off x="249347" y="2172593"/>
            <a:ext cx="2804160" cy="1200329"/>
          </a:xfrm>
          <a:prstGeom prst="rect">
            <a:avLst/>
          </a:prstGeom>
          <a:noFill/>
        </p:spPr>
        <p:txBody>
          <a:bodyPr wrap="square">
            <a:spAutoFit/>
          </a:bodyPr>
          <a:lstStyle/>
          <a:p>
            <a:pPr algn="ctr"/>
            <a:r>
              <a:rPr lang="en-US" sz="2400" b="1" dirty="0">
                <a:solidFill>
                  <a:schemeClr val="accent2"/>
                </a:solidFill>
              </a:rPr>
              <a:t>Camps (within high flood risk areas) (12%)</a:t>
            </a:r>
          </a:p>
        </p:txBody>
      </p:sp>
      <p:pic>
        <p:nvPicPr>
          <p:cNvPr id="10" name="Picture 9">
            <a:extLst>
              <a:ext uri="{FF2B5EF4-FFF2-40B4-BE49-F238E27FC236}">
                <a16:creationId xmlns:a16="http://schemas.microsoft.com/office/drawing/2014/main" id="{18DC461D-B50A-0899-98CC-A9CF578FCEFB}"/>
              </a:ext>
            </a:extLst>
          </p:cNvPr>
          <p:cNvPicPr>
            <a:picLocks noChangeAspect="1"/>
          </p:cNvPicPr>
          <p:nvPr/>
        </p:nvPicPr>
        <p:blipFill rotWithShape="1">
          <a:blip r:embed="rId3"/>
          <a:srcRect l="62570" t="38999" r="2927" b="20459"/>
          <a:stretch/>
        </p:blipFill>
        <p:spPr>
          <a:xfrm>
            <a:off x="428547" y="5808101"/>
            <a:ext cx="2475385" cy="1049899"/>
          </a:xfrm>
          <a:prstGeom prst="rect">
            <a:avLst/>
          </a:prstGeom>
        </p:spPr>
      </p:pic>
      <p:sp>
        <p:nvSpPr>
          <p:cNvPr id="12" name="TextBox 11">
            <a:extLst>
              <a:ext uri="{FF2B5EF4-FFF2-40B4-BE49-F238E27FC236}">
                <a16:creationId xmlns:a16="http://schemas.microsoft.com/office/drawing/2014/main" id="{3E7E30B8-E08B-7275-1130-F7BCE401E6AC}"/>
              </a:ext>
            </a:extLst>
          </p:cNvPr>
          <p:cNvSpPr txBox="1"/>
          <p:nvPr/>
        </p:nvSpPr>
        <p:spPr>
          <a:xfrm>
            <a:off x="1043938" y="4359679"/>
            <a:ext cx="1244601" cy="461665"/>
          </a:xfrm>
          <a:prstGeom prst="rect">
            <a:avLst/>
          </a:prstGeom>
          <a:noFill/>
        </p:spPr>
        <p:txBody>
          <a:bodyPr wrap="square">
            <a:spAutoFit/>
          </a:bodyPr>
          <a:lstStyle/>
          <a:p>
            <a:pPr algn="ctr"/>
            <a:r>
              <a:rPr lang="en-US" sz="2400" b="1" dirty="0">
                <a:solidFill>
                  <a:schemeClr val="accent2"/>
                </a:solidFill>
              </a:rPr>
              <a:t>10.73%</a:t>
            </a:r>
          </a:p>
        </p:txBody>
      </p:sp>
      <p:pic>
        <p:nvPicPr>
          <p:cNvPr id="13" name="Picture 12">
            <a:extLst>
              <a:ext uri="{FF2B5EF4-FFF2-40B4-BE49-F238E27FC236}">
                <a16:creationId xmlns:a16="http://schemas.microsoft.com/office/drawing/2014/main" id="{63E6F48A-5AE4-AABE-B863-48257D76F46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34815" y="525294"/>
            <a:ext cx="8957185" cy="6332706"/>
          </a:xfrm>
          <a:prstGeom prst="rect">
            <a:avLst/>
          </a:prstGeom>
        </p:spPr>
      </p:pic>
    </p:spTree>
    <p:extLst>
      <p:ext uri="{BB962C8B-B14F-4D97-AF65-F5344CB8AC3E}">
        <p14:creationId xmlns:p14="http://schemas.microsoft.com/office/powerpoint/2010/main" val="3634770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grpId="0" nodeType="afterEffect">
                                  <p:stCondLst>
                                    <p:cond delay="0"/>
                                  </p:stCondLst>
                                  <p:childTnLst>
                                    <p:set>
                                      <p:cBhvr>
                                        <p:cTn id="35" dur="1" fill="hold">
                                          <p:stCondLst>
                                            <p:cond delay="0"/>
                                          </p:stCondLst>
                                        </p:cTn>
                                        <p:tgtEl>
                                          <p:spTgt spid="12"/>
                                        </p:tgtEl>
                                        <p:attrNameLst>
                                          <p:attrName>style.visibility</p:attrName>
                                        </p:attrNameLst>
                                      </p:cBhvr>
                                      <p:to>
                                        <p:strVal val="visible"/>
                                      </p:to>
                                    </p:set>
                                    <p:anim calcmode="lin" valueType="num">
                                      <p:cBhvr additive="base">
                                        <p:cTn id="36" dur="500" fill="hold"/>
                                        <p:tgtEl>
                                          <p:spTgt spid="12"/>
                                        </p:tgtEl>
                                        <p:attrNameLst>
                                          <p:attrName>ppt_x</p:attrName>
                                        </p:attrNameLst>
                                      </p:cBhvr>
                                      <p:tavLst>
                                        <p:tav tm="0">
                                          <p:val>
                                            <p:strVal val="#ppt_x"/>
                                          </p:val>
                                        </p:tav>
                                        <p:tav tm="100000">
                                          <p:val>
                                            <p:strVal val="#ppt_x"/>
                                          </p:val>
                                        </p:tav>
                                      </p:tavLst>
                                    </p:anim>
                                    <p:anim calcmode="lin" valueType="num">
                                      <p:cBhvr additive="base">
                                        <p:cTn id="37"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8" grpId="0" animBg="1"/>
      <p:bldP spid="9" grpId="0"/>
      <p:bldP spid="1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D18EB2E-AC43-5316-AED2-C9377606635A}"/>
              </a:ext>
            </a:extLst>
          </p:cNvPr>
          <p:cNvPicPr>
            <a:picLocks noChangeAspect="1"/>
          </p:cNvPicPr>
          <p:nvPr/>
        </p:nvPicPr>
        <p:blipFill>
          <a:blip r:embed="rId2"/>
          <a:stretch>
            <a:fillRect/>
          </a:stretch>
        </p:blipFill>
        <p:spPr>
          <a:xfrm>
            <a:off x="5913121" y="835963"/>
            <a:ext cx="5953759" cy="2941402"/>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1" y="2139481"/>
            <a:ext cx="5364480" cy="1200329"/>
          </a:xfrm>
          <a:prstGeom prst="rect">
            <a:avLst/>
          </a:prstGeom>
          <a:noFill/>
        </p:spPr>
        <p:txBody>
          <a:bodyPr wrap="square">
            <a:spAutoFit/>
          </a:bodyPr>
          <a:lstStyle/>
          <a:p>
            <a:r>
              <a:rPr lang="en-US" sz="2400" b="1" dirty="0">
                <a:solidFill>
                  <a:schemeClr val="accent2"/>
                </a:solidFill>
              </a:rPr>
              <a:t>Emergency Facilities (Fire Station, Police, Hospitals) (within high flood risk areas) (18%)</a:t>
            </a:r>
          </a:p>
        </p:txBody>
      </p:sp>
      <p:sp>
        <p:nvSpPr>
          <p:cNvPr id="9" name="TextBox 8">
            <a:extLst>
              <a:ext uri="{FF2B5EF4-FFF2-40B4-BE49-F238E27FC236}">
                <a16:creationId xmlns:a16="http://schemas.microsoft.com/office/drawing/2014/main" id="{7EEC4549-B984-AE51-ADBE-3343D6C31568}"/>
              </a:ext>
            </a:extLst>
          </p:cNvPr>
          <p:cNvSpPr txBox="1"/>
          <p:nvPr/>
        </p:nvSpPr>
        <p:spPr>
          <a:xfrm>
            <a:off x="355600" y="3777365"/>
            <a:ext cx="11511280" cy="2677656"/>
          </a:xfrm>
          <a:prstGeom prst="rect">
            <a:avLst/>
          </a:prstGeom>
          <a:noFill/>
        </p:spPr>
        <p:txBody>
          <a:bodyPr wrap="square">
            <a:spAutoFit/>
          </a:bodyPr>
          <a:lstStyle/>
          <a:p>
            <a:pPr algn="just"/>
            <a:r>
              <a:rPr lang="en-US" sz="2400" dirty="0"/>
              <a:t>There are 11 emergency facilities in the city, and they area divided into 1 police station, 2 fire stations, and 8 hospitals, all of the police station, the 2 fire stations, and 6 out of 8 hospitals area within the high-risk area, and as the fire station represent 7% of the 18%, and the police is 3%, and the hospitals are 8%, this means that the emergency facilities in Nablus score 3% in police exposure, and 7% in fire stations, and 6% in hospitals with total of 16% out of 18% in exposure to vulnerability.</a:t>
            </a:r>
          </a:p>
        </p:txBody>
      </p:sp>
    </p:spTree>
    <p:extLst>
      <p:ext uri="{BB962C8B-B14F-4D97-AF65-F5344CB8AC3E}">
        <p14:creationId xmlns:p14="http://schemas.microsoft.com/office/powerpoint/2010/main" val="293836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9"/>
                                        </p:tgtEl>
                                        <p:attrNameLst>
                                          <p:attrName>style.visibility</p:attrName>
                                        </p:attrNameLst>
                                      </p:cBhvr>
                                      <p:to>
                                        <p:strVal val="visible"/>
                                      </p:to>
                                    </p:set>
                                    <p:anim calcmode="lin" valueType="num">
                                      <p:cBhvr additive="base">
                                        <p:cTn id="26" dur="500" fill="hold"/>
                                        <p:tgtEl>
                                          <p:spTgt spid="9"/>
                                        </p:tgtEl>
                                        <p:attrNameLst>
                                          <p:attrName>ppt_x</p:attrName>
                                        </p:attrNameLst>
                                      </p:cBhvr>
                                      <p:tavLst>
                                        <p:tav tm="0">
                                          <p:val>
                                            <p:strVal val="#ppt_x"/>
                                          </p:val>
                                        </p:tav>
                                        <p:tav tm="100000">
                                          <p:val>
                                            <p:strVal val="#ppt_x"/>
                                          </p:val>
                                        </p:tav>
                                      </p:tavLst>
                                    </p:anim>
                                    <p:anim calcmode="lin" valueType="num">
                                      <p:cBhvr additive="base">
                                        <p:cTn id="27" dur="500" fill="hold"/>
                                        <p:tgtEl>
                                          <p:spTgt spid="9"/>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2" fill="hold" nodeType="after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1+#ppt_w/2"/>
                                          </p:val>
                                        </p:tav>
                                        <p:tav tm="100000">
                                          <p:val>
                                            <p:strVal val="#ppt_x"/>
                                          </p:val>
                                        </p:tav>
                                      </p:tavLst>
                                    </p:anim>
                                    <p:anim calcmode="lin" valueType="num">
                                      <p:cBhvr additive="base">
                                        <p:cTn id="32"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P spid="9"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649F5A-DF4E-4D0A-A728-E70EE692F469}"/>
              </a:ext>
            </a:extLst>
          </p:cNvPr>
          <p:cNvPicPr>
            <a:picLocks noChangeAspect="1"/>
          </p:cNvPicPr>
          <p:nvPr/>
        </p:nvPicPr>
        <p:blipFill rotWithShape="1">
          <a:blip r:embed="rId2"/>
          <a:srcRect l="5176" t="13720" r="34813" b="3895"/>
          <a:stretch/>
        </p:blipFill>
        <p:spPr>
          <a:xfrm>
            <a:off x="-3974" y="3528768"/>
            <a:ext cx="3200978" cy="2170992"/>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8" name="Rectangle: Rounded Corners 7">
            <a:extLst>
              <a:ext uri="{FF2B5EF4-FFF2-40B4-BE49-F238E27FC236}">
                <a16:creationId xmlns:a16="http://schemas.microsoft.com/office/drawing/2014/main" id="{8BBB4B5F-2B45-8C37-6F90-D395875EA9C1}"/>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sp>
        <p:nvSpPr>
          <p:cNvPr id="9" name="TextBox 8">
            <a:extLst>
              <a:ext uri="{FF2B5EF4-FFF2-40B4-BE49-F238E27FC236}">
                <a16:creationId xmlns:a16="http://schemas.microsoft.com/office/drawing/2014/main" id="{E47C56EE-CE0B-0E15-8230-8A6F37E62152}"/>
              </a:ext>
            </a:extLst>
          </p:cNvPr>
          <p:cNvSpPr txBox="1"/>
          <p:nvPr/>
        </p:nvSpPr>
        <p:spPr>
          <a:xfrm>
            <a:off x="249347" y="2172593"/>
            <a:ext cx="2804160" cy="830997"/>
          </a:xfrm>
          <a:prstGeom prst="rect">
            <a:avLst/>
          </a:prstGeom>
          <a:noFill/>
        </p:spPr>
        <p:txBody>
          <a:bodyPr wrap="square">
            <a:spAutoFit/>
          </a:bodyPr>
          <a:lstStyle/>
          <a:p>
            <a:pPr algn="ctr"/>
            <a:r>
              <a:rPr lang="en-US" sz="2400" b="1" dirty="0">
                <a:solidFill>
                  <a:schemeClr val="accent2"/>
                </a:solidFill>
              </a:rPr>
              <a:t>Emergency Facilities (18%)</a:t>
            </a:r>
          </a:p>
        </p:txBody>
      </p:sp>
      <p:pic>
        <p:nvPicPr>
          <p:cNvPr id="10" name="Picture 9">
            <a:extLst>
              <a:ext uri="{FF2B5EF4-FFF2-40B4-BE49-F238E27FC236}">
                <a16:creationId xmlns:a16="http://schemas.microsoft.com/office/drawing/2014/main" id="{18DC461D-B50A-0899-98CC-A9CF578FCEFB}"/>
              </a:ext>
            </a:extLst>
          </p:cNvPr>
          <p:cNvPicPr>
            <a:picLocks noChangeAspect="1"/>
          </p:cNvPicPr>
          <p:nvPr/>
        </p:nvPicPr>
        <p:blipFill rotWithShape="1">
          <a:blip r:embed="rId3"/>
          <a:srcRect l="62570" t="38999" r="2927" b="20459"/>
          <a:stretch/>
        </p:blipFill>
        <p:spPr>
          <a:xfrm>
            <a:off x="428547" y="5808101"/>
            <a:ext cx="2475385" cy="1049899"/>
          </a:xfrm>
          <a:prstGeom prst="rect">
            <a:avLst/>
          </a:prstGeom>
        </p:spPr>
      </p:pic>
      <p:sp>
        <p:nvSpPr>
          <p:cNvPr id="12" name="TextBox 11">
            <a:extLst>
              <a:ext uri="{FF2B5EF4-FFF2-40B4-BE49-F238E27FC236}">
                <a16:creationId xmlns:a16="http://schemas.microsoft.com/office/drawing/2014/main" id="{3E7E30B8-E08B-7275-1130-F7BCE401E6AC}"/>
              </a:ext>
            </a:extLst>
          </p:cNvPr>
          <p:cNvSpPr txBox="1"/>
          <p:nvPr/>
        </p:nvSpPr>
        <p:spPr>
          <a:xfrm>
            <a:off x="916743" y="4352301"/>
            <a:ext cx="1244601" cy="461665"/>
          </a:xfrm>
          <a:prstGeom prst="rect">
            <a:avLst/>
          </a:prstGeom>
          <a:noFill/>
        </p:spPr>
        <p:txBody>
          <a:bodyPr wrap="square">
            <a:spAutoFit/>
          </a:bodyPr>
          <a:lstStyle/>
          <a:p>
            <a:pPr algn="ctr"/>
            <a:r>
              <a:rPr lang="en-US" sz="2400" b="1" dirty="0">
                <a:solidFill>
                  <a:schemeClr val="accent2"/>
                </a:solidFill>
              </a:rPr>
              <a:t>16%</a:t>
            </a:r>
          </a:p>
        </p:txBody>
      </p:sp>
      <p:pic>
        <p:nvPicPr>
          <p:cNvPr id="16" name="Picture 15">
            <a:extLst>
              <a:ext uri="{FF2B5EF4-FFF2-40B4-BE49-F238E27FC236}">
                <a16:creationId xmlns:a16="http://schemas.microsoft.com/office/drawing/2014/main" id="{011EC2F0-EB09-D7D4-0DE9-318717D9E2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34815" y="525294"/>
            <a:ext cx="8957184" cy="6332706"/>
          </a:xfrm>
          <a:prstGeom prst="rect">
            <a:avLst/>
          </a:prstGeom>
        </p:spPr>
      </p:pic>
    </p:spTree>
    <p:extLst>
      <p:ext uri="{BB962C8B-B14F-4D97-AF65-F5344CB8AC3E}">
        <p14:creationId xmlns:p14="http://schemas.microsoft.com/office/powerpoint/2010/main" val="3500173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additive="base">
                                        <p:cTn id="26" dur="500" fill="hold"/>
                                        <p:tgtEl>
                                          <p:spTgt spid="4"/>
                                        </p:tgtEl>
                                        <p:attrNameLst>
                                          <p:attrName>ppt_x</p:attrName>
                                        </p:attrNameLst>
                                      </p:cBhvr>
                                      <p:tavLst>
                                        <p:tav tm="0">
                                          <p:val>
                                            <p:strVal val="#ppt_x"/>
                                          </p:val>
                                        </p:tav>
                                        <p:tav tm="100000">
                                          <p:val>
                                            <p:strVal val="#ppt_x"/>
                                          </p:val>
                                        </p:tav>
                                      </p:tavLst>
                                    </p:anim>
                                    <p:anim calcmode="lin" valueType="num">
                                      <p:cBhvr additive="base">
                                        <p:cTn id="27" dur="500" fill="hold"/>
                                        <p:tgtEl>
                                          <p:spTgt spid="4"/>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grpId="0" nodeType="afterEffect">
                                  <p:stCondLst>
                                    <p:cond delay="0"/>
                                  </p:stCondLst>
                                  <p:childTnLst>
                                    <p:set>
                                      <p:cBhvr>
                                        <p:cTn id="35" dur="1" fill="hold">
                                          <p:stCondLst>
                                            <p:cond delay="0"/>
                                          </p:stCondLst>
                                        </p:cTn>
                                        <p:tgtEl>
                                          <p:spTgt spid="12"/>
                                        </p:tgtEl>
                                        <p:attrNameLst>
                                          <p:attrName>style.visibility</p:attrName>
                                        </p:attrNameLst>
                                      </p:cBhvr>
                                      <p:to>
                                        <p:strVal val="visible"/>
                                      </p:to>
                                    </p:set>
                                    <p:anim calcmode="lin" valueType="num">
                                      <p:cBhvr additive="base">
                                        <p:cTn id="36" dur="500" fill="hold"/>
                                        <p:tgtEl>
                                          <p:spTgt spid="12"/>
                                        </p:tgtEl>
                                        <p:attrNameLst>
                                          <p:attrName>ppt_x</p:attrName>
                                        </p:attrNameLst>
                                      </p:cBhvr>
                                      <p:tavLst>
                                        <p:tav tm="0">
                                          <p:val>
                                            <p:strVal val="#ppt_x"/>
                                          </p:val>
                                        </p:tav>
                                        <p:tav tm="100000">
                                          <p:val>
                                            <p:strVal val="#ppt_x"/>
                                          </p:val>
                                        </p:tav>
                                      </p:tavLst>
                                    </p:anim>
                                    <p:anim calcmode="lin" valueType="num">
                                      <p:cBhvr additive="base">
                                        <p:cTn id="37"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8" grpId="0" animBg="1"/>
      <p:bldP spid="9" grpId="0"/>
      <p:bldP spid="1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Exposure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1976555"/>
            <a:ext cx="11521439" cy="1077218"/>
          </a:xfrm>
          <a:prstGeom prst="rect">
            <a:avLst/>
          </a:prstGeom>
          <a:noFill/>
        </p:spPr>
        <p:txBody>
          <a:bodyPr wrap="square">
            <a:spAutoFit/>
          </a:bodyPr>
          <a:lstStyle/>
          <a:p>
            <a:r>
              <a:rPr lang="en-US" sz="2400" b="1" dirty="0">
                <a:solidFill>
                  <a:schemeClr val="accent2"/>
                </a:solidFill>
              </a:rPr>
              <a:t>Final Exposure of Nablus</a:t>
            </a:r>
          </a:p>
          <a:p>
            <a:pPr algn="just"/>
            <a:r>
              <a:rPr lang="en-US" sz="2000" dirty="0"/>
              <a:t>The risk area of interest is the very high-risk area, which is covering 16% of Nablus new master plan and all the other social economical factors are evaluated within this area of interest. </a:t>
            </a:r>
          </a:p>
        </p:txBody>
      </p:sp>
      <p:graphicFrame>
        <p:nvGraphicFramePr>
          <p:cNvPr id="13" name="Table 12">
            <a:extLst>
              <a:ext uri="{FF2B5EF4-FFF2-40B4-BE49-F238E27FC236}">
                <a16:creationId xmlns:a16="http://schemas.microsoft.com/office/drawing/2014/main" id="{EB0ACF13-6BF9-F775-411F-C87F909F6752}"/>
              </a:ext>
            </a:extLst>
          </p:cNvPr>
          <p:cNvGraphicFramePr>
            <a:graphicFrameLocks noGrp="1"/>
          </p:cNvGraphicFramePr>
          <p:nvPr>
            <p:extLst>
              <p:ext uri="{D42A27DB-BD31-4B8C-83A1-F6EECF244321}">
                <p14:modId xmlns:p14="http://schemas.microsoft.com/office/powerpoint/2010/main" val="2352374282"/>
              </p:ext>
            </p:extLst>
          </p:nvPr>
        </p:nvGraphicFramePr>
        <p:xfrm>
          <a:off x="661550" y="3130802"/>
          <a:ext cx="10866437" cy="3655346"/>
        </p:xfrm>
        <a:graphic>
          <a:graphicData uri="http://schemas.openxmlformats.org/drawingml/2006/table">
            <a:tbl>
              <a:tblPr firstRow="1" firstCol="1" bandRow="1">
                <a:tableStyleId>{5C22544A-7EE6-4342-B048-85BDC9FD1C3A}</a:tableStyleId>
              </a:tblPr>
              <a:tblGrid>
                <a:gridCol w="1556611">
                  <a:extLst>
                    <a:ext uri="{9D8B030D-6E8A-4147-A177-3AD203B41FA5}">
                      <a16:colId xmlns:a16="http://schemas.microsoft.com/office/drawing/2014/main" val="3020514850"/>
                    </a:ext>
                  </a:extLst>
                </a:gridCol>
                <a:gridCol w="2954079">
                  <a:extLst>
                    <a:ext uri="{9D8B030D-6E8A-4147-A177-3AD203B41FA5}">
                      <a16:colId xmlns:a16="http://schemas.microsoft.com/office/drawing/2014/main" val="809938101"/>
                    </a:ext>
                  </a:extLst>
                </a:gridCol>
                <a:gridCol w="2954079">
                  <a:extLst>
                    <a:ext uri="{9D8B030D-6E8A-4147-A177-3AD203B41FA5}">
                      <a16:colId xmlns:a16="http://schemas.microsoft.com/office/drawing/2014/main" val="2326780494"/>
                    </a:ext>
                  </a:extLst>
                </a:gridCol>
                <a:gridCol w="600762">
                  <a:extLst>
                    <a:ext uri="{9D8B030D-6E8A-4147-A177-3AD203B41FA5}">
                      <a16:colId xmlns:a16="http://schemas.microsoft.com/office/drawing/2014/main" val="3121013286"/>
                    </a:ext>
                  </a:extLst>
                </a:gridCol>
                <a:gridCol w="652484">
                  <a:extLst>
                    <a:ext uri="{9D8B030D-6E8A-4147-A177-3AD203B41FA5}">
                      <a16:colId xmlns:a16="http://schemas.microsoft.com/office/drawing/2014/main" val="61068726"/>
                    </a:ext>
                  </a:extLst>
                </a:gridCol>
                <a:gridCol w="977731">
                  <a:extLst>
                    <a:ext uri="{9D8B030D-6E8A-4147-A177-3AD203B41FA5}">
                      <a16:colId xmlns:a16="http://schemas.microsoft.com/office/drawing/2014/main" val="1869230915"/>
                    </a:ext>
                  </a:extLst>
                </a:gridCol>
                <a:gridCol w="1170691">
                  <a:extLst>
                    <a:ext uri="{9D8B030D-6E8A-4147-A177-3AD203B41FA5}">
                      <a16:colId xmlns:a16="http://schemas.microsoft.com/office/drawing/2014/main" val="1195503143"/>
                    </a:ext>
                  </a:extLst>
                </a:gridCol>
              </a:tblGrid>
              <a:tr h="568952">
                <a:tc gridSpan="2">
                  <a:txBody>
                    <a:bodyPr/>
                    <a:lstStyle/>
                    <a:p>
                      <a:pPr marL="0" marR="0" algn="ctr">
                        <a:lnSpc>
                          <a:spcPct val="107000"/>
                        </a:lnSpc>
                        <a:spcBef>
                          <a:spcPts val="0"/>
                        </a:spcBef>
                        <a:spcAft>
                          <a:spcPts val="0"/>
                        </a:spcAft>
                      </a:pPr>
                      <a:r>
                        <a:rPr lang="en-US" sz="1800">
                          <a:effectLst/>
                        </a:rPr>
                        <a:t>Factor</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US"/>
                    </a:p>
                  </a:txBody>
                  <a:tcPr/>
                </a:tc>
                <a:tc>
                  <a:txBody>
                    <a:bodyPr/>
                    <a:lstStyle/>
                    <a:p>
                      <a:pPr marL="0" marR="0" algn="ctr">
                        <a:lnSpc>
                          <a:spcPct val="107000"/>
                        </a:lnSpc>
                        <a:spcBef>
                          <a:spcPts val="0"/>
                        </a:spcBef>
                        <a:spcAft>
                          <a:spcPts val="0"/>
                        </a:spcAft>
                      </a:pPr>
                      <a:r>
                        <a:rPr lang="en-US" sz="1800">
                          <a:effectLst/>
                        </a:rPr>
                        <a:t>Percentage from risk area</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gridSpan="2">
                  <a:txBody>
                    <a:bodyPr/>
                    <a:lstStyle/>
                    <a:p>
                      <a:pPr marL="0" marR="0" algn="ctr">
                        <a:lnSpc>
                          <a:spcPct val="107000"/>
                        </a:lnSpc>
                        <a:spcBef>
                          <a:spcPts val="0"/>
                        </a:spcBef>
                        <a:spcAft>
                          <a:spcPts val="0"/>
                        </a:spcAft>
                      </a:pPr>
                      <a:r>
                        <a:rPr lang="en-US" sz="1800">
                          <a:effectLst/>
                        </a:rPr>
                        <a:t>Score</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US"/>
                    </a:p>
                  </a:txBody>
                  <a:tcPr/>
                </a:tc>
                <a:tc>
                  <a:txBody>
                    <a:bodyPr/>
                    <a:lstStyle/>
                    <a:p>
                      <a:pPr marL="0" marR="0" algn="ctr">
                        <a:lnSpc>
                          <a:spcPct val="107000"/>
                        </a:lnSpc>
                        <a:spcBef>
                          <a:spcPts val="0"/>
                        </a:spcBef>
                        <a:spcAft>
                          <a:spcPts val="0"/>
                        </a:spcAft>
                      </a:pPr>
                      <a:r>
                        <a:rPr lang="en-US" sz="1800">
                          <a:effectLst/>
                        </a:rPr>
                        <a:t>Weight</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Standard</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40412566"/>
                  </a:ext>
                </a:extLst>
              </a:tr>
              <a:tr h="273845">
                <a:tc gridSpan="2">
                  <a:txBody>
                    <a:bodyPr/>
                    <a:lstStyle/>
                    <a:p>
                      <a:pPr marL="0" marR="0" algn="ctr">
                        <a:lnSpc>
                          <a:spcPct val="107000"/>
                        </a:lnSpc>
                        <a:spcBef>
                          <a:spcPts val="0"/>
                        </a:spcBef>
                        <a:spcAft>
                          <a:spcPts val="0"/>
                        </a:spcAft>
                      </a:pPr>
                      <a:r>
                        <a:rPr lang="en-US" sz="1800" dirty="0">
                          <a:effectLst/>
                        </a:rPr>
                        <a:t>Buildings</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US"/>
                    </a:p>
                  </a:txBody>
                  <a:tcPr/>
                </a:tc>
                <a:tc>
                  <a:txBody>
                    <a:bodyPr/>
                    <a:lstStyle/>
                    <a:p>
                      <a:pPr marL="0" marR="0" algn="ctr">
                        <a:lnSpc>
                          <a:spcPct val="107000"/>
                        </a:lnSpc>
                        <a:spcBef>
                          <a:spcPts val="0"/>
                        </a:spcBef>
                        <a:spcAft>
                          <a:spcPts val="0"/>
                        </a:spcAft>
                      </a:pPr>
                      <a:r>
                        <a:rPr lang="en-US" sz="1800">
                          <a:effectLst/>
                        </a:rPr>
                        <a:t>47%</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gridSpan="2">
                  <a:txBody>
                    <a:bodyPr/>
                    <a:lstStyle/>
                    <a:p>
                      <a:pPr marL="0" marR="0" algn="ctr">
                        <a:lnSpc>
                          <a:spcPct val="107000"/>
                        </a:lnSpc>
                        <a:spcBef>
                          <a:spcPts val="0"/>
                        </a:spcBef>
                        <a:spcAft>
                          <a:spcPts val="0"/>
                        </a:spcAft>
                      </a:pPr>
                      <a:r>
                        <a:rPr lang="en-US" sz="1800">
                          <a:effectLst/>
                        </a:rPr>
                        <a:t>5.85%</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US"/>
                    </a:p>
                  </a:txBody>
                  <a:tcPr/>
                </a:tc>
                <a:tc>
                  <a:txBody>
                    <a:bodyPr/>
                    <a:lstStyle/>
                    <a:p>
                      <a:pPr marL="0" marR="0" algn="ctr">
                        <a:lnSpc>
                          <a:spcPct val="107000"/>
                        </a:lnSpc>
                        <a:spcBef>
                          <a:spcPts val="0"/>
                        </a:spcBef>
                        <a:spcAft>
                          <a:spcPts val="0"/>
                        </a:spcAft>
                      </a:pPr>
                      <a:r>
                        <a:rPr lang="en-US" sz="1800">
                          <a:effectLst/>
                        </a:rPr>
                        <a:t>15%</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144172382"/>
                  </a:ext>
                </a:extLst>
              </a:tr>
              <a:tr h="273845">
                <a:tc gridSpan="2">
                  <a:txBody>
                    <a:bodyPr/>
                    <a:lstStyle/>
                    <a:p>
                      <a:pPr marL="0" marR="0" algn="ctr">
                        <a:lnSpc>
                          <a:spcPct val="107000"/>
                        </a:lnSpc>
                        <a:spcBef>
                          <a:spcPts val="0"/>
                        </a:spcBef>
                        <a:spcAft>
                          <a:spcPts val="0"/>
                        </a:spcAft>
                      </a:pPr>
                      <a:r>
                        <a:rPr lang="en-US" sz="1800" dirty="0">
                          <a:effectLst/>
                        </a:rPr>
                        <a:t>Streets</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US"/>
                    </a:p>
                  </a:txBody>
                  <a:tcPr/>
                </a:tc>
                <a:tc>
                  <a:txBody>
                    <a:bodyPr/>
                    <a:lstStyle/>
                    <a:p>
                      <a:pPr marL="0" marR="0" algn="ctr">
                        <a:lnSpc>
                          <a:spcPct val="107000"/>
                        </a:lnSpc>
                        <a:spcBef>
                          <a:spcPts val="0"/>
                        </a:spcBef>
                        <a:spcAft>
                          <a:spcPts val="0"/>
                        </a:spcAft>
                      </a:pPr>
                      <a:r>
                        <a:rPr lang="en-US" sz="1800">
                          <a:effectLst/>
                        </a:rPr>
                        <a:t>25%</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gridSpan="2">
                  <a:txBody>
                    <a:bodyPr/>
                    <a:lstStyle/>
                    <a:p>
                      <a:pPr marL="0" marR="0" algn="ctr">
                        <a:lnSpc>
                          <a:spcPct val="107000"/>
                        </a:lnSpc>
                        <a:spcBef>
                          <a:spcPts val="0"/>
                        </a:spcBef>
                        <a:spcAft>
                          <a:spcPts val="0"/>
                        </a:spcAft>
                      </a:pPr>
                      <a:r>
                        <a:rPr lang="en-US" sz="1800">
                          <a:effectLst/>
                        </a:rPr>
                        <a:t>5%</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US"/>
                    </a:p>
                  </a:txBody>
                  <a:tcPr/>
                </a:tc>
                <a:tc>
                  <a:txBody>
                    <a:bodyPr/>
                    <a:lstStyle/>
                    <a:p>
                      <a:pPr marL="0" marR="0" algn="ctr">
                        <a:lnSpc>
                          <a:spcPct val="107000"/>
                        </a:lnSpc>
                        <a:spcBef>
                          <a:spcPts val="0"/>
                        </a:spcBef>
                        <a:spcAft>
                          <a:spcPts val="0"/>
                        </a:spcAft>
                      </a:pPr>
                      <a:r>
                        <a:rPr lang="en-US" sz="1800">
                          <a:effectLst/>
                        </a:rPr>
                        <a:t>20%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858348181"/>
                  </a:ext>
                </a:extLst>
              </a:tr>
              <a:tr h="273845">
                <a:tc gridSpan="2">
                  <a:txBody>
                    <a:bodyPr/>
                    <a:lstStyle/>
                    <a:p>
                      <a:pPr marL="0" marR="0" algn="ctr">
                        <a:lnSpc>
                          <a:spcPct val="107000"/>
                        </a:lnSpc>
                        <a:spcBef>
                          <a:spcPts val="0"/>
                        </a:spcBef>
                        <a:spcAft>
                          <a:spcPts val="0"/>
                        </a:spcAft>
                      </a:pPr>
                      <a:r>
                        <a:rPr lang="en-US" sz="1800" dirty="0">
                          <a:effectLst/>
                        </a:rPr>
                        <a:t>Industrial Zone</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US"/>
                    </a:p>
                  </a:txBody>
                  <a:tcPr/>
                </a:tc>
                <a:tc>
                  <a:txBody>
                    <a:bodyPr/>
                    <a:lstStyle/>
                    <a:p>
                      <a:pPr marL="0" marR="0" algn="ctr">
                        <a:lnSpc>
                          <a:spcPct val="107000"/>
                        </a:lnSpc>
                        <a:spcBef>
                          <a:spcPts val="0"/>
                        </a:spcBef>
                        <a:spcAft>
                          <a:spcPts val="0"/>
                        </a:spcAft>
                      </a:pPr>
                      <a:r>
                        <a:rPr lang="en-US" sz="1800">
                          <a:effectLst/>
                        </a:rPr>
                        <a:t>62.5%</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gridSpan="2">
                  <a:txBody>
                    <a:bodyPr/>
                    <a:lstStyle/>
                    <a:p>
                      <a:pPr marL="0" marR="0" algn="ctr">
                        <a:lnSpc>
                          <a:spcPct val="107000"/>
                        </a:lnSpc>
                        <a:spcBef>
                          <a:spcPts val="0"/>
                        </a:spcBef>
                        <a:spcAft>
                          <a:spcPts val="0"/>
                        </a:spcAft>
                      </a:pPr>
                      <a:r>
                        <a:rPr lang="en-US" sz="1800">
                          <a:effectLst/>
                        </a:rPr>
                        <a:t>6.25%</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US"/>
                    </a:p>
                  </a:txBody>
                  <a:tcPr/>
                </a:tc>
                <a:tc>
                  <a:txBody>
                    <a:bodyPr/>
                    <a:lstStyle/>
                    <a:p>
                      <a:pPr marL="0" marR="0" algn="ctr">
                        <a:lnSpc>
                          <a:spcPct val="107000"/>
                        </a:lnSpc>
                        <a:spcBef>
                          <a:spcPts val="0"/>
                        </a:spcBef>
                        <a:spcAft>
                          <a:spcPts val="0"/>
                        </a:spcAft>
                      </a:pPr>
                      <a:r>
                        <a:rPr lang="en-US" sz="1800">
                          <a:effectLst/>
                        </a:rPr>
                        <a:t>10%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505375964"/>
                  </a:ext>
                </a:extLst>
              </a:tr>
              <a:tr h="273845">
                <a:tc gridSpan="2">
                  <a:txBody>
                    <a:bodyPr/>
                    <a:lstStyle/>
                    <a:p>
                      <a:pPr marL="0" marR="0" algn="ctr">
                        <a:lnSpc>
                          <a:spcPct val="107000"/>
                        </a:lnSpc>
                        <a:spcBef>
                          <a:spcPts val="0"/>
                        </a:spcBef>
                        <a:spcAft>
                          <a:spcPts val="0"/>
                        </a:spcAft>
                      </a:pPr>
                      <a:r>
                        <a:rPr lang="en-US" sz="1800" dirty="0">
                          <a:effectLst/>
                        </a:rPr>
                        <a:t>Poverty</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US"/>
                    </a:p>
                  </a:txBody>
                  <a:tcPr/>
                </a:tc>
                <a:tc>
                  <a:txBody>
                    <a:bodyPr/>
                    <a:lstStyle/>
                    <a:p>
                      <a:pPr marL="0" marR="0" algn="ctr">
                        <a:lnSpc>
                          <a:spcPct val="107000"/>
                        </a:lnSpc>
                        <a:spcBef>
                          <a:spcPts val="0"/>
                        </a:spcBef>
                        <a:spcAft>
                          <a:spcPts val="0"/>
                        </a:spcAft>
                      </a:pPr>
                      <a:r>
                        <a:rPr lang="en-US" sz="1800">
                          <a:effectLst/>
                        </a:rPr>
                        <a:t>56%</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gridSpan="2">
                  <a:txBody>
                    <a:bodyPr/>
                    <a:lstStyle/>
                    <a:p>
                      <a:pPr marL="0" marR="0" algn="ctr">
                        <a:lnSpc>
                          <a:spcPct val="107000"/>
                        </a:lnSpc>
                        <a:spcBef>
                          <a:spcPts val="0"/>
                        </a:spcBef>
                        <a:spcAft>
                          <a:spcPts val="0"/>
                        </a:spcAft>
                      </a:pPr>
                      <a:r>
                        <a:rPr lang="en-US" sz="1800">
                          <a:effectLst/>
                        </a:rPr>
                        <a:t>14%</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US"/>
                    </a:p>
                  </a:txBody>
                  <a:tcPr/>
                </a:tc>
                <a:tc>
                  <a:txBody>
                    <a:bodyPr/>
                    <a:lstStyle/>
                    <a:p>
                      <a:pPr marL="0" marR="0" algn="ctr">
                        <a:lnSpc>
                          <a:spcPct val="107000"/>
                        </a:lnSpc>
                        <a:spcBef>
                          <a:spcPts val="0"/>
                        </a:spcBef>
                        <a:spcAft>
                          <a:spcPts val="0"/>
                        </a:spcAft>
                      </a:pPr>
                      <a:r>
                        <a:rPr lang="en-US" sz="1800">
                          <a:effectLst/>
                        </a:rPr>
                        <a:t>25%</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297395912"/>
                  </a:ext>
                </a:extLst>
              </a:tr>
              <a:tr h="273845">
                <a:tc gridSpan="2">
                  <a:txBody>
                    <a:bodyPr/>
                    <a:lstStyle/>
                    <a:p>
                      <a:pPr marL="0" marR="0" algn="ctr">
                        <a:lnSpc>
                          <a:spcPct val="107000"/>
                        </a:lnSpc>
                        <a:spcBef>
                          <a:spcPts val="0"/>
                        </a:spcBef>
                        <a:spcAft>
                          <a:spcPts val="0"/>
                        </a:spcAft>
                      </a:pPr>
                      <a:r>
                        <a:rPr lang="en-US" sz="1800" dirty="0">
                          <a:effectLst/>
                        </a:rPr>
                        <a:t>Camps</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US"/>
                    </a:p>
                  </a:txBody>
                  <a:tcPr/>
                </a:tc>
                <a:tc>
                  <a:txBody>
                    <a:bodyPr/>
                    <a:lstStyle/>
                    <a:p>
                      <a:pPr marL="0" marR="0" algn="ctr">
                        <a:lnSpc>
                          <a:spcPct val="107000"/>
                        </a:lnSpc>
                        <a:spcBef>
                          <a:spcPts val="0"/>
                        </a:spcBef>
                        <a:spcAft>
                          <a:spcPts val="0"/>
                        </a:spcAft>
                      </a:pPr>
                      <a:r>
                        <a:rPr lang="en-US" sz="1800">
                          <a:effectLst/>
                        </a:rPr>
                        <a:t>89.4%</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gridSpan="2">
                  <a:txBody>
                    <a:bodyPr/>
                    <a:lstStyle/>
                    <a:p>
                      <a:pPr marL="0" marR="0" algn="ctr">
                        <a:lnSpc>
                          <a:spcPct val="107000"/>
                        </a:lnSpc>
                        <a:spcBef>
                          <a:spcPts val="0"/>
                        </a:spcBef>
                        <a:spcAft>
                          <a:spcPts val="0"/>
                        </a:spcAft>
                      </a:pPr>
                      <a:r>
                        <a:rPr lang="en-US" sz="1800">
                          <a:effectLst/>
                        </a:rPr>
                        <a:t>10.73%</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US"/>
                    </a:p>
                  </a:txBody>
                  <a:tcPr/>
                </a:tc>
                <a:tc>
                  <a:txBody>
                    <a:bodyPr/>
                    <a:lstStyle/>
                    <a:p>
                      <a:pPr marL="0" marR="0" algn="ctr">
                        <a:lnSpc>
                          <a:spcPct val="107000"/>
                        </a:lnSpc>
                        <a:spcBef>
                          <a:spcPts val="0"/>
                        </a:spcBef>
                        <a:spcAft>
                          <a:spcPts val="0"/>
                        </a:spcAft>
                      </a:pPr>
                      <a:r>
                        <a:rPr lang="en-US" sz="1800">
                          <a:effectLst/>
                        </a:rPr>
                        <a:t>12%</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513420821"/>
                  </a:ext>
                </a:extLst>
              </a:tr>
              <a:tr h="481108">
                <a:tc rowSpan="3">
                  <a:txBody>
                    <a:bodyPr/>
                    <a:lstStyle/>
                    <a:p>
                      <a:pPr marL="0" marR="0" algn="ctr">
                        <a:lnSpc>
                          <a:spcPct val="107000"/>
                        </a:lnSpc>
                        <a:spcBef>
                          <a:spcPts val="0"/>
                        </a:spcBef>
                        <a:spcAft>
                          <a:spcPts val="0"/>
                        </a:spcAft>
                      </a:pPr>
                      <a:r>
                        <a:rPr lang="en-US" sz="1800" dirty="0">
                          <a:effectLst/>
                        </a:rPr>
                        <a:t>Emergency Facilities</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Police Station</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100%</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3%</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rowSpan="3">
                  <a:txBody>
                    <a:bodyPr/>
                    <a:lstStyle/>
                    <a:p>
                      <a:pPr marL="0" marR="0" algn="ctr">
                        <a:lnSpc>
                          <a:spcPct val="107000"/>
                        </a:lnSpc>
                        <a:spcBef>
                          <a:spcPts val="0"/>
                        </a:spcBef>
                        <a:spcAft>
                          <a:spcPts val="0"/>
                        </a:spcAft>
                      </a:pPr>
                      <a:r>
                        <a:rPr lang="en-US" sz="1800">
                          <a:effectLst/>
                        </a:rPr>
                        <a:t>16%</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rowSpan="3">
                  <a:txBody>
                    <a:bodyPr/>
                    <a:lstStyle/>
                    <a:p>
                      <a:pPr marL="0" marR="0" algn="ctr">
                        <a:lnSpc>
                          <a:spcPct val="107000"/>
                        </a:lnSpc>
                        <a:spcBef>
                          <a:spcPts val="0"/>
                        </a:spcBef>
                        <a:spcAft>
                          <a:spcPts val="0"/>
                        </a:spcAft>
                      </a:pPr>
                      <a:r>
                        <a:rPr lang="en-US" sz="1800">
                          <a:effectLst/>
                        </a:rPr>
                        <a:t>18%</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rowSpan="3">
                  <a:txBody>
                    <a:bodyPr/>
                    <a:lstStyle/>
                    <a:p>
                      <a:pPr marL="0" marR="0" algn="ctr">
                        <a:lnSpc>
                          <a:spcPct val="107000"/>
                        </a:lnSpc>
                        <a:spcBef>
                          <a:spcPts val="0"/>
                        </a:spcBef>
                        <a:spcAft>
                          <a:spcPts val="0"/>
                        </a:spcAft>
                      </a:pPr>
                      <a:r>
                        <a:rPr lang="en-US" sz="1800">
                          <a:effectLst/>
                        </a:rPr>
                        <a:t>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244277072"/>
                  </a:ext>
                </a:extLst>
              </a:tr>
              <a:tr h="481108">
                <a:tc vMerge="1">
                  <a:txBody>
                    <a:bodyPr/>
                    <a:lstStyle/>
                    <a:p>
                      <a:endParaRPr lang="en-US"/>
                    </a:p>
                  </a:txBody>
                  <a:tcPr/>
                </a:tc>
                <a:tc>
                  <a:txBody>
                    <a:bodyPr/>
                    <a:lstStyle/>
                    <a:p>
                      <a:pPr marL="0" marR="0" algn="ctr">
                        <a:lnSpc>
                          <a:spcPct val="107000"/>
                        </a:lnSpc>
                        <a:spcBef>
                          <a:spcPts val="0"/>
                        </a:spcBef>
                        <a:spcAft>
                          <a:spcPts val="0"/>
                        </a:spcAft>
                      </a:pPr>
                      <a:r>
                        <a:rPr lang="en-US" sz="1800">
                          <a:effectLst/>
                        </a:rPr>
                        <a:t>Fire Station</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100%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7%</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vMerge="1">
                  <a:txBody>
                    <a:bodyPr/>
                    <a:lstStyle/>
                    <a:p>
                      <a:endParaRPr lang="en-US"/>
                    </a:p>
                  </a:txBody>
                  <a:tcP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1867964514"/>
                  </a:ext>
                </a:extLst>
              </a:tr>
              <a:tr h="481108">
                <a:tc vMerge="1">
                  <a:txBody>
                    <a:bodyPr/>
                    <a:lstStyle/>
                    <a:p>
                      <a:endParaRPr lang="en-US"/>
                    </a:p>
                  </a:txBody>
                  <a:tcPr/>
                </a:tc>
                <a:tc>
                  <a:txBody>
                    <a:bodyPr/>
                    <a:lstStyle/>
                    <a:p>
                      <a:pPr marL="0" marR="0" algn="ctr">
                        <a:lnSpc>
                          <a:spcPct val="107000"/>
                        </a:lnSpc>
                        <a:spcBef>
                          <a:spcPts val="0"/>
                        </a:spcBef>
                        <a:spcAft>
                          <a:spcPts val="0"/>
                        </a:spcAft>
                      </a:pPr>
                      <a:r>
                        <a:rPr lang="en-US" sz="1800">
                          <a:effectLst/>
                        </a:rPr>
                        <a:t>Hospital</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75%</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6%</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vMerge="1">
                  <a:txBody>
                    <a:bodyPr/>
                    <a:lstStyle/>
                    <a:p>
                      <a:endParaRPr lang="en-US"/>
                    </a:p>
                  </a:txBody>
                  <a:tcP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1261915650"/>
                  </a:ext>
                </a:extLst>
              </a:tr>
              <a:tr h="273845">
                <a:tc gridSpan="2">
                  <a:txBody>
                    <a:bodyPr/>
                    <a:lstStyle/>
                    <a:p>
                      <a:pPr marL="0" marR="0" algn="ctr">
                        <a:lnSpc>
                          <a:spcPct val="107000"/>
                        </a:lnSpc>
                        <a:spcBef>
                          <a:spcPts val="0"/>
                        </a:spcBef>
                        <a:spcAft>
                          <a:spcPts val="0"/>
                        </a:spcAft>
                      </a:pPr>
                      <a:r>
                        <a:rPr lang="en-US" sz="1800">
                          <a:effectLst/>
                        </a:rPr>
                        <a:t>Total</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US"/>
                    </a:p>
                  </a:txBody>
                  <a:tcPr/>
                </a:tc>
                <a:tc>
                  <a:txBody>
                    <a:bodyPr/>
                    <a:lstStyle/>
                    <a:p>
                      <a:pPr marL="0" marR="0" algn="ctr">
                        <a:lnSpc>
                          <a:spcPct val="107000"/>
                        </a:lnSpc>
                        <a:spcBef>
                          <a:spcPts val="0"/>
                        </a:spcBef>
                        <a:spcAft>
                          <a:spcPts val="0"/>
                        </a:spcAft>
                      </a:pPr>
                      <a:r>
                        <a:rPr lang="en-US" sz="1800">
                          <a:effectLst/>
                        </a:rPr>
                        <a:t>-</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gridSpan="2">
                  <a:txBody>
                    <a:bodyPr/>
                    <a:lstStyle/>
                    <a:p>
                      <a:pPr marL="0" marR="0" algn="ctr">
                        <a:lnSpc>
                          <a:spcPct val="107000"/>
                        </a:lnSpc>
                        <a:spcBef>
                          <a:spcPts val="0"/>
                        </a:spcBef>
                        <a:spcAft>
                          <a:spcPts val="0"/>
                        </a:spcAft>
                      </a:pPr>
                      <a:r>
                        <a:rPr lang="en-US" sz="1800" dirty="0">
                          <a:effectLst/>
                        </a:rPr>
                        <a:t>57.83%</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tc hMerge="1">
                  <a:txBody>
                    <a:bodyPr/>
                    <a:lstStyle/>
                    <a:p>
                      <a:endParaRPr lang="en-US"/>
                    </a:p>
                  </a:txBody>
                  <a:tcPr/>
                </a:tc>
                <a:tc>
                  <a:txBody>
                    <a:bodyPr/>
                    <a:lstStyle/>
                    <a:p>
                      <a:pPr marL="0" marR="0" algn="ctr">
                        <a:lnSpc>
                          <a:spcPct val="107000"/>
                        </a:lnSpc>
                        <a:spcBef>
                          <a:spcPts val="0"/>
                        </a:spcBef>
                        <a:spcAft>
                          <a:spcPts val="0"/>
                        </a:spcAft>
                      </a:pPr>
                      <a:r>
                        <a:rPr lang="en-US" sz="1800">
                          <a:effectLst/>
                        </a:rPr>
                        <a:t>100%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0%</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505328652"/>
                  </a:ext>
                </a:extLst>
              </a:tr>
            </a:tbl>
          </a:graphicData>
        </a:graphic>
      </p:graphicFrame>
    </p:spTree>
    <p:extLst>
      <p:ext uri="{BB962C8B-B14F-4D97-AF65-F5344CB8AC3E}">
        <p14:creationId xmlns:p14="http://schemas.microsoft.com/office/powerpoint/2010/main" val="4163942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13"/>
                                        </p:tgtEl>
                                        <p:attrNameLst>
                                          <p:attrName>style.visibility</p:attrName>
                                        </p:attrNameLst>
                                      </p:cBhvr>
                                      <p:to>
                                        <p:strVal val="visible"/>
                                      </p:to>
                                    </p:set>
                                    <p:anim calcmode="lin" valueType="num">
                                      <p:cBhvr additive="base">
                                        <p:cTn id="26" dur="500" fill="hold"/>
                                        <p:tgtEl>
                                          <p:spTgt spid="13"/>
                                        </p:tgtEl>
                                        <p:attrNameLst>
                                          <p:attrName>ppt_x</p:attrName>
                                        </p:attrNameLst>
                                      </p:cBhvr>
                                      <p:tavLst>
                                        <p:tav tm="0">
                                          <p:val>
                                            <p:strVal val="#ppt_x"/>
                                          </p:val>
                                        </p:tav>
                                        <p:tav tm="100000">
                                          <p:val>
                                            <p:strVal val="#ppt_x"/>
                                          </p:val>
                                        </p:tav>
                                      </p:tavLst>
                                    </p:anim>
                                    <p:anim calcmode="lin" valueType="num">
                                      <p:cBhvr additive="base">
                                        <p:cTn id="27"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8" name="TextBox 7">
            <a:extLst>
              <a:ext uri="{FF2B5EF4-FFF2-40B4-BE49-F238E27FC236}">
                <a16:creationId xmlns:a16="http://schemas.microsoft.com/office/drawing/2014/main" id="{87F7127F-0CC5-1A1D-C1B3-52C76747B979}"/>
              </a:ext>
            </a:extLst>
          </p:cNvPr>
          <p:cNvSpPr txBox="1"/>
          <p:nvPr/>
        </p:nvSpPr>
        <p:spPr>
          <a:xfrm>
            <a:off x="355600" y="2022537"/>
            <a:ext cx="11460480" cy="4585358"/>
          </a:xfrm>
          <a:prstGeom prst="rect">
            <a:avLst/>
          </a:prstGeom>
          <a:noFill/>
        </p:spPr>
        <p:txBody>
          <a:bodyPr wrap="square">
            <a:spAutoFit/>
          </a:bodyPr>
          <a:lstStyle/>
          <a:p>
            <a:pPr marR="0" algn="just">
              <a:lnSpc>
                <a:spcPct val="107000"/>
              </a:lnSpc>
              <a:spcBef>
                <a:spcPts val="0"/>
              </a:spcBef>
              <a:spcAft>
                <a:spcPts val="800"/>
              </a:spcAft>
            </a:pPr>
            <a:r>
              <a:rPr lang="en-US" sz="2400" b="1" dirty="0">
                <a:solidFill>
                  <a:schemeClr val="accent2"/>
                </a:solidFill>
              </a:rPr>
              <a:t>Assessment Factors (Sponginess measure)</a:t>
            </a:r>
          </a:p>
          <a:p>
            <a:pPr marR="0" algn="just">
              <a:lnSpc>
                <a:spcPct val="107000"/>
              </a:lnSpc>
              <a:spcBef>
                <a:spcPts val="0"/>
              </a:spcBef>
              <a:spcAft>
                <a:spcPts val="800"/>
              </a:spcAft>
            </a:pPr>
            <a:r>
              <a:rPr lang="en-US" sz="2200" dirty="0"/>
              <a:t>In this section, an analysis to the assessment factors to measure the sponginess of the city are being applied and evaluated. And the factors are as below.</a:t>
            </a:r>
          </a:p>
          <a:p>
            <a:pPr marL="342900" marR="0" lvl="0" indent="-342900" algn="just">
              <a:lnSpc>
                <a:spcPct val="150000"/>
              </a:lnSpc>
              <a:spcBef>
                <a:spcPts val="0"/>
              </a:spcBef>
              <a:spcAft>
                <a:spcPts val="0"/>
              </a:spcAft>
              <a:buFont typeface="Arial" panose="020B0604020202020204" pitchFamily="34" charset="0"/>
              <a:buChar char="•"/>
            </a:pPr>
            <a:r>
              <a:rPr lang="en-US" sz="2000" dirty="0"/>
              <a:t>Urban development rate (15%)</a:t>
            </a:r>
          </a:p>
          <a:p>
            <a:pPr marL="342900" marR="0" lvl="0" indent="-342900" algn="just">
              <a:lnSpc>
                <a:spcPct val="150000"/>
              </a:lnSpc>
              <a:spcBef>
                <a:spcPts val="0"/>
              </a:spcBef>
              <a:spcAft>
                <a:spcPts val="0"/>
              </a:spcAft>
              <a:buFont typeface="Arial" panose="020B0604020202020204" pitchFamily="34" charset="0"/>
              <a:buChar char="•"/>
            </a:pPr>
            <a:r>
              <a:rPr lang="en-US" sz="2000" dirty="0"/>
              <a:t>Per capita green areas (18%)</a:t>
            </a:r>
          </a:p>
          <a:p>
            <a:pPr marL="342900" marR="0" lvl="0" indent="-342900" algn="just">
              <a:lnSpc>
                <a:spcPct val="150000"/>
              </a:lnSpc>
              <a:spcBef>
                <a:spcPts val="0"/>
              </a:spcBef>
              <a:spcAft>
                <a:spcPts val="0"/>
              </a:spcAft>
              <a:buFont typeface="Arial" panose="020B0604020202020204" pitchFamily="34" charset="0"/>
              <a:buChar char="•"/>
            </a:pPr>
            <a:r>
              <a:rPr lang="en-US" sz="2000" dirty="0"/>
              <a:t>Permeate pavement rate (14%)</a:t>
            </a:r>
          </a:p>
          <a:p>
            <a:pPr marL="342900" marR="0" lvl="0" indent="-342900" algn="just">
              <a:lnSpc>
                <a:spcPct val="150000"/>
              </a:lnSpc>
              <a:spcBef>
                <a:spcPts val="0"/>
              </a:spcBef>
              <a:spcAft>
                <a:spcPts val="0"/>
              </a:spcAft>
              <a:buFont typeface="Arial" panose="020B0604020202020204" pitchFamily="34" charset="0"/>
              <a:buChar char="•"/>
            </a:pPr>
            <a:r>
              <a:rPr lang="en-US" sz="2000" dirty="0"/>
              <a:t>Total annual runoff control rate (14%)</a:t>
            </a:r>
          </a:p>
          <a:p>
            <a:pPr marL="342900" marR="0" lvl="0" indent="-342900" algn="just">
              <a:lnSpc>
                <a:spcPct val="150000"/>
              </a:lnSpc>
              <a:spcBef>
                <a:spcPts val="0"/>
              </a:spcBef>
              <a:spcAft>
                <a:spcPts val="0"/>
              </a:spcAft>
              <a:buFont typeface="Arial" panose="020B0604020202020204" pitchFamily="34" charset="0"/>
              <a:buChar char="•"/>
            </a:pPr>
            <a:r>
              <a:rPr lang="en-US" sz="2000" dirty="0"/>
              <a:t>Urban heat island value (15%)</a:t>
            </a:r>
          </a:p>
          <a:p>
            <a:pPr marL="342900" marR="0" lvl="0" indent="-342900" algn="just">
              <a:lnSpc>
                <a:spcPct val="150000"/>
              </a:lnSpc>
              <a:spcBef>
                <a:spcPts val="0"/>
              </a:spcBef>
              <a:spcAft>
                <a:spcPts val="0"/>
              </a:spcAft>
              <a:buFont typeface="Arial" panose="020B0604020202020204" pitchFamily="34" charset="0"/>
              <a:buChar char="•"/>
            </a:pPr>
            <a:r>
              <a:rPr lang="en-US" sz="2000" dirty="0"/>
              <a:t>Rainwater utilization rate (14%)</a:t>
            </a:r>
          </a:p>
          <a:p>
            <a:pPr marL="342900" marR="0" lvl="0" indent="-342900" algn="just">
              <a:lnSpc>
                <a:spcPct val="150000"/>
              </a:lnSpc>
              <a:spcBef>
                <a:spcPts val="0"/>
              </a:spcBef>
              <a:spcAft>
                <a:spcPts val="0"/>
              </a:spcAft>
              <a:buFont typeface="Arial" panose="020B0604020202020204" pitchFamily="34" charset="0"/>
              <a:buChar char="•"/>
            </a:pPr>
            <a:r>
              <a:rPr lang="en-US" sz="2000" dirty="0"/>
              <a:t>Sewage treatment rate (10%)</a:t>
            </a:r>
            <a:endParaRPr lang="en-US" sz="2200" dirty="0"/>
          </a:p>
        </p:txBody>
      </p:sp>
    </p:spTree>
    <p:extLst>
      <p:ext uri="{BB962C8B-B14F-4D97-AF65-F5344CB8AC3E}">
        <p14:creationId xmlns:p14="http://schemas.microsoft.com/office/powerpoint/2010/main" val="2445193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8"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39481"/>
            <a:ext cx="10373360" cy="2308324"/>
          </a:xfrm>
          <a:prstGeom prst="rect">
            <a:avLst/>
          </a:prstGeom>
          <a:noFill/>
        </p:spPr>
        <p:txBody>
          <a:bodyPr wrap="square">
            <a:spAutoFit/>
          </a:bodyPr>
          <a:lstStyle/>
          <a:p>
            <a:r>
              <a:rPr lang="en-US" sz="2400" b="1" dirty="0">
                <a:solidFill>
                  <a:schemeClr val="accent2"/>
                </a:solidFill>
              </a:rPr>
              <a:t>Urban development rate (15%)</a:t>
            </a:r>
          </a:p>
          <a:p>
            <a:pPr algn="just"/>
            <a:r>
              <a:rPr lang="en-US" sz="2400" dirty="0"/>
              <a:t>The urban development rate has been divided into:</a:t>
            </a:r>
          </a:p>
          <a:p>
            <a:pPr algn="just"/>
            <a:endParaRPr lang="en-US" sz="2400" dirty="0"/>
          </a:p>
          <a:p>
            <a:pPr marL="342900" indent="-342900" algn="just">
              <a:buFont typeface="Arial" panose="020B0604020202020204" pitchFamily="34" charset="0"/>
              <a:buChar char="•"/>
            </a:pPr>
            <a:r>
              <a:rPr lang="en-US" sz="2400" dirty="0"/>
              <a:t>Population Density (7%)</a:t>
            </a:r>
          </a:p>
          <a:p>
            <a:pPr marL="342900" indent="-342900" algn="just">
              <a:buFont typeface="Arial" panose="020B0604020202020204" pitchFamily="34" charset="0"/>
              <a:buChar char="•"/>
            </a:pPr>
            <a:endParaRPr lang="en-US" sz="2400" dirty="0"/>
          </a:p>
          <a:p>
            <a:pPr marL="342900" indent="-342900" algn="just">
              <a:buFont typeface="Arial" panose="020B0604020202020204" pitchFamily="34" charset="0"/>
              <a:buChar char="•"/>
            </a:pPr>
            <a:r>
              <a:rPr lang="en-US" sz="2400" dirty="0"/>
              <a:t>Buildings Density (8%)</a:t>
            </a:r>
          </a:p>
        </p:txBody>
      </p:sp>
    </p:spTree>
    <p:extLst>
      <p:ext uri="{BB962C8B-B14F-4D97-AF65-F5344CB8AC3E}">
        <p14:creationId xmlns:p14="http://schemas.microsoft.com/office/powerpoint/2010/main" val="1645187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29321"/>
            <a:ext cx="10373360" cy="1200329"/>
          </a:xfrm>
          <a:prstGeom prst="rect">
            <a:avLst/>
          </a:prstGeom>
          <a:noFill/>
        </p:spPr>
        <p:txBody>
          <a:bodyPr wrap="square">
            <a:spAutoFit/>
          </a:bodyPr>
          <a:lstStyle/>
          <a:p>
            <a:r>
              <a:rPr lang="en-US" sz="2400" b="1" dirty="0">
                <a:solidFill>
                  <a:schemeClr val="accent2"/>
                </a:solidFill>
              </a:rPr>
              <a:t>Population Density (7%)</a:t>
            </a:r>
          </a:p>
          <a:p>
            <a:r>
              <a:rPr lang="en-US" sz="2400" dirty="0"/>
              <a:t>A predict of the population increase based on the population growth rate for the years 2030, and 2038, to get the ratio of area per person. </a:t>
            </a:r>
          </a:p>
        </p:txBody>
      </p:sp>
      <p:graphicFrame>
        <p:nvGraphicFramePr>
          <p:cNvPr id="10" name="Table 9">
            <a:extLst>
              <a:ext uri="{FF2B5EF4-FFF2-40B4-BE49-F238E27FC236}">
                <a16:creationId xmlns:a16="http://schemas.microsoft.com/office/drawing/2014/main" id="{F844349D-DB39-5924-F581-E2C7EE60509B}"/>
              </a:ext>
            </a:extLst>
          </p:cNvPr>
          <p:cNvGraphicFramePr>
            <a:graphicFrameLocks noGrp="1"/>
          </p:cNvGraphicFramePr>
          <p:nvPr>
            <p:extLst>
              <p:ext uri="{D42A27DB-BD31-4B8C-83A1-F6EECF244321}">
                <p14:modId xmlns:p14="http://schemas.microsoft.com/office/powerpoint/2010/main" val="397156912"/>
              </p:ext>
            </p:extLst>
          </p:nvPr>
        </p:nvGraphicFramePr>
        <p:xfrm>
          <a:off x="477521" y="3559444"/>
          <a:ext cx="5191760" cy="2963276"/>
        </p:xfrm>
        <a:graphic>
          <a:graphicData uri="http://schemas.openxmlformats.org/drawingml/2006/table">
            <a:tbl>
              <a:tblPr firstRow="1" firstCol="1" bandRow="1">
                <a:tableStyleId>{5C22544A-7EE6-4342-B048-85BDC9FD1C3A}</a:tableStyleId>
              </a:tblPr>
              <a:tblGrid>
                <a:gridCol w="1730398">
                  <a:extLst>
                    <a:ext uri="{9D8B030D-6E8A-4147-A177-3AD203B41FA5}">
                      <a16:colId xmlns:a16="http://schemas.microsoft.com/office/drawing/2014/main" val="2208676393"/>
                    </a:ext>
                  </a:extLst>
                </a:gridCol>
                <a:gridCol w="1730398">
                  <a:extLst>
                    <a:ext uri="{9D8B030D-6E8A-4147-A177-3AD203B41FA5}">
                      <a16:colId xmlns:a16="http://schemas.microsoft.com/office/drawing/2014/main" val="3967505468"/>
                    </a:ext>
                  </a:extLst>
                </a:gridCol>
                <a:gridCol w="1730964">
                  <a:extLst>
                    <a:ext uri="{9D8B030D-6E8A-4147-A177-3AD203B41FA5}">
                      <a16:colId xmlns:a16="http://schemas.microsoft.com/office/drawing/2014/main" val="2834696276"/>
                    </a:ext>
                  </a:extLst>
                </a:gridCol>
              </a:tblGrid>
              <a:tr h="758205">
                <a:tc>
                  <a:txBody>
                    <a:bodyPr/>
                    <a:lstStyle/>
                    <a:p>
                      <a:pPr marL="0" marR="0" algn="ctr">
                        <a:lnSpc>
                          <a:spcPct val="107000"/>
                        </a:lnSpc>
                        <a:spcBef>
                          <a:spcPts val="0"/>
                        </a:spcBef>
                        <a:spcAft>
                          <a:spcPts val="0"/>
                        </a:spcAft>
                      </a:pPr>
                      <a:r>
                        <a:rPr lang="en-US" sz="1600" dirty="0">
                          <a:effectLst/>
                        </a:rPr>
                        <a:t>Year</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Population</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Population Growth</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641221910"/>
                  </a:ext>
                </a:extLst>
              </a:tr>
              <a:tr h="485116">
                <a:tc>
                  <a:txBody>
                    <a:bodyPr/>
                    <a:lstStyle/>
                    <a:p>
                      <a:pPr marL="0" marR="0" algn="ctr">
                        <a:lnSpc>
                          <a:spcPct val="107000"/>
                        </a:lnSpc>
                        <a:spcBef>
                          <a:spcPts val="0"/>
                        </a:spcBef>
                        <a:spcAft>
                          <a:spcPts val="0"/>
                        </a:spcAft>
                      </a:pPr>
                      <a:r>
                        <a:rPr lang="en-US" sz="1600">
                          <a:effectLst/>
                        </a:rPr>
                        <a:t>1997</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126,472</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694343037"/>
                  </a:ext>
                </a:extLst>
              </a:tr>
              <a:tr h="556357">
                <a:tc>
                  <a:txBody>
                    <a:bodyPr/>
                    <a:lstStyle/>
                    <a:p>
                      <a:pPr marL="0" marR="0" algn="ctr">
                        <a:lnSpc>
                          <a:spcPct val="107000"/>
                        </a:lnSpc>
                        <a:spcBef>
                          <a:spcPts val="0"/>
                        </a:spcBef>
                        <a:spcAft>
                          <a:spcPts val="0"/>
                        </a:spcAft>
                      </a:pPr>
                      <a:r>
                        <a:rPr lang="en-US" sz="1600">
                          <a:effectLst/>
                        </a:rPr>
                        <a:t>2007</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rtl="1">
                        <a:lnSpc>
                          <a:spcPct val="107000"/>
                        </a:lnSpc>
                        <a:spcBef>
                          <a:spcPts val="0"/>
                        </a:spcBef>
                        <a:spcAft>
                          <a:spcPts val="0"/>
                        </a:spcAft>
                      </a:pPr>
                      <a:r>
                        <a:rPr lang="ar-JO" sz="1600">
                          <a:effectLst/>
                        </a:rPr>
                        <a:t>155</a:t>
                      </a:r>
                      <a:r>
                        <a:rPr lang="en-US" sz="1600">
                          <a:effectLst/>
                        </a:rPr>
                        <a:t>,</a:t>
                      </a:r>
                      <a:r>
                        <a:rPr lang="ar-JO" sz="1600">
                          <a:effectLst/>
                        </a:rPr>
                        <a:t>283</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28,811</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724722282"/>
                  </a:ext>
                </a:extLst>
              </a:tr>
              <a:tr h="581799">
                <a:tc>
                  <a:txBody>
                    <a:bodyPr/>
                    <a:lstStyle/>
                    <a:p>
                      <a:pPr marL="0" marR="0" algn="ctr">
                        <a:lnSpc>
                          <a:spcPct val="107000"/>
                        </a:lnSpc>
                        <a:spcBef>
                          <a:spcPts val="0"/>
                        </a:spcBef>
                        <a:spcAft>
                          <a:spcPts val="0"/>
                        </a:spcAft>
                      </a:pPr>
                      <a:r>
                        <a:rPr lang="en-US" sz="1600">
                          <a:effectLst/>
                        </a:rPr>
                        <a:t>2017</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184,816</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29,533</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20473507"/>
                  </a:ext>
                </a:extLst>
              </a:tr>
              <a:tr h="581799">
                <a:tc>
                  <a:txBody>
                    <a:bodyPr/>
                    <a:lstStyle/>
                    <a:p>
                      <a:pPr marL="0" marR="0" algn="ctr">
                        <a:lnSpc>
                          <a:spcPct val="107000"/>
                        </a:lnSpc>
                        <a:spcBef>
                          <a:spcPts val="0"/>
                        </a:spcBef>
                        <a:spcAft>
                          <a:spcPts val="0"/>
                        </a:spcAft>
                      </a:pPr>
                      <a:r>
                        <a:rPr lang="en-US" sz="1600">
                          <a:effectLst/>
                        </a:rPr>
                        <a:t>2022</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203,358</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18,542</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658572319"/>
                  </a:ext>
                </a:extLst>
              </a:tr>
            </a:tbl>
          </a:graphicData>
        </a:graphic>
      </p:graphicFrame>
      <p:graphicFrame>
        <p:nvGraphicFramePr>
          <p:cNvPr id="11" name="Table 10">
            <a:extLst>
              <a:ext uri="{FF2B5EF4-FFF2-40B4-BE49-F238E27FC236}">
                <a16:creationId xmlns:a16="http://schemas.microsoft.com/office/drawing/2014/main" id="{8422738F-7B17-EC20-DDE2-B9BD3972E07A}"/>
              </a:ext>
            </a:extLst>
          </p:cNvPr>
          <p:cNvGraphicFramePr>
            <a:graphicFrameLocks noGrp="1"/>
          </p:cNvGraphicFramePr>
          <p:nvPr>
            <p:extLst>
              <p:ext uri="{D42A27DB-BD31-4B8C-83A1-F6EECF244321}">
                <p14:modId xmlns:p14="http://schemas.microsoft.com/office/powerpoint/2010/main" val="1370170604"/>
              </p:ext>
            </p:extLst>
          </p:nvPr>
        </p:nvGraphicFramePr>
        <p:xfrm>
          <a:off x="6261733" y="3559444"/>
          <a:ext cx="5452746" cy="2963276"/>
        </p:xfrm>
        <a:graphic>
          <a:graphicData uri="http://schemas.openxmlformats.org/drawingml/2006/table">
            <a:tbl>
              <a:tblPr firstRow="1" firstCol="1" bandRow="1">
                <a:tableStyleId>{5C22544A-7EE6-4342-B048-85BDC9FD1C3A}</a:tableStyleId>
              </a:tblPr>
              <a:tblGrid>
                <a:gridCol w="2726071">
                  <a:extLst>
                    <a:ext uri="{9D8B030D-6E8A-4147-A177-3AD203B41FA5}">
                      <a16:colId xmlns:a16="http://schemas.microsoft.com/office/drawing/2014/main" val="3373110359"/>
                    </a:ext>
                  </a:extLst>
                </a:gridCol>
                <a:gridCol w="2726675">
                  <a:extLst>
                    <a:ext uri="{9D8B030D-6E8A-4147-A177-3AD203B41FA5}">
                      <a16:colId xmlns:a16="http://schemas.microsoft.com/office/drawing/2014/main" val="2330973118"/>
                    </a:ext>
                  </a:extLst>
                </a:gridCol>
              </a:tblGrid>
              <a:tr h="755015">
                <a:tc>
                  <a:txBody>
                    <a:bodyPr/>
                    <a:lstStyle/>
                    <a:p>
                      <a:pPr marL="0" marR="0" algn="ctr">
                        <a:lnSpc>
                          <a:spcPct val="107000"/>
                        </a:lnSpc>
                        <a:spcBef>
                          <a:spcPts val="0"/>
                        </a:spcBef>
                        <a:spcAft>
                          <a:spcPts val="0"/>
                        </a:spcAft>
                      </a:pPr>
                      <a:r>
                        <a:rPr lang="en-US" sz="1600">
                          <a:effectLst/>
                        </a:rPr>
                        <a:t>Year</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Population</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972685426"/>
                  </a:ext>
                </a:extLst>
              </a:tr>
              <a:tr h="736087">
                <a:tc>
                  <a:txBody>
                    <a:bodyPr/>
                    <a:lstStyle/>
                    <a:p>
                      <a:pPr marL="0" marR="0" algn="ctr">
                        <a:lnSpc>
                          <a:spcPct val="107000"/>
                        </a:lnSpc>
                        <a:spcBef>
                          <a:spcPts val="0"/>
                        </a:spcBef>
                        <a:spcAft>
                          <a:spcPts val="0"/>
                        </a:spcAft>
                      </a:pPr>
                      <a:r>
                        <a:rPr lang="en-US" sz="1600">
                          <a:effectLst/>
                        </a:rPr>
                        <a:t>2022</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203,358</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878025403"/>
                  </a:ext>
                </a:extLst>
              </a:tr>
              <a:tr h="736087">
                <a:tc>
                  <a:txBody>
                    <a:bodyPr/>
                    <a:lstStyle/>
                    <a:p>
                      <a:pPr marL="0" marR="0" algn="ctr">
                        <a:lnSpc>
                          <a:spcPct val="107000"/>
                        </a:lnSpc>
                        <a:spcBef>
                          <a:spcPts val="0"/>
                        </a:spcBef>
                        <a:spcAft>
                          <a:spcPts val="0"/>
                        </a:spcAft>
                      </a:pPr>
                      <a:r>
                        <a:rPr lang="en-US" sz="1600">
                          <a:effectLst/>
                        </a:rPr>
                        <a:t>2030</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237,458</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085627553"/>
                  </a:ext>
                </a:extLst>
              </a:tr>
              <a:tr h="736087">
                <a:tc>
                  <a:txBody>
                    <a:bodyPr/>
                    <a:lstStyle/>
                    <a:p>
                      <a:pPr marL="0" marR="0" algn="ctr">
                        <a:lnSpc>
                          <a:spcPct val="107000"/>
                        </a:lnSpc>
                        <a:spcBef>
                          <a:spcPts val="0"/>
                        </a:spcBef>
                        <a:spcAft>
                          <a:spcPts val="0"/>
                        </a:spcAft>
                      </a:pPr>
                      <a:r>
                        <a:rPr lang="en-US" sz="1600">
                          <a:effectLst/>
                        </a:rPr>
                        <a:t>2038</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277,276</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extLst>
                  <a:ext uri="{0D108BD9-81ED-4DB2-BD59-A6C34878D82A}">
                    <a16:rowId xmlns:a16="http://schemas.microsoft.com/office/drawing/2014/main" val="3629876259"/>
                  </a:ext>
                </a:extLst>
              </a:tr>
            </a:tbl>
          </a:graphicData>
        </a:graphic>
      </p:graphicFrame>
      <p:sp>
        <p:nvSpPr>
          <p:cNvPr id="12" name="Arrow: Right 11">
            <a:extLst>
              <a:ext uri="{FF2B5EF4-FFF2-40B4-BE49-F238E27FC236}">
                <a16:creationId xmlns:a16="http://schemas.microsoft.com/office/drawing/2014/main" id="{9398827A-E098-6DCE-256E-AF9CAC8D8731}"/>
              </a:ext>
            </a:extLst>
          </p:cNvPr>
          <p:cNvSpPr/>
          <p:nvPr/>
        </p:nvSpPr>
        <p:spPr>
          <a:xfrm>
            <a:off x="5542280" y="4827722"/>
            <a:ext cx="904240" cy="426720"/>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12667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8" fill="hold" nodeType="afterEffect">
                                  <p:stCondLst>
                                    <p:cond delay="0"/>
                                  </p:stCondLst>
                                  <p:childTnLst>
                                    <p:set>
                                      <p:cBhvr>
                                        <p:cTn id="25" dur="1" fill="hold">
                                          <p:stCondLst>
                                            <p:cond delay="0"/>
                                          </p:stCondLst>
                                        </p:cTn>
                                        <p:tgtEl>
                                          <p:spTgt spid="10"/>
                                        </p:tgtEl>
                                        <p:attrNameLst>
                                          <p:attrName>style.visibility</p:attrName>
                                        </p:attrNameLst>
                                      </p:cBhvr>
                                      <p:to>
                                        <p:strVal val="visible"/>
                                      </p:to>
                                    </p:set>
                                    <p:anim calcmode="lin" valueType="num">
                                      <p:cBhvr additive="base">
                                        <p:cTn id="26" dur="500" fill="hold"/>
                                        <p:tgtEl>
                                          <p:spTgt spid="10"/>
                                        </p:tgtEl>
                                        <p:attrNameLst>
                                          <p:attrName>ppt_x</p:attrName>
                                        </p:attrNameLst>
                                      </p:cBhvr>
                                      <p:tavLst>
                                        <p:tav tm="0">
                                          <p:val>
                                            <p:strVal val="0-#ppt_w/2"/>
                                          </p:val>
                                        </p:tav>
                                        <p:tav tm="100000">
                                          <p:val>
                                            <p:strVal val="#ppt_x"/>
                                          </p:val>
                                        </p:tav>
                                      </p:tavLst>
                                    </p:anim>
                                    <p:anim calcmode="lin" valueType="num">
                                      <p:cBhvr additive="base">
                                        <p:cTn id="27" dur="500" fill="hold"/>
                                        <p:tgtEl>
                                          <p:spTgt spid="10"/>
                                        </p:tgtEl>
                                        <p:attrNameLst>
                                          <p:attrName>ppt_y</p:attrName>
                                        </p:attrNameLst>
                                      </p:cBhvr>
                                      <p:tavLst>
                                        <p:tav tm="0">
                                          <p:val>
                                            <p:strVal val="#ppt_y"/>
                                          </p:val>
                                        </p:tav>
                                        <p:tav tm="100000">
                                          <p:val>
                                            <p:strVal val="#ppt_y"/>
                                          </p:val>
                                        </p:tav>
                                      </p:tavLst>
                                    </p:anim>
                                  </p:childTnLst>
                                </p:cTn>
                              </p:par>
                            </p:childTnLst>
                          </p:cTn>
                        </p:par>
                        <p:par>
                          <p:cTn id="28" fill="hold">
                            <p:stCondLst>
                              <p:cond delay="2500"/>
                            </p:stCondLst>
                            <p:childTnLst>
                              <p:par>
                                <p:cTn id="29" presetID="2" presetClass="entr" presetSubtype="8" fill="hold" grpId="0" nodeType="after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0-#ppt_w/2"/>
                                          </p:val>
                                        </p:tav>
                                        <p:tav tm="100000">
                                          <p:val>
                                            <p:strVal val="#ppt_x"/>
                                          </p:val>
                                        </p:tav>
                                      </p:tavLst>
                                    </p:anim>
                                    <p:anim calcmode="lin" valueType="num">
                                      <p:cBhvr additive="base">
                                        <p:cTn id="32" dur="500" fill="hold"/>
                                        <p:tgtEl>
                                          <p:spTgt spid="12"/>
                                        </p:tgtEl>
                                        <p:attrNameLst>
                                          <p:attrName>ppt_y</p:attrName>
                                        </p:attrNameLst>
                                      </p:cBhvr>
                                      <p:tavLst>
                                        <p:tav tm="0">
                                          <p:val>
                                            <p:strVal val="#ppt_y"/>
                                          </p:val>
                                        </p:tav>
                                        <p:tav tm="100000">
                                          <p:val>
                                            <p:strVal val="#ppt_y"/>
                                          </p:val>
                                        </p:tav>
                                      </p:tavLst>
                                    </p:anim>
                                  </p:childTnLst>
                                </p:cTn>
                              </p:par>
                            </p:childTnLst>
                          </p:cTn>
                        </p:par>
                        <p:par>
                          <p:cTn id="33" fill="hold">
                            <p:stCondLst>
                              <p:cond delay="3000"/>
                            </p:stCondLst>
                            <p:childTnLst>
                              <p:par>
                                <p:cTn id="34" presetID="2" presetClass="entr" presetSubtype="8" fill="hold" nodeType="afterEffect">
                                  <p:stCondLst>
                                    <p:cond delay="0"/>
                                  </p:stCondLst>
                                  <p:childTnLst>
                                    <p:set>
                                      <p:cBhvr>
                                        <p:cTn id="35" dur="1" fill="hold">
                                          <p:stCondLst>
                                            <p:cond delay="0"/>
                                          </p:stCondLst>
                                        </p:cTn>
                                        <p:tgtEl>
                                          <p:spTgt spid="11"/>
                                        </p:tgtEl>
                                        <p:attrNameLst>
                                          <p:attrName>style.visibility</p:attrName>
                                        </p:attrNameLst>
                                      </p:cBhvr>
                                      <p:to>
                                        <p:strVal val="visible"/>
                                      </p:to>
                                    </p:set>
                                    <p:anim calcmode="lin" valueType="num">
                                      <p:cBhvr additive="base">
                                        <p:cTn id="36" dur="500" fill="hold"/>
                                        <p:tgtEl>
                                          <p:spTgt spid="11"/>
                                        </p:tgtEl>
                                        <p:attrNameLst>
                                          <p:attrName>ppt_x</p:attrName>
                                        </p:attrNameLst>
                                      </p:cBhvr>
                                      <p:tavLst>
                                        <p:tav tm="0">
                                          <p:val>
                                            <p:strVal val="0-#ppt_w/2"/>
                                          </p:val>
                                        </p:tav>
                                        <p:tav tm="100000">
                                          <p:val>
                                            <p:strVal val="#ppt_x"/>
                                          </p:val>
                                        </p:tav>
                                      </p:tavLst>
                                    </p:anim>
                                    <p:anim calcmode="lin" valueType="num">
                                      <p:cBhvr additive="base">
                                        <p:cTn id="37" dur="5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P spid="12"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29321"/>
            <a:ext cx="11531600" cy="1200329"/>
          </a:xfrm>
          <a:prstGeom prst="rect">
            <a:avLst/>
          </a:prstGeom>
          <a:noFill/>
        </p:spPr>
        <p:txBody>
          <a:bodyPr wrap="square">
            <a:spAutoFit/>
          </a:bodyPr>
          <a:lstStyle/>
          <a:p>
            <a:r>
              <a:rPr lang="en-US" sz="2400" b="1" dirty="0">
                <a:solidFill>
                  <a:schemeClr val="accent2"/>
                </a:solidFill>
              </a:rPr>
              <a:t>Population Density (7%)</a:t>
            </a:r>
          </a:p>
          <a:p>
            <a:r>
              <a:rPr lang="en-US" sz="2400" dirty="0"/>
              <a:t>New master plan area = 40,421.8 dunum</a:t>
            </a:r>
          </a:p>
          <a:p>
            <a:r>
              <a:rPr lang="en-US" sz="2400" dirty="0"/>
              <a:t>Standard area/person = 115 Sqm / Person (According to the National Spatial Plan)</a:t>
            </a:r>
          </a:p>
        </p:txBody>
      </p:sp>
      <p:graphicFrame>
        <p:nvGraphicFramePr>
          <p:cNvPr id="4" name="Table 3">
            <a:extLst>
              <a:ext uri="{FF2B5EF4-FFF2-40B4-BE49-F238E27FC236}">
                <a16:creationId xmlns:a16="http://schemas.microsoft.com/office/drawing/2014/main" id="{0A47D140-B904-A630-2D97-9B5E6FEBF789}"/>
              </a:ext>
            </a:extLst>
          </p:cNvPr>
          <p:cNvGraphicFramePr>
            <a:graphicFrameLocks noGrp="1"/>
          </p:cNvGraphicFramePr>
          <p:nvPr>
            <p:extLst>
              <p:ext uri="{D42A27DB-BD31-4B8C-83A1-F6EECF244321}">
                <p14:modId xmlns:p14="http://schemas.microsoft.com/office/powerpoint/2010/main" val="1273250314"/>
              </p:ext>
            </p:extLst>
          </p:nvPr>
        </p:nvGraphicFramePr>
        <p:xfrm>
          <a:off x="761999" y="3645621"/>
          <a:ext cx="10667999" cy="2768759"/>
        </p:xfrm>
        <a:graphic>
          <a:graphicData uri="http://schemas.openxmlformats.org/drawingml/2006/table">
            <a:tbl>
              <a:tblPr firstRow="1" firstCol="1" bandRow="1">
                <a:tableStyleId>{5C22544A-7EE6-4342-B048-85BDC9FD1C3A}</a:tableStyleId>
              </a:tblPr>
              <a:tblGrid>
                <a:gridCol w="2666123">
                  <a:extLst>
                    <a:ext uri="{9D8B030D-6E8A-4147-A177-3AD203B41FA5}">
                      <a16:colId xmlns:a16="http://schemas.microsoft.com/office/drawing/2014/main" val="3032508753"/>
                    </a:ext>
                  </a:extLst>
                </a:gridCol>
                <a:gridCol w="2667292">
                  <a:extLst>
                    <a:ext uri="{9D8B030D-6E8A-4147-A177-3AD203B41FA5}">
                      <a16:colId xmlns:a16="http://schemas.microsoft.com/office/drawing/2014/main" val="486240392"/>
                    </a:ext>
                  </a:extLst>
                </a:gridCol>
                <a:gridCol w="2667292">
                  <a:extLst>
                    <a:ext uri="{9D8B030D-6E8A-4147-A177-3AD203B41FA5}">
                      <a16:colId xmlns:a16="http://schemas.microsoft.com/office/drawing/2014/main" val="220608315"/>
                    </a:ext>
                  </a:extLst>
                </a:gridCol>
                <a:gridCol w="2667292">
                  <a:extLst>
                    <a:ext uri="{9D8B030D-6E8A-4147-A177-3AD203B41FA5}">
                      <a16:colId xmlns:a16="http://schemas.microsoft.com/office/drawing/2014/main" val="419789103"/>
                    </a:ext>
                  </a:extLst>
                </a:gridCol>
              </a:tblGrid>
              <a:tr h="1130431">
                <a:tc>
                  <a:txBody>
                    <a:bodyPr/>
                    <a:lstStyle/>
                    <a:p>
                      <a:pPr marL="0" marR="0" algn="r">
                        <a:lnSpc>
                          <a:spcPct val="107000"/>
                        </a:lnSpc>
                        <a:spcBef>
                          <a:spcPts val="0"/>
                        </a:spcBef>
                        <a:spcAft>
                          <a:spcPts val="0"/>
                        </a:spcAft>
                      </a:pPr>
                      <a:r>
                        <a:rPr lang="en-US" sz="2000" dirty="0">
                          <a:effectLst/>
                        </a:rPr>
                        <a:t>Year</a:t>
                      </a:r>
                    </a:p>
                    <a:p>
                      <a:pPr marL="0" marR="0" algn="l">
                        <a:lnSpc>
                          <a:spcPct val="107000"/>
                        </a:lnSpc>
                        <a:spcBef>
                          <a:spcPts val="0"/>
                        </a:spcBef>
                        <a:spcAft>
                          <a:spcPts val="0"/>
                        </a:spcAft>
                      </a:pPr>
                      <a:r>
                        <a:rPr lang="en-US" sz="2000" dirty="0">
                          <a:effectLst/>
                        </a:rPr>
                        <a:t>Factor</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dirty="0">
                          <a:effectLst/>
                        </a:rPr>
                        <a:t>2022</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a:effectLst/>
                        </a:rPr>
                        <a:t>2030</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a:effectLst/>
                        </a:rPr>
                        <a:t>2038</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604534398"/>
                  </a:ext>
                </a:extLst>
              </a:tr>
              <a:tr h="554070">
                <a:tc>
                  <a:txBody>
                    <a:bodyPr/>
                    <a:lstStyle/>
                    <a:p>
                      <a:pPr marL="0" marR="0" algn="ctr">
                        <a:lnSpc>
                          <a:spcPct val="107000"/>
                        </a:lnSpc>
                        <a:spcBef>
                          <a:spcPts val="0"/>
                        </a:spcBef>
                        <a:spcAft>
                          <a:spcPts val="0"/>
                        </a:spcAft>
                      </a:pPr>
                      <a:r>
                        <a:rPr lang="en-US" sz="2000">
                          <a:effectLst/>
                        </a:rPr>
                        <a:t>Population</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a:effectLst/>
                        </a:rPr>
                        <a:t>203,358</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a:effectLst/>
                        </a:rPr>
                        <a:t>237,458</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a:effectLst/>
                        </a:rPr>
                        <a:t>277,276</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283739940"/>
                  </a:ext>
                </a:extLst>
              </a:tr>
              <a:tr h="530188">
                <a:tc>
                  <a:txBody>
                    <a:bodyPr/>
                    <a:lstStyle/>
                    <a:p>
                      <a:pPr marL="0" marR="0" algn="ctr">
                        <a:lnSpc>
                          <a:spcPct val="107000"/>
                        </a:lnSpc>
                        <a:spcBef>
                          <a:spcPts val="0"/>
                        </a:spcBef>
                        <a:spcAft>
                          <a:spcPts val="0"/>
                        </a:spcAft>
                      </a:pPr>
                      <a:r>
                        <a:rPr lang="en-US" sz="2000">
                          <a:effectLst/>
                        </a:rPr>
                        <a:t>Area / Person</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a:effectLst/>
                        </a:rPr>
                        <a:t>200 Sqm</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a:effectLst/>
                        </a:rPr>
                        <a:t>170 Sqm</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a:effectLst/>
                        </a:rPr>
                        <a:t>145 Sqm</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423265967"/>
                  </a:ext>
                </a:extLst>
              </a:tr>
              <a:tr h="554070">
                <a:tc>
                  <a:txBody>
                    <a:bodyPr/>
                    <a:lstStyle/>
                    <a:p>
                      <a:pPr marL="0" marR="0" algn="ctr">
                        <a:lnSpc>
                          <a:spcPct val="107000"/>
                        </a:lnSpc>
                        <a:spcBef>
                          <a:spcPts val="0"/>
                        </a:spcBef>
                        <a:spcAft>
                          <a:spcPts val="0"/>
                        </a:spcAft>
                      </a:pPr>
                      <a:r>
                        <a:rPr lang="en-US" sz="2000">
                          <a:effectLst/>
                        </a:rPr>
                        <a:t>Ratio of Standard</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a:effectLst/>
                        </a:rPr>
                        <a:t>174%</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a:effectLst/>
                        </a:rPr>
                        <a:t>148%</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dirty="0">
                          <a:effectLst/>
                        </a:rPr>
                        <a:t>126%</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extLst>
                  <a:ext uri="{0D108BD9-81ED-4DB2-BD59-A6C34878D82A}">
                    <a16:rowId xmlns:a16="http://schemas.microsoft.com/office/drawing/2014/main" val="1345424660"/>
                  </a:ext>
                </a:extLst>
              </a:tr>
            </a:tbl>
          </a:graphicData>
        </a:graphic>
      </p:graphicFrame>
      <p:cxnSp>
        <p:nvCxnSpPr>
          <p:cNvPr id="8" name="Straight Connector 7">
            <a:extLst>
              <a:ext uri="{FF2B5EF4-FFF2-40B4-BE49-F238E27FC236}">
                <a16:creationId xmlns:a16="http://schemas.microsoft.com/office/drawing/2014/main" id="{91ECB05D-700D-2574-F43F-D40BD064EB0A}"/>
              </a:ext>
            </a:extLst>
          </p:cNvPr>
          <p:cNvCxnSpPr>
            <a:cxnSpLocks/>
          </p:cNvCxnSpPr>
          <p:nvPr/>
        </p:nvCxnSpPr>
        <p:spPr>
          <a:xfrm>
            <a:off x="761999" y="3645621"/>
            <a:ext cx="2661921" cy="1109259"/>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98564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additive="base">
                                        <p:cTn id="26" dur="500" fill="hold"/>
                                        <p:tgtEl>
                                          <p:spTgt spid="4"/>
                                        </p:tgtEl>
                                        <p:attrNameLst>
                                          <p:attrName>ppt_x</p:attrName>
                                        </p:attrNameLst>
                                      </p:cBhvr>
                                      <p:tavLst>
                                        <p:tav tm="0">
                                          <p:val>
                                            <p:strVal val="#ppt_x"/>
                                          </p:val>
                                        </p:tav>
                                        <p:tav tm="100000">
                                          <p:val>
                                            <p:strVal val="#ppt_x"/>
                                          </p:val>
                                        </p:tav>
                                      </p:tavLst>
                                    </p:anim>
                                    <p:anim calcmode="lin" valueType="num">
                                      <p:cBhvr additive="base">
                                        <p:cTn id="27"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8" name="Rectangle: Rounded Corners 7">
            <a:extLst>
              <a:ext uri="{FF2B5EF4-FFF2-40B4-BE49-F238E27FC236}">
                <a16:creationId xmlns:a16="http://schemas.microsoft.com/office/drawing/2014/main" id="{8BBB4B5F-2B45-8C37-6F90-D395875EA9C1}"/>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9" name="TextBox 8">
            <a:extLst>
              <a:ext uri="{FF2B5EF4-FFF2-40B4-BE49-F238E27FC236}">
                <a16:creationId xmlns:a16="http://schemas.microsoft.com/office/drawing/2014/main" id="{E47C56EE-CE0B-0E15-8230-8A6F37E62152}"/>
              </a:ext>
            </a:extLst>
          </p:cNvPr>
          <p:cNvSpPr txBox="1"/>
          <p:nvPr/>
        </p:nvSpPr>
        <p:spPr>
          <a:xfrm>
            <a:off x="314960" y="2180899"/>
            <a:ext cx="2702560" cy="830997"/>
          </a:xfrm>
          <a:prstGeom prst="rect">
            <a:avLst/>
          </a:prstGeom>
          <a:noFill/>
        </p:spPr>
        <p:txBody>
          <a:bodyPr wrap="square">
            <a:spAutoFit/>
          </a:bodyPr>
          <a:lstStyle/>
          <a:p>
            <a:pPr algn="ctr"/>
            <a:r>
              <a:rPr lang="en-US" sz="2400" b="1" dirty="0">
                <a:solidFill>
                  <a:schemeClr val="accent2"/>
                </a:solidFill>
              </a:rPr>
              <a:t>Population Density (7%)</a:t>
            </a:r>
          </a:p>
        </p:txBody>
      </p:sp>
      <p:sp>
        <p:nvSpPr>
          <p:cNvPr id="12" name="TextBox 11">
            <a:extLst>
              <a:ext uri="{FF2B5EF4-FFF2-40B4-BE49-F238E27FC236}">
                <a16:creationId xmlns:a16="http://schemas.microsoft.com/office/drawing/2014/main" id="{3E7E30B8-E08B-7275-1130-F7BCE401E6AC}"/>
              </a:ext>
            </a:extLst>
          </p:cNvPr>
          <p:cNvSpPr txBox="1"/>
          <p:nvPr/>
        </p:nvSpPr>
        <p:spPr>
          <a:xfrm>
            <a:off x="375920" y="3429000"/>
            <a:ext cx="2580640" cy="2677656"/>
          </a:xfrm>
          <a:prstGeom prst="rect">
            <a:avLst/>
          </a:prstGeom>
          <a:noFill/>
        </p:spPr>
        <p:txBody>
          <a:bodyPr wrap="square">
            <a:spAutoFit/>
          </a:bodyPr>
          <a:lstStyle/>
          <a:p>
            <a:pPr algn="ctr"/>
            <a:r>
              <a:rPr lang="en-US" sz="2400" b="1" dirty="0">
                <a:solidFill>
                  <a:schemeClr val="accent2"/>
                </a:solidFill>
              </a:rPr>
              <a:t>Score 7%</a:t>
            </a:r>
          </a:p>
          <a:p>
            <a:pPr algn="ctr"/>
            <a:endParaRPr lang="en-US" sz="2400" b="1" dirty="0">
              <a:solidFill>
                <a:schemeClr val="accent2"/>
              </a:solidFill>
            </a:endParaRPr>
          </a:p>
          <a:p>
            <a:pPr algn="just"/>
            <a:r>
              <a:rPr lang="en-US" sz="2400" dirty="0"/>
              <a:t>As shown in the map, there is a concentration in city center and east side. </a:t>
            </a:r>
          </a:p>
        </p:txBody>
      </p:sp>
      <p:pic>
        <p:nvPicPr>
          <p:cNvPr id="6" name="Picture 5">
            <a:extLst>
              <a:ext uri="{FF2B5EF4-FFF2-40B4-BE49-F238E27FC236}">
                <a16:creationId xmlns:a16="http://schemas.microsoft.com/office/drawing/2014/main" id="{5DC95C7F-0AC4-3A39-5F35-98F76F648F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4816" y="525294"/>
            <a:ext cx="8957184" cy="6332706"/>
          </a:xfrm>
          <a:prstGeom prst="rect">
            <a:avLst/>
          </a:prstGeom>
        </p:spPr>
      </p:pic>
    </p:spTree>
    <p:extLst>
      <p:ext uri="{BB962C8B-B14F-4D97-AF65-F5344CB8AC3E}">
        <p14:creationId xmlns:p14="http://schemas.microsoft.com/office/powerpoint/2010/main" val="23751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12"/>
                                        </p:tgtEl>
                                        <p:attrNameLst>
                                          <p:attrName>style.visibility</p:attrName>
                                        </p:attrNameLst>
                                      </p:cBhvr>
                                      <p:to>
                                        <p:strVal val="visible"/>
                                      </p:to>
                                    </p:set>
                                    <p:anim calcmode="lin" valueType="num">
                                      <p:cBhvr additive="base">
                                        <p:cTn id="26" dur="500" fill="hold"/>
                                        <p:tgtEl>
                                          <p:spTgt spid="12"/>
                                        </p:tgtEl>
                                        <p:attrNameLst>
                                          <p:attrName>ppt_x</p:attrName>
                                        </p:attrNameLst>
                                      </p:cBhvr>
                                      <p:tavLst>
                                        <p:tav tm="0">
                                          <p:val>
                                            <p:strVal val="#ppt_x"/>
                                          </p:val>
                                        </p:tav>
                                        <p:tav tm="100000">
                                          <p:val>
                                            <p:strVal val="#ppt_x"/>
                                          </p:val>
                                        </p:tav>
                                      </p:tavLst>
                                    </p:anim>
                                    <p:anim calcmode="lin" valueType="num">
                                      <p:cBhvr additive="base">
                                        <p:cTn id="27"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8" grpId="0" animBg="1"/>
      <p:bldP spid="9" grpId="0"/>
      <p:bldP spid="1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44D35D0-4F6B-B92D-3E3F-19FAA8D9ADD0}"/>
              </a:ext>
            </a:extLst>
          </p:cNvPr>
          <p:cNvPicPr>
            <a:picLocks noChangeAspect="1"/>
          </p:cNvPicPr>
          <p:nvPr/>
        </p:nvPicPr>
        <p:blipFill>
          <a:blip r:embed="rId2"/>
          <a:stretch>
            <a:fillRect/>
          </a:stretch>
        </p:blipFill>
        <p:spPr>
          <a:xfrm>
            <a:off x="5031739" y="669135"/>
            <a:ext cx="7160261" cy="2651665"/>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29321"/>
            <a:ext cx="6949440" cy="1200329"/>
          </a:xfrm>
          <a:prstGeom prst="rect">
            <a:avLst/>
          </a:prstGeom>
          <a:noFill/>
        </p:spPr>
        <p:txBody>
          <a:bodyPr wrap="square">
            <a:spAutoFit/>
          </a:bodyPr>
          <a:lstStyle/>
          <a:p>
            <a:r>
              <a:rPr lang="en-US" sz="2400" b="1" dirty="0">
                <a:solidFill>
                  <a:schemeClr val="accent2"/>
                </a:solidFill>
              </a:rPr>
              <a:t>Buildings Density (8%)</a:t>
            </a:r>
          </a:p>
          <a:p>
            <a:r>
              <a:rPr lang="en-US" sz="2400" dirty="0"/>
              <a:t>An evaluation of the building’s density in the new master plan in Nablus after 16 years in 2038.</a:t>
            </a:r>
          </a:p>
        </p:txBody>
      </p:sp>
      <p:sp>
        <p:nvSpPr>
          <p:cNvPr id="5" name="TextBox 4">
            <a:extLst>
              <a:ext uri="{FF2B5EF4-FFF2-40B4-BE49-F238E27FC236}">
                <a16:creationId xmlns:a16="http://schemas.microsoft.com/office/drawing/2014/main" id="{EB9EFAD5-81E4-C6E6-A350-01DA32D9E231}"/>
              </a:ext>
            </a:extLst>
          </p:cNvPr>
          <p:cNvSpPr txBox="1"/>
          <p:nvPr/>
        </p:nvSpPr>
        <p:spPr>
          <a:xfrm>
            <a:off x="8910320" y="3681041"/>
            <a:ext cx="3281679" cy="2862322"/>
          </a:xfrm>
          <a:prstGeom prst="rect">
            <a:avLst/>
          </a:prstGeom>
          <a:noFill/>
        </p:spPr>
        <p:txBody>
          <a:bodyPr wrap="square">
            <a:spAutoFit/>
          </a:bodyPr>
          <a:lstStyle/>
          <a:p>
            <a:r>
              <a:rPr lang="en-US" sz="2000" dirty="0"/>
              <a:t>New master plan area = 40,421.8 dunum</a:t>
            </a:r>
          </a:p>
          <a:p>
            <a:endParaRPr lang="en-US" sz="2000" dirty="0"/>
          </a:p>
          <a:p>
            <a:r>
              <a:rPr lang="en-US" sz="2000" dirty="0"/>
              <a:t>Standard Maximum Area = 12,030 dunum (30%)</a:t>
            </a:r>
          </a:p>
          <a:p>
            <a:endParaRPr lang="en-US" sz="2000" dirty="0"/>
          </a:p>
          <a:p>
            <a:r>
              <a:rPr lang="en-US" sz="2000" dirty="0"/>
              <a:t>Average Buildings Area Growth / Year = 324 dunum / year</a:t>
            </a:r>
          </a:p>
        </p:txBody>
      </p:sp>
      <p:graphicFrame>
        <p:nvGraphicFramePr>
          <p:cNvPr id="8" name="Table 7">
            <a:extLst>
              <a:ext uri="{FF2B5EF4-FFF2-40B4-BE49-F238E27FC236}">
                <a16:creationId xmlns:a16="http://schemas.microsoft.com/office/drawing/2014/main" id="{DD5BAEF2-E590-B025-17E7-07EE0A03C288}"/>
              </a:ext>
            </a:extLst>
          </p:cNvPr>
          <p:cNvGraphicFramePr>
            <a:graphicFrameLocks noGrp="1"/>
          </p:cNvGraphicFramePr>
          <p:nvPr>
            <p:extLst>
              <p:ext uri="{D42A27DB-BD31-4B8C-83A1-F6EECF244321}">
                <p14:modId xmlns:p14="http://schemas.microsoft.com/office/powerpoint/2010/main" val="3535695572"/>
              </p:ext>
            </p:extLst>
          </p:nvPr>
        </p:nvGraphicFramePr>
        <p:xfrm>
          <a:off x="355600" y="3559444"/>
          <a:ext cx="8554720" cy="3146156"/>
        </p:xfrm>
        <a:graphic>
          <a:graphicData uri="http://schemas.openxmlformats.org/drawingml/2006/table">
            <a:tbl>
              <a:tblPr firstRow="1" firstCol="1" bandRow="1">
                <a:tableStyleId>{5C22544A-7EE6-4342-B048-85BDC9FD1C3A}</a:tableStyleId>
              </a:tblPr>
              <a:tblGrid>
                <a:gridCol w="2688840">
                  <a:extLst>
                    <a:ext uri="{9D8B030D-6E8A-4147-A177-3AD203B41FA5}">
                      <a16:colId xmlns:a16="http://schemas.microsoft.com/office/drawing/2014/main" val="2222031907"/>
                    </a:ext>
                  </a:extLst>
                </a:gridCol>
                <a:gridCol w="1851793">
                  <a:extLst>
                    <a:ext uri="{9D8B030D-6E8A-4147-A177-3AD203B41FA5}">
                      <a16:colId xmlns:a16="http://schemas.microsoft.com/office/drawing/2014/main" val="451999392"/>
                    </a:ext>
                  </a:extLst>
                </a:gridCol>
                <a:gridCol w="2020137">
                  <a:extLst>
                    <a:ext uri="{9D8B030D-6E8A-4147-A177-3AD203B41FA5}">
                      <a16:colId xmlns:a16="http://schemas.microsoft.com/office/drawing/2014/main" val="2583201219"/>
                    </a:ext>
                  </a:extLst>
                </a:gridCol>
                <a:gridCol w="1993950">
                  <a:extLst>
                    <a:ext uri="{9D8B030D-6E8A-4147-A177-3AD203B41FA5}">
                      <a16:colId xmlns:a16="http://schemas.microsoft.com/office/drawing/2014/main" val="1010265699"/>
                    </a:ext>
                  </a:extLst>
                </a:gridCol>
              </a:tblGrid>
              <a:tr h="854175">
                <a:tc>
                  <a:txBody>
                    <a:bodyPr/>
                    <a:lstStyle/>
                    <a:p>
                      <a:pPr marL="0" marR="0" algn="r">
                        <a:lnSpc>
                          <a:spcPct val="107000"/>
                        </a:lnSpc>
                        <a:spcBef>
                          <a:spcPts val="0"/>
                        </a:spcBef>
                        <a:spcAft>
                          <a:spcPts val="0"/>
                        </a:spcAft>
                      </a:pPr>
                      <a:r>
                        <a:rPr lang="en-US" sz="2000" dirty="0">
                          <a:effectLst/>
                        </a:rPr>
                        <a:t>Year</a:t>
                      </a:r>
                    </a:p>
                    <a:p>
                      <a:pPr marL="0" marR="0" algn="l">
                        <a:lnSpc>
                          <a:spcPct val="107000"/>
                        </a:lnSpc>
                        <a:spcBef>
                          <a:spcPts val="0"/>
                        </a:spcBef>
                        <a:spcAft>
                          <a:spcPts val="0"/>
                        </a:spcAft>
                      </a:pPr>
                      <a:r>
                        <a:rPr lang="en-US" sz="2000" dirty="0">
                          <a:effectLst/>
                        </a:rPr>
                        <a:t>Factor</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a:effectLst/>
                        </a:rPr>
                        <a:t>2022</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dirty="0">
                          <a:effectLst/>
                        </a:rPr>
                        <a:t>2030</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dirty="0">
                          <a:effectLst/>
                        </a:rPr>
                        <a:t>2038</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860025254"/>
                  </a:ext>
                </a:extLst>
              </a:tr>
              <a:tr h="508882">
                <a:tc>
                  <a:txBody>
                    <a:bodyPr/>
                    <a:lstStyle/>
                    <a:p>
                      <a:pPr marL="0" marR="0" algn="ctr">
                        <a:lnSpc>
                          <a:spcPct val="107000"/>
                        </a:lnSpc>
                        <a:spcBef>
                          <a:spcPts val="0"/>
                        </a:spcBef>
                        <a:spcAft>
                          <a:spcPts val="0"/>
                        </a:spcAft>
                      </a:pPr>
                      <a:r>
                        <a:rPr lang="en-US" sz="2000">
                          <a:effectLst/>
                        </a:rPr>
                        <a:t>Buildings Area</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a:effectLst/>
                        </a:rPr>
                        <a:t>4,289 dunum</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a:effectLst/>
                        </a:rPr>
                        <a:t>6,881 dunum</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a:effectLst/>
                        </a:rPr>
                        <a:t>9,473 dunum</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799962458"/>
                  </a:ext>
                </a:extLst>
              </a:tr>
              <a:tr h="485881">
                <a:tc>
                  <a:txBody>
                    <a:bodyPr/>
                    <a:lstStyle/>
                    <a:p>
                      <a:pPr marL="0" marR="0" algn="ctr">
                        <a:lnSpc>
                          <a:spcPct val="107000"/>
                        </a:lnSpc>
                        <a:spcBef>
                          <a:spcPts val="0"/>
                        </a:spcBef>
                        <a:spcAft>
                          <a:spcPts val="0"/>
                        </a:spcAft>
                      </a:pPr>
                      <a:r>
                        <a:rPr lang="en-US" sz="2000">
                          <a:effectLst/>
                        </a:rPr>
                        <a:t>Buildings Density</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a:effectLst/>
                        </a:rPr>
                        <a:t>10.6%</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a:effectLst/>
                        </a:rPr>
                        <a:t>17%</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dirty="0">
                          <a:effectLst/>
                        </a:rPr>
                        <a:t>23.5%</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extLst>
                  <a:ext uri="{0D108BD9-81ED-4DB2-BD59-A6C34878D82A}">
                    <a16:rowId xmlns:a16="http://schemas.microsoft.com/office/drawing/2014/main" val="2686032660"/>
                  </a:ext>
                </a:extLst>
              </a:tr>
              <a:tr h="1297218">
                <a:tc>
                  <a:txBody>
                    <a:bodyPr/>
                    <a:lstStyle/>
                    <a:p>
                      <a:pPr marL="0" marR="0" algn="ctr">
                        <a:lnSpc>
                          <a:spcPct val="107000"/>
                        </a:lnSpc>
                        <a:spcBef>
                          <a:spcPts val="0"/>
                        </a:spcBef>
                        <a:spcAft>
                          <a:spcPts val="0"/>
                        </a:spcAft>
                      </a:pPr>
                      <a:r>
                        <a:rPr lang="en-US" sz="2000" dirty="0">
                          <a:effectLst/>
                        </a:rPr>
                        <a:t>Buildings Area / Standard Maximum Area</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a:effectLst/>
                        </a:rPr>
                        <a:t>35.65%</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a:effectLst/>
                        </a:rPr>
                        <a:t>57.2%</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dirty="0">
                          <a:effectLst/>
                        </a:rPr>
                        <a:t>78.7%</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extLst>
                  <a:ext uri="{0D108BD9-81ED-4DB2-BD59-A6C34878D82A}">
                    <a16:rowId xmlns:a16="http://schemas.microsoft.com/office/drawing/2014/main" val="3674691512"/>
                  </a:ext>
                </a:extLst>
              </a:tr>
            </a:tbl>
          </a:graphicData>
        </a:graphic>
      </p:graphicFrame>
    </p:spTree>
    <p:extLst>
      <p:ext uri="{BB962C8B-B14F-4D97-AF65-F5344CB8AC3E}">
        <p14:creationId xmlns:p14="http://schemas.microsoft.com/office/powerpoint/2010/main" val="3641351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8"/>
                                        </p:tgtEl>
                                        <p:attrNameLst>
                                          <p:attrName>style.visibility</p:attrName>
                                        </p:attrNameLst>
                                      </p:cBhvr>
                                      <p:to>
                                        <p:strVal val="visible"/>
                                      </p:to>
                                    </p:set>
                                    <p:anim calcmode="lin" valueType="num">
                                      <p:cBhvr additive="base">
                                        <p:cTn id="26" dur="500" fill="hold"/>
                                        <p:tgtEl>
                                          <p:spTgt spid="8"/>
                                        </p:tgtEl>
                                        <p:attrNameLst>
                                          <p:attrName>ppt_x</p:attrName>
                                        </p:attrNameLst>
                                      </p:cBhvr>
                                      <p:tavLst>
                                        <p:tav tm="0">
                                          <p:val>
                                            <p:strVal val="#ppt_x"/>
                                          </p:val>
                                        </p:tav>
                                        <p:tav tm="100000">
                                          <p:val>
                                            <p:strVal val="#ppt_x"/>
                                          </p:val>
                                        </p:tav>
                                      </p:tavLst>
                                    </p:anim>
                                    <p:anim calcmode="lin" valueType="num">
                                      <p:cBhvr additive="base">
                                        <p:cTn id="27" dur="500" fill="hold"/>
                                        <p:tgtEl>
                                          <p:spTgt spid="8"/>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grpId="0" nodeType="after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2" fill="hold" nodeType="afterEffect">
                                  <p:stCondLst>
                                    <p:cond delay="0"/>
                                  </p:stCondLst>
                                  <p:childTnLst>
                                    <p:set>
                                      <p:cBhvr>
                                        <p:cTn id="35" dur="1" fill="hold">
                                          <p:stCondLst>
                                            <p:cond delay="0"/>
                                          </p:stCondLst>
                                        </p:cTn>
                                        <p:tgtEl>
                                          <p:spTgt spid="13"/>
                                        </p:tgtEl>
                                        <p:attrNameLst>
                                          <p:attrName>style.visibility</p:attrName>
                                        </p:attrNameLst>
                                      </p:cBhvr>
                                      <p:to>
                                        <p:strVal val="visible"/>
                                      </p:to>
                                    </p:set>
                                    <p:anim calcmode="lin" valueType="num">
                                      <p:cBhvr additive="base">
                                        <p:cTn id="36" dur="500" fill="hold"/>
                                        <p:tgtEl>
                                          <p:spTgt spid="13"/>
                                        </p:tgtEl>
                                        <p:attrNameLst>
                                          <p:attrName>ppt_x</p:attrName>
                                        </p:attrNameLst>
                                      </p:cBhvr>
                                      <p:tavLst>
                                        <p:tav tm="0">
                                          <p:val>
                                            <p:strVal val="1+#ppt_w/2"/>
                                          </p:val>
                                        </p:tav>
                                        <p:tav tm="100000">
                                          <p:val>
                                            <p:strVal val="#ppt_x"/>
                                          </p:val>
                                        </p:tav>
                                      </p:tavLst>
                                    </p:anim>
                                    <p:anim calcmode="lin" valueType="num">
                                      <p:cBhvr additive="base">
                                        <p:cTn id="37" dur="5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P spid="5"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9CDE3B7-824C-66F2-582A-C4C2406F7E40}"/>
              </a:ext>
            </a:extLst>
          </p:cNvPr>
          <p:cNvPicPr>
            <a:picLocks noChangeAspect="1"/>
          </p:cNvPicPr>
          <p:nvPr/>
        </p:nvPicPr>
        <p:blipFill rotWithShape="1">
          <a:blip r:embed="rId2"/>
          <a:srcRect l="21899" t="17874" r="49822" b="7205"/>
          <a:stretch/>
        </p:blipFill>
        <p:spPr>
          <a:xfrm>
            <a:off x="406804" y="2982341"/>
            <a:ext cx="2424584" cy="2378836"/>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8" name="Rectangle: Rounded Corners 7">
            <a:extLst>
              <a:ext uri="{FF2B5EF4-FFF2-40B4-BE49-F238E27FC236}">
                <a16:creationId xmlns:a16="http://schemas.microsoft.com/office/drawing/2014/main" id="{8BBB4B5F-2B45-8C37-6F90-D395875EA9C1}"/>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9" name="TextBox 8">
            <a:extLst>
              <a:ext uri="{FF2B5EF4-FFF2-40B4-BE49-F238E27FC236}">
                <a16:creationId xmlns:a16="http://schemas.microsoft.com/office/drawing/2014/main" id="{E47C56EE-CE0B-0E15-8230-8A6F37E62152}"/>
              </a:ext>
            </a:extLst>
          </p:cNvPr>
          <p:cNvSpPr txBox="1"/>
          <p:nvPr/>
        </p:nvSpPr>
        <p:spPr>
          <a:xfrm>
            <a:off x="314960" y="2180899"/>
            <a:ext cx="2702560" cy="830997"/>
          </a:xfrm>
          <a:prstGeom prst="rect">
            <a:avLst/>
          </a:prstGeom>
          <a:noFill/>
        </p:spPr>
        <p:txBody>
          <a:bodyPr wrap="square">
            <a:spAutoFit/>
          </a:bodyPr>
          <a:lstStyle/>
          <a:p>
            <a:pPr algn="ctr"/>
            <a:r>
              <a:rPr lang="en-US" sz="2400" b="1" dirty="0">
                <a:solidFill>
                  <a:schemeClr val="accent2"/>
                </a:solidFill>
              </a:rPr>
              <a:t>Buildings Density (8%)</a:t>
            </a:r>
          </a:p>
        </p:txBody>
      </p:sp>
      <p:sp>
        <p:nvSpPr>
          <p:cNvPr id="12" name="TextBox 11">
            <a:extLst>
              <a:ext uri="{FF2B5EF4-FFF2-40B4-BE49-F238E27FC236}">
                <a16:creationId xmlns:a16="http://schemas.microsoft.com/office/drawing/2014/main" id="{3E7E30B8-E08B-7275-1130-F7BCE401E6AC}"/>
              </a:ext>
            </a:extLst>
          </p:cNvPr>
          <p:cNvSpPr txBox="1"/>
          <p:nvPr/>
        </p:nvSpPr>
        <p:spPr>
          <a:xfrm>
            <a:off x="1075632" y="3910149"/>
            <a:ext cx="1086927" cy="523220"/>
          </a:xfrm>
          <a:prstGeom prst="rect">
            <a:avLst/>
          </a:prstGeom>
          <a:noFill/>
        </p:spPr>
        <p:txBody>
          <a:bodyPr wrap="square">
            <a:spAutoFit/>
          </a:bodyPr>
          <a:lstStyle/>
          <a:p>
            <a:pPr algn="ctr"/>
            <a:r>
              <a:rPr lang="en-US" sz="2800" b="1" dirty="0">
                <a:solidFill>
                  <a:schemeClr val="accent2"/>
                </a:solidFill>
              </a:rPr>
              <a:t>8%</a:t>
            </a:r>
            <a:endParaRPr lang="en-US" sz="2800" dirty="0"/>
          </a:p>
        </p:txBody>
      </p:sp>
      <p:pic>
        <p:nvPicPr>
          <p:cNvPr id="10" name="Picture 9">
            <a:extLst>
              <a:ext uri="{FF2B5EF4-FFF2-40B4-BE49-F238E27FC236}">
                <a16:creationId xmlns:a16="http://schemas.microsoft.com/office/drawing/2014/main" id="{2F786ADA-9359-CEC0-7C67-ABDD6212933D}"/>
              </a:ext>
            </a:extLst>
          </p:cNvPr>
          <p:cNvPicPr>
            <a:picLocks noChangeAspect="1"/>
          </p:cNvPicPr>
          <p:nvPr/>
        </p:nvPicPr>
        <p:blipFill rotWithShape="1">
          <a:blip r:embed="rId2"/>
          <a:srcRect l="67608" t="36124" r="6958" b="32179"/>
          <a:stretch/>
        </p:blipFill>
        <p:spPr>
          <a:xfrm>
            <a:off x="-2462" y="5361177"/>
            <a:ext cx="3243116" cy="1496823"/>
          </a:xfrm>
          <a:prstGeom prst="rect">
            <a:avLst/>
          </a:prstGeom>
        </p:spPr>
      </p:pic>
      <p:pic>
        <p:nvPicPr>
          <p:cNvPr id="15" name="Picture 14">
            <a:extLst>
              <a:ext uri="{FF2B5EF4-FFF2-40B4-BE49-F238E27FC236}">
                <a16:creationId xmlns:a16="http://schemas.microsoft.com/office/drawing/2014/main" id="{2A40DF31-36E3-4396-D941-DEB4952C19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4817" y="525294"/>
            <a:ext cx="8957184" cy="6332706"/>
          </a:xfrm>
          <a:prstGeom prst="rect">
            <a:avLst/>
          </a:prstGeom>
        </p:spPr>
      </p:pic>
    </p:spTree>
    <p:extLst>
      <p:ext uri="{BB962C8B-B14F-4D97-AF65-F5344CB8AC3E}">
        <p14:creationId xmlns:p14="http://schemas.microsoft.com/office/powerpoint/2010/main" val="1916070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grpId="0" nodeType="afterEffect">
                                  <p:stCondLst>
                                    <p:cond delay="0"/>
                                  </p:stCondLst>
                                  <p:childTnLst>
                                    <p:set>
                                      <p:cBhvr>
                                        <p:cTn id="35" dur="1" fill="hold">
                                          <p:stCondLst>
                                            <p:cond delay="0"/>
                                          </p:stCondLst>
                                        </p:cTn>
                                        <p:tgtEl>
                                          <p:spTgt spid="12"/>
                                        </p:tgtEl>
                                        <p:attrNameLst>
                                          <p:attrName>style.visibility</p:attrName>
                                        </p:attrNameLst>
                                      </p:cBhvr>
                                      <p:to>
                                        <p:strVal val="visible"/>
                                      </p:to>
                                    </p:set>
                                    <p:anim calcmode="lin" valueType="num">
                                      <p:cBhvr additive="base">
                                        <p:cTn id="36" dur="500" fill="hold"/>
                                        <p:tgtEl>
                                          <p:spTgt spid="12"/>
                                        </p:tgtEl>
                                        <p:attrNameLst>
                                          <p:attrName>ppt_x</p:attrName>
                                        </p:attrNameLst>
                                      </p:cBhvr>
                                      <p:tavLst>
                                        <p:tav tm="0">
                                          <p:val>
                                            <p:strVal val="#ppt_x"/>
                                          </p:val>
                                        </p:tav>
                                        <p:tav tm="100000">
                                          <p:val>
                                            <p:strVal val="#ppt_x"/>
                                          </p:val>
                                        </p:tav>
                                      </p:tavLst>
                                    </p:anim>
                                    <p:anim calcmode="lin" valueType="num">
                                      <p:cBhvr additive="base">
                                        <p:cTn id="37"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8" grpId="0" animBg="1"/>
      <p:bldP spid="9" grpId="0"/>
      <p:bldP spid="12"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39481"/>
            <a:ext cx="10373360" cy="3046988"/>
          </a:xfrm>
          <a:prstGeom prst="rect">
            <a:avLst/>
          </a:prstGeom>
          <a:noFill/>
        </p:spPr>
        <p:txBody>
          <a:bodyPr wrap="square">
            <a:spAutoFit/>
          </a:bodyPr>
          <a:lstStyle/>
          <a:p>
            <a:r>
              <a:rPr lang="en-US" sz="2400" b="1" dirty="0">
                <a:solidFill>
                  <a:schemeClr val="accent2"/>
                </a:solidFill>
              </a:rPr>
              <a:t>Urban development rate (15%)</a:t>
            </a:r>
          </a:p>
          <a:p>
            <a:pPr algn="just"/>
            <a:r>
              <a:rPr lang="en-US" sz="2400" dirty="0"/>
              <a:t>The urban development rate has been divided into:</a:t>
            </a:r>
          </a:p>
          <a:p>
            <a:pPr algn="just"/>
            <a:endParaRPr lang="en-US" sz="2400" dirty="0"/>
          </a:p>
          <a:p>
            <a:pPr marL="342900" indent="-342900" algn="just">
              <a:buFont typeface="Arial" panose="020B0604020202020204" pitchFamily="34" charset="0"/>
              <a:buChar char="•"/>
            </a:pPr>
            <a:r>
              <a:rPr lang="en-US" sz="2400" dirty="0"/>
              <a:t>Population Density (7%)</a:t>
            </a:r>
            <a:r>
              <a:rPr lang="en-US" sz="2400" b="1" dirty="0"/>
              <a:t> &gt;&gt;&gt; </a:t>
            </a:r>
            <a:r>
              <a:rPr lang="en-US" sz="2400" b="1" dirty="0">
                <a:solidFill>
                  <a:schemeClr val="accent2"/>
                </a:solidFill>
              </a:rPr>
              <a:t>Score (7%)</a:t>
            </a:r>
          </a:p>
          <a:p>
            <a:pPr marL="342900" indent="-342900" algn="just">
              <a:buFont typeface="Arial" panose="020B0604020202020204" pitchFamily="34" charset="0"/>
              <a:buChar char="•"/>
            </a:pPr>
            <a:endParaRPr lang="en-US" sz="2400" dirty="0"/>
          </a:p>
          <a:p>
            <a:pPr marL="342900" indent="-342900" algn="just">
              <a:buFont typeface="Arial" panose="020B0604020202020204" pitchFamily="34" charset="0"/>
              <a:buChar char="•"/>
            </a:pPr>
            <a:r>
              <a:rPr lang="en-US" sz="2400" dirty="0"/>
              <a:t>Buildings Density (8%) </a:t>
            </a:r>
            <a:r>
              <a:rPr lang="en-US" sz="2400" b="1" dirty="0"/>
              <a:t>&gt;&gt;&gt;</a:t>
            </a:r>
            <a:r>
              <a:rPr lang="en-US" sz="2400" dirty="0"/>
              <a:t> </a:t>
            </a:r>
            <a:r>
              <a:rPr lang="en-US" sz="2400" b="1" dirty="0">
                <a:solidFill>
                  <a:schemeClr val="accent2"/>
                </a:solidFill>
              </a:rPr>
              <a:t>Score (8%)</a:t>
            </a:r>
          </a:p>
          <a:p>
            <a:pPr marL="342900" indent="-342900" algn="just">
              <a:buFont typeface="Arial" panose="020B0604020202020204" pitchFamily="34" charset="0"/>
              <a:buChar char="•"/>
            </a:pPr>
            <a:endParaRPr lang="en-US" sz="2400" dirty="0"/>
          </a:p>
          <a:p>
            <a:pPr algn="just"/>
            <a:r>
              <a:rPr lang="en-US" sz="2400" b="1" dirty="0">
                <a:solidFill>
                  <a:schemeClr val="accent2"/>
                </a:solidFill>
              </a:rPr>
              <a:t>The total Score is 15%</a:t>
            </a:r>
          </a:p>
        </p:txBody>
      </p:sp>
    </p:spTree>
    <p:extLst>
      <p:ext uri="{BB962C8B-B14F-4D97-AF65-F5344CB8AC3E}">
        <p14:creationId xmlns:p14="http://schemas.microsoft.com/office/powerpoint/2010/main" val="233407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39481"/>
            <a:ext cx="10373360" cy="2308324"/>
          </a:xfrm>
          <a:prstGeom prst="rect">
            <a:avLst/>
          </a:prstGeom>
          <a:noFill/>
        </p:spPr>
        <p:txBody>
          <a:bodyPr wrap="square">
            <a:spAutoFit/>
          </a:bodyPr>
          <a:lstStyle/>
          <a:p>
            <a:r>
              <a:rPr lang="en-US" sz="2400" b="1" dirty="0">
                <a:solidFill>
                  <a:schemeClr val="accent2"/>
                </a:solidFill>
              </a:rPr>
              <a:t>Per capita green areas (18%)</a:t>
            </a:r>
          </a:p>
          <a:p>
            <a:pPr algn="just"/>
            <a:r>
              <a:rPr lang="en-US" sz="2400" dirty="0"/>
              <a:t>The Per capita green areas has been divided into:</a:t>
            </a:r>
          </a:p>
          <a:p>
            <a:pPr algn="just"/>
            <a:endParaRPr lang="en-US" sz="2400" dirty="0"/>
          </a:p>
          <a:p>
            <a:pPr marL="342900" indent="-342900" algn="just">
              <a:buFont typeface="Arial" panose="020B0604020202020204" pitchFamily="34" charset="0"/>
              <a:buChar char="•"/>
            </a:pPr>
            <a:r>
              <a:rPr lang="en-US" sz="2400" dirty="0"/>
              <a:t>Green area to master plan area (9%)</a:t>
            </a:r>
          </a:p>
          <a:p>
            <a:pPr marL="342900" indent="-342900" algn="just">
              <a:buFont typeface="Arial" panose="020B0604020202020204" pitchFamily="34" charset="0"/>
              <a:buChar char="•"/>
            </a:pPr>
            <a:endParaRPr lang="en-US" sz="2400" dirty="0"/>
          </a:p>
          <a:p>
            <a:pPr marL="342900" indent="-342900" algn="just">
              <a:buFont typeface="Arial" panose="020B0604020202020204" pitchFamily="34" charset="0"/>
              <a:buChar char="•"/>
            </a:pPr>
            <a:r>
              <a:rPr lang="en-US" sz="2400" dirty="0"/>
              <a:t>Green area per person (9%)</a:t>
            </a:r>
          </a:p>
        </p:txBody>
      </p:sp>
    </p:spTree>
    <p:extLst>
      <p:ext uri="{BB962C8B-B14F-4D97-AF65-F5344CB8AC3E}">
        <p14:creationId xmlns:p14="http://schemas.microsoft.com/office/powerpoint/2010/main" val="1625414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030B2ACE-DC79-CC24-EDF9-FB797FC3D657}"/>
              </a:ext>
            </a:extLst>
          </p:cNvPr>
          <p:cNvPicPr>
            <a:picLocks noChangeAspect="1"/>
          </p:cNvPicPr>
          <p:nvPr/>
        </p:nvPicPr>
        <p:blipFill>
          <a:blip r:embed="rId2"/>
          <a:stretch>
            <a:fillRect/>
          </a:stretch>
        </p:blipFill>
        <p:spPr>
          <a:xfrm>
            <a:off x="5730240" y="724597"/>
            <a:ext cx="6329679" cy="3019601"/>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29321"/>
            <a:ext cx="5506720" cy="461665"/>
          </a:xfrm>
          <a:prstGeom prst="rect">
            <a:avLst/>
          </a:prstGeom>
          <a:noFill/>
        </p:spPr>
        <p:txBody>
          <a:bodyPr wrap="square">
            <a:spAutoFit/>
          </a:bodyPr>
          <a:lstStyle/>
          <a:p>
            <a:r>
              <a:rPr lang="en-US" sz="2400" b="1" dirty="0">
                <a:solidFill>
                  <a:schemeClr val="accent2"/>
                </a:solidFill>
              </a:rPr>
              <a:t>Green area to master plan area (9%)</a:t>
            </a:r>
          </a:p>
        </p:txBody>
      </p:sp>
      <p:graphicFrame>
        <p:nvGraphicFramePr>
          <p:cNvPr id="4" name="Table 3">
            <a:extLst>
              <a:ext uri="{FF2B5EF4-FFF2-40B4-BE49-F238E27FC236}">
                <a16:creationId xmlns:a16="http://schemas.microsoft.com/office/drawing/2014/main" id="{6055A7CD-22EC-5063-D5E2-C29EFA789ED9}"/>
              </a:ext>
            </a:extLst>
          </p:cNvPr>
          <p:cNvGraphicFramePr>
            <a:graphicFrameLocks noGrp="1"/>
          </p:cNvGraphicFramePr>
          <p:nvPr>
            <p:extLst>
              <p:ext uri="{D42A27DB-BD31-4B8C-83A1-F6EECF244321}">
                <p14:modId xmlns:p14="http://schemas.microsoft.com/office/powerpoint/2010/main" val="1338860100"/>
              </p:ext>
            </p:extLst>
          </p:nvPr>
        </p:nvGraphicFramePr>
        <p:xfrm>
          <a:off x="4317682" y="3925632"/>
          <a:ext cx="7366318" cy="2748284"/>
        </p:xfrm>
        <a:graphic>
          <a:graphicData uri="http://schemas.openxmlformats.org/drawingml/2006/table">
            <a:tbl>
              <a:tblPr firstRow="1" firstCol="1" bandRow="1">
                <a:tableStyleId>{5C22544A-7EE6-4342-B048-85BDC9FD1C3A}</a:tableStyleId>
              </a:tblPr>
              <a:tblGrid>
                <a:gridCol w="2455173">
                  <a:extLst>
                    <a:ext uri="{9D8B030D-6E8A-4147-A177-3AD203B41FA5}">
                      <a16:colId xmlns:a16="http://schemas.microsoft.com/office/drawing/2014/main" val="1856505443"/>
                    </a:ext>
                  </a:extLst>
                </a:gridCol>
                <a:gridCol w="2455173">
                  <a:extLst>
                    <a:ext uri="{9D8B030D-6E8A-4147-A177-3AD203B41FA5}">
                      <a16:colId xmlns:a16="http://schemas.microsoft.com/office/drawing/2014/main" val="3345101825"/>
                    </a:ext>
                  </a:extLst>
                </a:gridCol>
                <a:gridCol w="2455972">
                  <a:extLst>
                    <a:ext uri="{9D8B030D-6E8A-4147-A177-3AD203B41FA5}">
                      <a16:colId xmlns:a16="http://schemas.microsoft.com/office/drawing/2014/main" val="2822018322"/>
                    </a:ext>
                  </a:extLst>
                </a:gridCol>
              </a:tblGrid>
              <a:tr h="737193">
                <a:tc>
                  <a:txBody>
                    <a:bodyPr/>
                    <a:lstStyle/>
                    <a:p>
                      <a:pPr marL="0" marR="0" algn="r">
                        <a:lnSpc>
                          <a:spcPct val="107000"/>
                        </a:lnSpc>
                        <a:spcBef>
                          <a:spcPts val="0"/>
                        </a:spcBef>
                        <a:spcAft>
                          <a:spcPts val="0"/>
                        </a:spcAft>
                      </a:pPr>
                      <a:r>
                        <a:rPr lang="en-US" sz="1800">
                          <a:effectLst/>
                        </a:rPr>
                        <a:t>Master Plan</a:t>
                      </a:r>
                    </a:p>
                    <a:p>
                      <a:pPr marL="0" marR="0" algn="l">
                        <a:lnSpc>
                          <a:spcPct val="107000"/>
                        </a:lnSpc>
                        <a:spcBef>
                          <a:spcPts val="0"/>
                        </a:spcBef>
                        <a:spcAft>
                          <a:spcPts val="0"/>
                        </a:spcAft>
                      </a:pPr>
                      <a:r>
                        <a:rPr lang="en-US" sz="1800">
                          <a:effectLst/>
                        </a:rPr>
                        <a:t>Factor</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Old Master Plan</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New Master Plan</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513258814"/>
                  </a:ext>
                </a:extLst>
              </a:tr>
              <a:tr h="508666">
                <a:tc>
                  <a:txBody>
                    <a:bodyPr/>
                    <a:lstStyle/>
                    <a:p>
                      <a:pPr marL="0" marR="0" algn="ctr">
                        <a:lnSpc>
                          <a:spcPct val="107000"/>
                        </a:lnSpc>
                        <a:spcBef>
                          <a:spcPts val="0"/>
                        </a:spcBef>
                        <a:spcAft>
                          <a:spcPts val="0"/>
                        </a:spcAft>
                      </a:pPr>
                      <a:r>
                        <a:rPr lang="en-US" sz="1800">
                          <a:effectLst/>
                        </a:rPr>
                        <a:t>Master Plan Area</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29,453.5 dunum</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40,421.8 dunum</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443801851"/>
                  </a:ext>
                </a:extLst>
              </a:tr>
              <a:tr h="485093">
                <a:tc>
                  <a:txBody>
                    <a:bodyPr/>
                    <a:lstStyle/>
                    <a:p>
                      <a:pPr marL="0" marR="0" algn="ctr">
                        <a:lnSpc>
                          <a:spcPct val="107000"/>
                        </a:lnSpc>
                        <a:spcBef>
                          <a:spcPts val="0"/>
                        </a:spcBef>
                        <a:spcAft>
                          <a:spcPts val="0"/>
                        </a:spcAft>
                      </a:pPr>
                      <a:r>
                        <a:rPr lang="en-US" sz="1800">
                          <a:effectLst/>
                        </a:rPr>
                        <a:t>Green Area</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507.5 dunum</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554.5 dunum</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893675567"/>
                  </a:ext>
                </a:extLst>
              </a:tr>
              <a:tr h="508666">
                <a:tc>
                  <a:txBody>
                    <a:bodyPr/>
                    <a:lstStyle/>
                    <a:p>
                      <a:pPr marL="0" marR="0" algn="ctr">
                        <a:lnSpc>
                          <a:spcPct val="107000"/>
                        </a:lnSpc>
                        <a:spcBef>
                          <a:spcPts val="0"/>
                        </a:spcBef>
                        <a:spcAft>
                          <a:spcPts val="0"/>
                        </a:spcAft>
                      </a:pPr>
                      <a:r>
                        <a:rPr lang="en-US" sz="1800">
                          <a:effectLst/>
                        </a:rPr>
                        <a:t>Ratio</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1.7%</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1.37%</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624707822"/>
                  </a:ext>
                </a:extLst>
              </a:tr>
              <a:tr h="508666">
                <a:tc>
                  <a:txBody>
                    <a:bodyPr/>
                    <a:lstStyle/>
                    <a:p>
                      <a:pPr marL="0" marR="0" algn="ctr">
                        <a:lnSpc>
                          <a:spcPct val="107000"/>
                        </a:lnSpc>
                        <a:spcBef>
                          <a:spcPts val="0"/>
                        </a:spcBef>
                        <a:spcAft>
                          <a:spcPts val="0"/>
                        </a:spcAft>
                      </a:pPr>
                      <a:r>
                        <a:rPr lang="en-US" sz="1800" dirty="0">
                          <a:effectLst/>
                        </a:rPr>
                        <a:t>Evaluation</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31%</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25%</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extLst>
                  <a:ext uri="{0D108BD9-81ED-4DB2-BD59-A6C34878D82A}">
                    <a16:rowId xmlns:a16="http://schemas.microsoft.com/office/drawing/2014/main" val="1323455138"/>
                  </a:ext>
                </a:extLst>
              </a:tr>
            </a:tbl>
          </a:graphicData>
        </a:graphic>
      </p:graphicFrame>
      <p:sp>
        <p:nvSpPr>
          <p:cNvPr id="15" name="TextBox 14">
            <a:extLst>
              <a:ext uri="{FF2B5EF4-FFF2-40B4-BE49-F238E27FC236}">
                <a16:creationId xmlns:a16="http://schemas.microsoft.com/office/drawing/2014/main" id="{4A10B06A-81CA-D674-C655-C6AD4FC61C10}"/>
              </a:ext>
            </a:extLst>
          </p:cNvPr>
          <p:cNvSpPr txBox="1"/>
          <p:nvPr/>
        </p:nvSpPr>
        <p:spPr>
          <a:xfrm>
            <a:off x="355600" y="2678997"/>
            <a:ext cx="3718560" cy="4154984"/>
          </a:xfrm>
          <a:prstGeom prst="rect">
            <a:avLst/>
          </a:prstGeom>
          <a:noFill/>
        </p:spPr>
        <p:txBody>
          <a:bodyPr wrap="square">
            <a:spAutoFit/>
          </a:bodyPr>
          <a:lstStyle/>
          <a:p>
            <a:pPr algn="just"/>
            <a:r>
              <a:rPr lang="en-US" sz="2400" dirty="0"/>
              <a:t>Calculations have been done to determine the ratio of the green areas to the city master plan, then an evaluation is applied to determine the capacity of the green area city-wise. </a:t>
            </a:r>
          </a:p>
          <a:p>
            <a:pPr algn="just"/>
            <a:endParaRPr lang="en-US" sz="2400" dirty="0"/>
          </a:p>
          <a:p>
            <a:pPr algn="just"/>
            <a:r>
              <a:rPr lang="fr-FR" sz="2400" b="1" dirty="0"/>
              <a:t>Standard proportion = 4% - 7% &gt;&gt;&gt; (5.5%)</a:t>
            </a:r>
            <a:endParaRPr lang="en-US" sz="2400" b="1" dirty="0"/>
          </a:p>
        </p:txBody>
      </p:sp>
      <p:sp>
        <p:nvSpPr>
          <p:cNvPr id="18" name="TextBox 17">
            <a:extLst>
              <a:ext uri="{FF2B5EF4-FFF2-40B4-BE49-F238E27FC236}">
                <a16:creationId xmlns:a16="http://schemas.microsoft.com/office/drawing/2014/main" id="{1477A4C3-65F9-EA21-860C-A38AA5A6485B}"/>
              </a:ext>
            </a:extLst>
          </p:cNvPr>
          <p:cNvSpPr txBox="1"/>
          <p:nvPr/>
        </p:nvSpPr>
        <p:spPr>
          <a:xfrm>
            <a:off x="7425393" y="2129507"/>
            <a:ext cx="1150896" cy="461665"/>
          </a:xfrm>
          <a:prstGeom prst="rect">
            <a:avLst/>
          </a:prstGeom>
          <a:noFill/>
        </p:spPr>
        <p:txBody>
          <a:bodyPr wrap="square">
            <a:spAutoFit/>
          </a:bodyPr>
          <a:lstStyle/>
          <a:p>
            <a:pPr algn="ctr"/>
            <a:r>
              <a:rPr lang="en-US" sz="2400" b="1" dirty="0">
                <a:solidFill>
                  <a:schemeClr val="accent2"/>
                </a:solidFill>
              </a:rPr>
              <a:t>2.25%</a:t>
            </a:r>
            <a:endParaRPr lang="en-US" sz="2400" dirty="0"/>
          </a:p>
        </p:txBody>
      </p:sp>
    </p:spTree>
    <p:extLst>
      <p:ext uri="{BB962C8B-B14F-4D97-AF65-F5344CB8AC3E}">
        <p14:creationId xmlns:p14="http://schemas.microsoft.com/office/powerpoint/2010/main" val="2040503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15"/>
                                        </p:tgtEl>
                                        <p:attrNameLst>
                                          <p:attrName>style.visibility</p:attrName>
                                        </p:attrNameLst>
                                      </p:cBhvr>
                                      <p:to>
                                        <p:strVal val="visible"/>
                                      </p:to>
                                    </p:set>
                                    <p:anim calcmode="lin" valueType="num">
                                      <p:cBhvr additive="base">
                                        <p:cTn id="26" dur="500" fill="hold"/>
                                        <p:tgtEl>
                                          <p:spTgt spid="15"/>
                                        </p:tgtEl>
                                        <p:attrNameLst>
                                          <p:attrName>ppt_x</p:attrName>
                                        </p:attrNameLst>
                                      </p:cBhvr>
                                      <p:tavLst>
                                        <p:tav tm="0">
                                          <p:val>
                                            <p:strVal val="#ppt_x"/>
                                          </p:val>
                                        </p:tav>
                                        <p:tav tm="100000">
                                          <p:val>
                                            <p:strVal val="#ppt_x"/>
                                          </p:val>
                                        </p:tav>
                                      </p:tavLst>
                                    </p:anim>
                                    <p:anim calcmode="lin" valueType="num">
                                      <p:cBhvr additive="base">
                                        <p:cTn id="27" dur="500" fill="hold"/>
                                        <p:tgtEl>
                                          <p:spTgt spid="15"/>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2" fill="hold" nodeType="afterEffect">
                                  <p:stCondLst>
                                    <p:cond delay="0"/>
                                  </p:stCondLst>
                                  <p:childTnLst>
                                    <p:set>
                                      <p:cBhvr>
                                        <p:cTn id="35" dur="1" fill="hold">
                                          <p:stCondLst>
                                            <p:cond delay="0"/>
                                          </p:stCondLst>
                                        </p:cTn>
                                        <p:tgtEl>
                                          <p:spTgt spid="16"/>
                                        </p:tgtEl>
                                        <p:attrNameLst>
                                          <p:attrName>style.visibility</p:attrName>
                                        </p:attrNameLst>
                                      </p:cBhvr>
                                      <p:to>
                                        <p:strVal val="visible"/>
                                      </p:to>
                                    </p:set>
                                    <p:anim calcmode="lin" valueType="num">
                                      <p:cBhvr additive="base">
                                        <p:cTn id="36" dur="500" fill="hold"/>
                                        <p:tgtEl>
                                          <p:spTgt spid="16"/>
                                        </p:tgtEl>
                                        <p:attrNameLst>
                                          <p:attrName>ppt_x</p:attrName>
                                        </p:attrNameLst>
                                      </p:cBhvr>
                                      <p:tavLst>
                                        <p:tav tm="0">
                                          <p:val>
                                            <p:strVal val="1+#ppt_w/2"/>
                                          </p:val>
                                        </p:tav>
                                        <p:tav tm="100000">
                                          <p:val>
                                            <p:strVal val="#ppt_x"/>
                                          </p:val>
                                        </p:tav>
                                      </p:tavLst>
                                    </p:anim>
                                    <p:anim calcmode="lin" valueType="num">
                                      <p:cBhvr additive="base">
                                        <p:cTn id="37" dur="500" fill="hold"/>
                                        <p:tgtEl>
                                          <p:spTgt spid="16"/>
                                        </p:tgtEl>
                                        <p:attrNameLst>
                                          <p:attrName>ppt_y</p:attrName>
                                        </p:attrNameLst>
                                      </p:cBhvr>
                                      <p:tavLst>
                                        <p:tav tm="0">
                                          <p:val>
                                            <p:strVal val="#ppt_y"/>
                                          </p:val>
                                        </p:tav>
                                        <p:tav tm="100000">
                                          <p:val>
                                            <p:strVal val="#ppt_y"/>
                                          </p:val>
                                        </p:tav>
                                      </p:tavLst>
                                    </p:anim>
                                  </p:childTnLst>
                                </p:cTn>
                              </p:par>
                            </p:childTnLst>
                          </p:cTn>
                        </p:par>
                        <p:par>
                          <p:cTn id="38" fill="hold">
                            <p:stCondLst>
                              <p:cond delay="3500"/>
                            </p:stCondLst>
                            <p:childTnLst>
                              <p:par>
                                <p:cTn id="39" presetID="2" presetClass="entr" presetSubtype="2" fill="hold" grpId="0" nodeType="afterEffect">
                                  <p:stCondLst>
                                    <p:cond delay="0"/>
                                  </p:stCondLst>
                                  <p:childTnLst>
                                    <p:set>
                                      <p:cBhvr>
                                        <p:cTn id="40" dur="1" fill="hold">
                                          <p:stCondLst>
                                            <p:cond delay="0"/>
                                          </p:stCondLst>
                                        </p:cTn>
                                        <p:tgtEl>
                                          <p:spTgt spid="18"/>
                                        </p:tgtEl>
                                        <p:attrNameLst>
                                          <p:attrName>style.visibility</p:attrName>
                                        </p:attrNameLst>
                                      </p:cBhvr>
                                      <p:to>
                                        <p:strVal val="visible"/>
                                      </p:to>
                                    </p:set>
                                    <p:anim calcmode="lin" valueType="num">
                                      <p:cBhvr additive="base">
                                        <p:cTn id="41" dur="500" fill="hold"/>
                                        <p:tgtEl>
                                          <p:spTgt spid="18"/>
                                        </p:tgtEl>
                                        <p:attrNameLst>
                                          <p:attrName>ppt_x</p:attrName>
                                        </p:attrNameLst>
                                      </p:cBhvr>
                                      <p:tavLst>
                                        <p:tav tm="0">
                                          <p:val>
                                            <p:strVal val="1+#ppt_w/2"/>
                                          </p:val>
                                        </p:tav>
                                        <p:tav tm="100000">
                                          <p:val>
                                            <p:strVal val="#ppt_x"/>
                                          </p:val>
                                        </p:tav>
                                      </p:tavLst>
                                    </p:anim>
                                    <p:anim calcmode="lin" valueType="num">
                                      <p:cBhvr additive="base">
                                        <p:cTn id="42" dur="500" fill="hold"/>
                                        <p:tgtEl>
                                          <p:spTgt spid="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P spid="15" grpId="0"/>
      <p:bldP spid="18"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29321"/>
            <a:ext cx="5506720" cy="461665"/>
          </a:xfrm>
          <a:prstGeom prst="rect">
            <a:avLst/>
          </a:prstGeom>
          <a:noFill/>
        </p:spPr>
        <p:txBody>
          <a:bodyPr wrap="square">
            <a:spAutoFit/>
          </a:bodyPr>
          <a:lstStyle/>
          <a:p>
            <a:r>
              <a:rPr lang="en-US" sz="2400" b="1" dirty="0">
                <a:solidFill>
                  <a:schemeClr val="accent2"/>
                </a:solidFill>
              </a:rPr>
              <a:t>Green area to master plan area (9%)</a:t>
            </a:r>
          </a:p>
        </p:txBody>
      </p:sp>
      <p:sp>
        <p:nvSpPr>
          <p:cNvPr id="15" name="TextBox 14">
            <a:extLst>
              <a:ext uri="{FF2B5EF4-FFF2-40B4-BE49-F238E27FC236}">
                <a16:creationId xmlns:a16="http://schemas.microsoft.com/office/drawing/2014/main" id="{4A10B06A-81CA-D674-C655-C6AD4FC61C10}"/>
              </a:ext>
            </a:extLst>
          </p:cNvPr>
          <p:cNvSpPr txBox="1"/>
          <p:nvPr/>
        </p:nvSpPr>
        <p:spPr>
          <a:xfrm>
            <a:off x="355600" y="2678997"/>
            <a:ext cx="11348720" cy="1569660"/>
          </a:xfrm>
          <a:prstGeom prst="rect">
            <a:avLst/>
          </a:prstGeom>
          <a:noFill/>
        </p:spPr>
        <p:txBody>
          <a:bodyPr wrap="square">
            <a:spAutoFit/>
          </a:bodyPr>
          <a:lstStyle/>
          <a:p>
            <a:pPr algn="just"/>
            <a:r>
              <a:rPr lang="en-US" sz="2400" dirty="0"/>
              <a:t>Calculations have been done to determine the ratio of green area per each person, then an evaluation is applied to determine the capacity of the green area for each person in the city.</a:t>
            </a:r>
          </a:p>
          <a:p>
            <a:pPr algn="just"/>
            <a:r>
              <a:rPr lang="en-US" sz="2400" b="1" dirty="0"/>
              <a:t>The standard proportion = 5 sqm/person</a:t>
            </a:r>
          </a:p>
        </p:txBody>
      </p:sp>
      <p:graphicFrame>
        <p:nvGraphicFramePr>
          <p:cNvPr id="5" name="Table 4">
            <a:extLst>
              <a:ext uri="{FF2B5EF4-FFF2-40B4-BE49-F238E27FC236}">
                <a16:creationId xmlns:a16="http://schemas.microsoft.com/office/drawing/2014/main" id="{CE7B765A-F7DB-DD07-3AAE-E3CF4A5DF27B}"/>
              </a:ext>
            </a:extLst>
          </p:cNvPr>
          <p:cNvGraphicFramePr>
            <a:graphicFrameLocks noGrp="1"/>
          </p:cNvGraphicFramePr>
          <p:nvPr>
            <p:extLst>
              <p:ext uri="{D42A27DB-BD31-4B8C-83A1-F6EECF244321}">
                <p14:modId xmlns:p14="http://schemas.microsoft.com/office/powerpoint/2010/main" val="2142354962"/>
              </p:ext>
            </p:extLst>
          </p:nvPr>
        </p:nvGraphicFramePr>
        <p:xfrm>
          <a:off x="1447720" y="4336668"/>
          <a:ext cx="8727599" cy="2389348"/>
        </p:xfrm>
        <a:graphic>
          <a:graphicData uri="http://schemas.openxmlformats.org/drawingml/2006/table">
            <a:tbl>
              <a:tblPr firstRow="1" firstCol="1" bandRow="1">
                <a:tableStyleId>{5C22544A-7EE6-4342-B048-85BDC9FD1C3A}</a:tableStyleId>
              </a:tblPr>
              <a:tblGrid>
                <a:gridCol w="2908884">
                  <a:extLst>
                    <a:ext uri="{9D8B030D-6E8A-4147-A177-3AD203B41FA5}">
                      <a16:colId xmlns:a16="http://schemas.microsoft.com/office/drawing/2014/main" val="3618652070"/>
                    </a:ext>
                  </a:extLst>
                </a:gridCol>
                <a:gridCol w="2908884">
                  <a:extLst>
                    <a:ext uri="{9D8B030D-6E8A-4147-A177-3AD203B41FA5}">
                      <a16:colId xmlns:a16="http://schemas.microsoft.com/office/drawing/2014/main" val="891504357"/>
                    </a:ext>
                  </a:extLst>
                </a:gridCol>
                <a:gridCol w="2909831">
                  <a:extLst>
                    <a:ext uri="{9D8B030D-6E8A-4147-A177-3AD203B41FA5}">
                      <a16:colId xmlns:a16="http://schemas.microsoft.com/office/drawing/2014/main" val="4002364689"/>
                    </a:ext>
                  </a:extLst>
                </a:gridCol>
              </a:tblGrid>
              <a:tr h="640913">
                <a:tc>
                  <a:txBody>
                    <a:bodyPr/>
                    <a:lstStyle/>
                    <a:p>
                      <a:pPr marL="0" marR="0" algn="r">
                        <a:lnSpc>
                          <a:spcPct val="107000"/>
                        </a:lnSpc>
                        <a:spcBef>
                          <a:spcPts val="0"/>
                        </a:spcBef>
                        <a:spcAft>
                          <a:spcPts val="0"/>
                        </a:spcAft>
                      </a:pPr>
                      <a:r>
                        <a:rPr lang="en-US" sz="1800">
                          <a:effectLst/>
                        </a:rPr>
                        <a:t>Master Plan</a:t>
                      </a:r>
                    </a:p>
                    <a:p>
                      <a:pPr marL="0" marR="0" algn="l">
                        <a:lnSpc>
                          <a:spcPct val="107000"/>
                        </a:lnSpc>
                        <a:spcBef>
                          <a:spcPts val="0"/>
                        </a:spcBef>
                        <a:spcAft>
                          <a:spcPts val="0"/>
                        </a:spcAft>
                      </a:pPr>
                      <a:r>
                        <a:rPr lang="en-US" sz="1800">
                          <a:effectLst/>
                        </a:rPr>
                        <a:t>Factor</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2022 (Old Master Plan)</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2038 (New Master Plan)</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762672814"/>
                  </a:ext>
                </a:extLst>
              </a:tr>
              <a:tr h="442232">
                <a:tc>
                  <a:txBody>
                    <a:bodyPr/>
                    <a:lstStyle/>
                    <a:p>
                      <a:pPr marL="0" marR="0" algn="ctr">
                        <a:lnSpc>
                          <a:spcPct val="107000"/>
                        </a:lnSpc>
                        <a:spcBef>
                          <a:spcPts val="0"/>
                        </a:spcBef>
                        <a:spcAft>
                          <a:spcPts val="0"/>
                        </a:spcAft>
                      </a:pPr>
                      <a:r>
                        <a:rPr lang="en-US" sz="1800">
                          <a:effectLst/>
                        </a:rPr>
                        <a:t>Population</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203,358</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277,276</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207849330"/>
                  </a:ext>
                </a:extLst>
              </a:tr>
              <a:tr h="421739">
                <a:tc>
                  <a:txBody>
                    <a:bodyPr/>
                    <a:lstStyle/>
                    <a:p>
                      <a:pPr marL="0" marR="0" algn="ctr">
                        <a:lnSpc>
                          <a:spcPct val="107000"/>
                        </a:lnSpc>
                        <a:spcBef>
                          <a:spcPts val="0"/>
                        </a:spcBef>
                        <a:spcAft>
                          <a:spcPts val="0"/>
                        </a:spcAft>
                      </a:pPr>
                      <a:r>
                        <a:rPr lang="en-US" sz="1800">
                          <a:effectLst/>
                        </a:rPr>
                        <a:t>Green Area</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507.5 dunum</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554.5 dunum</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292393284"/>
                  </a:ext>
                </a:extLst>
              </a:tr>
              <a:tr h="442232">
                <a:tc>
                  <a:txBody>
                    <a:bodyPr/>
                    <a:lstStyle/>
                    <a:p>
                      <a:pPr marL="0" marR="0" algn="ctr">
                        <a:lnSpc>
                          <a:spcPct val="107000"/>
                        </a:lnSpc>
                        <a:spcBef>
                          <a:spcPts val="0"/>
                        </a:spcBef>
                        <a:spcAft>
                          <a:spcPts val="0"/>
                        </a:spcAft>
                      </a:pPr>
                      <a:r>
                        <a:rPr lang="en-US" sz="1800">
                          <a:effectLst/>
                        </a:rPr>
                        <a:t>Green area per person</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2.5 Sqm</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2 Sqm</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647953989"/>
                  </a:ext>
                </a:extLst>
              </a:tr>
              <a:tr h="442232">
                <a:tc>
                  <a:txBody>
                    <a:bodyPr/>
                    <a:lstStyle/>
                    <a:p>
                      <a:pPr marL="0" marR="0" algn="ctr">
                        <a:lnSpc>
                          <a:spcPct val="107000"/>
                        </a:lnSpc>
                        <a:spcBef>
                          <a:spcPts val="0"/>
                        </a:spcBef>
                        <a:spcAft>
                          <a:spcPts val="0"/>
                        </a:spcAft>
                      </a:pPr>
                      <a:r>
                        <a:rPr lang="en-US" sz="1800">
                          <a:effectLst/>
                        </a:rPr>
                        <a:t>Evaluation</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50%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40%</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extLst>
                  <a:ext uri="{0D108BD9-81ED-4DB2-BD59-A6C34878D82A}">
                    <a16:rowId xmlns:a16="http://schemas.microsoft.com/office/drawing/2014/main" val="336983424"/>
                  </a:ext>
                </a:extLst>
              </a:tr>
            </a:tbl>
          </a:graphicData>
        </a:graphic>
      </p:graphicFrame>
      <p:sp>
        <p:nvSpPr>
          <p:cNvPr id="8" name="TextBox 7">
            <a:extLst>
              <a:ext uri="{FF2B5EF4-FFF2-40B4-BE49-F238E27FC236}">
                <a16:creationId xmlns:a16="http://schemas.microsoft.com/office/drawing/2014/main" id="{A80163A8-781C-6509-1774-E213D9D5A4F7}"/>
              </a:ext>
            </a:extLst>
          </p:cNvPr>
          <p:cNvSpPr txBox="1"/>
          <p:nvPr/>
        </p:nvSpPr>
        <p:spPr>
          <a:xfrm>
            <a:off x="10149841" y="6171527"/>
            <a:ext cx="2042159" cy="461665"/>
          </a:xfrm>
          <a:prstGeom prst="rect">
            <a:avLst/>
          </a:prstGeom>
          <a:noFill/>
        </p:spPr>
        <p:txBody>
          <a:bodyPr wrap="square">
            <a:spAutoFit/>
          </a:bodyPr>
          <a:lstStyle/>
          <a:p>
            <a:pPr algn="ctr"/>
            <a:r>
              <a:rPr lang="en-US" sz="2400" b="1" dirty="0">
                <a:solidFill>
                  <a:schemeClr val="accent2"/>
                </a:solidFill>
              </a:rPr>
              <a:t>Score = 3.6%</a:t>
            </a:r>
            <a:endParaRPr lang="en-US" sz="2400" dirty="0"/>
          </a:p>
        </p:txBody>
      </p:sp>
    </p:spTree>
    <p:extLst>
      <p:ext uri="{BB962C8B-B14F-4D97-AF65-F5344CB8AC3E}">
        <p14:creationId xmlns:p14="http://schemas.microsoft.com/office/powerpoint/2010/main" val="549117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15"/>
                                        </p:tgtEl>
                                        <p:attrNameLst>
                                          <p:attrName>style.visibility</p:attrName>
                                        </p:attrNameLst>
                                      </p:cBhvr>
                                      <p:to>
                                        <p:strVal val="visible"/>
                                      </p:to>
                                    </p:set>
                                    <p:anim calcmode="lin" valueType="num">
                                      <p:cBhvr additive="base">
                                        <p:cTn id="26" dur="500" fill="hold"/>
                                        <p:tgtEl>
                                          <p:spTgt spid="15"/>
                                        </p:tgtEl>
                                        <p:attrNameLst>
                                          <p:attrName>ppt_x</p:attrName>
                                        </p:attrNameLst>
                                      </p:cBhvr>
                                      <p:tavLst>
                                        <p:tav tm="0">
                                          <p:val>
                                            <p:strVal val="#ppt_x"/>
                                          </p:val>
                                        </p:tav>
                                        <p:tav tm="100000">
                                          <p:val>
                                            <p:strVal val="#ppt_x"/>
                                          </p:val>
                                        </p:tav>
                                      </p:tavLst>
                                    </p:anim>
                                    <p:anim calcmode="lin" valueType="num">
                                      <p:cBhvr additive="base">
                                        <p:cTn id="27" dur="500" fill="hold"/>
                                        <p:tgtEl>
                                          <p:spTgt spid="15"/>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grpId="0" nodeType="afterEffect">
                                  <p:stCondLst>
                                    <p:cond delay="0"/>
                                  </p:stCondLst>
                                  <p:childTnLst>
                                    <p:set>
                                      <p:cBhvr>
                                        <p:cTn id="35" dur="1" fill="hold">
                                          <p:stCondLst>
                                            <p:cond delay="0"/>
                                          </p:stCondLst>
                                        </p:cTn>
                                        <p:tgtEl>
                                          <p:spTgt spid="8"/>
                                        </p:tgtEl>
                                        <p:attrNameLst>
                                          <p:attrName>style.visibility</p:attrName>
                                        </p:attrNameLst>
                                      </p:cBhvr>
                                      <p:to>
                                        <p:strVal val="visible"/>
                                      </p:to>
                                    </p:set>
                                    <p:anim calcmode="lin" valueType="num">
                                      <p:cBhvr additive="base">
                                        <p:cTn id="36" dur="500" fill="hold"/>
                                        <p:tgtEl>
                                          <p:spTgt spid="8"/>
                                        </p:tgtEl>
                                        <p:attrNameLst>
                                          <p:attrName>ppt_x</p:attrName>
                                        </p:attrNameLst>
                                      </p:cBhvr>
                                      <p:tavLst>
                                        <p:tav tm="0">
                                          <p:val>
                                            <p:strVal val="#ppt_x"/>
                                          </p:val>
                                        </p:tav>
                                        <p:tav tm="100000">
                                          <p:val>
                                            <p:strVal val="#ppt_x"/>
                                          </p:val>
                                        </p:tav>
                                      </p:tavLst>
                                    </p:anim>
                                    <p:anim calcmode="lin" valueType="num">
                                      <p:cBhvr additive="base">
                                        <p:cTn id="37"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P spid="15" grpId="0"/>
      <p:bldP spid="8"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EA28D95-7732-CBFF-E14B-5791FCF35BAD}"/>
              </a:ext>
            </a:extLst>
          </p:cNvPr>
          <p:cNvPicPr>
            <a:picLocks noChangeAspect="1"/>
          </p:cNvPicPr>
          <p:nvPr/>
        </p:nvPicPr>
        <p:blipFill rotWithShape="1">
          <a:blip r:embed="rId2"/>
          <a:srcRect l="17335" t="15312" r="45514" b="7914"/>
          <a:stretch/>
        </p:blipFill>
        <p:spPr>
          <a:xfrm>
            <a:off x="230767" y="2882647"/>
            <a:ext cx="2865120" cy="2824597"/>
          </a:xfrm>
          <a:prstGeom prst="rect">
            <a:avLst/>
          </a:prstGeom>
        </p:spPr>
      </p:pic>
      <p:pic>
        <p:nvPicPr>
          <p:cNvPr id="11" name="Picture 10">
            <a:extLst>
              <a:ext uri="{FF2B5EF4-FFF2-40B4-BE49-F238E27FC236}">
                <a16:creationId xmlns:a16="http://schemas.microsoft.com/office/drawing/2014/main" id="{49B3462F-F08D-9F0D-FF52-9F33BABB4ADD}"/>
              </a:ext>
            </a:extLst>
          </p:cNvPr>
          <p:cNvPicPr>
            <a:picLocks noChangeAspect="1"/>
          </p:cNvPicPr>
          <p:nvPr/>
        </p:nvPicPr>
        <p:blipFill rotWithShape="1">
          <a:blip r:embed="rId2"/>
          <a:srcRect l="66934" t="41514" r="7062" b="37454"/>
          <a:stretch/>
        </p:blipFill>
        <p:spPr>
          <a:xfrm>
            <a:off x="0" y="5577994"/>
            <a:ext cx="3251200" cy="1254540"/>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8" name="Rectangle: Rounded Corners 7">
            <a:extLst>
              <a:ext uri="{FF2B5EF4-FFF2-40B4-BE49-F238E27FC236}">
                <a16:creationId xmlns:a16="http://schemas.microsoft.com/office/drawing/2014/main" id="{8BBB4B5F-2B45-8C37-6F90-D395875EA9C1}"/>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9" name="TextBox 8">
            <a:extLst>
              <a:ext uri="{FF2B5EF4-FFF2-40B4-BE49-F238E27FC236}">
                <a16:creationId xmlns:a16="http://schemas.microsoft.com/office/drawing/2014/main" id="{E47C56EE-CE0B-0E15-8230-8A6F37E62152}"/>
              </a:ext>
            </a:extLst>
          </p:cNvPr>
          <p:cNvSpPr txBox="1"/>
          <p:nvPr/>
        </p:nvSpPr>
        <p:spPr>
          <a:xfrm>
            <a:off x="314960" y="2180899"/>
            <a:ext cx="2702560" cy="830997"/>
          </a:xfrm>
          <a:prstGeom prst="rect">
            <a:avLst/>
          </a:prstGeom>
          <a:noFill/>
        </p:spPr>
        <p:txBody>
          <a:bodyPr wrap="square">
            <a:spAutoFit/>
          </a:bodyPr>
          <a:lstStyle/>
          <a:p>
            <a:pPr algn="ctr"/>
            <a:r>
              <a:rPr lang="en-US" sz="2400" b="1" dirty="0">
                <a:solidFill>
                  <a:schemeClr val="accent2"/>
                </a:solidFill>
              </a:rPr>
              <a:t>Per capita green areas (18%)</a:t>
            </a:r>
          </a:p>
        </p:txBody>
      </p:sp>
      <p:sp>
        <p:nvSpPr>
          <p:cNvPr id="13" name="TextBox 12">
            <a:extLst>
              <a:ext uri="{FF2B5EF4-FFF2-40B4-BE49-F238E27FC236}">
                <a16:creationId xmlns:a16="http://schemas.microsoft.com/office/drawing/2014/main" id="{4091B64C-8A4B-A9BD-0E8B-EC787560D704}"/>
              </a:ext>
            </a:extLst>
          </p:cNvPr>
          <p:cNvSpPr txBox="1"/>
          <p:nvPr/>
        </p:nvSpPr>
        <p:spPr>
          <a:xfrm>
            <a:off x="1119863" y="4064509"/>
            <a:ext cx="1086927" cy="461665"/>
          </a:xfrm>
          <a:prstGeom prst="rect">
            <a:avLst/>
          </a:prstGeom>
          <a:noFill/>
        </p:spPr>
        <p:txBody>
          <a:bodyPr wrap="square">
            <a:spAutoFit/>
          </a:bodyPr>
          <a:lstStyle/>
          <a:p>
            <a:pPr algn="ctr"/>
            <a:r>
              <a:rPr lang="en-US" sz="2400" b="1" dirty="0">
                <a:solidFill>
                  <a:schemeClr val="accent2"/>
                </a:solidFill>
              </a:rPr>
              <a:t>5.85%</a:t>
            </a:r>
            <a:endParaRPr lang="en-US" sz="2400" dirty="0"/>
          </a:p>
        </p:txBody>
      </p:sp>
      <p:pic>
        <p:nvPicPr>
          <p:cNvPr id="15" name="Picture 14">
            <a:extLst>
              <a:ext uri="{FF2B5EF4-FFF2-40B4-BE49-F238E27FC236}">
                <a16:creationId xmlns:a16="http://schemas.microsoft.com/office/drawing/2014/main" id="{AB04D65A-FAFC-8204-4701-0D25A0CB35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4817" y="525294"/>
            <a:ext cx="8957184" cy="6332706"/>
          </a:xfrm>
          <a:prstGeom prst="rect">
            <a:avLst/>
          </a:prstGeom>
        </p:spPr>
      </p:pic>
    </p:spTree>
    <p:extLst>
      <p:ext uri="{BB962C8B-B14F-4D97-AF65-F5344CB8AC3E}">
        <p14:creationId xmlns:p14="http://schemas.microsoft.com/office/powerpoint/2010/main" val="877652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grpId="0" nodeType="afterEffect">
                                  <p:stCondLst>
                                    <p:cond delay="0"/>
                                  </p:stCondLst>
                                  <p:childTnLst>
                                    <p:set>
                                      <p:cBhvr>
                                        <p:cTn id="35" dur="1" fill="hold">
                                          <p:stCondLst>
                                            <p:cond delay="0"/>
                                          </p:stCondLst>
                                        </p:cTn>
                                        <p:tgtEl>
                                          <p:spTgt spid="13"/>
                                        </p:tgtEl>
                                        <p:attrNameLst>
                                          <p:attrName>style.visibility</p:attrName>
                                        </p:attrNameLst>
                                      </p:cBhvr>
                                      <p:to>
                                        <p:strVal val="visible"/>
                                      </p:to>
                                    </p:set>
                                    <p:anim calcmode="lin" valueType="num">
                                      <p:cBhvr additive="base">
                                        <p:cTn id="36" dur="500" fill="hold"/>
                                        <p:tgtEl>
                                          <p:spTgt spid="13"/>
                                        </p:tgtEl>
                                        <p:attrNameLst>
                                          <p:attrName>ppt_x</p:attrName>
                                        </p:attrNameLst>
                                      </p:cBhvr>
                                      <p:tavLst>
                                        <p:tav tm="0">
                                          <p:val>
                                            <p:strVal val="#ppt_x"/>
                                          </p:val>
                                        </p:tav>
                                        <p:tav tm="100000">
                                          <p:val>
                                            <p:strVal val="#ppt_x"/>
                                          </p:val>
                                        </p:tav>
                                      </p:tavLst>
                                    </p:anim>
                                    <p:anim calcmode="lin" valueType="num">
                                      <p:cBhvr additive="base">
                                        <p:cTn id="37"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8" grpId="0" animBg="1"/>
      <p:bldP spid="9" grpId="0"/>
      <p:bldP spid="13"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39481"/>
            <a:ext cx="10373360" cy="3046988"/>
          </a:xfrm>
          <a:prstGeom prst="rect">
            <a:avLst/>
          </a:prstGeom>
          <a:noFill/>
        </p:spPr>
        <p:txBody>
          <a:bodyPr wrap="square">
            <a:spAutoFit/>
          </a:bodyPr>
          <a:lstStyle/>
          <a:p>
            <a:r>
              <a:rPr lang="en-US" sz="2400" b="1" dirty="0">
                <a:solidFill>
                  <a:schemeClr val="accent2"/>
                </a:solidFill>
              </a:rPr>
              <a:t>Per capita green areas (18%)</a:t>
            </a:r>
          </a:p>
          <a:p>
            <a:pPr algn="just"/>
            <a:r>
              <a:rPr lang="en-US" sz="2400" dirty="0"/>
              <a:t>The Per capita green areas has been divided into:</a:t>
            </a:r>
          </a:p>
          <a:p>
            <a:pPr algn="just"/>
            <a:endParaRPr lang="en-US" sz="2400" dirty="0"/>
          </a:p>
          <a:p>
            <a:pPr marL="342900" indent="-342900" algn="just">
              <a:buFont typeface="Arial" panose="020B0604020202020204" pitchFamily="34" charset="0"/>
              <a:buChar char="•"/>
            </a:pPr>
            <a:r>
              <a:rPr lang="en-US" sz="2400" dirty="0"/>
              <a:t>Green area to master plan area (9%) </a:t>
            </a:r>
            <a:r>
              <a:rPr lang="en-US" sz="2400" b="1" dirty="0"/>
              <a:t>&gt;&gt;&gt;</a:t>
            </a:r>
            <a:r>
              <a:rPr lang="en-US" sz="2400" dirty="0"/>
              <a:t> </a:t>
            </a:r>
            <a:r>
              <a:rPr lang="en-US" sz="2400" b="1" dirty="0">
                <a:solidFill>
                  <a:schemeClr val="accent2"/>
                </a:solidFill>
              </a:rPr>
              <a:t>Score (2.25%) </a:t>
            </a:r>
          </a:p>
          <a:p>
            <a:pPr marL="342900" indent="-342900" algn="just">
              <a:buFont typeface="Arial" panose="020B0604020202020204" pitchFamily="34" charset="0"/>
              <a:buChar char="•"/>
            </a:pPr>
            <a:endParaRPr lang="en-US" sz="2400" dirty="0"/>
          </a:p>
          <a:p>
            <a:pPr marL="342900" indent="-342900" algn="just">
              <a:buFont typeface="Arial" panose="020B0604020202020204" pitchFamily="34" charset="0"/>
              <a:buChar char="•"/>
            </a:pPr>
            <a:r>
              <a:rPr lang="en-US" sz="2400" dirty="0"/>
              <a:t>Green area per person (9%) </a:t>
            </a:r>
            <a:r>
              <a:rPr lang="en-US" sz="2400" b="1" dirty="0"/>
              <a:t>&gt;&gt;&gt;</a:t>
            </a:r>
            <a:r>
              <a:rPr lang="en-US" sz="2400" dirty="0"/>
              <a:t> </a:t>
            </a:r>
            <a:r>
              <a:rPr lang="en-US" sz="2400" b="1" dirty="0">
                <a:solidFill>
                  <a:schemeClr val="accent2"/>
                </a:solidFill>
              </a:rPr>
              <a:t>Score (3.6%)</a:t>
            </a:r>
          </a:p>
          <a:p>
            <a:pPr marL="342900" indent="-342900" algn="just">
              <a:buFont typeface="Arial" panose="020B0604020202020204" pitchFamily="34" charset="0"/>
              <a:buChar char="•"/>
            </a:pPr>
            <a:endParaRPr lang="en-US" sz="2400" dirty="0"/>
          </a:p>
          <a:p>
            <a:pPr algn="just"/>
            <a:r>
              <a:rPr lang="en-US" sz="2400" b="1" dirty="0">
                <a:solidFill>
                  <a:schemeClr val="accent2"/>
                </a:solidFill>
              </a:rPr>
              <a:t>Total Score = 5.85%</a:t>
            </a:r>
          </a:p>
        </p:txBody>
      </p:sp>
    </p:spTree>
    <p:extLst>
      <p:ext uri="{BB962C8B-B14F-4D97-AF65-F5344CB8AC3E}">
        <p14:creationId xmlns:p14="http://schemas.microsoft.com/office/powerpoint/2010/main" val="3928515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D400047-4F9C-2B10-F594-B6562E0CF563}"/>
              </a:ext>
            </a:extLst>
          </p:cNvPr>
          <p:cNvPicPr>
            <a:picLocks noChangeAspect="1"/>
          </p:cNvPicPr>
          <p:nvPr/>
        </p:nvPicPr>
        <p:blipFill>
          <a:blip r:embed="rId2"/>
          <a:stretch>
            <a:fillRect/>
          </a:stretch>
        </p:blipFill>
        <p:spPr>
          <a:xfrm>
            <a:off x="5100685" y="1034663"/>
            <a:ext cx="6951207" cy="2678107"/>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29321"/>
            <a:ext cx="5506720" cy="461665"/>
          </a:xfrm>
          <a:prstGeom prst="rect">
            <a:avLst/>
          </a:prstGeom>
          <a:noFill/>
        </p:spPr>
        <p:txBody>
          <a:bodyPr wrap="square">
            <a:spAutoFit/>
          </a:bodyPr>
          <a:lstStyle/>
          <a:p>
            <a:r>
              <a:rPr lang="en-US" sz="2400" b="1" dirty="0">
                <a:solidFill>
                  <a:schemeClr val="accent2"/>
                </a:solidFill>
              </a:rPr>
              <a:t>Permeate pavement rate (14%)</a:t>
            </a:r>
          </a:p>
        </p:txBody>
      </p:sp>
      <p:sp>
        <p:nvSpPr>
          <p:cNvPr id="15" name="TextBox 14">
            <a:extLst>
              <a:ext uri="{FF2B5EF4-FFF2-40B4-BE49-F238E27FC236}">
                <a16:creationId xmlns:a16="http://schemas.microsoft.com/office/drawing/2014/main" id="{4A10B06A-81CA-D674-C655-C6AD4FC61C10}"/>
              </a:ext>
            </a:extLst>
          </p:cNvPr>
          <p:cNvSpPr txBox="1"/>
          <p:nvPr/>
        </p:nvSpPr>
        <p:spPr>
          <a:xfrm>
            <a:off x="355600" y="2865245"/>
            <a:ext cx="3860800" cy="3046988"/>
          </a:xfrm>
          <a:prstGeom prst="rect">
            <a:avLst/>
          </a:prstGeom>
          <a:noFill/>
        </p:spPr>
        <p:txBody>
          <a:bodyPr wrap="square">
            <a:spAutoFit/>
          </a:bodyPr>
          <a:lstStyle/>
          <a:p>
            <a:pPr algn="just"/>
            <a:r>
              <a:rPr lang="en-US" sz="2400" dirty="0"/>
              <a:t>an evaluation of the permeate pavement rate has been done to determine the percentage of the permeate streets in Nablus.</a:t>
            </a:r>
          </a:p>
          <a:p>
            <a:pPr algn="just"/>
            <a:endParaRPr lang="en-US" sz="2400" dirty="0"/>
          </a:p>
          <a:p>
            <a:pPr algn="just"/>
            <a:r>
              <a:rPr lang="fr-FR" sz="2400" b="1" dirty="0"/>
              <a:t>Standard Ratio = 100%</a:t>
            </a:r>
            <a:endParaRPr lang="en-US" sz="2400" b="1" dirty="0"/>
          </a:p>
        </p:txBody>
      </p:sp>
      <p:sp>
        <p:nvSpPr>
          <p:cNvPr id="18" name="TextBox 17">
            <a:extLst>
              <a:ext uri="{FF2B5EF4-FFF2-40B4-BE49-F238E27FC236}">
                <a16:creationId xmlns:a16="http://schemas.microsoft.com/office/drawing/2014/main" id="{1477A4C3-65F9-EA21-860C-A38AA5A6485B}"/>
              </a:ext>
            </a:extLst>
          </p:cNvPr>
          <p:cNvSpPr txBox="1"/>
          <p:nvPr/>
        </p:nvSpPr>
        <p:spPr>
          <a:xfrm>
            <a:off x="7062056" y="2251427"/>
            <a:ext cx="1150896" cy="461665"/>
          </a:xfrm>
          <a:prstGeom prst="rect">
            <a:avLst/>
          </a:prstGeom>
          <a:noFill/>
        </p:spPr>
        <p:txBody>
          <a:bodyPr wrap="square">
            <a:spAutoFit/>
          </a:bodyPr>
          <a:lstStyle/>
          <a:p>
            <a:pPr algn="ctr"/>
            <a:r>
              <a:rPr lang="en-US" sz="2400" b="1" dirty="0">
                <a:solidFill>
                  <a:schemeClr val="accent2"/>
                </a:solidFill>
              </a:rPr>
              <a:t>0.60%</a:t>
            </a:r>
            <a:endParaRPr lang="en-US" sz="2400" dirty="0"/>
          </a:p>
        </p:txBody>
      </p:sp>
      <p:graphicFrame>
        <p:nvGraphicFramePr>
          <p:cNvPr id="8" name="Table 7">
            <a:extLst>
              <a:ext uri="{FF2B5EF4-FFF2-40B4-BE49-F238E27FC236}">
                <a16:creationId xmlns:a16="http://schemas.microsoft.com/office/drawing/2014/main" id="{D6E09499-6FFE-0863-EA2B-955A7BC70279}"/>
              </a:ext>
            </a:extLst>
          </p:cNvPr>
          <p:cNvGraphicFramePr>
            <a:graphicFrameLocks noGrp="1"/>
          </p:cNvGraphicFramePr>
          <p:nvPr>
            <p:extLst>
              <p:ext uri="{D42A27DB-BD31-4B8C-83A1-F6EECF244321}">
                <p14:modId xmlns:p14="http://schemas.microsoft.com/office/powerpoint/2010/main" val="2612884699"/>
              </p:ext>
            </p:extLst>
          </p:nvPr>
        </p:nvGraphicFramePr>
        <p:xfrm>
          <a:off x="4429761" y="3929856"/>
          <a:ext cx="7600862" cy="2755423"/>
        </p:xfrm>
        <a:graphic>
          <a:graphicData uri="http://schemas.openxmlformats.org/drawingml/2006/table">
            <a:tbl>
              <a:tblPr firstRow="1" firstCol="1" bandRow="1">
                <a:tableStyleId>{5C22544A-7EE6-4342-B048-85BDC9FD1C3A}</a:tableStyleId>
              </a:tblPr>
              <a:tblGrid>
                <a:gridCol w="1899183">
                  <a:extLst>
                    <a:ext uri="{9D8B030D-6E8A-4147-A177-3AD203B41FA5}">
                      <a16:colId xmlns:a16="http://schemas.microsoft.com/office/drawing/2014/main" val="1186714241"/>
                    </a:ext>
                  </a:extLst>
                </a:gridCol>
                <a:gridCol w="1900009">
                  <a:extLst>
                    <a:ext uri="{9D8B030D-6E8A-4147-A177-3AD203B41FA5}">
                      <a16:colId xmlns:a16="http://schemas.microsoft.com/office/drawing/2014/main" val="2738907192"/>
                    </a:ext>
                  </a:extLst>
                </a:gridCol>
                <a:gridCol w="1901661">
                  <a:extLst>
                    <a:ext uri="{9D8B030D-6E8A-4147-A177-3AD203B41FA5}">
                      <a16:colId xmlns:a16="http://schemas.microsoft.com/office/drawing/2014/main" val="3221811101"/>
                    </a:ext>
                  </a:extLst>
                </a:gridCol>
                <a:gridCol w="1900009">
                  <a:extLst>
                    <a:ext uri="{9D8B030D-6E8A-4147-A177-3AD203B41FA5}">
                      <a16:colId xmlns:a16="http://schemas.microsoft.com/office/drawing/2014/main" val="3819433258"/>
                    </a:ext>
                  </a:extLst>
                </a:gridCol>
              </a:tblGrid>
              <a:tr h="765009">
                <a:tc>
                  <a:txBody>
                    <a:bodyPr/>
                    <a:lstStyle/>
                    <a:p>
                      <a:pPr marL="0" marR="0" algn="r">
                        <a:lnSpc>
                          <a:spcPct val="107000"/>
                        </a:lnSpc>
                        <a:spcBef>
                          <a:spcPts val="0"/>
                        </a:spcBef>
                        <a:spcAft>
                          <a:spcPts val="0"/>
                        </a:spcAft>
                      </a:pPr>
                      <a:r>
                        <a:rPr lang="en-US" sz="1800">
                          <a:effectLst/>
                        </a:rPr>
                        <a:t>Type</a:t>
                      </a:r>
                    </a:p>
                    <a:p>
                      <a:pPr marL="0" marR="0" algn="l">
                        <a:lnSpc>
                          <a:spcPct val="107000"/>
                        </a:lnSpc>
                        <a:spcBef>
                          <a:spcPts val="0"/>
                        </a:spcBef>
                        <a:spcAft>
                          <a:spcPts val="0"/>
                        </a:spcAft>
                      </a:pPr>
                      <a:r>
                        <a:rPr lang="en-US" sz="1800">
                          <a:effectLst/>
                        </a:rPr>
                        <a:t>Factor</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Rainfall Drainage</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Permeate Roads</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Nablus Streets</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512498838"/>
                  </a:ext>
                </a:extLst>
              </a:tr>
              <a:tr h="503397">
                <a:tc>
                  <a:txBody>
                    <a:bodyPr/>
                    <a:lstStyle/>
                    <a:p>
                      <a:pPr marL="0" marR="0" algn="ctr">
                        <a:lnSpc>
                          <a:spcPct val="107000"/>
                        </a:lnSpc>
                        <a:spcBef>
                          <a:spcPts val="0"/>
                        </a:spcBef>
                        <a:spcAft>
                          <a:spcPts val="0"/>
                        </a:spcAft>
                      </a:pPr>
                      <a:r>
                        <a:rPr lang="en-US" sz="1800">
                          <a:effectLst/>
                        </a:rPr>
                        <a:t>Length</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12,173.45 m</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4,239.55 m</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383,823 m</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738173676"/>
                  </a:ext>
                </a:extLst>
              </a:tr>
              <a:tr h="480223">
                <a:tc>
                  <a:txBody>
                    <a:bodyPr/>
                    <a:lstStyle/>
                    <a:p>
                      <a:pPr marL="0" marR="0" algn="ctr">
                        <a:lnSpc>
                          <a:spcPct val="107000"/>
                        </a:lnSpc>
                        <a:spcBef>
                          <a:spcPts val="0"/>
                        </a:spcBef>
                        <a:spcAft>
                          <a:spcPts val="0"/>
                        </a:spcAft>
                      </a:pPr>
                      <a:r>
                        <a:rPr lang="en-US" sz="1800">
                          <a:effectLst/>
                        </a:rPr>
                        <a:t>Ratio</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3.17%</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1.1%</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100%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524107445"/>
                  </a:ext>
                </a:extLst>
              </a:tr>
              <a:tr h="503397">
                <a:tc>
                  <a:txBody>
                    <a:bodyPr/>
                    <a:lstStyle/>
                    <a:p>
                      <a:pPr marL="0" marR="0" algn="ctr">
                        <a:lnSpc>
                          <a:spcPct val="107000"/>
                        </a:lnSpc>
                        <a:spcBef>
                          <a:spcPts val="0"/>
                        </a:spcBef>
                        <a:spcAft>
                          <a:spcPts val="0"/>
                        </a:spcAft>
                      </a:pPr>
                      <a:r>
                        <a:rPr lang="en-US" sz="1800">
                          <a:effectLst/>
                        </a:rPr>
                        <a:t>Total Length</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gridSpan="2">
                  <a:txBody>
                    <a:bodyPr/>
                    <a:lstStyle/>
                    <a:p>
                      <a:pPr marL="0" marR="0" algn="ctr">
                        <a:lnSpc>
                          <a:spcPct val="107000"/>
                        </a:lnSpc>
                        <a:spcBef>
                          <a:spcPts val="0"/>
                        </a:spcBef>
                        <a:spcAft>
                          <a:spcPts val="0"/>
                        </a:spcAft>
                      </a:pPr>
                      <a:r>
                        <a:rPr lang="en-US" sz="1800" dirty="0">
                          <a:effectLst/>
                        </a:rPr>
                        <a:t>16,413 m</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US"/>
                    </a:p>
                  </a:txBody>
                  <a:tcPr/>
                </a:tc>
                <a:tc>
                  <a:txBody>
                    <a:bodyPr/>
                    <a:lstStyle/>
                    <a:p>
                      <a:pPr marL="0" marR="0" algn="ctr">
                        <a:lnSpc>
                          <a:spcPct val="107000"/>
                        </a:lnSpc>
                        <a:spcBef>
                          <a:spcPts val="0"/>
                        </a:spcBef>
                        <a:spcAft>
                          <a:spcPts val="0"/>
                        </a:spcAft>
                      </a:pPr>
                      <a:r>
                        <a:rPr lang="en-US" sz="1800">
                          <a:effectLst/>
                        </a:rPr>
                        <a:t>383,823 m</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271392010"/>
                  </a:ext>
                </a:extLst>
              </a:tr>
              <a:tr h="503397">
                <a:tc>
                  <a:txBody>
                    <a:bodyPr/>
                    <a:lstStyle/>
                    <a:p>
                      <a:pPr marL="0" marR="0" algn="ctr">
                        <a:lnSpc>
                          <a:spcPct val="107000"/>
                        </a:lnSpc>
                        <a:spcBef>
                          <a:spcPts val="0"/>
                        </a:spcBef>
                        <a:spcAft>
                          <a:spcPts val="0"/>
                        </a:spcAft>
                      </a:pPr>
                      <a:r>
                        <a:rPr lang="en-US" sz="1800">
                          <a:effectLst/>
                        </a:rPr>
                        <a:t>Total Ratio</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gridSpan="2">
                  <a:txBody>
                    <a:bodyPr/>
                    <a:lstStyle/>
                    <a:p>
                      <a:pPr marL="0" marR="0" algn="ctr">
                        <a:lnSpc>
                          <a:spcPct val="107000"/>
                        </a:lnSpc>
                        <a:spcBef>
                          <a:spcPts val="0"/>
                        </a:spcBef>
                        <a:spcAft>
                          <a:spcPts val="0"/>
                        </a:spcAft>
                      </a:pPr>
                      <a:r>
                        <a:rPr lang="en-US" sz="1800" dirty="0">
                          <a:effectLst/>
                        </a:rPr>
                        <a:t>4.27%</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tc hMerge="1">
                  <a:txBody>
                    <a:bodyPr/>
                    <a:lstStyle/>
                    <a:p>
                      <a:endParaRPr lang="en-US"/>
                    </a:p>
                  </a:txBody>
                  <a:tcPr/>
                </a:tc>
                <a:tc>
                  <a:txBody>
                    <a:bodyPr/>
                    <a:lstStyle/>
                    <a:p>
                      <a:pPr marL="0" marR="0" algn="ctr">
                        <a:lnSpc>
                          <a:spcPct val="107000"/>
                        </a:lnSpc>
                        <a:spcBef>
                          <a:spcPts val="0"/>
                        </a:spcBef>
                        <a:spcAft>
                          <a:spcPts val="0"/>
                        </a:spcAft>
                      </a:pPr>
                      <a:r>
                        <a:rPr lang="en-US" sz="1800" dirty="0">
                          <a:effectLst/>
                        </a:rPr>
                        <a:t>100%</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532674693"/>
                  </a:ext>
                </a:extLst>
              </a:tr>
            </a:tbl>
          </a:graphicData>
        </a:graphic>
      </p:graphicFrame>
    </p:spTree>
    <p:extLst>
      <p:ext uri="{BB962C8B-B14F-4D97-AF65-F5344CB8AC3E}">
        <p14:creationId xmlns:p14="http://schemas.microsoft.com/office/powerpoint/2010/main" val="1372361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15"/>
                                        </p:tgtEl>
                                        <p:attrNameLst>
                                          <p:attrName>style.visibility</p:attrName>
                                        </p:attrNameLst>
                                      </p:cBhvr>
                                      <p:to>
                                        <p:strVal val="visible"/>
                                      </p:to>
                                    </p:set>
                                    <p:anim calcmode="lin" valueType="num">
                                      <p:cBhvr additive="base">
                                        <p:cTn id="26" dur="500" fill="hold"/>
                                        <p:tgtEl>
                                          <p:spTgt spid="15"/>
                                        </p:tgtEl>
                                        <p:attrNameLst>
                                          <p:attrName>ppt_x</p:attrName>
                                        </p:attrNameLst>
                                      </p:cBhvr>
                                      <p:tavLst>
                                        <p:tav tm="0">
                                          <p:val>
                                            <p:strVal val="#ppt_x"/>
                                          </p:val>
                                        </p:tav>
                                        <p:tav tm="100000">
                                          <p:val>
                                            <p:strVal val="#ppt_x"/>
                                          </p:val>
                                        </p:tav>
                                      </p:tavLst>
                                    </p:anim>
                                    <p:anim calcmode="lin" valueType="num">
                                      <p:cBhvr additive="base">
                                        <p:cTn id="27" dur="500" fill="hold"/>
                                        <p:tgtEl>
                                          <p:spTgt spid="15"/>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2" fill="hold" nodeType="afterEffect">
                                  <p:stCondLst>
                                    <p:cond delay="0"/>
                                  </p:stCondLst>
                                  <p:childTnLst>
                                    <p:set>
                                      <p:cBhvr>
                                        <p:cTn id="35" dur="1" fill="hold">
                                          <p:stCondLst>
                                            <p:cond delay="0"/>
                                          </p:stCondLst>
                                        </p:cTn>
                                        <p:tgtEl>
                                          <p:spTgt spid="5"/>
                                        </p:tgtEl>
                                        <p:attrNameLst>
                                          <p:attrName>style.visibility</p:attrName>
                                        </p:attrNameLst>
                                      </p:cBhvr>
                                      <p:to>
                                        <p:strVal val="visible"/>
                                      </p:to>
                                    </p:set>
                                    <p:anim calcmode="lin" valueType="num">
                                      <p:cBhvr additive="base">
                                        <p:cTn id="36" dur="500" fill="hold"/>
                                        <p:tgtEl>
                                          <p:spTgt spid="5"/>
                                        </p:tgtEl>
                                        <p:attrNameLst>
                                          <p:attrName>ppt_x</p:attrName>
                                        </p:attrNameLst>
                                      </p:cBhvr>
                                      <p:tavLst>
                                        <p:tav tm="0">
                                          <p:val>
                                            <p:strVal val="1+#ppt_w/2"/>
                                          </p:val>
                                        </p:tav>
                                        <p:tav tm="100000">
                                          <p:val>
                                            <p:strVal val="#ppt_x"/>
                                          </p:val>
                                        </p:tav>
                                      </p:tavLst>
                                    </p:anim>
                                    <p:anim calcmode="lin" valueType="num">
                                      <p:cBhvr additive="base">
                                        <p:cTn id="37" dur="500" fill="hold"/>
                                        <p:tgtEl>
                                          <p:spTgt spid="5"/>
                                        </p:tgtEl>
                                        <p:attrNameLst>
                                          <p:attrName>ppt_y</p:attrName>
                                        </p:attrNameLst>
                                      </p:cBhvr>
                                      <p:tavLst>
                                        <p:tav tm="0">
                                          <p:val>
                                            <p:strVal val="#ppt_y"/>
                                          </p:val>
                                        </p:tav>
                                        <p:tav tm="100000">
                                          <p:val>
                                            <p:strVal val="#ppt_y"/>
                                          </p:val>
                                        </p:tav>
                                      </p:tavLst>
                                    </p:anim>
                                  </p:childTnLst>
                                </p:cTn>
                              </p:par>
                            </p:childTnLst>
                          </p:cTn>
                        </p:par>
                        <p:par>
                          <p:cTn id="38" fill="hold">
                            <p:stCondLst>
                              <p:cond delay="3500"/>
                            </p:stCondLst>
                            <p:childTnLst>
                              <p:par>
                                <p:cTn id="39" presetID="2" presetClass="entr" presetSubtype="2" fill="hold" grpId="0" nodeType="afterEffect">
                                  <p:stCondLst>
                                    <p:cond delay="0"/>
                                  </p:stCondLst>
                                  <p:childTnLst>
                                    <p:set>
                                      <p:cBhvr>
                                        <p:cTn id="40" dur="1" fill="hold">
                                          <p:stCondLst>
                                            <p:cond delay="0"/>
                                          </p:stCondLst>
                                        </p:cTn>
                                        <p:tgtEl>
                                          <p:spTgt spid="18"/>
                                        </p:tgtEl>
                                        <p:attrNameLst>
                                          <p:attrName>style.visibility</p:attrName>
                                        </p:attrNameLst>
                                      </p:cBhvr>
                                      <p:to>
                                        <p:strVal val="visible"/>
                                      </p:to>
                                    </p:set>
                                    <p:anim calcmode="lin" valueType="num">
                                      <p:cBhvr additive="base">
                                        <p:cTn id="41" dur="500" fill="hold"/>
                                        <p:tgtEl>
                                          <p:spTgt spid="18"/>
                                        </p:tgtEl>
                                        <p:attrNameLst>
                                          <p:attrName>ppt_x</p:attrName>
                                        </p:attrNameLst>
                                      </p:cBhvr>
                                      <p:tavLst>
                                        <p:tav tm="0">
                                          <p:val>
                                            <p:strVal val="1+#ppt_w/2"/>
                                          </p:val>
                                        </p:tav>
                                        <p:tav tm="100000">
                                          <p:val>
                                            <p:strVal val="#ppt_x"/>
                                          </p:val>
                                        </p:tav>
                                      </p:tavLst>
                                    </p:anim>
                                    <p:anim calcmode="lin" valueType="num">
                                      <p:cBhvr additive="base">
                                        <p:cTn id="42" dur="500" fill="hold"/>
                                        <p:tgtEl>
                                          <p:spTgt spid="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P spid="15" grpId="0"/>
      <p:bldP spid="18"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9A39068-AF8F-AB32-ADE8-3AD010A1C9EF}"/>
              </a:ext>
            </a:extLst>
          </p:cNvPr>
          <p:cNvPicPr>
            <a:picLocks noChangeAspect="1"/>
          </p:cNvPicPr>
          <p:nvPr/>
        </p:nvPicPr>
        <p:blipFill rotWithShape="1">
          <a:blip r:embed="rId2"/>
          <a:srcRect l="68252" t="35563" r="6900" b="31832"/>
          <a:stretch/>
        </p:blipFill>
        <p:spPr>
          <a:xfrm>
            <a:off x="301886" y="5481410"/>
            <a:ext cx="2722880" cy="1376590"/>
          </a:xfrm>
          <a:prstGeom prst="rect">
            <a:avLst/>
          </a:prstGeom>
        </p:spPr>
      </p:pic>
      <p:pic>
        <p:nvPicPr>
          <p:cNvPr id="6" name="Picture 5">
            <a:extLst>
              <a:ext uri="{FF2B5EF4-FFF2-40B4-BE49-F238E27FC236}">
                <a16:creationId xmlns:a16="http://schemas.microsoft.com/office/drawing/2014/main" id="{504BB426-454E-D4D2-421A-482AA20A9DFC}"/>
              </a:ext>
            </a:extLst>
          </p:cNvPr>
          <p:cNvPicPr>
            <a:picLocks noChangeAspect="1"/>
          </p:cNvPicPr>
          <p:nvPr/>
        </p:nvPicPr>
        <p:blipFill rotWithShape="1">
          <a:blip r:embed="rId2"/>
          <a:srcRect l="22588" t="19031" r="48995" b="9826"/>
          <a:stretch/>
        </p:blipFill>
        <p:spPr>
          <a:xfrm>
            <a:off x="355600" y="3010139"/>
            <a:ext cx="2702882" cy="2607036"/>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8" name="Rectangle: Rounded Corners 7">
            <a:extLst>
              <a:ext uri="{FF2B5EF4-FFF2-40B4-BE49-F238E27FC236}">
                <a16:creationId xmlns:a16="http://schemas.microsoft.com/office/drawing/2014/main" id="{8BBB4B5F-2B45-8C37-6F90-D395875EA9C1}"/>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9" name="TextBox 8">
            <a:extLst>
              <a:ext uri="{FF2B5EF4-FFF2-40B4-BE49-F238E27FC236}">
                <a16:creationId xmlns:a16="http://schemas.microsoft.com/office/drawing/2014/main" id="{E47C56EE-CE0B-0E15-8230-8A6F37E62152}"/>
              </a:ext>
            </a:extLst>
          </p:cNvPr>
          <p:cNvSpPr txBox="1"/>
          <p:nvPr/>
        </p:nvSpPr>
        <p:spPr>
          <a:xfrm>
            <a:off x="93606" y="2181692"/>
            <a:ext cx="3139440" cy="830997"/>
          </a:xfrm>
          <a:prstGeom prst="rect">
            <a:avLst/>
          </a:prstGeom>
          <a:noFill/>
        </p:spPr>
        <p:txBody>
          <a:bodyPr wrap="square">
            <a:spAutoFit/>
          </a:bodyPr>
          <a:lstStyle/>
          <a:p>
            <a:pPr algn="ctr"/>
            <a:r>
              <a:rPr lang="en-US" sz="2400" b="1" dirty="0">
                <a:solidFill>
                  <a:schemeClr val="accent2"/>
                </a:solidFill>
              </a:rPr>
              <a:t>Permeate pavement rate (14%)</a:t>
            </a:r>
          </a:p>
        </p:txBody>
      </p:sp>
      <p:sp>
        <p:nvSpPr>
          <p:cNvPr id="13" name="TextBox 12">
            <a:extLst>
              <a:ext uri="{FF2B5EF4-FFF2-40B4-BE49-F238E27FC236}">
                <a16:creationId xmlns:a16="http://schemas.microsoft.com/office/drawing/2014/main" id="{4091B64C-8A4B-A9BD-0E8B-EC787560D704}"/>
              </a:ext>
            </a:extLst>
          </p:cNvPr>
          <p:cNvSpPr txBox="1"/>
          <p:nvPr/>
        </p:nvSpPr>
        <p:spPr>
          <a:xfrm>
            <a:off x="1119862" y="4084099"/>
            <a:ext cx="1086927" cy="461665"/>
          </a:xfrm>
          <a:prstGeom prst="rect">
            <a:avLst/>
          </a:prstGeom>
          <a:noFill/>
        </p:spPr>
        <p:txBody>
          <a:bodyPr wrap="square">
            <a:spAutoFit/>
          </a:bodyPr>
          <a:lstStyle/>
          <a:p>
            <a:pPr algn="ctr"/>
            <a:r>
              <a:rPr lang="en-US" sz="2400" b="1" dirty="0">
                <a:solidFill>
                  <a:schemeClr val="accent2"/>
                </a:solidFill>
              </a:rPr>
              <a:t>0.60%</a:t>
            </a:r>
            <a:endParaRPr lang="en-US" sz="2400" dirty="0"/>
          </a:p>
        </p:txBody>
      </p:sp>
      <p:pic>
        <p:nvPicPr>
          <p:cNvPr id="14" name="Picture 13">
            <a:extLst>
              <a:ext uri="{FF2B5EF4-FFF2-40B4-BE49-F238E27FC236}">
                <a16:creationId xmlns:a16="http://schemas.microsoft.com/office/drawing/2014/main" id="{CCF8DF09-41BC-52CB-238C-29B9C9C806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4816" y="525294"/>
            <a:ext cx="8957184" cy="6332706"/>
          </a:xfrm>
          <a:prstGeom prst="rect">
            <a:avLst/>
          </a:prstGeom>
        </p:spPr>
      </p:pic>
    </p:spTree>
    <p:extLst>
      <p:ext uri="{BB962C8B-B14F-4D97-AF65-F5344CB8AC3E}">
        <p14:creationId xmlns:p14="http://schemas.microsoft.com/office/powerpoint/2010/main" val="233508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grpId="0" nodeType="afterEffect">
                                  <p:stCondLst>
                                    <p:cond delay="0"/>
                                  </p:stCondLst>
                                  <p:childTnLst>
                                    <p:set>
                                      <p:cBhvr>
                                        <p:cTn id="35" dur="1" fill="hold">
                                          <p:stCondLst>
                                            <p:cond delay="0"/>
                                          </p:stCondLst>
                                        </p:cTn>
                                        <p:tgtEl>
                                          <p:spTgt spid="13"/>
                                        </p:tgtEl>
                                        <p:attrNameLst>
                                          <p:attrName>style.visibility</p:attrName>
                                        </p:attrNameLst>
                                      </p:cBhvr>
                                      <p:to>
                                        <p:strVal val="visible"/>
                                      </p:to>
                                    </p:set>
                                    <p:anim calcmode="lin" valueType="num">
                                      <p:cBhvr additive="base">
                                        <p:cTn id="36" dur="500" fill="hold"/>
                                        <p:tgtEl>
                                          <p:spTgt spid="13"/>
                                        </p:tgtEl>
                                        <p:attrNameLst>
                                          <p:attrName>ppt_x</p:attrName>
                                        </p:attrNameLst>
                                      </p:cBhvr>
                                      <p:tavLst>
                                        <p:tav tm="0">
                                          <p:val>
                                            <p:strVal val="#ppt_x"/>
                                          </p:val>
                                        </p:tav>
                                        <p:tav tm="100000">
                                          <p:val>
                                            <p:strVal val="#ppt_x"/>
                                          </p:val>
                                        </p:tav>
                                      </p:tavLst>
                                    </p:anim>
                                    <p:anim calcmode="lin" valueType="num">
                                      <p:cBhvr additive="base">
                                        <p:cTn id="37"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8" grpId="0" animBg="1"/>
      <p:bldP spid="9" grpId="0"/>
      <p:bldP spid="13"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29321"/>
            <a:ext cx="5953760" cy="461665"/>
          </a:xfrm>
          <a:prstGeom prst="rect">
            <a:avLst/>
          </a:prstGeom>
          <a:noFill/>
        </p:spPr>
        <p:txBody>
          <a:bodyPr wrap="square">
            <a:spAutoFit/>
          </a:bodyPr>
          <a:lstStyle/>
          <a:p>
            <a:r>
              <a:rPr lang="en-US" sz="2400" b="1" dirty="0">
                <a:solidFill>
                  <a:schemeClr val="accent2"/>
                </a:solidFill>
              </a:rPr>
              <a:t>Total annual runoff control rate (14%)</a:t>
            </a:r>
          </a:p>
        </p:txBody>
      </p:sp>
      <p:sp>
        <p:nvSpPr>
          <p:cNvPr id="15" name="TextBox 14">
            <a:extLst>
              <a:ext uri="{FF2B5EF4-FFF2-40B4-BE49-F238E27FC236}">
                <a16:creationId xmlns:a16="http://schemas.microsoft.com/office/drawing/2014/main" id="{4A10B06A-81CA-D674-C655-C6AD4FC61C10}"/>
              </a:ext>
            </a:extLst>
          </p:cNvPr>
          <p:cNvSpPr txBox="1"/>
          <p:nvPr/>
        </p:nvSpPr>
        <p:spPr>
          <a:xfrm>
            <a:off x="355600" y="2865245"/>
            <a:ext cx="10688320" cy="1938992"/>
          </a:xfrm>
          <a:prstGeom prst="rect">
            <a:avLst/>
          </a:prstGeom>
          <a:noFill/>
        </p:spPr>
        <p:txBody>
          <a:bodyPr wrap="square">
            <a:spAutoFit/>
          </a:bodyPr>
          <a:lstStyle/>
          <a:p>
            <a:pPr algn="just"/>
            <a:r>
              <a:rPr lang="en-US" sz="2400" dirty="0"/>
              <a:t>The average annual precipitation rate is 660 mm, and from this rate there is at least 60% as runoff water, with 0% control, this means the score of this factor is </a:t>
            </a:r>
            <a:r>
              <a:rPr lang="en-US" sz="2400" b="1" dirty="0">
                <a:solidFill>
                  <a:schemeClr val="accent2"/>
                </a:solidFill>
              </a:rPr>
              <a:t>0% out of 14%. </a:t>
            </a:r>
          </a:p>
          <a:p>
            <a:pPr algn="just"/>
            <a:endParaRPr lang="en-US" sz="2400" b="1" dirty="0">
              <a:solidFill>
                <a:schemeClr val="accent2"/>
              </a:solidFill>
            </a:endParaRPr>
          </a:p>
          <a:p>
            <a:pPr algn="just"/>
            <a:r>
              <a:rPr lang="fr-FR" sz="2400" b="1" dirty="0"/>
              <a:t>Standard Ratio = 100%</a:t>
            </a:r>
            <a:endParaRPr lang="en-US" sz="2400" b="1" dirty="0"/>
          </a:p>
        </p:txBody>
      </p:sp>
    </p:spTree>
    <p:extLst>
      <p:ext uri="{BB962C8B-B14F-4D97-AF65-F5344CB8AC3E}">
        <p14:creationId xmlns:p14="http://schemas.microsoft.com/office/powerpoint/2010/main" val="2890729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15"/>
                                        </p:tgtEl>
                                        <p:attrNameLst>
                                          <p:attrName>style.visibility</p:attrName>
                                        </p:attrNameLst>
                                      </p:cBhvr>
                                      <p:to>
                                        <p:strVal val="visible"/>
                                      </p:to>
                                    </p:set>
                                    <p:anim calcmode="lin" valueType="num">
                                      <p:cBhvr additive="base">
                                        <p:cTn id="26" dur="500" fill="hold"/>
                                        <p:tgtEl>
                                          <p:spTgt spid="15"/>
                                        </p:tgtEl>
                                        <p:attrNameLst>
                                          <p:attrName>ppt_x</p:attrName>
                                        </p:attrNameLst>
                                      </p:cBhvr>
                                      <p:tavLst>
                                        <p:tav tm="0">
                                          <p:val>
                                            <p:strVal val="#ppt_x"/>
                                          </p:val>
                                        </p:tav>
                                        <p:tav tm="100000">
                                          <p:val>
                                            <p:strVal val="#ppt_x"/>
                                          </p:val>
                                        </p:tav>
                                      </p:tavLst>
                                    </p:anim>
                                    <p:anim calcmode="lin" valueType="num">
                                      <p:cBhvr additive="base">
                                        <p:cTn id="27"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P spid="15"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C0A77B5-6A49-4D66-7468-C4B188177F12}"/>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47740" y="2426841"/>
            <a:ext cx="6144260" cy="4093100"/>
          </a:xfrm>
          <a:prstGeom prst="rect">
            <a:avLst/>
          </a:prstGeom>
          <a:noFill/>
          <a:ln>
            <a:noFill/>
          </a:ln>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29321"/>
            <a:ext cx="5953760" cy="461665"/>
          </a:xfrm>
          <a:prstGeom prst="rect">
            <a:avLst/>
          </a:prstGeom>
          <a:noFill/>
        </p:spPr>
        <p:txBody>
          <a:bodyPr wrap="square">
            <a:spAutoFit/>
          </a:bodyPr>
          <a:lstStyle/>
          <a:p>
            <a:r>
              <a:rPr lang="en-US" sz="2400" b="1" dirty="0">
                <a:solidFill>
                  <a:schemeClr val="accent2"/>
                </a:solidFill>
              </a:rPr>
              <a:t>Total annual runoff control rate (14%)</a:t>
            </a:r>
          </a:p>
        </p:txBody>
      </p:sp>
      <p:pic>
        <p:nvPicPr>
          <p:cNvPr id="5" name="Picture 4">
            <a:extLst>
              <a:ext uri="{FF2B5EF4-FFF2-40B4-BE49-F238E27FC236}">
                <a16:creationId xmlns:a16="http://schemas.microsoft.com/office/drawing/2014/main" id="{3BFAF263-1FE4-0FD5-36CE-B82D5A94C55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883" y="2734189"/>
            <a:ext cx="5681902" cy="3785752"/>
          </a:xfrm>
          <a:prstGeom prst="rect">
            <a:avLst/>
          </a:prstGeom>
          <a:noFill/>
          <a:ln>
            <a:noFill/>
          </a:ln>
        </p:spPr>
      </p:pic>
    </p:spTree>
    <p:extLst>
      <p:ext uri="{BB962C8B-B14F-4D97-AF65-F5344CB8AC3E}">
        <p14:creationId xmlns:p14="http://schemas.microsoft.com/office/powerpoint/2010/main" val="4146987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8" fill="hold"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0-#ppt_w/2"/>
                                          </p:val>
                                        </p:tav>
                                        <p:tav tm="100000">
                                          <p:val>
                                            <p:strVal val="#ppt_x"/>
                                          </p:val>
                                        </p:tav>
                                      </p:tavLst>
                                    </p:anim>
                                    <p:anim calcmode="lin" valueType="num">
                                      <p:cBhvr additive="base">
                                        <p:cTn id="27" dur="500" fill="hold"/>
                                        <p:tgtEl>
                                          <p:spTgt spid="5"/>
                                        </p:tgtEl>
                                        <p:attrNameLst>
                                          <p:attrName>ppt_y</p:attrName>
                                        </p:attrNameLst>
                                      </p:cBhvr>
                                      <p:tavLst>
                                        <p:tav tm="0">
                                          <p:val>
                                            <p:strVal val="#ppt_y"/>
                                          </p:val>
                                        </p:tav>
                                        <p:tav tm="100000">
                                          <p:val>
                                            <p:strVal val="#ppt_y"/>
                                          </p:val>
                                        </p:tav>
                                      </p:tavLst>
                                    </p:anim>
                                  </p:childTnLst>
                                </p:cTn>
                              </p:par>
                            </p:childTnLst>
                          </p:cTn>
                        </p:par>
                        <p:par>
                          <p:cTn id="28" fill="hold">
                            <p:stCondLst>
                              <p:cond delay="2500"/>
                            </p:stCondLst>
                            <p:childTnLst>
                              <p:par>
                                <p:cTn id="29" presetID="2" presetClass="entr" presetSubtype="2" fill="hold" nodeType="after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1+#ppt_w/2"/>
                                          </p:val>
                                        </p:tav>
                                        <p:tav tm="100000">
                                          <p:val>
                                            <p:strVal val="#ppt_x"/>
                                          </p:val>
                                        </p:tav>
                                      </p:tavLst>
                                    </p:anim>
                                    <p:anim calcmode="lin" valueType="num">
                                      <p:cBhvr additive="base">
                                        <p:cTn id="32"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29321"/>
            <a:ext cx="5953760" cy="461665"/>
          </a:xfrm>
          <a:prstGeom prst="rect">
            <a:avLst/>
          </a:prstGeom>
          <a:noFill/>
        </p:spPr>
        <p:txBody>
          <a:bodyPr wrap="square">
            <a:spAutoFit/>
          </a:bodyPr>
          <a:lstStyle/>
          <a:p>
            <a:r>
              <a:rPr lang="en-US" sz="2400" b="1" dirty="0">
                <a:solidFill>
                  <a:schemeClr val="accent2"/>
                </a:solidFill>
              </a:rPr>
              <a:t>Urban heat island value (15%)</a:t>
            </a:r>
          </a:p>
        </p:txBody>
      </p:sp>
      <p:sp>
        <p:nvSpPr>
          <p:cNvPr id="15" name="TextBox 14">
            <a:extLst>
              <a:ext uri="{FF2B5EF4-FFF2-40B4-BE49-F238E27FC236}">
                <a16:creationId xmlns:a16="http://schemas.microsoft.com/office/drawing/2014/main" id="{4A10B06A-81CA-D674-C655-C6AD4FC61C10}"/>
              </a:ext>
            </a:extLst>
          </p:cNvPr>
          <p:cNvSpPr txBox="1"/>
          <p:nvPr/>
        </p:nvSpPr>
        <p:spPr>
          <a:xfrm>
            <a:off x="355600" y="2865245"/>
            <a:ext cx="5953760" cy="3416320"/>
          </a:xfrm>
          <a:prstGeom prst="rect">
            <a:avLst/>
          </a:prstGeom>
          <a:noFill/>
        </p:spPr>
        <p:txBody>
          <a:bodyPr wrap="square">
            <a:spAutoFit/>
          </a:bodyPr>
          <a:lstStyle/>
          <a:p>
            <a:pPr algn="just"/>
            <a:r>
              <a:rPr lang="en-US" sz="2400" dirty="0"/>
              <a:t>the urban heat island value is above the average with 4.7 °C and since the standard acceptable increase is 3 °C the UHI value is 1.7 °C and this represent 56.7% increase above the average increase, this means the urban heat island rate factor scored </a:t>
            </a:r>
            <a:r>
              <a:rPr lang="en-US" sz="2400" b="1" dirty="0">
                <a:solidFill>
                  <a:schemeClr val="accent2"/>
                </a:solidFill>
              </a:rPr>
              <a:t>8.5% out of 15%.</a:t>
            </a:r>
          </a:p>
          <a:p>
            <a:pPr algn="just"/>
            <a:r>
              <a:rPr lang="en-US" sz="2400" b="1" dirty="0">
                <a:solidFill>
                  <a:schemeClr val="accent2"/>
                </a:solidFill>
              </a:rPr>
              <a:t> </a:t>
            </a:r>
          </a:p>
          <a:p>
            <a:pPr algn="just"/>
            <a:r>
              <a:rPr lang="en-US" sz="2400" b="1" dirty="0"/>
              <a:t>Standard (Accepted) Increase Rate = 3 </a:t>
            </a:r>
          </a:p>
        </p:txBody>
      </p:sp>
      <p:graphicFrame>
        <p:nvGraphicFramePr>
          <p:cNvPr id="4" name="Table 3">
            <a:extLst>
              <a:ext uri="{FF2B5EF4-FFF2-40B4-BE49-F238E27FC236}">
                <a16:creationId xmlns:a16="http://schemas.microsoft.com/office/drawing/2014/main" id="{EA2C80B3-F5BC-8076-61EB-5430FE120F95}"/>
              </a:ext>
            </a:extLst>
          </p:cNvPr>
          <p:cNvGraphicFramePr>
            <a:graphicFrameLocks noGrp="1"/>
          </p:cNvGraphicFramePr>
          <p:nvPr>
            <p:extLst>
              <p:ext uri="{D42A27DB-BD31-4B8C-83A1-F6EECF244321}">
                <p14:modId xmlns:p14="http://schemas.microsoft.com/office/powerpoint/2010/main" val="2291171885"/>
              </p:ext>
            </p:extLst>
          </p:nvPr>
        </p:nvGraphicFramePr>
        <p:xfrm>
          <a:off x="6313890" y="2372300"/>
          <a:ext cx="5730240" cy="4244227"/>
        </p:xfrm>
        <a:graphic>
          <a:graphicData uri="http://schemas.openxmlformats.org/drawingml/2006/table">
            <a:tbl>
              <a:tblPr firstRow="1" firstCol="1" bandRow="1">
                <a:tableStyleId>{5C22544A-7EE6-4342-B048-85BDC9FD1C3A}</a:tableStyleId>
              </a:tblPr>
              <a:tblGrid>
                <a:gridCol w="1909644">
                  <a:extLst>
                    <a:ext uri="{9D8B030D-6E8A-4147-A177-3AD203B41FA5}">
                      <a16:colId xmlns:a16="http://schemas.microsoft.com/office/drawing/2014/main" val="3739976795"/>
                    </a:ext>
                  </a:extLst>
                </a:gridCol>
                <a:gridCol w="1910298">
                  <a:extLst>
                    <a:ext uri="{9D8B030D-6E8A-4147-A177-3AD203B41FA5}">
                      <a16:colId xmlns:a16="http://schemas.microsoft.com/office/drawing/2014/main" val="864620346"/>
                    </a:ext>
                  </a:extLst>
                </a:gridCol>
                <a:gridCol w="1910298">
                  <a:extLst>
                    <a:ext uri="{9D8B030D-6E8A-4147-A177-3AD203B41FA5}">
                      <a16:colId xmlns:a16="http://schemas.microsoft.com/office/drawing/2014/main" val="323324029"/>
                    </a:ext>
                  </a:extLst>
                </a:gridCol>
              </a:tblGrid>
              <a:tr h="447396">
                <a:tc>
                  <a:txBody>
                    <a:bodyPr/>
                    <a:lstStyle/>
                    <a:p>
                      <a:pPr marL="0" marR="0" algn="ctr">
                        <a:lnSpc>
                          <a:spcPct val="107000"/>
                        </a:lnSpc>
                        <a:spcBef>
                          <a:spcPts val="0"/>
                        </a:spcBef>
                        <a:spcAft>
                          <a:spcPts val="0"/>
                        </a:spcAft>
                      </a:pPr>
                      <a:r>
                        <a:rPr lang="en-US" sz="1800" dirty="0">
                          <a:effectLst/>
                        </a:rPr>
                        <a:t> </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Value</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Average Range</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384428585"/>
                  </a:ext>
                </a:extLst>
              </a:tr>
              <a:tr h="447396">
                <a:tc>
                  <a:txBody>
                    <a:bodyPr/>
                    <a:lstStyle/>
                    <a:p>
                      <a:pPr marL="0" marR="0" algn="ctr">
                        <a:lnSpc>
                          <a:spcPct val="107000"/>
                        </a:lnSpc>
                        <a:spcBef>
                          <a:spcPts val="0"/>
                        </a:spcBef>
                        <a:spcAft>
                          <a:spcPts val="0"/>
                        </a:spcAft>
                      </a:pPr>
                      <a:r>
                        <a:rPr lang="en-US" sz="1800" dirty="0">
                          <a:effectLst/>
                        </a:rPr>
                        <a:t>LST (Summer)</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28.6 – 39.2 </a:t>
                      </a:r>
                      <a:r>
                        <a:rPr lang="en-US" sz="1200">
                          <a:effectLst/>
                        </a:rPr>
                        <a:t>°C</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rtl="0">
                        <a:lnSpc>
                          <a:spcPct val="107000"/>
                        </a:lnSpc>
                        <a:spcBef>
                          <a:spcPts val="0"/>
                        </a:spcBef>
                        <a:spcAft>
                          <a:spcPts val="0"/>
                        </a:spcAft>
                      </a:pPr>
                      <a:r>
                        <a:rPr lang="en-US" sz="1800">
                          <a:effectLst/>
                        </a:rPr>
                        <a:t>23 – 32 </a:t>
                      </a:r>
                      <a:r>
                        <a:rPr lang="en-US" sz="1200">
                          <a:effectLst/>
                        </a:rPr>
                        <a:t>°C</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675234513"/>
                  </a:ext>
                </a:extLst>
              </a:tr>
              <a:tr h="428153">
                <a:tc>
                  <a:txBody>
                    <a:bodyPr/>
                    <a:lstStyle/>
                    <a:p>
                      <a:pPr marL="0" marR="0" algn="ctr">
                        <a:lnSpc>
                          <a:spcPct val="107000"/>
                        </a:lnSpc>
                        <a:spcBef>
                          <a:spcPts val="0"/>
                        </a:spcBef>
                        <a:spcAft>
                          <a:spcPts val="0"/>
                        </a:spcAft>
                      </a:pPr>
                      <a:r>
                        <a:rPr lang="en-US" sz="1800" dirty="0">
                          <a:effectLst/>
                        </a:rPr>
                        <a:t>UHI (Summer)</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5.6 – 7.2 </a:t>
                      </a:r>
                      <a:r>
                        <a:rPr lang="en-US" sz="1200">
                          <a:effectLst/>
                        </a:rPr>
                        <a:t>°C</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76964800"/>
                  </a:ext>
                </a:extLst>
              </a:tr>
              <a:tr h="447396">
                <a:tc>
                  <a:txBody>
                    <a:bodyPr/>
                    <a:lstStyle/>
                    <a:p>
                      <a:pPr marL="0" marR="0" algn="ctr">
                        <a:lnSpc>
                          <a:spcPct val="107000"/>
                        </a:lnSpc>
                        <a:spcBef>
                          <a:spcPts val="0"/>
                        </a:spcBef>
                        <a:spcAft>
                          <a:spcPts val="0"/>
                        </a:spcAft>
                      </a:pPr>
                      <a:r>
                        <a:rPr lang="en-US" sz="1800">
                          <a:effectLst/>
                        </a:rPr>
                        <a:t>UHI rate (Summer)</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6.4 </a:t>
                      </a:r>
                      <a:r>
                        <a:rPr lang="en-US" sz="1200" dirty="0">
                          <a:effectLst/>
                        </a:rPr>
                        <a:t>°C</a:t>
                      </a:r>
                      <a:r>
                        <a:rPr lang="en-US" sz="1800" dirty="0">
                          <a:effectLst/>
                        </a:rPr>
                        <a:t> (23.4%)</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tc>
                  <a:txBody>
                    <a:bodyPr/>
                    <a:lstStyle/>
                    <a:p>
                      <a:pPr marL="0" marR="0" algn="ctr">
                        <a:lnSpc>
                          <a:spcPct val="107000"/>
                        </a:lnSpc>
                        <a:spcBef>
                          <a:spcPts val="0"/>
                        </a:spcBef>
                        <a:spcAft>
                          <a:spcPts val="0"/>
                        </a:spcAft>
                      </a:pPr>
                      <a:r>
                        <a:rPr lang="en-US" sz="1800">
                          <a:effectLst/>
                        </a:rPr>
                        <a:t>-</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911435970"/>
                  </a:ext>
                </a:extLst>
              </a:tr>
              <a:tr h="447396">
                <a:tc>
                  <a:txBody>
                    <a:bodyPr/>
                    <a:lstStyle/>
                    <a:p>
                      <a:pPr marL="0" marR="0" algn="ctr">
                        <a:lnSpc>
                          <a:spcPct val="107000"/>
                        </a:lnSpc>
                        <a:spcBef>
                          <a:spcPts val="0"/>
                        </a:spcBef>
                        <a:spcAft>
                          <a:spcPts val="0"/>
                        </a:spcAft>
                      </a:pPr>
                      <a:r>
                        <a:rPr lang="en-US" sz="1800">
                          <a:effectLst/>
                        </a:rPr>
                        <a:t>LST (Winter)</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10 – 24 </a:t>
                      </a:r>
                      <a:r>
                        <a:rPr lang="en-US" sz="1200">
                          <a:effectLst/>
                        </a:rPr>
                        <a:t>°C</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8 – 20 </a:t>
                      </a:r>
                      <a:r>
                        <a:rPr lang="en-US" sz="1200">
                          <a:effectLst/>
                        </a:rPr>
                        <a:t>°C</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230140533"/>
                  </a:ext>
                </a:extLst>
              </a:tr>
              <a:tr h="447396">
                <a:tc>
                  <a:txBody>
                    <a:bodyPr/>
                    <a:lstStyle/>
                    <a:p>
                      <a:pPr marL="0" marR="0" algn="ctr">
                        <a:lnSpc>
                          <a:spcPct val="107000"/>
                        </a:lnSpc>
                        <a:spcBef>
                          <a:spcPts val="0"/>
                        </a:spcBef>
                        <a:spcAft>
                          <a:spcPts val="0"/>
                        </a:spcAft>
                      </a:pPr>
                      <a:r>
                        <a:rPr lang="en-US" sz="1800">
                          <a:effectLst/>
                        </a:rPr>
                        <a:t>UHI (Winter)</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2 – 4 </a:t>
                      </a:r>
                      <a:r>
                        <a:rPr lang="en-US" sz="1200" dirty="0">
                          <a:effectLst/>
                        </a:rPr>
                        <a:t>°C</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498317689"/>
                  </a:ext>
                </a:extLst>
              </a:tr>
              <a:tr h="447396">
                <a:tc>
                  <a:txBody>
                    <a:bodyPr/>
                    <a:lstStyle/>
                    <a:p>
                      <a:pPr marL="0" marR="0" algn="ctr">
                        <a:lnSpc>
                          <a:spcPct val="107000"/>
                        </a:lnSpc>
                        <a:spcBef>
                          <a:spcPts val="0"/>
                        </a:spcBef>
                        <a:spcAft>
                          <a:spcPts val="0"/>
                        </a:spcAft>
                      </a:pPr>
                      <a:r>
                        <a:rPr lang="en-US" sz="1800">
                          <a:effectLst/>
                        </a:rPr>
                        <a:t>UHI rate (Winter)</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3 </a:t>
                      </a:r>
                      <a:r>
                        <a:rPr lang="en-US" sz="1200" dirty="0">
                          <a:effectLst/>
                        </a:rPr>
                        <a:t>°C </a:t>
                      </a:r>
                      <a:r>
                        <a:rPr lang="en-US" sz="1800" dirty="0">
                          <a:effectLst/>
                        </a:rPr>
                        <a:t>(22.5%)</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tc>
                  <a:txBody>
                    <a:bodyPr/>
                    <a:lstStyle/>
                    <a:p>
                      <a:pPr marL="0" marR="0" algn="ctr">
                        <a:lnSpc>
                          <a:spcPct val="107000"/>
                        </a:lnSpc>
                        <a:spcBef>
                          <a:spcPts val="0"/>
                        </a:spcBef>
                        <a:spcAft>
                          <a:spcPts val="0"/>
                        </a:spcAft>
                      </a:pPr>
                      <a:r>
                        <a:rPr lang="en-US" sz="1800" dirty="0">
                          <a:effectLst/>
                        </a:rPr>
                        <a:t>-</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73362138"/>
                  </a:ext>
                </a:extLst>
              </a:tr>
              <a:tr h="447396">
                <a:tc>
                  <a:txBody>
                    <a:bodyPr/>
                    <a:lstStyle/>
                    <a:p>
                      <a:pPr marL="0" marR="0" algn="ctr">
                        <a:lnSpc>
                          <a:spcPct val="107000"/>
                        </a:lnSpc>
                        <a:spcBef>
                          <a:spcPts val="0"/>
                        </a:spcBef>
                        <a:spcAft>
                          <a:spcPts val="0"/>
                        </a:spcAft>
                      </a:pPr>
                      <a:r>
                        <a:rPr lang="en-US" sz="1800">
                          <a:effectLst/>
                        </a:rPr>
                        <a:t>Average UHI</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4.7 </a:t>
                      </a:r>
                      <a:r>
                        <a:rPr lang="en-US" sz="1200" dirty="0">
                          <a:effectLst/>
                        </a:rPr>
                        <a:t>°C</a:t>
                      </a:r>
                      <a:r>
                        <a:rPr lang="en-US" sz="1800" dirty="0">
                          <a:effectLst/>
                        </a:rPr>
                        <a:t> (23%)</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8534587"/>
                  </a:ext>
                </a:extLst>
              </a:tr>
              <a:tr h="447396">
                <a:tc>
                  <a:txBody>
                    <a:bodyPr/>
                    <a:lstStyle/>
                    <a:p>
                      <a:pPr marL="0" marR="0" algn="ctr">
                        <a:lnSpc>
                          <a:spcPct val="107000"/>
                        </a:lnSpc>
                        <a:spcBef>
                          <a:spcPts val="0"/>
                        </a:spcBef>
                        <a:spcAft>
                          <a:spcPts val="0"/>
                        </a:spcAft>
                      </a:pPr>
                      <a:r>
                        <a:rPr lang="en-US" sz="1800">
                          <a:effectLst/>
                        </a:rPr>
                        <a:t>UHI value</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1.7 </a:t>
                      </a:r>
                      <a:r>
                        <a:rPr lang="en-US" sz="1200" dirty="0">
                          <a:effectLst/>
                        </a:rPr>
                        <a:t>°C</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tc>
                  <a:txBody>
                    <a:bodyPr/>
                    <a:lstStyle/>
                    <a:p>
                      <a:pPr marL="0" marR="0" algn="ctr">
                        <a:lnSpc>
                          <a:spcPct val="107000"/>
                        </a:lnSpc>
                        <a:spcBef>
                          <a:spcPts val="0"/>
                        </a:spcBef>
                        <a:spcAft>
                          <a:spcPts val="0"/>
                        </a:spcAft>
                      </a:pPr>
                      <a:r>
                        <a:rPr lang="en-US" sz="1800" dirty="0">
                          <a:effectLst/>
                        </a:rPr>
                        <a:t>-</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715751"/>
                  </a:ext>
                </a:extLst>
              </a:tr>
            </a:tbl>
          </a:graphicData>
        </a:graphic>
      </p:graphicFrame>
      <p:sp>
        <p:nvSpPr>
          <p:cNvPr id="10" name="TextBox 9">
            <a:extLst>
              <a:ext uri="{FF2B5EF4-FFF2-40B4-BE49-F238E27FC236}">
                <a16:creationId xmlns:a16="http://schemas.microsoft.com/office/drawing/2014/main" id="{AE3C1DB9-5D02-4F08-9897-E51D0157BD08}"/>
              </a:ext>
            </a:extLst>
          </p:cNvPr>
          <p:cNvSpPr txBox="1"/>
          <p:nvPr/>
        </p:nvSpPr>
        <p:spPr>
          <a:xfrm>
            <a:off x="6090370" y="887240"/>
            <a:ext cx="5953760" cy="830997"/>
          </a:xfrm>
          <a:prstGeom prst="rect">
            <a:avLst/>
          </a:prstGeom>
          <a:noFill/>
        </p:spPr>
        <p:txBody>
          <a:bodyPr wrap="square">
            <a:spAutoFit/>
          </a:bodyPr>
          <a:lstStyle/>
          <a:p>
            <a:r>
              <a:rPr lang="en-US" sz="2400" b="1" dirty="0">
                <a:solidFill>
                  <a:schemeClr val="accent2"/>
                </a:solidFill>
              </a:rPr>
              <a:t>Equation =</a:t>
            </a:r>
            <a:r>
              <a:rPr lang="en-US" sz="2400" dirty="0"/>
              <a:t> k2/(log((k1/(((( LMAX - LMIN)/</a:t>
            </a:r>
            <a:br>
              <a:rPr lang="en-US" sz="2400" dirty="0"/>
            </a:br>
            <a:r>
              <a:rPr lang="en-US" sz="2400" dirty="0"/>
              <a:t>(CALMAX - CALMIN))*(b-1))+ LMIN))+1))</a:t>
            </a:r>
          </a:p>
        </p:txBody>
      </p:sp>
    </p:spTree>
    <p:extLst>
      <p:ext uri="{BB962C8B-B14F-4D97-AF65-F5344CB8AC3E}">
        <p14:creationId xmlns:p14="http://schemas.microsoft.com/office/powerpoint/2010/main" val="2711805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15"/>
                                        </p:tgtEl>
                                        <p:attrNameLst>
                                          <p:attrName>style.visibility</p:attrName>
                                        </p:attrNameLst>
                                      </p:cBhvr>
                                      <p:to>
                                        <p:strVal val="visible"/>
                                      </p:to>
                                    </p:set>
                                    <p:anim calcmode="lin" valueType="num">
                                      <p:cBhvr additive="base">
                                        <p:cTn id="26" dur="500" fill="hold"/>
                                        <p:tgtEl>
                                          <p:spTgt spid="15"/>
                                        </p:tgtEl>
                                        <p:attrNameLst>
                                          <p:attrName>ppt_x</p:attrName>
                                        </p:attrNameLst>
                                      </p:cBhvr>
                                      <p:tavLst>
                                        <p:tav tm="0">
                                          <p:val>
                                            <p:strVal val="#ppt_x"/>
                                          </p:val>
                                        </p:tav>
                                        <p:tav tm="100000">
                                          <p:val>
                                            <p:strVal val="#ppt_x"/>
                                          </p:val>
                                        </p:tav>
                                      </p:tavLst>
                                    </p:anim>
                                    <p:anim calcmode="lin" valueType="num">
                                      <p:cBhvr additive="base">
                                        <p:cTn id="27" dur="500" fill="hold"/>
                                        <p:tgtEl>
                                          <p:spTgt spid="15"/>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2" fill="hold" grpId="0" nodeType="afterEffect">
                                  <p:stCondLst>
                                    <p:cond delay="0"/>
                                  </p:stCondLst>
                                  <p:childTnLst>
                                    <p:set>
                                      <p:cBhvr>
                                        <p:cTn id="35" dur="1" fill="hold">
                                          <p:stCondLst>
                                            <p:cond delay="0"/>
                                          </p:stCondLst>
                                        </p:cTn>
                                        <p:tgtEl>
                                          <p:spTgt spid="10"/>
                                        </p:tgtEl>
                                        <p:attrNameLst>
                                          <p:attrName>style.visibility</p:attrName>
                                        </p:attrNameLst>
                                      </p:cBhvr>
                                      <p:to>
                                        <p:strVal val="visible"/>
                                      </p:to>
                                    </p:set>
                                    <p:anim calcmode="lin" valueType="num">
                                      <p:cBhvr additive="base">
                                        <p:cTn id="36" dur="500" fill="hold"/>
                                        <p:tgtEl>
                                          <p:spTgt spid="10"/>
                                        </p:tgtEl>
                                        <p:attrNameLst>
                                          <p:attrName>ppt_x</p:attrName>
                                        </p:attrNameLst>
                                      </p:cBhvr>
                                      <p:tavLst>
                                        <p:tav tm="0">
                                          <p:val>
                                            <p:strVal val="1+#ppt_w/2"/>
                                          </p:val>
                                        </p:tav>
                                        <p:tav tm="100000">
                                          <p:val>
                                            <p:strVal val="#ppt_x"/>
                                          </p:val>
                                        </p:tav>
                                      </p:tavLst>
                                    </p:anim>
                                    <p:anim calcmode="lin" valueType="num">
                                      <p:cBhvr additive="base">
                                        <p:cTn id="37"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P spid="15" grpId="0"/>
      <p:bldP spid="10"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pic>
        <p:nvPicPr>
          <p:cNvPr id="5" name="Picture 4">
            <a:extLst>
              <a:ext uri="{FF2B5EF4-FFF2-40B4-BE49-F238E27FC236}">
                <a16:creationId xmlns:a16="http://schemas.microsoft.com/office/drawing/2014/main" id="{30223F14-41E3-122B-61F3-FE4FC6DD850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03118" y="606968"/>
            <a:ext cx="9383301" cy="6251032"/>
          </a:xfrm>
          <a:prstGeom prst="rect">
            <a:avLst/>
          </a:prstGeom>
          <a:noFill/>
          <a:ln>
            <a:noFill/>
          </a:ln>
        </p:spPr>
      </p:pic>
    </p:spTree>
    <p:extLst>
      <p:ext uri="{BB962C8B-B14F-4D97-AF65-F5344CB8AC3E}">
        <p14:creationId xmlns:p14="http://schemas.microsoft.com/office/powerpoint/2010/main" val="1107540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4"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8" name="Rectangle: Rounded Corners 7">
            <a:extLst>
              <a:ext uri="{FF2B5EF4-FFF2-40B4-BE49-F238E27FC236}">
                <a16:creationId xmlns:a16="http://schemas.microsoft.com/office/drawing/2014/main" id="{8BBB4B5F-2B45-8C37-6F90-D395875EA9C1}"/>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9" name="TextBox 8">
            <a:extLst>
              <a:ext uri="{FF2B5EF4-FFF2-40B4-BE49-F238E27FC236}">
                <a16:creationId xmlns:a16="http://schemas.microsoft.com/office/drawing/2014/main" id="{E47C56EE-CE0B-0E15-8230-8A6F37E62152}"/>
              </a:ext>
            </a:extLst>
          </p:cNvPr>
          <p:cNvSpPr txBox="1"/>
          <p:nvPr/>
        </p:nvSpPr>
        <p:spPr>
          <a:xfrm>
            <a:off x="93606" y="2181692"/>
            <a:ext cx="3139440" cy="830997"/>
          </a:xfrm>
          <a:prstGeom prst="rect">
            <a:avLst/>
          </a:prstGeom>
          <a:noFill/>
        </p:spPr>
        <p:txBody>
          <a:bodyPr wrap="square">
            <a:spAutoFit/>
          </a:bodyPr>
          <a:lstStyle/>
          <a:p>
            <a:pPr algn="ctr"/>
            <a:r>
              <a:rPr lang="en-US" sz="2400" b="1" dirty="0">
                <a:solidFill>
                  <a:schemeClr val="accent2"/>
                </a:solidFill>
              </a:rPr>
              <a:t>Urban heat island value (15%)</a:t>
            </a:r>
          </a:p>
        </p:txBody>
      </p:sp>
      <p:sp>
        <p:nvSpPr>
          <p:cNvPr id="13" name="TextBox 12">
            <a:extLst>
              <a:ext uri="{FF2B5EF4-FFF2-40B4-BE49-F238E27FC236}">
                <a16:creationId xmlns:a16="http://schemas.microsoft.com/office/drawing/2014/main" id="{4091B64C-8A4B-A9BD-0E8B-EC787560D704}"/>
              </a:ext>
            </a:extLst>
          </p:cNvPr>
          <p:cNvSpPr txBox="1"/>
          <p:nvPr/>
        </p:nvSpPr>
        <p:spPr>
          <a:xfrm>
            <a:off x="102752" y="4084099"/>
            <a:ext cx="3057008" cy="1200329"/>
          </a:xfrm>
          <a:prstGeom prst="rect">
            <a:avLst/>
          </a:prstGeom>
          <a:noFill/>
        </p:spPr>
        <p:txBody>
          <a:bodyPr wrap="square">
            <a:spAutoFit/>
          </a:bodyPr>
          <a:lstStyle/>
          <a:p>
            <a:pPr algn="ctr"/>
            <a:r>
              <a:rPr lang="en-US" sz="2400" dirty="0"/>
              <a:t>Average Land surface temperature during summer</a:t>
            </a:r>
          </a:p>
        </p:txBody>
      </p:sp>
      <p:pic>
        <p:nvPicPr>
          <p:cNvPr id="3" name="Picture 2">
            <a:extLst>
              <a:ext uri="{FF2B5EF4-FFF2-40B4-BE49-F238E27FC236}">
                <a16:creationId xmlns:a16="http://schemas.microsoft.com/office/drawing/2014/main" id="{03AA3911-45DF-03F6-F617-2363265B2BD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42193" y="526488"/>
            <a:ext cx="8949806" cy="6331512"/>
          </a:xfrm>
          <a:prstGeom prst="rect">
            <a:avLst/>
          </a:prstGeom>
          <a:noFill/>
          <a:ln>
            <a:noFill/>
          </a:ln>
        </p:spPr>
      </p:pic>
    </p:spTree>
    <p:extLst>
      <p:ext uri="{BB962C8B-B14F-4D97-AF65-F5344CB8AC3E}">
        <p14:creationId xmlns:p14="http://schemas.microsoft.com/office/powerpoint/2010/main" val="3829682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13"/>
                                        </p:tgtEl>
                                        <p:attrNameLst>
                                          <p:attrName>style.visibility</p:attrName>
                                        </p:attrNameLst>
                                      </p:cBhvr>
                                      <p:to>
                                        <p:strVal val="visible"/>
                                      </p:to>
                                    </p:set>
                                    <p:anim calcmode="lin" valueType="num">
                                      <p:cBhvr additive="base">
                                        <p:cTn id="26" dur="500" fill="hold"/>
                                        <p:tgtEl>
                                          <p:spTgt spid="13"/>
                                        </p:tgtEl>
                                        <p:attrNameLst>
                                          <p:attrName>ppt_x</p:attrName>
                                        </p:attrNameLst>
                                      </p:cBhvr>
                                      <p:tavLst>
                                        <p:tav tm="0">
                                          <p:val>
                                            <p:strVal val="#ppt_x"/>
                                          </p:val>
                                        </p:tav>
                                        <p:tav tm="100000">
                                          <p:val>
                                            <p:strVal val="#ppt_x"/>
                                          </p:val>
                                        </p:tav>
                                      </p:tavLst>
                                    </p:anim>
                                    <p:anim calcmode="lin" valueType="num">
                                      <p:cBhvr additive="base">
                                        <p:cTn id="27"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8" grpId="0" animBg="1"/>
      <p:bldP spid="9" grpId="0"/>
      <p:bldP spid="13"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8" name="Rectangle: Rounded Corners 7">
            <a:extLst>
              <a:ext uri="{FF2B5EF4-FFF2-40B4-BE49-F238E27FC236}">
                <a16:creationId xmlns:a16="http://schemas.microsoft.com/office/drawing/2014/main" id="{8BBB4B5F-2B45-8C37-6F90-D395875EA9C1}"/>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9" name="TextBox 8">
            <a:extLst>
              <a:ext uri="{FF2B5EF4-FFF2-40B4-BE49-F238E27FC236}">
                <a16:creationId xmlns:a16="http://schemas.microsoft.com/office/drawing/2014/main" id="{E47C56EE-CE0B-0E15-8230-8A6F37E62152}"/>
              </a:ext>
            </a:extLst>
          </p:cNvPr>
          <p:cNvSpPr txBox="1"/>
          <p:nvPr/>
        </p:nvSpPr>
        <p:spPr>
          <a:xfrm>
            <a:off x="93606" y="2181692"/>
            <a:ext cx="3139440" cy="830997"/>
          </a:xfrm>
          <a:prstGeom prst="rect">
            <a:avLst/>
          </a:prstGeom>
          <a:noFill/>
        </p:spPr>
        <p:txBody>
          <a:bodyPr wrap="square">
            <a:spAutoFit/>
          </a:bodyPr>
          <a:lstStyle/>
          <a:p>
            <a:pPr algn="ctr"/>
            <a:r>
              <a:rPr lang="en-US" sz="2400" b="1" dirty="0">
                <a:solidFill>
                  <a:schemeClr val="accent2"/>
                </a:solidFill>
              </a:rPr>
              <a:t>Urban heat island value (15%)</a:t>
            </a:r>
          </a:p>
        </p:txBody>
      </p:sp>
      <p:sp>
        <p:nvSpPr>
          <p:cNvPr id="13" name="TextBox 12">
            <a:extLst>
              <a:ext uri="{FF2B5EF4-FFF2-40B4-BE49-F238E27FC236}">
                <a16:creationId xmlns:a16="http://schemas.microsoft.com/office/drawing/2014/main" id="{4091B64C-8A4B-A9BD-0E8B-EC787560D704}"/>
              </a:ext>
            </a:extLst>
          </p:cNvPr>
          <p:cNvSpPr txBox="1"/>
          <p:nvPr/>
        </p:nvSpPr>
        <p:spPr>
          <a:xfrm>
            <a:off x="102752" y="4084099"/>
            <a:ext cx="3057008" cy="1200329"/>
          </a:xfrm>
          <a:prstGeom prst="rect">
            <a:avLst/>
          </a:prstGeom>
          <a:noFill/>
        </p:spPr>
        <p:txBody>
          <a:bodyPr wrap="square">
            <a:spAutoFit/>
          </a:bodyPr>
          <a:lstStyle/>
          <a:p>
            <a:pPr algn="ctr"/>
            <a:r>
              <a:rPr lang="en-US" sz="2400" dirty="0"/>
              <a:t>Average Land surface temperature during winter</a:t>
            </a:r>
          </a:p>
        </p:txBody>
      </p:sp>
      <p:pic>
        <p:nvPicPr>
          <p:cNvPr id="4" name="Picture 3">
            <a:extLst>
              <a:ext uri="{FF2B5EF4-FFF2-40B4-BE49-F238E27FC236}">
                <a16:creationId xmlns:a16="http://schemas.microsoft.com/office/drawing/2014/main" id="{B425D8D0-B3C5-2236-33B9-4F34E64FBB1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40505" y="525294"/>
            <a:ext cx="8951494" cy="6332706"/>
          </a:xfrm>
          <a:prstGeom prst="rect">
            <a:avLst/>
          </a:prstGeom>
          <a:noFill/>
          <a:ln>
            <a:noFill/>
          </a:ln>
        </p:spPr>
      </p:pic>
    </p:spTree>
    <p:extLst>
      <p:ext uri="{BB962C8B-B14F-4D97-AF65-F5344CB8AC3E}">
        <p14:creationId xmlns:p14="http://schemas.microsoft.com/office/powerpoint/2010/main" val="224228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13"/>
                                        </p:tgtEl>
                                        <p:attrNameLst>
                                          <p:attrName>style.visibility</p:attrName>
                                        </p:attrNameLst>
                                      </p:cBhvr>
                                      <p:to>
                                        <p:strVal val="visible"/>
                                      </p:to>
                                    </p:set>
                                    <p:anim calcmode="lin" valueType="num">
                                      <p:cBhvr additive="base">
                                        <p:cTn id="26" dur="500" fill="hold"/>
                                        <p:tgtEl>
                                          <p:spTgt spid="13"/>
                                        </p:tgtEl>
                                        <p:attrNameLst>
                                          <p:attrName>ppt_x</p:attrName>
                                        </p:attrNameLst>
                                      </p:cBhvr>
                                      <p:tavLst>
                                        <p:tav tm="0">
                                          <p:val>
                                            <p:strVal val="#ppt_x"/>
                                          </p:val>
                                        </p:tav>
                                        <p:tav tm="100000">
                                          <p:val>
                                            <p:strVal val="#ppt_x"/>
                                          </p:val>
                                        </p:tav>
                                      </p:tavLst>
                                    </p:anim>
                                    <p:anim calcmode="lin" valueType="num">
                                      <p:cBhvr additive="base">
                                        <p:cTn id="27"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8" grpId="0" animBg="1"/>
      <p:bldP spid="9" grpId="0"/>
      <p:bldP spid="13"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8" name="Rectangle: Rounded Corners 7">
            <a:extLst>
              <a:ext uri="{FF2B5EF4-FFF2-40B4-BE49-F238E27FC236}">
                <a16:creationId xmlns:a16="http://schemas.microsoft.com/office/drawing/2014/main" id="{8BBB4B5F-2B45-8C37-6F90-D395875EA9C1}"/>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9" name="TextBox 8">
            <a:extLst>
              <a:ext uri="{FF2B5EF4-FFF2-40B4-BE49-F238E27FC236}">
                <a16:creationId xmlns:a16="http://schemas.microsoft.com/office/drawing/2014/main" id="{E47C56EE-CE0B-0E15-8230-8A6F37E62152}"/>
              </a:ext>
            </a:extLst>
          </p:cNvPr>
          <p:cNvSpPr txBox="1"/>
          <p:nvPr/>
        </p:nvSpPr>
        <p:spPr>
          <a:xfrm>
            <a:off x="93606" y="2181692"/>
            <a:ext cx="3139440" cy="830997"/>
          </a:xfrm>
          <a:prstGeom prst="rect">
            <a:avLst/>
          </a:prstGeom>
          <a:noFill/>
        </p:spPr>
        <p:txBody>
          <a:bodyPr wrap="square">
            <a:spAutoFit/>
          </a:bodyPr>
          <a:lstStyle/>
          <a:p>
            <a:pPr algn="ctr"/>
            <a:r>
              <a:rPr lang="en-US" sz="2400" b="1" dirty="0">
                <a:solidFill>
                  <a:schemeClr val="accent2"/>
                </a:solidFill>
              </a:rPr>
              <a:t>Urban heat island value (15%)</a:t>
            </a:r>
          </a:p>
        </p:txBody>
      </p:sp>
      <p:sp>
        <p:nvSpPr>
          <p:cNvPr id="13" name="TextBox 12">
            <a:extLst>
              <a:ext uri="{FF2B5EF4-FFF2-40B4-BE49-F238E27FC236}">
                <a16:creationId xmlns:a16="http://schemas.microsoft.com/office/drawing/2014/main" id="{4091B64C-8A4B-A9BD-0E8B-EC787560D704}"/>
              </a:ext>
            </a:extLst>
          </p:cNvPr>
          <p:cNvSpPr txBox="1"/>
          <p:nvPr/>
        </p:nvSpPr>
        <p:spPr>
          <a:xfrm>
            <a:off x="134822" y="3245147"/>
            <a:ext cx="3057008" cy="1200329"/>
          </a:xfrm>
          <a:prstGeom prst="rect">
            <a:avLst/>
          </a:prstGeom>
          <a:noFill/>
        </p:spPr>
        <p:txBody>
          <a:bodyPr wrap="square">
            <a:spAutoFit/>
          </a:bodyPr>
          <a:lstStyle/>
          <a:p>
            <a:pPr algn="ctr"/>
            <a:r>
              <a:rPr lang="en-US" sz="2400" dirty="0"/>
              <a:t>Average annual Land surface temperature</a:t>
            </a:r>
          </a:p>
        </p:txBody>
      </p:sp>
      <p:pic>
        <p:nvPicPr>
          <p:cNvPr id="6" name="Picture 5">
            <a:extLst>
              <a:ext uri="{FF2B5EF4-FFF2-40B4-BE49-F238E27FC236}">
                <a16:creationId xmlns:a16="http://schemas.microsoft.com/office/drawing/2014/main" id="{0D0E7739-A974-6753-0EBA-C180A669B19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40506" y="525294"/>
            <a:ext cx="8951494" cy="6332706"/>
          </a:xfrm>
          <a:prstGeom prst="rect">
            <a:avLst/>
          </a:prstGeom>
          <a:noFill/>
          <a:ln>
            <a:noFill/>
          </a:ln>
        </p:spPr>
      </p:pic>
      <p:sp>
        <p:nvSpPr>
          <p:cNvPr id="11" name="TextBox 10">
            <a:extLst>
              <a:ext uri="{FF2B5EF4-FFF2-40B4-BE49-F238E27FC236}">
                <a16:creationId xmlns:a16="http://schemas.microsoft.com/office/drawing/2014/main" id="{4F2163E2-46A4-7B8F-013E-61DD870E5A52}"/>
              </a:ext>
            </a:extLst>
          </p:cNvPr>
          <p:cNvSpPr txBox="1"/>
          <p:nvPr/>
        </p:nvSpPr>
        <p:spPr>
          <a:xfrm>
            <a:off x="484766" y="5211534"/>
            <a:ext cx="2357120" cy="461665"/>
          </a:xfrm>
          <a:prstGeom prst="rect">
            <a:avLst/>
          </a:prstGeom>
          <a:noFill/>
        </p:spPr>
        <p:txBody>
          <a:bodyPr wrap="square">
            <a:spAutoFit/>
          </a:bodyPr>
          <a:lstStyle/>
          <a:p>
            <a:pPr algn="ctr"/>
            <a:r>
              <a:rPr lang="en-US" sz="2400" b="1" dirty="0">
                <a:solidFill>
                  <a:schemeClr val="accent2"/>
                </a:solidFill>
              </a:rPr>
              <a:t>Score = 8.5%</a:t>
            </a:r>
            <a:endParaRPr lang="en-US" sz="2400" dirty="0"/>
          </a:p>
        </p:txBody>
      </p:sp>
    </p:spTree>
    <p:extLst>
      <p:ext uri="{BB962C8B-B14F-4D97-AF65-F5344CB8AC3E}">
        <p14:creationId xmlns:p14="http://schemas.microsoft.com/office/powerpoint/2010/main" val="1369841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13"/>
                                        </p:tgtEl>
                                        <p:attrNameLst>
                                          <p:attrName>style.visibility</p:attrName>
                                        </p:attrNameLst>
                                      </p:cBhvr>
                                      <p:to>
                                        <p:strVal val="visible"/>
                                      </p:to>
                                    </p:set>
                                    <p:anim calcmode="lin" valueType="num">
                                      <p:cBhvr additive="base">
                                        <p:cTn id="26" dur="500" fill="hold"/>
                                        <p:tgtEl>
                                          <p:spTgt spid="13"/>
                                        </p:tgtEl>
                                        <p:attrNameLst>
                                          <p:attrName>ppt_x</p:attrName>
                                        </p:attrNameLst>
                                      </p:cBhvr>
                                      <p:tavLst>
                                        <p:tav tm="0">
                                          <p:val>
                                            <p:strVal val="#ppt_x"/>
                                          </p:val>
                                        </p:tav>
                                        <p:tav tm="100000">
                                          <p:val>
                                            <p:strVal val="#ppt_x"/>
                                          </p:val>
                                        </p:tav>
                                      </p:tavLst>
                                    </p:anim>
                                    <p:anim calcmode="lin" valueType="num">
                                      <p:cBhvr additive="base">
                                        <p:cTn id="27" dur="500" fill="hold"/>
                                        <p:tgtEl>
                                          <p:spTgt spid="13"/>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grpId="0" nodeType="after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8" grpId="0" animBg="1"/>
      <p:bldP spid="9" grpId="0"/>
      <p:bldP spid="13" grpId="0"/>
      <p:bldP spid="11"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29321"/>
            <a:ext cx="5953760" cy="461665"/>
          </a:xfrm>
          <a:prstGeom prst="rect">
            <a:avLst/>
          </a:prstGeom>
          <a:noFill/>
        </p:spPr>
        <p:txBody>
          <a:bodyPr wrap="square">
            <a:spAutoFit/>
          </a:bodyPr>
          <a:lstStyle/>
          <a:p>
            <a:r>
              <a:rPr lang="en-US" sz="2400" b="1" dirty="0">
                <a:solidFill>
                  <a:schemeClr val="accent2"/>
                </a:solidFill>
              </a:rPr>
              <a:t>Rainwater utilization rate (14%)</a:t>
            </a:r>
          </a:p>
        </p:txBody>
      </p:sp>
      <p:sp>
        <p:nvSpPr>
          <p:cNvPr id="15" name="TextBox 14">
            <a:extLst>
              <a:ext uri="{FF2B5EF4-FFF2-40B4-BE49-F238E27FC236}">
                <a16:creationId xmlns:a16="http://schemas.microsoft.com/office/drawing/2014/main" id="{4A10B06A-81CA-D674-C655-C6AD4FC61C10}"/>
              </a:ext>
            </a:extLst>
          </p:cNvPr>
          <p:cNvSpPr txBox="1"/>
          <p:nvPr/>
        </p:nvSpPr>
        <p:spPr>
          <a:xfrm>
            <a:off x="355600" y="2865245"/>
            <a:ext cx="5181600" cy="3785652"/>
          </a:xfrm>
          <a:prstGeom prst="rect">
            <a:avLst/>
          </a:prstGeom>
          <a:noFill/>
        </p:spPr>
        <p:txBody>
          <a:bodyPr wrap="square">
            <a:spAutoFit/>
          </a:bodyPr>
          <a:lstStyle/>
          <a:p>
            <a:pPr marL="342900" indent="-342900" algn="just">
              <a:buFont typeface="Arial" panose="020B0604020202020204" pitchFamily="34" charset="0"/>
              <a:buChar char="•"/>
            </a:pPr>
            <a:r>
              <a:rPr lang="en-US" sz="2400" dirty="0"/>
              <a:t>The annual average rainy days in Nablus is 60 – 70 days.</a:t>
            </a:r>
          </a:p>
          <a:p>
            <a:pPr marL="342900" indent="-342900" algn="just">
              <a:buFont typeface="Arial" panose="020B0604020202020204" pitchFamily="34" charset="0"/>
              <a:buChar char="•"/>
            </a:pPr>
            <a:endParaRPr lang="en-US" sz="2400" dirty="0"/>
          </a:p>
          <a:p>
            <a:pPr marL="342900" indent="-342900" algn="just">
              <a:buFont typeface="Arial" panose="020B0604020202020204" pitchFamily="34" charset="0"/>
              <a:buChar char="•"/>
            </a:pPr>
            <a:r>
              <a:rPr lang="en-US" sz="2400" dirty="0"/>
              <a:t>Nablus average precipitation rate is 660 mm.</a:t>
            </a:r>
          </a:p>
          <a:p>
            <a:pPr algn="just"/>
            <a:r>
              <a:rPr lang="en-US" sz="2400" dirty="0"/>
              <a:t> As the utilization of the rainwater in Nablus is close to 0%, this factor scored </a:t>
            </a:r>
            <a:r>
              <a:rPr lang="en-US" sz="2400" b="1" dirty="0">
                <a:solidFill>
                  <a:schemeClr val="accent2"/>
                </a:solidFill>
              </a:rPr>
              <a:t>0% out of 14%.</a:t>
            </a:r>
          </a:p>
          <a:p>
            <a:pPr algn="just"/>
            <a:endParaRPr lang="en-US" sz="2400" b="1" dirty="0">
              <a:solidFill>
                <a:schemeClr val="accent2"/>
              </a:solidFill>
            </a:endParaRPr>
          </a:p>
          <a:p>
            <a:pPr algn="just"/>
            <a:r>
              <a:rPr lang="en-US" sz="2400" b="1" dirty="0"/>
              <a:t>Standard utilization rate = 100%</a:t>
            </a:r>
          </a:p>
        </p:txBody>
      </p:sp>
      <p:graphicFrame>
        <p:nvGraphicFramePr>
          <p:cNvPr id="5" name="Table 4">
            <a:extLst>
              <a:ext uri="{FF2B5EF4-FFF2-40B4-BE49-F238E27FC236}">
                <a16:creationId xmlns:a16="http://schemas.microsoft.com/office/drawing/2014/main" id="{AC586453-6CCD-B2BF-DBCA-D277B79DB69E}"/>
              </a:ext>
            </a:extLst>
          </p:cNvPr>
          <p:cNvGraphicFramePr>
            <a:graphicFrameLocks noGrp="1"/>
          </p:cNvGraphicFramePr>
          <p:nvPr>
            <p:extLst>
              <p:ext uri="{D42A27DB-BD31-4B8C-83A1-F6EECF244321}">
                <p14:modId xmlns:p14="http://schemas.microsoft.com/office/powerpoint/2010/main" val="3261987144"/>
              </p:ext>
            </p:extLst>
          </p:nvPr>
        </p:nvGraphicFramePr>
        <p:xfrm>
          <a:off x="5660707" y="2129321"/>
          <a:ext cx="6338254" cy="4521582"/>
        </p:xfrm>
        <a:graphic>
          <a:graphicData uri="http://schemas.openxmlformats.org/drawingml/2006/table">
            <a:tbl>
              <a:tblPr firstRow="1" firstCol="1" bandRow="1">
                <a:tableStyleId>{5C22544A-7EE6-4342-B048-85BDC9FD1C3A}</a:tableStyleId>
              </a:tblPr>
              <a:tblGrid>
                <a:gridCol w="2194038">
                  <a:extLst>
                    <a:ext uri="{9D8B030D-6E8A-4147-A177-3AD203B41FA5}">
                      <a16:colId xmlns:a16="http://schemas.microsoft.com/office/drawing/2014/main" val="206790443"/>
                    </a:ext>
                  </a:extLst>
                </a:gridCol>
                <a:gridCol w="2254476">
                  <a:extLst>
                    <a:ext uri="{9D8B030D-6E8A-4147-A177-3AD203B41FA5}">
                      <a16:colId xmlns:a16="http://schemas.microsoft.com/office/drawing/2014/main" val="2968797053"/>
                    </a:ext>
                  </a:extLst>
                </a:gridCol>
                <a:gridCol w="1889740">
                  <a:extLst>
                    <a:ext uri="{9D8B030D-6E8A-4147-A177-3AD203B41FA5}">
                      <a16:colId xmlns:a16="http://schemas.microsoft.com/office/drawing/2014/main" val="171720393"/>
                    </a:ext>
                  </a:extLst>
                </a:gridCol>
              </a:tblGrid>
              <a:tr h="347814">
                <a:tc>
                  <a:txBody>
                    <a:bodyPr/>
                    <a:lstStyle/>
                    <a:p>
                      <a:pPr marL="0" marR="0" algn="ctr">
                        <a:lnSpc>
                          <a:spcPct val="107000"/>
                        </a:lnSpc>
                        <a:spcBef>
                          <a:spcPts val="0"/>
                        </a:spcBef>
                        <a:spcAft>
                          <a:spcPts val="0"/>
                        </a:spcAft>
                      </a:pPr>
                      <a:r>
                        <a:rPr lang="en-US" sz="1800" dirty="0">
                          <a:effectLst/>
                        </a:rPr>
                        <a:t>Year</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Precipitation Rate</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Percentage</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42495313"/>
                  </a:ext>
                </a:extLst>
              </a:tr>
              <a:tr h="347814">
                <a:tc>
                  <a:txBody>
                    <a:bodyPr/>
                    <a:lstStyle/>
                    <a:p>
                      <a:pPr marL="0" marR="0" algn="ctr">
                        <a:lnSpc>
                          <a:spcPct val="107000"/>
                        </a:lnSpc>
                        <a:spcBef>
                          <a:spcPts val="0"/>
                        </a:spcBef>
                        <a:spcAft>
                          <a:spcPts val="0"/>
                        </a:spcAft>
                      </a:pPr>
                      <a:r>
                        <a:rPr lang="en-US" sz="1800" dirty="0">
                          <a:effectLst/>
                        </a:rPr>
                        <a:t>2010</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508.6</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77%</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096965538"/>
                  </a:ext>
                </a:extLst>
              </a:tr>
              <a:tr h="347814">
                <a:tc>
                  <a:txBody>
                    <a:bodyPr/>
                    <a:lstStyle/>
                    <a:p>
                      <a:pPr marL="0" marR="0" algn="ctr">
                        <a:lnSpc>
                          <a:spcPct val="107000"/>
                        </a:lnSpc>
                        <a:spcBef>
                          <a:spcPts val="0"/>
                        </a:spcBef>
                        <a:spcAft>
                          <a:spcPts val="0"/>
                        </a:spcAft>
                      </a:pPr>
                      <a:r>
                        <a:rPr lang="en-US" sz="1800">
                          <a:effectLst/>
                        </a:rPr>
                        <a:t>2011</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612.9</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92.9%</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198241534"/>
                  </a:ext>
                </a:extLst>
              </a:tr>
              <a:tr h="347814">
                <a:tc>
                  <a:txBody>
                    <a:bodyPr/>
                    <a:lstStyle/>
                    <a:p>
                      <a:pPr marL="0" marR="0" algn="ctr">
                        <a:lnSpc>
                          <a:spcPct val="107000"/>
                        </a:lnSpc>
                        <a:spcBef>
                          <a:spcPts val="0"/>
                        </a:spcBef>
                        <a:spcAft>
                          <a:spcPts val="0"/>
                        </a:spcAft>
                      </a:pPr>
                      <a:r>
                        <a:rPr lang="en-US" sz="1800">
                          <a:effectLst/>
                        </a:rPr>
                        <a:t>2012</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547.8</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83%</a:t>
                      </a:r>
                      <a:endParaRPr lang="en-US" sz="2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665348264"/>
                  </a:ext>
                </a:extLst>
              </a:tr>
              <a:tr h="347814">
                <a:tc>
                  <a:txBody>
                    <a:bodyPr/>
                    <a:lstStyle/>
                    <a:p>
                      <a:pPr marL="0" marR="0" algn="ctr">
                        <a:lnSpc>
                          <a:spcPct val="107000"/>
                        </a:lnSpc>
                        <a:spcBef>
                          <a:spcPts val="0"/>
                        </a:spcBef>
                        <a:spcAft>
                          <a:spcPts val="0"/>
                        </a:spcAft>
                      </a:pPr>
                      <a:r>
                        <a:rPr lang="en-US" sz="1800">
                          <a:effectLst/>
                        </a:rPr>
                        <a:t>2013</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806.5</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122%</a:t>
                      </a:r>
                      <a:endParaRPr lang="en-US" sz="2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656126549"/>
                  </a:ext>
                </a:extLst>
              </a:tr>
              <a:tr h="347814">
                <a:tc>
                  <a:txBody>
                    <a:bodyPr/>
                    <a:lstStyle/>
                    <a:p>
                      <a:pPr marL="0" marR="0" algn="ctr">
                        <a:lnSpc>
                          <a:spcPct val="107000"/>
                        </a:lnSpc>
                        <a:spcBef>
                          <a:spcPts val="0"/>
                        </a:spcBef>
                        <a:spcAft>
                          <a:spcPts val="0"/>
                        </a:spcAft>
                      </a:pPr>
                      <a:r>
                        <a:rPr lang="en-US" sz="1800">
                          <a:effectLst/>
                        </a:rPr>
                        <a:t>2014</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360.8</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55%</a:t>
                      </a:r>
                      <a:endParaRPr lang="en-US" sz="2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160180595"/>
                  </a:ext>
                </a:extLst>
              </a:tr>
              <a:tr h="347814">
                <a:tc>
                  <a:txBody>
                    <a:bodyPr/>
                    <a:lstStyle/>
                    <a:p>
                      <a:pPr marL="0" marR="0" algn="ctr">
                        <a:lnSpc>
                          <a:spcPct val="107000"/>
                        </a:lnSpc>
                        <a:spcBef>
                          <a:spcPts val="0"/>
                        </a:spcBef>
                        <a:spcAft>
                          <a:spcPts val="0"/>
                        </a:spcAft>
                      </a:pPr>
                      <a:r>
                        <a:rPr lang="en-US" sz="1800">
                          <a:effectLst/>
                        </a:rPr>
                        <a:t>2015</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595.4</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90%</a:t>
                      </a:r>
                      <a:endParaRPr lang="en-US" sz="2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393426461"/>
                  </a:ext>
                </a:extLst>
              </a:tr>
              <a:tr h="347814">
                <a:tc>
                  <a:txBody>
                    <a:bodyPr/>
                    <a:lstStyle/>
                    <a:p>
                      <a:pPr marL="0" marR="0" algn="ctr">
                        <a:lnSpc>
                          <a:spcPct val="107000"/>
                        </a:lnSpc>
                        <a:spcBef>
                          <a:spcPts val="0"/>
                        </a:spcBef>
                        <a:spcAft>
                          <a:spcPts val="0"/>
                        </a:spcAft>
                      </a:pPr>
                      <a:r>
                        <a:rPr lang="en-US" sz="1800">
                          <a:effectLst/>
                        </a:rPr>
                        <a:t>2016</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681.2</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103%</a:t>
                      </a:r>
                      <a:endParaRPr lang="en-US" sz="2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787328375"/>
                  </a:ext>
                </a:extLst>
              </a:tr>
              <a:tr h="347814">
                <a:tc>
                  <a:txBody>
                    <a:bodyPr/>
                    <a:lstStyle/>
                    <a:p>
                      <a:pPr marL="0" marR="0" algn="ctr">
                        <a:lnSpc>
                          <a:spcPct val="107000"/>
                        </a:lnSpc>
                        <a:spcBef>
                          <a:spcPts val="0"/>
                        </a:spcBef>
                        <a:spcAft>
                          <a:spcPts val="0"/>
                        </a:spcAft>
                      </a:pPr>
                      <a:r>
                        <a:rPr lang="en-US" sz="1800">
                          <a:effectLst/>
                        </a:rPr>
                        <a:t>2017</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291</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44%</a:t>
                      </a:r>
                      <a:endParaRPr lang="en-US" sz="2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172596301"/>
                  </a:ext>
                </a:extLst>
              </a:tr>
              <a:tr h="347814">
                <a:tc>
                  <a:txBody>
                    <a:bodyPr/>
                    <a:lstStyle/>
                    <a:p>
                      <a:pPr marL="0" marR="0" algn="ctr">
                        <a:lnSpc>
                          <a:spcPct val="107000"/>
                        </a:lnSpc>
                        <a:spcBef>
                          <a:spcPts val="0"/>
                        </a:spcBef>
                        <a:spcAft>
                          <a:spcPts val="0"/>
                        </a:spcAft>
                      </a:pPr>
                      <a:r>
                        <a:rPr lang="en-US" sz="1800">
                          <a:effectLst/>
                        </a:rPr>
                        <a:t>2018</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873.3</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132%</a:t>
                      </a:r>
                      <a:endParaRPr lang="en-US" sz="2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875369013"/>
                  </a:ext>
                </a:extLst>
              </a:tr>
              <a:tr h="347814">
                <a:tc>
                  <a:txBody>
                    <a:bodyPr/>
                    <a:lstStyle/>
                    <a:p>
                      <a:pPr marL="0" marR="0" algn="ctr">
                        <a:lnSpc>
                          <a:spcPct val="107000"/>
                        </a:lnSpc>
                        <a:spcBef>
                          <a:spcPts val="0"/>
                        </a:spcBef>
                        <a:spcAft>
                          <a:spcPts val="0"/>
                        </a:spcAft>
                      </a:pPr>
                      <a:r>
                        <a:rPr lang="en-US" sz="1800">
                          <a:effectLst/>
                        </a:rPr>
                        <a:t>2019</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779.6</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118%</a:t>
                      </a:r>
                      <a:endParaRPr lang="en-US" sz="2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97991042"/>
                  </a:ext>
                </a:extLst>
              </a:tr>
              <a:tr h="347814">
                <a:tc>
                  <a:txBody>
                    <a:bodyPr/>
                    <a:lstStyle/>
                    <a:p>
                      <a:pPr marL="0" marR="0" algn="ctr">
                        <a:lnSpc>
                          <a:spcPct val="107000"/>
                        </a:lnSpc>
                        <a:spcBef>
                          <a:spcPts val="0"/>
                        </a:spcBef>
                        <a:spcAft>
                          <a:spcPts val="0"/>
                        </a:spcAft>
                      </a:pPr>
                      <a:r>
                        <a:rPr lang="en-US" sz="1800">
                          <a:effectLst/>
                        </a:rPr>
                        <a:t>2020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849</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129%</a:t>
                      </a:r>
                      <a:endParaRPr lang="en-US" sz="2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027599324"/>
                  </a:ext>
                </a:extLst>
              </a:tr>
              <a:tr h="347814">
                <a:tc>
                  <a:txBody>
                    <a:bodyPr/>
                    <a:lstStyle/>
                    <a:p>
                      <a:pPr marL="0" marR="0" algn="ctr">
                        <a:lnSpc>
                          <a:spcPct val="107000"/>
                        </a:lnSpc>
                        <a:spcBef>
                          <a:spcPts val="0"/>
                        </a:spcBef>
                        <a:spcAft>
                          <a:spcPts val="0"/>
                        </a:spcAft>
                      </a:pPr>
                      <a:r>
                        <a:rPr lang="en-US" sz="1800">
                          <a:effectLst/>
                        </a:rPr>
                        <a:t>2022/2023</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561.9</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85%</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250275115"/>
                  </a:ext>
                </a:extLst>
              </a:tr>
            </a:tbl>
          </a:graphicData>
        </a:graphic>
      </p:graphicFrame>
    </p:spTree>
    <p:extLst>
      <p:ext uri="{BB962C8B-B14F-4D97-AF65-F5344CB8AC3E}">
        <p14:creationId xmlns:p14="http://schemas.microsoft.com/office/powerpoint/2010/main" val="3559301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15"/>
                                        </p:tgtEl>
                                        <p:attrNameLst>
                                          <p:attrName>style.visibility</p:attrName>
                                        </p:attrNameLst>
                                      </p:cBhvr>
                                      <p:to>
                                        <p:strVal val="visible"/>
                                      </p:to>
                                    </p:set>
                                    <p:anim calcmode="lin" valueType="num">
                                      <p:cBhvr additive="base">
                                        <p:cTn id="26" dur="500" fill="hold"/>
                                        <p:tgtEl>
                                          <p:spTgt spid="15"/>
                                        </p:tgtEl>
                                        <p:attrNameLst>
                                          <p:attrName>ppt_x</p:attrName>
                                        </p:attrNameLst>
                                      </p:cBhvr>
                                      <p:tavLst>
                                        <p:tav tm="0">
                                          <p:val>
                                            <p:strVal val="#ppt_x"/>
                                          </p:val>
                                        </p:tav>
                                        <p:tav tm="100000">
                                          <p:val>
                                            <p:strVal val="#ppt_x"/>
                                          </p:val>
                                        </p:tav>
                                      </p:tavLst>
                                    </p:anim>
                                    <p:anim calcmode="lin" valueType="num">
                                      <p:cBhvr additive="base">
                                        <p:cTn id="27" dur="500" fill="hold"/>
                                        <p:tgtEl>
                                          <p:spTgt spid="15"/>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P spid="15"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pic>
        <p:nvPicPr>
          <p:cNvPr id="3" name="Picture 2">
            <a:extLst>
              <a:ext uri="{FF2B5EF4-FFF2-40B4-BE49-F238E27FC236}">
                <a16:creationId xmlns:a16="http://schemas.microsoft.com/office/drawing/2014/main" id="{54B9DE80-FAD7-D526-DC3A-B152F26F511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342079" y="525294"/>
            <a:ext cx="9505379" cy="6332706"/>
          </a:xfrm>
          <a:prstGeom prst="rect">
            <a:avLst/>
          </a:prstGeom>
          <a:noFill/>
          <a:ln>
            <a:noFill/>
          </a:ln>
        </p:spPr>
      </p:pic>
    </p:spTree>
    <p:extLst>
      <p:ext uri="{BB962C8B-B14F-4D97-AF65-F5344CB8AC3E}">
        <p14:creationId xmlns:p14="http://schemas.microsoft.com/office/powerpoint/2010/main" val="1637188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4" fill="hold" nodeType="after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ppt_x"/>
                                          </p:val>
                                        </p:tav>
                                        <p:tav tm="100000">
                                          <p:val>
                                            <p:strVal val="#ppt_x"/>
                                          </p:val>
                                        </p:tav>
                                      </p:tavLst>
                                    </p:anim>
                                    <p:anim calcmode="lin" valueType="num">
                                      <p:cBhvr additive="base">
                                        <p:cTn id="1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0" y="2129321"/>
            <a:ext cx="5506720" cy="461665"/>
          </a:xfrm>
          <a:prstGeom prst="rect">
            <a:avLst/>
          </a:prstGeom>
          <a:noFill/>
        </p:spPr>
        <p:txBody>
          <a:bodyPr wrap="square">
            <a:spAutoFit/>
          </a:bodyPr>
          <a:lstStyle/>
          <a:p>
            <a:r>
              <a:rPr lang="en-US" sz="2400" b="1" dirty="0">
                <a:solidFill>
                  <a:schemeClr val="accent2"/>
                </a:solidFill>
              </a:rPr>
              <a:t>Sewage treatment rate (10%)</a:t>
            </a:r>
          </a:p>
        </p:txBody>
      </p:sp>
      <p:sp>
        <p:nvSpPr>
          <p:cNvPr id="15" name="TextBox 14">
            <a:extLst>
              <a:ext uri="{FF2B5EF4-FFF2-40B4-BE49-F238E27FC236}">
                <a16:creationId xmlns:a16="http://schemas.microsoft.com/office/drawing/2014/main" id="{4A10B06A-81CA-D674-C655-C6AD4FC61C10}"/>
              </a:ext>
            </a:extLst>
          </p:cNvPr>
          <p:cNvSpPr txBox="1"/>
          <p:nvPr/>
        </p:nvSpPr>
        <p:spPr>
          <a:xfrm>
            <a:off x="355600" y="2865245"/>
            <a:ext cx="3860800" cy="3785652"/>
          </a:xfrm>
          <a:prstGeom prst="rect">
            <a:avLst/>
          </a:prstGeom>
          <a:noFill/>
        </p:spPr>
        <p:txBody>
          <a:bodyPr wrap="square">
            <a:spAutoFit/>
          </a:bodyPr>
          <a:lstStyle/>
          <a:p>
            <a:pPr algn="just"/>
            <a:r>
              <a:rPr lang="en-US" sz="2400" dirty="0"/>
              <a:t>The sewage treatment rate in Nablus is 55%, therefore, the sewage treatment rate factor scores </a:t>
            </a:r>
            <a:r>
              <a:rPr lang="en-US" sz="2400" b="1" dirty="0">
                <a:solidFill>
                  <a:schemeClr val="accent2"/>
                </a:solidFill>
              </a:rPr>
              <a:t>5.5% out of 10%</a:t>
            </a:r>
            <a:r>
              <a:rPr lang="en-US" sz="2400" dirty="0"/>
              <a:t>, with the ability to raise it whenever the east station is created.</a:t>
            </a:r>
          </a:p>
          <a:p>
            <a:pPr algn="just"/>
            <a:endParaRPr lang="en-US" sz="2400" dirty="0"/>
          </a:p>
          <a:p>
            <a:pPr algn="just"/>
            <a:r>
              <a:rPr lang="fr-FR" sz="2400" b="1" dirty="0"/>
              <a:t>Standard Ratio = 100%</a:t>
            </a:r>
            <a:endParaRPr lang="en-US" sz="2400" b="1" dirty="0"/>
          </a:p>
        </p:txBody>
      </p:sp>
      <mc:AlternateContent xmlns:mc="http://schemas.openxmlformats.org/markup-compatibility/2006" xmlns:a14="http://schemas.microsoft.com/office/drawing/2010/main">
        <mc:Choice Requires="a14">
          <p:graphicFrame>
            <p:nvGraphicFramePr>
              <p:cNvPr id="4" name="Table 3">
                <a:extLst>
                  <a:ext uri="{FF2B5EF4-FFF2-40B4-BE49-F238E27FC236}">
                    <a16:creationId xmlns:a16="http://schemas.microsoft.com/office/drawing/2014/main" id="{63CEBD3F-0491-4814-7A41-A44D3C2F3FD4}"/>
                  </a:ext>
                </a:extLst>
              </p:cNvPr>
              <p:cNvGraphicFramePr>
                <a:graphicFrameLocks noGrp="1"/>
              </p:cNvGraphicFramePr>
              <p:nvPr>
                <p:extLst>
                  <p:ext uri="{D42A27DB-BD31-4B8C-83A1-F6EECF244321}">
                    <p14:modId xmlns:p14="http://schemas.microsoft.com/office/powerpoint/2010/main" val="1274289542"/>
                  </p:ext>
                </p:extLst>
              </p:nvPr>
            </p:nvGraphicFramePr>
            <p:xfrm>
              <a:off x="4429761" y="3929855"/>
              <a:ext cx="7622131" cy="2721040"/>
            </p:xfrm>
            <a:graphic>
              <a:graphicData uri="http://schemas.openxmlformats.org/drawingml/2006/table">
                <a:tbl>
                  <a:tblPr firstRow="1" firstCol="1" bandRow="1">
                    <a:tableStyleId>{5C22544A-7EE6-4342-B048-85BDC9FD1C3A}</a:tableStyleId>
                  </a:tblPr>
                  <a:tblGrid>
                    <a:gridCol w="2540427">
                      <a:extLst>
                        <a:ext uri="{9D8B030D-6E8A-4147-A177-3AD203B41FA5}">
                          <a16:colId xmlns:a16="http://schemas.microsoft.com/office/drawing/2014/main" val="2479887254"/>
                        </a:ext>
                      </a:extLst>
                    </a:gridCol>
                    <a:gridCol w="2540427">
                      <a:extLst>
                        <a:ext uri="{9D8B030D-6E8A-4147-A177-3AD203B41FA5}">
                          <a16:colId xmlns:a16="http://schemas.microsoft.com/office/drawing/2014/main" val="4091746126"/>
                        </a:ext>
                      </a:extLst>
                    </a:gridCol>
                    <a:gridCol w="2541277">
                      <a:extLst>
                        <a:ext uri="{9D8B030D-6E8A-4147-A177-3AD203B41FA5}">
                          <a16:colId xmlns:a16="http://schemas.microsoft.com/office/drawing/2014/main" val="1074390081"/>
                        </a:ext>
                      </a:extLst>
                    </a:gridCol>
                  </a:tblGrid>
                  <a:tr h="680260">
                    <a:tc>
                      <a:txBody>
                        <a:bodyPr/>
                        <a:lstStyle/>
                        <a:p>
                          <a:pPr marL="0" marR="0" algn="r">
                            <a:lnSpc>
                              <a:spcPct val="107000"/>
                            </a:lnSpc>
                            <a:spcBef>
                              <a:spcPts val="0"/>
                            </a:spcBef>
                            <a:spcAft>
                              <a:spcPts val="0"/>
                            </a:spcAft>
                          </a:pPr>
                          <a:r>
                            <a:rPr lang="en-US" sz="1800">
                              <a:effectLst/>
                            </a:rPr>
                            <a:t>Quantity</a:t>
                          </a:r>
                        </a:p>
                        <a:p>
                          <a:pPr marL="0" marR="0" algn="l">
                            <a:lnSpc>
                              <a:spcPct val="107000"/>
                            </a:lnSpc>
                            <a:spcBef>
                              <a:spcPts val="0"/>
                            </a:spcBef>
                            <a:spcAft>
                              <a:spcPts val="0"/>
                            </a:spcAft>
                          </a:pPr>
                          <a:r>
                            <a:rPr lang="en-US" sz="1800">
                              <a:effectLst/>
                            </a:rPr>
                            <a:t>Factor</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Amount</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Percentage</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276014362"/>
                      </a:ext>
                    </a:extLst>
                  </a:tr>
                  <a:tr h="680260">
                    <a:tc>
                      <a:txBody>
                        <a:bodyPr/>
                        <a:lstStyle/>
                        <a:p>
                          <a:pPr marL="0" marR="0" algn="l">
                            <a:lnSpc>
                              <a:spcPct val="107000"/>
                            </a:lnSpc>
                            <a:spcBef>
                              <a:spcPts val="0"/>
                            </a:spcBef>
                            <a:spcAft>
                              <a:spcPts val="0"/>
                            </a:spcAft>
                          </a:pPr>
                          <a:r>
                            <a:rPr lang="en-US" sz="1800">
                              <a:effectLst/>
                            </a:rPr>
                            <a:t>Average Wastewater Produced Yearly</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7,883,336 </a:t>
                          </a:r>
                          <a14:m>
                            <m:oMath xmlns:m="http://schemas.openxmlformats.org/officeDocument/2006/math">
                              <m:sSup>
                                <m:sSupPr>
                                  <m:ctrlPr>
                                    <a:rPr lang="en-US" sz="1800" i="1" kern="1200" smtClean="0">
                                      <a:solidFill>
                                        <a:schemeClr val="dk1"/>
                                      </a:solidFill>
                                      <a:effectLst/>
                                      <a:latin typeface="Cambria Math" panose="02040503050406030204" pitchFamily="18" charset="0"/>
                                      <a:ea typeface="+mn-ea"/>
                                      <a:cs typeface="+mn-cs"/>
                                    </a:rPr>
                                  </m:ctrlPr>
                                </m:sSupPr>
                                <m:e>
                                  <m:r>
                                    <a:rPr lang="en-US" sz="1800" i="1" kern="1200">
                                      <a:solidFill>
                                        <a:schemeClr val="dk1"/>
                                      </a:solidFill>
                                      <a:effectLst/>
                                      <a:latin typeface="Cambria Math" panose="02040503050406030204" pitchFamily="18" charset="0"/>
                                      <a:ea typeface="+mn-ea"/>
                                      <a:cs typeface="+mn-cs"/>
                                    </a:rPr>
                                    <m:t>𝑚</m:t>
                                  </m:r>
                                </m:e>
                                <m:sup>
                                  <m:r>
                                    <a:rPr lang="en-US" sz="1800" i="1" kern="1200">
                                      <a:solidFill>
                                        <a:schemeClr val="dk1"/>
                                      </a:solidFill>
                                      <a:effectLst/>
                                      <a:latin typeface="Cambria Math" panose="02040503050406030204" pitchFamily="18" charset="0"/>
                                      <a:ea typeface="+mn-ea"/>
                                      <a:cs typeface="+mn-cs"/>
                                    </a:rPr>
                                    <m:t>3</m:t>
                                  </m:r>
                                </m:sup>
                              </m:sSup>
                            </m:oMath>
                          </a14:m>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100%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092776825"/>
                      </a:ext>
                    </a:extLst>
                  </a:tr>
                  <a:tr h="680260">
                    <a:tc>
                      <a:txBody>
                        <a:bodyPr/>
                        <a:lstStyle/>
                        <a:p>
                          <a:pPr marL="0" marR="0" algn="l">
                            <a:lnSpc>
                              <a:spcPct val="107000"/>
                            </a:lnSpc>
                            <a:spcBef>
                              <a:spcPts val="0"/>
                            </a:spcBef>
                            <a:spcAft>
                              <a:spcPts val="0"/>
                            </a:spcAft>
                          </a:pPr>
                          <a:r>
                            <a:rPr lang="en-US" sz="1800">
                              <a:effectLst/>
                            </a:rPr>
                            <a:t>Average Wastewater Not Treated Yearly</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3,547,501 </a:t>
                          </a:r>
                          <a14:m>
                            <m:oMath xmlns:m="http://schemas.openxmlformats.org/officeDocument/2006/math">
                              <m:sSup>
                                <m:sSupPr>
                                  <m:ctrlPr>
                                    <a:rPr lang="en-US" sz="1800" i="1" kern="1200" smtClean="0">
                                      <a:solidFill>
                                        <a:schemeClr val="dk1"/>
                                      </a:solidFill>
                                      <a:effectLst/>
                                      <a:latin typeface="Cambria Math" panose="02040503050406030204" pitchFamily="18" charset="0"/>
                                      <a:ea typeface="+mn-ea"/>
                                      <a:cs typeface="+mn-cs"/>
                                    </a:rPr>
                                  </m:ctrlPr>
                                </m:sSupPr>
                                <m:e>
                                  <m:r>
                                    <a:rPr lang="en-US" sz="1800" i="1" kern="1200">
                                      <a:solidFill>
                                        <a:schemeClr val="dk1"/>
                                      </a:solidFill>
                                      <a:effectLst/>
                                      <a:latin typeface="Cambria Math" panose="02040503050406030204" pitchFamily="18" charset="0"/>
                                      <a:ea typeface="+mn-ea"/>
                                      <a:cs typeface="+mn-cs"/>
                                    </a:rPr>
                                    <m:t>𝑚</m:t>
                                  </m:r>
                                </m:e>
                                <m:sup>
                                  <m:r>
                                    <a:rPr lang="en-US" sz="1800" i="1" kern="1200">
                                      <a:solidFill>
                                        <a:schemeClr val="dk1"/>
                                      </a:solidFill>
                                      <a:effectLst/>
                                      <a:latin typeface="Cambria Math" panose="02040503050406030204" pitchFamily="18" charset="0"/>
                                      <a:ea typeface="+mn-ea"/>
                                      <a:cs typeface="+mn-cs"/>
                                    </a:rPr>
                                    <m:t>3</m:t>
                                  </m:r>
                                </m:sup>
                              </m:sSup>
                            </m:oMath>
                          </a14:m>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45%</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540409066"/>
                      </a:ext>
                    </a:extLst>
                  </a:tr>
                  <a:tr h="680260">
                    <a:tc>
                      <a:txBody>
                        <a:bodyPr/>
                        <a:lstStyle/>
                        <a:p>
                          <a:pPr marL="0" marR="0" algn="l">
                            <a:lnSpc>
                              <a:spcPct val="107000"/>
                            </a:lnSpc>
                            <a:spcBef>
                              <a:spcPts val="0"/>
                            </a:spcBef>
                            <a:spcAft>
                              <a:spcPts val="0"/>
                            </a:spcAft>
                          </a:pPr>
                          <a:r>
                            <a:rPr lang="en-US" sz="1800">
                              <a:effectLst/>
                            </a:rPr>
                            <a:t>Average Wastewater Treated Yearly</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1" dirty="0">
                              <a:effectLst/>
                            </a:rPr>
                            <a:t>4,335,835 </a:t>
                          </a:r>
                          <a14:m>
                            <m:oMath xmlns:m="http://schemas.openxmlformats.org/officeDocument/2006/math">
                              <m:sSup>
                                <m:sSupPr>
                                  <m:ctrlPr>
                                    <a:rPr lang="en-US" sz="1800" b="1" i="1" kern="1200" smtClean="0">
                                      <a:solidFill>
                                        <a:schemeClr val="dk1"/>
                                      </a:solidFill>
                                      <a:effectLst/>
                                      <a:latin typeface="Cambria Math" panose="02040503050406030204" pitchFamily="18" charset="0"/>
                                      <a:ea typeface="+mn-ea"/>
                                      <a:cs typeface="+mn-cs"/>
                                    </a:rPr>
                                  </m:ctrlPr>
                                </m:sSupPr>
                                <m:e>
                                  <m:r>
                                    <a:rPr lang="en-US" sz="1800" b="1" i="1" kern="1200" smtClean="0">
                                      <a:solidFill>
                                        <a:schemeClr val="dk1"/>
                                      </a:solidFill>
                                      <a:effectLst/>
                                      <a:latin typeface="Cambria Math" panose="02040503050406030204" pitchFamily="18" charset="0"/>
                                      <a:ea typeface="+mn-ea"/>
                                      <a:cs typeface="+mn-cs"/>
                                    </a:rPr>
                                    <m:t>𝒎</m:t>
                                  </m:r>
                                </m:e>
                                <m:sup>
                                  <m:r>
                                    <a:rPr lang="en-US" sz="1800" b="1" i="1" kern="1200" smtClean="0">
                                      <a:solidFill>
                                        <a:schemeClr val="dk1"/>
                                      </a:solidFill>
                                      <a:effectLst/>
                                      <a:latin typeface="Cambria Math" panose="02040503050406030204" pitchFamily="18" charset="0"/>
                                      <a:ea typeface="+mn-ea"/>
                                      <a:cs typeface="+mn-cs"/>
                                    </a:rPr>
                                    <m:t>𝟑</m:t>
                                  </m:r>
                                </m:sup>
                              </m:sSup>
                            </m:oMath>
                          </a14:m>
                          <a:endParaRPr lang="en-US" sz="1800" b="1"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b="1" dirty="0">
                              <a:effectLst/>
                            </a:rPr>
                            <a:t>55%</a:t>
                          </a:r>
                          <a:endParaRPr lang="en-US" sz="1800" b="1"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extLst>
                      <a:ext uri="{0D108BD9-81ED-4DB2-BD59-A6C34878D82A}">
                        <a16:rowId xmlns:a16="http://schemas.microsoft.com/office/drawing/2014/main" val="3665275100"/>
                      </a:ext>
                    </a:extLst>
                  </a:tr>
                </a:tbl>
              </a:graphicData>
            </a:graphic>
          </p:graphicFrame>
        </mc:Choice>
        <mc:Fallback xmlns="">
          <p:graphicFrame>
            <p:nvGraphicFramePr>
              <p:cNvPr id="4" name="Table 3">
                <a:extLst>
                  <a:ext uri="{FF2B5EF4-FFF2-40B4-BE49-F238E27FC236}">
                    <a16:creationId xmlns:a16="http://schemas.microsoft.com/office/drawing/2014/main" id="{63CEBD3F-0491-4814-7A41-A44D3C2F3FD4}"/>
                  </a:ext>
                </a:extLst>
              </p:cNvPr>
              <p:cNvGraphicFramePr>
                <a:graphicFrameLocks noGrp="1"/>
              </p:cNvGraphicFramePr>
              <p:nvPr>
                <p:extLst>
                  <p:ext uri="{D42A27DB-BD31-4B8C-83A1-F6EECF244321}">
                    <p14:modId xmlns:p14="http://schemas.microsoft.com/office/powerpoint/2010/main" val="1274289542"/>
                  </p:ext>
                </p:extLst>
              </p:nvPr>
            </p:nvGraphicFramePr>
            <p:xfrm>
              <a:off x="4429761" y="3929855"/>
              <a:ext cx="7622131" cy="2721040"/>
            </p:xfrm>
            <a:graphic>
              <a:graphicData uri="http://schemas.openxmlformats.org/drawingml/2006/table">
                <a:tbl>
                  <a:tblPr firstRow="1" firstCol="1" bandRow="1">
                    <a:tableStyleId>{5C22544A-7EE6-4342-B048-85BDC9FD1C3A}</a:tableStyleId>
                  </a:tblPr>
                  <a:tblGrid>
                    <a:gridCol w="2540427">
                      <a:extLst>
                        <a:ext uri="{9D8B030D-6E8A-4147-A177-3AD203B41FA5}">
                          <a16:colId xmlns:a16="http://schemas.microsoft.com/office/drawing/2014/main" val="2479887254"/>
                        </a:ext>
                      </a:extLst>
                    </a:gridCol>
                    <a:gridCol w="2540427">
                      <a:extLst>
                        <a:ext uri="{9D8B030D-6E8A-4147-A177-3AD203B41FA5}">
                          <a16:colId xmlns:a16="http://schemas.microsoft.com/office/drawing/2014/main" val="4091746126"/>
                        </a:ext>
                      </a:extLst>
                    </a:gridCol>
                    <a:gridCol w="2541277">
                      <a:extLst>
                        <a:ext uri="{9D8B030D-6E8A-4147-A177-3AD203B41FA5}">
                          <a16:colId xmlns:a16="http://schemas.microsoft.com/office/drawing/2014/main" val="1074390081"/>
                        </a:ext>
                      </a:extLst>
                    </a:gridCol>
                  </a:tblGrid>
                  <a:tr h="680260">
                    <a:tc>
                      <a:txBody>
                        <a:bodyPr/>
                        <a:lstStyle/>
                        <a:p>
                          <a:pPr marL="0" marR="0" algn="r">
                            <a:lnSpc>
                              <a:spcPct val="107000"/>
                            </a:lnSpc>
                            <a:spcBef>
                              <a:spcPts val="0"/>
                            </a:spcBef>
                            <a:spcAft>
                              <a:spcPts val="0"/>
                            </a:spcAft>
                          </a:pPr>
                          <a:r>
                            <a:rPr lang="en-US" sz="1800">
                              <a:effectLst/>
                            </a:rPr>
                            <a:t>Quantity</a:t>
                          </a:r>
                        </a:p>
                        <a:p>
                          <a:pPr marL="0" marR="0" algn="l">
                            <a:lnSpc>
                              <a:spcPct val="107000"/>
                            </a:lnSpc>
                            <a:spcBef>
                              <a:spcPts val="0"/>
                            </a:spcBef>
                            <a:spcAft>
                              <a:spcPts val="0"/>
                            </a:spcAft>
                          </a:pPr>
                          <a:r>
                            <a:rPr lang="en-US" sz="1800">
                              <a:effectLst/>
                            </a:rPr>
                            <a:t>Factor</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Amount</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Percentage</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276014362"/>
                      </a:ext>
                    </a:extLst>
                  </a:tr>
                  <a:tr h="680260">
                    <a:tc>
                      <a:txBody>
                        <a:bodyPr/>
                        <a:lstStyle/>
                        <a:p>
                          <a:pPr marL="0" marR="0" algn="l">
                            <a:lnSpc>
                              <a:spcPct val="107000"/>
                            </a:lnSpc>
                            <a:spcBef>
                              <a:spcPts val="0"/>
                            </a:spcBef>
                            <a:spcAft>
                              <a:spcPts val="0"/>
                            </a:spcAft>
                          </a:pPr>
                          <a:r>
                            <a:rPr lang="en-US" sz="1800">
                              <a:effectLst/>
                            </a:rPr>
                            <a:t>Average Wastewater Produced Yearly</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endParaRPr lang="en-US"/>
                        </a:p>
                      </a:txBody>
                      <a:tcPr marL="68580" marR="68580" marT="0" marB="0" anchor="ctr">
                        <a:blipFill>
                          <a:blip r:embed="rId2"/>
                          <a:stretch>
                            <a:fillRect l="-100000" t="-103571" r="-100718" b="-210714"/>
                          </a:stretch>
                        </a:blipFill>
                      </a:tcPr>
                    </a:tc>
                    <a:tc>
                      <a:txBody>
                        <a:bodyPr/>
                        <a:lstStyle/>
                        <a:p>
                          <a:pPr marL="0" marR="0" algn="ctr">
                            <a:lnSpc>
                              <a:spcPct val="107000"/>
                            </a:lnSpc>
                            <a:spcBef>
                              <a:spcPts val="0"/>
                            </a:spcBef>
                            <a:spcAft>
                              <a:spcPts val="0"/>
                            </a:spcAft>
                          </a:pPr>
                          <a:r>
                            <a:rPr lang="en-US" sz="1800">
                              <a:effectLst/>
                            </a:rPr>
                            <a:t>100%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092776825"/>
                      </a:ext>
                    </a:extLst>
                  </a:tr>
                  <a:tr h="680260">
                    <a:tc>
                      <a:txBody>
                        <a:bodyPr/>
                        <a:lstStyle/>
                        <a:p>
                          <a:pPr marL="0" marR="0" algn="l">
                            <a:lnSpc>
                              <a:spcPct val="107000"/>
                            </a:lnSpc>
                            <a:spcBef>
                              <a:spcPts val="0"/>
                            </a:spcBef>
                            <a:spcAft>
                              <a:spcPts val="0"/>
                            </a:spcAft>
                          </a:pPr>
                          <a:r>
                            <a:rPr lang="en-US" sz="1800">
                              <a:effectLst/>
                            </a:rPr>
                            <a:t>Average Wastewater Not Treated Yearly</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endParaRPr lang="en-US"/>
                        </a:p>
                      </a:txBody>
                      <a:tcPr marL="68580" marR="68580" marT="0" marB="0" anchor="ctr">
                        <a:blipFill>
                          <a:blip r:embed="rId2"/>
                          <a:stretch>
                            <a:fillRect l="-100000" t="-203571" r="-100718" b="-110714"/>
                          </a:stretch>
                        </a:blipFill>
                      </a:tcPr>
                    </a:tc>
                    <a:tc>
                      <a:txBody>
                        <a:bodyPr/>
                        <a:lstStyle/>
                        <a:p>
                          <a:pPr marL="0" marR="0" algn="ctr">
                            <a:lnSpc>
                              <a:spcPct val="107000"/>
                            </a:lnSpc>
                            <a:spcBef>
                              <a:spcPts val="0"/>
                            </a:spcBef>
                            <a:spcAft>
                              <a:spcPts val="0"/>
                            </a:spcAft>
                          </a:pPr>
                          <a:r>
                            <a:rPr lang="en-US" sz="1800">
                              <a:effectLst/>
                            </a:rPr>
                            <a:t>45%</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540409066"/>
                      </a:ext>
                    </a:extLst>
                  </a:tr>
                  <a:tr h="680260">
                    <a:tc>
                      <a:txBody>
                        <a:bodyPr/>
                        <a:lstStyle/>
                        <a:p>
                          <a:pPr marL="0" marR="0" algn="l">
                            <a:lnSpc>
                              <a:spcPct val="107000"/>
                            </a:lnSpc>
                            <a:spcBef>
                              <a:spcPts val="0"/>
                            </a:spcBef>
                            <a:spcAft>
                              <a:spcPts val="0"/>
                            </a:spcAft>
                          </a:pPr>
                          <a:r>
                            <a:rPr lang="en-US" sz="1800">
                              <a:effectLst/>
                            </a:rPr>
                            <a:t>Average Wastewater Treated Yearly</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endParaRPr lang="en-US"/>
                        </a:p>
                      </a:txBody>
                      <a:tcPr marL="68580" marR="68580" marT="0" marB="0" anchor="ctr">
                        <a:blipFill>
                          <a:blip r:embed="rId2"/>
                          <a:stretch>
                            <a:fillRect l="-100000" t="-303571" r="-100718" b="-10714"/>
                          </a:stretch>
                        </a:blipFill>
                      </a:tcPr>
                    </a:tc>
                    <a:tc>
                      <a:txBody>
                        <a:bodyPr/>
                        <a:lstStyle/>
                        <a:p>
                          <a:pPr marL="0" marR="0" algn="ctr">
                            <a:lnSpc>
                              <a:spcPct val="107000"/>
                            </a:lnSpc>
                            <a:spcBef>
                              <a:spcPts val="0"/>
                            </a:spcBef>
                            <a:spcAft>
                              <a:spcPts val="0"/>
                            </a:spcAft>
                          </a:pPr>
                          <a:r>
                            <a:rPr lang="en-US" sz="1800" b="1" dirty="0">
                              <a:effectLst/>
                            </a:rPr>
                            <a:t>55%</a:t>
                          </a:r>
                          <a:endParaRPr lang="en-US" sz="1800" b="1"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extLst>
                      <a:ext uri="{0D108BD9-81ED-4DB2-BD59-A6C34878D82A}">
                        <a16:rowId xmlns:a16="http://schemas.microsoft.com/office/drawing/2014/main" val="3665275100"/>
                      </a:ext>
                    </a:extLst>
                  </a:tr>
                </a:tbl>
              </a:graphicData>
            </a:graphic>
          </p:graphicFrame>
        </mc:Fallback>
      </mc:AlternateContent>
      <p:pic>
        <p:nvPicPr>
          <p:cNvPr id="11" name="Picture 10">
            <a:extLst>
              <a:ext uri="{FF2B5EF4-FFF2-40B4-BE49-F238E27FC236}">
                <a16:creationId xmlns:a16="http://schemas.microsoft.com/office/drawing/2014/main" id="{F56E5509-F1BC-E525-755B-545121296E8F}"/>
              </a:ext>
            </a:extLst>
          </p:cNvPr>
          <p:cNvPicPr>
            <a:picLocks noChangeAspect="1"/>
          </p:cNvPicPr>
          <p:nvPr/>
        </p:nvPicPr>
        <p:blipFill>
          <a:blip r:embed="rId3"/>
          <a:stretch>
            <a:fillRect/>
          </a:stretch>
        </p:blipFill>
        <p:spPr>
          <a:xfrm>
            <a:off x="5262880" y="634353"/>
            <a:ext cx="5966447" cy="3222008"/>
          </a:xfrm>
          <a:prstGeom prst="rect">
            <a:avLst/>
          </a:prstGeom>
        </p:spPr>
      </p:pic>
    </p:spTree>
    <p:extLst>
      <p:ext uri="{BB962C8B-B14F-4D97-AF65-F5344CB8AC3E}">
        <p14:creationId xmlns:p14="http://schemas.microsoft.com/office/powerpoint/2010/main" val="4165032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15"/>
                                        </p:tgtEl>
                                        <p:attrNameLst>
                                          <p:attrName>style.visibility</p:attrName>
                                        </p:attrNameLst>
                                      </p:cBhvr>
                                      <p:to>
                                        <p:strVal val="visible"/>
                                      </p:to>
                                    </p:set>
                                    <p:anim calcmode="lin" valueType="num">
                                      <p:cBhvr additive="base">
                                        <p:cTn id="26" dur="500" fill="hold"/>
                                        <p:tgtEl>
                                          <p:spTgt spid="15"/>
                                        </p:tgtEl>
                                        <p:attrNameLst>
                                          <p:attrName>ppt_x</p:attrName>
                                        </p:attrNameLst>
                                      </p:cBhvr>
                                      <p:tavLst>
                                        <p:tav tm="0">
                                          <p:val>
                                            <p:strVal val="#ppt_x"/>
                                          </p:val>
                                        </p:tav>
                                        <p:tav tm="100000">
                                          <p:val>
                                            <p:strVal val="#ppt_x"/>
                                          </p:val>
                                        </p:tav>
                                      </p:tavLst>
                                    </p:anim>
                                    <p:anim calcmode="lin" valueType="num">
                                      <p:cBhvr additive="base">
                                        <p:cTn id="27" dur="500" fill="hold"/>
                                        <p:tgtEl>
                                          <p:spTgt spid="15"/>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2" fill="hold" nodeType="afterEffect">
                                  <p:stCondLst>
                                    <p:cond delay="0"/>
                                  </p:stCondLst>
                                  <p:childTnLst>
                                    <p:set>
                                      <p:cBhvr>
                                        <p:cTn id="35" dur="1" fill="hold">
                                          <p:stCondLst>
                                            <p:cond delay="0"/>
                                          </p:stCondLst>
                                        </p:cTn>
                                        <p:tgtEl>
                                          <p:spTgt spid="11"/>
                                        </p:tgtEl>
                                        <p:attrNameLst>
                                          <p:attrName>style.visibility</p:attrName>
                                        </p:attrNameLst>
                                      </p:cBhvr>
                                      <p:to>
                                        <p:strVal val="visible"/>
                                      </p:to>
                                    </p:set>
                                    <p:anim calcmode="lin" valueType="num">
                                      <p:cBhvr additive="base">
                                        <p:cTn id="36" dur="500" fill="hold"/>
                                        <p:tgtEl>
                                          <p:spTgt spid="11"/>
                                        </p:tgtEl>
                                        <p:attrNameLst>
                                          <p:attrName>ppt_x</p:attrName>
                                        </p:attrNameLst>
                                      </p:cBhvr>
                                      <p:tavLst>
                                        <p:tav tm="0">
                                          <p:val>
                                            <p:strVal val="1+#ppt_w/2"/>
                                          </p:val>
                                        </p:tav>
                                        <p:tav tm="100000">
                                          <p:val>
                                            <p:strVal val="#ppt_x"/>
                                          </p:val>
                                        </p:tav>
                                      </p:tavLst>
                                    </p:anim>
                                    <p:anim calcmode="lin" valueType="num">
                                      <p:cBhvr additive="base">
                                        <p:cTn id="37" dur="5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P spid="15"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CD27831D-6EAA-0F6F-53EC-E7A911D12FD8}"/>
              </a:ext>
            </a:extLst>
          </p:cNvPr>
          <p:cNvPicPr>
            <a:picLocks noChangeAspect="1"/>
          </p:cNvPicPr>
          <p:nvPr/>
        </p:nvPicPr>
        <p:blipFill rotWithShape="1">
          <a:blip r:embed="rId2"/>
          <a:srcRect l="64879" t="41984" r="2554" b="38648"/>
          <a:stretch/>
        </p:blipFill>
        <p:spPr>
          <a:xfrm>
            <a:off x="0" y="5819678"/>
            <a:ext cx="3233045" cy="1038322"/>
          </a:xfrm>
          <a:prstGeom prst="rect">
            <a:avLst/>
          </a:prstGeom>
        </p:spPr>
      </p:pic>
      <p:pic>
        <p:nvPicPr>
          <p:cNvPr id="5" name="Picture 4">
            <a:extLst>
              <a:ext uri="{FF2B5EF4-FFF2-40B4-BE49-F238E27FC236}">
                <a16:creationId xmlns:a16="http://schemas.microsoft.com/office/drawing/2014/main" id="{468A8C84-C601-B6D6-3D70-6CDB446DEBBE}"/>
              </a:ext>
            </a:extLst>
          </p:cNvPr>
          <p:cNvPicPr>
            <a:picLocks noChangeAspect="1"/>
          </p:cNvPicPr>
          <p:nvPr/>
        </p:nvPicPr>
        <p:blipFill rotWithShape="1">
          <a:blip r:embed="rId2"/>
          <a:srcRect l="17199" t="20990" r="44487" b="9638"/>
          <a:stretch/>
        </p:blipFill>
        <p:spPr>
          <a:xfrm>
            <a:off x="146719" y="3012689"/>
            <a:ext cx="3086326" cy="3017741"/>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8" name="Rectangle: Rounded Corners 7">
            <a:extLst>
              <a:ext uri="{FF2B5EF4-FFF2-40B4-BE49-F238E27FC236}">
                <a16:creationId xmlns:a16="http://schemas.microsoft.com/office/drawing/2014/main" id="{8BBB4B5F-2B45-8C37-6F90-D395875EA9C1}"/>
              </a:ext>
            </a:extLst>
          </p:cNvPr>
          <p:cNvSpPr/>
          <p:nvPr/>
        </p:nvSpPr>
        <p:spPr>
          <a:xfrm>
            <a:off x="355600" y="1036319"/>
            <a:ext cx="26212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9" name="TextBox 8">
            <a:extLst>
              <a:ext uri="{FF2B5EF4-FFF2-40B4-BE49-F238E27FC236}">
                <a16:creationId xmlns:a16="http://schemas.microsoft.com/office/drawing/2014/main" id="{E47C56EE-CE0B-0E15-8230-8A6F37E62152}"/>
              </a:ext>
            </a:extLst>
          </p:cNvPr>
          <p:cNvSpPr txBox="1"/>
          <p:nvPr/>
        </p:nvSpPr>
        <p:spPr>
          <a:xfrm>
            <a:off x="93606" y="2181692"/>
            <a:ext cx="3139440" cy="830997"/>
          </a:xfrm>
          <a:prstGeom prst="rect">
            <a:avLst/>
          </a:prstGeom>
          <a:noFill/>
        </p:spPr>
        <p:txBody>
          <a:bodyPr wrap="square">
            <a:spAutoFit/>
          </a:bodyPr>
          <a:lstStyle/>
          <a:p>
            <a:pPr algn="ctr"/>
            <a:r>
              <a:rPr lang="en-US" sz="2400" b="1" dirty="0">
                <a:solidFill>
                  <a:schemeClr val="accent2"/>
                </a:solidFill>
              </a:rPr>
              <a:t>Sewage treatment rate (10%)</a:t>
            </a:r>
          </a:p>
        </p:txBody>
      </p:sp>
      <p:sp>
        <p:nvSpPr>
          <p:cNvPr id="13" name="TextBox 12">
            <a:extLst>
              <a:ext uri="{FF2B5EF4-FFF2-40B4-BE49-F238E27FC236}">
                <a16:creationId xmlns:a16="http://schemas.microsoft.com/office/drawing/2014/main" id="{4091B64C-8A4B-A9BD-0E8B-EC787560D704}"/>
              </a:ext>
            </a:extLst>
          </p:cNvPr>
          <p:cNvSpPr txBox="1"/>
          <p:nvPr/>
        </p:nvSpPr>
        <p:spPr>
          <a:xfrm>
            <a:off x="1146418" y="4290726"/>
            <a:ext cx="1086927" cy="461665"/>
          </a:xfrm>
          <a:prstGeom prst="rect">
            <a:avLst/>
          </a:prstGeom>
          <a:noFill/>
        </p:spPr>
        <p:txBody>
          <a:bodyPr wrap="square">
            <a:spAutoFit/>
          </a:bodyPr>
          <a:lstStyle/>
          <a:p>
            <a:pPr algn="ctr"/>
            <a:r>
              <a:rPr lang="en-US" sz="2400" b="1" dirty="0">
                <a:solidFill>
                  <a:schemeClr val="accent2"/>
                </a:solidFill>
              </a:rPr>
              <a:t>5.5%</a:t>
            </a:r>
            <a:endParaRPr lang="en-US" sz="2400" dirty="0"/>
          </a:p>
        </p:txBody>
      </p:sp>
      <p:pic>
        <p:nvPicPr>
          <p:cNvPr id="14" name="Picture 13">
            <a:extLst>
              <a:ext uri="{FF2B5EF4-FFF2-40B4-BE49-F238E27FC236}">
                <a16:creationId xmlns:a16="http://schemas.microsoft.com/office/drawing/2014/main" id="{E8A8C1CF-818E-EBE9-A7FA-DA6ECE8B93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4815" y="525294"/>
            <a:ext cx="8957185" cy="6332706"/>
          </a:xfrm>
          <a:prstGeom prst="rect">
            <a:avLst/>
          </a:prstGeom>
        </p:spPr>
      </p:pic>
    </p:spTree>
    <p:extLst>
      <p:ext uri="{BB962C8B-B14F-4D97-AF65-F5344CB8AC3E}">
        <p14:creationId xmlns:p14="http://schemas.microsoft.com/office/powerpoint/2010/main" val="1497864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grpId="0" nodeType="afterEffect">
                                  <p:stCondLst>
                                    <p:cond delay="0"/>
                                  </p:stCondLst>
                                  <p:childTnLst>
                                    <p:set>
                                      <p:cBhvr>
                                        <p:cTn id="35" dur="1" fill="hold">
                                          <p:stCondLst>
                                            <p:cond delay="0"/>
                                          </p:stCondLst>
                                        </p:cTn>
                                        <p:tgtEl>
                                          <p:spTgt spid="13"/>
                                        </p:tgtEl>
                                        <p:attrNameLst>
                                          <p:attrName>style.visibility</p:attrName>
                                        </p:attrNameLst>
                                      </p:cBhvr>
                                      <p:to>
                                        <p:strVal val="visible"/>
                                      </p:to>
                                    </p:set>
                                    <p:anim calcmode="lin" valueType="num">
                                      <p:cBhvr additive="base">
                                        <p:cTn id="36" dur="500" fill="hold"/>
                                        <p:tgtEl>
                                          <p:spTgt spid="13"/>
                                        </p:tgtEl>
                                        <p:attrNameLst>
                                          <p:attrName>ppt_x</p:attrName>
                                        </p:attrNameLst>
                                      </p:cBhvr>
                                      <p:tavLst>
                                        <p:tav tm="0">
                                          <p:val>
                                            <p:strVal val="#ppt_x"/>
                                          </p:val>
                                        </p:tav>
                                        <p:tav tm="100000">
                                          <p:val>
                                            <p:strVal val="#ppt_x"/>
                                          </p:val>
                                        </p:tav>
                                      </p:tavLst>
                                    </p:anim>
                                    <p:anim calcmode="lin" valueType="num">
                                      <p:cBhvr additive="base">
                                        <p:cTn id="37"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8" grpId="0" animBg="1"/>
      <p:bldP spid="9" grpId="0"/>
      <p:bldP spid="13"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283628C-F0EE-09FE-69EB-3AC14B3A7AF0}"/>
              </a:ext>
            </a:extLst>
          </p:cNvPr>
          <p:cNvPicPr>
            <a:picLocks noChangeAspect="1"/>
          </p:cNvPicPr>
          <p:nvPr/>
        </p:nvPicPr>
        <p:blipFill rotWithShape="1">
          <a:blip r:embed="rId2"/>
          <a:srcRect l="16207" t="20242" r="44664" b="12296"/>
          <a:stretch/>
        </p:blipFill>
        <p:spPr>
          <a:xfrm>
            <a:off x="7512279" y="579787"/>
            <a:ext cx="1984621" cy="1975599"/>
          </a:xfrm>
          <a:prstGeom prst="rect">
            <a:avLst/>
          </a:prstGeom>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507B5104-F3DA-06A3-0FE2-3AABBBC2B130}"/>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6" name="Rectangle: Rounded Corners 5">
            <a:extLst>
              <a:ext uri="{FF2B5EF4-FFF2-40B4-BE49-F238E27FC236}">
                <a16:creationId xmlns:a16="http://schemas.microsoft.com/office/drawing/2014/main" id="{4818FAA9-6510-6532-42D8-610A8911D96C}"/>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Capacity Analysis</a:t>
            </a:r>
          </a:p>
        </p:txBody>
      </p:sp>
      <p:sp>
        <p:nvSpPr>
          <p:cNvPr id="3" name="TextBox 2">
            <a:extLst>
              <a:ext uri="{FF2B5EF4-FFF2-40B4-BE49-F238E27FC236}">
                <a16:creationId xmlns:a16="http://schemas.microsoft.com/office/drawing/2014/main" id="{B99D6C70-7DED-3B22-A7B7-C5F5A6DA205A}"/>
              </a:ext>
            </a:extLst>
          </p:cNvPr>
          <p:cNvSpPr txBox="1"/>
          <p:nvPr/>
        </p:nvSpPr>
        <p:spPr>
          <a:xfrm>
            <a:off x="355601" y="2139481"/>
            <a:ext cx="11521439" cy="1077218"/>
          </a:xfrm>
          <a:prstGeom prst="rect">
            <a:avLst/>
          </a:prstGeom>
          <a:noFill/>
        </p:spPr>
        <p:txBody>
          <a:bodyPr wrap="square">
            <a:spAutoFit/>
          </a:bodyPr>
          <a:lstStyle/>
          <a:p>
            <a:r>
              <a:rPr lang="en-US" sz="2400" b="1" dirty="0">
                <a:solidFill>
                  <a:schemeClr val="accent2"/>
                </a:solidFill>
              </a:rPr>
              <a:t>Final Sponginess of Nablus</a:t>
            </a:r>
          </a:p>
          <a:p>
            <a:pPr algn="just"/>
            <a:r>
              <a:rPr lang="en-US" sz="2000" dirty="0"/>
              <a:t>After analyzing the assessment factors to measure the sponginess of Nablus, this section shows the final evaluation of the whole stage to come up with the sponginess rate in Nablus. </a:t>
            </a:r>
          </a:p>
        </p:txBody>
      </p:sp>
      <p:graphicFrame>
        <p:nvGraphicFramePr>
          <p:cNvPr id="4" name="Table 3">
            <a:extLst>
              <a:ext uri="{FF2B5EF4-FFF2-40B4-BE49-F238E27FC236}">
                <a16:creationId xmlns:a16="http://schemas.microsoft.com/office/drawing/2014/main" id="{C0184FD3-A2D1-6277-8705-BCA4EAA19550}"/>
              </a:ext>
            </a:extLst>
          </p:cNvPr>
          <p:cNvGraphicFramePr>
            <a:graphicFrameLocks noGrp="1"/>
          </p:cNvGraphicFramePr>
          <p:nvPr>
            <p:extLst>
              <p:ext uri="{D42A27DB-BD31-4B8C-83A1-F6EECF244321}">
                <p14:modId xmlns:p14="http://schemas.microsoft.com/office/powerpoint/2010/main" val="670067174"/>
              </p:ext>
            </p:extLst>
          </p:nvPr>
        </p:nvGraphicFramePr>
        <p:xfrm>
          <a:off x="731518" y="3429000"/>
          <a:ext cx="10728961" cy="3134169"/>
        </p:xfrm>
        <a:graphic>
          <a:graphicData uri="http://schemas.openxmlformats.org/drawingml/2006/table">
            <a:tbl>
              <a:tblPr firstRow="1" firstCol="1" bandRow="1">
                <a:tableStyleId>{5C22544A-7EE6-4342-B048-85BDC9FD1C3A}</a:tableStyleId>
              </a:tblPr>
              <a:tblGrid>
                <a:gridCol w="3960426">
                  <a:extLst>
                    <a:ext uri="{9D8B030D-6E8A-4147-A177-3AD203B41FA5}">
                      <a16:colId xmlns:a16="http://schemas.microsoft.com/office/drawing/2014/main" val="429444755"/>
                    </a:ext>
                  </a:extLst>
                </a:gridCol>
                <a:gridCol w="3430951">
                  <a:extLst>
                    <a:ext uri="{9D8B030D-6E8A-4147-A177-3AD203B41FA5}">
                      <a16:colId xmlns:a16="http://schemas.microsoft.com/office/drawing/2014/main" val="2481542813"/>
                    </a:ext>
                  </a:extLst>
                </a:gridCol>
                <a:gridCol w="3337584">
                  <a:extLst>
                    <a:ext uri="{9D8B030D-6E8A-4147-A177-3AD203B41FA5}">
                      <a16:colId xmlns:a16="http://schemas.microsoft.com/office/drawing/2014/main" val="2407242440"/>
                    </a:ext>
                  </a:extLst>
                </a:gridCol>
              </a:tblGrid>
              <a:tr h="350581">
                <a:tc>
                  <a:txBody>
                    <a:bodyPr/>
                    <a:lstStyle/>
                    <a:p>
                      <a:pPr marL="0" marR="0" algn="ctr">
                        <a:lnSpc>
                          <a:spcPct val="107000"/>
                        </a:lnSpc>
                        <a:spcBef>
                          <a:spcPts val="0"/>
                        </a:spcBef>
                        <a:spcAft>
                          <a:spcPts val="0"/>
                        </a:spcAft>
                      </a:pPr>
                      <a:r>
                        <a:rPr lang="en-US" sz="1800">
                          <a:effectLst/>
                        </a:rPr>
                        <a:t>Factor</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Weight</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Score</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596433397"/>
                  </a:ext>
                </a:extLst>
              </a:tr>
              <a:tr h="350581">
                <a:tc>
                  <a:txBody>
                    <a:bodyPr/>
                    <a:lstStyle/>
                    <a:p>
                      <a:pPr marL="0" marR="0" algn="l">
                        <a:lnSpc>
                          <a:spcPct val="107000"/>
                        </a:lnSpc>
                        <a:spcBef>
                          <a:spcPts val="0"/>
                        </a:spcBef>
                        <a:spcAft>
                          <a:spcPts val="0"/>
                        </a:spcAft>
                      </a:pPr>
                      <a:r>
                        <a:rPr lang="en-US" sz="1800">
                          <a:effectLst/>
                        </a:rPr>
                        <a:t>Urban Development rate</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15%</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15%</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531717833"/>
                  </a:ext>
                </a:extLst>
              </a:tr>
              <a:tr h="335124">
                <a:tc>
                  <a:txBody>
                    <a:bodyPr/>
                    <a:lstStyle/>
                    <a:p>
                      <a:pPr marL="0" marR="0" algn="l">
                        <a:lnSpc>
                          <a:spcPct val="107000"/>
                        </a:lnSpc>
                        <a:spcBef>
                          <a:spcPts val="0"/>
                        </a:spcBef>
                        <a:spcAft>
                          <a:spcPts val="0"/>
                        </a:spcAft>
                      </a:pPr>
                      <a:r>
                        <a:rPr lang="en-US" sz="1800">
                          <a:effectLst/>
                        </a:rPr>
                        <a:t>Per capita green areas</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18%</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5.85%</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83207310"/>
                  </a:ext>
                </a:extLst>
              </a:tr>
              <a:tr h="350581">
                <a:tc>
                  <a:txBody>
                    <a:bodyPr/>
                    <a:lstStyle/>
                    <a:p>
                      <a:pPr marL="0" marR="0" algn="l">
                        <a:lnSpc>
                          <a:spcPct val="107000"/>
                        </a:lnSpc>
                        <a:spcBef>
                          <a:spcPts val="0"/>
                        </a:spcBef>
                        <a:spcAft>
                          <a:spcPts val="0"/>
                        </a:spcAft>
                      </a:pPr>
                      <a:r>
                        <a:rPr lang="en-US" sz="1800">
                          <a:effectLst/>
                        </a:rPr>
                        <a:t>Permeate pavement rate</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14%</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0.60%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50050856"/>
                  </a:ext>
                </a:extLst>
              </a:tr>
              <a:tr h="375892">
                <a:tc>
                  <a:txBody>
                    <a:bodyPr/>
                    <a:lstStyle/>
                    <a:p>
                      <a:pPr marL="0" marR="0" algn="l">
                        <a:lnSpc>
                          <a:spcPct val="107000"/>
                        </a:lnSpc>
                        <a:spcBef>
                          <a:spcPts val="0"/>
                        </a:spcBef>
                        <a:spcAft>
                          <a:spcPts val="0"/>
                        </a:spcAft>
                      </a:pPr>
                      <a:r>
                        <a:rPr lang="en-US" sz="1800">
                          <a:effectLst/>
                        </a:rPr>
                        <a:t>Total annual runoff control rate</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14%</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548554561"/>
                  </a:ext>
                </a:extLst>
              </a:tr>
              <a:tr h="350581">
                <a:tc>
                  <a:txBody>
                    <a:bodyPr/>
                    <a:lstStyle/>
                    <a:p>
                      <a:pPr marL="0" marR="0" algn="l">
                        <a:lnSpc>
                          <a:spcPct val="107000"/>
                        </a:lnSpc>
                        <a:spcBef>
                          <a:spcPts val="0"/>
                        </a:spcBef>
                        <a:spcAft>
                          <a:spcPts val="0"/>
                        </a:spcAft>
                      </a:pPr>
                      <a:r>
                        <a:rPr lang="en-US" sz="1800">
                          <a:effectLst/>
                        </a:rPr>
                        <a:t>Urban heat island value</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15%</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8.5%</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73102103"/>
                  </a:ext>
                </a:extLst>
              </a:tr>
              <a:tr h="350581">
                <a:tc>
                  <a:txBody>
                    <a:bodyPr/>
                    <a:lstStyle/>
                    <a:p>
                      <a:pPr marL="0" marR="0" algn="l">
                        <a:lnSpc>
                          <a:spcPct val="107000"/>
                        </a:lnSpc>
                        <a:spcBef>
                          <a:spcPts val="0"/>
                        </a:spcBef>
                        <a:spcAft>
                          <a:spcPts val="0"/>
                        </a:spcAft>
                      </a:pPr>
                      <a:r>
                        <a:rPr lang="en-US" sz="1800">
                          <a:effectLst/>
                        </a:rPr>
                        <a:t>Rainwater utilization rate</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14%</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245193989"/>
                  </a:ext>
                </a:extLst>
              </a:tr>
              <a:tr h="335124">
                <a:tc>
                  <a:txBody>
                    <a:bodyPr/>
                    <a:lstStyle/>
                    <a:p>
                      <a:pPr marL="0" marR="0" algn="l">
                        <a:lnSpc>
                          <a:spcPct val="107000"/>
                        </a:lnSpc>
                        <a:spcBef>
                          <a:spcPts val="0"/>
                        </a:spcBef>
                        <a:spcAft>
                          <a:spcPts val="0"/>
                        </a:spcAft>
                      </a:pPr>
                      <a:r>
                        <a:rPr lang="en-US" sz="1800">
                          <a:effectLst/>
                        </a:rPr>
                        <a:t>Sewage treatment rate</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10%</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a:effectLst/>
                        </a:rPr>
                        <a:t>5.5%</a:t>
                      </a:r>
                      <a:endParaRPr lang="en-US" sz="18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955849593"/>
                  </a:ext>
                </a:extLst>
              </a:tr>
              <a:tr h="335124">
                <a:tc>
                  <a:txBody>
                    <a:bodyPr/>
                    <a:lstStyle/>
                    <a:p>
                      <a:pPr marL="0" marR="0" algn="ctr">
                        <a:lnSpc>
                          <a:spcPct val="107000"/>
                        </a:lnSpc>
                        <a:spcBef>
                          <a:spcPts val="0"/>
                        </a:spcBef>
                        <a:spcAft>
                          <a:spcPts val="0"/>
                        </a:spcAft>
                      </a:pPr>
                      <a:r>
                        <a:rPr lang="en-US" sz="1800" dirty="0">
                          <a:effectLst/>
                        </a:rPr>
                        <a:t>Total</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100%</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800" dirty="0">
                          <a:effectLst/>
                        </a:rPr>
                        <a:t>35.45%</a:t>
                      </a:r>
                      <a:endParaRPr lang="en-US" sz="18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extLst>
                  <a:ext uri="{0D108BD9-81ED-4DB2-BD59-A6C34878D82A}">
                    <a16:rowId xmlns:a16="http://schemas.microsoft.com/office/drawing/2014/main" val="128687822"/>
                  </a:ext>
                </a:extLst>
              </a:tr>
            </a:tbl>
          </a:graphicData>
        </a:graphic>
      </p:graphicFrame>
      <p:pic>
        <p:nvPicPr>
          <p:cNvPr id="9" name="Picture 8">
            <a:extLst>
              <a:ext uri="{FF2B5EF4-FFF2-40B4-BE49-F238E27FC236}">
                <a16:creationId xmlns:a16="http://schemas.microsoft.com/office/drawing/2014/main" id="{20BA8292-E4A9-6EDD-4B0D-CB2A1A9C4B47}"/>
              </a:ext>
            </a:extLst>
          </p:cNvPr>
          <p:cNvPicPr>
            <a:picLocks noChangeAspect="1"/>
          </p:cNvPicPr>
          <p:nvPr/>
        </p:nvPicPr>
        <p:blipFill rotWithShape="1">
          <a:blip r:embed="rId2"/>
          <a:srcRect l="63695" t="35636" r="4469" b="31703"/>
          <a:stretch/>
        </p:blipFill>
        <p:spPr>
          <a:xfrm>
            <a:off x="9496900" y="801331"/>
            <a:ext cx="2587303" cy="1532513"/>
          </a:xfrm>
          <a:prstGeom prst="rect">
            <a:avLst/>
          </a:prstGeom>
        </p:spPr>
      </p:pic>
      <p:pic>
        <p:nvPicPr>
          <p:cNvPr id="10" name="Picture 9">
            <a:extLst>
              <a:ext uri="{FF2B5EF4-FFF2-40B4-BE49-F238E27FC236}">
                <a16:creationId xmlns:a16="http://schemas.microsoft.com/office/drawing/2014/main" id="{72E66A9E-D098-165A-A6C1-9AF3B56C86CF}"/>
              </a:ext>
            </a:extLst>
          </p:cNvPr>
          <p:cNvPicPr>
            <a:picLocks noChangeAspect="1"/>
          </p:cNvPicPr>
          <p:nvPr/>
        </p:nvPicPr>
        <p:blipFill rotWithShape="1">
          <a:blip r:embed="rId2"/>
          <a:srcRect l="34171" t="3950" r="33659" b="87281"/>
          <a:stretch/>
        </p:blipFill>
        <p:spPr>
          <a:xfrm>
            <a:off x="9731645" y="656720"/>
            <a:ext cx="1837696" cy="289221"/>
          </a:xfrm>
          <a:prstGeom prst="rect">
            <a:avLst/>
          </a:prstGeom>
        </p:spPr>
      </p:pic>
      <p:sp>
        <p:nvSpPr>
          <p:cNvPr id="13" name="TextBox 12">
            <a:extLst>
              <a:ext uri="{FF2B5EF4-FFF2-40B4-BE49-F238E27FC236}">
                <a16:creationId xmlns:a16="http://schemas.microsoft.com/office/drawing/2014/main" id="{85F18104-76EE-60CE-32F6-83783B7666DC}"/>
              </a:ext>
            </a:extLst>
          </p:cNvPr>
          <p:cNvSpPr txBox="1"/>
          <p:nvPr/>
        </p:nvSpPr>
        <p:spPr>
          <a:xfrm>
            <a:off x="7967422" y="1412438"/>
            <a:ext cx="1074336" cy="369332"/>
          </a:xfrm>
          <a:prstGeom prst="rect">
            <a:avLst/>
          </a:prstGeom>
          <a:noFill/>
        </p:spPr>
        <p:txBody>
          <a:bodyPr wrap="square">
            <a:spAutoFit/>
          </a:bodyPr>
          <a:lstStyle/>
          <a:p>
            <a:pPr algn="ctr"/>
            <a:r>
              <a:rPr lang="en-US" b="1" dirty="0">
                <a:solidFill>
                  <a:schemeClr val="accent2"/>
                </a:solidFill>
              </a:rPr>
              <a:t>35.45%</a:t>
            </a:r>
          </a:p>
        </p:txBody>
      </p:sp>
    </p:spTree>
    <p:extLst>
      <p:ext uri="{BB962C8B-B14F-4D97-AF65-F5344CB8AC3E}">
        <p14:creationId xmlns:p14="http://schemas.microsoft.com/office/powerpoint/2010/main" val="288775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additive="base">
                                        <p:cTn id="26" dur="500" fill="hold"/>
                                        <p:tgtEl>
                                          <p:spTgt spid="4"/>
                                        </p:tgtEl>
                                        <p:attrNameLst>
                                          <p:attrName>ppt_x</p:attrName>
                                        </p:attrNameLst>
                                      </p:cBhvr>
                                      <p:tavLst>
                                        <p:tav tm="0">
                                          <p:val>
                                            <p:strVal val="#ppt_x"/>
                                          </p:val>
                                        </p:tav>
                                        <p:tav tm="100000">
                                          <p:val>
                                            <p:strVal val="#ppt_x"/>
                                          </p:val>
                                        </p:tav>
                                      </p:tavLst>
                                    </p:anim>
                                    <p:anim calcmode="lin" valueType="num">
                                      <p:cBhvr additive="base">
                                        <p:cTn id="27" dur="500" fill="hold"/>
                                        <p:tgtEl>
                                          <p:spTgt spid="4"/>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2" fill="hold" nodeType="after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1+#ppt_w/2"/>
                                          </p:val>
                                        </p:tav>
                                        <p:tav tm="100000">
                                          <p:val>
                                            <p:strVal val="#ppt_x"/>
                                          </p:val>
                                        </p:tav>
                                      </p:tavLst>
                                    </p:anim>
                                    <p:anim calcmode="lin" valueType="num">
                                      <p:cBhvr additive="base">
                                        <p:cTn id="32" dur="500" fill="hold"/>
                                        <p:tgtEl>
                                          <p:spTgt spid="9"/>
                                        </p:tgtEl>
                                        <p:attrNameLst>
                                          <p:attrName>ppt_y</p:attrName>
                                        </p:attrNameLst>
                                      </p:cBhvr>
                                      <p:tavLst>
                                        <p:tav tm="0">
                                          <p:val>
                                            <p:strVal val="#ppt_y"/>
                                          </p:val>
                                        </p:tav>
                                        <p:tav tm="100000">
                                          <p:val>
                                            <p:strVal val="#ppt_y"/>
                                          </p:val>
                                        </p:tav>
                                      </p:tavLst>
                                    </p:anim>
                                  </p:childTnLst>
                                </p:cTn>
                              </p:par>
                            </p:childTnLst>
                          </p:cTn>
                        </p:par>
                        <p:par>
                          <p:cTn id="33" fill="hold">
                            <p:stCondLst>
                              <p:cond delay="3000"/>
                            </p:stCondLst>
                            <p:childTnLst>
                              <p:par>
                                <p:cTn id="34" presetID="2" presetClass="entr" presetSubtype="2" fill="hold" nodeType="afterEffect">
                                  <p:stCondLst>
                                    <p:cond delay="0"/>
                                  </p:stCondLst>
                                  <p:childTnLst>
                                    <p:set>
                                      <p:cBhvr>
                                        <p:cTn id="35" dur="1" fill="hold">
                                          <p:stCondLst>
                                            <p:cond delay="0"/>
                                          </p:stCondLst>
                                        </p:cTn>
                                        <p:tgtEl>
                                          <p:spTgt spid="10"/>
                                        </p:tgtEl>
                                        <p:attrNameLst>
                                          <p:attrName>style.visibility</p:attrName>
                                        </p:attrNameLst>
                                      </p:cBhvr>
                                      <p:to>
                                        <p:strVal val="visible"/>
                                      </p:to>
                                    </p:set>
                                    <p:anim calcmode="lin" valueType="num">
                                      <p:cBhvr additive="base">
                                        <p:cTn id="36" dur="500" fill="hold"/>
                                        <p:tgtEl>
                                          <p:spTgt spid="10"/>
                                        </p:tgtEl>
                                        <p:attrNameLst>
                                          <p:attrName>ppt_x</p:attrName>
                                        </p:attrNameLst>
                                      </p:cBhvr>
                                      <p:tavLst>
                                        <p:tav tm="0">
                                          <p:val>
                                            <p:strVal val="1+#ppt_w/2"/>
                                          </p:val>
                                        </p:tav>
                                        <p:tav tm="100000">
                                          <p:val>
                                            <p:strVal val="#ppt_x"/>
                                          </p:val>
                                        </p:tav>
                                      </p:tavLst>
                                    </p:anim>
                                    <p:anim calcmode="lin" valueType="num">
                                      <p:cBhvr additive="base">
                                        <p:cTn id="37" dur="500" fill="hold"/>
                                        <p:tgtEl>
                                          <p:spTgt spid="10"/>
                                        </p:tgtEl>
                                        <p:attrNameLst>
                                          <p:attrName>ppt_y</p:attrName>
                                        </p:attrNameLst>
                                      </p:cBhvr>
                                      <p:tavLst>
                                        <p:tav tm="0">
                                          <p:val>
                                            <p:strVal val="#ppt_y"/>
                                          </p:val>
                                        </p:tav>
                                        <p:tav tm="100000">
                                          <p:val>
                                            <p:strVal val="#ppt_y"/>
                                          </p:val>
                                        </p:tav>
                                      </p:tavLst>
                                    </p:anim>
                                  </p:childTnLst>
                                </p:cTn>
                              </p:par>
                            </p:childTnLst>
                          </p:cTn>
                        </p:par>
                        <p:par>
                          <p:cTn id="38" fill="hold">
                            <p:stCondLst>
                              <p:cond delay="3500"/>
                            </p:stCondLst>
                            <p:childTnLst>
                              <p:par>
                                <p:cTn id="39" presetID="2" presetClass="entr" presetSubtype="2" fill="hold" nodeType="afterEffect">
                                  <p:stCondLst>
                                    <p:cond delay="0"/>
                                  </p:stCondLst>
                                  <p:childTnLst>
                                    <p:set>
                                      <p:cBhvr>
                                        <p:cTn id="40" dur="1" fill="hold">
                                          <p:stCondLst>
                                            <p:cond delay="0"/>
                                          </p:stCondLst>
                                        </p:cTn>
                                        <p:tgtEl>
                                          <p:spTgt spid="8"/>
                                        </p:tgtEl>
                                        <p:attrNameLst>
                                          <p:attrName>style.visibility</p:attrName>
                                        </p:attrNameLst>
                                      </p:cBhvr>
                                      <p:to>
                                        <p:strVal val="visible"/>
                                      </p:to>
                                    </p:set>
                                    <p:anim calcmode="lin" valueType="num">
                                      <p:cBhvr additive="base">
                                        <p:cTn id="41" dur="500" fill="hold"/>
                                        <p:tgtEl>
                                          <p:spTgt spid="8"/>
                                        </p:tgtEl>
                                        <p:attrNameLst>
                                          <p:attrName>ppt_x</p:attrName>
                                        </p:attrNameLst>
                                      </p:cBhvr>
                                      <p:tavLst>
                                        <p:tav tm="0">
                                          <p:val>
                                            <p:strVal val="1+#ppt_w/2"/>
                                          </p:val>
                                        </p:tav>
                                        <p:tav tm="100000">
                                          <p:val>
                                            <p:strVal val="#ppt_x"/>
                                          </p:val>
                                        </p:tav>
                                      </p:tavLst>
                                    </p:anim>
                                    <p:anim calcmode="lin" valueType="num">
                                      <p:cBhvr additive="base">
                                        <p:cTn id="42" dur="500" fill="hold"/>
                                        <p:tgtEl>
                                          <p:spTgt spid="8"/>
                                        </p:tgtEl>
                                        <p:attrNameLst>
                                          <p:attrName>ppt_y</p:attrName>
                                        </p:attrNameLst>
                                      </p:cBhvr>
                                      <p:tavLst>
                                        <p:tav tm="0">
                                          <p:val>
                                            <p:strVal val="#ppt_y"/>
                                          </p:val>
                                        </p:tav>
                                        <p:tav tm="100000">
                                          <p:val>
                                            <p:strVal val="#ppt_y"/>
                                          </p:val>
                                        </p:tav>
                                      </p:tavLst>
                                    </p:anim>
                                  </p:childTnLst>
                                </p:cTn>
                              </p:par>
                            </p:childTnLst>
                          </p:cTn>
                        </p:par>
                        <p:par>
                          <p:cTn id="43" fill="hold">
                            <p:stCondLst>
                              <p:cond delay="4000"/>
                            </p:stCondLst>
                            <p:childTnLst>
                              <p:par>
                                <p:cTn id="44" presetID="2" presetClass="entr" presetSubtype="2" fill="hold" grpId="0" nodeType="afterEffect">
                                  <p:stCondLst>
                                    <p:cond delay="0"/>
                                  </p:stCondLst>
                                  <p:childTnLst>
                                    <p:set>
                                      <p:cBhvr>
                                        <p:cTn id="45" dur="1" fill="hold">
                                          <p:stCondLst>
                                            <p:cond delay="0"/>
                                          </p:stCondLst>
                                        </p:cTn>
                                        <p:tgtEl>
                                          <p:spTgt spid="13"/>
                                        </p:tgtEl>
                                        <p:attrNameLst>
                                          <p:attrName>style.visibility</p:attrName>
                                        </p:attrNameLst>
                                      </p:cBhvr>
                                      <p:to>
                                        <p:strVal val="visible"/>
                                      </p:to>
                                    </p:set>
                                    <p:anim calcmode="lin" valueType="num">
                                      <p:cBhvr additive="base">
                                        <p:cTn id="46" dur="500" fill="hold"/>
                                        <p:tgtEl>
                                          <p:spTgt spid="13"/>
                                        </p:tgtEl>
                                        <p:attrNameLst>
                                          <p:attrName>ppt_x</p:attrName>
                                        </p:attrNameLst>
                                      </p:cBhvr>
                                      <p:tavLst>
                                        <p:tav tm="0">
                                          <p:val>
                                            <p:strVal val="1+#ppt_w/2"/>
                                          </p:val>
                                        </p:tav>
                                        <p:tav tm="100000">
                                          <p:val>
                                            <p:strVal val="#ppt_x"/>
                                          </p:val>
                                        </p:tav>
                                      </p:tavLst>
                                    </p:anim>
                                    <p:anim calcmode="lin" valueType="num">
                                      <p:cBhvr additive="base">
                                        <p:cTn id="47" dur="5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6" grpId="0" animBg="1"/>
      <p:bldP spid="3" grpId="0"/>
      <p:bldP spid="13"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4092F8CC-7D0E-AF92-499F-EFF6C6993C8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330"/>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88"/>
          <p:cNvSpPr/>
          <p:nvPr/>
        </p:nvSpPr>
        <p:spPr>
          <a:xfrm>
            <a:off x="0" y="0"/>
            <a:ext cx="12912433" cy="6858000"/>
          </a:xfrm>
          <a:prstGeom prst="rect">
            <a:avLst/>
          </a:prstGeom>
          <a:solidFill>
            <a:schemeClr val="bg1">
              <a:alpha val="7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1"/>
          <p:cNvSpPr/>
          <p:nvPr/>
        </p:nvSpPr>
        <p:spPr>
          <a:xfrm>
            <a:off x="-1" y="4874145"/>
            <a:ext cx="4033431" cy="2334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44"/>
          <p:cNvSpPr/>
          <p:nvPr/>
        </p:nvSpPr>
        <p:spPr>
          <a:xfrm>
            <a:off x="4033432" y="4874145"/>
            <a:ext cx="8158568" cy="23346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34"/>
          <p:cNvSpPr/>
          <p:nvPr/>
        </p:nvSpPr>
        <p:spPr>
          <a:xfrm>
            <a:off x="4968240" y="2965929"/>
            <a:ext cx="7223761" cy="1908215"/>
          </a:xfrm>
          <a:prstGeom prst="rect">
            <a:avLst/>
          </a:prstGeom>
        </p:spPr>
        <p:txBody>
          <a:bodyPr wrap="square">
            <a:spAutoFit/>
          </a:bodyPr>
          <a:lstStyle/>
          <a:p>
            <a:r>
              <a:rPr lang="en-US" sz="5400" b="1" dirty="0">
                <a:solidFill>
                  <a:srgbClr val="262626"/>
                </a:solidFill>
                <a:latin typeface="Franklin Gothic Medium" panose="020B0603020102020204" pitchFamily="34" charset="0"/>
              </a:rPr>
              <a:t>Results &amp; Interventions</a:t>
            </a:r>
          </a:p>
          <a:p>
            <a:endParaRPr lang="en-US" sz="3200" dirty="0">
              <a:solidFill>
                <a:srgbClr val="262626"/>
              </a:solidFill>
              <a:latin typeface="Franklin Gothic Medium" panose="020B0603020102020204" pitchFamily="34" charset="0"/>
            </a:endParaRPr>
          </a:p>
          <a:p>
            <a:r>
              <a:rPr lang="en-US" sz="3200" dirty="0">
                <a:solidFill>
                  <a:srgbClr val="262626"/>
                </a:solidFill>
                <a:latin typeface="Franklin Gothic Medium" panose="020B0603020102020204" pitchFamily="34" charset="0"/>
              </a:rPr>
              <a:t>Analysis Results, Projects, Policies</a:t>
            </a:r>
          </a:p>
        </p:txBody>
      </p:sp>
    </p:spTree>
    <p:extLst>
      <p:ext uri="{BB962C8B-B14F-4D97-AF65-F5344CB8AC3E}">
        <p14:creationId xmlns:p14="http://schemas.microsoft.com/office/powerpoint/2010/main" val="170931321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22" presetClass="entr" presetSubtype="8" fill="hold" grpId="0" nodeType="withEffect">
                                  <p:stCondLst>
                                    <p:cond delay="1000"/>
                                  </p:stCondLst>
                                  <p:childTnLst>
                                    <p:set>
                                      <p:cBhvr>
                                        <p:cTn id="9" dur="1" fill="hold">
                                          <p:stCondLst>
                                            <p:cond delay="0"/>
                                          </p:stCondLst>
                                        </p:cTn>
                                        <p:tgtEl>
                                          <p:spTgt spid="8"/>
                                        </p:tgtEl>
                                        <p:attrNameLst>
                                          <p:attrName>style.visibility</p:attrName>
                                        </p:attrNameLst>
                                      </p:cBhvr>
                                      <p:to>
                                        <p:strVal val="visible"/>
                                      </p:to>
                                    </p:set>
                                    <p:animEffect transition="in" filter="wipe(left)">
                                      <p:cBhvr>
                                        <p:cTn id="10" dur="200"/>
                                        <p:tgtEl>
                                          <p:spTgt spid="8"/>
                                        </p:tgtEl>
                                      </p:cBhvr>
                                    </p:animEffect>
                                  </p:childTnLst>
                                </p:cTn>
                              </p:par>
                              <p:par>
                                <p:cTn id="11" presetID="22" presetClass="entr" presetSubtype="2" fill="hold" grpId="0" nodeType="withEffect">
                                  <p:stCondLst>
                                    <p:cond delay="1000"/>
                                  </p:stCondLst>
                                  <p:childTnLst>
                                    <p:set>
                                      <p:cBhvr>
                                        <p:cTn id="12" dur="1" fill="hold">
                                          <p:stCondLst>
                                            <p:cond delay="0"/>
                                          </p:stCondLst>
                                        </p:cTn>
                                        <p:tgtEl>
                                          <p:spTgt spid="9"/>
                                        </p:tgtEl>
                                        <p:attrNameLst>
                                          <p:attrName>style.visibility</p:attrName>
                                        </p:attrNameLst>
                                      </p:cBhvr>
                                      <p:to>
                                        <p:strVal val="visible"/>
                                      </p:to>
                                    </p:set>
                                    <p:animEffect transition="in" filter="wipe(right)">
                                      <p:cBhvr>
                                        <p:cTn id="13" dur="2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61D9BA8-028D-54BE-EE73-09F8E99034C0}"/>
              </a:ext>
            </a:extLst>
          </p:cNvPr>
          <p:cNvPicPr>
            <a:picLocks noChangeAspect="1"/>
          </p:cNvPicPr>
          <p:nvPr/>
        </p:nvPicPr>
        <p:blipFill rotWithShape="1">
          <a:blip r:embed="rId2">
            <a:extLst>
              <a:ext uri="{28A0092B-C50C-407E-A947-70E740481C1C}">
                <a14:useLocalDpi xmlns:a14="http://schemas.microsoft.com/office/drawing/2010/main" val="0"/>
              </a:ext>
            </a:extLst>
          </a:blip>
          <a:srcRect l="15702" t="57195" r="4022" b="4217"/>
          <a:stretch/>
        </p:blipFill>
        <p:spPr bwMode="auto">
          <a:xfrm>
            <a:off x="2502595" y="1657561"/>
            <a:ext cx="7611799" cy="5067371"/>
          </a:xfrm>
          <a:prstGeom prst="rect">
            <a:avLst/>
          </a:prstGeom>
          <a:noFill/>
          <a:ln>
            <a:noFill/>
          </a:ln>
          <a:extLst>
            <a:ext uri="{53640926-AAD7-44D8-BBD7-CCE9431645EC}">
              <a14:shadowObscured xmlns:a14="http://schemas.microsoft.com/office/drawing/2010/main"/>
            </a:ext>
          </a:extLst>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sp>
        <p:nvSpPr>
          <p:cNvPr id="3" name="Rectangle: Rounded Corners 2">
            <a:extLst>
              <a:ext uri="{FF2B5EF4-FFF2-40B4-BE49-F238E27FC236}">
                <a16:creationId xmlns:a16="http://schemas.microsoft.com/office/drawing/2014/main" id="{B388EFC1-E5F5-EE36-8EE0-51F164D644A9}"/>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Analysis Results</a:t>
            </a:r>
          </a:p>
        </p:txBody>
      </p:sp>
      <p:sp>
        <p:nvSpPr>
          <p:cNvPr id="14" name="TextBox 13">
            <a:extLst>
              <a:ext uri="{FF2B5EF4-FFF2-40B4-BE49-F238E27FC236}">
                <a16:creationId xmlns:a16="http://schemas.microsoft.com/office/drawing/2014/main" id="{DB0DA93A-055E-7AF2-158E-2D04F25EFF06}"/>
              </a:ext>
            </a:extLst>
          </p:cNvPr>
          <p:cNvSpPr txBox="1"/>
          <p:nvPr/>
        </p:nvSpPr>
        <p:spPr>
          <a:xfrm>
            <a:off x="7451810" y="2254038"/>
            <a:ext cx="1727200" cy="830997"/>
          </a:xfrm>
          <a:prstGeom prst="rect">
            <a:avLst/>
          </a:prstGeom>
          <a:noFill/>
        </p:spPr>
        <p:txBody>
          <a:bodyPr wrap="square">
            <a:spAutoFit/>
          </a:bodyPr>
          <a:lstStyle/>
          <a:p>
            <a:pPr algn="ctr"/>
            <a:r>
              <a:rPr lang="en-US" sz="2400" b="1" dirty="0">
                <a:solidFill>
                  <a:schemeClr val="accent2"/>
                </a:solidFill>
              </a:rPr>
              <a:t>Capacity =</a:t>
            </a:r>
          </a:p>
          <a:p>
            <a:pPr algn="ctr"/>
            <a:r>
              <a:rPr lang="en-US" sz="2400" b="1" dirty="0">
                <a:solidFill>
                  <a:schemeClr val="accent2"/>
                </a:solidFill>
              </a:rPr>
              <a:t>35.54%</a:t>
            </a:r>
            <a:endParaRPr lang="en-US" sz="2400" dirty="0"/>
          </a:p>
        </p:txBody>
      </p:sp>
      <p:sp>
        <p:nvSpPr>
          <p:cNvPr id="15" name="TextBox 14">
            <a:extLst>
              <a:ext uri="{FF2B5EF4-FFF2-40B4-BE49-F238E27FC236}">
                <a16:creationId xmlns:a16="http://schemas.microsoft.com/office/drawing/2014/main" id="{54734410-4491-1494-6E4C-EA3B5EF72F32}"/>
              </a:ext>
            </a:extLst>
          </p:cNvPr>
          <p:cNvSpPr txBox="1"/>
          <p:nvPr/>
        </p:nvSpPr>
        <p:spPr>
          <a:xfrm>
            <a:off x="3080550" y="2254038"/>
            <a:ext cx="1999559" cy="830997"/>
          </a:xfrm>
          <a:prstGeom prst="rect">
            <a:avLst/>
          </a:prstGeom>
          <a:noFill/>
        </p:spPr>
        <p:txBody>
          <a:bodyPr wrap="square">
            <a:spAutoFit/>
          </a:bodyPr>
          <a:lstStyle/>
          <a:p>
            <a:pPr algn="ctr"/>
            <a:r>
              <a:rPr lang="en-US" sz="2400" b="1" dirty="0">
                <a:solidFill>
                  <a:schemeClr val="accent2"/>
                </a:solidFill>
              </a:rPr>
              <a:t>Exposure =</a:t>
            </a:r>
          </a:p>
          <a:p>
            <a:pPr algn="ctr"/>
            <a:r>
              <a:rPr lang="en-US" sz="2400" b="1" dirty="0">
                <a:solidFill>
                  <a:schemeClr val="accent2"/>
                </a:solidFill>
              </a:rPr>
              <a:t>57.83%</a:t>
            </a:r>
            <a:endParaRPr lang="en-US" sz="2400" dirty="0"/>
          </a:p>
        </p:txBody>
      </p:sp>
      <p:sp>
        <p:nvSpPr>
          <p:cNvPr id="16" name="TextBox 15">
            <a:extLst>
              <a:ext uri="{FF2B5EF4-FFF2-40B4-BE49-F238E27FC236}">
                <a16:creationId xmlns:a16="http://schemas.microsoft.com/office/drawing/2014/main" id="{3ADCC9B9-06D0-5E0B-E2C5-BF0ABCE32808}"/>
              </a:ext>
            </a:extLst>
          </p:cNvPr>
          <p:cNvSpPr txBox="1"/>
          <p:nvPr/>
        </p:nvSpPr>
        <p:spPr>
          <a:xfrm>
            <a:off x="449022" y="2254038"/>
            <a:ext cx="2560607" cy="1569660"/>
          </a:xfrm>
          <a:prstGeom prst="rect">
            <a:avLst/>
          </a:prstGeom>
          <a:noFill/>
        </p:spPr>
        <p:txBody>
          <a:bodyPr wrap="square">
            <a:spAutoFit/>
          </a:bodyPr>
          <a:lstStyle/>
          <a:p>
            <a:pPr algn="ctr"/>
            <a:r>
              <a:rPr lang="en-US" sz="2400" b="1" dirty="0"/>
              <a:t>Within the very high risk area that covers 16% of the city</a:t>
            </a:r>
            <a:endParaRPr lang="en-US" sz="2400" dirty="0"/>
          </a:p>
        </p:txBody>
      </p:sp>
      <p:sp>
        <p:nvSpPr>
          <p:cNvPr id="23" name="TextBox 22">
            <a:extLst>
              <a:ext uri="{FF2B5EF4-FFF2-40B4-BE49-F238E27FC236}">
                <a16:creationId xmlns:a16="http://schemas.microsoft.com/office/drawing/2014/main" id="{55087C59-C015-DFF3-1760-C07067691D60}"/>
              </a:ext>
            </a:extLst>
          </p:cNvPr>
          <p:cNvSpPr txBox="1"/>
          <p:nvPr/>
        </p:nvSpPr>
        <p:spPr>
          <a:xfrm>
            <a:off x="9433011" y="2254037"/>
            <a:ext cx="2658364" cy="830997"/>
          </a:xfrm>
          <a:prstGeom prst="rect">
            <a:avLst/>
          </a:prstGeom>
          <a:noFill/>
        </p:spPr>
        <p:txBody>
          <a:bodyPr wrap="square">
            <a:spAutoFit/>
          </a:bodyPr>
          <a:lstStyle/>
          <a:p>
            <a:pPr algn="ctr"/>
            <a:r>
              <a:rPr lang="en-US" sz="2400" b="1" dirty="0"/>
              <a:t>Within the whole city of Nablus</a:t>
            </a:r>
            <a:endParaRPr lang="en-US" sz="2400" dirty="0"/>
          </a:p>
        </p:txBody>
      </p:sp>
    </p:spTree>
    <p:extLst>
      <p:ext uri="{BB962C8B-B14F-4D97-AF65-F5344CB8AC3E}">
        <p14:creationId xmlns:p14="http://schemas.microsoft.com/office/powerpoint/2010/main" val="4176868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nodeType="after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additive="base">
                                        <p:cTn id="21" dur="500" fill="hold"/>
                                        <p:tgtEl>
                                          <p:spTgt spid="12"/>
                                        </p:tgtEl>
                                        <p:attrNameLst>
                                          <p:attrName>ppt_x</p:attrName>
                                        </p:attrNameLst>
                                      </p:cBhvr>
                                      <p:tavLst>
                                        <p:tav tm="0">
                                          <p:val>
                                            <p:strVal val="#ppt_x"/>
                                          </p:val>
                                        </p:tav>
                                        <p:tav tm="100000">
                                          <p:val>
                                            <p:strVal val="#ppt_x"/>
                                          </p:val>
                                        </p:tav>
                                      </p:tavLst>
                                    </p:anim>
                                    <p:anim calcmode="lin" valueType="num">
                                      <p:cBhvr additive="base">
                                        <p:cTn id="22" dur="500" fill="hold"/>
                                        <p:tgtEl>
                                          <p:spTgt spid="12"/>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15"/>
                                        </p:tgtEl>
                                        <p:attrNameLst>
                                          <p:attrName>style.visibility</p:attrName>
                                        </p:attrNameLst>
                                      </p:cBhvr>
                                      <p:to>
                                        <p:strVal val="visible"/>
                                      </p:to>
                                    </p:set>
                                    <p:anim calcmode="lin" valueType="num">
                                      <p:cBhvr additive="base">
                                        <p:cTn id="26" dur="500" fill="hold"/>
                                        <p:tgtEl>
                                          <p:spTgt spid="15"/>
                                        </p:tgtEl>
                                        <p:attrNameLst>
                                          <p:attrName>ppt_x</p:attrName>
                                        </p:attrNameLst>
                                      </p:cBhvr>
                                      <p:tavLst>
                                        <p:tav tm="0">
                                          <p:val>
                                            <p:strVal val="#ppt_x"/>
                                          </p:val>
                                        </p:tav>
                                        <p:tav tm="100000">
                                          <p:val>
                                            <p:strVal val="#ppt_x"/>
                                          </p:val>
                                        </p:tav>
                                      </p:tavLst>
                                    </p:anim>
                                    <p:anim calcmode="lin" valueType="num">
                                      <p:cBhvr additive="base">
                                        <p:cTn id="27" dur="500" fill="hold"/>
                                        <p:tgtEl>
                                          <p:spTgt spid="15"/>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grpId="0" nodeType="after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grpId="0" nodeType="afterEffect">
                                  <p:stCondLst>
                                    <p:cond delay="0"/>
                                  </p:stCondLst>
                                  <p:childTnLst>
                                    <p:set>
                                      <p:cBhvr>
                                        <p:cTn id="35" dur="1" fill="hold">
                                          <p:stCondLst>
                                            <p:cond delay="0"/>
                                          </p:stCondLst>
                                        </p:cTn>
                                        <p:tgtEl>
                                          <p:spTgt spid="23"/>
                                        </p:tgtEl>
                                        <p:attrNameLst>
                                          <p:attrName>style.visibility</p:attrName>
                                        </p:attrNameLst>
                                      </p:cBhvr>
                                      <p:to>
                                        <p:strVal val="visible"/>
                                      </p:to>
                                    </p:set>
                                    <p:anim calcmode="lin" valueType="num">
                                      <p:cBhvr additive="base">
                                        <p:cTn id="36" dur="500" fill="hold"/>
                                        <p:tgtEl>
                                          <p:spTgt spid="23"/>
                                        </p:tgtEl>
                                        <p:attrNameLst>
                                          <p:attrName>ppt_x</p:attrName>
                                        </p:attrNameLst>
                                      </p:cBhvr>
                                      <p:tavLst>
                                        <p:tav tm="0">
                                          <p:val>
                                            <p:strVal val="#ppt_x"/>
                                          </p:val>
                                        </p:tav>
                                        <p:tav tm="100000">
                                          <p:val>
                                            <p:strVal val="#ppt_x"/>
                                          </p:val>
                                        </p:tav>
                                      </p:tavLst>
                                    </p:anim>
                                    <p:anim calcmode="lin" valueType="num">
                                      <p:cBhvr additive="base">
                                        <p:cTn id="37" dur="500" fill="hold"/>
                                        <p:tgtEl>
                                          <p:spTgt spid="23"/>
                                        </p:tgtEl>
                                        <p:attrNameLst>
                                          <p:attrName>ppt_y</p:attrName>
                                        </p:attrNameLst>
                                      </p:cBhvr>
                                      <p:tavLst>
                                        <p:tav tm="0">
                                          <p:val>
                                            <p:strVal val="1+#ppt_h/2"/>
                                          </p:val>
                                        </p:tav>
                                        <p:tav tm="100000">
                                          <p:val>
                                            <p:strVal val="#ppt_y"/>
                                          </p:val>
                                        </p:tav>
                                      </p:tavLst>
                                    </p:anim>
                                  </p:childTnLst>
                                </p:cTn>
                              </p:par>
                            </p:childTnLst>
                          </p:cTn>
                        </p:par>
                        <p:par>
                          <p:cTn id="38" fill="hold">
                            <p:stCondLst>
                              <p:cond delay="3500"/>
                            </p:stCondLst>
                            <p:childTnLst>
                              <p:par>
                                <p:cTn id="39" presetID="2" presetClass="entr" presetSubtype="4" fill="hold" grpId="0" nodeType="afterEffect">
                                  <p:stCondLst>
                                    <p:cond delay="0"/>
                                  </p:stCondLst>
                                  <p:childTnLst>
                                    <p:set>
                                      <p:cBhvr>
                                        <p:cTn id="40" dur="1" fill="hold">
                                          <p:stCondLst>
                                            <p:cond delay="0"/>
                                          </p:stCondLst>
                                        </p:cTn>
                                        <p:tgtEl>
                                          <p:spTgt spid="16"/>
                                        </p:tgtEl>
                                        <p:attrNameLst>
                                          <p:attrName>style.visibility</p:attrName>
                                        </p:attrNameLst>
                                      </p:cBhvr>
                                      <p:to>
                                        <p:strVal val="visible"/>
                                      </p:to>
                                    </p:set>
                                    <p:anim calcmode="lin" valueType="num">
                                      <p:cBhvr additive="base">
                                        <p:cTn id="41" dur="500" fill="hold"/>
                                        <p:tgtEl>
                                          <p:spTgt spid="16"/>
                                        </p:tgtEl>
                                        <p:attrNameLst>
                                          <p:attrName>ppt_x</p:attrName>
                                        </p:attrNameLst>
                                      </p:cBhvr>
                                      <p:tavLst>
                                        <p:tav tm="0">
                                          <p:val>
                                            <p:strVal val="#ppt_x"/>
                                          </p:val>
                                        </p:tav>
                                        <p:tav tm="100000">
                                          <p:val>
                                            <p:strVal val="#ppt_x"/>
                                          </p:val>
                                        </p:tav>
                                      </p:tavLst>
                                    </p:anim>
                                    <p:anim calcmode="lin" valueType="num">
                                      <p:cBhvr additive="base">
                                        <p:cTn id="4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 grpId="0" animBg="1"/>
      <p:bldP spid="14" grpId="0"/>
      <p:bldP spid="15" grpId="0"/>
      <p:bldP spid="16" grpId="0"/>
      <p:bldP spid="23" grpId="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pic>
        <p:nvPicPr>
          <p:cNvPr id="4" name="Picture 3">
            <a:extLst>
              <a:ext uri="{FF2B5EF4-FFF2-40B4-BE49-F238E27FC236}">
                <a16:creationId xmlns:a16="http://schemas.microsoft.com/office/drawing/2014/main" id="{A08D9EFC-B701-01CE-9346-4F26221EC965}"/>
              </a:ext>
            </a:extLst>
          </p:cNvPr>
          <p:cNvPicPr>
            <a:picLocks noChangeAspect="1"/>
          </p:cNvPicPr>
          <p:nvPr/>
        </p:nvPicPr>
        <p:blipFill rotWithShape="1">
          <a:blip r:embed="rId2"/>
          <a:srcRect l="18067" t="21490" r="48830" b="6542"/>
          <a:stretch/>
        </p:blipFill>
        <p:spPr>
          <a:xfrm>
            <a:off x="201441" y="3012689"/>
            <a:ext cx="2930277" cy="2930278"/>
          </a:xfrm>
          <a:prstGeom prst="rect">
            <a:avLst/>
          </a:prstGeom>
        </p:spPr>
      </p:pic>
      <p:sp>
        <p:nvSpPr>
          <p:cNvPr id="5" name="Rectangle: Rounded Corners 4">
            <a:extLst>
              <a:ext uri="{FF2B5EF4-FFF2-40B4-BE49-F238E27FC236}">
                <a16:creationId xmlns:a16="http://schemas.microsoft.com/office/drawing/2014/main" id="{3843C78A-116F-B96F-893B-AC903E214237}"/>
              </a:ext>
            </a:extLst>
          </p:cNvPr>
          <p:cNvSpPr/>
          <p:nvPr/>
        </p:nvSpPr>
        <p:spPr>
          <a:xfrm>
            <a:off x="201441" y="1041000"/>
            <a:ext cx="29768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Interventions</a:t>
            </a:r>
          </a:p>
        </p:txBody>
      </p:sp>
      <p:sp>
        <p:nvSpPr>
          <p:cNvPr id="6" name="TextBox 5">
            <a:extLst>
              <a:ext uri="{FF2B5EF4-FFF2-40B4-BE49-F238E27FC236}">
                <a16:creationId xmlns:a16="http://schemas.microsoft.com/office/drawing/2014/main" id="{B170AD0A-59DB-B9BC-EE2D-1D79E190D1CC}"/>
              </a:ext>
            </a:extLst>
          </p:cNvPr>
          <p:cNvSpPr txBox="1"/>
          <p:nvPr/>
        </p:nvSpPr>
        <p:spPr>
          <a:xfrm>
            <a:off x="93606" y="2181692"/>
            <a:ext cx="3139440" cy="830997"/>
          </a:xfrm>
          <a:prstGeom prst="rect">
            <a:avLst/>
          </a:prstGeom>
          <a:noFill/>
        </p:spPr>
        <p:txBody>
          <a:bodyPr wrap="square">
            <a:spAutoFit/>
          </a:bodyPr>
          <a:lstStyle/>
          <a:p>
            <a:pPr algn="ctr"/>
            <a:r>
              <a:rPr lang="en-US" sz="2400" b="1" dirty="0">
                <a:solidFill>
                  <a:schemeClr val="accent2"/>
                </a:solidFill>
              </a:rPr>
              <a:t>Industrial lands within risk area</a:t>
            </a:r>
          </a:p>
        </p:txBody>
      </p:sp>
      <p:pic>
        <p:nvPicPr>
          <p:cNvPr id="8" name="Picture 7">
            <a:extLst>
              <a:ext uri="{FF2B5EF4-FFF2-40B4-BE49-F238E27FC236}">
                <a16:creationId xmlns:a16="http://schemas.microsoft.com/office/drawing/2014/main" id="{53311535-0C9F-E322-8F60-06FE5D43E1C9}"/>
              </a:ext>
            </a:extLst>
          </p:cNvPr>
          <p:cNvPicPr>
            <a:picLocks noChangeAspect="1"/>
          </p:cNvPicPr>
          <p:nvPr/>
        </p:nvPicPr>
        <p:blipFill rotWithShape="1">
          <a:blip r:embed="rId3"/>
          <a:srcRect l="62570" t="38999" r="2927" b="20459"/>
          <a:stretch/>
        </p:blipFill>
        <p:spPr>
          <a:xfrm>
            <a:off x="428547" y="5808101"/>
            <a:ext cx="2475385" cy="1049899"/>
          </a:xfrm>
          <a:prstGeom prst="rect">
            <a:avLst/>
          </a:prstGeom>
        </p:spPr>
      </p:pic>
      <p:pic>
        <p:nvPicPr>
          <p:cNvPr id="9" name="Picture 8">
            <a:extLst>
              <a:ext uri="{FF2B5EF4-FFF2-40B4-BE49-F238E27FC236}">
                <a16:creationId xmlns:a16="http://schemas.microsoft.com/office/drawing/2014/main" id="{5C20BD9A-F04D-8CC9-1525-69912E6E1B1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34816" y="525294"/>
            <a:ext cx="8957184" cy="6332706"/>
          </a:xfrm>
          <a:prstGeom prst="rect">
            <a:avLst/>
          </a:prstGeom>
        </p:spPr>
      </p:pic>
    </p:spTree>
    <p:extLst>
      <p:ext uri="{BB962C8B-B14F-4D97-AF65-F5344CB8AC3E}">
        <p14:creationId xmlns:p14="http://schemas.microsoft.com/office/powerpoint/2010/main" val="375661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5"/>
                                        </p:tgtEl>
                                        <p:attrNameLst>
                                          <p:attrName>style.visibility</p:attrName>
                                        </p:attrNameLst>
                                      </p:cBhvr>
                                      <p:to>
                                        <p:strVal val="visible"/>
                                      </p:to>
                                    </p:set>
                                    <p:anim calcmode="lin" valueType="num">
                                      <p:cBhvr additive="base">
                                        <p:cTn id="16" dur="500" fill="hold"/>
                                        <p:tgtEl>
                                          <p:spTgt spid="5"/>
                                        </p:tgtEl>
                                        <p:attrNameLst>
                                          <p:attrName>ppt_x</p:attrName>
                                        </p:attrNameLst>
                                      </p:cBhvr>
                                      <p:tavLst>
                                        <p:tav tm="0">
                                          <p:val>
                                            <p:strVal val="#ppt_x"/>
                                          </p:val>
                                        </p:tav>
                                        <p:tav tm="100000">
                                          <p:val>
                                            <p:strVal val="#ppt_x"/>
                                          </p:val>
                                        </p:tav>
                                      </p:tavLst>
                                    </p:anim>
                                    <p:anim calcmode="lin" valueType="num">
                                      <p:cBhvr additive="base">
                                        <p:cTn id="17" dur="500" fill="hold"/>
                                        <p:tgtEl>
                                          <p:spTgt spid="5"/>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additive="base">
                                        <p:cTn id="26" dur="500" fill="hold"/>
                                        <p:tgtEl>
                                          <p:spTgt spid="4"/>
                                        </p:tgtEl>
                                        <p:attrNameLst>
                                          <p:attrName>ppt_x</p:attrName>
                                        </p:attrNameLst>
                                      </p:cBhvr>
                                      <p:tavLst>
                                        <p:tav tm="0">
                                          <p:val>
                                            <p:strVal val="#ppt_x"/>
                                          </p:val>
                                        </p:tav>
                                        <p:tav tm="100000">
                                          <p:val>
                                            <p:strVal val="#ppt_x"/>
                                          </p:val>
                                        </p:tav>
                                      </p:tavLst>
                                    </p:anim>
                                    <p:anim calcmode="lin" valueType="num">
                                      <p:cBhvr additive="base">
                                        <p:cTn id="27" dur="500" fill="hold"/>
                                        <p:tgtEl>
                                          <p:spTgt spid="4"/>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5" grpId="0" animBg="1"/>
      <p:bldP spid="6"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sp>
        <p:nvSpPr>
          <p:cNvPr id="3" name="Rectangle: Rounded Corners 2">
            <a:extLst>
              <a:ext uri="{FF2B5EF4-FFF2-40B4-BE49-F238E27FC236}">
                <a16:creationId xmlns:a16="http://schemas.microsoft.com/office/drawing/2014/main" id="{4A020F2E-5986-FD0E-5521-A1CF4E5AFDE5}"/>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Projects</a:t>
            </a:r>
          </a:p>
        </p:txBody>
      </p:sp>
      <p:sp>
        <p:nvSpPr>
          <p:cNvPr id="4" name="TextBox 3">
            <a:extLst>
              <a:ext uri="{FF2B5EF4-FFF2-40B4-BE49-F238E27FC236}">
                <a16:creationId xmlns:a16="http://schemas.microsoft.com/office/drawing/2014/main" id="{B724DC6A-4352-A44C-9DE4-A1D491D5ADB7}"/>
              </a:ext>
            </a:extLst>
          </p:cNvPr>
          <p:cNvSpPr txBox="1"/>
          <p:nvPr/>
        </p:nvSpPr>
        <p:spPr>
          <a:xfrm>
            <a:off x="355600" y="2139481"/>
            <a:ext cx="4779818" cy="2677656"/>
          </a:xfrm>
          <a:prstGeom prst="rect">
            <a:avLst/>
          </a:prstGeom>
          <a:noFill/>
        </p:spPr>
        <p:txBody>
          <a:bodyPr wrap="square">
            <a:spAutoFit/>
          </a:bodyPr>
          <a:lstStyle/>
          <a:p>
            <a:r>
              <a:rPr lang="en-US" sz="2400" b="1" dirty="0">
                <a:solidFill>
                  <a:schemeClr val="accent2"/>
                </a:solidFill>
              </a:rPr>
              <a:t>There is two projects proposed:</a:t>
            </a:r>
          </a:p>
          <a:p>
            <a:endParaRPr lang="en-US" sz="2400" b="1" dirty="0"/>
          </a:p>
          <a:p>
            <a:pPr marL="342900" indent="-342900">
              <a:buFont typeface="Arial" panose="020B0604020202020204" pitchFamily="34" charset="0"/>
              <a:buChar char="•"/>
            </a:pPr>
            <a:r>
              <a:rPr lang="en-US" sz="2400" dirty="0"/>
              <a:t>Modification of land uses in the industrial zone</a:t>
            </a:r>
          </a:p>
          <a:p>
            <a:pPr marL="342900" indent="-342900">
              <a:buFont typeface="Arial" panose="020B0604020202020204" pitchFamily="34" charset="0"/>
              <a:buChar char="•"/>
            </a:pPr>
            <a:endParaRPr lang="en-US" sz="2400" b="1" dirty="0"/>
          </a:p>
          <a:p>
            <a:pPr marL="342900" indent="-342900">
              <a:buFont typeface="Arial" panose="020B0604020202020204" pitchFamily="34" charset="0"/>
              <a:buChar char="•"/>
            </a:pPr>
            <a:r>
              <a:rPr lang="en-US" sz="2400" dirty="0"/>
              <a:t>Proposed rainwater drainage network in the industrial zone</a:t>
            </a:r>
          </a:p>
        </p:txBody>
      </p:sp>
      <p:sp>
        <p:nvSpPr>
          <p:cNvPr id="6" name="Oval 5">
            <a:extLst>
              <a:ext uri="{FF2B5EF4-FFF2-40B4-BE49-F238E27FC236}">
                <a16:creationId xmlns:a16="http://schemas.microsoft.com/office/drawing/2014/main" id="{FE6B91C8-1AC9-CF6B-D7A7-FD46001AC261}"/>
              </a:ext>
            </a:extLst>
          </p:cNvPr>
          <p:cNvSpPr/>
          <p:nvPr/>
        </p:nvSpPr>
        <p:spPr>
          <a:xfrm>
            <a:off x="7637504" y="1467922"/>
            <a:ext cx="2364509" cy="1413163"/>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800" b="1" dirty="0"/>
              <a:t>Outputs</a:t>
            </a:r>
          </a:p>
        </p:txBody>
      </p:sp>
      <p:sp>
        <p:nvSpPr>
          <p:cNvPr id="8" name="Rectangle 7">
            <a:extLst>
              <a:ext uri="{FF2B5EF4-FFF2-40B4-BE49-F238E27FC236}">
                <a16:creationId xmlns:a16="http://schemas.microsoft.com/office/drawing/2014/main" id="{F47E0A46-A851-F79E-FCC6-62679DBC97DD}"/>
              </a:ext>
            </a:extLst>
          </p:cNvPr>
          <p:cNvSpPr/>
          <p:nvPr/>
        </p:nvSpPr>
        <p:spPr>
          <a:xfrm>
            <a:off x="6094769" y="3913954"/>
            <a:ext cx="2244436" cy="1104405"/>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2400" b="1" dirty="0"/>
              <a:t>Spongier Master Plan</a:t>
            </a:r>
          </a:p>
        </p:txBody>
      </p:sp>
      <p:sp>
        <p:nvSpPr>
          <p:cNvPr id="9" name="Rectangle 8">
            <a:extLst>
              <a:ext uri="{FF2B5EF4-FFF2-40B4-BE49-F238E27FC236}">
                <a16:creationId xmlns:a16="http://schemas.microsoft.com/office/drawing/2014/main" id="{C5DA2208-AE8E-0395-3DDB-0F92B6B0289E}"/>
              </a:ext>
            </a:extLst>
          </p:cNvPr>
          <p:cNvSpPr/>
          <p:nvPr/>
        </p:nvSpPr>
        <p:spPr>
          <a:xfrm>
            <a:off x="9528275" y="3913955"/>
            <a:ext cx="2244436" cy="1104405"/>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2400" b="1" dirty="0"/>
              <a:t>Physical Permeability</a:t>
            </a:r>
          </a:p>
        </p:txBody>
      </p:sp>
      <p:cxnSp>
        <p:nvCxnSpPr>
          <p:cNvPr id="11" name="Straight Arrow Connector 10">
            <a:extLst>
              <a:ext uri="{FF2B5EF4-FFF2-40B4-BE49-F238E27FC236}">
                <a16:creationId xmlns:a16="http://schemas.microsoft.com/office/drawing/2014/main" id="{179FB3D3-2582-02DD-3D18-A476495F4ED2}"/>
              </a:ext>
            </a:extLst>
          </p:cNvPr>
          <p:cNvCxnSpPr>
            <a:stCxn id="6" idx="3"/>
            <a:endCxn id="8" idx="0"/>
          </p:cNvCxnSpPr>
          <p:nvPr/>
        </p:nvCxnSpPr>
        <p:spPr>
          <a:xfrm flipH="1">
            <a:off x="7216987" y="2674132"/>
            <a:ext cx="766791" cy="1239822"/>
          </a:xfrm>
          <a:prstGeom prst="straightConnector1">
            <a:avLst/>
          </a:prstGeom>
          <a:ln w="57150">
            <a:tailEnd type="triangle"/>
          </a:ln>
        </p:spPr>
        <p:style>
          <a:lnRef idx="3">
            <a:schemeClr val="dk1"/>
          </a:lnRef>
          <a:fillRef idx="0">
            <a:schemeClr val="dk1"/>
          </a:fillRef>
          <a:effectRef idx="2">
            <a:schemeClr val="dk1"/>
          </a:effectRef>
          <a:fontRef idx="minor">
            <a:schemeClr val="tx1"/>
          </a:fontRef>
        </p:style>
      </p:cxnSp>
      <p:cxnSp>
        <p:nvCxnSpPr>
          <p:cNvPr id="12" name="Straight Arrow Connector 11">
            <a:extLst>
              <a:ext uri="{FF2B5EF4-FFF2-40B4-BE49-F238E27FC236}">
                <a16:creationId xmlns:a16="http://schemas.microsoft.com/office/drawing/2014/main" id="{DB1AA9BF-3D48-CBA7-22F0-EF1D618895F4}"/>
              </a:ext>
            </a:extLst>
          </p:cNvPr>
          <p:cNvCxnSpPr>
            <a:cxnSpLocks/>
            <a:stCxn id="6" idx="5"/>
            <a:endCxn id="9" idx="0"/>
          </p:cNvCxnSpPr>
          <p:nvPr/>
        </p:nvCxnSpPr>
        <p:spPr>
          <a:xfrm>
            <a:off x="9655739" y="2674132"/>
            <a:ext cx="994754" cy="1239823"/>
          </a:xfrm>
          <a:prstGeom prst="straightConnector1">
            <a:avLst/>
          </a:prstGeom>
          <a:ln w="57150">
            <a:tailEnd type="triangle"/>
          </a:ln>
        </p:spPr>
        <p:style>
          <a:lnRef idx="3">
            <a:schemeClr val="dk1"/>
          </a:lnRef>
          <a:fillRef idx="0">
            <a:schemeClr val="dk1"/>
          </a:fillRef>
          <a:effectRef idx="2">
            <a:schemeClr val="dk1"/>
          </a:effectRef>
          <a:fontRef idx="minor">
            <a:schemeClr val="tx1"/>
          </a:fontRef>
        </p:style>
      </p:cxnSp>
      <p:sp>
        <p:nvSpPr>
          <p:cNvPr id="16" name="TextBox 15">
            <a:extLst>
              <a:ext uri="{FF2B5EF4-FFF2-40B4-BE49-F238E27FC236}">
                <a16:creationId xmlns:a16="http://schemas.microsoft.com/office/drawing/2014/main" id="{27E55432-B6CD-3FA9-2B2F-F711616247DC}"/>
              </a:ext>
            </a:extLst>
          </p:cNvPr>
          <p:cNvSpPr txBox="1"/>
          <p:nvPr/>
        </p:nvSpPr>
        <p:spPr>
          <a:xfrm>
            <a:off x="5821330" y="5542452"/>
            <a:ext cx="2791314" cy="461665"/>
          </a:xfrm>
          <a:prstGeom prst="rect">
            <a:avLst/>
          </a:prstGeom>
          <a:noFill/>
          <a:ln w="28575">
            <a:solidFill>
              <a:schemeClr val="tx1"/>
            </a:solidFill>
          </a:ln>
        </p:spPr>
        <p:txBody>
          <a:bodyPr wrap="square">
            <a:spAutoFit/>
          </a:bodyPr>
          <a:lstStyle/>
          <a:p>
            <a:pPr algn="ctr"/>
            <a:r>
              <a:rPr lang="en-US" sz="2400" dirty="0"/>
              <a:t>New land use plan</a:t>
            </a:r>
          </a:p>
        </p:txBody>
      </p:sp>
      <p:cxnSp>
        <p:nvCxnSpPr>
          <p:cNvPr id="18" name="Straight Arrow Connector 17">
            <a:extLst>
              <a:ext uri="{FF2B5EF4-FFF2-40B4-BE49-F238E27FC236}">
                <a16:creationId xmlns:a16="http://schemas.microsoft.com/office/drawing/2014/main" id="{40DBEB0F-5920-FA25-DA2C-017E02C36F88}"/>
              </a:ext>
            </a:extLst>
          </p:cNvPr>
          <p:cNvCxnSpPr>
            <a:stCxn id="8" idx="2"/>
            <a:endCxn id="16" idx="0"/>
          </p:cNvCxnSpPr>
          <p:nvPr/>
        </p:nvCxnSpPr>
        <p:spPr>
          <a:xfrm>
            <a:off x="7216987" y="5018359"/>
            <a:ext cx="0" cy="524093"/>
          </a:xfrm>
          <a:prstGeom prst="straightConnector1">
            <a:avLst/>
          </a:prstGeom>
          <a:ln w="38100">
            <a:tailEnd type="triangle"/>
          </a:ln>
        </p:spPr>
        <p:style>
          <a:lnRef idx="3">
            <a:schemeClr val="dk1"/>
          </a:lnRef>
          <a:fillRef idx="0">
            <a:schemeClr val="dk1"/>
          </a:fillRef>
          <a:effectRef idx="2">
            <a:schemeClr val="dk1"/>
          </a:effectRef>
          <a:fontRef idx="minor">
            <a:schemeClr val="tx1"/>
          </a:fontRef>
        </p:style>
      </p:cxnSp>
      <p:sp>
        <p:nvSpPr>
          <p:cNvPr id="19" name="TextBox 18">
            <a:extLst>
              <a:ext uri="{FF2B5EF4-FFF2-40B4-BE49-F238E27FC236}">
                <a16:creationId xmlns:a16="http://schemas.microsoft.com/office/drawing/2014/main" id="{97B79E5F-95CA-8A0D-8821-C904A3BF641F}"/>
              </a:ext>
            </a:extLst>
          </p:cNvPr>
          <p:cNvSpPr txBox="1"/>
          <p:nvPr/>
        </p:nvSpPr>
        <p:spPr>
          <a:xfrm>
            <a:off x="9254836" y="5542452"/>
            <a:ext cx="2791314" cy="830997"/>
          </a:xfrm>
          <a:prstGeom prst="rect">
            <a:avLst/>
          </a:prstGeom>
          <a:noFill/>
          <a:ln w="28575">
            <a:solidFill>
              <a:schemeClr val="tx1"/>
            </a:solidFill>
          </a:ln>
        </p:spPr>
        <p:txBody>
          <a:bodyPr wrap="square">
            <a:spAutoFit/>
          </a:bodyPr>
          <a:lstStyle/>
          <a:p>
            <a:pPr algn="ctr"/>
            <a:r>
              <a:rPr lang="en-US" sz="2400" dirty="0"/>
              <a:t>Rainwater drainage Network</a:t>
            </a:r>
          </a:p>
        </p:txBody>
      </p:sp>
      <p:cxnSp>
        <p:nvCxnSpPr>
          <p:cNvPr id="20" name="Straight Arrow Connector 19">
            <a:extLst>
              <a:ext uri="{FF2B5EF4-FFF2-40B4-BE49-F238E27FC236}">
                <a16:creationId xmlns:a16="http://schemas.microsoft.com/office/drawing/2014/main" id="{A5BE0FBF-979C-67F5-21C1-BA42B7D4126C}"/>
              </a:ext>
            </a:extLst>
          </p:cNvPr>
          <p:cNvCxnSpPr>
            <a:cxnSpLocks/>
            <a:stCxn id="9" idx="2"/>
            <a:endCxn id="19" idx="0"/>
          </p:cNvCxnSpPr>
          <p:nvPr/>
        </p:nvCxnSpPr>
        <p:spPr>
          <a:xfrm>
            <a:off x="10650493" y="5018360"/>
            <a:ext cx="0" cy="524092"/>
          </a:xfrm>
          <a:prstGeom prst="straightConnector1">
            <a:avLst/>
          </a:prstGeom>
          <a:ln w="38100">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306979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grpId="0" nodeType="after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grpId="0" nodeType="afterEffect">
                                  <p:stCondLst>
                                    <p:cond delay="0"/>
                                  </p:stCondLst>
                                  <p:childTnLst>
                                    <p:set>
                                      <p:cBhvr>
                                        <p:cTn id="35" dur="1" fill="hold">
                                          <p:stCondLst>
                                            <p:cond delay="0"/>
                                          </p:stCondLst>
                                        </p:cTn>
                                        <p:tgtEl>
                                          <p:spTgt spid="9"/>
                                        </p:tgtEl>
                                        <p:attrNameLst>
                                          <p:attrName>style.visibility</p:attrName>
                                        </p:attrNameLst>
                                      </p:cBhvr>
                                      <p:to>
                                        <p:strVal val="visible"/>
                                      </p:to>
                                    </p:set>
                                    <p:anim calcmode="lin" valueType="num">
                                      <p:cBhvr additive="base">
                                        <p:cTn id="36" dur="500" fill="hold"/>
                                        <p:tgtEl>
                                          <p:spTgt spid="9"/>
                                        </p:tgtEl>
                                        <p:attrNameLst>
                                          <p:attrName>ppt_x</p:attrName>
                                        </p:attrNameLst>
                                      </p:cBhvr>
                                      <p:tavLst>
                                        <p:tav tm="0">
                                          <p:val>
                                            <p:strVal val="#ppt_x"/>
                                          </p:val>
                                        </p:tav>
                                        <p:tav tm="100000">
                                          <p:val>
                                            <p:strVal val="#ppt_x"/>
                                          </p:val>
                                        </p:tav>
                                      </p:tavLst>
                                    </p:anim>
                                    <p:anim calcmode="lin" valueType="num">
                                      <p:cBhvr additive="base">
                                        <p:cTn id="37" dur="500" fill="hold"/>
                                        <p:tgtEl>
                                          <p:spTgt spid="9"/>
                                        </p:tgtEl>
                                        <p:attrNameLst>
                                          <p:attrName>ppt_y</p:attrName>
                                        </p:attrNameLst>
                                      </p:cBhvr>
                                      <p:tavLst>
                                        <p:tav tm="0">
                                          <p:val>
                                            <p:strVal val="1+#ppt_h/2"/>
                                          </p:val>
                                        </p:tav>
                                        <p:tav tm="100000">
                                          <p:val>
                                            <p:strVal val="#ppt_y"/>
                                          </p:val>
                                        </p:tav>
                                      </p:tavLst>
                                    </p:anim>
                                  </p:childTnLst>
                                </p:cTn>
                              </p:par>
                            </p:childTnLst>
                          </p:cTn>
                        </p:par>
                        <p:par>
                          <p:cTn id="38" fill="hold">
                            <p:stCondLst>
                              <p:cond delay="3500"/>
                            </p:stCondLst>
                            <p:childTnLst>
                              <p:par>
                                <p:cTn id="39" presetID="2" presetClass="entr" presetSubtype="4" fill="hold" nodeType="after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500" fill="hold"/>
                                        <p:tgtEl>
                                          <p:spTgt spid="11"/>
                                        </p:tgtEl>
                                        <p:attrNameLst>
                                          <p:attrName>ppt_x</p:attrName>
                                        </p:attrNameLst>
                                      </p:cBhvr>
                                      <p:tavLst>
                                        <p:tav tm="0">
                                          <p:val>
                                            <p:strVal val="#ppt_x"/>
                                          </p:val>
                                        </p:tav>
                                        <p:tav tm="100000">
                                          <p:val>
                                            <p:strVal val="#ppt_x"/>
                                          </p:val>
                                        </p:tav>
                                      </p:tavLst>
                                    </p:anim>
                                    <p:anim calcmode="lin" valueType="num">
                                      <p:cBhvr additive="base">
                                        <p:cTn id="42" dur="500" fill="hold"/>
                                        <p:tgtEl>
                                          <p:spTgt spid="11"/>
                                        </p:tgtEl>
                                        <p:attrNameLst>
                                          <p:attrName>ppt_y</p:attrName>
                                        </p:attrNameLst>
                                      </p:cBhvr>
                                      <p:tavLst>
                                        <p:tav tm="0">
                                          <p:val>
                                            <p:strVal val="1+#ppt_h/2"/>
                                          </p:val>
                                        </p:tav>
                                        <p:tav tm="100000">
                                          <p:val>
                                            <p:strVal val="#ppt_y"/>
                                          </p:val>
                                        </p:tav>
                                      </p:tavLst>
                                    </p:anim>
                                  </p:childTnLst>
                                </p:cTn>
                              </p:par>
                            </p:childTnLst>
                          </p:cTn>
                        </p:par>
                        <p:par>
                          <p:cTn id="43" fill="hold">
                            <p:stCondLst>
                              <p:cond delay="4000"/>
                            </p:stCondLst>
                            <p:childTnLst>
                              <p:par>
                                <p:cTn id="44" presetID="2" presetClass="entr" presetSubtype="4" fill="hold" nodeType="afterEffect">
                                  <p:stCondLst>
                                    <p:cond delay="0"/>
                                  </p:stCondLst>
                                  <p:childTnLst>
                                    <p:set>
                                      <p:cBhvr>
                                        <p:cTn id="45" dur="1" fill="hold">
                                          <p:stCondLst>
                                            <p:cond delay="0"/>
                                          </p:stCondLst>
                                        </p:cTn>
                                        <p:tgtEl>
                                          <p:spTgt spid="12"/>
                                        </p:tgtEl>
                                        <p:attrNameLst>
                                          <p:attrName>style.visibility</p:attrName>
                                        </p:attrNameLst>
                                      </p:cBhvr>
                                      <p:to>
                                        <p:strVal val="visible"/>
                                      </p:to>
                                    </p:set>
                                    <p:anim calcmode="lin" valueType="num">
                                      <p:cBhvr additive="base">
                                        <p:cTn id="46" dur="500" fill="hold"/>
                                        <p:tgtEl>
                                          <p:spTgt spid="12"/>
                                        </p:tgtEl>
                                        <p:attrNameLst>
                                          <p:attrName>ppt_x</p:attrName>
                                        </p:attrNameLst>
                                      </p:cBhvr>
                                      <p:tavLst>
                                        <p:tav tm="0">
                                          <p:val>
                                            <p:strVal val="#ppt_x"/>
                                          </p:val>
                                        </p:tav>
                                        <p:tav tm="100000">
                                          <p:val>
                                            <p:strVal val="#ppt_x"/>
                                          </p:val>
                                        </p:tav>
                                      </p:tavLst>
                                    </p:anim>
                                    <p:anim calcmode="lin" valueType="num">
                                      <p:cBhvr additive="base">
                                        <p:cTn id="47" dur="500" fill="hold"/>
                                        <p:tgtEl>
                                          <p:spTgt spid="12"/>
                                        </p:tgtEl>
                                        <p:attrNameLst>
                                          <p:attrName>ppt_y</p:attrName>
                                        </p:attrNameLst>
                                      </p:cBhvr>
                                      <p:tavLst>
                                        <p:tav tm="0">
                                          <p:val>
                                            <p:strVal val="1+#ppt_h/2"/>
                                          </p:val>
                                        </p:tav>
                                        <p:tav tm="100000">
                                          <p:val>
                                            <p:strVal val="#ppt_y"/>
                                          </p:val>
                                        </p:tav>
                                      </p:tavLst>
                                    </p:anim>
                                  </p:childTnLst>
                                </p:cTn>
                              </p:par>
                            </p:childTnLst>
                          </p:cTn>
                        </p:par>
                        <p:par>
                          <p:cTn id="48" fill="hold">
                            <p:stCondLst>
                              <p:cond delay="4500"/>
                            </p:stCondLst>
                            <p:childTnLst>
                              <p:par>
                                <p:cTn id="49" presetID="2" presetClass="entr" presetSubtype="4" fill="hold" grpId="0" nodeType="afterEffect">
                                  <p:stCondLst>
                                    <p:cond delay="0"/>
                                  </p:stCondLst>
                                  <p:childTnLst>
                                    <p:set>
                                      <p:cBhvr>
                                        <p:cTn id="50" dur="1" fill="hold">
                                          <p:stCondLst>
                                            <p:cond delay="0"/>
                                          </p:stCondLst>
                                        </p:cTn>
                                        <p:tgtEl>
                                          <p:spTgt spid="16"/>
                                        </p:tgtEl>
                                        <p:attrNameLst>
                                          <p:attrName>style.visibility</p:attrName>
                                        </p:attrNameLst>
                                      </p:cBhvr>
                                      <p:to>
                                        <p:strVal val="visible"/>
                                      </p:to>
                                    </p:set>
                                    <p:anim calcmode="lin" valueType="num">
                                      <p:cBhvr additive="base">
                                        <p:cTn id="51" dur="500" fill="hold"/>
                                        <p:tgtEl>
                                          <p:spTgt spid="16"/>
                                        </p:tgtEl>
                                        <p:attrNameLst>
                                          <p:attrName>ppt_x</p:attrName>
                                        </p:attrNameLst>
                                      </p:cBhvr>
                                      <p:tavLst>
                                        <p:tav tm="0">
                                          <p:val>
                                            <p:strVal val="#ppt_x"/>
                                          </p:val>
                                        </p:tav>
                                        <p:tav tm="100000">
                                          <p:val>
                                            <p:strVal val="#ppt_x"/>
                                          </p:val>
                                        </p:tav>
                                      </p:tavLst>
                                    </p:anim>
                                    <p:anim calcmode="lin" valueType="num">
                                      <p:cBhvr additive="base">
                                        <p:cTn id="52" dur="500" fill="hold"/>
                                        <p:tgtEl>
                                          <p:spTgt spid="16"/>
                                        </p:tgtEl>
                                        <p:attrNameLst>
                                          <p:attrName>ppt_y</p:attrName>
                                        </p:attrNameLst>
                                      </p:cBhvr>
                                      <p:tavLst>
                                        <p:tav tm="0">
                                          <p:val>
                                            <p:strVal val="1+#ppt_h/2"/>
                                          </p:val>
                                        </p:tav>
                                        <p:tav tm="100000">
                                          <p:val>
                                            <p:strVal val="#ppt_y"/>
                                          </p:val>
                                        </p:tav>
                                      </p:tavLst>
                                    </p:anim>
                                  </p:childTnLst>
                                </p:cTn>
                              </p:par>
                            </p:childTnLst>
                          </p:cTn>
                        </p:par>
                        <p:par>
                          <p:cTn id="53" fill="hold">
                            <p:stCondLst>
                              <p:cond delay="5000"/>
                            </p:stCondLst>
                            <p:childTnLst>
                              <p:par>
                                <p:cTn id="54" presetID="2" presetClass="entr" presetSubtype="4" fill="hold" nodeType="afterEffect">
                                  <p:stCondLst>
                                    <p:cond delay="0"/>
                                  </p:stCondLst>
                                  <p:childTnLst>
                                    <p:set>
                                      <p:cBhvr>
                                        <p:cTn id="55" dur="1" fill="hold">
                                          <p:stCondLst>
                                            <p:cond delay="0"/>
                                          </p:stCondLst>
                                        </p:cTn>
                                        <p:tgtEl>
                                          <p:spTgt spid="18"/>
                                        </p:tgtEl>
                                        <p:attrNameLst>
                                          <p:attrName>style.visibility</p:attrName>
                                        </p:attrNameLst>
                                      </p:cBhvr>
                                      <p:to>
                                        <p:strVal val="visible"/>
                                      </p:to>
                                    </p:set>
                                    <p:anim calcmode="lin" valueType="num">
                                      <p:cBhvr additive="base">
                                        <p:cTn id="56" dur="500" fill="hold"/>
                                        <p:tgtEl>
                                          <p:spTgt spid="18"/>
                                        </p:tgtEl>
                                        <p:attrNameLst>
                                          <p:attrName>ppt_x</p:attrName>
                                        </p:attrNameLst>
                                      </p:cBhvr>
                                      <p:tavLst>
                                        <p:tav tm="0">
                                          <p:val>
                                            <p:strVal val="#ppt_x"/>
                                          </p:val>
                                        </p:tav>
                                        <p:tav tm="100000">
                                          <p:val>
                                            <p:strVal val="#ppt_x"/>
                                          </p:val>
                                        </p:tav>
                                      </p:tavLst>
                                    </p:anim>
                                    <p:anim calcmode="lin" valueType="num">
                                      <p:cBhvr additive="base">
                                        <p:cTn id="57" dur="500" fill="hold"/>
                                        <p:tgtEl>
                                          <p:spTgt spid="18"/>
                                        </p:tgtEl>
                                        <p:attrNameLst>
                                          <p:attrName>ppt_y</p:attrName>
                                        </p:attrNameLst>
                                      </p:cBhvr>
                                      <p:tavLst>
                                        <p:tav tm="0">
                                          <p:val>
                                            <p:strVal val="1+#ppt_h/2"/>
                                          </p:val>
                                        </p:tav>
                                        <p:tav tm="100000">
                                          <p:val>
                                            <p:strVal val="#ppt_y"/>
                                          </p:val>
                                        </p:tav>
                                      </p:tavLst>
                                    </p:anim>
                                  </p:childTnLst>
                                </p:cTn>
                              </p:par>
                            </p:childTnLst>
                          </p:cTn>
                        </p:par>
                        <p:par>
                          <p:cTn id="58" fill="hold">
                            <p:stCondLst>
                              <p:cond delay="5500"/>
                            </p:stCondLst>
                            <p:childTnLst>
                              <p:par>
                                <p:cTn id="59" presetID="2" presetClass="entr" presetSubtype="4" fill="hold" grpId="0" nodeType="afterEffect">
                                  <p:stCondLst>
                                    <p:cond delay="0"/>
                                  </p:stCondLst>
                                  <p:childTnLst>
                                    <p:set>
                                      <p:cBhvr>
                                        <p:cTn id="60" dur="1" fill="hold">
                                          <p:stCondLst>
                                            <p:cond delay="0"/>
                                          </p:stCondLst>
                                        </p:cTn>
                                        <p:tgtEl>
                                          <p:spTgt spid="19"/>
                                        </p:tgtEl>
                                        <p:attrNameLst>
                                          <p:attrName>style.visibility</p:attrName>
                                        </p:attrNameLst>
                                      </p:cBhvr>
                                      <p:to>
                                        <p:strVal val="visible"/>
                                      </p:to>
                                    </p:set>
                                    <p:anim calcmode="lin" valueType="num">
                                      <p:cBhvr additive="base">
                                        <p:cTn id="61" dur="500" fill="hold"/>
                                        <p:tgtEl>
                                          <p:spTgt spid="19"/>
                                        </p:tgtEl>
                                        <p:attrNameLst>
                                          <p:attrName>ppt_x</p:attrName>
                                        </p:attrNameLst>
                                      </p:cBhvr>
                                      <p:tavLst>
                                        <p:tav tm="0">
                                          <p:val>
                                            <p:strVal val="#ppt_x"/>
                                          </p:val>
                                        </p:tav>
                                        <p:tav tm="100000">
                                          <p:val>
                                            <p:strVal val="#ppt_x"/>
                                          </p:val>
                                        </p:tav>
                                      </p:tavLst>
                                    </p:anim>
                                    <p:anim calcmode="lin" valueType="num">
                                      <p:cBhvr additive="base">
                                        <p:cTn id="62" dur="500" fill="hold"/>
                                        <p:tgtEl>
                                          <p:spTgt spid="19"/>
                                        </p:tgtEl>
                                        <p:attrNameLst>
                                          <p:attrName>ppt_y</p:attrName>
                                        </p:attrNameLst>
                                      </p:cBhvr>
                                      <p:tavLst>
                                        <p:tav tm="0">
                                          <p:val>
                                            <p:strVal val="1+#ppt_h/2"/>
                                          </p:val>
                                        </p:tav>
                                        <p:tav tm="100000">
                                          <p:val>
                                            <p:strVal val="#ppt_y"/>
                                          </p:val>
                                        </p:tav>
                                      </p:tavLst>
                                    </p:anim>
                                  </p:childTnLst>
                                </p:cTn>
                              </p:par>
                            </p:childTnLst>
                          </p:cTn>
                        </p:par>
                        <p:par>
                          <p:cTn id="63" fill="hold">
                            <p:stCondLst>
                              <p:cond delay="6000"/>
                            </p:stCondLst>
                            <p:childTnLst>
                              <p:par>
                                <p:cTn id="64" presetID="2" presetClass="entr" presetSubtype="4" fill="hold" nodeType="afterEffect">
                                  <p:stCondLst>
                                    <p:cond delay="0"/>
                                  </p:stCondLst>
                                  <p:childTnLst>
                                    <p:set>
                                      <p:cBhvr>
                                        <p:cTn id="65" dur="1" fill="hold">
                                          <p:stCondLst>
                                            <p:cond delay="0"/>
                                          </p:stCondLst>
                                        </p:cTn>
                                        <p:tgtEl>
                                          <p:spTgt spid="20"/>
                                        </p:tgtEl>
                                        <p:attrNameLst>
                                          <p:attrName>style.visibility</p:attrName>
                                        </p:attrNameLst>
                                      </p:cBhvr>
                                      <p:to>
                                        <p:strVal val="visible"/>
                                      </p:to>
                                    </p:set>
                                    <p:anim calcmode="lin" valueType="num">
                                      <p:cBhvr additive="base">
                                        <p:cTn id="66" dur="500" fill="hold"/>
                                        <p:tgtEl>
                                          <p:spTgt spid="20"/>
                                        </p:tgtEl>
                                        <p:attrNameLst>
                                          <p:attrName>ppt_x</p:attrName>
                                        </p:attrNameLst>
                                      </p:cBhvr>
                                      <p:tavLst>
                                        <p:tav tm="0">
                                          <p:val>
                                            <p:strVal val="#ppt_x"/>
                                          </p:val>
                                        </p:tav>
                                        <p:tav tm="100000">
                                          <p:val>
                                            <p:strVal val="#ppt_x"/>
                                          </p:val>
                                        </p:tav>
                                      </p:tavLst>
                                    </p:anim>
                                    <p:anim calcmode="lin" valueType="num">
                                      <p:cBhvr additive="base">
                                        <p:cTn id="67"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 grpId="0" animBg="1"/>
      <p:bldP spid="4" grpId="0"/>
      <p:bldP spid="6" grpId="0" animBg="1"/>
      <p:bldP spid="8" grpId="0" animBg="1"/>
      <p:bldP spid="9" grpId="0" animBg="1"/>
      <p:bldP spid="16" grpId="0" animBg="1"/>
      <p:bldP spid="19"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sp>
        <p:nvSpPr>
          <p:cNvPr id="3" name="Rectangle: Rounded Corners 2">
            <a:extLst>
              <a:ext uri="{FF2B5EF4-FFF2-40B4-BE49-F238E27FC236}">
                <a16:creationId xmlns:a16="http://schemas.microsoft.com/office/drawing/2014/main" id="{DC7BC36D-17F0-D903-982F-552418A43D2E}"/>
              </a:ext>
            </a:extLst>
          </p:cNvPr>
          <p:cNvSpPr/>
          <p:nvPr/>
        </p:nvSpPr>
        <p:spPr>
          <a:xfrm>
            <a:off x="201441" y="1041000"/>
            <a:ext cx="29768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Projects</a:t>
            </a:r>
          </a:p>
        </p:txBody>
      </p:sp>
      <p:sp>
        <p:nvSpPr>
          <p:cNvPr id="4" name="TextBox 3">
            <a:extLst>
              <a:ext uri="{FF2B5EF4-FFF2-40B4-BE49-F238E27FC236}">
                <a16:creationId xmlns:a16="http://schemas.microsoft.com/office/drawing/2014/main" id="{C6D4EF55-19FA-E77C-4982-171063B7868B}"/>
              </a:ext>
            </a:extLst>
          </p:cNvPr>
          <p:cNvSpPr txBox="1"/>
          <p:nvPr/>
        </p:nvSpPr>
        <p:spPr>
          <a:xfrm>
            <a:off x="93606" y="2181692"/>
            <a:ext cx="3139440" cy="1200329"/>
          </a:xfrm>
          <a:prstGeom prst="rect">
            <a:avLst/>
          </a:prstGeom>
          <a:noFill/>
        </p:spPr>
        <p:txBody>
          <a:bodyPr wrap="square">
            <a:spAutoFit/>
          </a:bodyPr>
          <a:lstStyle/>
          <a:p>
            <a:pPr algn="ctr"/>
            <a:r>
              <a:rPr lang="en-US" sz="2400" b="1" dirty="0">
                <a:solidFill>
                  <a:schemeClr val="accent2"/>
                </a:solidFill>
              </a:rPr>
              <a:t>Modification of land uses in the industrial zone</a:t>
            </a:r>
          </a:p>
        </p:txBody>
      </p:sp>
      <p:sp>
        <p:nvSpPr>
          <p:cNvPr id="5" name="TextBox 4">
            <a:extLst>
              <a:ext uri="{FF2B5EF4-FFF2-40B4-BE49-F238E27FC236}">
                <a16:creationId xmlns:a16="http://schemas.microsoft.com/office/drawing/2014/main" id="{AD9FCD55-3C3D-18FC-71FB-44B548FA5D86}"/>
              </a:ext>
            </a:extLst>
          </p:cNvPr>
          <p:cNvSpPr txBox="1"/>
          <p:nvPr/>
        </p:nvSpPr>
        <p:spPr>
          <a:xfrm>
            <a:off x="120161" y="3382021"/>
            <a:ext cx="3139440" cy="3416320"/>
          </a:xfrm>
          <a:prstGeom prst="rect">
            <a:avLst/>
          </a:prstGeom>
          <a:noFill/>
        </p:spPr>
        <p:txBody>
          <a:bodyPr wrap="square">
            <a:spAutoFit/>
          </a:bodyPr>
          <a:lstStyle/>
          <a:p>
            <a:pPr algn="ctr"/>
            <a:r>
              <a:rPr lang="en-US" sz="2400" b="1" dirty="0"/>
              <a:t>Existing Land Use</a:t>
            </a:r>
          </a:p>
          <a:p>
            <a:r>
              <a:rPr lang="en-US" sz="2400" dirty="0"/>
              <a:t>There is a lack of green space, lack of emergency facilities, and lack of physical flood defenses barriers to defend the buildings from damage.</a:t>
            </a:r>
          </a:p>
        </p:txBody>
      </p:sp>
      <p:pic>
        <p:nvPicPr>
          <p:cNvPr id="6" name="Picture 5">
            <a:extLst>
              <a:ext uri="{FF2B5EF4-FFF2-40B4-BE49-F238E27FC236}">
                <a16:creationId xmlns:a16="http://schemas.microsoft.com/office/drawing/2014/main" id="{CCB704F5-3656-4EDD-F0F1-AA5A378DA6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4814" y="525294"/>
            <a:ext cx="8957185" cy="6332706"/>
          </a:xfrm>
          <a:prstGeom prst="rect">
            <a:avLst/>
          </a:prstGeom>
        </p:spPr>
      </p:pic>
    </p:spTree>
    <p:extLst>
      <p:ext uri="{BB962C8B-B14F-4D97-AF65-F5344CB8AC3E}">
        <p14:creationId xmlns:p14="http://schemas.microsoft.com/office/powerpoint/2010/main" val="2709523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 grpId="0" animBg="1"/>
      <p:bldP spid="4" grpId="0"/>
      <p:bldP spid="5"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pic>
        <p:nvPicPr>
          <p:cNvPr id="6" name="Picture 5">
            <a:extLst>
              <a:ext uri="{FF2B5EF4-FFF2-40B4-BE49-F238E27FC236}">
                <a16:creationId xmlns:a16="http://schemas.microsoft.com/office/drawing/2014/main" id="{CCB704F5-3656-4EDD-F0F1-AA5A378DA6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25294"/>
            <a:ext cx="8957185" cy="6332706"/>
          </a:xfrm>
          <a:prstGeom prst="rect">
            <a:avLst/>
          </a:prstGeom>
        </p:spPr>
      </p:pic>
      <p:graphicFrame>
        <p:nvGraphicFramePr>
          <p:cNvPr id="8" name="Table 7">
            <a:extLst>
              <a:ext uri="{FF2B5EF4-FFF2-40B4-BE49-F238E27FC236}">
                <a16:creationId xmlns:a16="http://schemas.microsoft.com/office/drawing/2014/main" id="{71B76AFA-646E-AC1E-20A1-F49AAA70B052}"/>
              </a:ext>
            </a:extLst>
          </p:cNvPr>
          <p:cNvGraphicFramePr>
            <a:graphicFrameLocks noGrp="1"/>
          </p:cNvGraphicFramePr>
          <p:nvPr>
            <p:extLst>
              <p:ext uri="{D42A27DB-BD31-4B8C-83A1-F6EECF244321}">
                <p14:modId xmlns:p14="http://schemas.microsoft.com/office/powerpoint/2010/main" val="1431212645"/>
              </p:ext>
            </p:extLst>
          </p:nvPr>
        </p:nvGraphicFramePr>
        <p:xfrm>
          <a:off x="6877917" y="4626922"/>
          <a:ext cx="5258666" cy="2166426"/>
        </p:xfrm>
        <a:graphic>
          <a:graphicData uri="http://schemas.openxmlformats.org/drawingml/2006/table">
            <a:tbl>
              <a:tblPr firstRow="1" firstCol="1" bandRow="1">
                <a:tableStyleId>{5C22544A-7EE6-4342-B048-85BDC9FD1C3A}</a:tableStyleId>
              </a:tblPr>
              <a:tblGrid>
                <a:gridCol w="3083571">
                  <a:extLst>
                    <a:ext uri="{9D8B030D-6E8A-4147-A177-3AD203B41FA5}">
                      <a16:colId xmlns:a16="http://schemas.microsoft.com/office/drawing/2014/main" val="1984287021"/>
                    </a:ext>
                  </a:extLst>
                </a:gridCol>
                <a:gridCol w="2175095">
                  <a:extLst>
                    <a:ext uri="{9D8B030D-6E8A-4147-A177-3AD203B41FA5}">
                      <a16:colId xmlns:a16="http://schemas.microsoft.com/office/drawing/2014/main" val="2622918846"/>
                    </a:ext>
                  </a:extLst>
                </a:gridCol>
              </a:tblGrid>
              <a:tr h="223556">
                <a:tc>
                  <a:txBody>
                    <a:bodyPr/>
                    <a:lstStyle/>
                    <a:p>
                      <a:pPr marL="0" marR="0" algn="ctr">
                        <a:lnSpc>
                          <a:spcPct val="107000"/>
                        </a:lnSpc>
                        <a:spcBef>
                          <a:spcPts val="0"/>
                        </a:spcBef>
                        <a:spcAft>
                          <a:spcPts val="0"/>
                        </a:spcAft>
                      </a:pPr>
                      <a:r>
                        <a:rPr lang="en-US" sz="1600" dirty="0">
                          <a:effectLst/>
                        </a:rPr>
                        <a:t>Land Use</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Old Land Use Plan</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522174619"/>
                  </a:ext>
                </a:extLst>
              </a:tr>
              <a:tr h="223556">
                <a:tc>
                  <a:txBody>
                    <a:bodyPr/>
                    <a:lstStyle/>
                    <a:p>
                      <a:pPr marL="0" marR="0" algn="ctr">
                        <a:lnSpc>
                          <a:spcPct val="107000"/>
                        </a:lnSpc>
                        <a:spcBef>
                          <a:spcPts val="0"/>
                        </a:spcBef>
                        <a:spcAft>
                          <a:spcPts val="0"/>
                        </a:spcAft>
                      </a:pPr>
                      <a:r>
                        <a:rPr lang="en-US" sz="1600">
                          <a:effectLst/>
                        </a:rPr>
                        <a:t>Open Green Areas</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3,800 Sqm</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48231744"/>
                  </a:ext>
                </a:extLst>
              </a:tr>
              <a:tr h="223556">
                <a:tc>
                  <a:txBody>
                    <a:bodyPr/>
                    <a:lstStyle/>
                    <a:p>
                      <a:pPr marL="0" marR="0" algn="ctr">
                        <a:lnSpc>
                          <a:spcPct val="107000"/>
                        </a:lnSpc>
                        <a:spcBef>
                          <a:spcPts val="0"/>
                        </a:spcBef>
                        <a:spcAft>
                          <a:spcPts val="0"/>
                        </a:spcAft>
                      </a:pPr>
                      <a:r>
                        <a:rPr lang="en-US" sz="1600" dirty="0">
                          <a:effectLst/>
                        </a:rPr>
                        <a:t>Public Garden</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18,238 Sqm</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919344013"/>
                  </a:ext>
                </a:extLst>
              </a:tr>
              <a:tr h="223556">
                <a:tc>
                  <a:txBody>
                    <a:bodyPr/>
                    <a:lstStyle/>
                    <a:p>
                      <a:pPr marL="0" marR="0" algn="ctr">
                        <a:lnSpc>
                          <a:spcPct val="107000"/>
                        </a:lnSpc>
                        <a:spcBef>
                          <a:spcPts val="0"/>
                        </a:spcBef>
                        <a:spcAft>
                          <a:spcPts val="0"/>
                        </a:spcAft>
                      </a:pPr>
                      <a:r>
                        <a:rPr lang="en-US" sz="1600">
                          <a:effectLst/>
                        </a:rPr>
                        <a:t>Emergency Center</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0 Sqm</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09843423"/>
                  </a:ext>
                </a:extLst>
              </a:tr>
              <a:tr h="464465">
                <a:tc>
                  <a:txBody>
                    <a:bodyPr/>
                    <a:lstStyle/>
                    <a:p>
                      <a:pPr marL="0" marR="0" algn="ctr">
                        <a:lnSpc>
                          <a:spcPct val="107000"/>
                        </a:lnSpc>
                        <a:spcBef>
                          <a:spcPts val="0"/>
                        </a:spcBef>
                        <a:spcAft>
                          <a:spcPts val="0"/>
                        </a:spcAft>
                      </a:pPr>
                      <a:r>
                        <a:rPr lang="en-US" sz="1600">
                          <a:effectLst/>
                        </a:rPr>
                        <a:t>Open Green Areas ratio</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0.17%</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22533795"/>
                  </a:ext>
                </a:extLst>
              </a:tr>
              <a:tr h="268992">
                <a:tc>
                  <a:txBody>
                    <a:bodyPr/>
                    <a:lstStyle/>
                    <a:p>
                      <a:pPr marL="0" marR="0" algn="ctr">
                        <a:lnSpc>
                          <a:spcPct val="107000"/>
                        </a:lnSpc>
                        <a:spcBef>
                          <a:spcPts val="0"/>
                        </a:spcBef>
                        <a:spcAft>
                          <a:spcPts val="0"/>
                        </a:spcAft>
                      </a:pPr>
                      <a:r>
                        <a:rPr lang="en-US" sz="1600">
                          <a:effectLst/>
                        </a:rPr>
                        <a:t>Public Garden ratio</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0.82%</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848043315"/>
                  </a:ext>
                </a:extLst>
              </a:tr>
              <a:tr h="464465">
                <a:tc>
                  <a:txBody>
                    <a:bodyPr/>
                    <a:lstStyle/>
                    <a:p>
                      <a:pPr marL="0" marR="0" algn="ctr">
                        <a:lnSpc>
                          <a:spcPct val="107000"/>
                        </a:lnSpc>
                        <a:spcBef>
                          <a:spcPts val="0"/>
                        </a:spcBef>
                        <a:spcAft>
                          <a:spcPts val="0"/>
                        </a:spcAft>
                      </a:pPr>
                      <a:r>
                        <a:rPr lang="en-US" sz="1600" dirty="0">
                          <a:effectLst/>
                        </a:rPr>
                        <a:t>Emergency Facilities ratio</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0%</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374569407"/>
                  </a:ext>
                </a:extLst>
              </a:tr>
            </a:tbl>
          </a:graphicData>
        </a:graphic>
      </p:graphicFrame>
      <p:sp>
        <p:nvSpPr>
          <p:cNvPr id="11" name="Rectangle: Rounded Corners 10">
            <a:extLst>
              <a:ext uri="{FF2B5EF4-FFF2-40B4-BE49-F238E27FC236}">
                <a16:creationId xmlns:a16="http://schemas.microsoft.com/office/drawing/2014/main" id="{91FDE3DB-0DDD-682A-B118-EBFA631AEFFF}"/>
              </a:ext>
            </a:extLst>
          </p:cNvPr>
          <p:cNvSpPr/>
          <p:nvPr/>
        </p:nvSpPr>
        <p:spPr>
          <a:xfrm>
            <a:off x="9062557" y="785640"/>
            <a:ext cx="29768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Projects</a:t>
            </a:r>
          </a:p>
        </p:txBody>
      </p:sp>
      <p:sp>
        <p:nvSpPr>
          <p:cNvPr id="12" name="TextBox 11">
            <a:extLst>
              <a:ext uri="{FF2B5EF4-FFF2-40B4-BE49-F238E27FC236}">
                <a16:creationId xmlns:a16="http://schemas.microsoft.com/office/drawing/2014/main" id="{F57D5BC0-22DD-05C6-2EF1-325B40D860B8}"/>
              </a:ext>
            </a:extLst>
          </p:cNvPr>
          <p:cNvSpPr txBox="1"/>
          <p:nvPr/>
        </p:nvSpPr>
        <p:spPr>
          <a:xfrm>
            <a:off x="9085772" y="2149147"/>
            <a:ext cx="2930450" cy="2308324"/>
          </a:xfrm>
          <a:prstGeom prst="rect">
            <a:avLst/>
          </a:prstGeom>
          <a:noFill/>
        </p:spPr>
        <p:txBody>
          <a:bodyPr wrap="square">
            <a:spAutoFit/>
          </a:bodyPr>
          <a:lstStyle/>
          <a:p>
            <a:pPr algn="ctr"/>
            <a:r>
              <a:rPr lang="en-US" sz="2400" b="1" dirty="0">
                <a:solidFill>
                  <a:schemeClr val="accent2"/>
                </a:solidFill>
              </a:rPr>
              <a:t>Modification of land uses in the industrial zone</a:t>
            </a:r>
          </a:p>
          <a:p>
            <a:pPr algn="ctr"/>
            <a:endParaRPr lang="en-US" sz="2400" b="1" dirty="0">
              <a:solidFill>
                <a:schemeClr val="accent2"/>
              </a:solidFill>
            </a:endParaRPr>
          </a:p>
          <a:p>
            <a:pPr algn="ctr"/>
            <a:r>
              <a:rPr lang="en-US" sz="2400" dirty="0"/>
              <a:t>Industrial Zone = 2,209,242 Sqm</a:t>
            </a:r>
          </a:p>
        </p:txBody>
      </p:sp>
    </p:spTree>
    <p:extLst>
      <p:ext uri="{BB962C8B-B14F-4D97-AF65-F5344CB8AC3E}">
        <p14:creationId xmlns:p14="http://schemas.microsoft.com/office/powerpoint/2010/main" val="256242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11"/>
                                        </p:tgtEl>
                                        <p:attrNameLst>
                                          <p:attrName>style.visibility</p:attrName>
                                        </p:attrNameLst>
                                      </p:cBhvr>
                                      <p:to>
                                        <p:strVal val="visible"/>
                                      </p:to>
                                    </p:set>
                                    <p:anim calcmode="lin" valueType="num">
                                      <p:cBhvr additive="base">
                                        <p:cTn id="16" dur="500" fill="hold"/>
                                        <p:tgtEl>
                                          <p:spTgt spid="11"/>
                                        </p:tgtEl>
                                        <p:attrNameLst>
                                          <p:attrName>ppt_x</p:attrName>
                                        </p:attrNameLst>
                                      </p:cBhvr>
                                      <p:tavLst>
                                        <p:tav tm="0">
                                          <p:val>
                                            <p:strVal val="#ppt_x"/>
                                          </p:val>
                                        </p:tav>
                                        <p:tav tm="100000">
                                          <p:val>
                                            <p:strVal val="#ppt_x"/>
                                          </p:val>
                                        </p:tav>
                                      </p:tavLst>
                                    </p:anim>
                                    <p:anim calcmode="lin" valueType="num">
                                      <p:cBhvr additive="base">
                                        <p:cTn id="17" dur="500" fill="hold"/>
                                        <p:tgtEl>
                                          <p:spTgt spid="11"/>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additive="base">
                                        <p:cTn id="21" dur="500" fill="hold"/>
                                        <p:tgtEl>
                                          <p:spTgt spid="12"/>
                                        </p:tgtEl>
                                        <p:attrNameLst>
                                          <p:attrName>ppt_x</p:attrName>
                                        </p:attrNameLst>
                                      </p:cBhvr>
                                      <p:tavLst>
                                        <p:tav tm="0">
                                          <p:val>
                                            <p:strVal val="#ppt_x"/>
                                          </p:val>
                                        </p:tav>
                                        <p:tav tm="100000">
                                          <p:val>
                                            <p:strVal val="#ppt_x"/>
                                          </p:val>
                                        </p:tav>
                                      </p:tavLst>
                                    </p:anim>
                                    <p:anim calcmode="lin" valueType="num">
                                      <p:cBhvr additive="base">
                                        <p:cTn id="2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11" grpId="0" animBg="1"/>
      <p:bldP spid="12" grpId="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sp>
        <p:nvSpPr>
          <p:cNvPr id="3" name="Rectangle: Rounded Corners 2">
            <a:extLst>
              <a:ext uri="{FF2B5EF4-FFF2-40B4-BE49-F238E27FC236}">
                <a16:creationId xmlns:a16="http://schemas.microsoft.com/office/drawing/2014/main" id="{E4CBA768-10B1-5EF9-B76A-CC5374C7BD1F}"/>
              </a:ext>
            </a:extLst>
          </p:cNvPr>
          <p:cNvSpPr/>
          <p:nvPr/>
        </p:nvSpPr>
        <p:spPr>
          <a:xfrm>
            <a:off x="201441" y="1041000"/>
            <a:ext cx="29768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Projects</a:t>
            </a:r>
          </a:p>
        </p:txBody>
      </p:sp>
      <p:sp>
        <p:nvSpPr>
          <p:cNvPr id="4" name="TextBox 3">
            <a:extLst>
              <a:ext uri="{FF2B5EF4-FFF2-40B4-BE49-F238E27FC236}">
                <a16:creationId xmlns:a16="http://schemas.microsoft.com/office/drawing/2014/main" id="{13C8C519-4B55-E6A0-3390-E118499610C1}"/>
              </a:ext>
            </a:extLst>
          </p:cNvPr>
          <p:cNvSpPr txBox="1"/>
          <p:nvPr/>
        </p:nvSpPr>
        <p:spPr>
          <a:xfrm>
            <a:off x="93606" y="2181692"/>
            <a:ext cx="3139440" cy="1200329"/>
          </a:xfrm>
          <a:prstGeom prst="rect">
            <a:avLst/>
          </a:prstGeom>
          <a:noFill/>
        </p:spPr>
        <p:txBody>
          <a:bodyPr wrap="square">
            <a:spAutoFit/>
          </a:bodyPr>
          <a:lstStyle/>
          <a:p>
            <a:pPr algn="ctr"/>
            <a:r>
              <a:rPr lang="en-US" sz="2400" b="1" dirty="0">
                <a:solidFill>
                  <a:schemeClr val="accent2"/>
                </a:solidFill>
              </a:rPr>
              <a:t>Modification of land uses in the industrial zone</a:t>
            </a:r>
          </a:p>
        </p:txBody>
      </p:sp>
      <p:sp>
        <p:nvSpPr>
          <p:cNvPr id="5" name="TextBox 4">
            <a:extLst>
              <a:ext uri="{FF2B5EF4-FFF2-40B4-BE49-F238E27FC236}">
                <a16:creationId xmlns:a16="http://schemas.microsoft.com/office/drawing/2014/main" id="{B8578532-7F61-C3C0-80C1-E3AF0BE353DF}"/>
              </a:ext>
            </a:extLst>
          </p:cNvPr>
          <p:cNvSpPr txBox="1"/>
          <p:nvPr/>
        </p:nvSpPr>
        <p:spPr>
          <a:xfrm>
            <a:off x="120161" y="3596516"/>
            <a:ext cx="3139440" cy="3046988"/>
          </a:xfrm>
          <a:prstGeom prst="rect">
            <a:avLst/>
          </a:prstGeom>
          <a:noFill/>
        </p:spPr>
        <p:txBody>
          <a:bodyPr wrap="square">
            <a:spAutoFit/>
          </a:bodyPr>
          <a:lstStyle/>
          <a:p>
            <a:pPr algn="ctr"/>
            <a:r>
              <a:rPr lang="en-US" sz="2400" b="1" dirty="0"/>
              <a:t>Proposed Land Use</a:t>
            </a:r>
          </a:p>
          <a:p>
            <a:r>
              <a:rPr lang="en-US" sz="2400" dirty="0"/>
              <a:t>More green spaces, proposed emergency center, and more green belts that work as barriers to protect buildings within their blocks</a:t>
            </a:r>
          </a:p>
        </p:txBody>
      </p:sp>
      <p:pic>
        <p:nvPicPr>
          <p:cNvPr id="6" name="Picture 5">
            <a:extLst>
              <a:ext uri="{FF2B5EF4-FFF2-40B4-BE49-F238E27FC236}">
                <a16:creationId xmlns:a16="http://schemas.microsoft.com/office/drawing/2014/main" id="{B4E9F45D-7A4A-3392-0D5E-69BF3079E2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4817" y="525294"/>
            <a:ext cx="8957184" cy="6332706"/>
          </a:xfrm>
          <a:prstGeom prst="rect">
            <a:avLst/>
          </a:prstGeom>
        </p:spPr>
      </p:pic>
    </p:spTree>
    <p:extLst>
      <p:ext uri="{BB962C8B-B14F-4D97-AF65-F5344CB8AC3E}">
        <p14:creationId xmlns:p14="http://schemas.microsoft.com/office/powerpoint/2010/main" val="2516355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 grpId="0" animBg="1"/>
      <p:bldP spid="4" grpId="0"/>
      <p:bldP spid="5" grpId="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sp>
        <p:nvSpPr>
          <p:cNvPr id="3" name="Rectangle: Rounded Corners 2">
            <a:extLst>
              <a:ext uri="{FF2B5EF4-FFF2-40B4-BE49-F238E27FC236}">
                <a16:creationId xmlns:a16="http://schemas.microsoft.com/office/drawing/2014/main" id="{E4CBA768-10B1-5EF9-B76A-CC5374C7BD1F}"/>
              </a:ext>
            </a:extLst>
          </p:cNvPr>
          <p:cNvSpPr/>
          <p:nvPr/>
        </p:nvSpPr>
        <p:spPr>
          <a:xfrm>
            <a:off x="9062557" y="785640"/>
            <a:ext cx="29768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Projects</a:t>
            </a:r>
          </a:p>
        </p:txBody>
      </p:sp>
      <p:sp>
        <p:nvSpPr>
          <p:cNvPr id="4" name="TextBox 3">
            <a:extLst>
              <a:ext uri="{FF2B5EF4-FFF2-40B4-BE49-F238E27FC236}">
                <a16:creationId xmlns:a16="http://schemas.microsoft.com/office/drawing/2014/main" id="{13C8C519-4B55-E6A0-3390-E118499610C1}"/>
              </a:ext>
            </a:extLst>
          </p:cNvPr>
          <p:cNvSpPr txBox="1"/>
          <p:nvPr/>
        </p:nvSpPr>
        <p:spPr>
          <a:xfrm>
            <a:off x="9085772" y="2149147"/>
            <a:ext cx="2930450" cy="2308324"/>
          </a:xfrm>
          <a:prstGeom prst="rect">
            <a:avLst/>
          </a:prstGeom>
          <a:noFill/>
        </p:spPr>
        <p:txBody>
          <a:bodyPr wrap="square">
            <a:spAutoFit/>
          </a:bodyPr>
          <a:lstStyle/>
          <a:p>
            <a:pPr algn="ctr"/>
            <a:r>
              <a:rPr lang="en-US" sz="2400" b="1" dirty="0">
                <a:solidFill>
                  <a:schemeClr val="accent2"/>
                </a:solidFill>
              </a:rPr>
              <a:t>Modification of land uses in the industrial zone</a:t>
            </a:r>
          </a:p>
          <a:p>
            <a:pPr algn="ctr"/>
            <a:endParaRPr lang="en-US" sz="2400" b="1" dirty="0">
              <a:solidFill>
                <a:schemeClr val="accent2"/>
              </a:solidFill>
            </a:endParaRPr>
          </a:p>
          <a:p>
            <a:pPr algn="ctr"/>
            <a:r>
              <a:rPr lang="en-US" sz="2400" dirty="0"/>
              <a:t>Industrial Zone = 2,209,242 Sqm</a:t>
            </a:r>
          </a:p>
        </p:txBody>
      </p:sp>
      <p:pic>
        <p:nvPicPr>
          <p:cNvPr id="6" name="Picture 5">
            <a:extLst>
              <a:ext uri="{FF2B5EF4-FFF2-40B4-BE49-F238E27FC236}">
                <a16:creationId xmlns:a16="http://schemas.microsoft.com/office/drawing/2014/main" id="{B4E9F45D-7A4A-3392-0D5E-69BF3079E2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62" y="525294"/>
            <a:ext cx="8957184" cy="6332706"/>
          </a:xfrm>
          <a:prstGeom prst="rect">
            <a:avLst/>
          </a:prstGeom>
        </p:spPr>
      </p:pic>
      <p:graphicFrame>
        <p:nvGraphicFramePr>
          <p:cNvPr id="8" name="Table 7">
            <a:extLst>
              <a:ext uri="{FF2B5EF4-FFF2-40B4-BE49-F238E27FC236}">
                <a16:creationId xmlns:a16="http://schemas.microsoft.com/office/drawing/2014/main" id="{287A84FB-58AD-7BE3-DF69-AE703D41210D}"/>
              </a:ext>
            </a:extLst>
          </p:cNvPr>
          <p:cNvGraphicFramePr>
            <a:graphicFrameLocks noGrp="1"/>
          </p:cNvGraphicFramePr>
          <p:nvPr>
            <p:extLst>
              <p:ext uri="{D42A27DB-BD31-4B8C-83A1-F6EECF244321}">
                <p14:modId xmlns:p14="http://schemas.microsoft.com/office/powerpoint/2010/main" val="2186799514"/>
              </p:ext>
            </p:extLst>
          </p:nvPr>
        </p:nvGraphicFramePr>
        <p:xfrm>
          <a:off x="5412509" y="4661456"/>
          <a:ext cx="6779491" cy="2196544"/>
        </p:xfrm>
        <a:graphic>
          <a:graphicData uri="http://schemas.openxmlformats.org/drawingml/2006/table">
            <a:tbl>
              <a:tblPr firstRow="1" firstCol="1" bandRow="1">
                <a:tableStyleId>{5C22544A-7EE6-4342-B048-85BDC9FD1C3A}</a:tableStyleId>
              </a:tblPr>
              <a:tblGrid>
                <a:gridCol w="2733964">
                  <a:extLst>
                    <a:ext uri="{9D8B030D-6E8A-4147-A177-3AD203B41FA5}">
                      <a16:colId xmlns:a16="http://schemas.microsoft.com/office/drawing/2014/main" val="1621199798"/>
                    </a:ext>
                  </a:extLst>
                </a:gridCol>
                <a:gridCol w="2099142">
                  <a:extLst>
                    <a:ext uri="{9D8B030D-6E8A-4147-A177-3AD203B41FA5}">
                      <a16:colId xmlns:a16="http://schemas.microsoft.com/office/drawing/2014/main" val="1126754510"/>
                    </a:ext>
                  </a:extLst>
                </a:gridCol>
                <a:gridCol w="1946385">
                  <a:extLst>
                    <a:ext uri="{9D8B030D-6E8A-4147-A177-3AD203B41FA5}">
                      <a16:colId xmlns:a16="http://schemas.microsoft.com/office/drawing/2014/main" val="3869588718"/>
                    </a:ext>
                  </a:extLst>
                </a:gridCol>
              </a:tblGrid>
              <a:tr h="237270">
                <a:tc>
                  <a:txBody>
                    <a:bodyPr/>
                    <a:lstStyle/>
                    <a:p>
                      <a:pPr marL="0" marR="0" algn="ctr">
                        <a:lnSpc>
                          <a:spcPct val="107000"/>
                        </a:lnSpc>
                        <a:spcBef>
                          <a:spcPts val="0"/>
                        </a:spcBef>
                        <a:spcAft>
                          <a:spcPts val="0"/>
                        </a:spcAft>
                      </a:pPr>
                      <a:r>
                        <a:rPr lang="en-US" sz="1600" dirty="0">
                          <a:effectLst/>
                        </a:rPr>
                        <a:t>Land Use</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New Land Use Plan</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Old Land Use Plan</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528465089"/>
                  </a:ext>
                </a:extLst>
              </a:tr>
              <a:tr h="237270">
                <a:tc>
                  <a:txBody>
                    <a:bodyPr/>
                    <a:lstStyle/>
                    <a:p>
                      <a:pPr marL="0" marR="0" algn="ctr">
                        <a:lnSpc>
                          <a:spcPct val="107000"/>
                        </a:lnSpc>
                        <a:spcBef>
                          <a:spcPts val="0"/>
                        </a:spcBef>
                        <a:spcAft>
                          <a:spcPts val="0"/>
                        </a:spcAft>
                      </a:pPr>
                      <a:r>
                        <a:rPr lang="en-US" sz="1600">
                          <a:effectLst/>
                        </a:rPr>
                        <a:t>Open Green Areas</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20,126 Sqm</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3,800 Sqm</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946354316"/>
                  </a:ext>
                </a:extLst>
              </a:tr>
              <a:tr h="237270">
                <a:tc>
                  <a:txBody>
                    <a:bodyPr/>
                    <a:lstStyle/>
                    <a:p>
                      <a:pPr marL="0" marR="0" algn="ctr">
                        <a:lnSpc>
                          <a:spcPct val="107000"/>
                        </a:lnSpc>
                        <a:spcBef>
                          <a:spcPts val="0"/>
                        </a:spcBef>
                        <a:spcAft>
                          <a:spcPts val="0"/>
                        </a:spcAft>
                      </a:pPr>
                      <a:r>
                        <a:rPr lang="en-US" sz="1600">
                          <a:effectLst/>
                        </a:rPr>
                        <a:t>Public Garden</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46,651 Sqm</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18,238 Sqm</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334117664"/>
                  </a:ext>
                </a:extLst>
              </a:tr>
              <a:tr h="237270">
                <a:tc>
                  <a:txBody>
                    <a:bodyPr/>
                    <a:lstStyle/>
                    <a:p>
                      <a:pPr marL="0" marR="0" algn="ctr">
                        <a:lnSpc>
                          <a:spcPct val="107000"/>
                        </a:lnSpc>
                        <a:spcBef>
                          <a:spcPts val="0"/>
                        </a:spcBef>
                        <a:spcAft>
                          <a:spcPts val="0"/>
                        </a:spcAft>
                      </a:pPr>
                      <a:r>
                        <a:rPr lang="en-US" sz="1600">
                          <a:effectLst/>
                        </a:rPr>
                        <a:t>Emergency Center</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2,078 Sqm</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0 Sqm</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127896879"/>
                  </a:ext>
                </a:extLst>
              </a:tr>
              <a:tr h="492957">
                <a:tc>
                  <a:txBody>
                    <a:bodyPr/>
                    <a:lstStyle/>
                    <a:p>
                      <a:pPr marL="0" marR="0" algn="ctr">
                        <a:lnSpc>
                          <a:spcPct val="107000"/>
                        </a:lnSpc>
                        <a:spcBef>
                          <a:spcPts val="0"/>
                        </a:spcBef>
                        <a:spcAft>
                          <a:spcPts val="0"/>
                        </a:spcAft>
                      </a:pPr>
                      <a:r>
                        <a:rPr lang="en-US" sz="1600" dirty="0">
                          <a:effectLst/>
                        </a:rPr>
                        <a:t>Open Green Areas ratio</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0.91%</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tc>
                  <a:txBody>
                    <a:bodyPr/>
                    <a:lstStyle/>
                    <a:p>
                      <a:pPr marL="0" marR="0" algn="ctr">
                        <a:lnSpc>
                          <a:spcPct val="107000"/>
                        </a:lnSpc>
                        <a:spcBef>
                          <a:spcPts val="0"/>
                        </a:spcBef>
                        <a:spcAft>
                          <a:spcPts val="0"/>
                        </a:spcAft>
                      </a:pPr>
                      <a:r>
                        <a:rPr lang="en-US" sz="1600" dirty="0">
                          <a:effectLst/>
                        </a:rPr>
                        <a:t>0.17%</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460842842"/>
                  </a:ext>
                </a:extLst>
              </a:tr>
              <a:tr h="237270">
                <a:tc>
                  <a:txBody>
                    <a:bodyPr/>
                    <a:lstStyle/>
                    <a:p>
                      <a:pPr marL="0" marR="0" algn="ctr">
                        <a:lnSpc>
                          <a:spcPct val="107000"/>
                        </a:lnSpc>
                        <a:spcBef>
                          <a:spcPts val="0"/>
                        </a:spcBef>
                        <a:spcAft>
                          <a:spcPts val="0"/>
                        </a:spcAft>
                      </a:pPr>
                      <a:r>
                        <a:rPr lang="en-US" sz="1600">
                          <a:effectLst/>
                        </a:rPr>
                        <a:t>Public Garden ratio</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2.1%</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tc>
                  <a:txBody>
                    <a:bodyPr/>
                    <a:lstStyle/>
                    <a:p>
                      <a:pPr marL="0" marR="0" algn="ctr">
                        <a:lnSpc>
                          <a:spcPct val="107000"/>
                        </a:lnSpc>
                        <a:spcBef>
                          <a:spcPts val="0"/>
                        </a:spcBef>
                        <a:spcAft>
                          <a:spcPts val="0"/>
                        </a:spcAft>
                      </a:pPr>
                      <a:r>
                        <a:rPr lang="en-US" sz="1600" dirty="0">
                          <a:effectLst/>
                        </a:rPr>
                        <a:t>0.82%</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185394538"/>
                  </a:ext>
                </a:extLst>
              </a:tr>
              <a:tr h="492957">
                <a:tc>
                  <a:txBody>
                    <a:bodyPr/>
                    <a:lstStyle/>
                    <a:p>
                      <a:pPr marL="0" marR="0" algn="ctr">
                        <a:lnSpc>
                          <a:spcPct val="107000"/>
                        </a:lnSpc>
                        <a:spcBef>
                          <a:spcPts val="0"/>
                        </a:spcBef>
                        <a:spcAft>
                          <a:spcPts val="0"/>
                        </a:spcAft>
                      </a:pPr>
                      <a:r>
                        <a:rPr lang="en-US" sz="1600">
                          <a:effectLst/>
                        </a:rPr>
                        <a:t>Emergency Facilities ratio</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0.09%</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tc>
                  <a:txBody>
                    <a:bodyPr/>
                    <a:lstStyle/>
                    <a:p>
                      <a:pPr marL="0" marR="0" algn="ctr">
                        <a:lnSpc>
                          <a:spcPct val="107000"/>
                        </a:lnSpc>
                        <a:spcBef>
                          <a:spcPts val="0"/>
                        </a:spcBef>
                        <a:spcAft>
                          <a:spcPts val="0"/>
                        </a:spcAft>
                      </a:pPr>
                      <a:r>
                        <a:rPr lang="en-US" sz="1600" dirty="0">
                          <a:effectLst/>
                        </a:rPr>
                        <a:t>0%</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936525301"/>
                  </a:ext>
                </a:extLst>
              </a:tr>
            </a:tbl>
          </a:graphicData>
        </a:graphic>
      </p:graphicFrame>
    </p:spTree>
    <p:extLst>
      <p:ext uri="{BB962C8B-B14F-4D97-AF65-F5344CB8AC3E}">
        <p14:creationId xmlns:p14="http://schemas.microsoft.com/office/powerpoint/2010/main" val="1744037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8"/>
                                        </p:tgtEl>
                                        <p:attrNameLst>
                                          <p:attrName>style.visibility</p:attrName>
                                        </p:attrNameLst>
                                      </p:cBhvr>
                                      <p:to>
                                        <p:strVal val="visible"/>
                                      </p:to>
                                    </p:set>
                                    <p:anim calcmode="lin" valueType="num">
                                      <p:cBhvr additive="base">
                                        <p:cTn id="26" dur="500" fill="hold"/>
                                        <p:tgtEl>
                                          <p:spTgt spid="8"/>
                                        </p:tgtEl>
                                        <p:attrNameLst>
                                          <p:attrName>ppt_x</p:attrName>
                                        </p:attrNameLst>
                                      </p:cBhvr>
                                      <p:tavLst>
                                        <p:tav tm="0">
                                          <p:val>
                                            <p:strVal val="#ppt_x"/>
                                          </p:val>
                                        </p:tav>
                                        <p:tav tm="100000">
                                          <p:val>
                                            <p:strVal val="#ppt_x"/>
                                          </p:val>
                                        </p:tav>
                                      </p:tavLst>
                                    </p:anim>
                                    <p:anim calcmode="lin" valueType="num">
                                      <p:cBhvr additive="base">
                                        <p:cTn id="27"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 grpId="0" animBg="1"/>
      <p:bldP spid="4"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sp>
        <p:nvSpPr>
          <p:cNvPr id="3" name="Rectangle: Rounded Corners 2">
            <a:extLst>
              <a:ext uri="{FF2B5EF4-FFF2-40B4-BE49-F238E27FC236}">
                <a16:creationId xmlns:a16="http://schemas.microsoft.com/office/drawing/2014/main" id="{B8B09720-B367-5354-DDC4-85F92AD42244}"/>
              </a:ext>
            </a:extLst>
          </p:cNvPr>
          <p:cNvSpPr/>
          <p:nvPr/>
        </p:nvSpPr>
        <p:spPr>
          <a:xfrm>
            <a:off x="201441" y="1041000"/>
            <a:ext cx="29768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Projects</a:t>
            </a:r>
          </a:p>
        </p:txBody>
      </p:sp>
      <p:sp>
        <p:nvSpPr>
          <p:cNvPr id="4" name="TextBox 3">
            <a:extLst>
              <a:ext uri="{FF2B5EF4-FFF2-40B4-BE49-F238E27FC236}">
                <a16:creationId xmlns:a16="http://schemas.microsoft.com/office/drawing/2014/main" id="{0D3675A6-DAD3-969E-5BB5-E82E720D93DC}"/>
              </a:ext>
            </a:extLst>
          </p:cNvPr>
          <p:cNvSpPr txBox="1"/>
          <p:nvPr/>
        </p:nvSpPr>
        <p:spPr>
          <a:xfrm>
            <a:off x="93606" y="2181692"/>
            <a:ext cx="3139440" cy="1200329"/>
          </a:xfrm>
          <a:prstGeom prst="rect">
            <a:avLst/>
          </a:prstGeom>
          <a:noFill/>
        </p:spPr>
        <p:txBody>
          <a:bodyPr wrap="square">
            <a:spAutoFit/>
          </a:bodyPr>
          <a:lstStyle/>
          <a:p>
            <a:pPr algn="ctr"/>
            <a:r>
              <a:rPr lang="en-US" sz="2400" b="1" dirty="0">
                <a:solidFill>
                  <a:schemeClr val="accent2"/>
                </a:solidFill>
              </a:rPr>
              <a:t>Modification of land uses in the industrial zone</a:t>
            </a:r>
          </a:p>
        </p:txBody>
      </p:sp>
      <p:sp>
        <p:nvSpPr>
          <p:cNvPr id="5" name="TextBox 4">
            <a:extLst>
              <a:ext uri="{FF2B5EF4-FFF2-40B4-BE49-F238E27FC236}">
                <a16:creationId xmlns:a16="http://schemas.microsoft.com/office/drawing/2014/main" id="{10989F11-2D8C-03C5-E9DB-BD739DD5D099}"/>
              </a:ext>
            </a:extLst>
          </p:cNvPr>
          <p:cNvSpPr txBox="1"/>
          <p:nvPr/>
        </p:nvSpPr>
        <p:spPr>
          <a:xfrm>
            <a:off x="120161" y="3596516"/>
            <a:ext cx="3139440" cy="3046988"/>
          </a:xfrm>
          <a:prstGeom prst="rect">
            <a:avLst/>
          </a:prstGeom>
          <a:noFill/>
        </p:spPr>
        <p:txBody>
          <a:bodyPr wrap="square">
            <a:spAutoFit/>
          </a:bodyPr>
          <a:lstStyle/>
          <a:p>
            <a:pPr algn="ctr"/>
            <a:r>
              <a:rPr lang="en-US" sz="2400" b="1" dirty="0"/>
              <a:t>Proposed Land Use</a:t>
            </a:r>
          </a:p>
          <a:p>
            <a:r>
              <a:rPr lang="en-US" sz="2400" dirty="0"/>
              <a:t>More green spaces, proposed emergency center, and more green belts that work as barriers to protect buildings within their blocks</a:t>
            </a:r>
          </a:p>
        </p:txBody>
      </p:sp>
      <p:pic>
        <p:nvPicPr>
          <p:cNvPr id="6" name="Picture 5">
            <a:extLst>
              <a:ext uri="{FF2B5EF4-FFF2-40B4-BE49-F238E27FC236}">
                <a16:creationId xmlns:a16="http://schemas.microsoft.com/office/drawing/2014/main" id="{3772AF06-6164-A015-1976-E3DE62FC2F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4815" y="525294"/>
            <a:ext cx="8957185" cy="6332706"/>
          </a:xfrm>
          <a:prstGeom prst="rect">
            <a:avLst/>
          </a:prstGeom>
        </p:spPr>
      </p:pic>
    </p:spTree>
    <p:extLst>
      <p:ext uri="{BB962C8B-B14F-4D97-AF65-F5344CB8AC3E}">
        <p14:creationId xmlns:p14="http://schemas.microsoft.com/office/powerpoint/2010/main" val="1334566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 grpId="0" animBg="1"/>
      <p:bldP spid="4" grpId="0"/>
      <p:bldP spid="5"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8" name="Picture 2" descr="Green infrastructure - Wikipedia">
            <a:extLst>
              <a:ext uri="{FF2B5EF4-FFF2-40B4-BE49-F238E27FC236}">
                <a16:creationId xmlns:a16="http://schemas.microsoft.com/office/drawing/2014/main" id="{621E1F6F-7E7E-195C-6C10-3E65C155A8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8160" y="887240"/>
            <a:ext cx="7737152" cy="5806126"/>
          </a:xfrm>
          <a:prstGeom prst="rect">
            <a:avLst/>
          </a:prstGeom>
          <a:noFill/>
          <a:extLst>
            <a:ext uri="{909E8E84-426E-40DD-AFC4-6F175D3DCCD1}">
              <a14:hiddenFill xmlns:a14="http://schemas.microsoft.com/office/drawing/2010/main">
                <a:solidFill>
                  <a:srgbClr val="FFFFFF"/>
                </a:solidFill>
              </a14:hiddenFill>
            </a:ext>
          </a:extLst>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sp>
        <p:nvSpPr>
          <p:cNvPr id="3" name="Rectangle: Rounded Corners 2">
            <a:extLst>
              <a:ext uri="{FF2B5EF4-FFF2-40B4-BE49-F238E27FC236}">
                <a16:creationId xmlns:a16="http://schemas.microsoft.com/office/drawing/2014/main" id="{84D9847C-E663-1E3F-05C5-652374BF1F6E}"/>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Projects</a:t>
            </a:r>
          </a:p>
        </p:txBody>
      </p:sp>
      <p:sp>
        <p:nvSpPr>
          <p:cNvPr id="5" name="TextBox 4">
            <a:extLst>
              <a:ext uri="{FF2B5EF4-FFF2-40B4-BE49-F238E27FC236}">
                <a16:creationId xmlns:a16="http://schemas.microsoft.com/office/drawing/2014/main" id="{01E02229-CE2E-1296-464A-13F713C3D66B}"/>
              </a:ext>
            </a:extLst>
          </p:cNvPr>
          <p:cNvSpPr txBox="1"/>
          <p:nvPr/>
        </p:nvSpPr>
        <p:spPr>
          <a:xfrm>
            <a:off x="355600" y="2139481"/>
            <a:ext cx="3779520" cy="2677656"/>
          </a:xfrm>
          <a:prstGeom prst="rect">
            <a:avLst/>
          </a:prstGeom>
          <a:noFill/>
        </p:spPr>
        <p:txBody>
          <a:bodyPr wrap="square">
            <a:spAutoFit/>
          </a:bodyPr>
          <a:lstStyle/>
          <a:p>
            <a:r>
              <a:rPr lang="en-US" sz="2400" b="1" dirty="0">
                <a:solidFill>
                  <a:schemeClr val="accent2"/>
                </a:solidFill>
              </a:rPr>
              <a:t>Open green areas</a:t>
            </a:r>
          </a:p>
          <a:p>
            <a:endParaRPr lang="en-US" sz="2400" b="1" dirty="0">
              <a:solidFill>
                <a:schemeClr val="accent2"/>
              </a:solidFill>
            </a:endParaRPr>
          </a:p>
          <a:p>
            <a:pPr algn="just"/>
            <a:r>
              <a:rPr lang="en-US" sz="2400" dirty="0"/>
              <a:t>It work like a green belt around the block to prevent water to enter the buildings space and damage the building.</a:t>
            </a:r>
          </a:p>
        </p:txBody>
      </p:sp>
    </p:spTree>
    <p:extLst>
      <p:ext uri="{BB962C8B-B14F-4D97-AF65-F5344CB8AC3E}">
        <p14:creationId xmlns:p14="http://schemas.microsoft.com/office/powerpoint/2010/main" val="1280601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106498"/>
                                        </p:tgtEl>
                                        <p:attrNameLst>
                                          <p:attrName>style.visibility</p:attrName>
                                        </p:attrNameLst>
                                      </p:cBhvr>
                                      <p:to>
                                        <p:strVal val="visible"/>
                                      </p:to>
                                    </p:set>
                                    <p:anim calcmode="lin" valueType="num">
                                      <p:cBhvr additive="base">
                                        <p:cTn id="26" dur="500" fill="hold"/>
                                        <p:tgtEl>
                                          <p:spTgt spid="106498"/>
                                        </p:tgtEl>
                                        <p:attrNameLst>
                                          <p:attrName>ppt_x</p:attrName>
                                        </p:attrNameLst>
                                      </p:cBhvr>
                                      <p:tavLst>
                                        <p:tav tm="0">
                                          <p:val>
                                            <p:strVal val="#ppt_x"/>
                                          </p:val>
                                        </p:tav>
                                        <p:tav tm="100000">
                                          <p:val>
                                            <p:strVal val="#ppt_x"/>
                                          </p:val>
                                        </p:tav>
                                      </p:tavLst>
                                    </p:anim>
                                    <p:anim calcmode="lin" valueType="num">
                                      <p:cBhvr additive="base">
                                        <p:cTn id="27" dur="500" fill="hold"/>
                                        <p:tgtEl>
                                          <p:spTgt spid="1064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 grpId="0" animBg="1"/>
      <p:bldP spid="5"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sp>
        <p:nvSpPr>
          <p:cNvPr id="3" name="Rectangle: Rounded Corners 2">
            <a:extLst>
              <a:ext uri="{FF2B5EF4-FFF2-40B4-BE49-F238E27FC236}">
                <a16:creationId xmlns:a16="http://schemas.microsoft.com/office/drawing/2014/main" id="{84D9847C-E663-1E3F-05C5-652374BF1F6E}"/>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Projects</a:t>
            </a:r>
          </a:p>
        </p:txBody>
      </p:sp>
      <p:sp>
        <p:nvSpPr>
          <p:cNvPr id="4" name="TextBox 3">
            <a:extLst>
              <a:ext uri="{FF2B5EF4-FFF2-40B4-BE49-F238E27FC236}">
                <a16:creationId xmlns:a16="http://schemas.microsoft.com/office/drawing/2014/main" id="{D38D6097-2C83-6B87-D9CA-5B3D593AD265}"/>
              </a:ext>
            </a:extLst>
          </p:cNvPr>
          <p:cNvSpPr txBox="1"/>
          <p:nvPr/>
        </p:nvSpPr>
        <p:spPr>
          <a:xfrm>
            <a:off x="355600" y="2139481"/>
            <a:ext cx="11592560" cy="830997"/>
          </a:xfrm>
          <a:prstGeom prst="rect">
            <a:avLst/>
          </a:prstGeom>
          <a:noFill/>
        </p:spPr>
        <p:txBody>
          <a:bodyPr wrap="square">
            <a:spAutoFit/>
          </a:bodyPr>
          <a:lstStyle/>
          <a:p>
            <a:r>
              <a:rPr lang="en-US" sz="2400" b="1" dirty="0">
                <a:solidFill>
                  <a:schemeClr val="accent2"/>
                </a:solidFill>
              </a:rPr>
              <a:t>Modification of land uses in the industrial zone</a:t>
            </a:r>
          </a:p>
          <a:p>
            <a:pPr algn="just"/>
            <a:r>
              <a:rPr lang="en-US" sz="2400" dirty="0"/>
              <a:t>Industrial Zone = 2,209,242 Sqm</a:t>
            </a:r>
          </a:p>
        </p:txBody>
      </p:sp>
      <p:graphicFrame>
        <p:nvGraphicFramePr>
          <p:cNvPr id="6" name="Table 5">
            <a:extLst>
              <a:ext uri="{FF2B5EF4-FFF2-40B4-BE49-F238E27FC236}">
                <a16:creationId xmlns:a16="http://schemas.microsoft.com/office/drawing/2014/main" id="{78DBA810-E97A-D898-9D92-702EF9F2CEAB}"/>
              </a:ext>
            </a:extLst>
          </p:cNvPr>
          <p:cNvGraphicFramePr>
            <a:graphicFrameLocks noGrp="1"/>
          </p:cNvGraphicFramePr>
          <p:nvPr>
            <p:extLst>
              <p:ext uri="{D42A27DB-BD31-4B8C-83A1-F6EECF244321}">
                <p14:modId xmlns:p14="http://schemas.microsoft.com/office/powerpoint/2010/main" val="2593290237"/>
              </p:ext>
            </p:extLst>
          </p:nvPr>
        </p:nvGraphicFramePr>
        <p:xfrm>
          <a:off x="523416" y="3200146"/>
          <a:ext cx="11145165" cy="3119246"/>
        </p:xfrm>
        <a:graphic>
          <a:graphicData uri="http://schemas.openxmlformats.org/drawingml/2006/table">
            <a:tbl>
              <a:tblPr firstRow="1" firstCol="1" bandRow="1">
                <a:tableStyleId>{5C22544A-7EE6-4342-B048-85BDC9FD1C3A}</a:tableStyleId>
              </a:tblPr>
              <a:tblGrid>
                <a:gridCol w="3589833">
                  <a:extLst>
                    <a:ext uri="{9D8B030D-6E8A-4147-A177-3AD203B41FA5}">
                      <a16:colId xmlns:a16="http://schemas.microsoft.com/office/drawing/2014/main" val="1621199798"/>
                    </a:ext>
                  </a:extLst>
                </a:gridCol>
                <a:gridCol w="3777666">
                  <a:extLst>
                    <a:ext uri="{9D8B030D-6E8A-4147-A177-3AD203B41FA5}">
                      <a16:colId xmlns:a16="http://schemas.microsoft.com/office/drawing/2014/main" val="1126754510"/>
                    </a:ext>
                  </a:extLst>
                </a:gridCol>
                <a:gridCol w="3777666">
                  <a:extLst>
                    <a:ext uri="{9D8B030D-6E8A-4147-A177-3AD203B41FA5}">
                      <a16:colId xmlns:a16="http://schemas.microsoft.com/office/drawing/2014/main" val="3869588718"/>
                    </a:ext>
                  </a:extLst>
                </a:gridCol>
              </a:tblGrid>
              <a:tr h="340706">
                <a:tc>
                  <a:txBody>
                    <a:bodyPr/>
                    <a:lstStyle/>
                    <a:p>
                      <a:pPr marL="0" marR="0" algn="ctr">
                        <a:lnSpc>
                          <a:spcPct val="107000"/>
                        </a:lnSpc>
                        <a:spcBef>
                          <a:spcPts val="0"/>
                        </a:spcBef>
                        <a:spcAft>
                          <a:spcPts val="0"/>
                        </a:spcAft>
                      </a:pPr>
                      <a:r>
                        <a:rPr lang="en-US" sz="2000" dirty="0">
                          <a:effectLst/>
                        </a:rPr>
                        <a:t>Land Use</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dirty="0">
                          <a:effectLst/>
                        </a:rPr>
                        <a:t>New Land Use Plan</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dirty="0">
                          <a:effectLst/>
                        </a:rPr>
                        <a:t>Old Land Use Plan</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528465089"/>
                  </a:ext>
                </a:extLst>
              </a:tr>
              <a:tr h="340706">
                <a:tc>
                  <a:txBody>
                    <a:bodyPr/>
                    <a:lstStyle/>
                    <a:p>
                      <a:pPr marL="0" marR="0" algn="ctr">
                        <a:lnSpc>
                          <a:spcPct val="107000"/>
                        </a:lnSpc>
                        <a:spcBef>
                          <a:spcPts val="0"/>
                        </a:spcBef>
                        <a:spcAft>
                          <a:spcPts val="0"/>
                        </a:spcAft>
                      </a:pPr>
                      <a:r>
                        <a:rPr lang="en-US" sz="2000">
                          <a:effectLst/>
                        </a:rPr>
                        <a:t>Open Green Areas</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dirty="0">
                          <a:effectLst/>
                        </a:rPr>
                        <a:t>20,126 Sqm</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dirty="0">
                          <a:effectLst/>
                        </a:rPr>
                        <a:t>3,800 Sqm</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946354316"/>
                  </a:ext>
                </a:extLst>
              </a:tr>
              <a:tr h="340706">
                <a:tc>
                  <a:txBody>
                    <a:bodyPr/>
                    <a:lstStyle/>
                    <a:p>
                      <a:pPr marL="0" marR="0" algn="ctr">
                        <a:lnSpc>
                          <a:spcPct val="107000"/>
                        </a:lnSpc>
                        <a:spcBef>
                          <a:spcPts val="0"/>
                        </a:spcBef>
                        <a:spcAft>
                          <a:spcPts val="0"/>
                        </a:spcAft>
                      </a:pPr>
                      <a:r>
                        <a:rPr lang="en-US" sz="2000">
                          <a:effectLst/>
                        </a:rPr>
                        <a:t>Public Garden</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dirty="0">
                          <a:effectLst/>
                        </a:rPr>
                        <a:t>46,651 Sqm</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dirty="0">
                          <a:effectLst/>
                        </a:rPr>
                        <a:t>18,238 Sqm</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334117664"/>
                  </a:ext>
                </a:extLst>
              </a:tr>
              <a:tr h="340706">
                <a:tc>
                  <a:txBody>
                    <a:bodyPr/>
                    <a:lstStyle/>
                    <a:p>
                      <a:pPr marL="0" marR="0" algn="ctr">
                        <a:lnSpc>
                          <a:spcPct val="107000"/>
                        </a:lnSpc>
                        <a:spcBef>
                          <a:spcPts val="0"/>
                        </a:spcBef>
                        <a:spcAft>
                          <a:spcPts val="0"/>
                        </a:spcAft>
                      </a:pPr>
                      <a:r>
                        <a:rPr lang="en-US" sz="2000">
                          <a:effectLst/>
                        </a:rPr>
                        <a:t>Emergency Center</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dirty="0">
                          <a:effectLst/>
                        </a:rPr>
                        <a:t>2,078 Sqm</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dirty="0">
                          <a:effectLst/>
                        </a:rPr>
                        <a:t>0 Sqm</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127896879"/>
                  </a:ext>
                </a:extLst>
              </a:tr>
              <a:tr h="707858">
                <a:tc>
                  <a:txBody>
                    <a:bodyPr/>
                    <a:lstStyle/>
                    <a:p>
                      <a:pPr marL="0" marR="0" algn="ctr">
                        <a:lnSpc>
                          <a:spcPct val="107000"/>
                        </a:lnSpc>
                        <a:spcBef>
                          <a:spcPts val="0"/>
                        </a:spcBef>
                        <a:spcAft>
                          <a:spcPts val="0"/>
                        </a:spcAft>
                      </a:pPr>
                      <a:r>
                        <a:rPr lang="en-US" sz="2000" dirty="0">
                          <a:effectLst/>
                        </a:rPr>
                        <a:t>Open Green Areas ratio</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dirty="0">
                          <a:effectLst/>
                        </a:rPr>
                        <a:t>0.91%</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tc>
                  <a:txBody>
                    <a:bodyPr/>
                    <a:lstStyle/>
                    <a:p>
                      <a:pPr marL="0" marR="0" algn="ctr">
                        <a:lnSpc>
                          <a:spcPct val="107000"/>
                        </a:lnSpc>
                        <a:spcBef>
                          <a:spcPts val="0"/>
                        </a:spcBef>
                        <a:spcAft>
                          <a:spcPts val="0"/>
                        </a:spcAft>
                      </a:pPr>
                      <a:r>
                        <a:rPr lang="en-US" sz="2000" dirty="0">
                          <a:effectLst/>
                        </a:rPr>
                        <a:t>0.17%</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460842842"/>
                  </a:ext>
                </a:extLst>
              </a:tr>
              <a:tr h="340706">
                <a:tc>
                  <a:txBody>
                    <a:bodyPr/>
                    <a:lstStyle/>
                    <a:p>
                      <a:pPr marL="0" marR="0" algn="ctr">
                        <a:lnSpc>
                          <a:spcPct val="107000"/>
                        </a:lnSpc>
                        <a:spcBef>
                          <a:spcPts val="0"/>
                        </a:spcBef>
                        <a:spcAft>
                          <a:spcPts val="0"/>
                        </a:spcAft>
                      </a:pPr>
                      <a:r>
                        <a:rPr lang="en-US" sz="2000">
                          <a:effectLst/>
                        </a:rPr>
                        <a:t>Public Garden ratio</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dirty="0">
                          <a:effectLst/>
                        </a:rPr>
                        <a:t>2.1%</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tc>
                  <a:txBody>
                    <a:bodyPr/>
                    <a:lstStyle/>
                    <a:p>
                      <a:pPr marL="0" marR="0" algn="ctr">
                        <a:lnSpc>
                          <a:spcPct val="107000"/>
                        </a:lnSpc>
                        <a:spcBef>
                          <a:spcPts val="0"/>
                        </a:spcBef>
                        <a:spcAft>
                          <a:spcPts val="0"/>
                        </a:spcAft>
                      </a:pPr>
                      <a:r>
                        <a:rPr lang="en-US" sz="2000" dirty="0">
                          <a:effectLst/>
                        </a:rPr>
                        <a:t>0.82%</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185394538"/>
                  </a:ext>
                </a:extLst>
              </a:tr>
              <a:tr h="707858">
                <a:tc>
                  <a:txBody>
                    <a:bodyPr/>
                    <a:lstStyle/>
                    <a:p>
                      <a:pPr marL="0" marR="0" algn="ctr">
                        <a:lnSpc>
                          <a:spcPct val="107000"/>
                        </a:lnSpc>
                        <a:spcBef>
                          <a:spcPts val="0"/>
                        </a:spcBef>
                        <a:spcAft>
                          <a:spcPts val="0"/>
                        </a:spcAft>
                      </a:pPr>
                      <a:r>
                        <a:rPr lang="en-US" sz="2000">
                          <a:effectLst/>
                        </a:rPr>
                        <a:t>Emergency Facilities ratio</a:t>
                      </a:r>
                      <a:endParaRPr lang="en-US" sz="20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2000" dirty="0">
                          <a:effectLst/>
                        </a:rPr>
                        <a:t>0.09%</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rgbClr val="FFFF00"/>
                    </a:solidFill>
                  </a:tcPr>
                </a:tc>
                <a:tc>
                  <a:txBody>
                    <a:bodyPr/>
                    <a:lstStyle/>
                    <a:p>
                      <a:pPr marL="0" marR="0" algn="ctr">
                        <a:lnSpc>
                          <a:spcPct val="107000"/>
                        </a:lnSpc>
                        <a:spcBef>
                          <a:spcPts val="0"/>
                        </a:spcBef>
                        <a:spcAft>
                          <a:spcPts val="0"/>
                        </a:spcAft>
                      </a:pPr>
                      <a:r>
                        <a:rPr lang="en-US" sz="2000" dirty="0">
                          <a:effectLst/>
                        </a:rPr>
                        <a:t>0%</a:t>
                      </a:r>
                      <a:endParaRPr lang="en-US" sz="20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936525301"/>
                  </a:ext>
                </a:extLst>
              </a:tr>
            </a:tbl>
          </a:graphicData>
        </a:graphic>
      </p:graphicFrame>
    </p:spTree>
    <p:extLst>
      <p:ext uri="{BB962C8B-B14F-4D97-AF65-F5344CB8AC3E}">
        <p14:creationId xmlns:p14="http://schemas.microsoft.com/office/powerpoint/2010/main" val="331555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 grpId="0" animBg="1"/>
      <p:bldP spid="4" grpId="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sp>
        <p:nvSpPr>
          <p:cNvPr id="3" name="Rectangle: Rounded Corners 2">
            <a:extLst>
              <a:ext uri="{FF2B5EF4-FFF2-40B4-BE49-F238E27FC236}">
                <a16:creationId xmlns:a16="http://schemas.microsoft.com/office/drawing/2014/main" id="{173F8BF5-3FD7-2D80-6320-3C58F208C0FF}"/>
              </a:ext>
            </a:extLst>
          </p:cNvPr>
          <p:cNvSpPr/>
          <p:nvPr/>
        </p:nvSpPr>
        <p:spPr>
          <a:xfrm>
            <a:off x="201441" y="1041000"/>
            <a:ext cx="29768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Projects</a:t>
            </a:r>
          </a:p>
        </p:txBody>
      </p:sp>
      <p:sp>
        <p:nvSpPr>
          <p:cNvPr id="4" name="TextBox 3">
            <a:extLst>
              <a:ext uri="{FF2B5EF4-FFF2-40B4-BE49-F238E27FC236}">
                <a16:creationId xmlns:a16="http://schemas.microsoft.com/office/drawing/2014/main" id="{9B92B58F-12CD-05EE-5874-E1A345D8C501}"/>
              </a:ext>
            </a:extLst>
          </p:cNvPr>
          <p:cNvSpPr txBox="1"/>
          <p:nvPr/>
        </p:nvSpPr>
        <p:spPr>
          <a:xfrm>
            <a:off x="93606" y="2181692"/>
            <a:ext cx="3139440" cy="1200329"/>
          </a:xfrm>
          <a:prstGeom prst="rect">
            <a:avLst/>
          </a:prstGeom>
          <a:noFill/>
        </p:spPr>
        <p:txBody>
          <a:bodyPr wrap="square">
            <a:spAutoFit/>
          </a:bodyPr>
          <a:lstStyle/>
          <a:p>
            <a:pPr algn="ctr"/>
            <a:r>
              <a:rPr lang="en-US" sz="2400" b="1" dirty="0">
                <a:solidFill>
                  <a:schemeClr val="accent2"/>
                </a:solidFill>
              </a:rPr>
              <a:t>Proposed drainage network in the industrial zone</a:t>
            </a:r>
          </a:p>
        </p:txBody>
      </p:sp>
      <p:sp>
        <p:nvSpPr>
          <p:cNvPr id="5" name="TextBox 4">
            <a:extLst>
              <a:ext uri="{FF2B5EF4-FFF2-40B4-BE49-F238E27FC236}">
                <a16:creationId xmlns:a16="http://schemas.microsoft.com/office/drawing/2014/main" id="{3DA324DC-7661-9429-D84B-0432C4D75F0A}"/>
              </a:ext>
            </a:extLst>
          </p:cNvPr>
          <p:cNvSpPr txBox="1"/>
          <p:nvPr/>
        </p:nvSpPr>
        <p:spPr>
          <a:xfrm>
            <a:off x="120161" y="3691647"/>
            <a:ext cx="3139440" cy="1569660"/>
          </a:xfrm>
          <a:prstGeom prst="rect">
            <a:avLst/>
          </a:prstGeom>
          <a:noFill/>
        </p:spPr>
        <p:txBody>
          <a:bodyPr wrap="square">
            <a:spAutoFit/>
          </a:bodyPr>
          <a:lstStyle/>
          <a:p>
            <a:pPr algn="ctr"/>
            <a:r>
              <a:rPr lang="en-US" sz="2400" b="1" dirty="0"/>
              <a:t>Analysis</a:t>
            </a:r>
          </a:p>
          <a:p>
            <a:r>
              <a:rPr lang="en-US" sz="2400" dirty="0"/>
              <a:t>Water flow is affected by the topography</a:t>
            </a:r>
          </a:p>
        </p:txBody>
      </p:sp>
      <p:pic>
        <p:nvPicPr>
          <p:cNvPr id="6" name="Picture 5">
            <a:extLst>
              <a:ext uri="{FF2B5EF4-FFF2-40B4-BE49-F238E27FC236}">
                <a16:creationId xmlns:a16="http://schemas.microsoft.com/office/drawing/2014/main" id="{B12B8A60-2019-B6EE-D80A-67F2B8F120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4817" y="525294"/>
            <a:ext cx="8957184" cy="6332706"/>
          </a:xfrm>
          <a:prstGeom prst="rect">
            <a:avLst/>
          </a:prstGeom>
        </p:spPr>
      </p:pic>
    </p:spTree>
    <p:extLst>
      <p:ext uri="{BB962C8B-B14F-4D97-AF65-F5344CB8AC3E}">
        <p14:creationId xmlns:p14="http://schemas.microsoft.com/office/powerpoint/2010/main" val="1001263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 grpId="0" animBg="1"/>
      <p:bldP spid="4" grpId="0"/>
      <p:bldP spid="5" grpId="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sp>
        <p:nvSpPr>
          <p:cNvPr id="3" name="Rectangle: Rounded Corners 2">
            <a:extLst>
              <a:ext uri="{FF2B5EF4-FFF2-40B4-BE49-F238E27FC236}">
                <a16:creationId xmlns:a16="http://schemas.microsoft.com/office/drawing/2014/main" id="{EB036380-35DC-2229-42B2-A90F37F031E8}"/>
              </a:ext>
            </a:extLst>
          </p:cNvPr>
          <p:cNvSpPr/>
          <p:nvPr/>
        </p:nvSpPr>
        <p:spPr>
          <a:xfrm>
            <a:off x="201441" y="1041000"/>
            <a:ext cx="29768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Projects</a:t>
            </a:r>
          </a:p>
        </p:txBody>
      </p:sp>
      <p:sp>
        <p:nvSpPr>
          <p:cNvPr id="4" name="TextBox 3">
            <a:extLst>
              <a:ext uri="{FF2B5EF4-FFF2-40B4-BE49-F238E27FC236}">
                <a16:creationId xmlns:a16="http://schemas.microsoft.com/office/drawing/2014/main" id="{A699A043-40D5-AA79-1B91-FBB066BF0414}"/>
              </a:ext>
            </a:extLst>
          </p:cNvPr>
          <p:cNvSpPr txBox="1"/>
          <p:nvPr/>
        </p:nvSpPr>
        <p:spPr>
          <a:xfrm>
            <a:off x="93606" y="2181692"/>
            <a:ext cx="3139440" cy="1200329"/>
          </a:xfrm>
          <a:prstGeom prst="rect">
            <a:avLst/>
          </a:prstGeom>
          <a:noFill/>
        </p:spPr>
        <p:txBody>
          <a:bodyPr wrap="square">
            <a:spAutoFit/>
          </a:bodyPr>
          <a:lstStyle/>
          <a:p>
            <a:pPr algn="ctr"/>
            <a:r>
              <a:rPr lang="en-US" sz="2400" b="1" dirty="0">
                <a:solidFill>
                  <a:schemeClr val="accent2"/>
                </a:solidFill>
              </a:rPr>
              <a:t>Proposed drainage network in the industrial zone</a:t>
            </a:r>
          </a:p>
        </p:txBody>
      </p:sp>
      <p:sp>
        <p:nvSpPr>
          <p:cNvPr id="5" name="TextBox 4">
            <a:extLst>
              <a:ext uri="{FF2B5EF4-FFF2-40B4-BE49-F238E27FC236}">
                <a16:creationId xmlns:a16="http://schemas.microsoft.com/office/drawing/2014/main" id="{B16AE361-ECAC-534D-6E68-EC1B92FE9C43}"/>
              </a:ext>
            </a:extLst>
          </p:cNvPr>
          <p:cNvSpPr txBox="1"/>
          <p:nvPr/>
        </p:nvSpPr>
        <p:spPr>
          <a:xfrm>
            <a:off x="246281" y="3691647"/>
            <a:ext cx="2887199" cy="3046988"/>
          </a:xfrm>
          <a:prstGeom prst="rect">
            <a:avLst/>
          </a:prstGeom>
          <a:noFill/>
        </p:spPr>
        <p:txBody>
          <a:bodyPr wrap="square">
            <a:spAutoFit/>
          </a:bodyPr>
          <a:lstStyle/>
          <a:p>
            <a:pPr algn="ctr"/>
            <a:r>
              <a:rPr lang="en-US" sz="2400" b="1" dirty="0"/>
              <a:t>Analysis</a:t>
            </a:r>
          </a:p>
          <a:p>
            <a:r>
              <a:rPr lang="en-US" sz="2400" dirty="0"/>
              <a:t>Industrial zone suffer from high flood risk and streams, and the current drainage network doesn’t cover much</a:t>
            </a:r>
          </a:p>
        </p:txBody>
      </p:sp>
      <p:pic>
        <p:nvPicPr>
          <p:cNvPr id="6" name="Picture 5">
            <a:extLst>
              <a:ext uri="{FF2B5EF4-FFF2-40B4-BE49-F238E27FC236}">
                <a16:creationId xmlns:a16="http://schemas.microsoft.com/office/drawing/2014/main" id="{8D9652DD-CF6F-DBEF-21BA-FB50E2F02D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4814" y="525294"/>
            <a:ext cx="8957185" cy="6332706"/>
          </a:xfrm>
          <a:prstGeom prst="rect">
            <a:avLst/>
          </a:prstGeom>
        </p:spPr>
      </p:pic>
    </p:spTree>
    <p:extLst>
      <p:ext uri="{BB962C8B-B14F-4D97-AF65-F5344CB8AC3E}">
        <p14:creationId xmlns:p14="http://schemas.microsoft.com/office/powerpoint/2010/main" val="595287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 grpId="0" animBg="1"/>
      <p:bldP spid="4" grpId="0"/>
      <p:bldP spid="5" grpId="0"/>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sp>
        <p:nvSpPr>
          <p:cNvPr id="3" name="Rectangle: Rounded Corners 2">
            <a:extLst>
              <a:ext uri="{FF2B5EF4-FFF2-40B4-BE49-F238E27FC236}">
                <a16:creationId xmlns:a16="http://schemas.microsoft.com/office/drawing/2014/main" id="{6BD0172D-8617-AC1F-A8DD-04DEEA92AD82}"/>
              </a:ext>
            </a:extLst>
          </p:cNvPr>
          <p:cNvSpPr/>
          <p:nvPr/>
        </p:nvSpPr>
        <p:spPr>
          <a:xfrm>
            <a:off x="201441" y="1041000"/>
            <a:ext cx="29768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Projects</a:t>
            </a:r>
          </a:p>
        </p:txBody>
      </p:sp>
      <p:sp>
        <p:nvSpPr>
          <p:cNvPr id="4" name="TextBox 3">
            <a:extLst>
              <a:ext uri="{FF2B5EF4-FFF2-40B4-BE49-F238E27FC236}">
                <a16:creationId xmlns:a16="http://schemas.microsoft.com/office/drawing/2014/main" id="{3439F5B3-11D4-75AB-7E98-11B413107B49}"/>
              </a:ext>
            </a:extLst>
          </p:cNvPr>
          <p:cNvSpPr txBox="1"/>
          <p:nvPr/>
        </p:nvSpPr>
        <p:spPr>
          <a:xfrm>
            <a:off x="93606" y="2181692"/>
            <a:ext cx="3139440" cy="1200329"/>
          </a:xfrm>
          <a:prstGeom prst="rect">
            <a:avLst/>
          </a:prstGeom>
          <a:noFill/>
        </p:spPr>
        <p:txBody>
          <a:bodyPr wrap="square">
            <a:spAutoFit/>
          </a:bodyPr>
          <a:lstStyle/>
          <a:p>
            <a:pPr algn="ctr"/>
            <a:r>
              <a:rPr lang="en-US" sz="2400" b="1" dirty="0">
                <a:solidFill>
                  <a:schemeClr val="accent2"/>
                </a:solidFill>
              </a:rPr>
              <a:t>Proposed drainage network in the industrial zone</a:t>
            </a:r>
          </a:p>
        </p:txBody>
      </p:sp>
      <p:sp>
        <p:nvSpPr>
          <p:cNvPr id="5" name="TextBox 4">
            <a:extLst>
              <a:ext uri="{FF2B5EF4-FFF2-40B4-BE49-F238E27FC236}">
                <a16:creationId xmlns:a16="http://schemas.microsoft.com/office/drawing/2014/main" id="{D2886E02-4C1B-CC32-F92C-22DB44ED7ED6}"/>
              </a:ext>
            </a:extLst>
          </p:cNvPr>
          <p:cNvSpPr txBox="1"/>
          <p:nvPr/>
        </p:nvSpPr>
        <p:spPr>
          <a:xfrm>
            <a:off x="246281" y="3691647"/>
            <a:ext cx="2834269" cy="3046988"/>
          </a:xfrm>
          <a:prstGeom prst="rect">
            <a:avLst/>
          </a:prstGeom>
          <a:noFill/>
        </p:spPr>
        <p:txBody>
          <a:bodyPr wrap="square">
            <a:spAutoFit/>
          </a:bodyPr>
          <a:lstStyle/>
          <a:p>
            <a:pPr algn="ctr"/>
            <a:r>
              <a:rPr lang="en-US" sz="2400" b="1" dirty="0"/>
              <a:t>Analysis</a:t>
            </a:r>
          </a:p>
          <a:p>
            <a:r>
              <a:rPr lang="en-US" sz="2400" dirty="0"/>
              <a:t>The old drainage network only covers 13% of the industrial zone, while the proposed network covers 100% of it.</a:t>
            </a:r>
          </a:p>
        </p:txBody>
      </p:sp>
      <p:pic>
        <p:nvPicPr>
          <p:cNvPr id="6" name="Picture 5">
            <a:extLst>
              <a:ext uri="{FF2B5EF4-FFF2-40B4-BE49-F238E27FC236}">
                <a16:creationId xmlns:a16="http://schemas.microsoft.com/office/drawing/2014/main" id="{551C20FD-E044-459F-5D18-8DD034C8DA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3046" y="525294"/>
            <a:ext cx="8958953" cy="6333956"/>
          </a:xfrm>
          <a:prstGeom prst="rect">
            <a:avLst/>
          </a:prstGeom>
        </p:spPr>
      </p:pic>
    </p:spTree>
    <p:extLst>
      <p:ext uri="{BB962C8B-B14F-4D97-AF65-F5344CB8AC3E}">
        <p14:creationId xmlns:p14="http://schemas.microsoft.com/office/powerpoint/2010/main" val="1447014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 grpId="0" animBg="1"/>
      <p:bldP spid="4" grpId="0"/>
      <p:bldP spid="5" grpId="0"/>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sp>
        <p:nvSpPr>
          <p:cNvPr id="3" name="Rectangle: Rounded Corners 2">
            <a:extLst>
              <a:ext uri="{FF2B5EF4-FFF2-40B4-BE49-F238E27FC236}">
                <a16:creationId xmlns:a16="http://schemas.microsoft.com/office/drawing/2014/main" id="{365C7A19-3F1B-3670-6456-BA1077007A6D}"/>
              </a:ext>
            </a:extLst>
          </p:cNvPr>
          <p:cNvSpPr/>
          <p:nvPr/>
        </p:nvSpPr>
        <p:spPr>
          <a:xfrm>
            <a:off x="201441" y="1041000"/>
            <a:ext cx="29768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Projects</a:t>
            </a:r>
          </a:p>
        </p:txBody>
      </p:sp>
      <p:sp>
        <p:nvSpPr>
          <p:cNvPr id="4" name="TextBox 3">
            <a:extLst>
              <a:ext uri="{FF2B5EF4-FFF2-40B4-BE49-F238E27FC236}">
                <a16:creationId xmlns:a16="http://schemas.microsoft.com/office/drawing/2014/main" id="{EC17F19B-FDC0-C9B8-0BF5-AA225568AFD3}"/>
              </a:ext>
            </a:extLst>
          </p:cNvPr>
          <p:cNvSpPr txBox="1"/>
          <p:nvPr/>
        </p:nvSpPr>
        <p:spPr>
          <a:xfrm>
            <a:off x="93606" y="2181692"/>
            <a:ext cx="3139440" cy="1200329"/>
          </a:xfrm>
          <a:prstGeom prst="rect">
            <a:avLst/>
          </a:prstGeom>
          <a:noFill/>
        </p:spPr>
        <p:txBody>
          <a:bodyPr wrap="square">
            <a:spAutoFit/>
          </a:bodyPr>
          <a:lstStyle/>
          <a:p>
            <a:pPr algn="ctr"/>
            <a:r>
              <a:rPr lang="en-US" sz="2400" b="1" dirty="0">
                <a:solidFill>
                  <a:schemeClr val="accent2"/>
                </a:solidFill>
              </a:rPr>
              <a:t>Proposed drainage network in the industrial zone</a:t>
            </a:r>
          </a:p>
        </p:txBody>
      </p:sp>
      <p:sp>
        <p:nvSpPr>
          <p:cNvPr id="5" name="TextBox 4">
            <a:extLst>
              <a:ext uri="{FF2B5EF4-FFF2-40B4-BE49-F238E27FC236}">
                <a16:creationId xmlns:a16="http://schemas.microsoft.com/office/drawing/2014/main" id="{EEB757A3-04C9-687C-0035-3ACAACDD77F9}"/>
              </a:ext>
            </a:extLst>
          </p:cNvPr>
          <p:cNvSpPr txBox="1"/>
          <p:nvPr/>
        </p:nvSpPr>
        <p:spPr>
          <a:xfrm>
            <a:off x="246281" y="3691647"/>
            <a:ext cx="2834269" cy="3046988"/>
          </a:xfrm>
          <a:prstGeom prst="rect">
            <a:avLst/>
          </a:prstGeom>
          <a:noFill/>
        </p:spPr>
        <p:txBody>
          <a:bodyPr wrap="square">
            <a:spAutoFit/>
          </a:bodyPr>
          <a:lstStyle/>
          <a:p>
            <a:pPr algn="ctr"/>
            <a:r>
              <a:rPr lang="en-US" sz="2400" b="1" dirty="0"/>
              <a:t>Analysis</a:t>
            </a:r>
          </a:p>
          <a:p>
            <a:r>
              <a:rPr lang="en-US" sz="2400" dirty="0"/>
              <a:t>The old drainage network only covers 13% of the industrial zone, while the proposed network covers 100% of it.</a:t>
            </a:r>
          </a:p>
        </p:txBody>
      </p:sp>
      <p:pic>
        <p:nvPicPr>
          <p:cNvPr id="6" name="Picture 5">
            <a:extLst>
              <a:ext uri="{FF2B5EF4-FFF2-40B4-BE49-F238E27FC236}">
                <a16:creationId xmlns:a16="http://schemas.microsoft.com/office/drawing/2014/main" id="{2B71A596-AACC-437F-6998-4E98A433C3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4815" y="525294"/>
            <a:ext cx="8957185" cy="6332706"/>
          </a:xfrm>
          <a:prstGeom prst="rect">
            <a:avLst/>
          </a:prstGeom>
        </p:spPr>
      </p:pic>
    </p:spTree>
    <p:extLst>
      <p:ext uri="{BB962C8B-B14F-4D97-AF65-F5344CB8AC3E}">
        <p14:creationId xmlns:p14="http://schemas.microsoft.com/office/powerpoint/2010/main" val="2352058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 grpId="0" animBg="1"/>
      <p:bldP spid="4" grpId="0"/>
      <p:bldP spid="5" grpId="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sp>
        <p:nvSpPr>
          <p:cNvPr id="3" name="Rectangle: Rounded Corners 2">
            <a:extLst>
              <a:ext uri="{FF2B5EF4-FFF2-40B4-BE49-F238E27FC236}">
                <a16:creationId xmlns:a16="http://schemas.microsoft.com/office/drawing/2014/main" id="{F37C65DC-7279-F8C5-723A-8014FC1EAAAA}"/>
              </a:ext>
            </a:extLst>
          </p:cNvPr>
          <p:cNvSpPr/>
          <p:nvPr/>
        </p:nvSpPr>
        <p:spPr>
          <a:xfrm>
            <a:off x="201441" y="1041000"/>
            <a:ext cx="2976880" cy="1103161"/>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Projects</a:t>
            </a:r>
          </a:p>
        </p:txBody>
      </p:sp>
      <p:sp>
        <p:nvSpPr>
          <p:cNvPr id="4" name="TextBox 3">
            <a:extLst>
              <a:ext uri="{FF2B5EF4-FFF2-40B4-BE49-F238E27FC236}">
                <a16:creationId xmlns:a16="http://schemas.microsoft.com/office/drawing/2014/main" id="{078CC98F-79A9-2C11-F4B9-E66FE1803F97}"/>
              </a:ext>
            </a:extLst>
          </p:cNvPr>
          <p:cNvSpPr txBox="1"/>
          <p:nvPr/>
        </p:nvSpPr>
        <p:spPr>
          <a:xfrm>
            <a:off x="93606" y="2181692"/>
            <a:ext cx="3139440" cy="1200329"/>
          </a:xfrm>
          <a:prstGeom prst="rect">
            <a:avLst/>
          </a:prstGeom>
          <a:noFill/>
        </p:spPr>
        <p:txBody>
          <a:bodyPr wrap="square">
            <a:spAutoFit/>
          </a:bodyPr>
          <a:lstStyle/>
          <a:p>
            <a:pPr algn="ctr"/>
            <a:r>
              <a:rPr lang="en-US" sz="2400" b="1" dirty="0">
                <a:solidFill>
                  <a:schemeClr val="accent2"/>
                </a:solidFill>
              </a:rPr>
              <a:t>Proposed drainage network in the industrial zone</a:t>
            </a:r>
          </a:p>
        </p:txBody>
      </p:sp>
      <p:sp>
        <p:nvSpPr>
          <p:cNvPr id="5" name="TextBox 4">
            <a:extLst>
              <a:ext uri="{FF2B5EF4-FFF2-40B4-BE49-F238E27FC236}">
                <a16:creationId xmlns:a16="http://schemas.microsoft.com/office/drawing/2014/main" id="{7377E990-F86F-01C6-CA91-E764E0C93621}"/>
              </a:ext>
            </a:extLst>
          </p:cNvPr>
          <p:cNvSpPr txBox="1"/>
          <p:nvPr/>
        </p:nvSpPr>
        <p:spPr>
          <a:xfrm>
            <a:off x="246281" y="3691647"/>
            <a:ext cx="2834269" cy="3046988"/>
          </a:xfrm>
          <a:prstGeom prst="rect">
            <a:avLst/>
          </a:prstGeom>
          <a:noFill/>
        </p:spPr>
        <p:txBody>
          <a:bodyPr wrap="square">
            <a:spAutoFit/>
          </a:bodyPr>
          <a:lstStyle/>
          <a:p>
            <a:pPr algn="ctr"/>
            <a:r>
              <a:rPr lang="en-US" sz="2400" b="1" dirty="0"/>
              <a:t>Analysis</a:t>
            </a:r>
          </a:p>
          <a:p>
            <a:r>
              <a:rPr lang="en-US" sz="2400" dirty="0"/>
              <a:t>The network is connected to 5 water collecting underground tanks, to utilize it in agricultural and industrial usage.</a:t>
            </a:r>
          </a:p>
        </p:txBody>
      </p:sp>
      <p:pic>
        <p:nvPicPr>
          <p:cNvPr id="6" name="Picture 5">
            <a:extLst>
              <a:ext uri="{FF2B5EF4-FFF2-40B4-BE49-F238E27FC236}">
                <a16:creationId xmlns:a16="http://schemas.microsoft.com/office/drawing/2014/main" id="{E68ADD1B-E643-029A-2B81-F9C34B1215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4815" y="525294"/>
            <a:ext cx="8957185" cy="6332706"/>
          </a:xfrm>
          <a:prstGeom prst="rect">
            <a:avLst/>
          </a:prstGeom>
        </p:spPr>
      </p:pic>
    </p:spTree>
    <p:extLst>
      <p:ext uri="{BB962C8B-B14F-4D97-AF65-F5344CB8AC3E}">
        <p14:creationId xmlns:p14="http://schemas.microsoft.com/office/powerpoint/2010/main" val="147125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 grpId="0" animBg="1"/>
      <p:bldP spid="4" grpId="0"/>
      <p:bldP spid="5" grpId="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sp>
        <p:nvSpPr>
          <p:cNvPr id="3" name="Rectangle: Rounded Corners 2">
            <a:extLst>
              <a:ext uri="{FF2B5EF4-FFF2-40B4-BE49-F238E27FC236}">
                <a16:creationId xmlns:a16="http://schemas.microsoft.com/office/drawing/2014/main" id="{84D9847C-E663-1E3F-05C5-652374BF1F6E}"/>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Projects</a:t>
            </a:r>
          </a:p>
        </p:txBody>
      </p:sp>
      <p:sp>
        <p:nvSpPr>
          <p:cNvPr id="4" name="TextBox 3">
            <a:extLst>
              <a:ext uri="{FF2B5EF4-FFF2-40B4-BE49-F238E27FC236}">
                <a16:creationId xmlns:a16="http://schemas.microsoft.com/office/drawing/2014/main" id="{D38D6097-2C83-6B87-D9CA-5B3D593AD265}"/>
              </a:ext>
            </a:extLst>
          </p:cNvPr>
          <p:cNvSpPr txBox="1"/>
          <p:nvPr/>
        </p:nvSpPr>
        <p:spPr>
          <a:xfrm>
            <a:off x="355600" y="2139481"/>
            <a:ext cx="11592560" cy="1569660"/>
          </a:xfrm>
          <a:prstGeom prst="rect">
            <a:avLst/>
          </a:prstGeom>
          <a:noFill/>
        </p:spPr>
        <p:txBody>
          <a:bodyPr wrap="square">
            <a:spAutoFit/>
          </a:bodyPr>
          <a:lstStyle/>
          <a:p>
            <a:r>
              <a:rPr lang="en-US" sz="2400" b="1" dirty="0">
                <a:solidFill>
                  <a:schemeClr val="accent2"/>
                </a:solidFill>
              </a:rPr>
              <a:t>Proposed drainage network in the industrial zone</a:t>
            </a:r>
          </a:p>
          <a:p>
            <a:pPr algn="just"/>
            <a:r>
              <a:rPr lang="en-US" sz="2400" dirty="0"/>
              <a:t>the area that the new network cover is 100% of the industrial zone, while the existing network covers only 13% of the industrial area without any form of water collection or utilization of the rainwater, while the proposed network has it.</a:t>
            </a:r>
          </a:p>
        </p:txBody>
      </p:sp>
      <mc:AlternateContent xmlns:mc="http://schemas.openxmlformats.org/markup-compatibility/2006" xmlns:a14="http://schemas.microsoft.com/office/drawing/2010/main">
        <mc:Choice Requires="a14">
          <p:graphicFrame>
            <p:nvGraphicFramePr>
              <p:cNvPr id="5" name="Table 4">
                <a:extLst>
                  <a:ext uri="{FF2B5EF4-FFF2-40B4-BE49-F238E27FC236}">
                    <a16:creationId xmlns:a16="http://schemas.microsoft.com/office/drawing/2014/main" id="{71029B15-A1FD-A8DE-138C-9DFE38203C6C}"/>
                  </a:ext>
                </a:extLst>
              </p:cNvPr>
              <p:cNvGraphicFramePr>
                <a:graphicFrameLocks noGrp="1"/>
              </p:cNvGraphicFramePr>
              <p:nvPr>
                <p:extLst>
                  <p:ext uri="{D42A27DB-BD31-4B8C-83A1-F6EECF244321}">
                    <p14:modId xmlns:p14="http://schemas.microsoft.com/office/powerpoint/2010/main" val="3907996703"/>
                  </p:ext>
                </p:extLst>
              </p:nvPr>
            </p:nvGraphicFramePr>
            <p:xfrm>
              <a:off x="1481473" y="3749781"/>
              <a:ext cx="9229051" cy="2996459"/>
            </p:xfrm>
            <a:graphic>
              <a:graphicData uri="http://schemas.openxmlformats.org/drawingml/2006/table">
                <a:tbl>
                  <a:tblPr firstRow="1" firstCol="1" bandRow="1">
                    <a:tableStyleId>{5C22544A-7EE6-4342-B048-85BDC9FD1C3A}</a:tableStyleId>
                  </a:tblPr>
                  <a:tblGrid>
                    <a:gridCol w="3076010">
                      <a:extLst>
                        <a:ext uri="{9D8B030D-6E8A-4147-A177-3AD203B41FA5}">
                          <a16:colId xmlns:a16="http://schemas.microsoft.com/office/drawing/2014/main" val="792155066"/>
                        </a:ext>
                      </a:extLst>
                    </a:gridCol>
                    <a:gridCol w="3076010">
                      <a:extLst>
                        <a:ext uri="{9D8B030D-6E8A-4147-A177-3AD203B41FA5}">
                          <a16:colId xmlns:a16="http://schemas.microsoft.com/office/drawing/2014/main" val="2103188593"/>
                        </a:ext>
                      </a:extLst>
                    </a:gridCol>
                    <a:gridCol w="3077031">
                      <a:extLst>
                        <a:ext uri="{9D8B030D-6E8A-4147-A177-3AD203B41FA5}">
                          <a16:colId xmlns:a16="http://schemas.microsoft.com/office/drawing/2014/main" val="3830843968"/>
                        </a:ext>
                      </a:extLst>
                    </a:gridCol>
                  </a:tblGrid>
                  <a:tr h="517586">
                    <a:tc>
                      <a:txBody>
                        <a:bodyPr/>
                        <a:lstStyle/>
                        <a:p>
                          <a:pPr marL="0" marR="0" algn="r">
                            <a:lnSpc>
                              <a:spcPct val="107000"/>
                            </a:lnSpc>
                            <a:spcBef>
                              <a:spcPts val="0"/>
                            </a:spcBef>
                            <a:spcAft>
                              <a:spcPts val="0"/>
                            </a:spcAft>
                          </a:pPr>
                          <a:r>
                            <a:rPr lang="en-US" sz="1600" dirty="0">
                              <a:effectLst/>
                            </a:rPr>
                            <a:t>Network</a:t>
                          </a:r>
                        </a:p>
                        <a:p>
                          <a:pPr marL="0" marR="0" algn="l">
                            <a:lnSpc>
                              <a:spcPct val="107000"/>
                            </a:lnSpc>
                            <a:spcBef>
                              <a:spcPts val="0"/>
                            </a:spcBef>
                            <a:spcAft>
                              <a:spcPts val="0"/>
                            </a:spcAft>
                          </a:pPr>
                          <a:r>
                            <a:rPr lang="en-US" sz="1600" dirty="0">
                              <a:effectLst/>
                            </a:rPr>
                            <a:t>Factor</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Existing drainage network</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Proposed drainage network</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386695917"/>
                      </a:ext>
                    </a:extLst>
                  </a:tr>
                  <a:tr h="408529">
                    <a:tc>
                      <a:txBody>
                        <a:bodyPr/>
                        <a:lstStyle/>
                        <a:p>
                          <a:pPr marL="0" marR="0" algn="l">
                            <a:lnSpc>
                              <a:spcPct val="107000"/>
                            </a:lnSpc>
                            <a:spcBef>
                              <a:spcPts val="0"/>
                            </a:spcBef>
                            <a:spcAft>
                              <a:spcPts val="0"/>
                            </a:spcAft>
                          </a:pPr>
                          <a:r>
                            <a:rPr lang="en-US" sz="1600" dirty="0">
                              <a:effectLst/>
                            </a:rPr>
                            <a:t>Length of the network</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3,375.5 m</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27,576.2 m</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39180054"/>
                      </a:ext>
                    </a:extLst>
                  </a:tr>
                  <a:tr h="517586">
                    <a:tc>
                      <a:txBody>
                        <a:bodyPr/>
                        <a:lstStyle/>
                        <a:p>
                          <a:pPr marL="0" marR="0" algn="l">
                            <a:lnSpc>
                              <a:spcPct val="107000"/>
                            </a:lnSpc>
                            <a:spcBef>
                              <a:spcPts val="0"/>
                            </a:spcBef>
                            <a:spcAft>
                              <a:spcPts val="0"/>
                            </a:spcAft>
                          </a:pPr>
                          <a:r>
                            <a:rPr lang="en-US" sz="1600">
                              <a:effectLst/>
                            </a:rPr>
                            <a:t>Percentage cover of the industrial area</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13%</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100%</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008688718"/>
                      </a:ext>
                    </a:extLst>
                  </a:tr>
                  <a:tr h="517586">
                    <a:tc>
                      <a:txBody>
                        <a:bodyPr/>
                        <a:lstStyle/>
                        <a:p>
                          <a:pPr marL="0" marR="0" algn="l">
                            <a:lnSpc>
                              <a:spcPct val="107000"/>
                            </a:lnSpc>
                            <a:spcBef>
                              <a:spcPts val="0"/>
                            </a:spcBef>
                            <a:spcAft>
                              <a:spcPts val="0"/>
                            </a:spcAft>
                          </a:pPr>
                          <a:r>
                            <a:rPr lang="en-US" sz="1600">
                              <a:effectLst/>
                            </a:rPr>
                            <a:t>Existence of water collection </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No</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Yes</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771416407"/>
                      </a:ext>
                    </a:extLst>
                  </a:tr>
                  <a:tr h="517586">
                    <a:tc>
                      <a:txBody>
                        <a:bodyPr/>
                        <a:lstStyle/>
                        <a:p>
                          <a:pPr marL="0" marR="0" algn="l">
                            <a:lnSpc>
                              <a:spcPct val="107000"/>
                            </a:lnSpc>
                            <a:spcBef>
                              <a:spcPts val="0"/>
                            </a:spcBef>
                            <a:spcAft>
                              <a:spcPts val="0"/>
                            </a:spcAft>
                          </a:pPr>
                          <a:r>
                            <a:rPr lang="en-US" sz="1600">
                              <a:effectLst/>
                            </a:rPr>
                            <a:t>Volume of water collection</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0</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10,602.5 </a:t>
                          </a:r>
                          <a14:m>
                            <m:oMath xmlns:m="http://schemas.openxmlformats.org/officeDocument/2006/math">
                              <m:sSup>
                                <m:sSupPr>
                                  <m:ctrlPr>
                                    <a:rPr lang="en-US" sz="1600" i="1">
                                      <a:effectLst/>
                                      <a:latin typeface="Cambria Math" panose="02040503050406030204" pitchFamily="18" charset="0"/>
                                    </a:rPr>
                                  </m:ctrlPr>
                                </m:sSupPr>
                                <m:e>
                                  <m:r>
                                    <a:rPr lang="en-US" sz="1600">
                                      <a:effectLst/>
                                      <a:latin typeface="Cambria Math" panose="02040503050406030204" pitchFamily="18" charset="0"/>
                                    </a:rPr>
                                    <m:t>𝑚</m:t>
                                  </m:r>
                                </m:e>
                                <m:sup>
                                  <m:r>
                                    <a:rPr lang="en-US" sz="1600">
                                      <a:effectLst/>
                                      <a:latin typeface="Cambria Math" panose="02040503050406030204" pitchFamily="18" charset="0"/>
                                    </a:rPr>
                                    <m:t>3</m:t>
                                  </m:r>
                                </m:sup>
                              </m:sSup>
                            </m:oMath>
                          </a14:m>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207866303"/>
                      </a:ext>
                    </a:extLst>
                  </a:tr>
                  <a:tr h="517586">
                    <a:tc>
                      <a:txBody>
                        <a:bodyPr/>
                        <a:lstStyle/>
                        <a:p>
                          <a:pPr marL="0" marR="0" algn="l">
                            <a:lnSpc>
                              <a:spcPct val="107000"/>
                            </a:lnSpc>
                            <a:spcBef>
                              <a:spcPts val="0"/>
                            </a:spcBef>
                            <a:spcAft>
                              <a:spcPts val="0"/>
                            </a:spcAft>
                          </a:pPr>
                          <a:r>
                            <a:rPr lang="en-US" sz="1600">
                              <a:effectLst/>
                            </a:rPr>
                            <a:t>Existence of rainwater utilization</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No</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Yes</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142773863"/>
                      </a:ext>
                    </a:extLst>
                  </a:tr>
                </a:tbl>
              </a:graphicData>
            </a:graphic>
          </p:graphicFrame>
        </mc:Choice>
        <mc:Fallback xmlns="">
          <p:graphicFrame>
            <p:nvGraphicFramePr>
              <p:cNvPr id="5" name="Table 4">
                <a:extLst>
                  <a:ext uri="{FF2B5EF4-FFF2-40B4-BE49-F238E27FC236}">
                    <a16:creationId xmlns:a16="http://schemas.microsoft.com/office/drawing/2014/main" id="{71029B15-A1FD-A8DE-138C-9DFE38203C6C}"/>
                  </a:ext>
                </a:extLst>
              </p:cNvPr>
              <p:cNvGraphicFramePr>
                <a:graphicFrameLocks noGrp="1"/>
              </p:cNvGraphicFramePr>
              <p:nvPr>
                <p:extLst>
                  <p:ext uri="{D42A27DB-BD31-4B8C-83A1-F6EECF244321}">
                    <p14:modId xmlns:p14="http://schemas.microsoft.com/office/powerpoint/2010/main" val="3907996703"/>
                  </p:ext>
                </p:extLst>
              </p:nvPr>
            </p:nvGraphicFramePr>
            <p:xfrm>
              <a:off x="1481473" y="3749781"/>
              <a:ext cx="9229051" cy="2996459"/>
            </p:xfrm>
            <a:graphic>
              <a:graphicData uri="http://schemas.openxmlformats.org/drawingml/2006/table">
                <a:tbl>
                  <a:tblPr firstRow="1" firstCol="1" bandRow="1">
                    <a:tableStyleId>{5C22544A-7EE6-4342-B048-85BDC9FD1C3A}</a:tableStyleId>
                  </a:tblPr>
                  <a:tblGrid>
                    <a:gridCol w="3076010">
                      <a:extLst>
                        <a:ext uri="{9D8B030D-6E8A-4147-A177-3AD203B41FA5}">
                          <a16:colId xmlns:a16="http://schemas.microsoft.com/office/drawing/2014/main" val="792155066"/>
                        </a:ext>
                      </a:extLst>
                    </a:gridCol>
                    <a:gridCol w="3076010">
                      <a:extLst>
                        <a:ext uri="{9D8B030D-6E8A-4147-A177-3AD203B41FA5}">
                          <a16:colId xmlns:a16="http://schemas.microsoft.com/office/drawing/2014/main" val="2103188593"/>
                        </a:ext>
                      </a:extLst>
                    </a:gridCol>
                    <a:gridCol w="3077031">
                      <a:extLst>
                        <a:ext uri="{9D8B030D-6E8A-4147-A177-3AD203B41FA5}">
                          <a16:colId xmlns:a16="http://schemas.microsoft.com/office/drawing/2014/main" val="3830843968"/>
                        </a:ext>
                      </a:extLst>
                    </a:gridCol>
                  </a:tblGrid>
                  <a:tr h="517586">
                    <a:tc>
                      <a:txBody>
                        <a:bodyPr/>
                        <a:lstStyle/>
                        <a:p>
                          <a:pPr marL="0" marR="0" algn="r">
                            <a:lnSpc>
                              <a:spcPct val="107000"/>
                            </a:lnSpc>
                            <a:spcBef>
                              <a:spcPts val="0"/>
                            </a:spcBef>
                            <a:spcAft>
                              <a:spcPts val="0"/>
                            </a:spcAft>
                          </a:pPr>
                          <a:r>
                            <a:rPr lang="en-US" sz="1600" dirty="0">
                              <a:effectLst/>
                            </a:rPr>
                            <a:t>Network</a:t>
                          </a:r>
                        </a:p>
                        <a:p>
                          <a:pPr marL="0" marR="0" algn="l">
                            <a:lnSpc>
                              <a:spcPct val="107000"/>
                            </a:lnSpc>
                            <a:spcBef>
                              <a:spcPts val="0"/>
                            </a:spcBef>
                            <a:spcAft>
                              <a:spcPts val="0"/>
                            </a:spcAft>
                          </a:pPr>
                          <a:r>
                            <a:rPr lang="en-US" sz="1600" dirty="0">
                              <a:effectLst/>
                            </a:rPr>
                            <a:t>Factor</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Existing drainage network</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Proposed drainage network</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386695917"/>
                      </a:ext>
                    </a:extLst>
                  </a:tr>
                  <a:tr h="408529">
                    <a:tc>
                      <a:txBody>
                        <a:bodyPr/>
                        <a:lstStyle/>
                        <a:p>
                          <a:pPr marL="0" marR="0" algn="l">
                            <a:lnSpc>
                              <a:spcPct val="107000"/>
                            </a:lnSpc>
                            <a:spcBef>
                              <a:spcPts val="0"/>
                            </a:spcBef>
                            <a:spcAft>
                              <a:spcPts val="0"/>
                            </a:spcAft>
                          </a:pPr>
                          <a:r>
                            <a:rPr lang="en-US" sz="1600" dirty="0">
                              <a:effectLst/>
                            </a:rPr>
                            <a:t>Length of the network</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3,375.5 m</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27,576.2 m</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39180054"/>
                      </a:ext>
                    </a:extLst>
                  </a:tr>
                  <a:tr h="517586">
                    <a:tc>
                      <a:txBody>
                        <a:bodyPr/>
                        <a:lstStyle/>
                        <a:p>
                          <a:pPr marL="0" marR="0" algn="l">
                            <a:lnSpc>
                              <a:spcPct val="107000"/>
                            </a:lnSpc>
                            <a:spcBef>
                              <a:spcPts val="0"/>
                            </a:spcBef>
                            <a:spcAft>
                              <a:spcPts val="0"/>
                            </a:spcAft>
                          </a:pPr>
                          <a:r>
                            <a:rPr lang="en-US" sz="1600">
                              <a:effectLst/>
                            </a:rPr>
                            <a:t>Percentage cover of the industrial area</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13%</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100%</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008688718"/>
                      </a:ext>
                    </a:extLst>
                  </a:tr>
                  <a:tr h="517586">
                    <a:tc>
                      <a:txBody>
                        <a:bodyPr/>
                        <a:lstStyle/>
                        <a:p>
                          <a:pPr marL="0" marR="0" algn="l">
                            <a:lnSpc>
                              <a:spcPct val="107000"/>
                            </a:lnSpc>
                            <a:spcBef>
                              <a:spcPts val="0"/>
                            </a:spcBef>
                            <a:spcAft>
                              <a:spcPts val="0"/>
                            </a:spcAft>
                          </a:pPr>
                          <a:r>
                            <a:rPr lang="en-US" sz="1600">
                              <a:effectLst/>
                            </a:rPr>
                            <a:t>Existence of water collection </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No</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Yes</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771416407"/>
                      </a:ext>
                    </a:extLst>
                  </a:tr>
                  <a:tr h="517586">
                    <a:tc>
                      <a:txBody>
                        <a:bodyPr/>
                        <a:lstStyle/>
                        <a:p>
                          <a:pPr marL="0" marR="0" algn="l">
                            <a:lnSpc>
                              <a:spcPct val="107000"/>
                            </a:lnSpc>
                            <a:spcBef>
                              <a:spcPts val="0"/>
                            </a:spcBef>
                            <a:spcAft>
                              <a:spcPts val="0"/>
                            </a:spcAft>
                          </a:pPr>
                          <a:r>
                            <a:rPr lang="en-US" sz="1600">
                              <a:effectLst/>
                            </a:rPr>
                            <a:t>Volume of water collection</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0</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endParaRPr lang="en-US"/>
                        </a:p>
                      </a:txBody>
                      <a:tcPr marL="68580" marR="68580" marT="0" marB="0" anchor="ctr">
                        <a:blipFill>
                          <a:blip r:embed="rId2"/>
                          <a:stretch>
                            <a:fillRect l="-200198" t="-391765" r="-990" b="-120000"/>
                          </a:stretch>
                        </a:blipFill>
                      </a:tcPr>
                    </a:tc>
                    <a:extLst>
                      <a:ext uri="{0D108BD9-81ED-4DB2-BD59-A6C34878D82A}">
                        <a16:rowId xmlns:a16="http://schemas.microsoft.com/office/drawing/2014/main" val="4207866303"/>
                      </a:ext>
                    </a:extLst>
                  </a:tr>
                  <a:tr h="517586">
                    <a:tc>
                      <a:txBody>
                        <a:bodyPr/>
                        <a:lstStyle/>
                        <a:p>
                          <a:pPr marL="0" marR="0" algn="l">
                            <a:lnSpc>
                              <a:spcPct val="107000"/>
                            </a:lnSpc>
                            <a:spcBef>
                              <a:spcPts val="0"/>
                            </a:spcBef>
                            <a:spcAft>
                              <a:spcPts val="0"/>
                            </a:spcAft>
                          </a:pPr>
                          <a:r>
                            <a:rPr lang="en-US" sz="1600">
                              <a:effectLst/>
                            </a:rPr>
                            <a:t>Existence of rainwater utilization</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a:effectLst/>
                            </a:rPr>
                            <a:t>No</a:t>
                          </a:r>
                          <a:endParaRPr lang="en-US" sz="160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600" dirty="0">
                              <a:effectLst/>
                            </a:rPr>
                            <a:t>Yes</a:t>
                          </a:r>
                          <a:endParaRPr lang="en-US" sz="16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142773863"/>
                      </a:ext>
                    </a:extLst>
                  </a:tr>
                </a:tbl>
              </a:graphicData>
            </a:graphic>
          </p:graphicFrame>
        </mc:Fallback>
      </mc:AlternateContent>
    </p:spTree>
    <p:extLst>
      <p:ext uri="{BB962C8B-B14F-4D97-AF65-F5344CB8AC3E}">
        <p14:creationId xmlns:p14="http://schemas.microsoft.com/office/powerpoint/2010/main" val="1423636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 grpId="0" animBg="1"/>
      <p:bldP spid="4" grpId="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sp>
        <p:nvSpPr>
          <p:cNvPr id="3" name="Rectangle: Rounded Corners 2">
            <a:extLst>
              <a:ext uri="{FF2B5EF4-FFF2-40B4-BE49-F238E27FC236}">
                <a16:creationId xmlns:a16="http://schemas.microsoft.com/office/drawing/2014/main" id="{84D9847C-E663-1E3F-05C5-652374BF1F6E}"/>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Policies</a:t>
            </a:r>
          </a:p>
        </p:txBody>
      </p:sp>
      <p:sp>
        <p:nvSpPr>
          <p:cNvPr id="4" name="TextBox 3">
            <a:extLst>
              <a:ext uri="{FF2B5EF4-FFF2-40B4-BE49-F238E27FC236}">
                <a16:creationId xmlns:a16="http://schemas.microsoft.com/office/drawing/2014/main" id="{D38D6097-2C83-6B87-D9CA-5B3D593AD265}"/>
              </a:ext>
            </a:extLst>
          </p:cNvPr>
          <p:cNvSpPr txBox="1"/>
          <p:nvPr/>
        </p:nvSpPr>
        <p:spPr>
          <a:xfrm>
            <a:off x="355600" y="2139481"/>
            <a:ext cx="4890655" cy="4154984"/>
          </a:xfrm>
          <a:prstGeom prst="rect">
            <a:avLst/>
          </a:prstGeom>
          <a:noFill/>
        </p:spPr>
        <p:txBody>
          <a:bodyPr wrap="square">
            <a:spAutoFit/>
          </a:bodyPr>
          <a:lstStyle/>
          <a:p>
            <a:pPr algn="just"/>
            <a:r>
              <a:rPr lang="en-US" sz="2400" b="1" dirty="0">
                <a:solidFill>
                  <a:schemeClr val="accent2"/>
                </a:solidFill>
              </a:rPr>
              <a:t>The policies are for the owners to make them contribute in the solution:</a:t>
            </a:r>
          </a:p>
          <a:p>
            <a:endParaRPr lang="en-US" sz="2400" b="1" dirty="0">
              <a:solidFill>
                <a:schemeClr val="accent2"/>
              </a:solidFill>
            </a:endParaRPr>
          </a:p>
          <a:p>
            <a:pPr marL="342900" indent="-342900" algn="just">
              <a:buFont typeface="Arial" panose="020B0604020202020204" pitchFamily="34" charset="0"/>
              <a:buChar char="•"/>
            </a:pPr>
            <a:r>
              <a:rPr lang="en-US" sz="2400" dirty="0"/>
              <a:t>Orienting buildings to operate a rainwater harvesting system.</a:t>
            </a:r>
          </a:p>
          <a:p>
            <a:pPr marL="342900" indent="-342900" algn="just">
              <a:buFont typeface="Arial" panose="020B0604020202020204" pitchFamily="34" charset="0"/>
              <a:buChar char="•"/>
            </a:pPr>
            <a:endParaRPr lang="en-US" sz="2400" dirty="0"/>
          </a:p>
          <a:p>
            <a:pPr marL="342900" indent="-342900" algn="just">
              <a:buFont typeface="Arial" panose="020B0604020202020204" pitchFamily="34" charset="0"/>
              <a:buChar char="•"/>
            </a:pPr>
            <a:r>
              <a:rPr lang="en-US" sz="2400" dirty="0"/>
              <a:t>Orienting buildings to create rooftop gardens.</a:t>
            </a:r>
          </a:p>
          <a:p>
            <a:pPr marL="342900" indent="-342900" algn="just">
              <a:buFont typeface="Arial" panose="020B0604020202020204" pitchFamily="34" charset="0"/>
              <a:buChar char="•"/>
            </a:pPr>
            <a:endParaRPr lang="en-US" sz="2400" dirty="0"/>
          </a:p>
          <a:p>
            <a:pPr algn="just"/>
            <a:endParaRPr lang="en-US" sz="2400" dirty="0"/>
          </a:p>
        </p:txBody>
      </p:sp>
      <p:sp>
        <p:nvSpPr>
          <p:cNvPr id="5" name="Oval 4">
            <a:extLst>
              <a:ext uri="{FF2B5EF4-FFF2-40B4-BE49-F238E27FC236}">
                <a16:creationId xmlns:a16="http://schemas.microsoft.com/office/drawing/2014/main" id="{2657FF5C-6FAA-8561-CC65-4893FD478691}"/>
              </a:ext>
            </a:extLst>
          </p:cNvPr>
          <p:cNvSpPr/>
          <p:nvPr/>
        </p:nvSpPr>
        <p:spPr>
          <a:xfrm>
            <a:off x="7497995" y="1467922"/>
            <a:ext cx="2791314" cy="1413163"/>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800" b="1" dirty="0"/>
              <a:t>Strategies</a:t>
            </a:r>
          </a:p>
        </p:txBody>
      </p:sp>
      <p:sp>
        <p:nvSpPr>
          <p:cNvPr id="6" name="Rectangle 5">
            <a:extLst>
              <a:ext uri="{FF2B5EF4-FFF2-40B4-BE49-F238E27FC236}">
                <a16:creationId xmlns:a16="http://schemas.microsoft.com/office/drawing/2014/main" id="{CC80BABF-D966-2C81-08E3-1689817D69F7}"/>
              </a:ext>
            </a:extLst>
          </p:cNvPr>
          <p:cNvSpPr/>
          <p:nvPr/>
        </p:nvSpPr>
        <p:spPr>
          <a:xfrm>
            <a:off x="6094769" y="3913954"/>
            <a:ext cx="2244436" cy="1104405"/>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2400" b="1" dirty="0"/>
              <a:t>Rainwater utilization</a:t>
            </a:r>
          </a:p>
        </p:txBody>
      </p:sp>
      <p:sp>
        <p:nvSpPr>
          <p:cNvPr id="8" name="Rectangle 7">
            <a:extLst>
              <a:ext uri="{FF2B5EF4-FFF2-40B4-BE49-F238E27FC236}">
                <a16:creationId xmlns:a16="http://schemas.microsoft.com/office/drawing/2014/main" id="{7E2681B4-AA4B-1919-C51B-AFFCEFCAEC42}"/>
              </a:ext>
            </a:extLst>
          </p:cNvPr>
          <p:cNvSpPr/>
          <p:nvPr/>
        </p:nvSpPr>
        <p:spPr>
          <a:xfrm>
            <a:off x="9528275" y="3913955"/>
            <a:ext cx="2244436" cy="1104405"/>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2400" b="1" dirty="0"/>
              <a:t>Reduce runoff water</a:t>
            </a:r>
          </a:p>
        </p:txBody>
      </p:sp>
      <p:cxnSp>
        <p:nvCxnSpPr>
          <p:cNvPr id="9" name="Straight Arrow Connector 8">
            <a:extLst>
              <a:ext uri="{FF2B5EF4-FFF2-40B4-BE49-F238E27FC236}">
                <a16:creationId xmlns:a16="http://schemas.microsoft.com/office/drawing/2014/main" id="{FD445B6B-9449-3A0C-4183-F2087C9BBD33}"/>
              </a:ext>
            </a:extLst>
          </p:cNvPr>
          <p:cNvCxnSpPr>
            <a:cxnSpLocks/>
            <a:stCxn id="5" idx="3"/>
            <a:endCxn id="6" idx="0"/>
          </p:cNvCxnSpPr>
          <p:nvPr/>
        </p:nvCxnSpPr>
        <p:spPr>
          <a:xfrm flipH="1">
            <a:off x="7216987" y="2674132"/>
            <a:ext cx="689786" cy="1239822"/>
          </a:xfrm>
          <a:prstGeom prst="straightConnector1">
            <a:avLst/>
          </a:prstGeom>
          <a:ln w="57150">
            <a:tailEnd type="triangle"/>
          </a:ln>
        </p:spPr>
        <p:style>
          <a:lnRef idx="3">
            <a:schemeClr val="dk1"/>
          </a:lnRef>
          <a:fillRef idx="0">
            <a:schemeClr val="dk1"/>
          </a:fillRef>
          <a:effectRef idx="2">
            <a:schemeClr val="dk1"/>
          </a:effectRef>
          <a:fontRef idx="minor">
            <a:schemeClr val="tx1"/>
          </a:fontRef>
        </p:style>
      </p:cxnSp>
      <p:cxnSp>
        <p:nvCxnSpPr>
          <p:cNvPr id="10" name="Straight Arrow Connector 9">
            <a:extLst>
              <a:ext uri="{FF2B5EF4-FFF2-40B4-BE49-F238E27FC236}">
                <a16:creationId xmlns:a16="http://schemas.microsoft.com/office/drawing/2014/main" id="{4A87EBDE-5831-AECE-C1FF-C6C7FC4BB5DB}"/>
              </a:ext>
            </a:extLst>
          </p:cNvPr>
          <p:cNvCxnSpPr>
            <a:cxnSpLocks/>
            <a:stCxn id="5" idx="5"/>
            <a:endCxn id="8" idx="0"/>
          </p:cNvCxnSpPr>
          <p:nvPr/>
        </p:nvCxnSpPr>
        <p:spPr>
          <a:xfrm>
            <a:off x="9880531" y="2674132"/>
            <a:ext cx="769962" cy="1239823"/>
          </a:xfrm>
          <a:prstGeom prst="straightConnector1">
            <a:avLst/>
          </a:prstGeom>
          <a:ln w="57150">
            <a:tailEnd type="triangle"/>
          </a:ln>
        </p:spPr>
        <p:style>
          <a:lnRef idx="3">
            <a:schemeClr val="dk1"/>
          </a:lnRef>
          <a:fillRef idx="0">
            <a:schemeClr val="dk1"/>
          </a:fillRef>
          <a:effectRef idx="2">
            <a:schemeClr val="dk1"/>
          </a:effectRef>
          <a:fontRef idx="minor">
            <a:schemeClr val="tx1"/>
          </a:fontRef>
        </p:style>
      </p:cxnSp>
      <p:sp>
        <p:nvSpPr>
          <p:cNvPr id="11" name="TextBox 10">
            <a:extLst>
              <a:ext uri="{FF2B5EF4-FFF2-40B4-BE49-F238E27FC236}">
                <a16:creationId xmlns:a16="http://schemas.microsoft.com/office/drawing/2014/main" id="{723F1E2D-9F42-A97E-B131-AC062C3AD6C9}"/>
              </a:ext>
            </a:extLst>
          </p:cNvPr>
          <p:cNvSpPr txBox="1"/>
          <p:nvPr/>
        </p:nvSpPr>
        <p:spPr>
          <a:xfrm>
            <a:off x="5821330" y="5542452"/>
            <a:ext cx="2791314" cy="461665"/>
          </a:xfrm>
          <a:prstGeom prst="rect">
            <a:avLst/>
          </a:prstGeom>
          <a:noFill/>
          <a:ln w="28575">
            <a:solidFill>
              <a:schemeClr val="tx1"/>
            </a:solidFill>
          </a:ln>
        </p:spPr>
        <p:txBody>
          <a:bodyPr wrap="square">
            <a:spAutoFit/>
          </a:bodyPr>
          <a:lstStyle/>
          <a:p>
            <a:pPr algn="ctr"/>
            <a:r>
              <a:rPr lang="en-US" sz="2400" dirty="0"/>
              <a:t>RWH</a:t>
            </a:r>
          </a:p>
        </p:txBody>
      </p:sp>
      <p:cxnSp>
        <p:nvCxnSpPr>
          <p:cNvPr id="12" name="Straight Arrow Connector 11">
            <a:extLst>
              <a:ext uri="{FF2B5EF4-FFF2-40B4-BE49-F238E27FC236}">
                <a16:creationId xmlns:a16="http://schemas.microsoft.com/office/drawing/2014/main" id="{7DE143B5-2123-8E48-072C-901D8CBDBE50}"/>
              </a:ext>
            </a:extLst>
          </p:cNvPr>
          <p:cNvCxnSpPr>
            <a:stCxn id="6" idx="2"/>
            <a:endCxn id="11" idx="0"/>
          </p:cNvCxnSpPr>
          <p:nvPr/>
        </p:nvCxnSpPr>
        <p:spPr>
          <a:xfrm>
            <a:off x="7216987" y="5018359"/>
            <a:ext cx="0" cy="524093"/>
          </a:xfrm>
          <a:prstGeom prst="straightConnector1">
            <a:avLst/>
          </a:prstGeom>
          <a:ln w="38100">
            <a:tailEnd type="triangle"/>
          </a:ln>
        </p:spPr>
        <p:style>
          <a:lnRef idx="3">
            <a:schemeClr val="dk1"/>
          </a:lnRef>
          <a:fillRef idx="0">
            <a:schemeClr val="dk1"/>
          </a:fillRef>
          <a:effectRef idx="2">
            <a:schemeClr val="dk1"/>
          </a:effectRef>
          <a:fontRef idx="minor">
            <a:schemeClr val="tx1"/>
          </a:fontRef>
        </p:style>
      </p:cxnSp>
      <p:sp>
        <p:nvSpPr>
          <p:cNvPr id="13" name="TextBox 12">
            <a:extLst>
              <a:ext uri="{FF2B5EF4-FFF2-40B4-BE49-F238E27FC236}">
                <a16:creationId xmlns:a16="http://schemas.microsoft.com/office/drawing/2014/main" id="{FB5E0774-F64F-D4FD-5A74-7A0968E7F116}"/>
              </a:ext>
            </a:extLst>
          </p:cNvPr>
          <p:cNvSpPr txBox="1"/>
          <p:nvPr/>
        </p:nvSpPr>
        <p:spPr>
          <a:xfrm>
            <a:off x="9254836" y="5542452"/>
            <a:ext cx="2791314" cy="461665"/>
          </a:xfrm>
          <a:prstGeom prst="rect">
            <a:avLst/>
          </a:prstGeom>
          <a:noFill/>
          <a:ln w="28575">
            <a:solidFill>
              <a:schemeClr val="tx1"/>
            </a:solidFill>
          </a:ln>
        </p:spPr>
        <p:txBody>
          <a:bodyPr wrap="square">
            <a:spAutoFit/>
          </a:bodyPr>
          <a:lstStyle/>
          <a:p>
            <a:pPr algn="ctr"/>
            <a:r>
              <a:rPr lang="en-US" sz="2400" dirty="0"/>
              <a:t>Green Roofs</a:t>
            </a:r>
          </a:p>
        </p:txBody>
      </p:sp>
      <p:cxnSp>
        <p:nvCxnSpPr>
          <p:cNvPr id="14" name="Straight Arrow Connector 13">
            <a:extLst>
              <a:ext uri="{FF2B5EF4-FFF2-40B4-BE49-F238E27FC236}">
                <a16:creationId xmlns:a16="http://schemas.microsoft.com/office/drawing/2014/main" id="{FF9DAA1E-1168-C3BA-4592-4403C1AD5675}"/>
              </a:ext>
            </a:extLst>
          </p:cNvPr>
          <p:cNvCxnSpPr>
            <a:cxnSpLocks/>
            <a:stCxn id="8" idx="2"/>
            <a:endCxn id="13" idx="0"/>
          </p:cNvCxnSpPr>
          <p:nvPr/>
        </p:nvCxnSpPr>
        <p:spPr>
          <a:xfrm>
            <a:off x="10650493" y="5018360"/>
            <a:ext cx="0" cy="524092"/>
          </a:xfrm>
          <a:prstGeom prst="straightConnector1">
            <a:avLst/>
          </a:prstGeom>
          <a:ln w="38100">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859261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grpId="0" nodeType="after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grpId="0" nodeType="afterEffect">
                                  <p:stCondLst>
                                    <p:cond delay="0"/>
                                  </p:stCondLst>
                                  <p:childTnLst>
                                    <p:set>
                                      <p:cBhvr>
                                        <p:cTn id="35" dur="1" fill="hold">
                                          <p:stCondLst>
                                            <p:cond delay="0"/>
                                          </p:stCondLst>
                                        </p:cTn>
                                        <p:tgtEl>
                                          <p:spTgt spid="8"/>
                                        </p:tgtEl>
                                        <p:attrNameLst>
                                          <p:attrName>style.visibility</p:attrName>
                                        </p:attrNameLst>
                                      </p:cBhvr>
                                      <p:to>
                                        <p:strVal val="visible"/>
                                      </p:to>
                                    </p:set>
                                    <p:anim calcmode="lin" valueType="num">
                                      <p:cBhvr additive="base">
                                        <p:cTn id="36" dur="500" fill="hold"/>
                                        <p:tgtEl>
                                          <p:spTgt spid="8"/>
                                        </p:tgtEl>
                                        <p:attrNameLst>
                                          <p:attrName>ppt_x</p:attrName>
                                        </p:attrNameLst>
                                      </p:cBhvr>
                                      <p:tavLst>
                                        <p:tav tm="0">
                                          <p:val>
                                            <p:strVal val="#ppt_x"/>
                                          </p:val>
                                        </p:tav>
                                        <p:tav tm="100000">
                                          <p:val>
                                            <p:strVal val="#ppt_x"/>
                                          </p:val>
                                        </p:tav>
                                      </p:tavLst>
                                    </p:anim>
                                    <p:anim calcmode="lin" valueType="num">
                                      <p:cBhvr additive="base">
                                        <p:cTn id="37" dur="500" fill="hold"/>
                                        <p:tgtEl>
                                          <p:spTgt spid="8"/>
                                        </p:tgtEl>
                                        <p:attrNameLst>
                                          <p:attrName>ppt_y</p:attrName>
                                        </p:attrNameLst>
                                      </p:cBhvr>
                                      <p:tavLst>
                                        <p:tav tm="0">
                                          <p:val>
                                            <p:strVal val="1+#ppt_h/2"/>
                                          </p:val>
                                        </p:tav>
                                        <p:tav tm="100000">
                                          <p:val>
                                            <p:strVal val="#ppt_y"/>
                                          </p:val>
                                        </p:tav>
                                      </p:tavLst>
                                    </p:anim>
                                  </p:childTnLst>
                                </p:cTn>
                              </p:par>
                            </p:childTnLst>
                          </p:cTn>
                        </p:par>
                        <p:par>
                          <p:cTn id="38" fill="hold">
                            <p:stCondLst>
                              <p:cond delay="3500"/>
                            </p:stCondLst>
                            <p:childTnLst>
                              <p:par>
                                <p:cTn id="39" presetID="2" presetClass="entr" presetSubtype="4" fill="hold" nodeType="afterEffect">
                                  <p:stCondLst>
                                    <p:cond delay="0"/>
                                  </p:stCondLst>
                                  <p:childTnLst>
                                    <p:set>
                                      <p:cBhvr>
                                        <p:cTn id="40" dur="1" fill="hold">
                                          <p:stCondLst>
                                            <p:cond delay="0"/>
                                          </p:stCondLst>
                                        </p:cTn>
                                        <p:tgtEl>
                                          <p:spTgt spid="9"/>
                                        </p:tgtEl>
                                        <p:attrNameLst>
                                          <p:attrName>style.visibility</p:attrName>
                                        </p:attrNameLst>
                                      </p:cBhvr>
                                      <p:to>
                                        <p:strVal val="visible"/>
                                      </p:to>
                                    </p:set>
                                    <p:anim calcmode="lin" valueType="num">
                                      <p:cBhvr additive="base">
                                        <p:cTn id="41" dur="500" fill="hold"/>
                                        <p:tgtEl>
                                          <p:spTgt spid="9"/>
                                        </p:tgtEl>
                                        <p:attrNameLst>
                                          <p:attrName>ppt_x</p:attrName>
                                        </p:attrNameLst>
                                      </p:cBhvr>
                                      <p:tavLst>
                                        <p:tav tm="0">
                                          <p:val>
                                            <p:strVal val="#ppt_x"/>
                                          </p:val>
                                        </p:tav>
                                        <p:tav tm="100000">
                                          <p:val>
                                            <p:strVal val="#ppt_x"/>
                                          </p:val>
                                        </p:tav>
                                      </p:tavLst>
                                    </p:anim>
                                    <p:anim calcmode="lin" valueType="num">
                                      <p:cBhvr additive="base">
                                        <p:cTn id="42" dur="500" fill="hold"/>
                                        <p:tgtEl>
                                          <p:spTgt spid="9"/>
                                        </p:tgtEl>
                                        <p:attrNameLst>
                                          <p:attrName>ppt_y</p:attrName>
                                        </p:attrNameLst>
                                      </p:cBhvr>
                                      <p:tavLst>
                                        <p:tav tm="0">
                                          <p:val>
                                            <p:strVal val="1+#ppt_h/2"/>
                                          </p:val>
                                        </p:tav>
                                        <p:tav tm="100000">
                                          <p:val>
                                            <p:strVal val="#ppt_y"/>
                                          </p:val>
                                        </p:tav>
                                      </p:tavLst>
                                    </p:anim>
                                  </p:childTnLst>
                                </p:cTn>
                              </p:par>
                            </p:childTnLst>
                          </p:cTn>
                        </p:par>
                        <p:par>
                          <p:cTn id="43" fill="hold">
                            <p:stCondLst>
                              <p:cond delay="4000"/>
                            </p:stCondLst>
                            <p:childTnLst>
                              <p:par>
                                <p:cTn id="44" presetID="2" presetClass="entr" presetSubtype="4" fill="hold" nodeType="afterEffect">
                                  <p:stCondLst>
                                    <p:cond delay="0"/>
                                  </p:stCondLst>
                                  <p:childTnLst>
                                    <p:set>
                                      <p:cBhvr>
                                        <p:cTn id="45" dur="1" fill="hold">
                                          <p:stCondLst>
                                            <p:cond delay="0"/>
                                          </p:stCondLst>
                                        </p:cTn>
                                        <p:tgtEl>
                                          <p:spTgt spid="10"/>
                                        </p:tgtEl>
                                        <p:attrNameLst>
                                          <p:attrName>style.visibility</p:attrName>
                                        </p:attrNameLst>
                                      </p:cBhvr>
                                      <p:to>
                                        <p:strVal val="visible"/>
                                      </p:to>
                                    </p:set>
                                    <p:anim calcmode="lin" valueType="num">
                                      <p:cBhvr additive="base">
                                        <p:cTn id="46" dur="500" fill="hold"/>
                                        <p:tgtEl>
                                          <p:spTgt spid="10"/>
                                        </p:tgtEl>
                                        <p:attrNameLst>
                                          <p:attrName>ppt_x</p:attrName>
                                        </p:attrNameLst>
                                      </p:cBhvr>
                                      <p:tavLst>
                                        <p:tav tm="0">
                                          <p:val>
                                            <p:strVal val="#ppt_x"/>
                                          </p:val>
                                        </p:tav>
                                        <p:tav tm="100000">
                                          <p:val>
                                            <p:strVal val="#ppt_x"/>
                                          </p:val>
                                        </p:tav>
                                      </p:tavLst>
                                    </p:anim>
                                    <p:anim calcmode="lin" valueType="num">
                                      <p:cBhvr additive="base">
                                        <p:cTn id="47" dur="500" fill="hold"/>
                                        <p:tgtEl>
                                          <p:spTgt spid="10"/>
                                        </p:tgtEl>
                                        <p:attrNameLst>
                                          <p:attrName>ppt_y</p:attrName>
                                        </p:attrNameLst>
                                      </p:cBhvr>
                                      <p:tavLst>
                                        <p:tav tm="0">
                                          <p:val>
                                            <p:strVal val="1+#ppt_h/2"/>
                                          </p:val>
                                        </p:tav>
                                        <p:tav tm="100000">
                                          <p:val>
                                            <p:strVal val="#ppt_y"/>
                                          </p:val>
                                        </p:tav>
                                      </p:tavLst>
                                    </p:anim>
                                  </p:childTnLst>
                                </p:cTn>
                              </p:par>
                            </p:childTnLst>
                          </p:cTn>
                        </p:par>
                        <p:par>
                          <p:cTn id="48" fill="hold">
                            <p:stCondLst>
                              <p:cond delay="4500"/>
                            </p:stCondLst>
                            <p:childTnLst>
                              <p:par>
                                <p:cTn id="49" presetID="2" presetClass="entr" presetSubtype="4" fill="hold" grpId="0" nodeType="afterEffect">
                                  <p:stCondLst>
                                    <p:cond delay="0"/>
                                  </p:stCondLst>
                                  <p:childTnLst>
                                    <p:set>
                                      <p:cBhvr>
                                        <p:cTn id="50" dur="1" fill="hold">
                                          <p:stCondLst>
                                            <p:cond delay="0"/>
                                          </p:stCondLst>
                                        </p:cTn>
                                        <p:tgtEl>
                                          <p:spTgt spid="11"/>
                                        </p:tgtEl>
                                        <p:attrNameLst>
                                          <p:attrName>style.visibility</p:attrName>
                                        </p:attrNameLst>
                                      </p:cBhvr>
                                      <p:to>
                                        <p:strVal val="visible"/>
                                      </p:to>
                                    </p:set>
                                    <p:anim calcmode="lin" valueType="num">
                                      <p:cBhvr additive="base">
                                        <p:cTn id="51" dur="500" fill="hold"/>
                                        <p:tgtEl>
                                          <p:spTgt spid="11"/>
                                        </p:tgtEl>
                                        <p:attrNameLst>
                                          <p:attrName>ppt_x</p:attrName>
                                        </p:attrNameLst>
                                      </p:cBhvr>
                                      <p:tavLst>
                                        <p:tav tm="0">
                                          <p:val>
                                            <p:strVal val="#ppt_x"/>
                                          </p:val>
                                        </p:tav>
                                        <p:tav tm="100000">
                                          <p:val>
                                            <p:strVal val="#ppt_x"/>
                                          </p:val>
                                        </p:tav>
                                      </p:tavLst>
                                    </p:anim>
                                    <p:anim calcmode="lin" valueType="num">
                                      <p:cBhvr additive="base">
                                        <p:cTn id="52" dur="500" fill="hold"/>
                                        <p:tgtEl>
                                          <p:spTgt spid="11"/>
                                        </p:tgtEl>
                                        <p:attrNameLst>
                                          <p:attrName>ppt_y</p:attrName>
                                        </p:attrNameLst>
                                      </p:cBhvr>
                                      <p:tavLst>
                                        <p:tav tm="0">
                                          <p:val>
                                            <p:strVal val="1+#ppt_h/2"/>
                                          </p:val>
                                        </p:tav>
                                        <p:tav tm="100000">
                                          <p:val>
                                            <p:strVal val="#ppt_y"/>
                                          </p:val>
                                        </p:tav>
                                      </p:tavLst>
                                    </p:anim>
                                  </p:childTnLst>
                                </p:cTn>
                              </p:par>
                            </p:childTnLst>
                          </p:cTn>
                        </p:par>
                        <p:par>
                          <p:cTn id="53" fill="hold">
                            <p:stCondLst>
                              <p:cond delay="5000"/>
                            </p:stCondLst>
                            <p:childTnLst>
                              <p:par>
                                <p:cTn id="54" presetID="2" presetClass="entr" presetSubtype="4" fill="hold" nodeType="afterEffect">
                                  <p:stCondLst>
                                    <p:cond delay="0"/>
                                  </p:stCondLst>
                                  <p:childTnLst>
                                    <p:set>
                                      <p:cBhvr>
                                        <p:cTn id="55" dur="1" fill="hold">
                                          <p:stCondLst>
                                            <p:cond delay="0"/>
                                          </p:stCondLst>
                                        </p:cTn>
                                        <p:tgtEl>
                                          <p:spTgt spid="12"/>
                                        </p:tgtEl>
                                        <p:attrNameLst>
                                          <p:attrName>style.visibility</p:attrName>
                                        </p:attrNameLst>
                                      </p:cBhvr>
                                      <p:to>
                                        <p:strVal val="visible"/>
                                      </p:to>
                                    </p:set>
                                    <p:anim calcmode="lin" valueType="num">
                                      <p:cBhvr additive="base">
                                        <p:cTn id="56" dur="500" fill="hold"/>
                                        <p:tgtEl>
                                          <p:spTgt spid="12"/>
                                        </p:tgtEl>
                                        <p:attrNameLst>
                                          <p:attrName>ppt_x</p:attrName>
                                        </p:attrNameLst>
                                      </p:cBhvr>
                                      <p:tavLst>
                                        <p:tav tm="0">
                                          <p:val>
                                            <p:strVal val="#ppt_x"/>
                                          </p:val>
                                        </p:tav>
                                        <p:tav tm="100000">
                                          <p:val>
                                            <p:strVal val="#ppt_x"/>
                                          </p:val>
                                        </p:tav>
                                      </p:tavLst>
                                    </p:anim>
                                    <p:anim calcmode="lin" valueType="num">
                                      <p:cBhvr additive="base">
                                        <p:cTn id="57" dur="500" fill="hold"/>
                                        <p:tgtEl>
                                          <p:spTgt spid="12"/>
                                        </p:tgtEl>
                                        <p:attrNameLst>
                                          <p:attrName>ppt_y</p:attrName>
                                        </p:attrNameLst>
                                      </p:cBhvr>
                                      <p:tavLst>
                                        <p:tav tm="0">
                                          <p:val>
                                            <p:strVal val="1+#ppt_h/2"/>
                                          </p:val>
                                        </p:tav>
                                        <p:tav tm="100000">
                                          <p:val>
                                            <p:strVal val="#ppt_y"/>
                                          </p:val>
                                        </p:tav>
                                      </p:tavLst>
                                    </p:anim>
                                  </p:childTnLst>
                                </p:cTn>
                              </p:par>
                            </p:childTnLst>
                          </p:cTn>
                        </p:par>
                        <p:par>
                          <p:cTn id="58" fill="hold">
                            <p:stCondLst>
                              <p:cond delay="5500"/>
                            </p:stCondLst>
                            <p:childTnLst>
                              <p:par>
                                <p:cTn id="59" presetID="2" presetClass="entr" presetSubtype="4" fill="hold" grpId="0" nodeType="afterEffect">
                                  <p:stCondLst>
                                    <p:cond delay="0"/>
                                  </p:stCondLst>
                                  <p:childTnLst>
                                    <p:set>
                                      <p:cBhvr>
                                        <p:cTn id="60" dur="1" fill="hold">
                                          <p:stCondLst>
                                            <p:cond delay="0"/>
                                          </p:stCondLst>
                                        </p:cTn>
                                        <p:tgtEl>
                                          <p:spTgt spid="13"/>
                                        </p:tgtEl>
                                        <p:attrNameLst>
                                          <p:attrName>style.visibility</p:attrName>
                                        </p:attrNameLst>
                                      </p:cBhvr>
                                      <p:to>
                                        <p:strVal val="visible"/>
                                      </p:to>
                                    </p:set>
                                    <p:anim calcmode="lin" valueType="num">
                                      <p:cBhvr additive="base">
                                        <p:cTn id="61" dur="500" fill="hold"/>
                                        <p:tgtEl>
                                          <p:spTgt spid="13"/>
                                        </p:tgtEl>
                                        <p:attrNameLst>
                                          <p:attrName>ppt_x</p:attrName>
                                        </p:attrNameLst>
                                      </p:cBhvr>
                                      <p:tavLst>
                                        <p:tav tm="0">
                                          <p:val>
                                            <p:strVal val="#ppt_x"/>
                                          </p:val>
                                        </p:tav>
                                        <p:tav tm="100000">
                                          <p:val>
                                            <p:strVal val="#ppt_x"/>
                                          </p:val>
                                        </p:tav>
                                      </p:tavLst>
                                    </p:anim>
                                    <p:anim calcmode="lin" valueType="num">
                                      <p:cBhvr additive="base">
                                        <p:cTn id="62" dur="500" fill="hold"/>
                                        <p:tgtEl>
                                          <p:spTgt spid="13"/>
                                        </p:tgtEl>
                                        <p:attrNameLst>
                                          <p:attrName>ppt_y</p:attrName>
                                        </p:attrNameLst>
                                      </p:cBhvr>
                                      <p:tavLst>
                                        <p:tav tm="0">
                                          <p:val>
                                            <p:strVal val="1+#ppt_h/2"/>
                                          </p:val>
                                        </p:tav>
                                        <p:tav tm="100000">
                                          <p:val>
                                            <p:strVal val="#ppt_y"/>
                                          </p:val>
                                        </p:tav>
                                      </p:tavLst>
                                    </p:anim>
                                  </p:childTnLst>
                                </p:cTn>
                              </p:par>
                            </p:childTnLst>
                          </p:cTn>
                        </p:par>
                        <p:par>
                          <p:cTn id="63" fill="hold">
                            <p:stCondLst>
                              <p:cond delay="6000"/>
                            </p:stCondLst>
                            <p:childTnLst>
                              <p:par>
                                <p:cTn id="64" presetID="2" presetClass="entr" presetSubtype="4" fill="hold" nodeType="afterEffect">
                                  <p:stCondLst>
                                    <p:cond delay="0"/>
                                  </p:stCondLst>
                                  <p:childTnLst>
                                    <p:set>
                                      <p:cBhvr>
                                        <p:cTn id="65" dur="1" fill="hold">
                                          <p:stCondLst>
                                            <p:cond delay="0"/>
                                          </p:stCondLst>
                                        </p:cTn>
                                        <p:tgtEl>
                                          <p:spTgt spid="14"/>
                                        </p:tgtEl>
                                        <p:attrNameLst>
                                          <p:attrName>style.visibility</p:attrName>
                                        </p:attrNameLst>
                                      </p:cBhvr>
                                      <p:to>
                                        <p:strVal val="visible"/>
                                      </p:to>
                                    </p:set>
                                    <p:anim calcmode="lin" valueType="num">
                                      <p:cBhvr additive="base">
                                        <p:cTn id="66" dur="500" fill="hold"/>
                                        <p:tgtEl>
                                          <p:spTgt spid="14"/>
                                        </p:tgtEl>
                                        <p:attrNameLst>
                                          <p:attrName>ppt_x</p:attrName>
                                        </p:attrNameLst>
                                      </p:cBhvr>
                                      <p:tavLst>
                                        <p:tav tm="0">
                                          <p:val>
                                            <p:strVal val="#ppt_x"/>
                                          </p:val>
                                        </p:tav>
                                        <p:tav tm="100000">
                                          <p:val>
                                            <p:strVal val="#ppt_x"/>
                                          </p:val>
                                        </p:tav>
                                      </p:tavLst>
                                    </p:anim>
                                    <p:anim calcmode="lin" valueType="num">
                                      <p:cBhvr additive="base">
                                        <p:cTn id="67"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 grpId="0" animBg="1"/>
      <p:bldP spid="4" grpId="0"/>
      <p:bldP spid="5" grpId="0" animBg="1"/>
      <p:bldP spid="6" grpId="0" animBg="1"/>
      <p:bldP spid="8" grpId="0" animBg="1"/>
      <p:bldP spid="11" grpId="0" animBg="1"/>
      <p:bldP spid="13" grpId="0" animBg="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sp>
        <p:nvSpPr>
          <p:cNvPr id="3" name="Rectangle: Rounded Corners 2">
            <a:extLst>
              <a:ext uri="{FF2B5EF4-FFF2-40B4-BE49-F238E27FC236}">
                <a16:creationId xmlns:a16="http://schemas.microsoft.com/office/drawing/2014/main" id="{84D9847C-E663-1E3F-05C5-652374BF1F6E}"/>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Policies</a:t>
            </a:r>
          </a:p>
        </p:txBody>
      </p:sp>
      <p:sp>
        <p:nvSpPr>
          <p:cNvPr id="4" name="TextBox 3">
            <a:extLst>
              <a:ext uri="{FF2B5EF4-FFF2-40B4-BE49-F238E27FC236}">
                <a16:creationId xmlns:a16="http://schemas.microsoft.com/office/drawing/2014/main" id="{D38D6097-2C83-6B87-D9CA-5B3D593AD265}"/>
              </a:ext>
            </a:extLst>
          </p:cNvPr>
          <p:cNvSpPr txBox="1"/>
          <p:nvPr/>
        </p:nvSpPr>
        <p:spPr>
          <a:xfrm>
            <a:off x="355600" y="2139481"/>
            <a:ext cx="3464560" cy="830997"/>
          </a:xfrm>
          <a:prstGeom prst="rect">
            <a:avLst/>
          </a:prstGeom>
          <a:noFill/>
        </p:spPr>
        <p:txBody>
          <a:bodyPr wrap="square">
            <a:spAutoFit/>
          </a:bodyPr>
          <a:lstStyle/>
          <a:p>
            <a:r>
              <a:rPr lang="en-US" sz="2400" b="1" dirty="0">
                <a:solidFill>
                  <a:schemeClr val="accent2"/>
                </a:solidFill>
              </a:rPr>
              <a:t>Rain water harvesting system (RWH)</a:t>
            </a:r>
          </a:p>
        </p:txBody>
      </p:sp>
      <p:pic>
        <p:nvPicPr>
          <p:cNvPr id="105474" name="Picture 2" descr="Sky Harvester | Rainwater harvesting, Rainwater, Water from air">
            <a:extLst>
              <a:ext uri="{FF2B5EF4-FFF2-40B4-BE49-F238E27FC236}">
                <a16:creationId xmlns:a16="http://schemas.microsoft.com/office/drawing/2014/main" id="{174D86E9-47BE-E436-3E12-902B7A2CB8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68122" y="1687403"/>
            <a:ext cx="5506719" cy="3764086"/>
          </a:xfrm>
          <a:prstGeom prst="rect">
            <a:avLst/>
          </a:prstGeom>
          <a:noFill/>
          <a:extLst>
            <a:ext uri="{909E8E84-426E-40DD-AFC4-6F175D3DCCD1}">
              <a14:hiddenFill xmlns:a14="http://schemas.microsoft.com/office/drawing/2010/main">
                <a:solidFill>
                  <a:srgbClr val="FFFFFF"/>
                </a:solidFill>
              </a14:hiddenFill>
            </a:ext>
          </a:extLst>
        </p:spPr>
      </p:pic>
      <p:pic>
        <p:nvPicPr>
          <p:cNvPr id="105476" name="Picture 4" descr="Benefits of Rainwater Harvesting for Commercial Properties">
            <a:extLst>
              <a:ext uri="{FF2B5EF4-FFF2-40B4-BE49-F238E27FC236}">
                <a16:creationId xmlns:a16="http://schemas.microsoft.com/office/drawing/2014/main" id="{4E78F47A-CA38-3769-CDD0-EE81568CDA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600" y="3143309"/>
            <a:ext cx="6192202" cy="35718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7713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8" fill="hold" nodeType="afterEffect">
                                  <p:stCondLst>
                                    <p:cond delay="0"/>
                                  </p:stCondLst>
                                  <p:childTnLst>
                                    <p:set>
                                      <p:cBhvr>
                                        <p:cTn id="25" dur="1" fill="hold">
                                          <p:stCondLst>
                                            <p:cond delay="0"/>
                                          </p:stCondLst>
                                        </p:cTn>
                                        <p:tgtEl>
                                          <p:spTgt spid="105476"/>
                                        </p:tgtEl>
                                        <p:attrNameLst>
                                          <p:attrName>style.visibility</p:attrName>
                                        </p:attrNameLst>
                                      </p:cBhvr>
                                      <p:to>
                                        <p:strVal val="visible"/>
                                      </p:to>
                                    </p:set>
                                    <p:anim calcmode="lin" valueType="num">
                                      <p:cBhvr additive="base">
                                        <p:cTn id="26" dur="500" fill="hold"/>
                                        <p:tgtEl>
                                          <p:spTgt spid="105476"/>
                                        </p:tgtEl>
                                        <p:attrNameLst>
                                          <p:attrName>ppt_x</p:attrName>
                                        </p:attrNameLst>
                                      </p:cBhvr>
                                      <p:tavLst>
                                        <p:tav tm="0">
                                          <p:val>
                                            <p:strVal val="0-#ppt_w/2"/>
                                          </p:val>
                                        </p:tav>
                                        <p:tav tm="100000">
                                          <p:val>
                                            <p:strVal val="#ppt_x"/>
                                          </p:val>
                                        </p:tav>
                                      </p:tavLst>
                                    </p:anim>
                                    <p:anim calcmode="lin" valueType="num">
                                      <p:cBhvr additive="base">
                                        <p:cTn id="27" dur="500" fill="hold"/>
                                        <p:tgtEl>
                                          <p:spTgt spid="105476"/>
                                        </p:tgtEl>
                                        <p:attrNameLst>
                                          <p:attrName>ppt_y</p:attrName>
                                        </p:attrNameLst>
                                      </p:cBhvr>
                                      <p:tavLst>
                                        <p:tav tm="0">
                                          <p:val>
                                            <p:strVal val="#ppt_y"/>
                                          </p:val>
                                        </p:tav>
                                        <p:tav tm="100000">
                                          <p:val>
                                            <p:strVal val="#ppt_y"/>
                                          </p:val>
                                        </p:tav>
                                      </p:tavLst>
                                    </p:anim>
                                  </p:childTnLst>
                                </p:cTn>
                              </p:par>
                            </p:childTnLst>
                          </p:cTn>
                        </p:par>
                        <p:par>
                          <p:cTn id="28" fill="hold">
                            <p:stCondLst>
                              <p:cond delay="2500"/>
                            </p:stCondLst>
                            <p:childTnLst>
                              <p:par>
                                <p:cTn id="29" presetID="2" presetClass="entr" presetSubtype="2" fill="hold" nodeType="afterEffect">
                                  <p:stCondLst>
                                    <p:cond delay="0"/>
                                  </p:stCondLst>
                                  <p:childTnLst>
                                    <p:set>
                                      <p:cBhvr>
                                        <p:cTn id="30" dur="1" fill="hold">
                                          <p:stCondLst>
                                            <p:cond delay="0"/>
                                          </p:stCondLst>
                                        </p:cTn>
                                        <p:tgtEl>
                                          <p:spTgt spid="105474"/>
                                        </p:tgtEl>
                                        <p:attrNameLst>
                                          <p:attrName>style.visibility</p:attrName>
                                        </p:attrNameLst>
                                      </p:cBhvr>
                                      <p:to>
                                        <p:strVal val="visible"/>
                                      </p:to>
                                    </p:set>
                                    <p:anim calcmode="lin" valueType="num">
                                      <p:cBhvr additive="base">
                                        <p:cTn id="31" dur="500" fill="hold"/>
                                        <p:tgtEl>
                                          <p:spTgt spid="105474"/>
                                        </p:tgtEl>
                                        <p:attrNameLst>
                                          <p:attrName>ppt_x</p:attrName>
                                        </p:attrNameLst>
                                      </p:cBhvr>
                                      <p:tavLst>
                                        <p:tav tm="0">
                                          <p:val>
                                            <p:strVal val="1+#ppt_w/2"/>
                                          </p:val>
                                        </p:tav>
                                        <p:tav tm="100000">
                                          <p:val>
                                            <p:strVal val="#ppt_x"/>
                                          </p:val>
                                        </p:tav>
                                      </p:tavLst>
                                    </p:anim>
                                    <p:anim calcmode="lin" valueType="num">
                                      <p:cBhvr additive="base">
                                        <p:cTn id="32" dur="500" fill="hold"/>
                                        <p:tgtEl>
                                          <p:spTgt spid="10547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 grpId="0" animBg="1"/>
      <p:bldP spid="4" grpId="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2" name="Group 1">
            <a:extLst>
              <a:ext uri="{FF2B5EF4-FFF2-40B4-BE49-F238E27FC236}">
                <a16:creationId xmlns:a16="http://schemas.microsoft.com/office/drawing/2014/main" id="{790988BE-00F8-2C4D-F470-2AE4EEBDA297}"/>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chemeClr val="bg1"/>
                  </a:solidFill>
                  <a:latin typeface="Franklin Gothic Medium" panose="020B0603020102020204" pitchFamily="34" charset="0"/>
                </a:rPr>
                <a:t>Results &amp; Interventions</a:t>
              </a:r>
            </a:p>
          </p:txBody>
        </p:sp>
      </p:grpSp>
      <p:sp>
        <p:nvSpPr>
          <p:cNvPr id="3" name="Rectangle: Rounded Corners 2">
            <a:extLst>
              <a:ext uri="{FF2B5EF4-FFF2-40B4-BE49-F238E27FC236}">
                <a16:creationId xmlns:a16="http://schemas.microsoft.com/office/drawing/2014/main" id="{84D9847C-E663-1E3F-05C5-652374BF1F6E}"/>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Policies</a:t>
            </a:r>
          </a:p>
        </p:txBody>
      </p:sp>
      <p:sp>
        <p:nvSpPr>
          <p:cNvPr id="4" name="TextBox 3">
            <a:extLst>
              <a:ext uri="{FF2B5EF4-FFF2-40B4-BE49-F238E27FC236}">
                <a16:creationId xmlns:a16="http://schemas.microsoft.com/office/drawing/2014/main" id="{D38D6097-2C83-6B87-D9CA-5B3D593AD265}"/>
              </a:ext>
            </a:extLst>
          </p:cNvPr>
          <p:cNvSpPr txBox="1"/>
          <p:nvPr/>
        </p:nvSpPr>
        <p:spPr>
          <a:xfrm>
            <a:off x="355600" y="2139481"/>
            <a:ext cx="3464560" cy="461665"/>
          </a:xfrm>
          <a:prstGeom prst="rect">
            <a:avLst/>
          </a:prstGeom>
          <a:noFill/>
        </p:spPr>
        <p:txBody>
          <a:bodyPr wrap="square">
            <a:spAutoFit/>
          </a:bodyPr>
          <a:lstStyle/>
          <a:p>
            <a:r>
              <a:rPr lang="en-US" sz="2400" b="1" dirty="0">
                <a:solidFill>
                  <a:schemeClr val="accent2"/>
                </a:solidFill>
              </a:rPr>
              <a:t>Rooftop gardens</a:t>
            </a:r>
          </a:p>
        </p:txBody>
      </p:sp>
      <p:pic>
        <p:nvPicPr>
          <p:cNvPr id="108546" name="Picture 2" descr="Rooftop Gardens - Sage Hanson">
            <a:extLst>
              <a:ext uri="{FF2B5EF4-FFF2-40B4-BE49-F238E27FC236}">
                <a16:creationId xmlns:a16="http://schemas.microsoft.com/office/drawing/2014/main" id="{5293C30B-0DD4-3998-A07A-0BFAD5F7E3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5600" y="2841101"/>
            <a:ext cx="5151120" cy="3863340"/>
          </a:xfrm>
          <a:prstGeom prst="rect">
            <a:avLst/>
          </a:prstGeom>
          <a:noFill/>
          <a:extLst>
            <a:ext uri="{909E8E84-426E-40DD-AFC4-6F175D3DCCD1}">
              <a14:hiddenFill xmlns:a14="http://schemas.microsoft.com/office/drawing/2010/main">
                <a:solidFill>
                  <a:srgbClr val="FFFFFF"/>
                </a:solidFill>
              </a14:hiddenFill>
            </a:ext>
          </a:extLst>
        </p:spPr>
      </p:pic>
      <p:pic>
        <p:nvPicPr>
          <p:cNvPr id="108548" name="Picture 4" descr="Green roofs | City of Melbourne Urban Water">
            <a:extLst>
              <a:ext uri="{FF2B5EF4-FFF2-40B4-BE49-F238E27FC236}">
                <a16:creationId xmlns:a16="http://schemas.microsoft.com/office/drawing/2014/main" id="{EF28925E-AA79-6A98-BCC0-3BDC4FE42D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4139" y="548245"/>
            <a:ext cx="6637861" cy="61561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1C90E7C-17B6-49D9-0D7E-CD5B39EC8DD3}"/>
              </a:ext>
            </a:extLst>
          </p:cNvPr>
          <p:cNvSpPr txBox="1"/>
          <p:nvPr/>
        </p:nvSpPr>
        <p:spPr>
          <a:xfrm>
            <a:off x="5554139" y="6333495"/>
            <a:ext cx="5466080" cy="369332"/>
          </a:xfrm>
          <a:prstGeom prst="rect">
            <a:avLst/>
          </a:prstGeom>
          <a:noFill/>
        </p:spPr>
        <p:txBody>
          <a:bodyPr wrap="square" rtlCol="0">
            <a:spAutoFit/>
          </a:bodyPr>
          <a:lstStyle/>
          <a:p>
            <a:r>
              <a:rPr lang="en-US" b="1" dirty="0"/>
              <a:t>Source: </a:t>
            </a:r>
            <a:r>
              <a:rPr lang="en-US" dirty="0"/>
              <a:t>City of Melbourne website</a:t>
            </a:r>
          </a:p>
        </p:txBody>
      </p:sp>
    </p:spTree>
    <p:extLst>
      <p:ext uri="{BB962C8B-B14F-4D97-AF65-F5344CB8AC3E}">
        <p14:creationId xmlns:p14="http://schemas.microsoft.com/office/powerpoint/2010/main" val="34554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8" fill="hold" nodeType="afterEffect">
                                  <p:stCondLst>
                                    <p:cond delay="0"/>
                                  </p:stCondLst>
                                  <p:childTnLst>
                                    <p:set>
                                      <p:cBhvr>
                                        <p:cTn id="30" dur="1" fill="hold">
                                          <p:stCondLst>
                                            <p:cond delay="0"/>
                                          </p:stCondLst>
                                        </p:cTn>
                                        <p:tgtEl>
                                          <p:spTgt spid="108546"/>
                                        </p:tgtEl>
                                        <p:attrNameLst>
                                          <p:attrName>style.visibility</p:attrName>
                                        </p:attrNameLst>
                                      </p:cBhvr>
                                      <p:to>
                                        <p:strVal val="visible"/>
                                      </p:to>
                                    </p:set>
                                    <p:anim calcmode="lin" valueType="num">
                                      <p:cBhvr additive="base">
                                        <p:cTn id="31" dur="500" fill="hold"/>
                                        <p:tgtEl>
                                          <p:spTgt spid="108546"/>
                                        </p:tgtEl>
                                        <p:attrNameLst>
                                          <p:attrName>ppt_x</p:attrName>
                                        </p:attrNameLst>
                                      </p:cBhvr>
                                      <p:tavLst>
                                        <p:tav tm="0">
                                          <p:val>
                                            <p:strVal val="0-#ppt_w/2"/>
                                          </p:val>
                                        </p:tav>
                                        <p:tav tm="100000">
                                          <p:val>
                                            <p:strVal val="#ppt_x"/>
                                          </p:val>
                                        </p:tav>
                                      </p:tavLst>
                                    </p:anim>
                                    <p:anim calcmode="lin" valueType="num">
                                      <p:cBhvr additive="base">
                                        <p:cTn id="32" dur="500" fill="hold"/>
                                        <p:tgtEl>
                                          <p:spTgt spid="108546"/>
                                        </p:tgtEl>
                                        <p:attrNameLst>
                                          <p:attrName>ppt_y</p:attrName>
                                        </p:attrNameLst>
                                      </p:cBhvr>
                                      <p:tavLst>
                                        <p:tav tm="0">
                                          <p:val>
                                            <p:strVal val="#ppt_y"/>
                                          </p:val>
                                        </p:tav>
                                        <p:tav tm="100000">
                                          <p:val>
                                            <p:strVal val="#ppt_y"/>
                                          </p:val>
                                        </p:tav>
                                      </p:tavLst>
                                    </p:anim>
                                  </p:childTnLst>
                                </p:cTn>
                              </p:par>
                            </p:childTnLst>
                          </p:cTn>
                        </p:par>
                        <p:par>
                          <p:cTn id="33" fill="hold">
                            <p:stCondLst>
                              <p:cond delay="3000"/>
                            </p:stCondLst>
                            <p:childTnLst>
                              <p:par>
                                <p:cTn id="34" presetID="2" presetClass="entr" presetSubtype="2" fill="hold" nodeType="afterEffect">
                                  <p:stCondLst>
                                    <p:cond delay="0"/>
                                  </p:stCondLst>
                                  <p:childTnLst>
                                    <p:set>
                                      <p:cBhvr>
                                        <p:cTn id="35" dur="1" fill="hold">
                                          <p:stCondLst>
                                            <p:cond delay="0"/>
                                          </p:stCondLst>
                                        </p:cTn>
                                        <p:tgtEl>
                                          <p:spTgt spid="108548"/>
                                        </p:tgtEl>
                                        <p:attrNameLst>
                                          <p:attrName>style.visibility</p:attrName>
                                        </p:attrNameLst>
                                      </p:cBhvr>
                                      <p:to>
                                        <p:strVal val="visible"/>
                                      </p:to>
                                    </p:set>
                                    <p:anim calcmode="lin" valueType="num">
                                      <p:cBhvr additive="base">
                                        <p:cTn id="36" dur="500" fill="hold"/>
                                        <p:tgtEl>
                                          <p:spTgt spid="108548"/>
                                        </p:tgtEl>
                                        <p:attrNameLst>
                                          <p:attrName>ppt_x</p:attrName>
                                        </p:attrNameLst>
                                      </p:cBhvr>
                                      <p:tavLst>
                                        <p:tav tm="0">
                                          <p:val>
                                            <p:strVal val="1+#ppt_w/2"/>
                                          </p:val>
                                        </p:tav>
                                        <p:tav tm="100000">
                                          <p:val>
                                            <p:strVal val="#ppt_x"/>
                                          </p:val>
                                        </p:tav>
                                      </p:tavLst>
                                    </p:anim>
                                    <p:anim calcmode="lin" valueType="num">
                                      <p:cBhvr additive="base">
                                        <p:cTn id="37" dur="500" fill="hold"/>
                                        <p:tgtEl>
                                          <p:spTgt spid="10854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 grpId="0" animBg="1"/>
      <p:bldP spid="4" grpId="0"/>
      <p:bldP spid="5" grpId="0"/>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4092F8CC-7D0E-AF92-499F-EFF6C6993C8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330"/>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88"/>
          <p:cNvSpPr/>
          <p:nvPr/>
        </p:nvSpPr>
        <p:spPr>
          <a:xfrm>
            <a:off x="0" y="0"/>
            <a:ext cx="12912433" cy="6858000"/>
          </a:xfrm>
          <a:prstGeom prst="rect">
            <a:avLst/>
          </a:prstGeom>
          <a:solidFill>
            <a:schemeClr val="bg1">
              <a:alpha val="7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1"/>
          <p:cNvSpPr/>
          <p:nvPr/>
        </p:nvSpPr>
        <p:spPr>
          <a:xfrm>
            <a:off x="-1" y="4874145"/>
            <a:ext cx="4033431" cy="2334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44"/>
          <p:cNvSpPr/>
          <p:nvPr/>
        </p:nvSpPr>
        <p:spPr>
          <a:xfrm>
            <a:off x="4033432" y="4874145"/>
            <a:ext cx="8158568" cy="23346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34"/>
          <p:cNvSpPr/>
          <p:nvPr/>
        </p:nvSpPr>
        <p:spPr>
          <a:xfrm>
            <a:off x="4968240" y="2965929"/>
            <a:ext cx="7223761" cy="1754326"/>
          </a:xfrm>
          <a:prstGeom prst="rect">
            <a:avLst/>
          </a:prstGeom>
        </p:spPr>
        <p:txBody>
          <a:bodyPr wrap="square">
            <a:spAutoFit/>
          </a:bodyPr>
          <a:lstStyle/>
          <a:p>
            <a:r>
              <a:rPr lang="en-US" sz="5400" b="1" dirty="0">
                <a:solidFill>
                  <a:srgbClr val="262626"/>
                </a:solidFill>
                <a:latin typeface="Franklin Gothic Medium" panose="020B0603020102020204" pitchFamily="34" charset="0"/>
              </a:rPr>
              <a:t>Conclusion &amp; Recommendations</a:t>
            </a:r>
          </a:p>
        </p:txBody>
      </p:sp>
    </p:spTree>
    <p:extLst>
      <p:ext uri="{BB962C8B-B14F-4D97-AF65-F5344CB8AC3E}">
        <p14:creationId xmlns:p14="http://schemas.microsoft.com/office/powerpoint/2010/main" val="218710881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22" presetClass="entr" presetSubtype="8" fill="hold" grpId="0" nodeType="withEffect">
                                  <p:stCondLst>
                                    <p:cond delay="1000"/>
                                  </p:stCondLst>
                                  <p:childTnLst>
                                    <p:set>
                                      <p:cBhvr>
                                        <p:cTn id="9" dur="1" fill="hold">
                                          <p:stCondLst>
                                            <p:cond delay="0"/>
                                          </p:stCondLst>
                                        </p:cTn>
                                        <p:tgtEl>
                                          <p:spTgt spid="8"/>
                                        </p:tgtEl>
                                        <p:attrNameLst>
                                          <p:attrName>style.visibility</p:attrName>
                                        </p:attrNameLst>
                                      </p:cBhvr>
                                      <p:to>
                                        <p:strVal val="visible"/>
                                      </p:to>
                                    </p:set>
                                    <p:animEffect transition="in" filter="wipe(left)">
                                      <p:cBhvr>
                                        <p:cTn id="10" dur="200"/>
                                        <p:tgtEl>
                                          <p:spTgt spid="8"/>
                                        </p:tgtEl>
                                      </p:cBhvr>
                                    </p:animEffect>
                                  </p:childTnLst>
                                </p:cTn>
                              </p:par>
                              <p:par>
                                <p:cTn id="11" presetID="22" presetClass="entr" presetSubtype="2" fill="hold" grpId="0" nodeType="withEffect">
                                  <p:stCondLst>
                                    <p:cond delay="1000"/>
                                  </p:stCondLst>
                                  <p:childTnLst>
                                    <p:set>
                                      <p:cBhvr>
                                        <p:cTn id="12" dur="1" fill="hold">
                                          <p:stCondLst>
                                            <p:cond delay="0"/>
                                          </p:stCondLst>
                                        </p:cTn>
                                        <p:tgtEl>
                                          <p:spTgt spid="9"/>
                                        </p:tgtEl>
                                        <p:attrNameLst>
                                          <p:attrName>style.visibility</p:attrName>
                                        </p:attrNameLst>
                                      </p:cBhvr>
                                      <p:to>
                                        <p:strVal val="visible"/>
                                      </p:to>
                                    </p:set>
                                    <p:animEffect transition="in" filter="wipe(right)">
                                      <p:cBhvr>
                                        <p:cTn id="13" dur="2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279846CE-11BE-67BD-4A5E-4B49A7D11D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3061" y="525294"/>
            <a:ext cx="5118938" cy="6332706"/>
          </a:xfrm>
          <a:prstGeom prst="rect">
            <a:avLst/>
          </a:prstGeom>
          <a:noFill/>
          <a:extLst>
            <a:ext uri="{909E8E84-426E-40DD-AFC4-6F175D3DCCD1}">
              <a14:hiddenFill xmlns:a14="http://schemas.microsoft.com/office/drawing/2010/main">
                <a:solidFill>
                  <a:srgbClr val="FFFFFF"/>
                </a:solidFill>
              </a14:hiddenFill>
            </a:ext>
          </a:extLst>
        </p:spPr>
      </p:pic>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12" name="Group 11">
            <a:extLst>
              <a:ext uri="{FF2B5EF4-FFF2-40B4-BE49-F238E27FC236}">
                <a16:creationId xmlns:a16="http://schemas.microsoft.com/office/drawing/2014/main" id="{8D098B8C-0297-6D2F-4D50-9F1A9D9B091E}"/>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4" name="Rectangle: Rounded Corners 3">
            <a:extLst>
              <a:ext uri="{FF2B5EF4-FFF2-40B4-BE49-F238E27FC236}">
                <a16:creationId xmlns:a16="http://schemas.microsoft.com/office/drawing/2014/main" id="{4373EC78-6485-6A1C-471D-0E89B6804928}"/>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Conclusion</a:t>
            </a:r>
          </a:p>
        </p:txBody>
      </p:sp>
      <p:sp>
        <p:nvSpPr>
          <p:cNvPr id="11" name="TextBox 10">
            <a:extLst>
              <a:ext uri="{FF2B5EF4-FFF2-40B4-BE49-F238E27FC236}">
                <a16:creationId xmlns:a16="http://schemas.microsoft.com/office/drawing/2014/main" id="{6551D1B2-59E1-9856-90D7-12F41711287F}"/>
              </a:ext>
            </a:extLst>
          </p:cNvPr>
          <p:cNvSpPr txBox="1"/>
          <p:nvPr/>
        </p:nvSpPr>
        <p:spPr>
          <a:xfrm>
            <a:off x="355600" y="2296821"/>
            <a:ext cx="7498080" cy="4524315"/>
          </a:xfrm>
          <a:prstGeom prst="rect">
            <a:avLst/>
          </a:prstGeom>
          <a:noFill/>
        </p:spPr>
        <p:txBody>
          <a:bodyPr wrap="square">
            <a:spAutoFit/>
          </a:bodyPr>
          <a:lstStyle/>
          <a:p>
            <a:r>
              <a:rPr lang="en-US" sz="2400" b="1" dirty="0">
                <a:solidFill>
                  <a:schemeClr val="accent2"/>
                </a:solidFill>
              </a:rPr>
              <a:t>Exposure = 57.83% </a:t>
            </a:r>
            <a:r>
              <a:rPr lang="en-US" sz="2400" dirty="0"/>
              <a:t>Within risk area 16% of the city</a:t>
            </a:r>
            <a:endParaRPr lang="en-US" sz="2400" b="1" dirty="0">
              <a:solidFill>
                <a:schemeClr val="accent2"/>
              </a:solidFill>
            </a:endParaRPr>
          </a:p>
          <a:p>
            <a:endParaRPr lang="en-US" sz="2400" b="1" dirty="0">
              <a:solidFill>
                <a:schemeClr val="accent2"/>
              </a:solidFill>
            </a:endParaRPr>
          </a:p>
          <a:p>
            <a:r>
              <a:rPr lang="en-US" sz="2400" b="1" dirty="0">
                <a:solidFill>
                  <a:schemeClr val="accent2"/>
                </a:solidFill>
              </a:rPr>
              <a:t>Capacity = 35.54%</a:t>
            </a:r>
          </a:p>
          <a:p>
            <a:endParaRPr lang="en-US" sz="2400" b="1" dirty="0">
              <a:solidFill>
                <a:schemeClr val="accent2"/>
              </a:solidFill>
            </a:endParaRPr>
          </a:p>
          <a:p>
            <a:r>
              <a:rPr lang="en-US" sz="2400" b="1" dirty="0">
                <a:solidFill>
                  <a:schemeClr val="accent2"/>
                </a:solidFill>
              </a:rPr>
              <a:t>Projects:</a:t>
            </a:r>
          </a:p>
          <a:p>
            <a:pPr marL="342900" indent="-342900">
              <a:buFont typeface="Arial" panose="020B0604020202020204" pitchFamily="34" charset="0"/>
              <a:buChar char="•"/>
            </a:pPr>
            <a:r>
              <a:rPr lang="en-US" sz="2400" dirty="0"/>
              <a:t>Drainage Network</a:t>
            </a:r>
          </a:p>
          <a:p>
            <a:pPr marL="342900" indent="-342900">
              <a:buFont typeface="Arial" panose="020B0604020202020204" pitchFamily="34" charset="0"/>
              <a:buChar char="•"/>
            </a:pPr>
            <a:r>
              <a:rPr lang="en-US" sz="2400" dirty="0"/>
              <a:t>New Land Use Plan</a:t>
            </a:r>
          </a:p>
          <a:p>
            <a:endParaRPr lang="en-US" sz="2400" b="1" dirty="0">
              <a:solidFill>
                <a:schemeClr val="accent2"/>
              </a:solidFill>
            </a:endParaRPr>
          </a:p>
          <a:p>
            <a:r>
              <a:rPr lang="en-US" sz="2400" b="1" dirty="0">
                <a:solidFill>
                  <a:schemeClr val="accent2"/>
                </a:solidFill>
              </a:rPr>
              <a:t>Policies: </a:t>
            </a:r>
          </a:p>
          <a:p>
            <a:pPr marL="342900" indent="-342900">
              <a:buFont typeface="Arial" panose="020B0604020202020204" pitchFamily="34" charset="0"/>
              <a:buChar char="•"/>
            </a:pPr>
            <a:r>
              <a:rPr lang="en-US" sz="2400" dirty="0"/>
              <a:t>Rain Water Harvesting (RWH)</a:t>
            </a:r>
          </a:p>
          <a:p>
            <a:pPr marL="342900" indent="-342900">
              <a:buFont typeface="Arial" panose="020B0604020202020204" pitchFamily="34" charset="0"/>
              <a:buChar char="•"/>
            </a:pPr>
            <a:r>
              <a:rPr lang="en-US" sz="2400" dirty="0"/>
              <a:t>Rooftop Gardens (Green Roofs)</a:t>
            </a:r>
          </a:p>
          <a:p>
            <a:endParaRPr lang="en-US" sz="2400" dirty="0"/>
          </a:p>
        </p:txBody>
      </p:sp>
    </p:spTree>
    <p:extLst>
      <p:ext uri="{BB962C8B-B14F-4D97-AF65-F5344CB8AC3E}">
        <p14:creationId xmlns:p14="http://schemas.microsoft.com/office/powerpoint/2010/main" val="1921250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additive="base">
                                        <p:cTn id="12" dur="500" fill="hold"/>
                                        <p:tgtEl>
                                          <p:spTgt spid="12"/>
                                        </p:tgtEl>
                                        <p:attrNameLst>
                                          <p:attrName>ppt_x</p:attrName>
                                        </p:attrNameLst>
                                      </p:cBhvr>
                                      <p:tavLst>
                                        <p:tav tm="0">
                                          <p:val>
                                            <p:strVal val="1+#ppt_w/2"/>
                                          </p:val>
                                        </p:tav>
                                        <p:tav tm="100000">
                                          <p:val>
                                            <p:strVal val="#ppt_x"/>
                                          </p:val>
                                        </p:tav>
                                      </p:tavLst>
                                    </p:anim>
                                    <p:anim calcmode="lin" valueType="num">
                                      <p:cBhvr additive="base">
                                        <p:cTn id="13" dur="500" fill="hold"/>
                                        <p:tgtEl>
                                          <p:spTgt spid="1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4"/>
                                        </p:tgtEl>
                                        <p:attrNameLst>
                                          <p:attrName>style.visibility</p:attrName>
                                        </p:attrNameLst>
                                      </p:cBhvr>
                                      <p:to>
                                        <p:strVal val="visible"/>
                                      </p:to>
                                    </p:set>
                                    <p:anim calcmode="lin" valueType="num">
                                      <p:cBhvr additive="base">
                                        <p:cTn id="16" dur="500" fill="hold"/>
                                        <p:tgtEl>
                                          <p:spTgt spid="4"/>
                                        </p:tgtEl>
                                        <p:attrNameLst>
                                          <p:attrName>ppt_x</p:attrName>
                                        </p:attrNameLst>
                                      </p:cBhvr>
                                      <p:tavLst>
                                        <p:tav tm="0">
                                          <p:val>
                                            <p:strVal val="#ppt_x"/>
                                          </p:val>
                                        </p:tav>
                                        <p:tav tm="100000">
                                          <p:val>
                                            <p:strVal val="#ppt_x"/>
                                          </p:val>
                                        </p:tav>
                                      </p:tavLst>
                                    </p:anim>
                                    <p:anim calcmode="lin" valueType="num">
                                      <p:cBhvr additive="base">
                                        <p:cTn id="17" dur="500" fill="hold"/>
                                        <p:tgtEl>
                                          <p:spTgt spid="4"/>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11"/>
                                        </p:tgtEl>
                                        <p:attrNameLst>
                                          <p:attrName>style.visibility</p:attrName>
                                        </p:attrNameLst>
                                      </p:cBhvr>
                                      <p:to>
                                        <p:strVal val="visible"/>
                                      </p:to>
                                    </p:set>
                                    <p:anim calcmode="lin" valueType="num">
                                      <p:cBhvr additive="base">
                                        <p:cTn id="21" dur="500" fill="hold"/>
                                        <p:tgtEl>
                                          <p:spTgt spid="11"/>
                                        </p:tgtEl>
                                        <p:attrNameLst>
                                          <p:attrName>ppt_x</p:attrName>
                                        </p:attrNameLst>
                                      </p:cBhvr>
                                      <p:tavLst>
                                        <p:tav tm="0">
                                          <p:val>
                                            <p:strVal val="#ppt_x"/>
                                          </p:val>
                                        </p:tav>
                                        <p:tav tm="100000">
                                          <p:val>
                                            <p:strVal val="#ppt_x"/>
                                          </p:val>
                                        </p:tav>
                                      </p:tavLst>
                                    </p:anim>
                                    <p:anim calcmode="lin" valueType="num">
                                      <p:cBhvr additive="base">
                                        <p:cTn id="2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4" grpId="0" animBg="1"/>
      <p:bldP spid="11" grpId="0"/>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2461" y="443620"/>
            <a:ext cx="12194461" cy="816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rgbClr val="FFFFFF"/>
              </a:solidFill>
              <a:latin typeface="Franklin Gothic Medium" panose="020B0603020102020204" pitchFamily="34" charset="0"/>
            </a:endParaRPr>
          </a:p>
        </p:txBody>
      </p:sp>
      <p:grpSp>
        <p:nvGrpSpPr>
          <p:cNvPr id="12" name="Group 11">
            <a:extLst>
              <a:ext uri="{FF2B5EF4-FFF2-40B4-BE49-F238E27FC236}">
                <a16:creationId xmlns:a16="http://schemas.microsoft.com/office/drawing/2014/main" id="{8D098B8C-0297-6D2F-4D50-9F1A9D9B091E}"/>
              </a:ext>
            </a:extLst>
          </p:cNvPr>
          <p:cNvGrpSpPr/>
          <p:nvPr/>
        </p:nvGrpSpPr>
        <p:grpSpPr>
          <a:xfrm>
            <a:off x="-2462" y="0"/>
            <a:ext cx="12194461" cy="443620"/>
            <a:chOff x="-2462" y="0"/>
            <a:chExt cx="12194461" cy="443620"/>
          </a:xfrm>
        </p:grpSpPr>
        <p:sp>
          <p:nvSpPr>
            <p:cNvPr id="31" name="Rectangle 30"/>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400" dirty="0">
                  <a:solidFill>
                    <a:srgbClr val="D9D9D9"/>
                  </a:solidFill>
                  <a:latin typeface="Franklin Gothic Medium" panose="020B0603020102020204" pitchFamily="34" charset="0"/>
                </a:rPr>
                <a:t>General Introduction</a:t>
              </a:r>
            </a:p>
          </p:txBody>
        </p:sp>
        <p:sp>
          <p:nvSpPr>
            <p:cNvPr id="32" name="Rectangle 31"/>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rgbClr val="D9D9D9"/>
                  </a:solidFill>
                  <a:latin typeface="Franklin Gothic Medium" panose="020B0603020102020204" pitchFamily="34" charset="0"/>
                </a:rPr>
                <a:t>City Selection &amp; Analysis</a:t>
              </a:r>
            </a:p>
          </p:txBody>
        </p:sp>
        <p:sp>
          <p:nvSpPr>
            <p:cNvPr id="33" name="Rectangle 32"/>
            <p:cNvSpPr/>
            <p:nvPr/>
          </p:nvSpPr>
          <p:spPr>
            <a:xfrm>
              <a:off x="9108987" y="0"/>
              <a:ext cx="3083012" cy="443620"/>
            </a:xfrm>
            <a:prstGeom prst="rect">
              <a:avLst/>
            </a:prstGeom>
            <a:solidFill>
              <a:schemeClr val="accent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US" sz="1400" dirty="0">
                  <a:solidFill>
                    <a:schemeClr val="bg1"/>
                  </a:solidFill>
                  <a:latin typeface="Franklin Gothic Medium" panose="020B0603020102020204" pitchFamily="34" charset="0"/>
                </a:rPr>
                <a:t>Conclusion &amp; Recommendations</a:t>
              </a:r>
            </a:p>
          </p:txBody>
        </p:sp>
        <p:sp>
          <p:nvSpPr>
            <p:cNvPr id="7" name="Rectangle 6">
              <a:extLst>
                <a:ext uri="{FF2B5EF4-FFF2-40B4-BE49-F238E27FC236}">
                  <a16:creationId xmlns:a16="http://schemas.microsoft.com/office/drawing/2014/main" id="{F0EB6D5B-DE3E-4191-857C-F40DDD066A6C}"/>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en-GB" sz="1400" dirty="0">
                  <a:solidFill>
                    <a:srgbClr val="D9D9D9"/>
                  </a:solidFill>
                  <a:latin typeface="Franklin Gothic Medium" panose="020B0603020102020204" pitchFamily="34" charset="0"/>
                </a:rPr>
                <a:t>Results &amp; Interventions</a:t>
              </a:r>
            </a:p>
          </p:txBody>
        </p:sp>
      </p:grpSp>
      <p:sp>
        <p:nvSpPr>
          <p:cNvPr id="2" name="Rectangle: Rounded Corners 1">
            <a:extLst>
              <a:ext uri="{FF2B5EF4-FFF2-40B4-BE49-F238E27FC236}">
                <a16:creationId xmlns:a16="http://schemas.microsoft.com/office/drawing/2014/main" id="{60103A94-95A7-9902-57EF-BFFFFA254D69}"/>
              </a:ext>
            </a:extLst>
          </p:cNvPr>
          <p:cNvSpPr/>
          <p:nvPr/>
        </p:nvSpPr>
        <p:spPr>
          <a:xfrm>
            <a:off x="355600" y="1036319"/>
            <a:ext cx="3942080" cy="863207"/>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Recommendations</a:t>
            </a:r>
          </a:p>
        </p:txBody>
      </p:sp>
      <p:sp>
        <p:nvSpPr>
          <p:cNvPr id="3" name="TextBox 2">
            <a:extLst>
              <a:ext uri="{FF2B5EF4-FFF2-40B4-BE49-F238E27FC236}">
                <a16:creationId xmlns:a16="http://schemas.microsoft.com/office/drawing/2014/main" id="{AD9FE87D-758B-4179-E9FC-6C0CB00B8D18}"/>
              </a:ext>
            </a:extLst>
          </p:cNvPr>
          <p:cNvSpPr txBox="1"/>
          <p:nvPr/>
        </p:nvSpPr>
        <p:spPr>
          <a:xfrm>
            <a:off x="355601" y="2139481"/>
            <a:ext cx="11145519" cy="4462760"/>
          </a:xfrm>
          <a:prstGeom prst="rect">
            <a:avLst/>
          </a:prstGeom>
          <a:noFill/>
        </p:spPr>
        <p:txBody>
          <a:bodyPr wrap="square">
            <a:spAutoFit/>
          </a:bodyPr>
          <a:lstStyle/>
          <a:p>
            <a:r>
              <a:rPr lang="en-US" sz="2400" b="1" dirty="0">
                <a:solidFill>
                  <a:schemeClr val="accent2"/>
                </a:solidFill>
              </a:rPr>
              <a:t>For the city of Nablus:</a:t>
            </a:r>
          </a:p>
          <a:p>
            <a:pPr marL="342900" indent="-342900" algn="just">
              <a:buFont typeface="Arial" panose="020B0604020202020204" pitchFamily="34" charset="0"/>
              <a:buChar char="•"/>
            </a:pPr>
            <a:r>
              <a:rPr lang="en-US" sz="2400" dirty="0"/>
              <a:t>A detailed studies for the rest of city areas like (Residential neighborhoods, Commercial centers, Public areas) to make them spongier.</a:t>
            </a:r>
          </a:p>
          <a:p>
            <a:pPr marL="342900" indent="-342900" algn="just">
              <a:buFont typeface="Arial" panose="020B0604020202020204" pitchFamily="34" charset="0"/>
              <a:buChar char="•"/>
            </a:pPr>
            <a:endParaRPr lang="en-US" sz="2400" dirty="0"/>
          </a:p>
          <a:p>
            <a:pPr marL="342900" indent="-342900" algn="just">
              <a:buFont typeface="Arial" panose="020B0604020202020204" pitchFamily="34" charset="0"/>
              <a:buChar char="•"/>
            </a:pPr>
            <a:r>
              <a:rPr lang="en-US" sz="2400" dirty="0"/>
              <a:t>Creating detailed data for the water related studies, like run-off water ratio, rainfall ratio by neighborhood.</a:t>
            </a:r>
          </a:p>
          <a:p>
            <a:pPr marL="342900" indent="-342900" algn="just">
              <a:buFont typeface="Arial" panose="020B0604020202020204" pitchFamily="34" charset="0"/>
              <a:buChar char="•"/>
            </a:pPr>
            <a:endParaRPr lang="en-US" sz="2400" dirty="0"/>
          </a:p>
          <a:p>
            <a:pPr marL="342900" indent="-342900" algn="just">
              <a:buFont typeface="Arial" panose="020B0604020202020204" pitchFamily="34" charset="0"/>
              <a:buChar char="•"/>
            </a:pPr>
            <a:r>
              <a:rPr lang="en-US" sz="2400" dirty="0"/>
              <a:t>Managing the density of the city by distributing the buildings in the new areas in the master plan without crowding them up.</a:t>
            </a:r>
          </a:p>
          <a:p>
            <a:pPr marL="342900" indent="-342900" algn="just">
              <a:buFont typeface="Arial" panose="020B0604020202020204" pitchFamily="34" charset="0"/>
              <a:buChar char="•"/>
            </a:pPr>
            <a:endParaRPr lang="en-US" sz="2400" dirty="0"/>
          </a:p>
          <a:p>
            <a:pPr marL="342900" indent="-342900" algn="just">
              <a:buFont typeface="Arial" panose="020B0604020202020204" pitchFamily="34" charset="0"/>
              <a:buChar char="•"/>
            </a:pPr>
            <a:r>
              <a:rPr lang="en-US" sz="2400" dirty="0"/>
              <a:t>Making plans for flood emergency situations.</a:t>
            </a:r>
          </a:p>
          <a:p>
            <a:pPr algn="just"/>
            <a:endParaRPr lang="en-US" sz="2000" dirty="0"/>
          </a:p>
        </p:txBody>
      </p:sp>
    </p:spTree>
    <p:extLst>
      <p:ext uri="{BB962C8B-B14F-4D97-AF65-F5344CB8AC3E}">
        <p14:creationId xmlns:p14="http://schemas.microsoft.com/office/powerpoint/2010/main" val="1450937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additive="base">
                                        <p:cTn id="12" dur="500" fill="hold"/>
                                        <p:tgtEl>
                                          <p:spTgt spid="12"/>
                                        </p:tgtEl>
                                        <p:attrNameLst>
                                          <p:attrName>ppt_x</p:attrName>
                                        </p:attrNameLst>
                                      </p:cBhvr>
                                      <p:tavLst>
                                        <p:tav tm="0">
                                          <p:val>
                                            <p:strVal val="1+#ppt_w/2"/>
                                          </p:val>
                                        </p:tav>
                                        <p:tav tm="100000">
                                          <p:val>
                                            <p:strVal val="#ppt_x"/>
                                          </p:val>
                                        </p:tav>
                                      </p:tavLst>
                                    </p:anim>
                                    <p:anim calcmode="lin" valueType="num">
                                      <p:cBhvr additive="base">
                                        <p:cTn id="13" dur="500" fill="hold"/>
                                        <p:tgtEl>
                                          <p:spTgt spid="12"/>
                                        </p:tgtEl>
                                        <p:attrNameLst>
                                          <p:attrName>ppt_y</p:attrName>
                                        </p:attrNameLst>
                                      </p:cBhvr>
                                      <p:tavLst>
                                        <p:tav tm="0">
                                          <p:val>
                                            <p:strVal val="#ppt_y"/>
                                          </p:val>
                                        </p:tav>
                                        <p:tav tm="100000">
                                          <p:val>
                                            <p:strVal val="#ppt_y"/>
                                          </p:val>
                                        </p:tav>
                                      </p:tavLst>
                                    </p:anim>
                                  </p:childTnLst>
                                </p:cTn>
                              </p:par>
                              <p:par>
                                <p:cTn id="14" presetID="2" presetClass="entr" presetSubtype="4" fill="hold" grpId="0" nodeType="withEffect">
                                  <p:stCondLst>
                                    <p:cond delay="500"/>
                                  </p:stCondLst>
                                  <p:childTnLst>
                                    <p:set>
                                      <p:cBhvr>
                                        <p:cTn id="15" dur="1" fill="hold">
                                          <p:stCondLst>
                                            <p:cond delay="0"/>
                                          </p:stCondLst>
                                        </p:cTn>
                                        <p:tgtEl>
                                          <p:spTgt spid="2"/>
                                        </p:tgtEl>
                                        <p:attrNameLst>
                                          <p:attrName>style.visibility</p:attrName>
                                        </p:attrNameLst>
                                      </p:cBhvr>
                                      <p:to>
                                        <p:strVal val="visible"/>
                                      </p:to>
                                    </p:set>
                                    <p:anim calcmode="lin" valueType="num">
                                      <p:cBhvr additive="base">
                                        <p:cTn id="16" dur="500" fill="hold"/>
                                        <p:tgtEl>
                                          <p:spTgt spid="2"/>
                                        </p:tgtEl>
                                        <p:attrNameLst>
                                          <p:attrName>ppt_x</p:attrName>
                                        </p:attrNameLst>
                                      </p:cBhvr>
                                      <p:tavLst>
                                        <p:tav tm="0">
                                          <p:val>
                                            <p:strVal val="#ppt_x"/>
                                          </p:val>
                                        </p:tav>
                                        <p:tav tm="100000">
                                          <p:val>
                                            <p:strVal val="#ppt_x"/>
                                          </p:val>
                                        </p:tav>
                                      </p:tavLst>
                                    </p:anim>
                                    <p:anim calcmode="lin" valueType="num">
                                      <p:cBhvr additive="base">
                                        <p:cTn id="17" dur="500" fill="hold"/>
                                        <p:tgtEl>
                                          <p:spTgt spid="2"/>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2" grpId="0" animBg="1"/>
      <p:bldP spid="3" grpId="0"/>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38FD6C75-67AA-13B9-A569-70F3A2451B1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330"/>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88">
            <a:extLst>
              <a:ext uri="{FF2B5EF4-FFF2-40B4-BE49-F238E27FC236}">
                <a16:creationId xmlns:a16="http://schemas.microsoft.com/office/drawing/2014/main" id="{E8ABF057-CA0B-43CE-9E89-CD6D3C3E36AF}"/>
              </a:ext>
            </a:extLst>
          </p:cNvPr>
          <p:cNvSpPr/>
          <p:nvPr/>
        </p:nvSpPr>
        <p:spPr>
          <a:xfrm>
            <a:off x="0" y="0"/>
            <a:ext cx="12192000" cy="6858000"/>
          </a:xfrm>
          <a:prstGeom prst="rect">
            <a:avLst/>
          </a:prstGeom>
          <a:solidFill>
            <a:schemeClr val="bg1">
              <a:alpha val="7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ext Placeholder 1">
            <a:extLst>
              <a:ext uri="{FF2B5EF4-FFF2-40B4-BE49-F238E27FC236}">
                <a16:creationId xmlns:a16="http://schemas.microsoft.com/office/drawing/2014/main" id="{2A28BC89-9B22-9827-3F6F-2AFD30BA941E}"/>
              </a:ext>
            </a:extLst>
          </p:cNvPr>
          <p:cNvSpPr>
            <a:spLocks noGrp="1"/>
          </p:cNvSpPr>
          <p:nvPr>
            <p:ph type="body" sz="quarter" idx="11"/>
          </p:nvPr>
        </p:nvSpPr>
        <p:spPr>
          <a:xfrm>
            <a:off x="1978617" y="499498"/>
            <a:ext cx="8234766" cy="983862"/>
          </a:xfrm>
        </p:spPr>
        <p:txBody>
          <a:bodyPr/>
          <a:lstStyle/>
          <a:p>
            <a:r>
              <a:rPr lang="en-US" dirty="0">
                <a:solidFill>
                  <a:schemeClr val="accent2"/>
                </a:solidFill>
              </a:rPr>
              <a:t>Thank you for listening</a:t>
            </a:r>
          </a:p>
        </p:txBody>
      </p:sp>
      <p:sp>
        <p:nvSpPr>
          <p:cNvPr id="6" name="Text Placeholder 1">
            <a:extLst>
              <a:ext uri="{FF2B5EF4-FFF2-40B4-BE49-F238E27FC236}">
                <a16:creationId xmlns:a16="http://schemas.microsoft.com/office/drawing/2014/main" id="{82380D8C-5FBB-2CE0-C21A-73CCB181FFFB}"/>
              </a:ext>
            </a:extLst>
          </p:cNvPr>
          <p:cNvSpPr txBox="1">
            <a:spLocks/>
          </p:cNvSpPr>
          <p:nvPr/>
        </p:nvSpPr>
        <p:spPr>
          <a:xfrm>
            <a:off x="1978617" y="5528698"/>
            <a:ext cx="8234766" cy="983862"/>
          </a:xfrm>
          <a:prstGeom prst="rect">
            <a:avLst/>
          </a:prstGeom>
        </p:spPr>
        <p:txBody>
          <a:bodyPr vert="horz" lIns="91440" tIns="45720" rIns="91440" bIns="45720" rtlCol="0" anchor="ctr">
            <a:noAutofit/>
          </a:bodyPr>
          <a:lstStyle>
            <a:lvl1pPr marL="0" indent="0" algn="ctr" defTabSz="914400" rtl="0" eaLnBrk="1" latinLnBrk="0" hangingPunct="1">
              <a:lnSpc>
                <a:spcPct val="100000"/>
              </a:lnSpc>
              <a:spcBef>
                <a:spcPts val="1000"/>
              </a:spcBef>
              <a:buFont typeface="Arial" panose="020B0604020202020204" pitchFamily="34" charset="0"/>
              <a:buNone/>
              <a:defRPr sz="5400" b="1" kern="1200">
                <a:solidFill>
                  <a:schemeClr val="tx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5400" kern="1200">
                <a:solidFill>
                  <a:schemeClr val="tx1"/>
                </a:solidFill>
                <a:latin typeface="+mj-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5400" kern="1200">
                <a:solidFill>
                  <a:schemeClr val="tx1"/>
                </a:solidFill>
                <a:latin typeface="+mj-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5400" kern="1200">
                <a:solidFill>
                  <a:schemeClr val="tx1"/>
                </a:solidFill>
                <a:latin typeface="+mj-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54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latin typeface="Bodoni MT Black" panose="02070A03080606020203" pitchFamily="18" charset="0"/>
              </a:rPr>
              <a:t>- Mauth Owda</a:t>
            </a:r>
          </a:p>
        </p:txBody>
      </p:sp>
      <p:sp>
        <p:nvSpPr>
          <p:cNvPr id="8" name="Text Placeholder 1">
            <a:extLst>
              <a:ext uri="{FF2B5EF4-FFF2-40B4-BE49-F238E27FC236}">
                <a16:creationId xmlns:a16="http://schemas.microsoft.com/office/drawing/2014/main" id="{E11D2022-463F-6B4D-07B1-62E460728A59}"/>
              </a:ext>
            </a:extLst>
          </p:cNvPr>
          <p:cNvSpPr txBox="1">
            <a:spLocks/>
          </p:cNvSpPr>
          <p:nvPr/>
        </p:nvSpPr>
        <p:spPr>
          <a:xfrm>
            <a:off x="721360" y="3428999"/>
            <a:ext cx="10749280" cy="1858451"/>
          </a:xfrm>
          <a:prstGeom prst="rect">
            <a:avLst/>
          </a:prstGeom>
        </p:spPr>
        <p:txBody>
          <a:bodyPr vert="horz" lIns="91440" tIns="45720" rIns="91440" bIns="45720" rtlCol="0" anchor="ctr">
            <a:noAutofit/>
          </a:bodyPr>
          <a:lstStyle>
            <a:lvl1pPr marL="0" indent="0" algn="ctr" defTabSz="914400" rtl="0" eaLnBrk="1" latinLnBrk="0" hangingPunct="1">
              <a:lnSpc>
                <a:spcPct val="100000"/>
              </a:lnSpc>
              <a:spcBef>
                <a:spcPts val="1000"/>
              </a:spcBef>
              <a:buFont typeface="Arial" panose="020B0604020202020204" pitchFamily="34" charset="0"/>
              <a:buNone/>
              <a:defRPr sz="5400" b="1" kern="1200">
                <a:solidFill>
                  <a:schemeClr val="tx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5400" kern="1200">
                <a:solidFill>
                  <a:schemeClr val="tx1"/>
                </a:solidFill>
                <a:latin typeface="+mj-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5400" kern="1200">
                <a:solidFill>
                  <a:schemeClr val="tx1"/>
                </a:solidFill>
                <a:latin typeface="+mj-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5400" kern="1200">
                <a:solidFill>
                  <a:schemeClr val="tx1"/>
                </a:solidFill>
                <a:latin typeface="+mj-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54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latin typeface="Arial Black" panose="020B0A04020102020204" pitchFamily="34" charset="0"/>
              </a:rPr>
              <a:t>“Let’s build better cities for better future”</a:t>
            </a:r>
          </a:p>
        </p:txBody>
      </p:sp>
    </p:spTree>
    <p:extLst>
      <p:ext uri="{BB962C8B-B14F-4D97-AF65-F5344CB8AC3E}">
        <p14:creationId xmlns:p14="http://schemas.microsoft.com/office/powerpoint/2010/main" val="12313157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additive="base">
                                        <p:cTn id="12" dur="500" fill="hold"/>
                                        <p:tgtEl>
                                          <p:spTgt spid="11"/>
                                        </p:tgtEl>
                                        <p:attrNameLst>
                                          <p:attrName>ppt_x</p:attrName>
                                        </p:attrNameLst>
                                      </p:cBhvr>
                                      <p:tavLst>
                                        <p:tav tm="0">
                                          <p:val>
                                            <p:strVal val="#ppt_x"/>
                                          </p:val>
                                        </p:tav>
                                        <p:tav tm="100000">
                                          <p:val>
                                            <p:strVal val="#ppt_x"/>
                                          </p:val>
                                        </p:tav>
                                      </p:tavLst>
                                    </p:anim>
                                    <p:anim calcmode="lin" valueType="num">
                                      <p:cBhvr additive="base">
                                        <p:cTn id="13" dur="500" fill="hold"/>
                                        <p:tgtEl>
                                          <p:spTgt spid="11"/>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 calcmode="lin" valueType="num">
                                      <p:cBhvr additive="base">
                                        <p:cTn id="1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8"/>
                                        </p:tgtEl>
                                        <p:attrNameLst>
                                          <p:attrName>style.visibility</p:attrName>
                                        </p:attrNameLst>
                                      </p:cBhvr>
                                      <p:to>
                                        <p:strVal val="visible"/>
                                      </p:to>
                                    </p:set>
                                    <p:anim calcmode="lin" valueType="num">
                                      <p:cBhvr additive="base">
                                        <p:cTn id="22" dur="500" fill="hold"/>
                                        <p:tgtEl>
                                          <p:spTgt spid="8"/>
                                        </p:tgtEl>
                                        <p:attrNameLst>
                                          <p:attrName>ppt_x</p:attrName>
                                        </p:attrNameLst>
                                      </p:cBhvr>
                                      <p:tavLst>
                                        <p:tav tm="0">
                                          <p:val>
                                            <p:strVal val="#ppt_x"/>
                                          </p:val>
                                        </p:tav>
                                        <p:tav tm="100000">
                                          <p:val>
                                            <p:strVal val="#ppt_x"/>
                                          </p:val>
                                        </p:tav>
                                      </p:tavLst>
                                    </p:anim>
                                    <p:anim calcmode="lin" valueType="num">
                                      <p:cBhvr additive="base">
                                        <p:cTn id="23" dur="500" fill="hold"/>
                                        <p:tgtEl>
                                          <p:spTgt spid="8"/>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ppt_x"/>
                                          </p:val>
                                        </p:tav>
                                        <p:tav tm="100000">
                                          <p:val>
                                            <p:strVal val="#ppt_x"/>
                                          </p:val>
                                        </p:tav>
                                      </p:tavLst>
                                    </p:anim>
                                    <p:anim calcmode="lin" valueType="num">
                                      <p:cBhvr additive="base">
                                        <p:cTn id="2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2" grpId="0" build="p"/>
      <p:bldP spid="6" grpId="0"/>
      <p:bldP spid="8" grpId="0"/>
    </p:bldLst>
  </p:timing>
</p:sld>
</file>

<file path=ppt/theme/theme1.xml><?xml version="1.0" encoding="utf-8"?>
<a:theme xmlns:a="http://schemas.openxmlformats.org/drawingml/2006/main" name="Office Theme">
  <a:themeElements>
    <a:clrScheme name="MARKETING ADVANTAGE">
      <a:dk1>
        <a:srgbClr val="262626"/>
      </a:dk1>
      <a:lt1>
        <a:sysClr val="window" lastClr="FFFFFF"/>
      </a:lt1>
      <a:dk2>
        <a:srgbClr val="262626"/>
      </a:dk2>
      <a:lt2>
        <a:srgbClr val="FFFFFF"/>
      </a:lt2>
      <a:accent1>
        <a:srgbClr val="027381"/>
      </a:accent1>
      <a:accent2>
        <a:srgbClr val="0EB9CB"/>
      </a:accent2>
      <a:accent3>
        <a:srgbClr val="FF7751"/>
      </a:accent3>
      <a:accent4>
        <a:srgbClr val="F33829"/>
      </a:accent4>
      <a:accent5>
        <a:srgbClr val="440B11"/>
      </a:accent5>
      <a:accent6>
        <a:srgbClr val="1C1A1A"/>
      </a:accent6>
      <a:hlink>
        <a:srgbClr val="0563C1"/>
      </a:hlink>
      <a:folHlink>
        <a:srgbClr val="954F72"/>
      </a:folHlink>
    </a:clrScheme>
    <a:fontScheme name="MARKETING ADVANTAGE">
      <a:majorFont>
        <a:latin typeface="PT Sans"/>
        <a:ea typeface=""/>
        <a:cs typeface=""/>
      </a:majorFont>
      <a:minorFont>
        <a:latin typeface="Ubuntu"/>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7002</TotalTime>
  <Words>4782</Words>
  <Application>Microsoft Office PowerPoint</Application>
  <PresentationFormat>Widescreen</PresentationFormat>
  <Paragraphs>1086</Paragraphs>
  <Slides>96</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96</vt:i4>
      </vt:variant>
    </vt:vector>
  </HeadingPairs>
  <TitlesOfParts>
    <vt:vector size="108" baseType="lpstr">
      <vt:lpstr>All Genders v4</vt:lpstr>
      <vt:lpstr>Arial</vt:lpstr>
      <vt:lpstr>Arial Black</vt:lpstr>
      <vt:lpstr>Bodoni MT Black</vt:lpstr>
      <vt:lpstr>Calibri</vt:lpstr>
      <vt:lpstr>Cambria Math</vt:lpstr>
      <vt:lpstr>Franklin Gothic Medium</vt:lpstr>
      <vt:lpstr>PT Sans</vt:lpstr>
      <vt:lpstr>Symbol</vt:lpstr>
      <vt:lpstr>Times New Roman</vt:lpstr>
      <vt:lpstr>Ubuntu</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Nasim</dc:creator>
  <cp:lastModifiedBy>Muath Odeh</cp:lastModifiedBy>
  <cp:revision>523</cp:revision>
  <dcterms:created xsi:type="dcterms:W3CDTF">2018-11-16T14:58:05Z</dcterms:created>
  <dcterms:modified xsi:type="dcterms:W3CDTF">2023-05-30T19:21:54Z</dcterms:modified>
</cp:coreProperties>
</file>