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5">
  <p:sldMasterIdLst>
    <p:sldMasterId id="2147483660" r:id="rId1"/>
  </p:sldMasterIdLst>
  <p:notesMasterIdLst>
    <p:notesMasterId r:id="rId68"/>
  </p:notesMasterIdLst>
  <p:sldIdLst>
    <p:sldId id="256" r:id="rId2"/>
    <p:sldId id="278" r:id="rId3"/>
    <p:sldId id="257" r:id="rId4"/>
    <p:sldId id="295" r:id="rId5"/>
    <p:sldId id="258" r:id="rId6"/>
    <p:sldId id="351" r:id="rId7"/>
    <p:sldId id="280" r:id="rId8"/>
    <p:sldId id="352" r:id="rId9"/>
    <p:sldId id="353" r:id="rId10"/>
    <p:sldId id="281" r:id="rId11"/>
    <p:sldId id="355" r:id="rId12"/>
    <p:sldId id="356" r:id="rId13"/>
    <p:sldId id="363" r:id="rId14"/>
    <p:sldId id="364" r:id="rId15"/>
    <p:sldId id="365" r:id="rId16"/>
    <p:sldId id="282" r:id="rId17"/>
    <p:sldId id="261" r:id="rId18"/>
    <p:sldId id="283" r:id="rId19"/>
    <p:sldId id="284" r:id="rId20"/>
    <p:sldId id="285" r:id="rId21"/>
    <p:sldId id="286" r:id="rId22"/>
    <p:sldId id="357" r:id="rId23"/>
    <p:sldId id="366" r:id="rId24"/>
    <p:sldId id="358" r:id="rId25"/>
    <p:sldId id="359" r:id="rId26"/>
    <p:sldId id="360" r:id="rId27"/>
    <p:sldId id="361" r:id="rId28"/>
    <p:sldId id="362" r:id="rId29"/>
    <p:sldId id="314" r:id="rId30"/>
    <p:sldId id="315" r:id="rId31"/>
    <p:sldId id="323" r:id="rId32"/>
    <p:sldId id="316" r:id="rId33"/>
    <p:sldId id="317" r:id="rId34"/>
    <p:sldId id="318" r:id="rId35"/>
    <p:sldId id="367" r:id="rId36"/>
    <p:sldId id="368" r:id="rId37"/>
    <p:sldId id="369" r:id="rId38"/>
    <p:sldId id="347" r:id="rId39"/>
    <p:sldId id="336" r:id="rId40"/>
    <p:sldId id="370" r:id="rId41"/>
    <p:sldId id="371" r:id="rId42"/>
    <p:sldId id="372" r:id="rId43"/>
    <p:sldId id="373" r:id="rId44"/>
    <p:sldId id="374" r:id="rId45"/>
    <p:sldId id="375" r:id="rId46"/>
    <p:sldId id="376" r:id="rId47"/>
    <p:sldId id="377" r:id="rId48"/>
    <p:sldId id="378" r:id="rId49"/>
    <p:sldId id="379" r:id="rId50"/>
    <p:sldId id="380" r:id="rId51"/>
    <p:sldId id="381" r:id="rId52"/>
    <p:sldId id="382" r:id="rId53"/>
    <p:sldId id="383" r:id="rId54"/>
    <p:sldId id="384" r:id="rId55"/>
    <p:sldId id="385" r:id="rId56"/>
    <p:sldId id="386" r:id="rId57"/>
    <p:sldId id="387" r:id="rId58"/>
    <p:sldId id="388" r:id="rId59"/>
    <p:sldId id="389" r:id="rId60"/>
    <p:sldId id="390" r:id="rId61"/>
    <p:sldId id="391" r:id="rId62"/>
    <p:sldId id="392" r:id="rId63"/>
    <p:sldId id="393" r:id="rId64"/>
    <p:sldId id="394" r:id="rId65"/>
    <p:sldId id="395" r:id="rId66"/>
    <p:sldId id="271" r:id="rId67"/>
  </p:sldIdLst>
  <p:sldSz cx="12192000" cy="6858000"/>
  <p:notesSz cx="6858000" cy="9144000"/>
  <p:defaultTextStyle>
    <a:defPPr>
      <a:defRPr lang="ar-S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79984" autoAdjust="0"/>
    <p:restoredTop sz="94660"/>
  </p:normalViewPr>
  <p:slideViewPr>
    <p:cSldViewPr snapToGrid="0">
      <p:cViewPr>
        <p:scale>
          <a:sx n="81" d="100"/>
          <a:sy n="81" d="100"/>
        </p:scale>
        <p:origin x="-9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38C7A-CEBD-4361-95D3-B3B120EDCEAE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1310A-9DAD-40D1-9958-DF9C867DFD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97210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143525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898364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898364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89836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148843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682075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258965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77888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7275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22009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69494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70092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700923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80020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80020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310A-9DAD-40D1-9958-DF9C867DFDC0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8002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  <a:gd name="T22" fmla="*/ 0 w 372"/>
              <a:gd name="T23" fmla="*/ 0 h 166"/>
              <a:gd name="T24" fmla="*/ 372 w 372"/>
              <a:gd name="T25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03843-81CF-4145-9102-ACCD5DEA673B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F2DA6-A905-4B07-BD2C-D46FDDCB67E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7409790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C464C-F42C-486E-A96C-47EB37D4E550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80AFC-69C1-4B11-885E-37B064EF48D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2114096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TextBox 13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A5CCE-3B9C-4D24-923D-F8F10D97305E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2770E-A8B6-4526-8F4B-E06E9F2FAB2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336372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154FC-AFDF-4367-AC98-3E16109407C2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3DDBE-110D-440A-8293-9FFECA77688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1920441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TextBox 16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7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DCF3E-092D-4CD8-9B23-9D6B97F694C8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64728-5039-41EC-842A-AFD859C0D34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9638134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3197E-30A8-4B60-9AAA-97848BB7E517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F7B83-1B14-4632-B74E-98307D15451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8776293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DCE6B-8C45-45E4-B932-13EBC71C46F0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E9097-4BF6-43C0-9622-319681CB4D4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9869599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3A0BF-BF6D-4F56-9900-C5F798C97E93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AD7A3-D404-4884-A270-249AB442573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9625277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A8DD0-5AA4-48FF-9037-C54D7796A0AE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C14A8-3DCE-4F32-BF08-47F65C097F7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2065073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70A69-5DBA-4127-AC78-DBE1596FA5A0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8A1E0-21EF-4D88-813B-234FF764164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9127425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DF832-1C95-4C18-A7EB-626D2462DF29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DB25D-DA52-4DBD-84DA-4F2030866CB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0154000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4B3CF-8BCA-4AF9-B3C2-56FE344EE508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057BD-80AC-4FEB-B4A3-0B6F4391403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391025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5333D-97E9-494E-A81D-F02AEBAD0713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FA1DB-97BB-4C79-8ECF-70DC5DC580A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3852797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215C8-9E4B-450A-9807-39AB6F6FFFC0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02C60-62D8-412E-91C6-F83E9F293A6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1226166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BD540-E526-49C6-9DD5-0652AFF76CE3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1CDD6-25F0-4DAD-BF9E-0B41B06F459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3961581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6CEBC-4BD3-40EE-B5C7-0140651D05A6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35F62-601F-4A95-86B9-381AF515A14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5212291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  <a:gd name="T12" fmla="*/ 0 w 22"/>
                <a:gd name="T13" fmla="*/ 0 h 136"/>
                <a:gd name="T14" fmla="*/ 22 w 22"/>
                <a:gd name="T15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  <a:gd name="T14" fmla="*/ 0 w 140"/>
                <a:gd name="T15" fmla="*/ 0 h 504"/>
                <a:gd name="T16" fmla="*/ 140 w 140"/>
                <a:gd name="T17" fmla="*/ 50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  <a:gd name="T16" fmla="*/ 0 w 132"/>
                <a:gd name="T17" fmla="*/ 0 h 308"/>
                <a:gd name="T18" fmla="*/ 132 w 132"/>
                <a:gd name="T19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  <a:gd name="T8" fmla="*/ 0 w 37"/>
                <a:gd name="T9" fmla="*/ 0 h 79"/>
                <a:gd name="T10" fmla="*/ 37 w 37"/>
                <a:gd name="T11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  <a:gd name="T22" fmla="*/ 0 w 178"/>
                <a:gd name="T23" fmla="*/ 0 h 722"/>
                <a:gd name="T24" fmla="*/ 178 w 178"/>
                <a:gd name="T25" fmla="*/ 722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  <a:gd name="T20" fmla="*/ 0 w 23"/>
                <a:gd name="T21" fmla="*/ 0 h 635"/>
                <a:gd name="T22" fmla="*/ 23 w 23"/>
                <a:gd name="T23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  <a:gd name="T12" fmla="*/ 0 w 17"/>
                <a:gd name="T13" fmla="*/ 0 h 107"/>
                <a:gd name="T14" fmla="*/ 17 w 17"/>
                <a:gd name="T1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  <a:gd name="T20" fmla="*/ 0 w 41"/>
                <a:gd name="T21" fmla="*/ 0 h 222"/>
                <a:gd name="T22" fmla="*/ 41 w 41"/>
                <a:gd name="T23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  <a:gd name="T34" fmla="*/ 0 w 450"/>
                <a:gd name="T35" fmla="*/ 0 h 878"/>
                <a:gd name="T36" fmla="*/ 450 w 450"/>
                <a:gd name="T37" fmla="*/ 878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T34" t="T35" r="T36" b="T37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  <a:gd name="T8" fmla="*/ 0 w 35"/>
                <a:gd name="T9" fmla="*/ 0 h 73"/>
                <a:gd name="T10" fmla="*/ 35 w 35"/>
                <a:gd name="T1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  <a:gd name="T12" fmla="*/ 0 w 8"/>
                <a:gd name="T13" fmla="*/ 0 h 48"/>
                <a:gd name="T14" fmla="*/ 8 w 8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  <a:gd name="T16" fmla="*/ 0 w 52"/>
                <a:gd name="T17" fmla="*/ 0 h 135"/>
                <a:gd name="T18" fmla="*/ 52 w 52"/>
                <a:gd name="T1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4833"/>
            <a:chExt cx="1952625" cy="5678918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  <a:gd name="T30" fmla="*/ 0 w 103"/>
                <a:gd name="T31" fmla="*/ 0 h 920"/>
                <a:gd name="T32" fmla="*/ 103 w 103"/>
                <a:gd name="T33" fmla="*/ 92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T30" t="T31" r="T32" b="T3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  <a:gd name="T16" fmla="*/ 0 w 88"/>
                <a:gd name="T17" fmla="*/ 0 h 330"/>
                <a:gd name="T18" fmla="*/ 88 w 88"/>
                <a:gd name="T1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  <a:gd name="T16" fmla="*/ 0 w 90"/>
                <a:gd name="T17" fmla="*/ 0 h 207"/>
                <a:gd name="T18" fmla="*/ 90 w 90"/>
                <a:gd name="T1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  <a:gd name="T22" fmla="*/ 0 w 115"/>
                <a:gd name="T23" fmla="*/ 0 h 467"/>
                <a:gd name="T24" fmla="*/ 115 w 115"/>
                <a:gd name="T25" fmla="*/ 46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T22" t="T23" r="T24" b="T25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  <a:gd name="T26" fmla="*/ 0 w 36"/>
                <a:gd name="T27" fmla="*/ 0 h 633"/>
                <a:gd name="T28" fmla="*/ 36 w 36"/>
                <a:gd name="T29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T26" t="T27" r="T28" b="T29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  <a:gd name="T8" fmla="*/ 0 w 28"/>
                <a:gd name="T9" fmla="*/ 0 h 59"/>
                <a:gd name="T10" fmla="*/ 28 w 28"/>
                <a:gd name="T11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  <a:gd name="T14" fmla="*/ 0 w 17"/>
                <a:gd name="T15" fmla="*/ 0 h 107"/>
                <a:gd name="T16" fmla="*/ 17 w 17"/>
                <a:gd name="T1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  <a:gd name="T32" fmla="*/ 0 w 294"/>
                <a:gd name="T33" fmla="*/ 0 h 568"/>
                <a:gd name="T34" fmla="*/ 294 w 294"/>
                <a:gd name="T35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T32" t="T33" r="T34" b="T35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  <a:gd name="T8" fmla="*/ 0 w 25"/>
                <a:gd name="T9" fmla="*/ 0 h 53"/>
                <a:gd name="T10" fmla="*/ 25 w 25"/>
                <a:gd name="T1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  <a:gd name="T16" fmla="*/ 0 w 29"/>
                <a:gd name="T17" fmla="*/ 0 h 141"/>
                <a:gd name="T18" fmla="*/ 29 w 29"/>
                <a:gd name="T1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  <a:gd name="T14" fmla="*/ 0 w 8"/>
                <a:gd name="T15" fmla="*/ 0 h 48"/>
                <a:gd name="T16" fmla="*/ 8 w 8"/>
                <a:gd name="T1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  <a:gd name="T16" fmla="*/ 0 w 44"/>
                <a:gd name="T17" fmla="*/ 0 h 111"/>
                <a:gd name="T18" fmla="*/ 44 w 44"/>
                <a:gd name="T1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1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0AD21D-E3A9-4489-8A05-1A93AA740631}" type="datetimeFigureOut">
              <a:rPr lang="ar-SA"/>
              <a:pPr>
                <a:defRPr/>
              </a:pPr>
              <a:t>01/03/1436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1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1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872261-86D4-4CE0-8DAD-6434F540EA4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</p:sldLayoutIdLst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xStyles>
    <p:titleStyle>
      <a:lvl1pPr algn="l" defTabSz="457200" rtl="1" fontAlgn="base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1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  <a:cs typeface="Tahoma" pitchFamily="34" charset="0"/>
        </a:defRPr>
      </a:lvl2pPr>
      <a:lvl3pPr algn="l" defTabSz="457200" rtl="1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  <a:cs typeface="Tahoma" pitchFamily="34" charset="0"/>
        </a:defRPr>
      </a:lvl3pPr>
      <a:lvl4pPr algn="l" defTabSz="457200" rtl="1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  <a:cs typeface="Tahoma" pitchFamily="34" charset="0"/>
        </a:defRPr>
      </a:lvl4pPr>
      <a:lvl5pPr algn="l" defTabSz="457200" rtl="1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  <a:cs typeface="Tahoma" pitchFamily="34" charset="0"/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r" defTabSz="457200" rtl="1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r" defTabSz="457200" rtl="1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r" defTabSz="457200" rtl="1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r" defTabSz="457200" rtl="1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85623" y="3206839"/>
            <a:ext cx="9401576" cy="118485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3-D Static Structural Design of </a:t>
            </a:r>
            <a:r>
              <a:rPr lang="en-US" sz="3200" b="1" dirty="0" err="1" smtClean="0"/>
              <a:t>Ajyad</a:t>
            </a:r>
            <a:r>
              <a:rPr lang="en-US" sz="3200" b="1" dirty="0" smtClean="0"/>
              <a:t> Building</a:t>
            </a:r>
            <a:endParaRPr lang="ar-SA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365938"/>
            <a:ext cx="8915400" cy="24920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Prepared By: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Mohammed </a:t>
            </a:r>
            <a:r>
              <a:rPr lang="en-US" sz="2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wafiq</a:t>
            </a: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omer</a:t>
            </a:r>
            <a:endParaRPr lang="ar-SA" sz="24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Mahmoud</a:t>
            </a: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hammad</a:t>
            </a: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sz="24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Abd</a:t>
            </a: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Algani</a:t>
            </a: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Sami</a:t>
            </a:r>
            <a:b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Malath</a:t>
            </a: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omair</a:t>
            </a: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en-US" sz="24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 descr="D:\Logos\NNU_Seal_log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9366" y="181914"/>
            <a:ext cx="1676400" cy="16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3048000" y="1782114"/>
            <a:ext cx="6096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bertus Extra Bold" pitchFamily="34" charset="0"/>
                <a:cs typeface="+mn-cs"/>
              </a:rPr>
              <a:t>An-Najah National University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bertus Extra Bold" pitchFamily="34" charset="0"/>
                <a:cs typeface="+mn-cs"/>
              </a:rPr>
              <a:t>Faculty of Engineering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bertus Extra Bold" pitchFamily="34" charset="0"/>
                <a:cs typeface="+mn-cs"/>
              </a:rPr>
              <a:t>Civil Engineering Department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bertus Extra Bold" pitchFamily="34" charset="0"/>
                <a:cs typeface="+mn-cs"/>
              </a:rPr>
              <a:t>Graduation Project </a:t>
            </a: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bertus Extra Bold" pitchFamily="34" charset="0"/>
                <a:cs typeface="+mn-cs"/>
              </a:rPr>
              <a:t>II</a:t>
            </a:r>
            <a:endParaRPr lang="en-US" sz="2400" b="1" dirty="0">
              <a:solidFill>
                <a:schemeClr val="accent2">
                  <a:lumMod val="60000"/>
                  <a:lumOff val="40000"/>
                </a:schemeClr>
              </a:solidFill>
              <a:latin typeface="Albertus Extra Bold" pitchFamily="34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1453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Design Determinants</a:t>
            </a:r>
            <a:endParaRPr lang="ar-SA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1712889"/>
            <a:ext cx="8915400" cy="4559121"/>
          </a:xfrm>
        </p:spPr>
        <p:txBody>
          <a:bodyPr rtlCol="0">
            <a:normAutofit/>
          </a:bodyPr>
          <a:lstStyle/>
          <a:p>
            <a:pPr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Codes 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None/>
            </a:pPr>
            <a:r>
              <a:rPr lang="en-US" dirty="0" smtClean="0"/>
              <a:t>In order to determine the required loads and structural elements dimensions, the structure is designed using </a:t>
            </a:r>
            <a:r>
              <a:rPr lang="en-US" dirty="0" err="1" smtClean="0"/>
              <a:t>practicecodes</a:t>
            </a:r>
            <a:r>
              <a:rPr lang="en-US" dirty="0" smtClean="0"/>
              <a:t> and specifications that control the design process.</a:t>
            </a:r>
            <a:endParaRPr lang="en-US" sz="1600" dirty="0" smtClean="0"/>
          </a:p>
          <a:p>
            <a:pPr algn="l">
              <a:buNone/>
            </a:pPr>
            <a:r>
              <a:rPr lang="en-US" dirty="0" smtClean="0"/>
              <a:t>These codes are:</a:t>
            </a:r>
            <a:endParaRPr lang="en-US" sz="1600" dirty="0" smtClean="0"/>
          </a:p>
          <a:p>
            <a:pPr lvl="0" algn="l">
              <a:buNone/>
            </a:pPr>
            <a:r>
              <a:rPr lang="en-US" dirty="0" smtClean="0"/>
              <a:t>ACI 318-08 : American Concrete Institute provisions for reinforced</a:t>
            </a:r>
            <a:endParaRPr lang="en-US" sz="1600" dirty="0" smtClean="0"/>
          </a:p>
          <a:p>
            <a:pPr algn="l">
              <a:buNone/>
            </a:pPr>
            <a:r>
              <a:rPr lang="en-US" dirty="0" smtClean="0"/>
              <a:t>concrete structural design.</a:t>
            </a:r>
            <a:endParaRPr lang="en-US" sz="1600" dirty="0" smtClean="0"/>
          </a:p>
          <a:p>
            <a:pPr lvl="0" algn="l">
              <a:buNone/>
            </a:pPr>
            <a:r>
              <a:rPr lang="en-US" dirty="0" smtClean="0"/>
              <a:t>IBC-2009: International Building Code.</a:t>
            </a:r>
            <a:endParaRPr lang="en-US" sz="1600" dirty="0" smtClean="0"/>
          </a:p>
          <a:p>
            <a:pPr lvl="0" algn="l">
              <a:buNone/>
            </a:pPr>
            <a:r>
              <a:rPr lang="en-US" dirty="0" smtClean="0"/>
              <a:t>UBC-1997: Uniform Building Code.</a:t>
            </a:r>
            <a:endParaRPr lang="en-US" sz="1600" dirty="0" smtClean="0"/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endParaRPr lang="en-US" sz="1800" dirty="0"/>
          </a:p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88579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1453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Design Determinants</a:t>
            </a:r>
            <a:endParaRPr lang="ar-SA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1712889"/>
            <a:ext cx="8915400" cy="4559121"/>
          </a:xfrm>
        </p:spPr>
        <p:txBody>
          <a:bodyPr rtlCol="0">
            <a:normAutofit fontScale="85000" lnSpcReduction="20000"/>
          </a:bodyPr>
          <a:lstStyle/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endParaRPr lang="en-US" sz="1800" dirty="0"/>
          </a:p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None/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Load combination:</a:t>
            </a:r>
          </a:p>
          <a:p>
            <a:pPr algn="l">
              <a:buNone/>
            </a:pPr>
            <a:r>
              <a:rPr lang="en-US" dirty="0" smtClean="0"/>
              <a:t> The ultimate design method is used in this project. In this method, different load factors are used for different types of loads.</a:t>
            </a:r>
          </a:p>
          <a:p>
            <a:pPr algn="l">
              <a:buNone/>
            </a:pPr>
            <a:r>
              <a:rPr lang="en-US" dirty="0" smtClean="0"/>
              <a:t>According to "ACI 318-08 9.2.1" The load factors (combinations) are:</a:t>
            </a:r>
          </a:p>
          <a:p>
            <a:pPr algn="l">
              <a:buNone/>
            </a:pPr>
            <a:r>
              <a:rPr lang="en-US" dirty="0" smtClean="0"/>
              <a:t>  </a:t>
            </a:r>
            <a:endParaRPr lang="en-US" sz="1600" dirty="0" smtClean="0"/>
          </a:p>
          <a:p>
            <a:pPr lvl="0" algn="l">
              <a:buNone/>
            </a:pPr>
            <a:r>
              <a:rPr lang="en-US" dirty="0" smtClean="0"/>
              <a:t>Wu=1.4 D</a:t>
            </a:r>
            <a:endParaRPr lang="en-US" sz="1600" dirty="0" smtClean="0"/>
          </a:p>
          <a:p>
            <a:pPr lvl="0" algn="l">
              <a:buNone/>
            </a:pPr>
            <a:r>
              <a:rPr lang="en-US" dirty="0" smtClean="0"/>
              <a:t>Wu=1.2 D +1.6 L</a:t>
            </a:r>
            <a:endParaRPr lang="en-US" sz="1600" dirty="0" smtClean="0"/>
          </a:p>
          <a:p>
            <a:pPr lvl="0" algn="l">
              <a:buNone/>
            </a:pPr>
            <a:r>
              <a:rPr lang="en-US" dirty="0" smtClean="0"/>
              <a:t>Wu=1.2D.L +1.0L.L ±1.0E</a:t>
            </a:r>
            <a:endParaRPr lang="en-US" sz="1600" dirty="0" smtClean="0"/>
          </a:p>
          <a:p>
            <a:pPr lvl="0" algn="l">
              <a:buNone/>
            </a:pPr>
            <a:r>
              <a:rPr lang="en-US" dirty="0" smtClean="0"/>
              <a:t>Wu=0.9 D ±1.0 E</a:t>
            </a:r>
            <a:endParaRPr lang="en-US" sz="1600" dirty="0" smtClean="0"/>
          </a:p>
          <a:p>
            <a:pPr algn="l">
              <a:buNone/>
            </a:pPr>
            <a:r>
              <a:rPr lang="en-US" dirty="0" smtClean="0"/>
              <a:t> </a:t>
            </a:r>
            <a:endParaRPr lang="en-US" sz="1600" dirty="0" smtClean="0"/>
          </a:p>
          <a:p>
            <a:pPr algn="l">
              <a:buNone/>
            </a:pPr>
            <a:r>
              <a:rPr lang="en-US" dirty="0" smtClean="0"/>
              <a:t>       Where:</a:t>
            </a:r>
            <a:endParaRPr lang="en-US" sz="1600" dirty="0" smtClean="0"/>
          </a:p>
          <a:p>
            <a:pPr algn="l">
              <a:buNone/>
            </a:pPr>
            <a:r>
              <a:rPr lang="en-US" dirty="0" smtClean="0"/>
              <a:t>                   D: Dead load.</a:t>
            </a:r>
            <a:endParaRPr lang="en-US" sz="1600" dirty="0" smtClean="0"/>
          </a:p>
          <a:p>
            <a:pPr algn="l">
              <a:buNone/>
            </a:pPr>
            <a:r>
              <a:rPr lang="en-US" dirty="0" smtClean="0"/>
              <a:t>                   L: Live load.</a:t>
            </a:r>
            <a:endParaRPr lang="en-US" sz="1600" dirty="0" smtClean="0"/>
          </a:p>
          <a:p>
            <a:pPr algn="l">
              <a:buNone/>
            </a:pPr>
            <a:r>
              <a:rPr lang="en-US" dirty="0" smtClean="0"/>
              <a:t>                   E: Earthquake load.</a:t>
            </a:r>
            <a:endParaRPr lang="en-US" sz="2800" dirty="0" smtClean="0">
              <a:solidFill>
                <a:prstClr val="black"/>
              </a:solidFill>
              <a:latin typeface="Palatino" charset="0"/>
            </a:endParaRPr>
          </a:p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88579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1453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Design Determinants</a:t>
            </a:r>
            <a:endParaRPr lang="ar-SA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1712889"/>
            <a:ext cx="8915400" cy="4559121"/>
          </a:xfrm>
        </p:spPr>
        <p:txBody>
          <a:bodyPr rtlCol="0">
            <a:normAutofit/>
          </a:bodyPr>
          <a:lstStyle/>
          <a:p>
            <a:pPr algn="l">
              <a:buNone/>
            </a:pPr>
            <a:r>
              <a:rPr lang="en-US" b="1" dirty="0" smtClean="0"/>
              <a:t>Computer Programs:</a:t>
            </a:r>
          </a:p>
          <a:p>
            <a:pPr lvl="0" algn="l">
              <a:buNone/>
            </a:pPr>
            <a:r>
              <a:rPr lang="en-US" dirty="0" smtClean="0"/>
              <a:t>ETABS (13.1.5) : this program is used to analyze and design the structural elements</a:t>
            </a:r>
            <a:r>
              <a:rPr lang="en-US" sz="1600" dirty="0" smtClean="0"/>
              <a:t>.</a:t>
            </a:r>
          </a:p>
          <a:p>
            <a:pPr lvl="0" algn="l">
              <a:buNone/>
            </a:pPr>
            <a:r>
              <a:rPr lang="en-US" dirty="0" smtClean="0"/>
              <a:t>AutoCAD: this program is used to draw structural details.</a:t>
            </a:r>
          </a:p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88579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3D-Modeling &amp; Checks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74527"/>
            <a:ext cx="9207837" cy="4952031"/>
          </a:xfrm>
        </p:spPr>
        <p:txBody>
          <a:bodyPr rtlCol="0">
            <a:normAutofit/>
          </a:bodyPr>
          <a:lstStyle/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defRPr/>
            </a:pPr>
            <a:endParaRPr lang="en-US" sz="1800" dirty="0" smtClean="0">
              <a:latin typeface="Palatino"/>
            </a:endParaRPr>
          </a:p>
          <a:p>
            <a:pPr algn="l" rtl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Compatibility:</a:t>
            </a: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The structure works as one unit is verified.</a:t>
            </a: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C:\Users\SHAMNET\Desktop\DEFLEATON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6892" y="1992923"/>
            <a:ext cx="3943716" cy="4158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782256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3D-Modeling &amp; Checks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74527"/>
            <a:ext cx="9452534" cy="5080819"/>
          </a:xfrm>
        </p:spPr>
        <p:txBody>
          <a:bodyPr rtlCol="0">
            <a:normAutofit/>
          </a:bodyPr>
          <a:lstStyle/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defRPr/>
            </a:pPr>
            <a:endParaRPr lang="en-US" sz="1800" dirty="0" smtClean="0">
              <a:latin typeface="Palatino"/>
            </a:endParaRPr>
          </a:p>
          <a:p>
            <a:pPr lvl="0" algn="l" rtl="0">
              <a:buNone/>
            </a:pPr>
            <a:r>
              <a:rPr lang="en-US" dirty="0" smtClean="0"/>
              <a:t>Check for Equilibrium:</a:t>
            </a: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 descr="https://fbcdn-sphotos-h-a.akamaihd.net/hphotos-ak-prn2/v/t34/1974696_687534071304809_1109555704_n.jpg?oh=7d2fc051d6baf3e0bc8757e0f8cee27a&amp;oe=5323DA4A&amp;__gda__=1394880197_12497b765a010ee36dc9bc14c00481f6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126298" y="2433271"/>
            <a:ext cx="612697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aseeb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5508" y="4106307"/>
            <a:ext cx="7569598" cy="13800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760683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3D-Modeling &amp; Checks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74527"/>
            <a:ext cx="9207837" cy="4952031"/>
          </a:xfrm>
        </p:spPr>
        <p:txBody>
          <a:bodyPr rtlCol="0">
            <a:normAutofit/>
          </a:bodyPr>
          <a:lstStyle/>
          <a:p>
            <a:pPr marL="0" lvl="0" indent="0" algn="l" rtl="0" fontAlgn="auto">
              <a:spcAft>
                <a:spcPts val="0"/>
              </a:spcAft>
              <a:buNone/>
              <a:defRPr/>
            </a:pPr>
            <a:r>
              <a:rPr lang="en-US" dirty="0" smtClean="0"/>
              <a:t>Check for Deflection:</a:t>
            </a: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alatino"/>
              </a:rPr>
              <a:t>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 descr="2014-12-02_2-48-4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81293" y="1547446"/>
            <a:ext cx="3267074" cy="3885231"/>
          </a:xfrm>
          <a:prstGeom prst="rect">
            <a:avLst/>
          </a:prstGeom>
        </p:spPr>
      </p:pic>
      <p:pic>
        <p:nvPicPr>
          <p:cNvPr id="6" name="Picture 5" descr="haseeb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25511" y="2364247"/>
            <a:ext cx="6180643" cy="26297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891484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Slabs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1712889"/>
            <a:ext cx="8915400" cy="4559121"/>
          </a:xfrm>
        </p:spPr>
        <p:txBody>
          <a:bodyPr rtlCol="0">
            <a:normAutofit/>
          </a:bodyPr>
          <a:lstStyle/>
          <a:p>
            <a:pPr lvl="1" algn="l" rtl="0" fontAlgn="auto">
              <a:spcBef>
                <a:spcPct val="50000"/>
              </a:spcBef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1800" dirty="0" smtClean="0"/>
              <a:t> The structural system used is one way ribbed slab with main beams in X-direction and secondary beams in Y-direction.</a:t>
            </a: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  </a:t>
            </a:r>
            <a:endParaRPr lang="en-US" sz="1800" b="1" dirty="0" smtClean="0"/>
          </a:p>
          <a:p>
            <a:pPr marL="0" indent="0" algn="l" rtl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 descr="https://fbcdn-sphotos-h-a.akamaihd.net/hphotos-ak-prn2/v/t34.0-12/10149873_697248720333344_1712977641_n.jpg?oh=fc4086685867b5f0b4aea72ac93fb063&amp;oe=533FC394&amp;__gda__=1396689361_ae1a2ca7ddf961830922ef1958a30d84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677507" y="2332892"/>
            <a:ext cx="3510695" cy="363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343806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298434"/>
            <a:ext cx="8911687" cy="954169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Slabs</a:t>
            </a:r>
            <a:endParaRPr lang="ar-SA" sz="4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67355" y="1312985"/>
            <a:ext cx="88509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2.3.1 Slab Analysis and Design:</a:t>
            </a:r>
            <a:br>
              <a:rPr lang="en-US" b="1" i="1" dirty="0" smtClean="0"/>
            </a:b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/>
            </a:r>
            <a:br>
              <a:rPr lang="en-US" b="1" i="1" dirty="0" smtClean="0"/>
            </a:br>
            <a:endParaRPr lang="en-US" b="1" i="1" dirty="0"/>
          </a:p>
        </p:txBody>
      </p:sp>
      <p:pic>
        <p:nvPicPr>
          <p:cNvPr id="8" name="Picture 7" descr="C:\Users\Ahmad Mezyed\Desktop\2014-04-04_8-43-03.jpg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74149" y="1988160"/>
            <a:ext cx="8586219" cy="1411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C:\Users\Ahmad Mezyed\Desktop\2014-04-04_8-40-01.jpg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arto="http://schemas.microsoft.com/office/word/2006/arto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341077" y="3892062"/>
            <a:ext cx="5884985" cy="24281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Slabs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3174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8027" y="1922585"/>
            <a:ext cx="8315010" cy="3692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038543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Slabs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07857" y="1207476"/>
            <a:ext cx="8915400" cy="4384432"/>
          </a:xfrm>
        </p:spPr>
        <p:txBody>
          <a:bodyPr/>
          <a:lstStyle/>
          <a:p>
            <a:pPr algn="l">
              <a:buNone/>
            </a:pPr>
            <a:r>
              <a:rPr lang="en-US" sz="1400" dirty="0" smtClean="0"/>
              <a:t>The section dimensions for the ribbed slab are shown in figure 2.3.</a:t>
            </a:r>
          </a:p>
          <a:p>
            <a:pPr algn="l">
              <a:buNone/>
            </a:pPr>
            <a:r>
              <a:rPr lang="en-US" sz="1400" dirty="0" smtClean="0"/>
              <a:t> </a:t>
            </a:r>
          </a:p>
          <a:p>
            <a:pPr algn="l">
              <a:buNone/>
            </a:pPr>
            <a:r>
              <a:rPr lang="en-US" sz="1400" dirty="0" smtClean="0"/>
              <a:t>According to ACI code:</a:t>
            </a:r>
          </a:p>
          <a:p>
            <a:pPr algn="l">
              <a:buNone/>
            </a:pPr>
            <a:r>
              <a:rPr lang="en-US" sz="1400" dirty="0" err="1" smtClean="0"/>
              <a:t>b</a:t>
            </a:r>
            <a:r>
              <a:rPr lang="en-US" sz="1400" baseline="-25000" dirty="0" err="1" smtClean="0"/>
              <a:t>w</a:t>
            </a:r>
            <a:r>
              <a:rPr lang="en-US" sz="1400" dirty="0" smtClean="0"/>
              <a:t>= 120 mm  ≥ 100mm</a:t>
            </a:r>
          </a:p>
          <a:p>
            <a:pPr algn="l">
              <a:buNone/>
            </a:pPr>
            <a:r>
              <a:rPr lang="en-US" sz="1400" dirty="0" smtClean="0"/>
              <a:t>h = 300 mm ≤ 3.5 </a:t>
            </a:r>
            <a:r>
              <a:rPr lang="en-US" sz="1400" dirty="0" err="1" smtClean="0"/>
              <a:t>b</a:t>
            </a:r>
            <a:r>
              <a:rPr lang="en-US" sz="1400" baseline="-25000" dirty="0" err="1" smtClean="0"/>
              <a:t>w</a:t>
            </a:r>
            <a:r>
              <a:rPr lang="en-US" sz="1400" dirty="0" smtClean="0"/>
              <a:t>=3.5X120=420 mm.</a:t>
            </a:r>
          </a:p>
          <a:p>
            <a:pPr algn="l">
              <a:buNone/>
            </a:pPr>
            <a:r>
              <a:rPr lang="en-US" sz="1400" dirty="0" smtClean="0"/>
              <a:t>S = 400 mm ≤ 750mm.</a:t>
            </a:r>
          </a:p>
          <a:p>
            <a:pPr algn="l">
              <a:buNone/>
            </a:pPr>
            <a:r>
              <a:rPr lang="en-US" sz="1400" dirty="0" err="1" smtClean="0"/>
              <a:t>h</a:t>
            </a:r>
            <a:r>
              <a:rPr lang="en-US" sz="1400" baseline="-25000" dirty="0" err="1" smtClean="0"/>
              <a:t>f</a:t>
            </a:r>
            <a:r>
              <a:rPr lang="en-US" sz="1400" dirty="0" smtClean="0"/>
              <a:t> = 60 mm ≥ 50mm.</a:t>
            </a:r>
          </a:p>
          <a:p>
            <a:pPr algn="l">
              <a:buNone/>
            </a:pPr>
            <a:r>
              <a:rPr lang="en-US" sz="1400" dirty="0" smtClean="0"/>
              <a:t>≥S/12=400/12=33.33 mm.   </a:t>
            </a:r>
          </a:p>
          <a:p>
            <a:pPr algn="l">
              <a:buNone/>
            </a:pPr>
            <a:r>
              <a:rPr lang="en-US" sz="1400" dirty="0" smtClean="0"/>
              <a:t> </a:t>
            </a:r>
          </a:p>
          <a:p>
            <a:pPr algn="l">
              <a:buNone/>
            </a:pPr>
            <a:r>
              <a:rPr lang="en-US" sz="1400" dirty="0" smtClean="0">
                <a:sym typeface="Wingdings"/>
              </a:rPr>
              <a:t></a:t>
            </a:r>
            <a:r>
              <a:rPr lang="en-US" sz="1400" dirty="0" smtClean="0"/>
              <a:t> Rib dimensions are </a:t>
            </a:r>
            <a:r>
              <a:rPr lang="en-US" sz="1400" b="1" dirty="0" smtClean="0"/>
              <a:t>OK</a:t>
            </a:r>
            <a:endParaRPr lang="en-US" sz="1400" dirty="0" smtClean="0"/>
          </a:p>
          <a:p>
            <a:endParaRPr lang="ar-SA" dirty="0"/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45677" y="2323136"/>
            <a:ext cx="4647788" cy="18834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608452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 Outline </a:t>
            </a:r>
            <a:endParaRPr lang="ar-SA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1545465"/>
            <a:ext cx="8915400" cy="5009881"/>
          </a:xfrm>
        </p:spPr>
        <p:txBody>
          <a:bodyPr rtlCol="0">
            <a:normAutofit/>
          </a:bodyPr>
          <a:lstStyle/>
          <a:p>
            <a:pPr marL="685800" lvl="1"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Description.</a:t>
            </a:r>
          </a:p>
          <a:p>
            <a:pPr marL="685800" lvl="1"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Design Determinants.</a:t>
            </a:r>
          </a:p>
          <a:p>
            <a:pPr marL="685800" lvl="1"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3D- Modeling &amp; Checks.</a:t>
            </a:r>
          </a:p>
          <a:p>
            <a:pPr marL="685800" lvl="1"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Preliminary Design.</a:t>
            </a:r>
          </a:p>
          <a:p>
            <a:pPr marL="685800" lvl="1"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Static Design. </a:t>
            </a:r>
          </a:p>
          <a:p>
            <a:pPr marL="685800" lvl="1" algn="l" rtl="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Slabs.</a:t>
            </a:r>
          </a:p>
          <a:p>
            <a:pPr marL="685800" lvl="1" algn="l" rtl="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Beams.</a:t>
            </a:r>
          </a:p>
          <a:p>
            <a:pPr marL="685800" lvl="1" algn="l" rtl="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Columns.</a:t>
            </a:r>
          </a:p>
          <a:p>
            <a:pPr marL="685800" lvl="1" algn="l" rtl="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Shear walls.</a:t>
            </a:r>
          </a:p>
          <a:p>
            <a:pPr marL="685800" lvl="1" algn="l" rtl="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Footings.</a:t>
            </a:r>
          </a:p>
          <a:p>
            <a:pPr marL="685800" lvl="1" algn="l" rtl="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Seismic design</a:t>
            </a:r>
          </a:p>
          <a:p>
            <a:pPr marL="400050" lvl="1" indent="0" algn="l" rtl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685800" lvl="1"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n-US" sz="1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685800" lvl="1"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n-US" sz="1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00050" lvl="1" indent="0" algn="l" rtl="0" fontAlgn="auto">
              <a:spcAft>
                <a:spcPts val="0"/>
              </a:spcAft>
              <a:buNone/>
              <a:defRPr/>
            </a:pPr>
            <a:endParaRPr lang="en-US" sz="1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685800" lvl="1"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n-US" sz="1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685800" lvl="1"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ar-SA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231820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Slabs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1600" b="1" dirty="0" smtClean="0"/>
              <a:t>W</a:t>
            </a:r>
            <a:r>
              <a:rPr lang="en-US" sz="1600" b="1" baseline="-25000" dirty="0" smtClean="0"/>
              <a:t>u</a:t>
            </a:r>
            <a:r>
              <a:rPr lang="en-US" sz="1600" b="1" dirty="0" smtClean="0"/>
              <a:t> for one way slab:</a:t>
            </a:r>
            <a:endParaRPr lang="en-US" sz="1600" dirty="0" smtClean="0"/>
          </a:p>
          <a:p>
            <a:pPr algn="l">
              <a:buNone/>
            </a:pPr>
            <a:r>
              <a:rPr lang="en-US" sz="1600" baseline="-25000" dirty="0" smtClean="0"/>
              <a:t>block</a:t>
            </a:r>
            <a:r>
              <a:rPr lang="en-US" sz="1600" dirty="0" smtClean="0"/>
              <a:t> = 12 </a:t>
            </a:r>
            <a:r>
              <a:rPr lang="en-US" sz="1600" dirty="0" err="1" smtClean="0"/>
              <a:t>kN</a:t>
            </a:r>
            <a:r>
              <a:rPr lang="en-US" sz="1600" dirty="0" smtClean="0"/>
              <a:t>/m</a:t>
            </a:r>
            <a:r>
              <a:rPr lang="en-US" sz="1600" baseline="30000" dirty="0" smtClean="0"/>
              <a:t>3</a:t>
            </a:r>
            <a:endParaRPr lang="en-US" sz="1600" dirty="0" smtClean="0"/>
          </a:p>
          <a:p>
            <a:pPr algn="l">
              <a:buNone/>
            </a:pPr>
            <a:r>
              <a:rPr lang="en-US" sz="1600" dirty="0" smtClean="0"/>
              <a:t>Own weight/rib = [(0.52*0.06)+(0.12*0.24)]*25 +(0.4*0.24*12)= 2.65 </a:t>
            </a:r>
            <a:r>
              <a:rPr lang="en-US" sz="1600" dirty="0" err="1" smtClean="0"/>
              <a:t>kN</a:t>
            </a:r>
            <a:r>
              <a:rPr lang="en-US" sz="1600" dirty="0" smtClean="0"/>
              <a:t>/rib </a:t>
            </a:r>
          </a:p>
          <a:p>
            <a:pPr algn="l">
              <a:buNone/>
            </a:pPr>
            <a:r>
              <a:rPr lang="en-US" sz="1600" dirty="0" smtClean="0"/>
              <a:t>Own weight/m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2.65/0.52 = 5.1 </a:t>
            </a:r>
            <a:r>
              <a:rPr lang="en-US" sz="1600" dirty="0" err="1" smtClean="0"/>
              <a:t>kN</a:t>
            </a:r>
            <a:r>
              <a:rPr lang="en-US" sz="1600" dirty="0" smtClean="0"/>
              <a:t>/m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.</a:t>
            </a:r>
          </a:p>
          <a:p>
            <a:pPr algn="l">
              <a:buNone/>
            </a:pPr>
            <a:r>
              <a:rPr lang="en-US" sz="1600" dirty="0" smtClean="0"/>
              <a:t>W</a:t>
            </a:r>
            <a:r>
              <a:rPr lang="en-US" sz="1600" baseline="-25000" dirty="0" smtClean="0"/>
              <a:t>u</a:t>
            </a:r>
            <a:r>
              <a:rPr lang="en-US" sz="1600" dirty="0" smtClean="0"/>
              <a:t> = 1.2 DL + 1.6 LL</a:t>
            </a:r>
          </a:p>
          <a:p>
            <a:pPr algn="l">
              <a:buNone/>
            </a:pPr>
            <a:r>
              <a:rPr lang="en-US" sz="1600" dirty="0" smtClean="0"/>
              <a:t> = 1.2 (5.1+3.36) + 1.6 (2.5)</a:t>
            </a:r>
          </a:p>
          <a:p>
            <a:pPr algn="l">
              <a:buNone/>
            </a:pPr>
            <a:r>
              <a:rPr lang="en-US" sz="1600" dirty="0" smtClean="0"/>
              <a:t>= 14.32 </a:t>
            </a:r>
            <a:r>
              <a:rPr lang="en-US" sz="1600" dirty="0" err="1" smtClean="0"/>
              <a:t>kN</a:t>
            </a:r>
            <a:r>
              <a:rPr lang="en-US" sz="1600" dirty="0" smtClean="0"/>
              <a:t>/m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.</a:t>
            </a:r>
          </a:p>
          <a:p>
            <a:pPr algn="l">
              <a:buNone/>
            </a:pPr>
            <a:r>
              <a:rPr lang="en-US" sz="1600" dirty="0" smtClean="0"/>
              <a:t>W</a:t>
            </a:r>
            <a:r>
              <a:rPr lang="en-US" sz="1600" baseline="-25000" dirty="0" smtClean="0"/>
              <a:t>u</a:t>
            </a:r>
            <a:r>
              <a:rPr lang="en-US" sz="1600" dirty="0" smtClean="0"/>
              <a:t>/rib = 14.32X0.52 = 7.446 </a:t>
            </a:r>
            <a:r>
              <a:rPr lang="en-US" sz="1600" dirty="0" err="1" smtClean="0"/>
              <a:t>kN</a:t>
            </a:r>
            <a:r>
              <a:rPr lang="en-US" sz="1600" dirty="0" smtClean="0"/>
              <a:t>/m/rib.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8224119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slab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12889"/>
            <a:ext cx="9336625" cy="4559121"/>
          </a:xfrm>
        </p:spPr>
        <p:txBody>
          <a:bodyPr rtlCol="0">
            <a:normAutofit/>
          </a:bodyPr>
          <a:lstStyle/>
          <a:p>
            <a:pPr algn="l">
              <a:buNone/>
            </a:pPr>
            <a:r>
              <a:rPr lang="en-US" b="1" dirty="0" smtClean="0"/>
              <a:t>Shear Analysis and Design:</a:t>
            </a:r>
            <a:endParaRPr lang="en-US" sz="1400" dirty="0" smtClean="0"/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8" descr="haseeb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27077" y="1460095"/>
            <a:ext cx="6083941" cy="50462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663827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slab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12889"/>
            <a:ext cx="9336625" cy="4559121"/>
          </a:xfrm>
        </p:spPr>
        <p:txBody>
          <a:bodyPr rtlCol="0">
            <a:normAutofit/>
          </a:bodyPr>
          <a:lstStyle/>
          <a:p>
            <a:pPr algn="l">
              <a:buNone/>
            </a:pPr>
            <a:r>
              <a:rPr lang="en-US" b="1" dirty="0" smtClean="0"/>
              <a:t>Flexure Analysis and Design:</a:t>
            </a:r>
            <a:endParaRPr lang="en-US" dirty="0" smtClean="0"/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 descr="haseeb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07169" y="1779973"/>
            <a:ext cx="6264182" cy="44397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663827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Beams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12889"/>
            <a:ext cx="9336625" cy="4559121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 smtClean="0"/>
              <a:t>Beam Analysis and Design:</a:t>
            </a:r>
            <a:br>
              <a:rPr lang="en-US" dirty="0" smtClean="0"/>
            </a:br>
            <a:r>
              <a:rPr lang="en-US" b="1" dirty="0" smtClean="0"/>
              <a:t>  </a:t>
            </a: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 descr="Capturemainbeams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9446" y="1582615"/>
            <a:ext cx="4654062" cy="48077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301967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Beams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1136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2487" y="1559170"/>
            <a:ext cx="7877833" cy="433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301967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Beams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6" name="Content Placeholder 5" descr="haseeb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34861" y="3999720"/>
            <a:ext cx="5941640" cy="2518311"/>
          </a:xfrm>
        </p:spPr>
      </p:pic>
      <p:pic>
        <p:nvPicPr>
          <p:cNvPr id="7" name="Picture 6" descr="haseeb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81286" y="1081668"/>
            <a:ext cx="7164683" cy="25897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301967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Beams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8" name="Content Placeholder 7" descr="haseeb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25816" y="1402829"/>
            <a:ext cx="5732906" cy="4813821"/>
          </a:xfrm>
        </p:spPr>
      </p:pic>
    </p:spTree>
    <p:extLst>
      <p:ext uri="{BB962C8B-B14F-4D97-AF65-F5344CB8AC3E}">
        <p14:creationId xmlns="" xmlns:p14="http://schemas.microsoft.com/office/powerpoint/2010/main" val="36301967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Beams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6" name="Content Placeholder 5" descr="haseeb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95445" y="1419288"/>
            <a:ext cx="4401129" cy="4914593"/>
          </a:xfrm>
        </p:spPr>
      </p:pic>
    </p:spTree>
    <p:extLst>
      <p:ext uri="{BB962C8B-B14F-4D97-AF65-F5344CB8AC3E}">
        <p14:creationId xmlns="" xmlns:p14="http://schemas.microsoft.com/office/powerpoint/2010/main" val="36301967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Preliminary Design of Beams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9" name="Content Placeholder 8" descr="haseeb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38954" y="1364095"/>
            <a:ext cx="3968851" cy="5098740"/>
          </a:xfrm>
        </p:spPr>
      </p:pic>
    </p:spTree>
    <p:extLst>
      <p:ext uri="{BB962C8B-B14F-4D97-AF65-F5344CB8AC3E}">
        <p14:creationId xmlns="" xmlns:p14="http://schemas.microsoft.com/office/powerpoint/2010/main" val="36301967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Design/Columns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3651" y="1171976"/>
            <a:ext cx="9633399" cy="5589431"/>
          </a:xfrm>
        </p:spPr>
        <p:txBody>
          <a:bodyPr rtlCol="0">
            <a:normAutofit/>
          </a:bodyPr>
          <a:lstStyle/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defRPr/>
            </a:pPr>
            <a:endParaRPr lang="en-US" sz="1800" dirty="0" smtClean="0">
              <a:latin typeface="Palatino"/>
            </a:endParaRPr>
          </a:p>
          <a:p>
            <a:pPr lvl="0" algn="l" rtl="0">
              <a:buNone/>
            </a:pPr>
            <a:r>
              <a:rPr lang="en-US" dirty="0" smtClean="0"/>
              <a:t>Design is made for the bottom floor columns  according to the subjected loads on them which are:</a:t>
            </a:r>
          </a:p>
          <a:p>
            <a:pPr lvl="0" algn="l">
              <a:buNone/>
            </a:pPr>
            <a:r>
              <a:rPr lang="en-US" dirty="0" smtClean="0"/>
              <a:t>Axial force.</a:t>
            </a:r>
          </a:p>
          <a:p>
            <a:pPr lvl="0" algn="l">
              <a:buNone/>
            </a:pPr>
            <a:r>
              <a:rPr lang="en-US" dirty="0" smtClean="0"/>
              <a:t>Bending moment.</a:t>
            </a: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 descr="https://fbcdn-sphotos-h-a.akamaihd.net/hphotos-ak-prn1/v/t34.0-12/10173270_701484853243064_1389281054_n.jpg?oh=a50bbd4fb3fda58a1fdad65253b3011b&amp;oe=534BC22D&amp;__gda__=1397456434_f5e20b41607fd86aa2063b5bd4c773ed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720860" y="2016369"/>
            <a:ext cx="3463437" cy="4325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984218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54169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Project Description</a:t>
            </a:r>
            <a:r>
              <a:rPr lang="en-US" sz="4800" dirty="0" smtClean="0"/>
              <a:t> </a:t>
            </a:r>
            <a:endParaRPr lang="ar-SA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dirty="0" smtClean="0"/>
              <a:t> This project is a structural analysis and design of “</a:t>
            </a:r>
            <a:r>
              <a:rPr lang="en-US" dirty="0" err="1" smtClean="0"/>
              <a:t>Ajyad</a:t>
            </a:r>
            <a:r>
              <a:rPr lang="en-US" dirty="0" smtClean="0"/>
              <a:t>” building which lies in “Nablus city – </a:t>
            </a:r>
            <a:r>
              <a:rPr lang="en-US" dirty="0" err="1" smtClean="0"/>
              <a:t>Beit</a:t>
            </a:r>
            <a:r>
              <a:rPr lang="en-US" dirty="0" smtClean="0"/>
              <a:t> </a:t>
            </a:r>
            <a:r>
              <a:rPr lang="en-US" dirty="0" err="1" smtClean="0"/>
              <a:t>Wazan</a:t>
            </a:r>
            <a:r>
              <a:rPr lang="en-US" dirty="0" smtClean="0"/>
              <a:t>”. The building consists of seven floors and will be used as residential building. with a total area of 2940 m</a:t>
            </a:r>
            <a:r>
              <a:rPr lang="en-US" baseline="30000" dirty="0" smtClean="0"/>
              <a:t>2</a:t>
            </a:r>
            <a:r>
              <a:rPr lang="en-US" dirty="0" smtClean="0"/>
              <a:t> and an area for each floor of 420 m</a:t>
            </a:r>
            <a:r>
              <a:rPr lang="en-US" baseline="30000" dirty="0" smtClean="0"/>
              <a:t>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244700"/>
            <a:ext cx="8380412" cy="772731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Design/Columns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6" name="Content Placeholder 5" descr="haseeb2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82118" y="2255697"/>
            <a:ext cx="4791744" cy="2010056"/>
          </a:xfrm>
        </p:spPr>
      </p:pic>
    </p:spTree>
    <p:extLst>
      <p:ext uri="{BB962C8B-B14F-4D97-AF65-F5344CB8AC3E}">
        <p14:creationId xmlns="" xmlns:p14="http://schemas.microsoft.com/office/powerpoint/2010/main" val="39984218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218942"/>
            <a:ext cx="8380412" cy="772731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Design/Columns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3651" y="901522"/>
            <a:ext cx="9633399" cy="5859886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r>
              <a:rPr lang="en-US" b="1" dirty="0" smtClean="0"/>
              <a:t>Check Slenderness</a:t>
            </a:r>
            <a:endParaRPr lang="en-US" dirty="0" smtClean="0"/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haseeb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6662" y="1600178"/>
            <a:ext cx="2152951" cy="304843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95949" y="2245826"/>
            <a:ext cx="2254377" cy="1522286"/>
          </a:xfrm>
          <a:prstGeom prst="rect">
            <a:avLst/>
          </a:prstGeom>
        </p:spPr>
      </p:pic>
      <p:pic>
        <p:nvPicPr>
          <p:cNvPr id="8" name="Picture 7" descr="haseeb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2615" y="1676400"/>
            <a:ext cx="4760166" cy="43882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456017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218942"/>
            <a:ext cx="8380412" cy="772731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Design/Columns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3651" y="901522"/>
            <a:ext cx="9633399" cy="5859886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alatino"/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13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7125" y="1166813"/>
            <a:ext cx="48577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984218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47730"/>
            <a:ext cx="8380412" cy="695459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Design/Columns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6" name="Content Placeholder 5" descr="haseeb2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1493668"/>
            <a:ext cx="5133553" cy="5145012"/>
          </a:xfrm>
        </p:spPr>
      </p:pic>
    </p:spTree>
    <p:extLst>
      <p:ext uri="{BB962C8B-B14F-4D97-AF65-F5344CB8AC3E}">
        <p14:creationId xmlns="" xmlns:p14="http://schemas.microsoft.com/office/powerpoint/2010/main" val="39984218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Design/Columns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3651" y="1171976"/>
            <a:ext cx="9633399" cy="5589431"/>
          </a:xfrm>
        </p:spPr>
        <p:txBody>
          <a:bodyPr rtlCol="0">
            <a:normAutofit/>
          </a:bodyPr>
          <a:lstStyle/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defRPr/>
            </a:pPr>
            <a:endParaRPr lang="en-US" sz="1800" dirty="0" smtClean="0">
              <a:latin typeface="Palatino"/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haseeb4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4444" y="1690444"/>
            <a:ext cx="5857094" cy="44631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984218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Design/Columns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3651" y="1171976"/>
            <a:ext cx="9633399" cy="5589431"/>
          </a:xfrm>
        </p:spPr>
        <p:txBody>
          <a:bodyPr rtlCol="0">
            <a:normAutofit/>
          </a:bodyPr>
          <a:lstStyle/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defRPr/>
            </a:pPr>
            <a:endParaRPr lang="en-US" sz="1800" dirty="0" smtClean="0">
              <a:latin typeface="Palatino"/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 descr="haseeb4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4003" y="1203166"/>
            <a:ext cx="5658640" cy="4029638"/>
          </a:xfrm>
          <a:prstGeom prst="rect">
            <a:avLst/>
          </a:prstGeom>
        </p:spPr>
      </p:pic>
      <p:pic>
        <p:nvPicPr>
          <p:cNvPr id="8" name="Picture 7" descr="https://fbcdn-sphotos-h-a.akamaihd.net/hphotos-ak-prn2/v/t34.0-12/10276442_708117825913100_608797506_n.jpg?oh=5049737a8773fe10ee81d0d7bee55639&amp;oe=535C4A98&amp;__gda__=1398584430_4ab6972d109fac3c03b4f5dbdc08a256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8237931" y="1418753"/>
            <a:ext cx="2796875" cy="2730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984218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Design/Columns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3651" y="1171976"/>
            <a:ext cx="9633399" cy="5589431"/>
          </a:xfrm>
        </p:spPr>
        <p:txBody>
          <a:bodyPr rtlCol="0">
            <a:normAutofit/>
          </a:bodyPr>
          <a:lstStyle/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defRPr/>
            </a:pPr>
            <a:endParaRPr lang="en-US" sz="1800" dirty="0" smtClean="0">
              <a:latin typeface="Palatino"/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Picture 12" descr="haseeb5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14576" y="1923840"/>
            <a:ext cx="3562847" cy="30103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984218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515156"/>
            <a:ext cx="8380412" cy="97879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Design/Columns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3651" y="1171976"/>
            <a:ext cx="9633399" cy="5589431"/>
          </a:xfrm>
        </p:spPr>
        <p:txBody>
          <a:bodyPr rtlCol="0">
            <a:normAutofit/>
          </a:bodyPr>
          <a:lstStyle/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defRPr/>
            </a:pPr>
            <a:endParaRPr lang="en-US" sz="1800" dirty="0" smtClean="0">
              <a:latin typeface="Palatino"/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 descr="haseeb12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03445" y="1838579"/>
            <a:ext cx="3429479" cy="1609950"/>
          </a:xfrm>
          <a:prstGeom prst="rect">
            <a:avLst/>
          </a:prstGeom>
        </p:spPr>
      </p:pic>
      <p:pic>
        <p:nvPicPr>
          <p:cNvPr id="6" name="Picture 5" descr="haseeb123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1815" y="1707445"/>
            <a:ext cx="3334216" cy="3696216"/>
          </a:xfrm>
          <a:prstGeom prst="rect">
            <a:avLst/>
          </a:prstGeom>
        </p:spPr>
      </p:pic>
      <p:pic>
        <p:nvPicPr>
          <p:cNvPr id="7" name="Picture 6" descr="haseeb1234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01211" y="3552328"/>
            <a:ext cx="3400900" cy="13146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984218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98585"/>
            <a:ext cx="8380412" cy="738552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Design/Footings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3651" y="1160585"/>
            <a:ext cx="9754675" cy="4255477"/>
          </a:xfrm>
        </p:spPr>
        <p:txBody>
          <a:bodyPr rtlCol="0">
            <a:normAutofit/>
          </a:bodyPr>
          <a:lstStyle/>
          <a:p>
            <a:pPr algn="l" rtl="0" fontAlgn="auto">
              <a:spcAft>
                <a:spcPts val="0"/>
              </a:spcAft>
              <a:defRPr/>
            </a:pPr>
            <a:r>
              <a:rPr lang="en-US" dirty="0">
                <a:latin typeface="Calibri"/>
                <a:ea typeface="Calibri"/>
                <a:cs typeface="Arial"/>
              </a:rPr>
              <a:t>The main function for footing is to carry the whole loads from columns </a:t>
            </a:r>
            <a:r>
              <a:rPr lang="en-US" dirty="0" smtClean="0">
                <a:latin typeface="Calibri"/>
                <a:ea typeface="Calibri"/>
                <a:cs typeface="Arial"/>
              </a:rPr>
              <a:t>and </a:t>
            </a:r>
            <a:r>
              <a:rPr lang="en-US" dirty="0">
                <a:latin typeface="Calibri"/>
                <a:ea typeface="Calibri"/>
                <a:cs typeface="Arial"/>
              </a:rPr>
              <a:t>distribute it over a larger area on the </a:t>
            </a:r>
            <a:r>
              <a:rPr lang="en-US" dirty="0" smtClean="0">
                <a:latin typeface="Calibri"/>
                <a:ea typeface="Calibri"/>
                <a:cs typeface="Arial"/>
              </a:rPr>
              <a:t>ground.</a:t>
            </a: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latin typeface="Calibri"/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Arial"/>
              </a:rPr>
              <a:t>In this Project we decided to use a </a:t>
            </a:r>
            <a:r>
              <a:rPr lang="en-US" b="1" dirty="0">
                <a:latin typeface="Calibri"/>
                <a:ea typeface="Calibri"/>
                <a:cs typeface="Arial"/>
              </a:rPr>
              <a:t>Single footing </a:t>
            </a:r>
            <a:r>
              <a:rPr lang="en-US" dirty="0">
                <a:latin typeface="Calibri"/>
                <a:ea typeface="Calibri"/>
                <a:cs typeface="Arial"/>
              </a:rPr>
              <a:t>Type due to main reasons:</a:t>
            </a:r>
          </a:p>
          <a:p>
            <a:pPr algn="l" rtl="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en-US" b="1" i="1" dirty="0" smtClean="0">
                <a:latin typeface="Calibri"/>
                <a:ea typeface="Calibri"/>
                <a:cs typeface="Arial"/>
              </a:rPr>
              <a:t> Firstly</a:t>
            </a:r>
            <a:r>
              <a:rPr lang="en-US" b="1" i="1" dirty="0">
                <a:latin typeface="Calibri"/>
                <a:ea typeface="Calibri"/>
                <a:cs typeface="Arial"/>
              </a:rPr>
              <a:t>, </a:t>
            </a:r>
            <a:r>
              <a:rPr lang="en-US" dirty="0">
                <a:latin typeface="Calibri"/>
                <a:ea typeface="Calibri"/>
                <a:cs typeface="Arial"/>
              </a:rPr>
              <a:t>The Bearing Capacity (</a:t>
            </a:r>
            <a:r>
              <a:rPr lang="en-US" b="1" dirty="0">
                <a:latin typeface="Calibri"/>
                <a:ea typeface="Calibri"/>
                <a:cs typeface="Arial"/>
              </a:rPr>
              <a:t>qall</a:t>
            </a:r>
            <a:r>
              <a:rPr lang="en-US" dirty="0">
                <a:latin typeface="Calibri"/>
                <a:ea typeface="Calibri"/>
                <a:cs typeface="Arial"/>
              </a:rPr>
              <a:t>) of the soil is </a:t>
            </a:r>
            <a:r>
              <a:rPr lang="en-US" b="1" dirty="0" smtClean="0">
                <a:latin typeface="Calibri"/>
                <a:ea typeface="Calibri"/>
                <a:cs typeface="Arial"/>
              </a:rPr>
              <a:t>250 </a:t>
            </a:r>
            <a:r>
              <a:rPr lang="en-US" b="1" dirty="0" err="1" smtClean="0">
                <a:latin typeface="Calibri"/>
                <a:ea typeface="Calibri"/>
                <a:cs typeface="Arial"/>
              </a:rPr>
              <a:t>kN</a:t>
            </a:r>
            <a:r>
              <a:rPr lang="en-US" b="1" dirty="0" smtClean="0">
                <a:latin typeface="Calibri"/>
                <a:ea typeface="Calibri"/>
                <a:cs typeface="Arial"/>
              </a:rPr>
              <a:t>/m2</a:t>
            </a:r>
            <a:r>
              <a:rPr lang="en-US" dirty="0">
                <a:latin typeface="Calibri"/>
                <a:ea typeface="Calibri"/>
                <a:cs typeface="Arial"/>
              </a:rPr>
              <a:t>. </a:t>
            </a:r>
            <a:endParaRPr lang="en-US" dirty="0" smtClean="0">
              <a:latin typeface="Calibri"/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en-US" b="1" i="1" dirty="0" smtClean="0">
                <a:latin typeface="Calibri" pitchFamily="34" charset="0"/>
              </a:rPr>
              <a:t>secondly, </a:t>
            </a:r>
            <a:r>
              <a:rPr lang="en-US" dirty="0">
                <a:latin typeface="Calibri" pitchFamily="34" charset="0"/>
              </a:rPr>
              <a:t>The Ultimate Moments on the footing is negligible as we compare it with the axial loads</a:t>
            </a:r>
            <a:r>
              <a:rPr lang="en-US" b="1" dirty="0">
                <a:latin typeface="Calibri" pitchFamily="34" charset="0"/>
              </a:rPr>
              <a:t>.</a:t>
            </a:r>
            <a:endParaRPr lang="en-US" dirty="0">
              <a:latin typeface="Calibri" pitchFamily="34" charset="0"/>
            </a:endParaRPr>
          </a:p>
          <a:p>
            <a:pPr marL="0" indent="0" algn="l" rtl="0">
              <a:lnSpc>
                <a:spcPct val="115000"/>
              </a:lnSpc>
              <a:spcAft>
                <a:spcPts val="1000"/>
              </a:spcAft>
              <a:buNone/>
            </a:pPr>
            <a:endParaRPr lang="en-US" dirty="0">
              <a:latin typeface="Calibri"/>
              <a:ea typeface="Calibri"/>
              <a:cs typeface="Arial"/>
            </a:endParaRPr>
          </a:p>
          <a:p>
            <a:pPr algn="l" rtl="0" fontAlgn="auto">
              <a:spcAft>
                <a:spcPts val="0"/>
              </a:spcAft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96492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Design/Footings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3651" y="1004552"/>
            <a:ext cx="9754675" cy="5756855"/>
          </a:xfrm>
        </p:spPr>
        <p:txBody>
          <a:bodyPr rtlCol="0">
            <a:normAutofit/>
          </a:bodyPr>
          <a:lstStyle/>
          <a:p>
            <a:pPr marL="393065" indent="-285750" algn="l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b="1" i="1" dirty="0">
                <a:latin typeface="Calibri"/>
                <a:ea typeface="Calibri"/>
                <a:cs typeface="Arial"/>
              </a:rPr>
              <a:t>Taking footing </a:t>
            </a:r>
            <a:r>
              <a:rPr lang="en-US" sz="1600" b="1" i="1" dirty="0" smtClean="0">
                <a:latin typeface="Calibri"/>
                <a:ea typeface="Calibri"/>
                <a:cs typeface="Arial"/>
              </a:rPr>
              <a:t>F6 </a:t>
            </a:r>
            <a:r>
              <a:rPr lang="en-US" sz="1600" b="1" i="1" dirty="0">
                <a:latin typeface="Calibri"/>
                <a:ea typeface="Calibri"/>
                <a:cs typeface="Arial"/>
              </a:rPr>
              <a:t>Column </a:t>
            </a:r>
            <a:r>
              <a:rPr lang="en-US" sz="1600" b="1" i="1" dirty="0" smtClean="0">
                <a:latin typeface="Calibri"/>
                <a:ea typeface="Calibri"/>
                <a:cs typeface="Arial"/>
              </a:rPr>
              <a:t>#8 </a:t>
            </a:r>
            <a:r>
              <a:rPr lang="en-US" sz="1600" b="1" i="1" dirty="0">
                <a:latin typeface="Calibri"/>
                <a:ea typeface="Calibri"/>
                <a:cs typeface="Arial"/>
              </a:rPr>
              <a:t>to be calculated:</a:t>
            </a:r>
            <a:endParaRPr lang="en-US" sz="1600" b="1" i="1" dirty="0" smtClean="0">
              <a:latin typeface="Calibri"/>
              <a:ea typeface="Calibri"/>
              <a:cs typeface="Arial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column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dimensions(30*90)cm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.</a:t>
            </a:r>
          </a:p>
          <a:p>
            <a:pPr algn="l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to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get the area of the footing,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assume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(M=0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).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</a:br>
            <a:r>
              <a:rPr lang="en-US" dirty="0" err="1" smtClean="0"/>
              <a:t>q</a:t>
            </a:r>
            <a:r>
              <a:rPr lang="en-US" baseline="-25000" dirty="0" err="1" smtClean="0"/>
              <a:t>all</a:t>
            </a:r>
            <a:r>
              <a:rPr lang="en-US" dirty="0" smtClean="0"/>
              <a:t> = 250 </a:t>
            </a:r>
            <a:r>
              <a:rPr lang="en-US" dirty="0" err="1" smtClean="0"/>
              <a:t>kN</a:t>
            </a:r>
            <a:r>
              <a:rPr lang="en-US" dirty="0" smtClean="0"/>
              <a:t>/m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dirty="0" err="1" smtClean="0"/>
              <a:t>Pu</a:t>
            </a:r>
            <a:r>
              <a:rPr lang="en-US" dirty="0" smtClean="0"/>
              <a:t>  = 2380 </a:t>
            </a:r>
            <a:r>
              <a:rPr lang="en-US" dirty="0" err="1" smtClean="0"/>
              <a:t>kN.</a:t>
            </a:r>
            <a:endParaRPr lang="en-US" dirty="0" smtClean="0"/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haseeb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8719" y="3178948"/>
            <a:ext cx="4124901" cy="29150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44" descr="F:\2014-04-28_11-40-43.jpg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083170" y="832338"/>
            <a:ext cx="7092462" cy="55684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0237839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Design/Footings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3651" y="1004552"/>
            <a:ext cx="9754675" cy="5756855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 descr="haseeb3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90760" y="1833339"/>
            <a:ext cx="3610479" cy="31913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Design/Footings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3651" y="1004552"/>
            <a:ext cx="9754675" cy="5756855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 descr="haseeb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42996" y="1576129"/>
            <a:ext cx="4706007" cy="37057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Design/Footings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3651" y="1004552"/>
            <a:ext cx="9754675" cy="5756855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 descr="haseeb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654" y="1114102"/>
            <a:ext cx="5541269" cy="46297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Design/Footings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3651" y="1004552"/>
            <a:ext cx="9754675" cy="5756855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wall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96862" y="1301262"/>
            <a:ext cx="4437233" cy="50039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Design/Footings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3651" y="1004552"/>
            <a:ext cx="9754675" cy="5756855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 descr="hase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57285" y="2181050"/>
            <a:ext cx="5689075" cy="30357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Static Design/Footings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3651" y="1004552"/>
            <a:ext cx="9754675" cy="5756855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hase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6893" y="992804"/>
            <a:ext cx="6494584" cy="51537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13692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26523" y="1582615"/>
            <a:ext cx="71041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A. Equivalent static method</a:t>
            </a:r>
          </a:p>
          <a:p>
            <a:r>
              <a:rPr lang="en-US" dirty="0" smtClean="0"/>
              <a:t>B. Dynamic analysis</a:t>
            </a:r>
          </a:p>
          <a:p>
            <a:r>
              <a:rPr lang="en-US" dirty="0" smtClean="0"/>
              <a:t>a)   Response spectrum analysis</a:t>
            </a:r>
          </a:p>
          <a:p>
            <a:r>
              <a:rPr lang="en-US" dirty="0" smtClean="0"/>
              <a:t>b) Time history analysis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13692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hase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8600" y="1195075"/>
            <a:ext cx="6858753" cy="45844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13692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Structural period</a:t>
            </a:r>
            <a:br>
              <a:rPr lang="en-US" dirty="0" smtClean="0"/>
            </a:br>
            <a:r>
              <a:rPr lang="en-US" dirty="0" smtClean="0"/>
              <a:t>Using Rayleigh formula , structural properties and deformational characteristics </a:t>
            </a:r>
            <a:br>
              <a:rPr lang="en-US" dirty="0" smtClean="0"/>
            </a:br>
            <a:endParaRPr lang="ar-SA" dirty="0"/>
          </a:p>
        </p:txBody>
      </p:sp>
      <p:pic>
        <p:nvPicPr>
          <p:cNvPr id="7" name="Picture 6" descr="hase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8715" y="2565017"/>
            <a:ext cx="7046607" cy="29682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13692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6" name="Picture 5" descr="hase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83979" y="1298841"/>
            <a:ext cx="6914389" cy="45040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1453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Design Determinants</a:t>
            </a:r>
            <a:endParaRPr lang="ar-SA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1712889"/>
            <a:ext cx="8915400" cy="4559121"/>
          </a:xfrm>
        </p:spPr>
        <p:txBody>
          <a:bodyPr rtlCol="0">
            <a:normAutofit/>
          </a:bodyPr>
          <a:lstStyle/>
          <a:p>
            <a:pPr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Materials 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algn="l" rtl="0" fontAlgn="auto">
              <a:spcBef>
                <a:spcPct val="50000"/>
              </a:spcBef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1800" dirty="0" smtClean="0">
                <a:solidFill>
                  <a:schemeClr val="tx1"/>
                </a:solidFill>
                <a:latin typeface="Palatino" charset="0"/>
              </a:rPr>
              <a:t>Concrete: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en-US" sz="1800" dirty="0" smtClean="0">
                <a:solidFill>
                  <a:schemeClr val="tx1"/>
                </a:solidFill>
                <a:latin typeface="Palatino" charset="0"/>
              </a:rPr>
              <a:t>the compressive strength </a:t>
            </a:r>
            <a:r>
              <a:rPr lang="en-US" sz="1800" b="1" dirty="0"/>
              <a:t>f</a:t>
            </a:r>
            <a:r>
              <a:rPr lang="en-US" sz="1800" b="1" baseline="-25000" dirty="0" smtClean="0"/>
              <a:t>c</a:t>
            </a:r>
            <a:r>
              <a:rPr lang="en-US" sz="1800" b="1" baseline="30000" dirty="0" smtClean="0"/>
              <a:t> </a:t>
            </a:r>
            <a:r>
              <a:rPr lang="en-US" sz="1800" b="1" dirty="0"/>
              <a:t>= 28 </a:t>
            </a:r>
            <a:r>
              <a:rPr lang="en-US" sz="1800" b="1" dirty="0" smtClean="0"/>
              <a:t>Mpa.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en-US" sz="1800" dirty="0" smtClean="0">
                <a:solidFill>
                  <a:schemeClr val="tx1"/>
                </a:solidFill>
                <a:latin typeface="Palatino" charset="0"/>
              </a:rPr>
              <a:t>The unit weight </a:t>
            </a:r>
            <a:r>
              <a:rPr lang="en-US" sz="1800" dirty="0">
                <a:solidFill>
                  <a:schemeClr val="tx1"/>
                </a:solidFill>
                <a:latin typeface="Palatino" charset="0"/>
              </a:rPr>
              <a:t>of the </a:t>
            </a:r>
            <a:r>
              <a:rPr lang="en-US" sz="1800" dirty="0" smtClean="0">
                <a:solidFill>
                  <a:schemeClr val="tx1"/>
                </a:solidFill>
                <a:latin typeface="Palatino" charset="0"/>
              </a:rPr>
              <a:t>concrete is 25kN/m3.</a:t>
            </a:r>
            <a:endParaRPr lang="en-US" sz="1800" dirty="0">
              <a:solidFill>
                <a:prstClr val="black"/>
              </a:solidFill>
              <a:latin typeface="Palatino" charset="0"/>
            </a:endParaRPr>
          </a:p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Font typeface="Wingdings 3" charset="2"/>
              <a:buChar char=""/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Steel: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None/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Steel yielding strength </a:t>
            </a:r>
            <a:r>
              <a:rPr lang="en-US" sz="1800" b="1" dirty="0" smtClean="0"/>
              <a:t>f</a:t>
            </a:r>
            <a:r>
              <a:rPr lang="en-US" sz="1800" b="1" baseline="-25000" dirty="0" smtClean="0"/>
              <a:t>y</a:t>
            </a:r>
            <a:r>
              <a:rPr lang="en-US" sz="1800" b="1" baseline="30000" dirty="0" smtClean="0"/>
              <a:t> </a:t>
            </a:r>
            <a:r>
              <a:rPr lang="en-US" sz="1800" b="1" dirty="0"/>
              <a:t>= </a:t>
            </a:r>
            <a:r>
              <a:rPr lang="en-US" sz="1800" b="1" dirty="0" smtClean="0"/>
              <a:t>420 </a:t>
            </a:r>
            <a:r>
              <a:rPr lang="en-US" sz="1800" b="1" dirty="0" err="1" smtClean="0"/>
              <a:t>Mpa</a:t>
            </a:r>
            <a:r>
              <a:rPr lang="en-US" sz="1800" b="1" dirty="0" smtClean="0"/>
              <a:t>.</a:t>
            </a:r>
            <a:br>
              <a:rPr lang="en-US" sz="1800" b="1" dirty="0" smtClean="0"/>
            </a:br>
            <a:r>
              <a:rPr lang="en-US" sz="1800" dirty="0" smtClean="0"/>
              <a:t> modulus of elasticity (E) of 200Gpa</a:t>
            </a:r>
            <a:r>
              <a:rPr lang="en-US" sz="1800" i="1" dirty="0" smtClean="0"/>
              <a:t>.</a:t>
            </a:r>
            <a:endParaRPr lang="en-US" sz="1800" b="1" dirty="0" smtClean="0"/>
          </a:p>
          <a:p>
            <a:pPr lvl="1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Font typeface="Wingdings 3" charset="2"/>
              <a:buChar char=""/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Soil:</a:t>
            </a:r>
          </a:p>
          <a:p>
            <a:pPr marL="457200" lvl="1" indent="0" algn="l" rtl="0" fontAlgn="auto">
              <a:spcBef>
                <a:spcPct val="50000"/>
              </a:spcBef>
              <a:spcAft>
                <a:spcPts val="0"/>
              </a:spcAft>
              <a:buClr>
                <a:srgbClr val="A53010"/>
              </a:buClr>
              <a:buNone/>
              <a:defRPr/>
            </a:pP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Soil bearing capacity is 250 </a:t>
            </a:r>
            <a:r>
              <a:rPr lang="en-US" sz="1800" dirty="0" err="1" smtClean="0">
                <a:solidFill>
                  <a:prstClr val="black"/>
                </a:solidFill>
                <a:latin typeface="Palatino" charset="0"/>
              </a:rPr>
              <a:t>kN</a:t>
            </a:r>
            <a:r>
              <a:rPr lang="en-US" sz="1800" dirty="0" smtClean="0">
                <a:solidFill>
                  <a:prstClr val="black"/>
                </a:solidFill>
                <a:latin typeface="Palatino" charset="0"/>
              </a:rPr>
              <a:t>/m2 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l" rtl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13692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2262554" y="1336431"/>
            <a:ext cx="89447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Dynamic analysis: </a:t>
            </a:r>
            <a:endParaRPr lang="ar-SA" dirty="0"/>
          </a:p>
        </p:txBody>
      </p:sp>
      <p:pic>
        <p:nvPicPr>
          <p:cNvPr id="8" name="Picture 7" descr="hase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95" y="2371577"/>
            <a:ext cx="7976513" cy="266934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13692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9" name="Picture 8" descr="hase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9045" y="984738"/>
            <a:ext cx="7784123" cy="55684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01969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6" name="Picture 5" descr="hase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12832" y="984737"/>
            <a:ext cx="7432430" cy="53808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01969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7" name="Picture 6" descr="hase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2810" y="1019907"/>
            <a:ext cx="7554851" cy="50288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01969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6" name="Picture 5" descr="hase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80996" y="1078523"/>
            <a:ext cx="6900142" cy="49845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01969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7" name="Picture 6" descr="hase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66679" y="1113692"/>
            <a:ext cx="7237198" cy="50409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01969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6" name="صورة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740217"/>
            <a:ext cx="5335100" cy="3804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01969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7" name="Picture 6" descr="hase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7865" y="2171524"/>
            <a:ext cx="5113366" cy="37134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01969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6" name="Picture 5" descr="hase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7263" y="1125416"/>
            <a:ext cx="6682152" cy="50409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01969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3798277" y="1500554"/>
            <a:ext cx="698695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Initial base shear from </a:t>
            </a:r>
            <a:r>
              <a:rPr lang="en-US" dirty="0" err="1" smtClean="0"/>
              <a:t>etabs</a:t>
            </a: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8" name="صورة 19" descr="E:\piccccc\initial base shear in x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0685" y="2175468"/>
            <a:ext cx="7082146" cy="2982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1453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Design Determinants</a:t>
            </a:r>
            <a:endParaRPr lang="ar-SA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1712889"/>
            <a:ext cx="8915400" cy="4559121"/>
          </a:xfrm>
        </p:spPr>
        <p:txBody>
          <a:bodyPr rtlCol="0">
            <a:normAutofit/>
          </a:bodyPr>
          <a:lstStyle/>
          <a:p>
            <a:pPr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Materials 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l" rtl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Non – structural material 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 smtClean="0"/>
              <a:t>Elements with the following unit weights:</a:t>
            </a:r>
          </a:p>
          <a:p>
            <a:pPr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3" descr="hasee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1624" y="3701047"/>
            <a:ext cx="4001059" cy="21053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01969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3798277" y="1500554"/>
            <a:ext cx="698695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Final  base shear from </a:t>
            </a:r>
            <a:r>
              <a:rPr lang="en-US" dirty="0" err="1" smtClean="0"/>
              <a:t>etabs</a:t>
            </a: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9" name="صورة 23" descr="E:\piccccc\final base shear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1415" y="2233725"/>
            <a:ext cx="7197970" cy="2432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01969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8" name="Picture 7" descr="hase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90522" y="1314154"/>
            <a:ext cx="7277478" cy="47701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13692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2848708" y="1406769"/>
            <a:ext cx="800686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Determine the distribution of base shear and calculation the internal forces:</a:t>
            </a:r>
          </a:p>
          <a:p>
            <a:endParaRPr lang="ar-SA" dirty="0"/>
          </a:p>
        </p:txBody>
      </p:sp>
      <p:pic>
        <p:nvPicPr>
          <p:cNvPr id="7" name="صورة 2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5022" y="1857053"/>
            <a:ext cx="2756048" cy="963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766038" y="3590484"/>
          <a:ext cx="6324600" cy="192786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  <a:gridCol w="762000"/>
                <a:gridCol w="762000"/>
                <a:gridCol w="685800"/>
                <a:gridCol w="685800"/>
              </a:tblGrid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Arial"/>
                        </a:rPr>
                        <a:t>STORY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Hx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Wi(KN)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Wi*hx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Cvx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Fx manual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sum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Fx etabs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percent%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5.4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671.73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3627.342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0.06695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281.04706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4197.86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4282.85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-1.98443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8.4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529.9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4451.16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0.082155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344.87661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Arial"/>
                        </a:rPr>
                        <a:t>3916.8129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4032.343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-2.86509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11.4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529.9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6040.86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0.111497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468.04683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3571.9363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3670.08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-2.67415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14.4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529.9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7630.56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0.140838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591.21705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3103.8895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3175.925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-2.26818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17.4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529.9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9220.26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0.170179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714.38727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2512.6725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2549.878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-1.45911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20.4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529.9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10809.96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0.19952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837.55748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1798.2852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1791.94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0.354102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23.4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529.9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12399.66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0.228861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960.7277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960.7277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902.109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6.497962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54179.8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47847" y="3130062"/>
            <a:ext cx="4419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Distribution of base shear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01969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11" name="TextBox 10"/>
          <p:cNvSpPr txBox="1"/>
          <p:nvPr/>
        </p:nvSpPr>
        <p:spPr>
          <a:xfrm>
            <a:off x="4067908" y="1125415"/>
            <a:ext cx="601393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Check drift, P– Δ effect, diaphragm design:</a:t>
            </a:r>
          </a:p>
          <a:p>
            <a:endParaRPr lang="ar-SA" dirty="0"/>
          </a:p>
        </p:txBody>
      </p:sp>
      <p:pic>
        <p:nvPicPr>
          <p:cNvPr id="12" name="Picture 11" descr="hase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4892" y="1733312"/>
            <a:ext cx="7186246" cy="42220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01969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7" name="Picture 6" descr="hase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76259" y="996462"/>
            <a:ext cx="6793156" cy="50903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2388" y="309095"/>
            <a:ext cx="8380412" cy="74697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Seismic Analysis </a:t>
            </a:r>
            <a:b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  <a:endParaRPr lang="ar-SA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907" y="1101969"/>
            <a:ext cx="8413126" cy="4721592"/>
          </a:xfrm>
        </p:spPr>
        <p:txBody>
          <a:bodyPr rtlCol="0">
            <a:normAutofit/>
          </a:bodyPr>
          <a:lstStyle/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 algn="l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rtl="0"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6308" y="1512277"/>
            <a:ext cx="73386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8" name="صورة 1" descr="E:\response drift\DRIFT D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6923" y="1081869"/>
            <a:ext cx="7209692" cy="546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01729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96224" y="2086378"/>
            <a:ext cx="891508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cs typeface="+mn-cs"/>
              </a:rPr>
              <a:t>Thank You All</a:t>
            </a:r>
          </a:p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cs typeface="+mn-cs"/>
              </a:rPr>
              <a:t> </a:t>
            </a:r>
            <a:r>
              <a:rPr lang="en-US" sz="72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cs typeface="+mn-cs"/>
              </a:rPr>
              <a:t>for your attention</a:t>
            </a:r>
          </a:p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cs typeface="+mn-cs"/>
                <a:sym typeface="Wingdings" pitchFamily="2" charset="2"/>
              </a:rPr>
              <a:t></a:t>
            </a:r>
            <a:endParaRPr lang="en-US" sz="7200" dirty="0" smtClean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296214"/>
            <a:ext cx="8911687" cy="965916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Design Determinants</a:t>
            </a:r>
            <a:endParaRPr lang="ar-SA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1133342"/>
            <a:ext cx="8915400" cy="5628066"/>
          </a:xfrm>
        </p:spPr>
        <p:txBody>
          <a:bodyPr rtlCol="0">
            <a:normAutofit/>
          </a:bodyPr>
          <a:lstStyle/>
          <a:p>
            <a:pPr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Loads 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None/>
            </a:pPr>
            <a:r>
              <a:rPr lang="en-US" dirty="0" smtClean="0"/>
              <a:t>Loads are divided into two categories, gravity and lateral.</a:t>
            </a:r>
          </a:p>
          <a:p>
            <a:pPr algn="l">
              <a:buNone/>
            </a:pPr>
            <a:r>
              <a:rPr lang="en-US" dirty="0" smtClean="0"/>
              <a:t>A- For gravity loads:</a:t>
            </a:r>
          </a:p>
          <a:p>
            <a:pPr algn="l">
              <a:buNone/>
            </a:pPr>
            <a:r>
              <a:rPr lang="en-US" dirty="0" smtClean="0"/>
              <a:t>1. Dead loads:</a:t>
            </a:r>
          </a:p>
          <a:p>
            <a:pPr lvl="0" algn="l">
              <a:buNone/>
            </a:pPr>
            <a:r>
              <a:rPr lang="en-US" dirty="0" smtClean="0"/>
              <a:t>Own weight of structural elements.</a:t>
            </a:r>
          </a:p>
          <a:p>
            <a:pPr lvl="0" algn="l">
              <a:buNone/>
            </a:pPr>
            <a:r>
              <a:rPr lang="en-US" dirty="0" smtClean="0"/>
              <a:t>Superimposed dead load (S.I.).</a:t>
            </a:r>
          </a:p>
          <a:p>
            <a:pPr algn="l">
              <a:buNone/>
            </a:pPr>
            <a:r>
              <a:rPr lang="en-US" dirty="0" smtClean="0"/>
              <a:t>Which is the own weight of non-structural elements such as the weight of partitions, mortar, tiles, filler under the tile sand plaster.</a:t>
            </a:r>
          </a:p>
          <a:p>
            <a:pPr algn="l"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Partitions Weight = weight of all partition wall / area of floor = 1 </a:t>
            </a:r>
            <a:r>
              <a:rPr lang="en-US" dirty="0" err="1" smtClean="0"/>
              <a:t>kN</a:t>
            </a:r>
            <a:r>
              <a:rPr lang="en-US" dirty="0" smtClean="0"/>
              <a:t>/</a:t>
            </a:r>
          </a:p>
          <a:p>
            <a:pPr algn="l">
              <a:buNone/>
            </a:pPr>
            <a:r>
              <a:rPr lang="en-US" dirty="0" smtClean="0"/>
              <a:t>S.I. = partitions weight +mortar +tiles +filler +plaster.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=1kN/ + 0.03*25+0.02*23+0.1*18+0.015*23 = 4.355 KN/m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marL="0" indent="0" rtl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rtl="0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8628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296214"/>
            <a:ext cx="8911687" cy="965916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Design Determinants</a:t>
            </a:r>
            <a:endParaRPr lang="ar-SA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1133342"/>
            <a:ext cx="8915400" cy="5628066"/>
          </a:xfrm>
        </p:spPr>
        <p:txBody>
          <a:bodyPr rtlCol="0">
            <a:normAutofit/>
          </a:bodyPr>
          <a:lstStyle/>
          <a:p>
            <a:pPr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Loads 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rtl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0" algn="l" rtl="0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 smtClean="0"/>
              <a:t>Wall weight.</a:t>
            </a:r>
          </a:p>
          <a:p>
            <a:pPr algn="l">
              <a:buNone/>
            </a:pPr>
            <a:r>
              <a:rPr lang="en-US" dirty="0" smtClean="0"/>
              <a:t>Wall weight = weight of masonry stone + weight of plain concrete +</a:t>
            </a:r>
          </a:p>
          <a:p>
            <a:pPr algn="l">
              <a:buNone/>
            </a:pPr>
            <a:r>
              <a:rPr lang="en-US" dirty="0" smtClean="0"/>
              <a:t>weight of polystyrene+ weight of block +weight of plaster.</a:t>
            </a:r>
          </a:p>
          <a:p>
            <a:pPr algn="l">
              <a:buNone/>
            </a:pPr>
            <a:r>
              <a:rPr lang="en-US" dirty="0" smtClean="0"/>
              <a:t>                         Wall weight = 3.0*(0.015(23)+0.1(12)+0.02(0.3)+0.13(23)+0.05(27))</a:t>
            </a:r>
          </a:p>
          <a:p>
            <a:pPr algn="l">
              <a:buNone/>
            </a:pPr>
            <a:r>
              <a:rPr lang="en-US" dirty="0" smtClean="0"/>
              <a:t>                                              =17.7KN/m</a:t>
            </a:r>
          </a:p>
          <a:p>
            <a:pPr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arto="http://schemas.microsoft.com/office/word/2006/arto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746746" y="1636601"/>
            <a:ext cx="4105275" cy="112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07706" y="4866124"/>
            <a:ext cx="1622066" cy="17915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58628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296214"/>
            <a:ext cx="8911687" cy="965916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Design Determinants</a:t>
            </a:r>
            <a:endParaRPr lang="ar-SA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1133342"/>
            <a:ext cx="8915400" cy="5628066"/>
          </a:xfrm>
        </p:spPr>
        <p:txBody>
          <a:bodyPr rtlCol="0">
            <a:normAutofit/>
          </a:bodyPr>
          <a:lstStyle/>
          <a:p>
            <a:pPr algn="l" rtl="0"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Loads 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rtl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0" algn="l" rtl="0">
              <a:buNone/>
            </a:pPr>
            <a:r>
              <a:rPr lang="en-US" dirty="0" smtClean="0"/>
              <a:t>Live load:</a:t>
            </a:r>
          </a:p>
          <a:p>
            <a:pPr algn="l">
              <a:buNone/>
            </a:pPr>
            <a:r>
              <a:rPr lang="en-US" dirty="0" smtClean="0"/>
              <a:t>This type of load results from the use and occupancy weights.</a:t>
            </a:r>
            <a:br>
              <a:rPr lang="en-US" dirty="0" smtClean="0"/>
            </a:br>
            <a:r>
              <a:rPr lang="en-US" dirty="0" smtClean="0"/>
              <a:t>Our structural model is residential, so we have a uniform live load for the structure .</a:t>
            </a:r>
          </a:p>
          <a:p>
            <a:pPr algn="l">
              <a:buNone/>
            </a:pPr>
            <a:r>
              <a:rPr lang="en-US" dirty="0" smtClean="0"/>
              <a:t> </a:t>
            </a:r>
          </a:p>
          <a:p>
            <a:pPr algn="l">
              <a:buNone/>
            </a:pPr>
            <a:r>
              <a:rPr lang="en-US" dirty="0" smtClean="0"/>
              <a:t>According to IBC-2009/sec.1607/table 1607.1, we will take a live load for the residential buildings as:</a:t>
            </a:r>
          </a:p>
          <a:p>
            <a:pPr algn="l">
              <a:buNone/>
            </a:pPr>
            <a:r>
              <a:rPr lang="en-US" dirty="0" smtClean="0"/>
              <a:t> </a:t>
            </a:r>
          </a:p>
          <a:p>
            <a:pPr lvl="0" algn="l">
              <a:buNone/>
            </a:pPr>
            <a:r>
              <a:rPr lang="en-US" dirty="0" smtClean="0"/>
              <a:t>Residential : 2.5 </a:t>
            </a:r>
            <a:r>
              <a:rPr lang="en-US" dirty="0" err="1" smtClean="0"/>
              <a:t>kN</a:t>
            </a:r>
            <a:r>
              <a:rPr lang="en-US" dirty="0" smtClean="0"/>
              <a:t>/</a:t>
            </a:r>
          </a:p>
          <a:p>
            <a:pPr algn="l" rtl="0" fontAlgn="auto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8628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2193</TotalTime>
  <Words>962</Words>
  <Application>Microsoft Office PowerPoint</Application>
  <PresentationFormat>Custom</PresentationFormat>
  <Paragraphs>547</Paragraphs>
  <Slides>66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Wisp</vt:lpstr>
      <vt:lpstr>3-D Static Structural Design of Ajyad Building</vt:lpstr>
      <vt:lpstr>Presentation Outline </vt:lpstr>
      <vt:lpstr>Project Description </vt:lpstr>
      <vt:lpstr>Slide 4</vt:lpstr>
      <vt:lpstr>Design Determinants</vt:lpstr>
      <vt:lpstr>Design Determinants</vt:lpstr>
      <vt:lpstr>Design Determinants</vt:lpstr>
      <vt:lpstr>Design Determinants</vt:lpstr>
      <vt:lpstr>Design Determinants</vt:lpstr>
      <vt:lpstr>Design Determinants</vt:lpstr>
      <vt:lpstr>Design Determinants</vt:lpstr>
      <vt:lpstr>Design Determinants</vt:lpstr>
      <vt:lpstr>3D-Modeling &amp; Checks</vt:lpstr>
      <vt:lpstr>3D-Modeling &amp; Checks</vt:lpstr>
      <vt:lpstr>3D-Modeling &amp; Checks</vt:lpstr>
      <vt:lpstr> Preliminary Design of Slabs</vt:lpstr>
      <vt:lpstr> Preliminary Design of Slabs</vt:lpstr>
      <vt:lpstr> Preliminary Design of Slabs</vt:lpstr>
      <vt:lpstr> Preliminary Design of Slabs</vt:lpstr>
      <vt:lpstr> Preliminary Design of Slabs</vt:lpstr>
      <vt:lpstr> Preliminary Design of slab</vt:lpstr>
      <vt:lpstr> Preliminary Design of slab</vt:lpstr>
      <vt:lpstr> Preliminary Design of Beams</vt:lpstr>
      <vt:lpstr> Preliminary Design of Beams</vt:lpstr>
      <vt:lpstr> Preliminary Design of Beams</vt:lpstr>
      <vt:lpstr> Preliminary Design of Beams</vt:lpstr>
      <vt:lpstr> Preliminary Design of Beams</vt:lpstr>
      <vt:lpstr> Preliminary Design of Beams</vt:lpstr>
      <vt:lpstr>Static Design/Columns</vt:lpstr>
      <vt:lpstr>Static Design/Columns</vt:lpstr>
      <vt:lpstr>Static Design/Columns</vt:lpstr>
      <vt:lpstr>Static Design/Columns</vt:lpstr>
      <vt:lpstr>Static Design/Columns</vt:lpstr>
      <vt:lpstr>Static Design/Columns</vt:lpstr>
      <vt:lpstr>Static Design/Columns</vt:lpstr>
      <vt:lpstr>Static Design/Columns</vt:lpstr>
      <vt:lpstr>Static Design/Columns</vt:lpstr>
      <vt:lpstr>Static Design/Footings</vt:lpstr>
      <vt:lpstr>Static Design/Footings</vt:lpstr>
      <vt:lpstr>Static Design/Footings</vt:lpstr>
      <vt:lpstr>Static Design/Footings</vt:lpstr>
      <vt:lpstr>Static Design/Footings</vt:lpstr>
      <vt:lpstr>Static Design/Footings</vt:lpstr>
      <vt:lpstr>Static Design/Footings</vt:lpstr>
      <vt:lpstr>Static Design/Footings</vt:lpstr>
      <vt:lpstr>Seismic Analysis  </vt:lpstr>
      <vt:lpstr>Seismic Analysis  </vt:lpstr>
      <vt:lpstr>Seismic Analysis  </vt:lpstr>
      <vt:lpstr>Seismic Analysis  </vt:lpstr>
      <vt:lpstr>Seismic Analysis  </vt:lpstr>
      <vt:lpstr>Seismic Analysis  </vt:lpstr>
      <vt:lpstr>Seismic Analysis  </vt:lpstr>
      <vt:lpstr>Seismic Analysis  </vt:lpstr>
      <vt:lpstr>Seismic Analysis  </vt:lpstr>
      <vt:lpstr>Seismic Analysis  </vt:lpstr>
      <vt:lpstr>Seismic Analysis  </vt:lpstr>
      <vt:lpstr>Seismic Analysis  </vt:lpstr>
      <vt:lpstr>Seismic Analysis  </vt:lpstr>
      <vt:lpstr>Seismic Analysis  </vt:lpstr>
      <vt:lpstr>Seismic Analysis  </vt:lpstr>
      <vt:lpstr>Seismic Analysis  </vt:lpstr>
      <vt:lpstr>Seismic Analysis  </vt:lpstr>
      <vt:lpstr>Seismic Analysis  </vt:lpstr>
      <vt:lpstr>Seismic Analysis  </vt:lpstr>
      <vt:lpstr>Seismic Analysis   </vt:lpstr>
      <vt:lpstr>Slide 66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Earthquake Geotechnics</dc:title>
  <dc:creator>alaa abd elhaq</dc:creator>
  <cp:lastModifiedBy>New</cp:lastModifiedBy>
  <cp:revision>208</cp:revision>
  <dcterms:created xsi:type="dcterms:W3CDTF">2013-02-21T19:00:12Z</dcterms:created>
  <dcterms:modified xsi:type="dcterms:W3CDTF">2014-12-22T21:48:49Z</dcterms:modified>
</cp:coreProperties>
</file>