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Override PartName="/ppt/slideLayouts/slideLayout106.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Layouts/slideLayout120.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Default Extension="gif" ContentType="image/gif"/>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28" r:id="rId1"/>
    <p:sldMasterId id="2147483840" r:id="rId2"/>
    <p:sldMasterId id="2147483888" r:id="rId3"/>
    <p:sldMasterId id="2147483900" r:id="rId4"/>
    <p:sldMasterId id="2147483924" r:id="rId5"/>
    <p:sldMasterId id="2147483936" r:id="rId6"/>
    <p:sldMasterId id="2147483948" r:id="rId7"/>
    <p:sldMasterId id="2147483960" r:id="rId8"/>
    <p:sldMasterId id="2147483972" r:id="rId9"/>
    <p:sldMasterId id="2147483984" r:id="rId10"/>
    <p:sldMasterId id="2147483996" r:id="rId11"/>
  </p:sldMasterIdLst>
  <p:notesMasterIdLst>
    <p:notesMasterId r:id="rId53"/>
  </p:notesMasterIdLst>
  <p:sldIdLst>
    <p:sldId id="256" r:id="rId12"/>
    <p:sldId id="257" r:id="rId13"/>
    <p:sldId id="258" r:id="rId14"/>
    <p:sldId id="259" r:id="rId15"/>
    <p:sldId id="260" r:id="rId16"/>
    <p:sldId id="261" r:id="rId17"/>
    <p:sldId id="272" r:id="rId18"/>
    <p:sldId id="265" r:id="rId19"/>
    <p:sldId id="273" r:id="rId20"/>
    <p:sldId id="278" r:id="rId21"/>
    <p:sldId id="323" r:id="rId22"/>
    <p:sldId id="304" r:id="rId23"/>
    <p:sldId id="276" r:id="rId24"/>
    <p:sldId id="277" r:id="rId25"/>
    <p:sldId id="279" r:id="rId26"/>
    <p:sldId id="280" r:id="rId27"/>
    <p:sldId id="281" r:id="rId28"/>
    <p:sldId id="305" r:id="rId29"/>
    <p:sldId id="287" r:id="rId30"/>
    <p:sldId id="324" r:id="rId31"/>
    <p:sldId id="325" r:id="rId32"/>
    <p:sldId id="326" r:id="rId33"/>
    <p:sldId id="327" r:id="rId34"/>
    <p:sldId id="328" r:id="rId35"/>
    <p:sldId id="291" r:id="rId36"/>
    <p:sldId id="292" r:id="rId37"/>
    <p:sldId id="294" r:id="rId38"/>
    <p:sldId id="295" r:id="rId39"/>
    <p:sldId id="296" r:id="rId40"/>
    <p:sldId id="297" r:id="rId41"/>
    <p:sldId id="298" r:id="rId42"/>
    <p:sldId id="308" r:id="rId43"/>
    <p:sldId id="309" r:id="rId44"/>
    <p:sldId id="310" r:id="rId45"/>
    <p:sldId id="311" r:id="rId46"/>
    <p:sldId id="312" r:id="rId47"/>
    <p:sldId id="313" r:id="rId48"/>
    <p:sldId id="314" r:id="rId49"/>
    <p:sldId id="315" r:id="rId50"/>
    <p:sldId id="316" r:id="rId51"/>
    <p:sldId id="329" r:id="rId52"/>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1" autoAdjust="0"/>
    <p:restoredTop sz="94671" autoAdjust="0"/>
  </p:normalViewPr>
  <p:slideViewPr>
    <p:cSldViewPr>
      <p:cViewPr varScale="1">
        <p:scale>
          <a:sx n="74" d="100"/>
          <a:sy n="74" d="100"/>
        </p:scale>
        <p:origin x="-1266" y="1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slide" Target="slides/slide39.xml"/><Relationship Id="rId55"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slide" Target="slides/slide3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40.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BFAF60-07A0-4DC2-8A0E-FF3D47BBEBF3}" type="datetimeFigureOut">
              <a:rPr lang="en-US" smtClean="0"/>
              <a:pPr/>
              <a:t>5/20/2013</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C59ACB-2E36-4D02-8E59-778FE741760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8CC59ACB-2E36-4D02-8E59-778FE741760C}" type="slidenum">
              <a:rPr lang="en-US" smtClean="0"/>
              <a:pPr/>
              <a:t>39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39B2CA69-B41B-4479-BB3C-008F35DE98FA}" type="datetimeFigureOut">
              <a:rPr lang="ar-JO" smtClean="0"/>
              <a:pPr/>
              <a:t>11/07/1434</a:t>
            </a:fld>
            <a:endParaRPr lang="ar-JO"/>
          </a:p>
        </p:txBody>
      </p:sp>
      <p:sp>
        <p:nvSpPr>
          <p:cNvPr id="5" name="Footer Placeholder 4"/>
          <p:cNvSpPr>
            <a:spLocks noGrp="1"/>
          </p:cNvSpPr>
          <p:nvPr>
            <p:ph type="ftr" sz="quarter" idx="11"/>
          </p:nvPr>
        </p:nvSpPr>
        <p:spPr bwMode="white"/>
        <p:txBody>
          <a:bodyPr/>
          <a:lstStyle/>
          <a:p>
            <a:endParaRPr lang="ar-JO"/>
          </a:p>
        </p:txBody>
      </p:sp>
      <p:sp>
        <p:nvSpPr>
          <p:cNvPr id="6" name="Slide Number Placeholder 5"/>
          <p:cNvSpPr>
            <a:spLocks noGrp="1"/>
          </p:cNvSpPr>
          <p:nvPr>
            <p:ph type="sldNum" sz="quarter" idx="12"/>
          </p:nvPr>
        </p:nvSpPr>
        <p:spPr/>
        <p:txBody>
          <a:bodyPr/>
          <a:lstStyle/>
          <a:p>
            <a:fld id="{97FDA71B-EE05-46AA-8249-35B25AD0F0CC}" type="slidenum">
              <a:rPr lang="ar-JO" smtClean="0"/>
              <a:pPr/>
              <a:t>‹#›</a:t>
            </a:fld>
            <a:endParaRPr lang="ar-J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B2CA69-B41B-4479-BB3C-008F35DE98FA}" type="datetimeFigureOut">
              <a:rPr lang="ar-JO" smtClean="0"/>
              <a:pPr/>
              <a:t>11/07/1434</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97FDA71B-EE05-46AA-8249-35B25AD0F0CC}" type="slidenum">
              <a:rPr lang="ar-JO" smtClean="0"/>
              <a:pPr/>
              <a:t>‹#›</a:t>
            </a:fld>
            <a:endParaRPr lang="ar-JO"/>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bwMode="white"/>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94624763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1"/>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267497355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8"/>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1"/>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extLst>
      <p:ext uri="{BB962C8B-B14F-4D97-AF65-F5344CB8AC3E}">
        <p14:creationId xmlns:p14="http://schemas.microsoft.com/office/powerpoint/2010/main" xmlns="" val="27868906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255548403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1"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6"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8" name="Footer Placeholder 7"/>
          <p:cNvSpPr>
            <a:spLocks noGrp="1"/>
          </p:cNvSpPr>
          <p:nvPr>
            <p:ph type="ftr" sz="quarter" idx="11"/>
          </p:nvPr>
        </p:nvSpPr>
        <p:spPr/>
        <p:txBody>
          <a:bodyPr/>
          <a:lstStyle/>
          <a:p>
            <a:endParaRPr lang="ar-JO">
              <a:solidFill>
                <a:srgbClr val="F0A22E">
                  <a:lumMod val="60000"/>
                  <a:lumOff val="40000"/>
                </a:srgbClr>
              </a:solidFill>
            </a:endParaRPr>
          </a:p>
        </p:txBody>
      </p:sp>
      <p:sp>
        <p:nvSpPr>
          <p:cNvPr id="9" name="Slide Number Placeholder 8"/>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136303736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4" name="Footer Placeholder 3"/>
          <p:cNvSpPr>
            <a:spLocks noGrp="1"/>
          </p:cNvSpPr>
          <p:nvPr>
            <p:ph type="ftr" sz="quarter" idx="11"/>
          </p:nvPr>
        </p:nvSpPr>
        <p:spPr/>
        <p:txBody>
          <a:bodyPr/>
          <a:lstStyle/>
          <a:p>
            <a:endParaRPr lang="ar-JO">
              <a:solidFill>
                <a:srgbClr val="F0A22E">
                  <a:lumMod val="60000"/>
                  <a:lumOff val="40000"/>
                </a:srgbClr>
              </a:solidFill>
            </a:endParaRPr>
          </a:p>
        </p:txBody>
      </p:sp>
      <p:sp>
        <p:nvSpPr>
          <p:cNvPr id="5" name="Slide Number Placeholder 4"/>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49224219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7610761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2"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2"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108122672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7"/>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20203416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875724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2"/>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200"/>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pPr/>
              <a:t>11/07/1434</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97FDA71B-EE05-46AA-8249-35B25AD0F0CC}" type="slidenum">
              <a:rPr lang="ar-JO" smtClean="0"/>
              <a:pPr/>
              <a:t>‹#›</a:t>
            </a:fld>
            <a:endParaRPr lang="ar-JO"/>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2"/>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200"/>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42885144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bwMode="white"/>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33243826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1"/>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69166830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8"/>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1"/>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extLst>
      <p:ext uri="{BB962C8B-B14F-4D97-AF65-F5344CB8AC3E}">
        <p14:creationId xmlns:p14="http://schemas.microsoft.com/office/powerpoint/2010/main" xmlns="" val="119770471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228234806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1"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6"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8" name="Footer Placeholder 7"/>
          <p:cNvSpPr>
            <a:spLocks noGrp="1"/>
          </p:cNvSpPr>
          <p:nvPr>
            <p:ph type="ftr" sz="quarter" idx="11"/>
          </p:nvPr>
        </p:nvSpPr>
        <p:spPr/>
        <p:txBody>
          <a:bodyPr/>
          <a:lstStyle/>
          <a:p>
            <a:endParaRPr lang="ar-JO">
              <a:solidFill>
                <a:srgbClr val="F0A22E">
                  <a:lumMod val="60000"/>
                  <a:lumOff val="40000"/>
                </a:srgbClr>
              </a:solidFill>
            </a:endParaRPr>
          </a:p>
        </p:txBody>
      </p:sp>
      <p:sp>
        <p:nvSpPr>
          <p:cNvPr id="9" name="Slide Number Placeholder 8"/>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98518284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4" name="Footer Placeholder 3"/>
          <p:cNvSpPr>
            <a:spLocks noGrp="1"/>
          </p:cNvSpPr>
          <p:nvPr>
            <p:ph type="ftr" sz="quarter" idx="11"/>
          </p:nvPr>
        </p:nvSpPr>
        <p:spPr/>
        <p:txBody>
          <a:bodyPr/>
          <a:lstStyle/>
          <a:p>
            <a:endParaRPr lang="ar-JO">
              <a:solidFill>
                <a:srgbClr val="F0A22E">
                  <a:lumMod val="60000"/>
                  <a:lumOff val="40000"/>
                </a:srgbClr>
              </a:solidFill>
            </a:endParaRPr>
          </a:p>
        </p:txBody>
      </p:sp>
      <p:sp>
        <p:nvSpPr>
          <p:cNvPr id="5" name="Slide Number Placeholder 4"/>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426396494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39613692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2"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2"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18939929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7"/>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6218192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bwMode="white"/>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412811605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76649222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2"/>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200"/>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683182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1"/>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1913787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8"/>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1"/>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extLst>
      <p:ext uri="{BB962C8B-B14F-4D97-AF65-F5344CB8AC3E}">
        <p14:creationId xmlns:p14="http://schemas.microsoft.com/office/powerpoint/2010/main" xmlns="" val="23213909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4881624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1"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6"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8" name="Footer Placeholder 7"/>
          <p:cNvSpPr>
            <a:spLocks noGrp="1"/>
          </p:cNvSpPr>
          <p:nvPr>
            <p:ph type="ftr" sz="quarter" idx="11"/>
          </p:nvPr>
        </p:nvSpPr>
        <p:spPr/>
        <p:txBody>
          <a:bodyPr/>
          <a:lstStyle/>
          <a:p>
            <a:endParaRPr lang="ar-JO">
              <a:solidFill>
                <a:srgbClr val="F0A22E">
                  <a:lumMod val="60000"/>
                  <a:lumOff val="40000"/>
                </a:srgbClr>
              </a:solidFill>
            </a:endParaRPr>
          </a:p>
        </p:txBody>
      </p:sp>
      <p:sp>
        <p:nvSpPr>
          <p:cNvPr id="9" name="Slide Number Placeholder 8"/>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5191902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4" name="Footer Placeholder 3"/>
          <p:cNvSpPr>
            <a:spLocks noGrp="1"/>
          </p:cNvSpPr>
          <p:nvPr>
            <p:ph type="ftr" sz="quarter" idx="11"/>
          </p:nvPr>
        </p:nvSpPr>
        <p:spPr/>
        <p:txBody>
          <a:bodyPr/>
          <a:lstStyle/>
          <a:p>
            <a:endParaRPr lang="ar-JO">
              <a:solidFill>
                <a:srgbClr val="F0A22E">
                  <a:lumMod val="60000"/>
                  <a:lumOff val="40000"/>
                </a:srgbClr>
              </a:solidFill>
            </a:endParaRPr>
          </a:p>
        </p:txBody>
      </p:sp>
      <p:sp>
        <p:nvSpPr>
          <p:cNvPr id="5" name="Slide Number Placeholder 4"/>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29112129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19325952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2"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2"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928647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1"/>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pPr/>
              <a:t>11/07/1434</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97FDA71B-EE05-46AA-8249-35B25AD0F0CC}" type="slidenum">
              <a:rPr lang="ar-JO" smtClean="0"/>
              <a:pPr/>
              <a:t>‹#›</a:t>
            </a:fld>
            <a:endParaRPr lang="ar-JO"/>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7"/>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7157506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2307615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2"/>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200"/>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10441529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bwMode="white"/>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41281160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1"/>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19137870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8"/>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1"/>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extLst>
      <p:ext uri="{BB962C8B-B14F-4D97-AF65-F5344CB8AC3E}">
        <p14:creationId xmlns:p14="http://schemas.microsoft.com/office/powerpoint/2010/main" xmlns="" val="23213909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4881624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1"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6"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8" name="Footer Placeholder 7"/>
          <p:cNvSpPr>
            <a:spLocks noGrp="1"/>
          </p:cNvSpPr>
          <p:nvPr>
            <p:ph type="ftr" sz="quarter" idx="11"/>
          </p:nvPr>
        </p:nvSpPr>
        <p:spPr/>
        <p:txBody>
          <a:bodyPr/>
          <a:lstStyle/>
          <a:p>
            <a:endParaRPr lang="ar-JO">
              <a:solidFill>
                <a:srgbClr val="F0A22E">
                  <a:lumMod val="60000"/>
                  <a:lumOff val="40000"/>
                </a:srgbClr>
              </a:solidFill>
            </a:endParaRPr>
          </a:p>
        </p:txBody>
      </p:sp>
      <p:sp>
        <p:nvSpPr>
          <p:cNvPr id="9" name="Slide Number Placeholder 8"/>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5191902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4" name="Footer Placeholder 3"/>
          <p:cNvSpPr>
            <a:spLocks noGrp="1"/>
          </p:cNvSpPr>
          <p:nvPr>
            <p:ph type="ftr" sz="quarter" idx="11"/>
          </p:nvPr>
        </p:nvSpPr>
        <p:spPr/>
        <p:txBody>
          <a:bodyPr/>
          <a:lstStyle/>
          <a:p>
            <a:endParaRPr lang="ar-JO">
              <a:solidFill>
                <a:srgbClr val="F0A22E">
                  <a:lumMod val="60000"/>
                  <a:lumOff val="40000"/>
                </a:srgbClr>
              </a:solidFill>
            </a:endParaRPr>
          </a:p>
        </p:txBody>
      </p:sp>
      <p:sp>
        <p:nvSpPr>
          <p:cNvPr id="5" name="Slide Number Placeholder 4"/>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29112129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1932595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9B2CA69-B41B-4479-BB3C-008F35DE98FA}" type="datetimeFigureOut">
              <a:rPr lang="ar-JO" smtClean="0"/>
              <a:pPr/>
              <a:t>11/07/1434</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97FDA71B-EE05-46AA-8249-35B25AD0F0CC}" type="slidenum">
              <a:rPr lang="ar-JO" smtClean="0"/>
              <a:pPr/>
              <a:t>‹#›</a:t>
            </a:fld>
            <a:endParaRPr lang="ar-JO"/>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8"/>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1"/>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2"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2"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9286472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7"/>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7157506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2307615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2"/>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200"/>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10441529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bwMode="white"/>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41281160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1"/>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191378709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8"/>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1"/>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extLst>
      <p:ext uri="{BB962C8B-B14F-4D97-AF65-F5344CB8AC3E}">
        <p14:creationId xmlns:p14="http://schemas.microsoft.com/office/powerpoint/2010/main" xmlns="" val="23213909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4881624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1"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6"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8" name="Footer Placeholder 7"/>
          <p:cNvSpPr>
            <a:spLocks noGrp="1"/>
          </p:cNvSpPr>
          <p:nvPr>
            <p:ph type="ftr" sz="quarter" idx="11"/>
          </p:nvPr>
        </p:nvSpPr>
        <p:spPr/>
        <p:txBody>
          <a:bodyPr/>
          <a:lstStyle/>
          <a:p>
            <a:endParaRPr lang="ar-JO">
              <a:solidFill>
                <a:srgbClr val="F0A22E">
                  <a:lumMod val="60000"/>
                  <a:lumOff val="40000"/>
                </a:srgbClr>
              </a:solidFill>
            </a:endParaRPr>
          </a:p>
        </p:txBody>
      </p:sp>
      <p:sp>
        <p:nvSpPr>
          <p:cNvPr id="9" name="Slide Number Placeholder 8"/>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5191902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4" name="Footer Placeholder 3"/>
          <p:cNvSpPr>
            <a:spLocks noGrp="1"/>
          </p:cNvSpPr>
          <p:nvPr>
            <p:ph type="ftr" sz="quarter" idx="11"/>
          </p:nvPr>
        </p:nvSpPr>
        <p:spPr/>
        <p:txBody>
          <a:bodyPr/>
          <a:lstStyle/>
          <a:p>
            <a:endParaRPr lang="ar-JO">
              <a:solidFill>
                <a:srgbClr val="F0A22E">
                  <a:lumMod val="60000"/>
                  <a:lumOff val="40000"/>
                </a:srgbClr>
              </a:solidFill>
            </a:endParaRPr>
          </a:p>
        </p:txBody>
      </p:sp>
      <p:sp>
        <p:nvSpPr>
          <p:cNvPr id="5" name="Slide Number Placeholder 4"/>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2911212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9B2CA69-B41B-4479-BB3C-008F35DE98FA}" type="datetimeFigureOut">
              <a:rPr lang="ar-JO" smtClean="0"/>
              <a:pPr/>
              <a:t>11/07/1434</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97FDA71B-EE05-46AA-8249-35B25AD0F0CC}" type="slidenum">
              <a:rPr lang="ar-JO" smtClean="0"/>
              <a:pPr/>
              <a:t>‹#›</a:t>
            </a:fld>
            <a:endParaRPr lang="ar-JO"/>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193259521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2"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2"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92864724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7"/>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71575061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23076150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2"/>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200"/>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104415296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bwMode="white"/>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412811605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1"/>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191378709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8"/>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1"/>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extLst>
      <p:ext uri="{BB962C8B-B14F-4D97-AF65-F5344CB8AC3E}">
        <p14:creationId xmlns:p14="http://schemas.microsoft.com/office/powerpoint/2010/main" xmlns="" val="232139094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48816248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1"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6"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8" name="Footer Placeholder 7"/>
          <p:cNvSpPr>
            <a:spLocks noGrp="1"/>
          </p:cNvSpPr>
          <p:nvPr>
            <p:ph type="ftr" sz="quarter" idx="11"/>
          </p:nvPr>
        </p:nvSpPr>
        <p:spPr/>
        <p:txBody>
          <a:bodyPr/>
          <a:lstStyle/>
          <a:p>
            <a:endParaRPr lang="ar-JO">
              <a:solidFill>
                <a:srgbClr val="F0A22E">
                  <a:lumMod val="60000"/>
                  <a:lumOff val="40000"/>
                </a:srgbClr>
              </a:solidFill>
            </a:endParaRPr>
          </a:p>
        </p:txBody>
      </p:sp>
      <p:sp>
        <p:nvSpPr>
          <p:cNvPr id="9" name="Slide Number Placeholder 8"/>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519190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1"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6"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9B2CA69-B41B-4479-BB3C-008F35DE98FA}" type="datetimeFigureOut">
              <a:rPr lang="ar-JO" smtClean="0"/>
              <a:pPr/>
              <a:t>11/07/1434</a:t>
            </a:fld>
            <a:endParaRPr lang="ar-JO"/>
          </a:p>
        </p:txBody>
      </p:sp>
      <p:sp>
        <p:nvSpPr>
          <p:cNvPr id="8" name="Footer Placeholder 7"/>
          <p:cNvSpPr>
            <a:spLocks noGrp="1"/>
          </p:cNvSpPr>
          <p:nvPr>
            <p:ph type="ftr" sz="quarter" idx="11"/>
          </p:nvPr>
        </p:nvSpPr>
        <p:spPr/>
        <p:txBody>
          <a:bodyPr/>
          <a:lstStyle/>
          <a:p>
            <a:endParaRPr lang="ar-JO"/>
          </a:p>
        </p:txBody>
      </p:sp>
      <p:sp>
        <p:nvSpPr>
          <p:cNvPr id="9" name="Slide Number Placeholder 8"/>
          <p:cNvSpPr>
            <a:spLocks noGrp="1"/>
          </p:cNvSpPr>
          <p:nvPr>
            <p:ph type="sldNum" sz="quarter" idx="12"/>
          </p:nvPr>
        </p:nvSpPr>
        <p:spPr/>
        <p:txBody>
          <a:bodyPr/>
          <a:lstStyle/>
          <a:p>
            <a:fld id="{97FDA71B-EE05-46AA-8249-35B25AD0F0CC}" type="slidenum">
              <a:rPr lang="ar-JO" smtClean="0"/>
              <a:pPr/>
              <a:t>‹#›</a:t>
            </a:fld>
            <a:endParaRPr lang="ar-JO"/>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4" name="Footer Placeholder 3"/>
          <p:cNvSpPr>
            <a:spLocks noGrp="1"/>
          </p:cNvSpPr>
          <p:nvPr>
            <p:ph type="ftr" sz="quarter" idx="11"/>
          </p:nvPr>
        </p:nvSpPr>
        <p:spPr/>
        <p:txBody>
          <a:bodyPr/>
          <a:lstStyle/>
          <a:p>
            <a:endParaRPr lang="ar-JO">
              <a:solidFill>
                <a:srgbClr val="F0A22E">
                  <a:lumMod val="60000"/>
                  <a:lumOff val="40000"/>
                </a:srgbClr>
              </a:solidFill>
            </a:endParaRPr>
          </a:p>
        </p:txBody>
      </p:sp>
      <p:sp>
        <p:nvSpPr>
          <p:cNvPr id="5" name="Slide Number Placeholder 4"/>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291121297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193259521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2"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2"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92864724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7"/>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71575061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23076150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2"/>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200"/>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104415296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bwMode="white"/>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41281160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1"/>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191378709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8"/>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1"/>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extLst>
      <p:ext uri="{BB962C8B-B14F-4D97-AF65-F5344CB8AC3E}">
        <p14:creationId xmlns:p14="http://schemas.microsoft.com/office/powerpoint/2010/main" xmlns="" val="232139094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488162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B2CA69-B41B-4479-BB3C-008F35DE98FA}" type="datetimeFigureOut">
              <a:rPr lang="ar-JO" smtClean="0"/>
              <a:pPr/>
              <a:t>11/07/1434</a:t>
            </a:fld>
            <a:endParaRPr lang="ar-JO"/>
          </a:p>
        </p:txBody>
      </p:sp>
      <p:sp>
        <p:nvSpPr>
          <p:cNvPr id="4" name="Footer Placeholder 3"/>
          <p:cNvSpPr>
            <a:spLocks noGrp="1"/>
          </p:cNvSpPr>
          <p:nvPr>
            <p:ph type="ftr" sz="quarter" idx="11"/>
          </p:nvPr>
        </p:nvSpPr>
        <p:spPr/>
        <p:txBody>
          <a:bodyPr/>
          <a:lstStyle/>
          <a:p>
            <a:endParaRPr lang="ar-JO"/>
          </a:p>
        </p:txBody>
      </p:sp>
      <p:sp>
        <p:nvSpPr>
          <p:cNvPr id="5" name="Slide Number Placeholder 4"/>
          <p:cNvSpPr>
            <a:spLocks noGrp="1"/>
          </p:cNvSpPr>
          <p:nvPr>
            <p:ph type="sldNum" sz="quarter" idx="12"/>
          </p:nvPr>
        </p:nvSpPr>
        <p:spPr/>
        <p:txBody>
          <a:bodyPr/>
          <a:lstStyle/>
          <a:p>
            <a:fld id="{97FDA71B-EE05-46AA-8249-35B25AD0F0CC}" type="slidenum">
              <a:rPr lang="ar-JO" smtClean="0"/>
              <a:pPr/>
              <a:t>‹#›</a:t>
            </a:fld>
            <a:endParaRPr lang="ar-JO"/>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1"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6"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8" name="Footer Placeholder 7"/>
          <p:cNvSpPr>
            <a:spLocks noGrp="1"/>
          </p:cNvSpPr>
          <p:nvPr>
            <p:ph type="ftr" sz="quarter" idx="11"/>
          </p:nvPr>
        </p:nvSpPr>
        <p:spPr/>
        <p:txBody>
          <a:bodyPr/>
          <a:lstStyle/>
          <a:p>
            <a:endParaRPr lang="ar-JO">
              <a:solidFill>
                <a:srgbClr val="F0A22E">
                  <a:lumMod val="60000"/>
                  <a:lumOff val="40000"/>
                </a:srgbClr>
              </a:solidFill>
            </a:endParaRPr>
          </a:p>
        </p:txBody>
      </p:sp>
      <p:sp>
        <p:nvSpPr>
          <p:cNvPr id="9" name="Slide Number Placeholder 8"/>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51919023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4" name="Footer Placeholder 3"/>
          <p:cNvSpPr>
            <a:spLocks noGrp="1"/>
          </p:cNvSpPr>
          <p:nvPr>
            <p:ph type="ftr" sz="quarter" idx="11"/>
          </p:nvPr>
        </p:nvSpPr>
        <p:spPr/>
        <p:txBody>
          <a:bodyPr/>
          <a:lstStyle/>
          <a:p>
            <a:endParaRPr lang="ar-JO">
              <a:solidFill>
                <a:srgbClr val="F0A22E">
                  <a:lumMod val="60000"/>
                  <a:lumOff val="40000"/>
                </a:srgbClr>
              </a:solidFill>
            </a:endParaRPr>
          </a:p>
        </p:txBody>
      </p:sp>
      <p:sp>
        <p:nvSpPr>
          <p:cNvPr id="5" name="Slide Number Placeholder 4"/>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291121297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193259521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2"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2"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92864724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7"/>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71575061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2307615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2"/>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200"/>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10441529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bwMode="white"/>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412811605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1"/>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191378709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8"/>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1"/>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extLst>
      <p:ext uri="{BB962C8B-B14F-4D97-AF65-F5344CB8AC3E}">
        <p14:creationId xmlns:p14="http://schemas.microsoft.com/office/powerpoint/2010/main" xmlns="" val="2321390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9B2CA69-B41B-4479-BB3C-008F35DE98FA}" type="datetimeFigureOut">
              <a:rPr lang="ar-JO" smtClean="0"/>
              <a:pPr/>
              <a:t>11/07/1434</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97FDA71B-EE05-46AA-8249-35B25AD0F0CC}" type="slidenum">
              <a:rPr lang="ar-JO" smtClean="0"/>
              <a:pPr/>
              <a:t>‹#›</a:t>
            </a:fld>
            <a:endParaRPr lang="ar-JO"/>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48816248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1"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6"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8" name="Footer Placeholder 7"/>
          <p:cNvSpPr>
            <a:spLocks noGrp="1"/>
          </p:cNvSpPr>
          <p:nvPr>
            <p:ph type="ftr" sz="quarter" idx="11"/>
          </p:nvPr>
        </p:nvSpPr>
        <p:spPr/>
        <p:txBody>
          <a:bodyPr/>
          <a:lstStyle/>
          <a:p>
            <a:endParaRPr lang="ar-JO">
              <a:solidFill>
                <a:srgbClr val="F0A22E">
                  <a:lumMod val="60000"/>
                  <a:lumOff val="40000"/>
                </a:srgbClr>
              </a:solidFill>
            </a:endParaRPr>
          </a:p>
        </p:txBody>
      </p:sp>
      <p:sp>
        <p:nvSpPr>
          <p:cNvPr id="9" name="Slide Number Placeholder 8"/>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51919023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4" name="Footer Placeholder 3"/>
          <p:cNvSpPr>
            <a:spLocks noGrp="1"/>
          </p:cNvSpPr>
          <p:nvPr>
            <p:ph type="ftr" sz="quarter" idx="11"/>
          </p:nvPr>
        </p:nvSpPr>
        <p:spPr/>
        <p:txBody>
          <a:bodyPr/>
          <a:lstStyle/>
          <a:p>
            <a:endParaRPr lang="ar-JO">
              <a:solidFill>
                <a:srgbClr val="F0A22E">
                  <a:lumMod val="60000"/>
                  <a:lumOff val="40000"/>
                </a:srgbClr>
              </a:solidFill>
            </a:endParaRPr>
          </a:p>
        </p:txBody>
      </p:sp>
      <p:sp>
        <p:nvSpPr>
          <p:cNvPr id="5" name="Slide Number Placeholder 4"/>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291121297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193259521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2"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2"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92864724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7"/>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71575061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23076150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2"/>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200"/>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104415296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bwMode="white"/>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412811605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1"/>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1913787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2"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2"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pPr/>
              <a:t>11/07/1434</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97FDA71B-EE05-46AA-8249-35B25AD0F0CC}" type="slidenum">
              <a:rPr lang="ar-JO" smtClean="0"/>
              <a:pPr/>
              <a:t>‹#›</a:t>
            </a:fld>
            <a:endParaRPr lang="ar-JO"/>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8"/>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1"/>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extLst>
      <p:ext uri="{BB962C8B-B14F-4D97-AF65-F5344CB8AC3E}">
        <p14:creationId xmlns:p14="http://schemas.microsoft.com/office/powerpoint/2010/main" xmlns="" val="232139094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48816248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1"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6"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8" name="Footer Placeholder 7"/>
          <p:cNvSpPr>
            <a:spLocks noGrp="1"/>
          </p:cNvSpPr>
          <p:nvPr>
            <p:ph type="ftr" sz="quarter" idx="11"/>
          </p:nvPr>
        </p:nvSpPr>
        <p:spPr/>
        <p:txBody>
          <a:bodyPr/>
          <a:lstStyle/>
          <a:p>
            <a:endParaRPr lang="ar-JO">
              <a:solidFill>
                <a:srgbClr val="F0A22E">
                  <a:lumMod val="60000"/>
                  <a:lumOff val="40000"/>
                </a:srgbClr>
              </a:solidFill>
            </a:endParaRPr>
          </a:p>
        </p:txBody>
      </p:sp>
      <p:sp>
        <p:nvSpPr>
          <p:cNvPr id="9" name="Slide Number Placeholder 8"/>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51919023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4" name="Footer Placeholder 3"/>
          <p:cNvSpPr>
            <a:spLocks noGrp="1"/>
          </p:cNvSpPr>
          <p:nvPr>
            <p:ph type="ftr" sz="quarter" idx="11"/>
          </p:nvPr>
        </p:nvSpPr>
        <p:spPr/>
        <p:txBody>
          <a:bodyPr/>
          <a:lstStyle/>
          <a:p>
            <a:endParaRPr lang="ar-JO">
              <a:solidFill>
                <a:srgbClr val="F0A22E">
                  <a:lumMod val="60000"/>
                  <a:lumOff val="40000"/>
                </a:srgbClr>
              </a:solidFill>
            </a:endParaRPr>
          </a:p>
        </p:txBody>
      </p:sp>
      <p:sp>
        <p:nvSpPr>
          <p:cNvPr id="5" name="Slide Number Placeholder 4"/>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291121297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193259521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2"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2"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92864724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7"/>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71575061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23076150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2"/>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200"/>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104415296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bwMode="white"/>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4128116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7"/>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pPr/>
              <a:t>11/07/1434</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97FDA71B-EE05-46AA-8249-35B25AD0F0CC}" type="slidenum">
              <a:rPr lang="ar-JO" smtClean="0"/>
              <a:pPr/>
              <a:t>‹#›</a:t>
            </a:fld>
            <a:endParaRPr lang="ar-JO"/>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1"/>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191378709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8"/>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1"/>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extLst>
      <p:ext uri="{BB962C8B-B14F-4D97-AF65-F5344CB8AC3E}">
        <p14:creationId xmlns:p14="http://schemas.microsoft.com/office/powerpoint/2010/main" xmlns="" val="232139094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48816248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1"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6"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8" name="Footer Placeholder 7"/>
          <p:cNvSpPr>
            <a:spLocks noGrp="1"/>
          </p:cNvSpPr>
          <p:nvPr>
            <p:ph type="ftr" sz="quarter" idx="11"/>
          </p:nvPr>
        </p:nvSpPr>
        <p:spPr/>
        <p:txBody>
          <a:bodyPr/>
          <a:lstStyle/>
          <a:p>
            <a:endParaRPr lang="ar-JO">
              <a:solidFill>
                <a:srgbClr val="F0A22E">
                  <a:lumMod val="60000"/>
                  <a:lumOff val="40000"/>
                </a:srgbClr>
              </a:solidFill>
            </a:endParaRPr>
          </a:p>
        </p:txBody>
      </p:sp>
      <p:sp>
        <p:nvSpPr>
          <p:cNvPr id="9" name="Slide Number Placeholder 8"/>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51919023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4" name="Footer Placeholder 3"/>
          <p:cNvSpPr>
            <a:spLocks noGrp="1"/>
          </p:cNvSpPr>
          <p:nvPr>
            <p:ph type="ftr" sz="quarter" idx="11"/>
          </p:nvPr>
        </p:nvSpPr>
        <p:spPr/>
        <p:txBody>
          <a:bodyPr/>
          <a:lstStyle/>
          <a:p>
            <a:endParaRPr lang="ar-JO">
              <a:solidFill>
                <a:srgbClr val="F0A22E">
                  <a:lumMod val="60000"/>
                  <a:lumOff val="40000"/>
                </a:srgbClr>
              </a:solidFill>
            </a:endParaRPr>
          </a:p>
        </p:txBody>
      </p:sp>
      <p:sp>
        <p:nvSpPr>
          <p:cNvPr id="5" name="Slide Number Placeholder 4"/>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extLst>
      <p:ext uri="{BB962C8B-B14F-4D97-AF65-F5344CB8AC3E}">
        <p14:creationId xmlns:p14="http://schemas.microsoft.com/office/powerpoint/2010/main" xmlns="" val="291121297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193259521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2"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2"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92864724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7"/>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6" name="Footer Placeholder 5"/>
          <p:cNvSpPr>
            <a:spLocks noGrp="1"/>
          </p:cNvSpPr>
          <p:nvPr>
            <p:ph type="ftr" sz="quarter" idx="11"/>
          </p:nvPr>
        </p:nvSpPr>
        <p:spPr/>
        <p:txBody>
          <a:bodyPr/>
          <a:lstStyle/>
          <a:p>
            <a:endParaRPr lang="ar-JO">
              <a:solidFill>
                <a:srgbClr val="F0A22E">
                  <a:lumMod val="60000"/>
                  <a:lumOff val="40000"/>
                </a:srgbClr>
              </a:solidFill>
            </a:endParaRPr>
          </a:p>
        </p:txBody>
      </p:sp>
      <p:sp>
        <p:nvSpPr>
          <p:cNvPr id="7" name="Slide Number Placeholder 6"/>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71575061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23076150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2"/>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200"/>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11"/>
          </p:nvPr>
        </p:nvSpPr>
        <p:spPr/>
        <p:txBody>
          <a:bodyPr/>
          <a:lstStyle/>
          <a:p>
            <a:endParaRPr lang="ar-JO">
              <a:solidFill>
                <a:srgbClr val="F0A22E">
                  <a:lumMod val="60000"/>
                  <a:lumOff val="40000"/>
                </a:srgbClr>
              </a:solidFill>
            </a:endParaRPr>
          </a:p>
        </p:txBody>
      </p:sp>
      <p:sp>
        <p:nvSpPr>
          <p:cNvPr id="6" name="Slide Number Placeholder 5"/>
          <p:cNvSpPr>
            <a:spLocks noGrp="1"/>
          </p:cNvSpPr>
          <p:nvPr>
            <p:ph type="sldNum" sz="quarter" idx="12"/>
          </p:nvPr>
        </p:nvSpPr>
        <p:spPr/>
        <p:txBody>
          <a:body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10441529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3.pn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3.pn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3.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3.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3.pn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3.pn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3.pn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1"/>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1"/>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39B2CA69-B41B-4479-BB3C-008F35DE98FA}" type="datetimeFigureOut">
              <a:rPr lang="ar-JO" smtClean="0"/>
              <a:pPr/>
              <a:t>11/07/1434</a:t>
            </a:fld>
            <a:endParaRPr lang="ar-JO"/>
          </a:p>
        </p:txBody>
      </p:sp>
      <p:sp>
        <p:nvSpPr>
          <p:cNvPr id="5" name="Footer Placeholder 4"/>
          <p:cNvSpPr>
            <a:spLocks noGrp="1"/>
          </p:cNvSpPr>
          <p:nvPr>
            <p:ph type="ftr" sz="quarter" idx="3"/>
          </p:nvPr>
        </p:nvSpPr>
        <p:spPr bwMode="white">
          <a:xfrm>
            <a:off x="2971800" y="6356351"/>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ar-JO"/>
          </a:p>
        </p:txBody>
      </p:sp>
      <p:sp>
        <p:nvSpPr>
          <p:cNvPr id="6" name="Slide Number Placeholder 5"/>
          <p:cNvSpPr>
            <a:spLocks noGrp="1"/>
          </p:cNvSpPr>
          <p:nvPr>
            <p:ph type="sldNum" sz="quarter" idx="4"/>
          </p:nvPr>
        </p:nvSpPr>
        <p:spPr bwMode="white">
          <a:xfrm>
            <a:off x="6675120" y="6364225"/>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97FDA71B-EE05-46AA-8249-35B25AD0F0CC}" type="slidenum">
              <a:rPr lang="ar-JO" smtClean="0"/>
              <a:pPr/>
              <a:t>‹#›</a:t>
            </a:fld>
            <a:endParaRPr lang="ar-JO"/>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1" eaLnBrk="1" latinLnBrk="0" hangingPunct="1">
        <a:spcBef>
          <a:spcPct val="0"/>
        </a:spcBef>
        <a:buNone/>
        <a:defRPr sz="3600" kern="1200" cap="all" spc="300" baseline="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0" indent="-274320" algn="r" defTabSz="914400" rtl="1"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r" defTabSz="914400" rtl="1"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r" defTabSz="914400" rtl="1"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r" defTabSz="914400" rtl="1"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1"/>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1"/>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3"/>
          </p:nvPr>
        </p:nvSpPr>
        <p:spPr bwMode="white">
          <a:xfrm>
            <a:off x="2971800" y="6356351"/>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ar-JO">
              <a:solidFill>
                <a:srgbClr val="F0A22E">
                  <a:lumMod val="60000"/>
                  <a:lumOff val="40000"/>
                </a:srgbClr>
              </a:solidFill>
            </a:endParaRPr>
          </a:p>
        </p:txBody>
      </p:sp>
      <p:sp>
        <p:nvSpPr>
          <p:cNvPr id="6" name="Slide Number Placeholder 5"/>
          <p:cNvSpPr>
            <a:spLocks noGrp="1"/>
          </p:cNvSpPr>
          <p:nvPr>
            <p:ph type="sldNum" sz="quarter" idx="4"/>
          </p:nvPr>
        </p:nvSpPr>
        <p:spPr bwMode="white">
          <a:xfrm>
            <a:off x="6675120" y="6364225"/>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338409096"/>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ctr" defTabSz="914400" rtl="1" eaLnBrk="1" latinLnBrk="0" hangingPunct="1">
        <a:spcBef>
          <a:spcPct val="0"/>
        </a:spcBef>
        <a:buNone/>
        <a:defRPr sz="3600" kern="1200" cap="all" spc="300" baseline="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0" indent="-274320" algn="r" defTabSz="914400" rtl="1"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r" defTabSz="914400" rtl="1"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r" defTabSz="914400" rtl="1"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r" defTabSz="914400" rtl="1"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1"/>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1"/>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3"/>
          </p:nvPr>
        </p:nvSpPr>
        <p:spPr bwMode="white">
          <a:xfrm>
            <a:off x="2971800" y="6356351"/>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ar-JO">
              <a:solidFill>
                <a:srgbClr val="F0A22E">
                  <a:lumMod val="60000"/>
                  <a:lumOff val="40000"/>
                </a:srgbClr>
              </a:solidFill>
            </a:endParaRPr>
          </a:p>
        </p:txBody>
      </p:sp>
      <p:sp>
        <p:nvSpPr>
          <p:cNvPr id="6" name="Slide Number Placeholder 5"/>
          <p:cNvSpPr>
            <a:spLocks noGrp="1"/>
          </p:cNvSpPr>
          <p:nvPr>
            <p:ph type="sldNum" sz="quarter" idx="4"/>
          </p:nvPr>
        </p:nvSpPr>
        <p:spPr bwMode="white">
          <a:xfrm>
            <a:off x="6675120" y="6364225"/>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3837217399"/>
      </p:ext>
    </p:extLst>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ctr" defTabSz="914400" rtl="1" eaLnBrk="1" latinLnBrk="0" hangingPunct="1">
        <a:spcBef>
          <a:spcPct val="0"/>
        </a:spcBef>
        <a:buNone/>
        <a:defRPr sz="3600" kern="1200" cap="all" spc="300" baseline="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0" indent="-274320" algn="r" defTabSz="914400" rtl="1"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r" defTabSz="914400" rtl="1"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r" defTabSz="914400" rtl="1"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r" defTabSz="914400" rtl="1"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1"/>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1"/>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3"/>
          </p:nvPr>
        </p:nvSpPr>
        <p:spPr bwMode="white">
          <a:xfrm>
            <a:off x="2971800" y="6356351"/>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ar-JO">
              <a:solidFill>
                <a:srgbClr val="F0A22E">
                  <a:lumMod val="60000"/>
                  <a:lumOff val="40000"/>
                </a:srgbClr>
              </a:solidFill>
            </a:endParaRPr>
          </a:p>
        </p:txBody>
      </p:sp>
      <p:sp>
        <p:nvSpPr>
          <p:cNvPr id="6" name="Slide Number Placeholder 5"/>
          <p:cNvSpPr>
            <a:spLocks noGrp="1"/>
          </p:cNvSpPr>
          <p:nvPr>
            <p:ph type="sldNum" sz="quarter" idx="4"/>
          </p:nvPr>
        </p:nvSpPr>
        <p:spPr bwMode="white">
          <a:xfrm>
            <a:off x="6675120" y="6364225"/>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890204003"/>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defTabSz="914400" rtl="1" eaLnBrk="1" latinLnBrk="0" hangingPunct="1">
        <a:spcBef>
          <a:spcPct val="0"/>
        </a:spcBef>
        <a:buNone/>
        <a:defRPr sz="3600" kern="1200" cap="all" spc="300" baseline="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0" indent="-274320" algn="r" defTabSz="914400" rtl="1"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r" defTabSz="914400" rtl="1"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r" defTabSz="914400" rtl="1"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r" defTabSz="914400" rtl="1"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1"/>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1"/>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3"/>
          </p:nvPr>
        </p:nvSpPr>
        <p:spPr bwMode="white">
          <a:xfrm>
            <a:off x="2971800" y="6356351"/>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ar-JO">
              <a:solidFill>
                <a:srgbClr val="F0A22E">
                  <a:lumMod val="60000"/>
                  <a:lumOff val="40000"/>
                </a:srgbClr>
              </a:solidFill>
            </a:endParaRPr>
          </a:p>
        </p:txBody>
      </p:sp>
      <p:sp>
        <p:nvSpPr>
          <p:cNvPr id="6" name="Slide Number Placeholder 5"/>
          <p:cNvSpPr>
            <a:spLocks noGrp="1"/>
          </p:cNvSpPr>
          <p:nvPr>
            <p:ph type="sldNum" sz="quarter" idx="4"/>
          </p:nvPr>
        </p:nvSpPr>
        <p:spPr bwMode="white">
          <a:xfrm>
            <a:off x="6675120" y="6364225"/>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890204003"/>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ctr" defTabSz="914400" rtl="1" eaLnBrk="1" latinLnBrk="0" hangingPunct="1">
        <a:spcBef>
          <a:spcPct val="0"/>
        </a:spcBef>
        <a:buNone/>
        <a:defRPr sz="3600" kern="1200" cap="all" spc="300" baseline="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0" indent="-274320" algn="r" defTabSz="914400" rtl="1"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r" defTabSz="914400" rtl="1"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r" defTabSz="914400" rtl="1"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r" defTabSz="914400" rtl="1"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1"/>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1"/>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3"/>
          </p:nvPr>
        </p:nvSpPr>
        <p:spPr bwMode="white">
          <a:xfrm>
            <a:off x="2971800" y="6356351"/>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ar-JO">
              <a:solidFill>
                <a:srgbClr val="F0A22E">
                  <a:lumMod val="60000"/>
                  <a:lumOff val="40000"/>
                </a:srgbClr>
              </a:solidFill>
            </a:endParaRPr>
          </a:p>
        </p:txBody>
      </p:sp>
      <p:sp>
        <p:nvSpPr>
          <p:cNvPr id="6" name="Slide Number Placeholder 5"/>
          <p:cNvSpPr>
            <a:spLocks noGrp="1"/>
          </p:cNvSpPr>
          <p:nvPr>
            <p:ph type="sldNum" sz="quarter" idx="4"/>
          </p:nvPr>
        </p:nvSpPr>
        <p:spPr bwMode="white">
          <a:xfrm>
            <a:off x="6675120" y="6364225"/>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890204003"/>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ctr" defTabSz="914400" rtl="1" eaLnBrk="1" latinLnBrk="0" hangingPunct="1">
        <a:spcBef>
          <a:spcPct val="0"/>
        </a:spcBef>
        <a:buNone/>
        <a:defRPr sz="3600" kern="1200" cap="all" spc="300" baseline="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0" indent="-274320" algn="r" defTabSz="914400" rtl="1"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r" defTabSz="914400" rtl="1"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r" defTabSz="914400" rtl="1"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r" defTabSz="914400" rtl="1"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1"/>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1"/>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3"/>
          </p:nvPr>
        </p:nvSpPr>
        <p:spPr bwMode="white">
          <a:xfrm>
            <a:off x="2971800" y="6356351"/>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ar-JO">
              <a:solidFill>
                <a:srgbClr val="F0A22E">
                  <a:lumMod val="60000"/>
                  <a:lumOff val="40000"/>
                </a:srgbClr>
              </a:solidFill>
            </a:endParaRPr>
          </a:p>
        </p:txBody>
      </p:sp>
      <p:sp>
        <p:nvSpPr>
          <p:cNvPr id="6" name="Slide Number Placeholder 5"/>
          <p:cNvSpPr>
            <a:spLocks noGrp="1"/>
          </p:cNvSpPr>
          <p:nvPr>
            <p:ph type="sldNum" sz="quarter" idx="4"/>
          </p:nvPr>
        </p:nvSpPr>
        <p:spPr bwMode="white">
          <a:xfrm>
            <a:off x="6675120" y="6364225"/>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890204003"/>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ctr" defTabSz="914400" rtl="1" eaLnBrk="1" latinLnBrk="0" hangingPunct="1">
        <a:spcBef>
          <a:spcPct val="0"/>
        </a:spcBef>
        <a:buNone/>
        <a:defRPr sz="3600" kern="1200" cap="all" spc="300" baseline="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0" indent="-274320" algn="r" defTabSz="914400" rtl="1"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r" defTabSz="914400" rtl="1"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r" defTabSz="914400" rtl="1"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r" defTabSz="914400" rtl="1"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1"/>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1"/>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3"/>
          </p:nvPr>
        </p:nvSpPr>
        <p:spPr bwMode="white">
          <a:xfrm>
            <a:off x="2971800" y="6356351"/>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ar-JO">
              <a:solidFill>
                <a:srgbClr val="F0A22E">
                  <a:lumMod val="60000"/>
                  <a:lumOff val="40000"/>
                </a:srgbClr>
              </a:solidFill>
            </a:endParaRPr>
          </a:p>
        </p:txBody>
      </p:sp>
      <p:sp>
        <p:nvSpPr>
          <p:cNvPr id="6" name="Slide Number Placeholder 5"/>
          <p:cNvSpPr>
            <a:spLocks noGrp="1"/>
          </p:cNvSpPr>
          <p:nvPr>
            <p:ph type="sldNum" sz="quarter" idx="4"/>
          </p:nvPr>
        </p:nvSpPr>
        <p:spPr bwMode="white">
          <a:xfrm>
            <a:off x="6675120" y="6364225"/>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890204003"/>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ctr" defTabSz="914400" rtl="1" eaLnBrk="1" latinLnBrk="0" hangingPunct="1">
        <a:spcBef>
          <a:spcPct val="0"/>
        </a:spcBef>
        <a:buNone/>
        <a:defRPr sz="3600" kern="1200" cap="all" spc="300" baseline="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0" indent="-274320" algn="r" defTabSz="914400" rtl="1"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r" defTabSz="914400" rtl="1"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r" defTabSz="914400" rtl="1"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r" defTabSz="914400" rtl="1"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1"/>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1"/>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3"/>
          </p:nvPr>
        </p:nvSpPr>
        <p:spPr bwMode="white">
          <a:xfrm>
            <a:off x="2971800" y="6356351"/>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ar-JO">
              <a:solidFill>
                <a:srgbClr val="F0A22E">
                  <a:lumMod val="60000"/>
                  <a:lumOff val="40000"/>
                </a:srgbClr>
              </a:solidFill>
            </a:endParaRPr>
          </a:p>
        </p:txBody>
      </p:sp>
      <p:sp>
        <p:nvSpPr>
          <p:cNvPr id="6" name="Slide Number Placeholder 5"/>
          <p:cNvSpPr>
            <a:spLocks noGrp="1"/>
          </p:cNvSpPr>
          <p:nvPr>
            <p:ph type="sldNum" sz="quarter" idx="4"/>
          </p:nvPr>
        </p:nvSpPr>
        <p:spPr bwMode="white">
          <a:xfrm>
            <a:off x="6675120" y="6364225"/>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890204003"/>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ctr" defTabSz="914400" rtl="1" eaLnBrk="1" latinLnBrk="0" hangingPunct="1">
        <a:spcBef>
          <a:spcPct val="0"/>
        </a:spcBef>
        <a:buNone/>
        <a:defRPr sz="3600" kern="1200" cap="all" spc="300" baseline="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0" indent="-274320" algn="r" defTabSz="914400" rtl="1"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r" defTabSz="914400" rtl="1"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r" defTabSz="914400" rtl="1"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r" defTabSz="914400" rtl="1"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1"/>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1"/>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3"/>
          </p:nvPr>
        </p:nvSpPr>
        <p:spPr bwMode="white">
          <a:xfrm>
            <a:off x="2971800" y="6356351"/>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ar-JO">
              <a:solidFill>
                <a:srgbClr val="F0A22E">
                  <a:lumMod val="60000"/>
                  <a:lumOff val="40000"/>
                </a:srgbClr>
              </a:solidFill>
            </a:endParaRPr>
          </a:p>
        </p:txBody>
      </p:sp>
      <p:sp>
        <p:nvSpPr>
          <p:cNvPr id="6" name="Slide Number Placeholder 5"/>
          <p:cNvSpPr>
            <a:spLocks noGrp="1"/>
          </p:cNvSpPr>
          <p:nvPr>
            <p:ph type="sldNum" sz="quarter" idx="4"/>
          </p:nvPr>
        </p:nvSpPr>
        <p:spPr bwMode="white">
          <a:xfrm>
            <a:off x="6675120" y="6364225"/>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890204003"/>
      </p:ext>
    </p:extLst>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ctr" defTabSz="914400" rtl="1" eaLnBrk="1" latinLnBrk="0" hangingPunct="1">
        <a:spcBef>
          <a:spcPct val="0"/>
        </a:spcBef>
        <a:buNone/>
        <a:defRPr sz="3600" kern="1200" cap="all" spc="300" baseline="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0" indent="-274320" algn="r" defTabSz="914400" rtl="1"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r" defTabSz="914400" rtl="1"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r" defTabSz="914400" rtl="1"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r" defTabSz="914400" rtl="1"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1"/>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1"/>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39B2CA69-B41B-4479-BB3C-008F35DE98FA}" type="datetimeFigureOut">
              <a:rPr lang="ar-JO" smtClean="0">
                <a:solidFill>
                  <a:srgbClr val="F0A22E">
                    <a:lumMod val="60000"/>
                    <a:lumOff val="40000"/>
                  </a:srgbClr>
                </a:solidFill>
              </a:rPr>
              <a:pPr/>
              <a:t>11/07/1434</a:t>
            </a:fld>
            <a:endParaRPr lang="ar-JO">
              <a:solidFill>
                <a:srgbClr val="F0A22E">
                  <a:lumMod val="60000"/>
                  <a:lumOff val="40000"/>
                </a:srgbClr>
              </a:solidFill>
            </a:endParaRPr>
          </a:p>
        </p:txBody>
      </p:sp>
      <p:sp>
        <p:nvSpPr>
          <p:cNvPr id="5" name="Footer Placeholder 4"/>
          <p:cNvSpPr>
            <a:spLocks noGrp="1"/>
          </p:cNvSpPr>
          <p:nvPr>
            <p:ph type="ftr" sz="quarter" idx="3"/>
          </p:nvPr>
        </p:nvSpPr>
        <p:spPr bwMode="white">
          <a:xfrm>
            <a:off x="2971800" y="6356351"/>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ar-JO">
              <a:solidFill>
                <a:srgbClr val="F0A22E">
                  <a:lumMod val="60000"/>
                  <a:lumOff val="40000"/>
                </a:srgbClr>
              </a:solidFill>
            </a:endParaRPr>
          </a:p>
        </p:txBody>
      </p:sp>
      <p:sp>
        <p:nvSpPr>
          <p:cNvPr id="6" name="Slide Number Placeholder 5"/>
          <p:cNvSpPr>
            <a:spLocks noGrp="1"/>
          </p:cNvSpPr>
          <p:nvPr>
            <p:ph type="sldNum" sz="quarter" idx="4"/>
          </p:nvPr>
        </p:nvSpPr>
        <p:spPr bwMode="white">
          <a:xfrm>
            <a:off x="6675120" y="6364225"/>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97FDA71B-EE05-46AA-8249-35B25AD0F0CC}" type="slidenum">
              <a:rPr lang="ar-JO" smtClean="0">
                <a:solidFill>
                  <a:srgbClr val="F0A22E">
                    <a:lumMod val="60000"/>
                    <a:lumOff val="40000"/>
                  </a:srgbClr>
                </a:solidFill>
              </a:rPr>
              <a:pPr/>
              <a:t>‹#›</a:t>
            </a:fld>
            <a:endParaRPr lang="ar-JO">
              <a:solidFill>
                <a:srgbClr val="F0A22E">
                  <a:lumMod val="60000"/>
                  <a:lumOff val="40000"/>
                </a:srgbClr>
              </a:solidFill>
            </a:endParaRPr>
          </a:p>
        </p:txBody>
      </p:sp>
    </p:spTree>
    <p:extLst>
      <p:ext uri="{BB962C8B-B14F-4D97-AF65-F5344CB8AC3E}">
        <p14:creationId xmlns:p14="http://schemas.microsoft.com/office/powerpoint/2010/main" xmlns="" val="2890204003"/>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ctr" defTabSz="914400" rtl="1" eaLnBrk="1" latinLnBrk="0" hangingPunct="1">
        <a:spcBef>
          <a:spcPct val="0"/>
        </a:spcBef>
        <a:buNone/>
        <a:defRPr sz="3600" kern="1200" cap="all" spc="300" baseline="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0" indent="-274320" algn="r" defTabSz="914400" rtl="1"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r" defTabSz="914400" rtl="1"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r" defTabSz="914400" rtl="1"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r" defTabSz="914400" rtl="1"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r" defTabSz="914400" rtl="1"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r" defTabSz="914400" rtl="1"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16.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17.xml"/><Relationship Id="rId1" Type="http://schemas.openxmlformats.org/officeDocument/2006/relationships/themeOverride" Target="../theme/themeOverrid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39.xml"/><Relationship Id="rId4" Type="http://schemas.openxmlformats.org/officeDocument/2006/relationships/image" Target="../media/image24.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1.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83.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94.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94.xml"/><Relationship Id="rId4" Type="http://schemas.openxmlformats.org/officeDocument/2006/relationships/image" Target="../media/image32.png"/></Relationships>
</file>

<file path=ppt/slides/_rels/slide33.x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slideLayout" Target="../slideLayouts/slideLayout9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980729"/>
            <a:ext cx="7772400" cy="1470025"/>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800" b="1"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ambria"/>
                <a:ea typeface="Times New Roman"/>
                <a:cs typeface="Franklin Gothic Book"/>
              </a:rPr>
              <a:t>Graduation Project </a:t>
            </a:r>
            <a:endParaRPr lang="ar-JO" sz="3800" b="1"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Subtitle 2"/>
          <p:cNvSpPr>
            <a:spLocks noGrp="1"/>
          </p:cNvSpPr>
          <p:nvPr>
            <p:ph type="subTitle" idx="1"/>
          </p:nvPr>
        </p:nvSpPr>
        <p:spPr>
          <a:xfrm>
            <a:off x="1691680" y="3356992"/>
            <a:ext cx="6400800" cy="1752600"/>
          </a:xfrm>
        </p:spPr>
        <p:txBody>
          <a:bodyPr>
            <a:normAutofit/>
          </a:bodyPr>
          <a:lstStyle/>
          <a:p>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a:ea typeface="Times New Roman"/>
                <a:cs typeface="Franklin Gothic Book"/>
              </a:rPr>
              <a:t> Mechanical system for Building of_ al Kuwait Surgery Specialized Hospital</a:t>
            </a:r>
            <a:endParaRPr lang="ar-JO"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xmlns="" val="1832446915"/>
      </p:ext>
    </p:extLst>
  </p:cSld>
  <p:clrMapOvr>
    <a:masterClrMapping/>
  </p:clrMapOvr>
  <mc:AlternateContent xmlns:mc="http://schemas.openxmlformats.org/markup-compatibility/2006">
    <mc:Choice xmlns:p14="http://schemas.microsoft.com/office/powerpoint/2010/main" xmlns="" Requires="p14">
      <p:transition spd="slow" p14:dur="4000">
        <p14:vortex/>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16934"/>
            <a:ext cx="9144000" cy="1035802"/>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nchor="ctr"/>
          <a:lstStyle/>
          <a:p>
            <a:r>
              <a:rPr lang="en-US" dirty="0" smtClean="0"/>
              <a:t>Description for </a:t>
            </a:r>
            <a:r>
              <a:rPr lang="en-US" dirty="0" err="1" smtClean="0"/>
              <a:t>cellin</a:t>
            </a:r>
            <a:endParaRPr lang="ar-JO" dirty="0"/>
          </a:p>
        </p:txBody>
      </p:sp>
      <mc:AlternateContent xmlns:mc="http://schemas.openxmlformats.org/markup-compatibility/2006">
        <mc:Choice xmlns:a14="http://schemas.microsoft.com/office/drawing/2010/main" xmlns="" Requires="a14">
          <p:sp>
            <p:nvSpPr>
              <p:cNvPr id="3" name="TextBox 2"/>
              <p:cNvSpPr txBox="1"/>
              <p:nvPr/>
            </p:nvSpPr>
            <p:spPr>
              <a:xfrm>
                <a:off x="0" y="1052736"/>
                <a:ext cx="9144000" cy="6065635"/>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lvl="0"/>
                <a:endParaRPr lang="ar-JO" b="1" dirty="0">
                  <a:solidFill>
                    <a:prstClr val="black"/>
                  </a:solidFill>
                </a:endParaRPr>
              </a:p>
              <a:p>
                <a:pPr marL="342900" lvl="0" indent="-342900" algn="just" rtl="0">
                  <a:lnSpc>
                    <a:spcPct val="115000"/>
                  </a:lnSpc>
                  <a:spcAft>
                    <a:spcPts val="1000"/>
                  </a:spcAft>
                  <a:buFont typeface="+mj-lt"/>
                  <a:buAutoNum type="arabicPeriod"/>
                </a:pPr>
                <a:r>
                  <a:rPr lang="en-US" dirty="0">
                    <a:latin typeface="Times New Roman"/>
                    <a:ea typeface="Calibri"/>
                    <a:cs typeface="Arial"/>
                  </a:rPr>
                  <a:t>Ri and Ro is equal to 0.1 and 0.02 respectively.</a:t>
                </a:r>
                <a:endParaRPr lang="en-US" sz="1400" dirty="0">
                  <a:latin typeface="Calibri"/>
                  <a:ea typeface="Calibri"/>
                  <a:cs typeface="Arial"/>
                </a:endParaRPr>
              </a:p>
              <a:p>
                <a:pPr marL="342900" lvl="0" indent="-342900" algn="just" rtl="0">
                  <a:buFont typeface="+mj-lt"/>
                  <a:buAutoNum type="arabicPeriod"/>
                </a:pPr>
                <a:r>
                  <a:rPr lang="en-US" dirty="0" smtClean="0">
                    <a:solidFill>
                      <a:prstClr val="black"/>
                    </a:solidFill>
                    <a:latin typeface="Times New Roman"/>
                    <a:ea typeface="Calibri"/>
                  </a:rPr>
                  <a:t>The </a:t>
                </a:r>
                <a:r>
                  <a:rPr lang="en-US" dirty="0">
                    <a:solidFill>
                      <a:prstClr val="black"/>
                    </a:solidFill>
                    <a:latin typeface="Times New Roman"/>
                    <a:ea typeface="Calibri"/>
                  </a:rPr>
                  <a:t>overall heat transfer for wall (U) = 1\R</a:t>
                </a:r>
                <a:r>
                  <a:rPr lang="en-US" baseline="-25000" dirty="0">
                    <a:solidFill>
                      <a:prstClr val="black"/>
                    </a:solidFill>
                    <a:latin typeface="Times New Roman"/>
                    <a:ea typeface="Calibri"/>
                  </a:rPr>
                  <a:t>total </a:t>
                </a:r>
              </a:p>
              <a:p>
                <a:pPr marL="342900" lvl="0" indent="-342900" algn="just" rtl="0">
                  <a:buFont typeface="+mj-lt"/>
                  <a:buAutoNum type="arabicPeriod"/>
                </a:pPr>
                <a:endParaRPr lang="en-US" dirty="0">
                  <a:solidFill>
                    <a:prstClr val="black"/>
                  </a:solidFill>
                </a:endParaRPr>
              </a:p>
              <a:p>
                <a:pPr lvl="0" algn="l" rtl="0"/>
                <a:r>
                  <a:rPr lang="en-US" b="1" dirty="0">
                    <a:solidFill>
                      <a:prstClr val="black"/>
                    </a:solidFill>
                    <a:latin typeface="Times New Roman"/>
                    <a:ea typeface="Calibri"/>
                  </a:rPr>
                  <a:t>U = </a:t>
                </a:r>
                <a:r>
                  <a:rPr lang="en-US" dirty="0">
                    <a:solidFill>
                      <a:prstClr val="black"/>
                    </a:solidFill>
                    <a:latin typeface="Times New Roman"/>
                    <a:ea typeface="Calibri"/>
                  </a:rPr>
                  <a:t>1\R</a:t>
                </a:r>
                <a:r>
                  <a:rPr lang="en-US" baseline="-25000" dirty="0">
                    <a:solidFill>
                      <a:prstClr val="black"/>
                    </a:solidFill>
                    <a:latin typeface="Times New Roman"/>
                    <a:ea typeface="Calibri"/>
                  </a:rPr>
                  <a:t>total</a:t>
                </a:r>
                <a:endParaRPr lang="ar-JO" dirty="0">
                  <a:solidFill>
                    <a:prstClr val="black"/>
                  </a:solidFill>
                </a:endParaRPr>
              </a:p>
              <a:p>
                <a:pPr lvl="0" algn="l" rtl="0"/>
                <a:endParaRPr lang="en-US" dirty="0">
                  <a:solidFill>
                    <a:prstClr val="black"/>
                  </a:solidFill>
                </a:endParaRPr>
              </a:p>
              <a:p>
                <a:pPr lvl="0" algn="l" rtl="0"/>
                <a:r>
                  <a:rPr lang="en-US" dirty="0">
                    <a:solidFill>
                      <a:prstClr val="black"/>
                    </a:solidFill>
                    <a:latin typeface="Times New Roman"/>
                    <a:ea typeface="Calibri"/>
                  </a:rPr>
                  <a:t>R</a:t>
                </a:r>
                <a:r>
                  <a:rPr lang="en-US" baseline="-25000" dirty="0">
                    <a:solidFill>
                      <a:prstClr val="black"/>
                    </a:solidFill>
                    <a:latin typeface="Times New Roman"/>
                    <a:ea typeface="Calibri"/>
                  </a:rPr>
                  <a:t>total</a:t>
                </a:r>
                <a:r>
                  <a:rPr lang="en-US" dirty="0">
                    <a:solidFill>
                      <a:prstClr val="black"/>
                    </a:solidFill>
                    <a:latin typeface="Times New Roman"/>
                    <a:ea typeface="Calibri"/>
                  </a:rPr>
                  <a:t> = R</a:t>
                </a:r>
                <a:r>
                  <a:rPr lang="en-US" baseline="-25000" dirty="0">
                    <a:solidFill>
                      <a:prstClr val="black"/>
                    </a:solidFill>
                    <a:latin typeface="Times New Roman"/>
                    <a:ea typeface="Calibri"/>
                  </a:rPr>
                  <a:t>i</a:t>
                </a:r>
                <a:r>
                  <a:rPr lang="en-US" dirty="0">
                    <a:solidFill>
                      <a:prstClr val="black"/>
                    </a:solidFill>
                    <a:latin typeface="Times New Roman"/>
                    <a:ea typeface="Calibri"/>
                  </a:rPr>
                  <a:t> + </a:t>
                </a:r>
                <a:r>
                  <a:rPr lang="en-US" dirty="0" err="1" smtClean="0">
                    <a:solidFill>
                      <a:prstClr val="black"/>
                    </a:solidFill>
                    <a:latin typeface="Times New Roman"/>
                    <a:ea typeface="Calibri"/>
                  </a:rPr>
                  <a:t>R</a:t>
                </a:r>
                <a:r>
                  <a:rPr lang="en-US" baseline="-25000" dirty="0" err="1" smtClean="0">
                    <a:solidFill>
                      <a:prstClr val="black"/>
                    </a:solidFill>
                    <a:latin typeface="Times New Roman"/>
                    <a:ea typeface="Calibri"/>
                  </a:rPr>
                  <a:t>c</a:t>
                </a:r>
                <a:r>
                  <a:rPr lang="en-US" dirty="0" smtClean="0">
                    <a:solidFill>
                      <a:prstClr val="black"/>
                    </a:solidFill>
                    <a:latin typeface="Times New Roman"/>
                    <a:ea typeface="Calibri"/>
                  </a:rPr>
                  <a:t/>
                </a:r>
                <a:r>
                  <a:rPr lang="en-US" dirty="0">
                    <a:solidFill>
                      <a:prstClr val="black"/>
                    </a:solidFill>
                    <a:latin typeface="Times New Roman"/>
                    <a:ea typeface="Calibri"/>
                  </a:rPr>
                  <a:t>+ R</a:t>
                </a:r>
                <a:r>
                  <a:rPr lang="en-US" baseline="-25000" dirty="0">
                    <a:solidFill>
                      <a:prstClr val="black"/>
                    </a:solidFill>
                    <a:latin typeface="Times New Roman"/>
                    <a:ea typeface="Calibri"/>
                  </a:rPr>
                  <a:t>o  </a:t>
                </a:r>
              </a:p>
              <a:p>
                <a:pPr lvl="0" algn="l" rtl="0"/>
                <a:r>
                  <a:rPr lang="en-US" dirty="0">
                    <a:solidFill>
                      <a:prstClr val="black"/>
                    </a:solidFill>
                    <a:latin typeface="Times New Roman"/>
                    <a:ea typeface="Calibri"/>
                  </a:rPr>
                  <a:t>R</a:t>
                </a:r>
                <a:r>
                  <a:rPr lang="en-US" baseline="-25000" dirty="0">
                    <a:solidFill>
                      <a:prstClr val="black"/>
                    </a:solidFill>
                    <a:latin typeface="Times New Roman"/>
                    <a:ea typeface="Calibri"/>
                  </a:rPr>
                  <a:t>W</a:t>
                </a:r>
                <a:r>
                  <a:rPr lang="en-US" dirty="0">
                    <a:solidFill>
                      <a:prstClr val="black"/>
                    </a:solidFill>
                    <a:latin typeface="Times New Roman"/>
                    <a:ea typeface="Calibri"/>
                  </a:rPr>
                  <a:t> =    </a:t>
                </a:r>
                <a14:m>
                  <m:oMath xmlns:m="http://schemas.openxmlformats.org/officeDocument/2006/math">
                    <m:f>
                      <m:fPr>
                        <m:ctrlPr>
                          <a:rPr lang="en-US" sz="2200" i="1" dirty="0">
                            <a:solidFill>
                              <a:prstClr val="black"/>
                            </a:solidFill>
                            <a:latin typeface="Cambria Math"/>
                            <a:ea typeface="Calibri"/>
                          </a:rPr>
                        </m:ctrlPr>
                      </m:fPr>
                      <m:num>
                        <m:r>
                          <a:rPr lang="en-US" sz="2200" dirty="0">
                            <a:solidFill>
                              <a:prstClr val="black"/>
                            </a:solidFill>
                            <a:latin typeface="Cambria Math"/>
                            <a:ea typeface="Calibri"/>
                          </a:rPr>
                          <m:t>𝑋</m:t>
                        </m:r>
                      </m:num>
                      <m:den>
                        <m:r>
                          <a:rPr lang="en-US" sz="2200" dirty="0">
                            <a:solidFill>
                              <a:prstClr val="black"/>
                            </a:solidFill>
                            <a:latin typeface="Cambria Math"/>
                            <a:ea typeface="Calibri"/>
                          </a:rPr>
                          <m:t>𝐾</m:t>
                        </m:r>
                      </m:den>
                    </m:f>
                  </m:oMath>
                </a14:m>
                <a:endParaRPr lang="en-US" sz="2200" dirty="0">
                  <a:solidFill>
                    <a:prstClr val="black"/>
                  </a:solidFill>
                  <a:latin typeface="Times New Roman"/>
                  <a:ea typeface="Calibri"/>
                </a:endParaRPr>
              </a:p>
              <a:p>
                <a:pPr lvl="0" algn="l" rtl="0"/>
                <a:r>
                  <a:rPr lang="en-US" sz="1600" dirty="0">
                    <a:solidFill>
                      <a:srgbClr val="A5644E">
                        <a:lumMod val="50000"/>
                      </a:srgbClr>
                    </a:solidFill>
                    <a:latin typeface="Times New Roman"/>
                    <a:ea typeface="Calibri"/>
                  </a:rPr>
                  <a:t>X</a:t>
                </a:r>
                <a:r>
                  <a:rPr lang="en-US" dirty="0">
                    <a:solidFill>
                      <a:srgbClr val="A5644E">
                        <a:lumMod val="50000"/>
                      </a:srgbClr>
                    </a:solidFill>
                    <a:latin typeface="Times New Roman"/>
                    <a:ea typeface="Calibri"/>
                  </a:rPr>
                  <a:t>=Thickness (m)</a:t>
                </a:r>
                <a:r>
                  <a:rPr lang="en-US" b="1" dirty="0">
                    <a:solidFill>
                      <a:srgbClr val="A5644E">
                        <a:lumMod val="50000"/>
                      </a:srgbClr>
                    </a:solidFill>
                  </a:rPr>
                  <a:t/>
                </a:r>
                <a:endParaRPr lang="ar-JO" b="1" dirty="0">
                  <a:solidFill>
                    <a:srgbClr val="A5644E">
                      <a:lumMod val="50000"/>
                    </a:srgbClr>
                  </a:solidFill>
                </a:endParaRPr>
              </a:p>
              <a:p>
                <a:pPr lvl="0" algn="l" rtl="0"/>
                <a:r>
                  <a:rPr lang="en-US" sz="1600" dirty="0">
                    <a:solidFill>
                      <a:srgbClr val="A5644E">
                        <a:lumMod val="50000"/>
                      </a:srgbClr>
                    </a:solidFill>
                    <a:latin typeface="Times New Roman"/>
                    <a:ea typeface="Calibri"/>
                  </a:rPr>
                  <a:t>K</a:t>
                </a:r>
                <a:r>
                  <a:rPr lang="en-US" dirty="0">
                    <a:solidFill>
                      <a:srgbClr val="A5644E">
                        <a:lumMod val="50000"/>
                      </a:srgbClr>
                    </a:solidFill>
                    <a:latin typeface="Times New Roman"/>
                    <a:ea typeface="Calibri"/>
                  </a:rPr>
                  <a:t>=Thermal conductivity (k) W/</a:t>
                </a:r>
                <a:r>
                  <a:rPr lang="en-US" dirty="0" err="1">
                    <a:solidFill>
                      <a:srgbClr val="A5644E">
                        <a:lumMod val="50000"/>
                      </a:srgbClr>
                    </a:solidFill>
                    <a:latin typeface="Times New Roman"/>
                    <a:ea typeface="Calibri"/>
                  </a:rPr>
                  <a:t>m.C</a:t>
                </a:r>
                <a:r>
                  <a:rPr lang="en-US" sz="2200" dirty="0">
                    <a:solidFill>
                      <a:srgbClr val="A5644E">
                        <a:lumMod val="50000"/>
                      </a:srgbClr>
                    </a:solidFill>
                    <a:latin typeface="Times New Roman"/>
                    <a:ea typeface="Calibri"/>
                  </a:rPr>
                  <a:t/>
                </a:r>
              </a:p>
              <a:p>
                <a:pPr lvl="0"/>
                <a:endParaRPr lang="ar-JO" b="1" dirty="0">
                  <a:solidFill>
                    <a:prstClr val="black"/>
                  </a:solidFill>
                </a:endParaRPr>
              </a:p>
              <a:p>
                <a:pPr lvl="0"/>
                <a:endParaRPr lang="ar-JO" b="1" dirty="0">
                  <a:solidFill>
                    <a:prstClr val="black"/>
                  </a:solidFill>
                </a:endParaRPr>
              </a:p>
              <a:p>
                <a:pPr lvl="0"/>
                <a:endParaRPr lang="en-US" b="1" dirty="0">
                  <a:solidFill>
                    <a:prstClr val="black"/>
                  </a:solidFill>
                </a:endParaRPr>
              </a:p>
              <a:p>
                <a:pPr lvl="0"/>
                <a:endParaRPr lang="en-US" b="1" dirty="0">
                  <a:solidFill>
                    <a:prstClr val="black"/>
                  </a:solidFill>
                </a:endParaRPr>
              </a:p>
              <a:p>
                <a:pPr lvl="0"/>
                <a:endParaRPr lang="en-US" b="1" dirty="0">
                  <a:solidFill>
                    <a:prstClr val="black"/>
                  </a:solidFill>
                </a:endParaRPr>
              </a:p>
              <a:p>
                <a:pPr lvl="0"/>
                <a:endParaRPr lang="en-US" b="1" dirty="0">
                  <a:solidFill>
                    <a:prstClr val="black"/>
                  </a:solidFill>
                </a:endParaRPr>
              </a:p>
              <a:p>
                <a:pPr lvl="0"/>
                <a:endParaRPr lang="ar-JO" b="1" dirty="0">
                  <a:solidFill>
                    <a:prstClr val="black"/>
                  </a:solidFill>
                </a:endParaRPr>
              </a:p>
              <a:p>
                <a:pPr lvl="0" algn="l" rtl="0"/>
                <a:r>
                  <a:rPr lang="ar-JO" b="1" dirty="0">
                    <a:solidFill>
                      <a:prstClr val="black"/>
                    </a:solidFill>
                  </a:rPr>
                  <a:t/>
                </a:r>
                <a:r>
                  <a:rPr lang="en-US" b="1" dirty="0">
                    <a:solidFill>
                      <a:prstClr val="black"/>
                    </a:solidFill>
                  </a:rPr>
                  <a:t/>
                </a:r>
                <a:r>
                  <a:rPr lang="en-US" b="1" dirty="0" smtClean="0">
                    <a:solidFill>
                      <a:prstClr val="black"/>
                    </a:solidFill>
                  </a:rPr>
                  <a:t/>
                </a:r>
                <a:r>
                  <a:rPr lang="en-US" b="1" dirty="0">
                    <a:solidFill>
                      <a:prstClr val="black"/>
                    </a:solidFill>
                  </a:rPr>
                  <a:t>( </a:t>
                </a:r>
                <a:r>
                  <a:rPr lang="en-US" b="1" dirty="0" smtClean="0">
                    <a:solidFill>
                      <a:prstClr val="black"/>
                    </a:solidFill>
                  </a:rPr>
                  <a:t>3 ).  Description </a:t>
                </a:r>
                <a:r>
                  <a:rPr lang="en-US" b="1" dirty="0">
                    <a:solidFill>
                      <a:prstClr val="black"/>
                    </a:solidFill>
                  </a:rPr>
                  <a:t>of the </a:t>
                </a:r>
                <a:r>
                  <a:rPr lang="en-US" b="1" dirty="0" smtClean="0">
                    <a:solidFill>
                      <a:prstClr val="black"/>
                    </a:solidFill>
                  </a:rPr>
                  <a:t>celling</a:t>
                </a:r>
                <a:endParaRPr lang="ar-JO" b="1" dirty="0" smtClean="0">
                  <a:solidFill>
                    <a:prstClr val="black"/>
                  </a:solidFill>
                </a:endParaRPr>
              </a:p>
              <a:p>
                <a:pPr lvl="0"/>
                <a:r>
                  <a:rPr lang="en-US" b="1" dirty="0" smtClean="0">
                    <a:solidFill>
                      <a:prstClr val="black"/>
                    </a:solidFill>
                  </a:rPr>
                  <a:t/>
                </a:r>
                <a:endParaRPr lang="ar-JO" b="1" dirty="0" smtClean="0">
                  <a:solidFill>
                    <a:prstClr val="black"/>
                  </a:solidFill>
                </a:endParaRPr>
              </a:p>
              <a:p>
                <a:pPr lvl="0"/>
                <a:r>
                  <a:rPr lang="en-US" b="1" dirty="0" smtClean="0">
                    <a:solidFill>
                      <a:prstClr val="black"/>
                    </a:solidFill>
                  </a:rPr>
                  <a:t/>
                </a:r>
                <a:endParaRPr lang="en-US" b="1" dirty="0">
                  <a:solidFill>
                    <a:prstClr val="black"/>
                  </a:solidFill>
                </a:endParaRPr>
              </a:p>
            </p:txBody>
          </p:sp>
        </mc:Choice>
        <mc:Fallback>
          <p:sp>
            <p:nvSpPr>
              <p:cNvPr id="3" name="TextBox 2"/>
              <p:cNvSpPr txBox="1">
                <a:spLocks noRot="1" noChangeAspect="1" noMove="1" noResize="1" noEditPoints="1" noAdjustHandles="1" noChangeArrowheads="1" noChangeShapeType="1" noTextEdit="1"/>
              </p:cNvSpPr>
              <p:nvPr/>
            </p:nvSpPr>
            <p:spPr>
              <a:xfrm>
                <a:off x="0" y="1052736"/>
                <a:ext cx="9144000" cy="6065635"/>
              </a:xfrm>
              <a:prstGeom prst="rect">
                <a:avLst/>
              </a:prstGeom>
              <a:blipFill rotWithShape="1">
                <a:blip r:embed="rId2"/>
                <a:stretch>
                  <a:fillRect/>
                </a:stretch>
              </a:blipFill>
            </p:spPr>
            <p:txBody>
              <a:bodyPr/>
              <a:lstStyle/>
              <a:p>
                <a:r>
                  <a:rPr lang="ar-JO">
                    <a:noFill/>
                  </a:rPr>
                  <a:t> </a:t>
                </a:r>
              </a:p>
            </p:txBody>
          </p:sp>
        </mc:Fallback>
      </mc:AlternateContent>
      <p:pic>
        <p:nvPicPr>
          <p:cNvPr id="4" name="Picture 3" descr="cieling.png"/>
          <p:cNvPicPr/>
          <p:nvPr/>
        </p:nvPicPr>
        <p:blipFill>
          <a:blip r:embed="rId3" cstate="print"/>
          <a:stretch>
            <a:fillRect/>
          </a:stretch>
        </p:blipFill>
        <p:spPr>
          <a:xfrm>
            <a:off x="3635896" y="2348880"/>
            <a:ext cx="5256584" cy="3672408"/>
          </a:xfrm>
          <a:prstGeom prst="rect">
            <a:avLst/>
          </a:prstGeom>
          <a:solidFill>
            <a:srgbClr val="FFFFFF">
              <a:shade val="85000"/>
            </a:srgbClr>
          </a:solidFill>
          <a:ln w="88900" cap="sq">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xmlns="" val="2031990748"/>
      </p:ext>
    </p:extLst>
  </p:cSld>
  <p:clrMapOvr>
    <a:masterClrMapping/>
  </p:clrMapOvr>
  <mc:AlternateContent xmlns:mc="http://schemas.openxmlformats.org/markup-compatibility/2006">
    <mc:Choice xmlns:p14="http://schemas.microsoft.com/office/powerpoint/2010/main" xmlns=""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lstStyle/>
          <a:p>
            <a:r>
              <a:rPr lang="en-US" b="1" dirty="0" smtClean="0">
                <a:solidFill>
                  <a:prstClr val="black"/>
                </a:solidFill>
                <a:latin typeface="Times New Roman"/>
                <a:ea typeface="Times New Roman"/>
              </a:rPr>
              <a:t>HVAC System</a:t>
            </a:r>
            <a:r>
              <a:rPr lang="en-US" dirty="0" smtClean="0"/>
              <a:t> </a:t>
            </a:r>
            <a:endParaRPr lang="ar-JO" dirty="0"/>
          </a:p>
        </p:txBody>
      </p:sp>
      <p:sp>
        <p:nvSpPr>
          <p:cNvPr id="6" name="TextBox 5"/>
          <p:cNvSpPr txBox="1"/>
          <p:nvPr/>
        </p:nvSpPr>
        <p:spPr>
          <a:xfrm>
            <a:off x="0" y="1066800"/>
            <a:ext cx="9144000" cy="6186309"/>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ctr"/>
            <a:endParaRPr lang="en-US" sz="2200" b="1" dirty="0" smtClean="0">
              <a:solidFill>
                <a:srgbClr val="C00000"/>
              </a:solidFill>
              <a:latin typeface="Arial" pitchFamily="34" charset="0"/>
              <a:cs typeface="Arial" pitchFamily="34" charset="0"/>
            </a:endParaRPr>
          </a:p>
          <a:p>
            <a:pPr algn="ctr"/>
            <a:r>
              <a:rPr lang="en-US" sz="2400" b="1" dirty="0" smtClean="0">
                <a:solidFill>
                  <a:srgbClr val="C00000"/>
                </a:solidFill>
                <a:latin typeface="Arial" pitchFamily="34" charset="0"/>
                <a:cs typeface="Arial" pitchFamily="34" charset="0"/>
              </a:rPr>
              <a:t>Heat loss from the building</a:t>
            </a:r>
          </a:p>
          <a:p>
            <a:endParaRPr lang="en-US" sz="2200" b="1" dirty="0" smtClean="0">
              <a:solidFill>
                <a:srgbClr val="C00000"/>
              </a:solidFill>
            </a:endParaRPr>
          </a:p>
          <a:p>
            <a:endParaRPr lang="en-US" sz="2200" b="1" dirty="0" smtClean="0">
              <a:solidFill>
                <a:srgbClr val="C00000"/>
              </a:solidFill>
            </a:endParaRPr>
          </a:p>
          <a:p>
            <a:endParaRPr lang="en-US" sz="2200" b="1" dirty="0" smtClean="0">
              <a:solidFill>
                <a:srgbClr val="C00000"/>
              </a:solidFill>
            </a:endParaRPr>
          </a:p>
          <a:p>
            <a:endParaRPr lang="en-US" sz="2200" b="1" dirty="0" smtClean="0">
              <a:solidFill>
                <a:srgbClr val="C00000"/>
              </a:solidFill>
            </a:endParaRPr>
          </a:p>
          <a:p>
            <a:endParaRPr lang="en-US" sz="2200" b="1" dirty="0" smtClean="0">
              <a:solidFill>
                <a:srgbClr val="C00000"/>
              </a:solidFill>
            </a:endParaRPr>
          </a:p>
          <a:p>
            <a:endParaRPr lang="en-US" sz="2200" b="1" dirty="0" smtClean="0">
              <a:solidFill>
                <a:srgbClr val="C00000"/>
              </a:solidFill>
            </a:endParaRPr>
          </a:p>
          <a:p>
            <a:endParaRPr lang="en-US" sz="2200" b="1" dirty="0" smtClean="0">
              <a:solidFill>
                <a:srgbClr val="C00000"/>
              </a:solidFill>
            </a:endParaRPr>
          </a:p>
          <a:p>
            <a:endParaRPr lang="en-US" sz="2200" b="1" dirty="0" smtClean="0">
              <a:solidFill>
                <a:srgbClr val="C00000"/>
              </a:solidFill>
            </a:endParaRPr>
          </a:p>
          <a:p>
            <a:endParaRPr lang="en-US" sz="2200" b="1" dirty="0" smtClean="0">
              <a:solidFill>
                <a:srgbClr val="C00000"/>
              </a:solidFill>
            </a:endParaRPr>
          </a:p>
          <a:p>
            <a:endParaRPr lang="en-US" sz="2200" b="1" dirty="0" smtClean="0">
              <a:solidFill>
                <a:srgbClr val="C00000"/>
              </a:solidFill>
            </a:endParaRPr>
          </a:p>
          <a:p>
            <a:endParaRPr lang="en-US" sz="2200" b="1" dirty="0" smtClean="0">
              <a:solidFill>
                <a:srgbClr val="C00000"/>
              </a:solidFill>
            </a:endParaRPr>
          </a:p>
          <a:p>
            <a:endParaRPr lang="en-US" sz="2200" b="1" dirty="0" smtClean="0">
              <a:solidFill>
                <a:srgbClr val="C00000"/>
              </a:solidFill>
            </a:endParaRPr>
          </a:p>
          <a:p>
            <a:endParaRPr lang="en-US" sz="2200" b="1" dirty="0" smtClean="0">
              <a:solidFill>
                <a:srgbClr val="C00000"/>
              </a:solidFill>
            </a:endParaRPr>
          </a:p>
          <a:p>
            <a:endParaRPr lang="en-US" sz="2200" b="1" dirty="0" smtClean="0">
              <a:solidFill>
                <a:srgbClr val="C00000"/>
              </a:solidFill>
            </a:endParaRPr>
          </a:p>
          <a:p>
            <a:endParaRPr lang="en-US" sz="2200" b="1" dirty="0" smtClean="0">
              <a:solidFill>
                <a:srgbClr val="C00000"/>
              </a:solidFill>
            </a:endParaRPr>
          </a:p>
          <a:p>
            <a:r>
              <a:rPr lang="en-US" sz="2200" b="1" dirty="0" smtClean="0">
                <a:solidFill>
                  <a:srgbClr val="C00000"/>
                </a:solidFill>
              </a:rPr>
              <a:t> </a:t>
            </a:r>
          </a:p>
        </p:txBody>
      </p:sp>
      <p:graphicFrame>
        <p:nvGraphicFramePr>
          <p:cNvPr id="4" name="جدول 3"/>
          <p:cNvGraphicFramePr>
            <a:graphicFrameLocks noGrp="1"/>
          </p:cNvGraphicFramePr>
          <p:nvPr/>
        </p:nvGraphicFramePr>
        <p:xfrm>
          <a:off x="1600200" y="2514600"/>
          <a:ext cx="6096000" cy="286512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solidFill>
                            <a:schemeClr val="tx1"/>
                          </a:solidFill>
                          <a:latin typeface="Times New Roman" pitchFamily="18" charset="0"/>
                          <a:cs typeface="Times New Roman" pitchFamily="18" charset="0"/>
                        </a:rPr>
                        <a:t>Floor</a:t>
                      </a:r>
                      <a:r>
                        <a:rPr lang="en-US" baseline="0" dirty="0" smtClean="0">
                          <a:solidFill>
                            <a:schemeClr val="tx1"/>
                          </a:solidFill>
                          <a:latin typeface="Times New Roman" pitchFamily="18" charset="0"/>
                          <a:cs typeface="Times New Roman" pitchFamily="18" charset="0"/>
                        </a:rPr>
                        <a:t> </a:t>
                      </a:r>
                      <a:endParaRPr lang="ar-SA" dirty="0" smtClean="0">
                        <a:solidFill>
                          <a:schemeClr val="tx1"/>
                        </a:solidFill>
                        <a:latin typeface="Times New Roman" pitchFamily="18" charset="0"/>
                        <a:cs typeface="Times New Roman" pitchFamily="18" charset="0"/>
                      </a:endParaRPr>
                    </a:p>
                    <a:p>
                      <a:pPr algn="ctr"/>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solidFill>
                            <a:schemeClr val="tx1"/>
                          </a:solidFill>
                          <a:latin typeface="Times New Roman" pitchFamily="18" charset="0"/>
                          <a:cs typeface="Times New Roman" pitchFamily="18" charset="0"/>
                        </a:rPr>
                        <a:t>Heating</a:t>
                      </a:r>
                      <a:r>
                        <a:rPr lang="en-US" baseline="0" dirty="0" smtClean="0">
                          <a:solidFill>
                            <a:schemeClr val="tx1"/>
                          </a:solidFill>
                          <a:latin typeface="Times New Roman" pitchFamily="18" charset="0"/>
                          <a:cs typeface="Times New Roman" pitchFamily="18" charset="0"/>
                        </a:rPr>
                        <a:t> load (kw)</a:t>
                      </a:r>
                      <a:endParaRPr lang="ar-SA" dirty="0" smtClean="0">
                        <a:solidFill>
                          <a:schemeClr val="tx1"/>
                        </a:solidFill>
                        <a:latin typeface="Times New Roman" pitchFamily="18" charset="0"/>
                        <a:cs typeface="Times New Roman" pitchFamily="18" charset="0"/>
                      </a:endParaRPr>
                    </a:p>
                    <a:p>
                      <a:pPr algn="ctr"/>
                      <a:endParaRPr lang="en-US"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b="1" dirty="0" smtClean="0">
                          <a:solidFill>
                            <a:schemeClr val="tx1"/>
                          </a:solidFill>
                          <a:latin typeface="Times New Roman" pitchFamily="18" charset="0"/>
                          <a:cs typeface="Times New Roman" pitchFamily="18" charset="0"/>
                        </a:rPr>
                        <a:t>Second floor</a:t>
                      </a:r>
                      <a:endParaRPr lang="ar-SA" b="1" dirty="0" smtClean="0">
                        <a:solidFill>
                          <a:schemeClr val="tx1"/>
                        </a:solidFill>
                        <a:latin typeface="Times New Roman" pitchFamily="18" charset="0"/>
                        <a:cs typeface="Times New Roman" pitchFamily="18" charset="0"/>
                      </a:endParaRPr>
                    </a:p>
                  </a:txBody>
                  <a:tcPr/>
                </a:tc>
                <a:tc>
                  <a:txBody>
                    <a:bodyPr/>
                    <a:lstStyle/>
                    <a:p>
                      <a:pPr algn="ctr" fontAlgn="ctr"/>
                      <a:r>
                        <a:rPr lang="en-US" sz="1800" b="0" i="0" u="none" strike="noStrike" dirty="0">
                          <a:solidFill>
                            <a:srgbClr val="000000"/>
                          </a:solidFill>
                          <a:latin typeface="Times New Roman"/>
                        </a:rPr>
                        <a:t>48.80645281</a:t>
                      </a:r>
                    </a:p>
                  </a:txBody>
                  <a:tcPr marL="9525" marR="9525" marT="9525" marB="0" anchor="ct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b="1" dirty="0" smtClean="0">
                          <a:solidFill>
                            <a:schemeClr val="tx1"/>
                          </a:solidFill>
                          <a:latin typeface="Times New Roman" pitchFamily="18" charset="0"/>
                          <a:cs typeface="Times New Roman" pitchFamily="18" charset="0"/>
                        </a:rPr>
                        <a:t>First floor</a:t>
                      </a:r>
                      <a:endParaRPr lang="ar-SA" b="1" dirty="0" smtClean="0">
                        <a:solidFill>
                          <a:schemeClr val="tx1"/>
                        </a:solidFill>
                        <a:latin typeface="Times New Roman" pitchFamily="18" charset="0"/>
                        <a:cs typeface="Times New Roman" pitchFamily="18" charset="0"/>
                      </a:endParaRPr>
                    </a:p>
                  </a:txBody>
                  <a:tcPr/>
                </a:tc>
                <a:tc>
                  <a:txBody>
                    <a:bodyPr/>
                    <a:lstStyle/>
                    <a:p>
                      <a:pPr algn="ctr" fontAlgn="ctr"/>
                      <a:r>
                        <a:rPr lang="en-US" sz="1800" b="0" i="0" u="none" strike="noStrike" dirty="0">
                          <a:solidFill>
                            <a:srgbClr val="000000"/>
                          </a:solidFill>
                          <a:latin typeface="Times New Roman"/>
                        </a:rPr>
                        <a:t>28.85421003</a:t>
                      </a:r>
                    </a:p>
                  </a:txBody>
                  <a:tcPr marL="9525" marR="9525" marT="9525" marB="0" anchor="ctr"/>
                </a:tc>
              </a:tr>
              <a:tr h="370840">
                <a:tc>
                  <a:txBody>
                    <a:bodyPr/>
                    <a:lstStyle/>
                    <a:p>
                      <a:pPr algn="ctr" rtl="1"/>
                      <a:r>
                        <a:rPr lang="en-US" b="1" dirty="0" smtClean="0">
                          <a:solidFill>
                            <a:schemeClr val="tx1"/>
                          </a:solidFill>
                          <a:latin typeface="Times New Roman" pitchFamily="18" charset="0"/>
                          <a:cs typeface="Times New Roman" pitchFamily="18" charset="0"/>
                        </a:rPr>
                        <a:t>Ground floor </a:t>
                      </a:r>
                      <a:endParaRPr lang="ar-SA" b="1" dirty="0">
                        <a:solidFill>
                          <a:schemeClr val="tx1"/>
                        </a:solidFill>
                        <a:latin typeface="Times New Roman" pitchFamily="18" charset="0"/>
                        <a:cs typeface="Times New Roman" pitchFamily="18" charset="0"/>
                      </a:endParaRPr>
                    </a:p>
                  </a:txBody>
                  <a:tcPr/>
                </a:tc>
                <a:tc>
                  <a:txBody>
                    <a:bodyPr/>
                    <a:lstStyle/>
                    <a:p>
                      <a:pPr algn="ctr"/>
                      <a:r>
                        <a:rPr lang="en-US" sz="1800" kern="1200" dirty="0" smtClean="0">
                          <a:solidFill>
                            <a:schemeClr val="dk1"/>
                          </a:solidFill>
                          <a:latin typeface="+mn-lt"/>
                          <a:ea typeface="+mn-ea"/>
                          <a:cs typeface="+mn-cs"/>
                        </a:rPr>
                        <a:t>51.60051081</a:t>
                      </a:r>
                      <a:endParaRPr lang="en-US" sz="1800"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b="1" dirty="0" smtClean="0">
                          <a:solidFill>
                            <a:schemeClr val="tx1"/>
                          </a:solidFill>
                          <a:latin typeface="Times New Roman" pitchFamily="18" charset="0"/>
                          <a:cs typeface="Times New Roman" pitchFamily="18" charset="0"/>
                        </a:rPr>
                        <a:t>Basement one</a:t>
                      </a:r>
                      <a:endParaRPr lang="ar-SA" b="1" dirty="0" smtClean="0">
                        <a:solidFill>
                          <a:schemeClr val="tx1"/>
                        </a:solidFill>
                        <a:latin typeface="Times New Roman" pitchFamily="18" charset="0"/>
                        <a:cs typeface="Times New Roman" pitchFamily="18" charset="0"/>
                      </a:endParaRPr>
                    </a:p>
                  </a:txBody>
                  <a:tcPr/>
                </a:tc>
                <a:tc>
                  <a:txBody>
                    <a:bodyPr/>
                    <a:lstStyle/>
                    <a:p>
                      <a:pPr algn="ctr" fontAlgn="ctr"/>
                      <a:r>
                        <a:rPr lang="en-US" sz="1800" b="0" i="0" u="none" strike="noStrike" dirty="0">
                          <a:solidFill>
                            <a:srgbClr val="000000"/>
                          </a:solidFill>
                          <a:latin typeface="Cambria"/>
                        </a:rPr>
                        <a:t>59.4621061</a:t>
                      </a:r>
                    </a:p>
                  </a:txBody>
                  <a:tcPr marL="9525" marR="9525" marT="9525" marB="0" anchor="ctr"/>
                </a:tc>
              </a:tr>
              <a:tr h="370840">
                <a:tc>
                  <a:txBody>
                    <a:bodyPr/>
                    <a:lstStyle/>
                    <a:p>
                      <a:pPr algn="ctr" rtl="1"/>
                      <a:r>
                        <a:rPr lang="en-US" b="1" dirty="0" smtClean="0">
                          <a:solidFill>
                            <a:schemeClr val="tx1"/>
                          </a:solidFill>
                          <a:latin typeface="Times New Roman" pitchFamily="18" charset="0"/>
                          <a:cs typeface="Times New Roman" pitchFamily="18" charset="0"/>
                        </a:rPr>
                        <a:t> Basement</a:t>
                      </a:r>
                      <a:r>
                        <a:rPr lang="en-US" b="1" baseline="0" dirty="0" smtClean="0">
                          <a:solidFill>
                            <a:schemeClr val="tx1"/>
                          </a:solidFill>
                          <a:latin typeface="Times New Roman" pitchFamily="18" charset="0"/>
                          <a:cs typeface="Times New Roman" pitchFamily="18" charset="0"/>
                        </a:rPr>
                        <a:t> tow</a:t>
                      </a:r>
                      <a:r>
                        <a:rPr lang="en-US" b="1" dirty="0" smtClean="0">
                          <a:solidFill>
                            <a:schemeClr val="tx1"/>
                          </a:solidFill>
                          <a:latin typeface="Times New Roman" pitchFamily="18" charset="0"/>
                          <a:cs typeface="Times New Roman" pitchFamily="18" charset="0"/>
                        </a:rPr>
                        <a:t> </a:t>
                      </a:r>
                      <a:endParaRPr lang="ar-SA" b="1" dirty="0">
                        <a:solidFill>
                          <a:schemeClr val="tx1"/>
                        </a:solidFill>
                        <a:latin typeface="Times New Roman" pitchFamily="18" charset="0"/>
                        <a:cs typeface="Times New Roman" pitchFamily="18" charset="0"/>
                      </a:endParaRPr>
                    </a:p>
                  </a:txBody>
                  <a:tcPr/>
                </a:tc>
                <a:tc>
                  <a:txBody>
                    <a:bodyPr/>
                    <a:lstStyle/>
                    <a:p>
                      <a:pPr algn="ctr" fontAlgn="ctr"/>
                      <a:r>
                        <a:rPr lang="en-US" sz="1800" b="0" i="0" u="none" strike="noStrike" dirty="0">
                          <a:solidFill>
                            <a:srgbClr val="000000"/>
                          </a:solidFill>
                          <a:latin typeface="Times New Roman"/>
                        </a:rPr>
                        <a:t>32.32649056</a:t>
                      </a:r>
                    </a:p>
                  </a:txBody>
                  <a:tcPr marL="9525" marR="9525" marT="9525" marB="0" anchor="ctr"/>
                </a:tc>
              </a:tr>
              <a:tr h="370840">
                <a:tc>
                  <a:txBody>
                    <a:bodyPr/>
                    <a:lstStyle/>
                    <a:p>
                      <a:pPr algn="ctr" rtl="1"/>
                      <a:r>
                        <a:rPr lang="en-US" b="1" dirty="0" smtClean="0">
                          <a:solidFill>
                            <a:schemeClr val="tx1"/>
                          </a:solidFill>
                          <a:latin typeface="Times New Roman" pitchFamily="18" charset="0"/>
                          <a:cs typeface="Times New Roman" pitchFamily="18" charset="0"/>
                        </a:rPr>
                        <a:t>Total</a:t>
                      </a:r>
                      <a:r>
                        <a:rPr lang="en-US" b="1" baseline="0" dirty="0" smtClean="0">
                          <a:solidFill>
                            <a:schemeClr val="tx1"/>
                          </a:solidFill>
                          <a:latin typeface="Times New Roman" pitchFamily="18" charset="0"/>
                          <a:cs typeface="Times New Roman" pitchFamily="18" charset="0"/>
                        </a:rPr>
                        <a:t> </a:t>
                      </a:r>
                      <a:endParaRPr lang="ar-SA" b="1" dirty="0">
                        <a:solidFill>
                          <a:schemeClr val="tx1"/>
                        </a:solidFill>
                        <a:latin typeface="Times New Roman" pitchFamily="18" charset="0"/>
                        <a:cs typeface="Times New Roman" pitchFamily="18" charset="0"/>
                      </a:endParaRPr>
                    </a:p>
                  </a:txBody>
                  <a:tcPr/>
                </a:tc>
                <a:tc>
                  <a:txBody>
                    <a:bodyPr/>
                    <a:lstStyle/>
                    <a:p>
                      <a:pPr algn="ctr" fontAlgn="ctr"/>
                      <a:r>
                        <a:rPr lang="en-US" sz="1800" b="0" i="0" u="none" strike="noStrike" dirty="0" smtClean="0">
                          <a:solidFill>
                            <a:srgbClr val="000000"/>
                          </a:solidFill>
                          <a:latin typeface="Times New Roman"/>
                        </a:rPr>
                        <a:t>221.0487</a:t>
                      </a:r>
                      <a:endParaRPr lang="en-US" sz="1800" b="0" i="0" u="none" strike="noStrike" dirty="0">
                        <a:solidFill>
                          <a:srgbClr val="000000"/>
                        </a:solidFill>
                        <a:latin typeface="Times New Roman"/>
                      </a:endParaRPr>
                    </a:p>
                  </a:txBody>
                  <a:tcPr marL="9525" marR="9525" marT="9525" marB="0" anchor="ctr"/>
                </a:tc>
              </a:tr>
            </a:tbl>
          </a:graphicData>
        </a:graphic>
      </p:graphicFrame>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4000">
        <p14:vortex/>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lstStyle/>
          <a:p>
            <a:r>
              <a:rPr lang="en-US" dirty="0" smtClean="0"/>
              <a:t>Heat equation </a:t>
            </a:r>
            <a:endParaRPr lang="ar-JO" dirty="0"/>
          </a:p>
        </p:txBody>
      </p:sp>
      <p:sp>
        <p:nvSpPr>
          <p:cNvPr id="4" name="TextBox 3"/>
          <p:cNvSpPr txBox="1"/>
          <p:nvPr/>
        </p:nvSpPr>
        <p:spPr>
          <a:xfrm>
            <a:off x="0" y="1124744"/>
            <a:ext cx="9144000" cy="5909310"/>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lvl="0" rtl="0" fontAlgn="base">
              <a:spcBef>
                <a:spcPct val="0"/>
              </a:spcBef>
              <a:spcAft>
                <a:spcPct val="0"/>
              </a:spcAft>
            </a:pPr>
            <a:endParaRPr lang="en-US" b="1" dirty="0" smtClean="0">
              <a:solidFill>
                <a:schemeClr val="tx1"/>
              </a:solidFill>
              <a:latin typeface="Times New Roman" pitchFamily="18" charset="0"/>
              <a:ea typeface="Calibri" pitchFamily="34" charset="0"/>
              <a:cs typeface="Times New Roman" pitchFamily="18" charset="0"/>
            </a:endParaRPr>
          </a:p>
          <a:p>
            <a:pPr lvl="0" rtl="0" fontAlgn="base">
              <a:spcBef>
                <a:spcPct val="0"/>
              </a:spcBef>
              <a:spcAft>
                <a:spcPct val="0"/>
              </a:spcAft>
            </a:pPr>
            <a:r>
              <a:rPr lang="en-US" sz="1600" b="1" dirty="0" smtClean="0">
                <a:solidFill>
                  <a:srgbClr val="C00000"/>
                </a:solidFill>
                <a:latin typeface="Arial" pitchFamily="34" charset="0"/>
                <a:cs typeface="Arial" pitchFamily="34" charset="0"/>
              </a:rPr>
              <a:t>Sample Calculation Of Heat Loss From The First Room</a:t>
            </a:r>
          </a:p>
          <a:p>
            <a:pPr lvl="0" rtl="0" fontAlgn="base">
              <a:spcBef>
                <a:spcPct val="0"/>
              </a:spcBef>
              <a:spcAft>
                <a:spcPct val="0"/>
              </a:spcAft>
              <a:buFontTx/>
              <a:buChar char="•"/>
            </a:pPr>
            <a:endParaRPr lang="en-US" b="1" dirty="0" smtClean="0">
              <a:solidFill>
                <a:schemeClr val="tx1"/>
              </a:solidFill>
              <a:latin typeface="Times New Roman" pitchFamily="18" charset="0"/>
              <a:ea typeface="Calibri" pitchFamily="34" charset="0"/>
              <a:cs typeface="Times New Roman" pitchFamily="18" charset="0"/>
            </a:endParaRPr>
          </a:p>
          <a:p>
            <a:pPr lvl="8" rtl="0" fontAlgn="base">
              <a:spcBef>
                <a:spcPct val="0"/>
              </a:spcBef>
              <a:spcAft>
                <a:spcPct val="0"/>
              </a:spcAft>
              <a:buFontTx/>
              <a:buChar char="•"/>
            </a:pPr>
            <a:r>
              <a:rPr lang="en-US" b="1" dirty="0" smtClean="0"/>
              <a:t>Total loss (KW) =Qscond+Qsvent</a:t>
            </a:r>
            <a:endParaRPr lang="en-US" b="1" dirty="0" smtClean="0">
              <a:solidFill>
                <a:schemeClr val="tx1"/>
              </a:solidFill>
              <a:latin typeface="Times New Roman" pitchFamily="18" charset="0"/>
              <a:ea typeface="Calibri" pitchFamily="34" charset="0"/>
              <a:cs typeface="Times New Roman" pitchFamily="18" charset="0"/>
            </a:endParaRPr>
          </a:p>
          <a:p>
            <a:pPr rtl="0" fontAlgn="base">
              <a:spcBef>
                <a:spcPct val="0"/>
              </a:spcBef>
              <a:spcAft>
                <a:spcPct val="0"/>
              </a:spcAft>
            </a:pPr>
            <a:endParaRPr lang="en-US" b="1" dirty="0" smtClean="0">
              <a:solidFill>
                <a:schemeClr val="tx1"/>
              </a:solidFill>
              <a:latin typeface="Times New Roman" pitchFamily="18" charset="0"/>
              <a:cs typeface="Times New Roman" pitchFamily="18" charset="0"/>
            </a:endParaRPr>
          </a:p>
          <a:p>
            <a:pPr rtl="0" fontAlgn="base">
              <a:spcBef>
                <a:spcPct val="0"/>
              </a:spcBef>
              <a:spcAft>
                <a:spcPct val="0"/>
              </a:spcAft>
            </a:pPr>
            <a:endParaRPr lang="en-US" sz="2200" b="1" dirty="0" smtClean="0"/>
          </a:p>
          <a:p>
            <a:pPr rtl="0" fontAlgn="base">
              <a:spcBef>
                <a:spcPct val="0"/>
              </a:spcBef>
              <a:spcAft>
                <a:spcPct val="0"/>
              </a:spcAft>
            </a:pPr>
            <a:r>
              <a:rPr lang="en-US" sz="2200" b="1" dirty="0" smtClean="0"/>
              <a:t>Q </a:t>
            </a:r>
            <a:r>
              <a:rPr lang="en-US" sz="2200" b="1" baseline="-25000" dirty="0" smtClean="0"/>
              <a:t>total.</a:t>
            </a:r>
            <a:r>
              <a:rPr lang="en-US" sz="2200" b="1" dirty="0" smtClean="0"/>
              <a:t> </a:t>
            </a:r>
            <a:r>
              <a:rPr lang="en-US" sz="2200" b="1" baseline="-25000" dirty="0" smtClean="0"/>
              <a:t>s.cond</a:t>
            </a:r>
            <a:r>
              <a:rPr lang="en-US" sz="2200" b="1" dirty="0" smtClean="0"/>
              <a:t> = Q </a:t>
            </a:r>
            <a:r>
              <a:rPr lang="en-US" sz="2200" b="1" baseline="-25000" dirty="0" smtClean="0"/>
              <a:t>outside wall </a:t>
            </a:r>
            <a:r>
              <a:rPr lang="en-US" sz="2200" b="1" dirty="0" smtClean="0"/>
              <a:t>+ Q </a:t>
            </a:r>
            <a:r>
              <a:rPr lang="en-US" sz="2200" b="1" baseline="-25000" dirty="0" smtClean="0"/>
              <a:t>ceiling</a:t>
            </a:r>
            <a:r>
              <a:rPr lang="en-US" sz="2200" b="1" dirty="0" smtClean="0"/>
              <a:t> +Q </a:t>
            </a:r>
            <a:r>
              <a:rPr lang="en-US" sz="2200" b="1" baseline="-25000" dirty="0" smtClean="0"/>
              <a:t>inside wall</a:t>
            </a:r>
            <a:endParaRPr lang="en-US" sz="2200" b="1" dirty="0" smtClean="0"/>
          </a:p>
          <a:p>
            <a:pPr lvl="0" rtl="0" fontAlgn="base">
              <a:spcBef>
                <a:spcPct val="0"/>
              </a:spcBef>
              <a:spcAft>
                <a:spcPct val="0"/>
              </a:spcAft>
              <a:buFontTx/>
              <a:buChar char="•"/>
            </a:pPr>
            <a:endParaRPr lang="en-US" b="1" dirty="0" smtClean="0">
              <a:solidFill>
                <a:schemeClr val="tx1"/>
              </a:solidFill>
              <a:latin typeface="Times New Roman" pitchFamily="18" charset="0"/>
              <a:ea typeface="Calibri" pitchFamily="34" charset="0"/>
              <a:cs typeface="Times New Roman" pitchFamily="18" charset="0"/>
            </a:endParaRPr>
          </a:p>
          <a:p>
            <a:pPr lvl="0" rtl="0" fontAlgn="base">
              <a:spcBef>
                <a:spcPct val="0"/>
              </a:spcBef>
              <a:spcAft>
                <a:spcPct val="0"/>
              </a:spcAft>
              <a:buFontTx/>
              <a:buChar char="•"/>
            </a:pPr>
            <a:endParaRPr lang="en-US" b="1" dirty="0" smtClean="0">
              <a:solidFill>
                <a:schemeClr val="tx1"/>
              </a:solidFill>
              <a:latin typeface="Times New Roman" pitchFamily="18" charset="0"/>
              <a:ea typeface="Calibri" pitchFamily="34" charset="0"/>
              <a:cs typeface="Times New Roman" pitchFamily="18" charset="0"/>
            </a:endParaRPr>
          </a:p>
          <a:p>
            <a:pPr lvl="0" rtl="0" fontAlgn="base">
              <a:spcBef>
                <a:spcPct val="0"/>
              </a:spcBef>
              <a:spcAft>
                <a:spcPct val="0"/>
              </a:spcAft>
              <a:buFontTx/>
              <a:buChar char="•"/>
            </a:pPr>
            <a:endParaRPr lang="en-US" b="1" dirty="0" smtClean="0">
              <a:solidFill>
                <a:schemeClr val="tx1"/>
              </a:solidFill>
              <a:latin typeface="Times New Roman" pitchFamily="18" charset="0"/>
              <a:ea typeface="Calibri" pitchFamily="34" charset="0"/>
              <a:cs typeface="Times New Roman" pitchFamily="18" charset="0"/>
            </a:endParaRPr>
          </a:p>
          <a:p>
            <a:pPr lvl="0" rtl="0" fontAlgn="base">
              <a:spcBef>
                <a:spcPct val="0"/>
              </a:spcBef>
              <a:spcAft>
                <a:spcPct val="0"/>
              </a:spcAft>
              <a:buFontTx/>
              <a:buChar char="•"/>
            </a:pPr>
            <a:endParaRPr lang="en-US" b="1" dirty="0" smtClean="0">
              <a:solidFill>
                <a:schemeClr val="tx1"/>
              </a:solidFill>
              <a:latin typeface="Times New Roman" pitchFamily="18" charset="0"/>
              <a:ea typeface="Calibri" pitchFamily="34" charset="0"/>
              <a:cs typeface="Times New Roman" pitchFamily="18" charset="0"/>
            </a:endParaRPr>
          </a:p>
          <a:p>
            <a:pPr rtl="0" fontAlgn="base">
              <a:spcBef>
                <a:spcPct val="0"/>
              </a:spcBef>
              <a:spcAft>
                <a:spcPct val="0"/>
              </a:spcAft>
              <a:buFontTx/>
              <a:buChar char="•"/>
            </a:pPr>
            <a:endParaRPr lang="en-US" sz="2400" b="1" dirty="0" smtClean="0"/>
          </a:p>
          <a:p>
            <a:pPr rtl="0" fontAlgn="base">
              <a:spcBef>
                <a:spcPct val="0"/>
              </a:spcBef>
              <a:spcAft>
                <a:spcPct val="0"/>
              </a:spcAft>
              <a:buFontTx/>
              <a:buChar char="•"/>
            </a:pPr>
            <a:r>
              <a:rPr lang="en-US" sz="2400" b="1" dirty="0" smtClean="0"/>
              <a:t>Q </a:t>
            </a:r>
            <a:r>
              <a:rPr lang="en-US" sz="2400" b="1" dirty="0" err="1" smtClean="0"/>
              <a:t>v</a:t>
            </a:r>
            <a:r>
              <a:rPr lang="en-US" sz="2400" b="1" baseline="-25000" dirty="0" err="1" smtClean="0"/>
              <a:t>sensible</a:t>
            </a:r>
            <a:r>
              <a:rPr lang="en-US" sz="2400" b="1" baseline="-25000" dirty="0" smtClean="0"/>
              <a:t> </a:t>
            </a:r>
            <a:r>
              <a:rPr lang="en-US" sz="2400" b="1" dirty="0" smtClean="0"/>
              <a:t>= 1.2 X V</a:t>
            </a:r>
            <a:r>
              <a:rPr lang="en-US" sz="2400" b="1" baseline="-25000" dirty="0" smtClean="0"/>
              <a:t>entilation </a:t>
            </a:r>
            <a:r>
              <a:rPr lang="en-US" sz="2400" b="1" dirty="0" smtClean="0"/>
              <a:t>X ∆T               </a:t>
            </a:r>
          </a:p>
          <a:p>
            <a:pPr lvl="0" rtl="0" fontAlgn="base">
              <a:spcBef>
                <a:spcPct val="0"/>
              </a:spcBef>
              <a:spcAft>
                <a:spcPct val="0"/>
              </a:spcAft>
              <a:buFontTx/>
              <a:buChar char="•"/>
            </a:pPr>
            <a:endParaRPr lang="en-US" b="1" dirty="0" smtClean="0">
              <a:solidFill>
                <a:schemeClr val="tx1"/>
              </a:solidFill>
              <a:latin typeface="Times New Roman" pitchFamily="18" charset="0"/>
              <a:ea typeface="Calibri" pitchFamily="34" charset="0"/>
              <a:cs typeface="Times New Roman" pitchFamily="18" charset="0"/>
            </a:endParaRPr>
          </a:p>
          <a:p>
            <a:pPr lvl="0" rtl="0" fontAlgn="base">
              <a:spcBef>
                <a:spcPct val="0"/>
              </a:spcBef>
              <a:spcAft>
                <a:spcPct val="0"/>
              </a:spcAft>
              <a:buFontTx/>
              <a:buChar char="•"/>
            </a:pPr>
            <a:endParaRPr lang="en-US" b="1" dirty="0" smtClean="0">
              <a:solidFill>
                <a:schemeClr val="tx1"/>
              </a:solidFill>
              <a:latin typeface="Times New Roman" pitchFamily="18" charset="0"/>
              <a:ea typeface="Calibri" pitchFamily="34" charset="0"/>
              <a:cs typeface="Times New Roman" pitchFamily="18" charset="0"/>
            </a:endParaRPr>
          </a:p>
          <a:p>
            <a:pPr lvl="0" rtl="0" fontAlgn="base">
              <a:spcBef>
                <a:spcPct val="0"/>
              </a:spcBef>
              <a:spcAft>
                <a:spcPct val="0"/>
              </a:spcAft>
              <a:buFontTx/>
              <a:buChar char="•"/>
            </a:pPr>
            <a:endParaRPr lang="en-US" b="1" dirty="0" smtClean="0">
              <a:solidFill>
                <a:schemeClr val="tx1"/>
              </a:solidFill>
              <a:latin typeface="Times New Roman" pitchFamily="18" charset="0"/>
              <a:ea typeface="Calibri" pitchFamily="34" charset="0"/>
              <a:cs typeface="Times New Roman" pitchFamily="18" charset="0"/>
            </a:endParaRPr>
          </a:p>
          <a:p>
            <a:pPr lvl="0" rtl="0" fontAlgn="base">
              <a:spcBef>
                <a:spcPct val="0"/>
              </a:spcBef>
              <a:spcAft>
                <a:spcPct val="0"/>
              </a:spcAft>
              <a:buFontTx/>
              <a:buChar char="•"/>
            </a:pPr>
            <a:endParaRPr lang="en-US" b="1" dirty="0" smtClean="0">
              <a:solidFill>
                <a:schemeClr val="tx1"/>
              </a:solidFill>
              <a:latin typeface="Times New Roman" pitchFamily="18" charset="0"/>
              <a:ea typeface="Calibri" pitchFamily="34" charset="0"/>
              <a:cs typeface="Times New Roman" pitchFamily="18" charset="0"/>
            </a:endParaRPr>
          </a:p>
          <a:p>
            <a:pPr lvl="0" rtl="0" fontAlgn="base">
              <a:spcBef>
                <a:spcPct val="0"/>
              </a:spcBef>
              <a:spcAft>
                <a:spcPct val="0"/>
              </a:spcAft>
              <a:buFontTx/>
              <a:buChar char="•"/>
            </a:pPr>
            <a:endParaRPr lang="en-US" b="1" dirty="0" smtClean="0">
              <a:solidFill>
                <a:schemeClr val="tx1"/>
              </a:solidFill>
              <a:latin typeface="Times New Roman" pitchFamily="18" charset="0"/>
              <a:ea typeface="Calibri" pitchFamily="34" charset="0"/>
              <a:cs typeface="Times New Roman" pitchFamily="18" charset="0"/>
            </a:endParaRPr>
          </a:p>
          <a:p>
            <a:pPr lvl="0" rtl="0" fontAlgn="base">
              <a:spcBef>
                <a:spcPct val="0"/>
              </a:spcBef>
              <a:spcAft>
                <a:spcPct val="0"/>
              </a:spcAft>
            </a:pPr>
            <a:endParaRPr lang="en-US" b="1" dirty="0" smtClean="0">
              <a:solidFill>
                <a:schemeClr val="tx1"/>
              </a:solidFill>
              <a:latin typeface="Times New Roman" pitchFamily="18" charset="0"/>
              <a:ea typeface="Calibri" pitchFamily="34" charset="0"/>
              <a:cs typeface="Times New Roman" pitchFamily="18" charset="0"/>
            </a:endParaRPr>
          </a:p>
          <a:p>
            <a:pPr lvl="0" rtl="0" fontAlgn="base">
              <a:spcBef>
                <a:spcPct val="0"/>
              </a:spcBef>
              <a:spcAft>
                <a:spcPct val="0"/>
              </a:spcAft>
            </a:pPr>
            <a:r>
              <a:rPr lang="en-US" b="1" dirty="0" smtClean="0">
                <a:solidFill>
                  <a:schemeClr val="tx1"/>
                </a:solidFill>
                <a:latin typeface="Times New Roman" pitchFamily="18" charset="0"/>
                <a:ea typeface="Calibri" pitchFamily="34" charset="0"/>
                <a:cs typeface="Times New Roman" pitchFamily="18" charset="0"/>
              </a:rPr>
              <a:t> </a:t>
            </a:r>
            <a:endParaRPr lang="en-US" sz="2400" b="1" dirty="0" smtClean="0">
              <a:solidFill>
                <a:schemeClr val="tx1"/>
              </a:solidFill>
              <a:latin typeface="Arial" pitchFamily="34" charset="0"/>
              <a:cs typeface="Arial" pitchFamily="34" charset="0"/>
            </a:endParaRPr>
          </a:p>
        </p:txBody>
      </p:sp>
      <p:graphicFrame>
        <p:nvGraphicFramePr>
          <p:cNvPr id="18" name="جدول 17"/>
          <p:cNvGraphicFramePr>
            <a:graphicFrameLocks noGrp="1"/>
          </p:cNvGraphicFramePr>
          <p:nvPr/>
        </p:nvGraphicFramePr>
        <p:xfrm>
          <a:off x="228600" y="1295400"/>
          <a:ext cx="3276600" cy="2971800"/>
        </p:xfrm>
        <a:graphic>
          <a:graphicData uri="http://schemas.openxmlformats.org/drawingml/2006/table">
            <a:tbl>
              <a:tblPr/>
              <a:tblGrid>
                <a:gridCol w="2110412"/>
                <a:gridCol w="1166188"/>
              </a:tblGrid>
              <a:tr h="371475">
                <a:tc gridSpan="2">
                  <a:txBody>
                    <a:bodyPr/>
                    <a:lstStyle/>
                    <a:p>
                      <a:pPr marL="0" marR="0" algn="ctr">
                        <a:lnSpc>
                          <a:spcPct val="115000"/>
                        </a:lnSpc>
                        <a:spcBef>
                          <a:spcPts val="0"/>
                        </a:spcBef>
                        <a:spcAft>
                          <a:spcPts val="0"/>
                        </a:spcAft>
                      </a:pPr>
                      <a:r>
                        <a:rPr lang="en-US" sz="1300" b="1" dirty="0">
                          <a:solidFill>
                            <a:srgbClr val="FFFFFF"/>
                          </a:solidFill>
                          <a:latin typeface="Times New Roman"/>
                          <a:ea typeface="Calibri"/>
                          <a:cs typeface="Arial"/>
                        </a:rPr>
                        <a:t>Over All Coefficient</a:t>
                      </a:r>
                      <a:endParaRPr lang="en-US" sz="1100"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hMerge="1">
                  <a:txBody>
                    <a:bodyPr/>
                    <a:lstStyle/>
                    <a:p>
                      <a:endParaRPr lang="en-US"/>
                    </a:p>
                  </a:txBody>
                  <a:tcPr/>
                </a:tc>
              </a:tr>
              <a:tr h="371475">
                <a:tc>
                  <a:txBody>
                    <a:bodyPr/>
                    <a:lstStyle/>
                    <a:p>
                      <a:pPr marL="0" marR="0" algn="ctr">
                        <a:lnSpc>
                          <a:spcPct val="115000"/>
                        </a:lnSpc>
                        <a:spcBef>
                          <a:spcPts val="0"/>
                        </a:spcBef>
                        <a:spcAft>
                          <a:spcPts val="0"/>
                        </a:spcAft>
                      </a:pPr>
                      <a:r>
                        <a:rPr lang="en-US" sz="1300" b="1">
                          <a:solidFill>
                            <a:srgbClr val="FFFFFF"/>
                          </a:solidFill>
                          <a:latin typeface="Times New Roman"/>
                          <a:ea typeface="Calibri"/>
                          <a:cs typeface="Arial"/>
                        </a:rPr>
                        <a:t>block wall</a:t>
                      </a:r>
                      <a:endParaRPr lang="en-US" sz="11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300" dirty="0">
                          <a:latin typeface="Times New Roman"/>
                          <a:ea typeface="Calibri"/>
                          <a:cs typeface="Arial"/>
                        </a:rPr>
                        <a:t>2.4259</a:t>
                      </a:r>
                      <a:endParaRPr lang="en-US" sz="1100" dirty="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71475">
                <a:tc>
                  <a:txBody>
                    <a:bodyPr/>
                    <a:lstStyle/>
                    <a:p>
                      <a:pPr marL="0" marR="0" algn="ctr">
                        <a:lnSpc>
                          <a:spcPct val="115000"/>
                        </a:lnSpc>
                        <a:spcBef>
                          <a:spcPts val="0"/>
                        </a:spcBef>
                        <a:spcAft>
                          <a:spcPts val="0"/>
                        </a:spcAft>
                      </a:pPr>
                      <a:r>
                        <a:rPr lang="en-US" sz="1300" b="1">
                          <a:solidFill>
                            <a:srgbClr val="FFFFFF"/>
                          </a:solidFill>
                          <a:latin typeface="Times New Roman"/>
                          <a:ea typeface="Calibri"/>
                          <a:cs typeface="Arial"/>
                        </a:rPr>
                        <a:t>Outer wall</a:t>
                      </a:r>
                      <a:endParaRPr lang="en-US" sz="11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300">
                          <a:latin typeface="Times New Roman"/>
                          <a:ea typeface="Calibri"/>
                          <a:cs typeface="Arial"/>
                        </a:rPr>
                        <a:t>0.8634</a:t>
                      </a:r>
                      <a:endParaRPr lang="en-US" sz="110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71475">
                <a:tc>
                  <a:txBody>
                    <a:bodyPr/>
                    <a:lstStyle/>
                    <a:p>
                      <a:pPr marL="0" marR="0" algn="ctr">
                        <a:lnSpc>
                          <a:spcPct val="115000"/>
                        </a:lnSpc>
                        <a:spcBef>
                          <a:spcPts val="0"/>
                        </a:spcBef>
                        <a:spcAft>
                          <a:spcPts val="0"/>
                        </a:spcAft>
                      </a:pPr>
                      <a:r>
                        <a:rPr lang="en-US" sz="1300" b="1" dirty="0">
                          <a:solidFill>
                            <a:srgbClr val="FFFFFF"/>
                          </a:solidFill>
                          <a:latin typeface="Times New Roman"/>
                          <a:ea typeface="Calibri"/>
                          <a:cs typeface="Arial"/>
                        </a:rPr>
                        <a:t>Window</a:t>
                      </a:r>
                      <a:endParaRPr lang="en-US" sz="1100"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300">
                          <a:latin typeface="Times New Roman"/>
                          <a:ea typeface="Calibri"/>
                          <a:cs typeface="Arial"/>
                        </a:rPr>
                        <a:t>3.5</a:t>
                      </a:r>
                      <a:endParaRPr lang="en-US" sz="110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71475">
                <a:tc>
                  <a:txBody>
                    <a:bodyPr/>
                    <a:lstStyle/>
                    <a:p>
                      <a:pPr marL="0" marR="0" algn="ctr">
                        <a:lnSpc>
                          <a:spcPct val="115000"/>
                        </a:lnSpc>
                        <a:spcBef>
                          <a:spcPts val="0"/>
                        </a:spcBef>
                        <a:spcAft>
                          <a:spcPts val="0"/>
                        </a:spcAft>
                      </a:pPr>
                      <a:r>
                        <a:rPr lang="en-US" sz="1300" b="1">
                          <a:solidFill>
                            <a:srgbClr val="FFFFFF"/>
                          </a:solidFill>
                          <a:latin typeface="Times New Roman"/>
                          <a:ea typeface="Calibri"/>
                          <a:cs typeface="Arial"/>
                        </a:rPr>
                        <a:t>Door Steel</a:t>
                      </a:r>
                      <a:endParaRPr lang="en-US" sz="11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300">
                          <a:latin typeface="Times New Roman"/>
                          <a:ea typeface="Calibri"/>
                          <a:cs typeface="Arial"/>
                        </a:rPr>
                        <a:t>5.8</a:t>
                      </a:r>
                      <a:endParaRPr lang="en-US" sz="110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71475">
                <a:tc>
                  <a:txBody>
                    <a:bodyPr/>
                    <a:lstStyle/>
                    <a:p>
                      <a:pPr marL="0" marR="0" algn="ctr">
                        <a:lnSpc>
                          <a:spcPct val="115000"/>
                        </a:lnSpc>
                        <a:spcBef>
                          <a:spcPts val="0"/>
                        </a:spcBef>
                        <a:spcAft>
                          <a:spcPts val="0"/>
                        </a:spcAft>
                      </a:pPr>
                      <a:r>
                        <a:rPr lang="en-US" sz="1300" b="1">
                          <a:solidFill>
                            <a:srgbClr val="FFFFFF"/>
                          </a:solidFill>
                          <a:latin typeface="Times New Roman"/>
                          <a:ea typeface="Calibri"/>
                          <a:cs typeface="Arial"/>
                        </a:rPr>
                        <a:t>Door Wood</a:t>
                      </a:r>
                      <a:endParaRPr lang="en-US" sz="11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300">
                          <a:latin typeface="Times New Roman"/>
                          <a:ea typeface="Calibri"/>
                          <a:cs typeface="Arial"/>
                        </a:rPr>
                        <a:t>3.5</a:t>
                      </a:r>
                      <a:endParaRPr lang="en-US" sz="110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71475">
                <a:tc>
                  <a:txBody>
                    <a:bodyPr/>
                    <a:lstStyle/>
                    <a:p>
                      <a:pPr marL="0" marR="0" algn="ctr">
                        <a:lnSpc>
                          <a:spcPct val="115000"/>
                        </a:lnSpc>
                        <a:spcBef>
                          <a:spcPts val="0"/>
                        </a:spcBef>
                        <a:spcAft>
                          <a:spcPts val="0"/>
                        </a:spcAft>
                      </a:pPr>
                      <a:r>
                        <a:rPr lang="en-US" sz="1300" b="1" dirty="0">
                          <a:solidFill>
                            <a:srgbClr val="FFFFFF"/>
                          </a:solidFill>
                          <a:latin typeface="Times New Roman"/>
                          <a:ea typeface="Calibri"/>
                          <a:cs typeface="Arial"/>
                        </a:rPr>
                        <a:t>Celling</a:t>
                      </a:r>
                      <a:endParaRPr lang="en-US" sz="1100"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300">
                          <a:latin typeface="Times New Roman"/>
                          <a:ea typeface="Calibri"/>
                          <a:cs typeface="Arial"/>
                        </a:rPr>
                        <a:t>0.8379</a:t>
                      </a:r>
                      <a:endParaRPr lang="en-US" sz="110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71475">
                <a:tc>
                  <a:txBody>
                    <a:bodyPr/>
                    <a:lstStyle/>
                    <a:p>
                      <a:pPr marL="0" marR="0" algn="ctr">
                        <a:lnSpc>
                          <a:spcPct val="115000"/>
                        </a:lnSpc>
                        <a:spcBef>
                          <a:spcPts val="0"/>
                        </a:spcBef>
                        <a:spcAft>
                          <a:spcPts val="0"/>
                        </a:spcAft>
                      </a:pPr>
                      <a:r>
                        <a:rPr lang="en-US" sz="1300" b="1">
                          <a:solidFill>
                            <a:srgbClr val="FFFFFF"/>
                          </a:solidFill>
                          <a:latin typeface="Times New Roman"/>
                          <a:ea typeface="Calibri"/>
                          <a:cs typeface="Arial"/>
                        </a:rPr>
                        <a:t>Floor</a:t>
                      </a:r>
                      <a:endParaRPr lang="en-US" sz="11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300" dirty="0">
                          <a:latin typeface="Times New Roman"/>
                          <a:ea typeface="Calibri"/>
                          <a:cs typeface="Arial"/>
                        </a:rPr>
                        <a:t>1.0525</a:t>
                      </a:r>
                      <a:endParaRPr lang="en-US" sz="1100" dirty="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bl>
          </a:graphicData>
        </a:graphic>
      </p:graphicFrame>
      <p:pic>
        <p:nvPicPr>
          <p:cNvPr id="19" name="Picture 1"/>
          <p:cNvPicPr>
            <a:picLocks noChangeAspect="1" noChangeArrowheads="1"/>
          </p:cNvPicPr>
          <p:nvPr/>
        </p:nvPicPr>
        <p:blipFill>
          <a:blip r:embed="rId2" cstate="print">
            <a:clrChange>
              <a:clrFrom>
                <a:srgbClr val="FFFFFF"/>
              </a:clrFrom>
              <a:clrTo>
                <a:srgbClr val="FFFFFF">
                  <a:alpha val="0"/>
                </a:srgbClr>
              </a:clrTo>
            </a:clrChange>
            <a:lum bright="-30000" contrast="20000"/>
          </a:blip>
          <a:srcRect/>
          <a:stretch>
            <a:fillRect/>
          </a:stretch>
        </p:blipFill>
        <p:spPr bwMode="auto">
          <a:xfrm>
            <a:off x="7374082" y="3810000"/>
            <a:ext cx="1769918" cy="533400"/>
          </a:xfrm>
          <a:prstGeom prst="rect">
            <a:avLst/>
          </a:prstGeom>
          <a:noFill/>
        </p:spPr>
      </p:pic>
      <p:sp>
        <p:nvSpPr>
          <p:cNvPr id="327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xmlns="" val="3032140373"/>
      </p:ext>
    </p:extLst>
  </p:cSld>
  <p:clrMapOvr>
    <a:masterClrMapping/>
  </p:clrMapOvr>
  <mc:AlternateContent xmlns:mc="http://schemas.openxmlformats.org/markup-compatibility/2006">
    <mc:Choice xmlns:p14="http://schemas.microsoft.com/office/powerpoint/2010/main" xmlns=""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80728"/>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nchor="ctr"/>
          <a:lstStyle/>
          <a:p>
            <a:r>
              <a:rPr lang="en-US" sz="2500" b="1" dirty="0" smtClean="0">
                <a:solidFill>
                  <a:prstClr val="black"/>
                </a:solidFill>
                <a:latin typeface="Times New Roman"/>
                <a:ea typeface="Times New Roman"/>
              </a:rPr>
              <a:t>HVAC </a:t>
            </a:r>
            <a:r>
              <a:rPr lang="en-US" sz="2500" b="1" dirty="0">
                <a:solidFill>
                  <a:prstClr val="black"/>
                </a:solidFill>
                <a:latin typeface="Times New Roman"/>
                <a:ea typeface="Times New Roman"/>
              </a:rPr>
              <a:t>System</a:t>
            </a:r>
            <a:endParaRPr lang="ar-JO" dirty="0"/>
          </a:p>
        </p:txBody>
      </p:sp>
      <p:sp>
        <p:nvSpPr>
          <p:cNvPr id="3" name="TextBox 2"/>
          <p:cNvSpPr txBox="1"/>
          <p:nvPr/>
        </p:nvSpPr>
        <p:spPr>
          <a:xfrm>
            <a:off x="0" y="980728"/>
            <a:ext cx="9144000" cy="5909310"/>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a:p>
            <a:pPr algn="ctr"/>
            <a:r>
              <a:rPr lang="en-US" b="1" dirty="0" smtClean="0">
                <a:solidFill>
                  <a:srgbClr val="C00000"/>
                </a:solidFill>
                <a:latin typeface="Arial" pitchFamily="34" charset="0"/>
                <a:cs typeface="Arial" pitchFamily="34" charset="0"/>
              </a:rPr>
              <a:t>Cooling  heat gain from the building</a:t>
            </a:r>
          </a:p>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a:p>
            <a:pPr algn="ctr"/>
            <a:endParaRPr lang="en-US" b="1" dirty="0" smtClean="0">
              <a:solidFill>
                <a:srgbClr val="C00000"/>
              </a:solidFill>
              <a:latin typeface="Arial" pitchFamily="34" charset="0"/>
              <a:cs typeface="Arial" pitchFamily="34" charset="0"/>
            </a:endParaRPr>
          </a:p>
        </p:txBody>
      </p:sp>
      <p:graphicFrame>
        <p:nvGraphicFramePr>
          <p:cNvPr id="6" name="جدول 5"/>
          <p:cNvGraphicFramePr>
            <a:graphicFrameLocks noGrp="1"/>
          </p:cNvGraphicFramePr>
          <p:nvPr/>
        </p:nvGraphicFramePr>
        <p:xfrm>
          <a:off x="1600200" y="2514600"/>
          <a:ext cx="6096000" cy="286512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solidFill>
                            <a:schemeClr val="tx1"/>
                          </a:solidFill>
                          <a:latin typeface="Times New Roman" pitchFamily="18" charset="0"/>
                          <a:cs typeface="Times New Roman" pitchFamily="18" charset="0"/>
                        </a:rPr>
                        <a:t>Floor</a:t>
                      </a:r>
                      <a:r>
                        <a:rPr lang="en-US" baseline="0" dirty="0" smtClean="0">
                          <a:solidFill>
                            <a:schemeClr val="tx1"/>
                          </a:solidFill>
                          <a:latin typeface="Times New Roman" pitchFamily="18" charset="0"/>
                          <a:cs typeface="Times New Roman" pitchFamily="18" charset="0"/>
                        </a:rPr>
                        <a:t> </a:t>
                      </a:r>
                      <a:endParaRPr lang="ar-SA" dirty="0" smtClean="0">
                        <a:solidFill>
                          <a:schemeClr val="tx1"/>
                        </a:solidFill>
                        <a:latin typeface="Times New Roman" pitchFamily="18" charset="0"/>
                        <a:cs typeface="Times New Roman" pitchFamily="18" charset="0"/>
                      </a:endParaRPr>
                    </a:p>
                    <a:p>
                      <a:pPr algn="ctr"/>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solidFill>
                            <a:schemeClr val="tx1"/>
                          </a:solidFill>
                          <a:latin typeface="Times New Roman" pitchFamily="18" charset="0"/>
                          <a:cs typeface="Times New Roman" pitchFamily="18" charset="0"/>
                        </a:rPr>
                        <a:t>Heating</a:t>
                      </a:r>
                      <a:r>
                        <a:rPr lang="en-US" baseline="0" dirty="0" smtClean="0">
                          <a:solidFill>
                            <a:schemeClr val="tx1"/>
                          </a:solidFill>
                          <a:latin typeface="Times New Roman" pitchFamily="18" charset="0"/>
                          <a:cs typeface="Times New Roman" pitchFamily="18" charset="0"/>
                        </a:rPr>
                        <a:t> load (kw)</a:t>
                      </a:r>
                      <a:endParaRPr lang="ar-SA" dirty="0" smtClean="0">
                        <a:solidFill>
                          <a:schemeClr val="tx1"/>
                        </a:solidFill>
                        <a:latin typeface="Times New Roman" pitchFamily="18" charset="0"/>
                        <a:cs typeface="Times New Roman" pitchFamily="18" charset="0"/>
                      </a:endParaRPr>
                    </a:p>
                    <a:p>
                      <a:pPr algn="ctr"/>
                      <a:endParaRPr lang="en-US"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b="1" dirty="0" smtClean="0">
                          <a:solidFill>
                            <a:schemeClr val="tx1"/>
                          </a:solidFill>
                          <a:latin typeface="Times New Roman" pitchFamily="18" charset="0"/>
                          <a:cs typeface="Times New Roman" pitchFamily="18" charset="0"/>
                        </a:rPr>
                        <a:t>Second floor</a:t>
                      </a:r>
                      <a:endParaRPr lang="ar-SA" b="1" dirty="0" smtClean="0">
                        <a:solidFill>
                          <a:schemeClr val="tx1"/>
                        </a:solidFill>
                        <a:latin typeface="Times New Roman" pitchFamily="18" charset="0"/>
                        <a:cs typeface="Times New Roman" pitchFamily="18" charset="0"/>
                      </a:endParaRPr>
                    </a:p>
                  </a:txBody>
                  <a:tcPr/>
                </a:tc>
                <a:tc>
                  <a:txBody>
                    <a:bodyPr/>
                    <a:lstStyle/>
                    <a:p>
                      <a:pPr algn="ctr" fontAlgn="ctr"/>
                      <a:r>
                        <a:rPr lang="en-US" sz="1800" b="1" kern="1200" dirty="0" smtClean="0">
                          <a:solidFill>
                            <a:schemeClr val="tx1"/>
                          </a:solidFill>
                          <a:latin typeface="Times New Roman" pitchFamily="18" charset="0"/>
                          <a:ea typeface="+mn-ea"/>
                          <a:cs typeface="Times New Roman" pitchFamily="18" charset="0"/>
                        </a:rPr>
                        <a:t>95.8082</a:t>
                      </a:r>
                    </a:p>
                  </a:txBody>
                  <a:tcPr marL="9525" marR="9525" marT="9525" marB="0" anchor="ct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b="1" dirty="0" smtClean="0">
                          <a:solidFill>
                            <a:schemeClr val="tx1"/>
                          </a:solidFill>
                          <a:latin typeface="Times New Roman" pitchFamily="18" charset="0"/>
                          <a:cs typeface="Times New Roman" pitchFamily="18" charset="0"/>
                        </a:rPr>
                        <a:t>First floor</a:t>
                      </a:r>
                      <a:endParaRPr lang="ar-SA" b="1" dirty="0" smtClean="0">
                        <a:solidFill>
                          <a:schemeClr val="tx1"/>
                        </a:solidFill>
                        <a:latin typeface="Times New Roman" pitchFamily="18" charset="0"/>
                        <a:cs typeface="Times New Roman" pitchFamily="18" charset="0"/>
                      </a:endParaRPr>
                    </a:p>
                  </a:txBody>
                  <a:tcPr/>
                </a:tc>
                <a:tc>
                  <a:txBody>
                    <a:bodyPr/>
                    <a:lstStyle/>
                    <a:p>
                      <a:pPr algn="ctr" fontAlgn="ctr"/>
                      <a:r>
                        <a:rPr lang="en-US" sz="1800" b="1" kern="1200" dirty="0" smtClean="0">
                          <a:solidFill>
                            <a:schemeClr val="tx1"/>
                          </a:solidFill>
                          <a:latin typeface="Times New Roman" pitchFamily="18" charset="0"/>
                          <a:ea typeface="+mn-ea"/>
                          <a:cs typeface="Times New Roman" pitchFamily="18" charset="0"/>
                        </a:rPr>
                        <a:t>138.366</a:t>
                      </a:r>
                    </a:p>
                  </a:txBody>
                  <a:tcPr marL="9525" marR="9525" marT="9525" marB="0" anchor="ctr"/>
                </a:tc>
              </a:tr>
              <a:tr h="370840">
                <a:tc>
                  <a:txBody>
                    <a:bodyPr/>
                    <a:lstStyle/>
                    <a:p>
                      <a:pPr algn="ctr" rtl="1"/>
                      <a:r>
                        <a:rPr lang="en-US" b="1" dirty="0" smtClean="0">
                          <a:solidFill>
                            <a:schemeClr val="tx1"/>
                          </a:solidFill>
                          <a:latin typeface="Times New Roman" pitchFamily="18" charset="0"/>
                          <a:cs typeface="Times New Roman" pitchFamily="18" charset="0"/>
                        </a:rPr>
                        <a:t>Ground floor </a:t>
                      </a:r>
                      <a:endParaRPr lang="ar-SA" b="1" dirty="0">
                        <a:solidFill>
                          <a:schemeClr val="tx1"/>
                        </a:solidFill>
                        <a:latin typeface="Times New Roman" pitchFamily="18" charset="0"/>
                        <a:cs typeface="Times New Roman" pitchFamily="18" charset="0"/>
                      </a:endParaRPr>
                    </a:p>
                  </a:txBody>
                  <a:tcPr/>
                </a:tc>
                <a:tc>
                  <a:txBody>
                    <a:bodyPr/>
                    <a:lstStyle/>
                    <a:p>
                      <a:pPr algn="ctr"/>
                      <a:r>
                        <a:rPr lang="en-US" sz="1800" b="1" kern="1200" dirty="0" smtClean="0">
                          <a:solidFill>
                            <a:schemeClr val="tx1"/>
                          </a:solidFill>
                          <a:latin typeface="Times New Roman" pitchFamily="18" charset="0"/>
                          <a:ea typeface="+mn-ea"/>
                          <a:cs typeface="Times New Roman" pitchFamily="18" charset="0"/>
                        </a:rPr>
                        <a:t>94.912601</a:t>
                      </a:r>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b="1" dirty="0" smtClean="0">
                          <a:solidFill>
                            <a:schemeClr val="tx1"/>
                          </a:solidFill>
                          <a:latin typeface="Times New Roman" pitchFamily="18" charset="0"/>
                          <a:cs typeface="Times New Roman" pitchFamily="18" charset="0"/>
                        </a:rPr>
                        <a:t>Basement one</a:t>
                      </a:r>
                      <a:endParaRPr lang="ar-SA" b="1" dirty="0" smtClean="0">
                        <a:solidFill>
                          <a:schemeClr val="tx1"/>
                        </a:solidFill>
                        <a:latin typeface="Times New Roman" pitchFamily="18" charset="0"/>
                        <a:cs typeface="Times New Roman" pitchFamily="18" charset="0"/>
                      </a:endParaRPr>
                    </a:p>
                  </a:txBody>
                  <a:tcPr/>
                </a:tc>
                <a:tc>
                  <a:txBody>
                    <a:bodyPr/>
                    <a:lstStyle/>
                    <a:p>
                      <a:pPr algn="ctr" fontAlgn="ctr"/>
                      <a:r>
                        <a:rPr lang="en-US" sz="1800" b="1" kern="1200" dirty="0" smtClean="0">
                          <a:solidFill>
                            <a:schemeClr val="tx1"/>
                          </a:solidFill>
                          <a:latin typeface="Times New Roman" pitchFamily="18" charset="0"/>
                          <a:ea typeface="+mn-ea"/>
                          <a:cs typeface="Times New Roman" pitchFamily="18" charset="0"/>
                        </a:rPr>
                        <a:t>166.122</a:t>
                      </a:r>
                    </a:p>
                  </a:txBody>
                  <a:tcPr marL="9525" marR="9525" marT="9525" marB="0" anchor="ctr"/>
                </a:tc>
              </a:tr>
              <a:tr h="370840">
                <a:tc>
                  <a:txBody>
                    <a:bodyPr/>
                    <a:lstStyle/>
                    <a:p>
                      <a:pPr algn="ctr" rtl="1"/>
                      <a:r>
                        <a:rPr lang="en-US" b="1" dirty="0" smtClean="0">
                          <a:solidFill>
                            <a:schemeClr val="tx1"/>
                          </a:solidFill>
                          <a:latin typeface="Times New Roman" pitchFamily="18" charset="0"/>
                          <a:cs typeface="Times New Roman" pitchFamily="18" charset="0"/>
                        </a:rPr>
                        <a:t> Basement</a:t>
                      </a:r>
                      <a:r>
                        <a:rPr lang="en-US" b="1" baseline="0" dirty="0" smtClean="0">
                          <a:solidFill>
                            <a:schemeClr val="tx1"/>
                          </a:solidFill>
                          <a:latin typeface="Times New Roman" pitchFamily="18" charset="0"/>
                          <a:cs typeface="Times New Roman" pitchFamily="18" charset="0"/>
                        </a:rPr>
                        <a:t> tow</a:t>
                      </a:r>
                      <a:r>
                        <a:rPr lang="en-US" b="1" dirty="0" smtClean="0">
                          <a:solidFill>
                            <a:schemeClr val="tx1"/>
                          </a:solidFill>
                          <a:latin typeface="Times New Roman" pitchFamily="18" charset="0"/>
                          <a:cs typeface="Times New Roman" pitchFamily="18" charset="0"/>
                        </a:rPr>
                        <a:t> </a:t>
                      </a:r>
                      <a:endParaRPr lang="ar-SA" b="1" dirty="0">
                        <a:solidFill>
                          <a:schemeClr val="tx1"/>
                        </a:solidFill>
                        <a:latin typeface="Times New Roman" pitchFamily="18" charset="0"/>
                        <a:cs typeface="Times New Roman" pitchFamily="18" charset="0"/>
                      </a:endParaRPr>
                    </a:p>
                  </a:txBody>
                  <a:tcPr/>
                </a:tc>
                <a:tc>
                  <a:txBody>
                    <a:bodyPr/>
                    <a:lstStyle/>
                    <a:p>
                      <a:pPr algn="ctr" fontAlgn="ctr"/>
                      <a:r>
                        <a:rPr lang="en-US" sz="1800" b="1" kern="1200" dirty="0" smtClean="0">
                          <a:solidFill>
                            <a:schemeClr val="tx1"/>
                          </a:solidFill>
                          <a:latin typeface="Times New Roman" pitchFamily="18" charset="0"/>
                          <a:ea typeface="+mn-ea"/>
                          <a:cs typeface="Times New Roman" pitchFamily="18" charset="0"/>
                        </a:rPr>
                        <a:t>76.8526</a:t>
                      </a:r>
                    </a:p>
                  </a:txBody>
                  <a:tcPr marL="9525" marR="9525" marT="9525" marB="0" anchor="ctr"/>
                </a:tc>
              </a:tr>
              <a:tr h="370840">
                <a:tc>
                  <a:txBody>
                    <a:bodyPr/>
                    <a:lstStyle/>
                    <a:p>
                      <a:pPr algn="ctr" rtl="1"/>
                      <a:r>
                        <a:rPr lang="en-US" b="1" dirty="0" smtClean="0">
                          <a:solidFill>
                            <a:schemeClr val="tx1"/>
                          </a:solidFill>
                          <a:latin typeface="Times New Roman" pitchFamily="18" charset="0"/>
                          <a:cs typeface="Times New Roman" pitchFamily="18" charset="0"/>
                        </a:rPr>
                        <a:t>Total</a:t>
                      </a:r>
                      <a:r>
                        <a:rPr lang="en-US" b="1" baseline="0" dirty="0" smtClean="0">
                          <a:solidFill>
                            <a:schemeClr val="tx1"/>
                          </a:solidFill>
                          <a:latin typeface="Times New Roman" pitchFamily="18" charset="0"/>
                          <a:cs typeface="Times New Roman" pitchFamily="18" charset="0"/>
                        </a:rPr>
                        <a:t> </a:t>
                      </a:r>
                      <a:endParaRPr lang="ar-SA" b="1" dirty="0">
                        <a:solidFill>
                          <a:schemeClr val="tx1"/>
                        </a:solidFill>
                        <a:latin typeface="Times New Roman" pitchFamily="18" charset="0"/>
                        <a:cs typeface="Times New Roman" pitchFamily="18" charset="0"/>
                      </a:endParaRPr>
                    </a:p>
                  </a:txBody>
                  <a:tcPr/>
                </a:tc>
                <a:tc>
                  <a:txBody>
                    <a:bodyPr/>
                    <a:lstStyle/>
                    <a:p>
                      <a:pPr algn="ctr" fontAlgn="ctr"/>
                      <a:r>
                        <a:rPr lang="en-US" sz="1800" b="0" i="0" u="none" strike="noStrike" dirty="0" smtClean="0">
                          <a:solidFill>
                            <a:srgbClr val="000000"/>
                          </a:solidFill>
                          <a:latin typeface="Times New Roman"/>
                        </a:rPr>
                        <a:t>572.052</a:t>
                      </a:r>
                      <a:endParaRPr lang="en-US" sz="1800" b="0" i="0" u="none" strike="noStrike" dirty="0">
                        <a:solidFill>
                          <a:srgbClr val="000000"/>
                        </a:solidFill>
                        <a:latin typeface="Times New Roman"/>
                      </a:endParaRPr>
                    </a:p>
                  </a:txBody>
                  <a:tcPr marL="9525" marR="9525" marT="9525" marB="0" anchor="ctr"/>
                </a:tc>
              </a:tr>
            </a:tbl>
          </a:graphicData>
        </a:graphic>
      </p:graphicFrame>
    </p:spTree>
    <p:extLst>
      <p:ext uri="{BB962C8B-B14F-4D97-AF65-F5344CB8AC3E}">
        <p14:creationId xmlns:p14="http://schemas.microsoft.com/office/powerpoint/2010/main" xmlns="" val="3899825550"/>
      </p:ext>
    </p:extLst>
  </p:cSld>
  <p:clrMapOvr>
    <a:masterClrMapping/>
  </p:clrMapOvr>
  <mc:AlternateContent xmlns:mc="http://schemas.openxmlformats.org/markup-compatibility/2006">
    <mc:Choice xmlns:p14="http://schemas.microsoft.com/office/powerpoint/2010/main" xmlns=""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13166"/>
            <a:ext cx="9144000" cy="895554"/>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nchor="ctr"/>
          <a:lstStyle/>
          <a:p>
            <a:r>
              <a:rPr lang="en-US" sz="2500" b="1" dirty="0">
                <a:solidFill>
                  <a:prstClr val="black"/>
                </a:solidFill>
                <a:latin typeface="Times New Roman"/>
                <a:ea typeface="Times New Roman"/>
              </a:rPr>
              <a:t>HVAC </a:t>
            </a:r>
            <a:r>
              <a:rPr lang="en-US" sz="2500" b="1" dirty="0" smtClean="0">
                <a:solidFill>
                  <a:prstClr val="black"/>
                </a:solidFill>
                <a:latin typeface="Times New Roman"/>
                <a:ea typeface="Times New Roman"/>
              </a:rPr>
              <a:t>System</a:t>
            </a:r>
            <a:endParaRPr lang="ar-JO" dirty="0"/>
          </a:p>
        </p:txBody>
      </p:sp>
      <p:sp>
        <p:nvSpPr>
          <p:cNvPr id="3" name="TextBox 2"/>
          <p:cNvSpPr txBox="1"/>
          <p:nvPr/>
        </p:nvSpPr>
        <p:spPr>
          <a:xfrm>
            <a:off x="0" y="908720"/>
            <a:ext cx="9144000" cy="5940088"/>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ctr"/>
            <a:endParaRPr lang="en-US" sz="2000" b="1" dirty="0" smtClean="0"/>
          </a:p>
          <a:p>
            <a:pPr algn="ctr"/>
            <a:endParaRPr lang="en-US" sz="2000" b="1" dirty="0" smtClean="0"/>
          </a:p>
          <a:p>
            <a:pPr algn="ctr"/>
            <a:endParaRPr lang="en-US" sz="2000" b="1" dirty="0" smtClean="0"/>
          </a:p>
          <a:p>
            <a:pPr algn="ctr"/>
            <a:endParaRPr lang="en-US" sz="2000" b="1" dirty="0" smtClean="0"/>
          </a:p>
          <a:p>
            <a:pPr algn="ctr"/>
            <a:endParaRPr lang="en-US" sz="2000" b="1" dirty="0" smtClean="0"/>
          </a:p>
          <a:p>
            <a:pPr algn="ctr"/>
            <a:endParaRPr lang="en-US" sz="2000" b="1" dirty="0" smtClean="0"/>
          </a:p>
          <a:p>
            <a:pPr algn="ctr"/>
            <a:endParaRPr lang="en-US" sz="2000" b="1" dirty="0" smtClean="0"/>
          </a:p>
          <a:p>
            <a:pPr algn="ctr"/>
            <a:endParaRPr lang="en-US" sz="2000" b="1" dirty="0" smtClean="0"/>
          </a:p>
          <a:p>
            <a:pPr algn="ctr"/>
            <a:endParaRPr lang="en-US" sz="2000" b="1" dirty="0" smtClean="0"/>
          </a:p>
          <a:p>
            <a:pPr algn="ctr"/>
            <a:endParaRPr lang="en-US" sz="2000" b="1" dirty="0" smtClean="0"/>
          </a:p>
          <a:p>
            <a:pPr algn="ctr"/>
            <a:endParaRPr lang="en-US" sz="2000" b="1" dirty="0" smtClean="0"/>
          </a:p>
          <a:p>
            <a:pPr algn="ctr"/>
            <a:endParaRPr lang="en-US" sz="2000" b="1" dirty="0" smtClean="0"/>
          </a:p>
          <a:p>
            <a:pPr algn="ctr"/>
            <a:endParaRPr lang="en-US" sz="2000" b="1" dirty="0" smtClean="0"/>
          </a:p>
          <a:p>
            <a:pPr algn="ctr"/>
            <a:endParaRPr lang="en-US" sz="2000" b="1" dirty="0" smtClean="0"/>
          </a:p>
          <a:p>
            <a:pPr algn="ctr"/>
            <a:endParaRPr lang="en-US" sz="2000" b="1" dirty="0" smtClean="0"/>
          </a:p>
          <a:p>
            <a:pPr algn="ctr"/>
            <a:endParaRPr lang="en-US" sz="2000" b="1" dirty="0" smtClean="0"/>
          </a:p>
          <a:p>
            <a:pPr algn="ctr"/>
            <a:endParaRPr lang="en-US" sz="2000" b="1" dirty="0" smtClean="0"/>
          </a:p>
          <a:p>
            <a:pPr algn="ctr"/>
            <a:endParaRPr lang="en-US" sz="2000" b="1" dirty="0" smtClean="0"/>
          </a:p>
          <a:p>
            <a:pPr algn="ctr"/>
            <a:r>
              <a:rPr lang="en-US" sz="2000" b="1" dirty="0" smtClean="0"/>
              <a:t>`</a:t>
            </a:r>
            <a:endParaRPr lang="ar-JO" sz="2000" b="1" dirty="0"/>
          </a:p>
        </p:txBody>
      </p:sp>
      <p:graphicFrame>
        <p:nvGraphicFramePr>
          <p:cNvPr id="16" name="جدول 15"/>
          <p:cNvGraphicFramePr>
            <a:graphicFrameLocks noGrp="1"/>
          </p:cNvGraphicFramePr>
          <p:nvPr/>
        </p:nvGraphicFramePr>
        <p:xfrm>
          <a:off x="0" y="914400"/>
          <a:ext cx="2743200" cy="2971800"/>
        </p:xfrm>
        <a:graphic>
          <a:graphicData uri="http://schemas.openxmlformats.org/drawingml/2006/table">
            <a:tbl>
              <a:tblPr/>
              <a:tblGrid>
                <a:gridCol w="1579891"/>
                <a:gridCol w="1163309"/>
              </a:tblGrid>
              <a:tr h="324864">
                <a:tc gridSpan="2">
                  <a:txBody>
                    <a:bodyPr/>
                    <a:lstStyle/>
                    <a:p>
                      <a:pPr algn="ctr" fontAlgn="ctr"/>
                      <a:r>
                        <a:rPr lang="en-US" sz="1400" b="1" i="0" u="none" strike="noStrike" dirty="0">
                          <a:solidFill>
                            <a:srgbClr val="000000"/>
                          </a:solidFill>
                          <a:latin typeface="Cambria"/>
                        </a:rPr>
                        <a:t>over all heat </a:t>
                      </a:r>
                      <a:r>
                        <a:rPr lang="en-US" sz="1400" b="1" i="0" u="none" strike="noStrike" dirty="0" smtClean="0">
                          <a:solidFill>
                            <a:srgbClr val="000000"/>
                          </a:solidFill>
                          <a:latin typeface="Cambria"/>
                        </a:rPr>
                        <a:t>coefficient(u)</a:t>
                      </a:r>
                      <a:endParaRPr lang="en-US" sz="1400" b="1" i="0" u="none" strike="noStrike" dirty="0">
                        <a:solidFill>
                          <a:srgbClr val="000000"/>
                        </a:solidFill>
                        <a:latin typeface="Cambri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5E0EC"/>
                    </a:solidFill>
                  </a:tcPr>
                </a:tc>
                <a:tc hMerge="1">
                  <a:txBody>
                    <a:bodyPr/>
                    <a:lstStyle/>
                    <a:p>
                      <a:endParaRPr lang="en-US"/>
                    </a:p>
                  </a:txBody>
                  <a:tcPr/>
                </a:tc>
              </a:tr>
              <a:tr h="310740">
                <a:tc>
                  <a:txBody>
                    <a:bodyPr/>
                    <a:lstStyle/>
                    <a:p>
                      <a:pPr algn="ctr" fontAlgn="ctr"/>
                      <a:r>
                        <a:rPr lang="en-US" sz="1400" b="1" i="0" u="none" strike="noStrike" dirty="0">
                          <a:solidFill>
                            <a:srgbClr val="000000"/>
                          </a:solidFill>
                          <a:latin typeface="Cambria"/>
                        </a:rPr>
                        <a:t>inerr wall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2.4259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296615">
                <a:tc>
                  <a:txBody>
                    <a:bodyPr/>
                    <a:lstStyle/>
                    <a:p>
                      <a:pPr algn="ctr" fontAlgn="ctr"/>
                      <a:r>
                        <a:rPr lang="en-US" sz="1400" b="1" i="0" u="none" strike="noStrike" dirty="0">
                          <a:solidFill>
                            <a:srgbClr val="000000"/>
                          </a:solidFill>
                          <a:latin typeface="Cambria"/>
                        </a:rPr>
                        <a:t>outer wall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0.8634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296615">
                <a:tc>
                  <a:txBody>
                    <a:bodyPr/>
                    <a:lstStyle/>
                    <a:p>
                      <a:pPr algn="ctr" fontAlgn="ctr"/>
                      <a:r>
                        <a:rPr lang="en-US" sz="1400" b="1" i="0" u="none" strike="noStrike" dirty="0">
                          <a:solidFill>
                            <a:srgbClr val="000000"/>
                          </a:solidFill>
                          <a:latin typeface="Cambria"/>
                        </a:rPr>
                        <a:t>celling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0.8379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296615">
                <a:tc>
                  <a:txBody>
                    <a:bodyPr/>
                    <a:lstStyle/>
                    <a:p>
                      <a:pPr algn="ctr" fontAlgn="ctr"/>
                      <a:r>
                        <a:rPr lang="en-US" sz="1400" b="1" i="0" u="none" strike="noStrike" dirty="0">
                          <a:solidFill>
                            <a:srgbClr val="000000"/>
                          </a:solidFill>
                          <a:latin typeface="Cambria"/>
                        </a:rPr>
                        <a:t>window glass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296615">
                <a:tc>
                  <a:txBody>
                    <a:bodyPr/>
                    <a:lstStyle/>
                    <a:p>
                      <a:pPr algn="ctr" fontAlgn="ctr"/>
                      <a:r>
                        <a:rPr lang="en-US" sz="1400" b="1" i="0" u="none" strike="noStrike">
                          <a:solidFill>
                            <a:srgbClr val="000000"/>
                          </a:solidFill>
                          <a:latin typeface="Cambria"/>
                        </a:rPr>
                        <a:t>floor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1.0525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296615">
                <a:tc>
                  <a:txBody>
                    <a:bodyPr/>
                    <a:lstStyle/>
                    <a:p>
                      <a:pPr algn="ctr" fontAlgn="ctr"/>
                      <a:r>
                        <a:rPr lang="en-US" sz="1400" b="1" i="0" u="none" strike="noStrike">
                          <a:solidFill>
                            <a:srgbClr val="000000"/>
                          </a:solidFill>
                          <a:latin typeface="Cambria"/>
                        </a:rPr>
                        <a:t>wood door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296615">
                <a:tc>
                  <a:txBody>
                    <a:bodyPr/>
                    <a:lstStyle/>
                    <a:p>
                      <a:pPr algn="ctr" fontAlgn="ctr"/>
                      <a:r>
                        <a:rPr lang="en-US" sz="1400" b="1" i="0" u="none" strike="noStrike">
                          <a:solidFill>
                            <a:srgbClr val="000000"/>
                          </a:solidFill>
                          <a:latin typeface="Cambria"/>
                        </a:rPr>
                        <a:t>steel door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556506">
                <a:tc>
                  <a:txBody>
                    <a:bodyPr/>
                    <a:lstStyle/>
                    <a:p>
                      <a:pPr algn="ctr" fontAlgn="ctr"/>
                      <a:r>
                        <a:rPr lang="en-US" sz="1400" b="1" i="0" u="none" strike="noStrike">
                          <a:solidFill>
                            <a:srgbClr val="000000"/>
                          </a:solidFill>
                          <a:latin typeface="Cambria"/>
                        </a:rPr>
                        <a:t>with false ceiling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0.699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bl>
          </a:graphicData>
        </a:graphic>
      </p:graphicFrame>
      <p:graphicFrame>
        <p:nvGraphicFramePr>
          <p:cNvPr id="17" name="جدول 16"/>
          <p:cNvGraphicFramePr>
            <a:graphicFrameLocks noGrp="1"/>
          </p:cNvGraphicFramePr>
          <p:nvPr/>
        </p:nvGraphicFramePr>
        <p:xfrm>
          <a:off x="5257800" y="914400"/>
          <a:ext cx="3886200" cy="2996596"/>
        </p:xfrm>
        <a:graphic>
          <a:graphicData uri="http://schemas.openxmlformats.org/drawingml/2006/table">
            <a:tbl>
              <a:tblPr/>
              <a:tblGrid>
                <a:gridCol w="605738"/>
                <a:gridCol w="796413"/>
                <a:gridCol w="805894"/>
                <a:gridCol w="786931"/>
                <a:gridCol w="891224"/>
              </a:tblGrid>
              <a:tr h="348877">
                <a:tc gridSpan="5">
                  <a:txBody>
                    <a:bodyPr/>
                    <a:lstStyle/>
                    <a:p>
                      <a:pPr algn="ctr" fontAlgn="ctr"/>
                      <a:r>
                        <a:rPr lang="en-US" sz="1400" b="1" i="0" u="none" strike="noStrike" dirty="0">
                          <a:solidFill>
                            <a:srgbClr val="000000"/>
                          </a:solidFill>
                          <a:latin typeface="Cambria"/>
                        </a:rPr>
                        <a:t>CLTD </a:t>
                      </a:r>
                      <a:r>
                        <a:rPr lang="en-US" sz="1400" b="1" i="0" u="none" strike="noStrike" dirty="0" smtClean="0">
                          <a:solidFill>
                            <a:srgbClr val="000000"/>
                          </a:solidFill>
                          <a:latin typeface="Cambria"/>
                        </a:rPr>
                        <a:t>correct </a:t>
                      </a:r>
                      <a:r>
                        <a:rPr lang="en-US" sz="1400" b="1" i="0" u="none" strike="noStrike" dirty="0">
                          <a:solidFill>
                            <a:srgbClr val="000000"/>
                          </a:solidFill>
                          <a:latin typeface="Cambria"/>
                        </a:rPr>
                        <a:t>for wall and ceiling</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E0E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24807">
                <a:tc>
                  <a:txBody>
                    <a:bodyPr/>
                    <a:lstStyle/>
                    <a:p>
                      <a:pPr algn="ctr" fontAlgn="ctr"/>
                      <a:r>
                        <a:rPr lang="en-US" sz="1400" b="1" i="0" u="none" strike="noStrike" dirty="0">
                          <a:solidFill>
                            <a:srgbClr val="000000"/>
                          </a:solidFill>
                          <a:latin typeface="Cambria"/>
                        </a:rPr>
                        <a:t>wall direction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CLTD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LM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CLTD corect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333019">
                <a:tc>
                  <a:txBody>
                    <a:bodyPr/>
                    <a:lstStyle/>
                    <a:p>
                      <a:pPr algn="ctr" fontAlgn="ctr"/>
                      <a:r>
                        <a:rPr lang="en-US" sz="1400" b="1" i="0" u="none" strike="noStrike" dirty="0">
                          <a:solidFill>
                            <a:srgbClr val="000000"/>
                          </a:solidFill>
                          <a:latin typeface="Cambria"/>
                        </a:rPr>
                        <a:t>north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0.83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9.495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333019">
                <a:tc>
                  <a:txBody>
                    <a:bodyPr/>
                    <a:lstStyle/>
                    <a:p>
                      <a:pPr algn="ctr" fontAlgn="ctr"/>
                      <a:r>
                        <a:rPr lang="en-US" sz="1400" b="1" i="0" u="none" strike="noStrike">
                          <a:solidFill>
                            <a:srgbClr val="000000"/>
                          </a:solidFill>
                          <a:latin typeface="Cambria"/>
                        </a:rPr>
                        <a:t>east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0.83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15.72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333019">
                <a:tc>
                  <a:txBody>
                    <a:bodyPr/>
                    <a:lstStyle/>
                    <a:p>
                      <a:pPr algn="ctr" fontAlgn="ctr"/>
                      <a:r>
                        <a:rPr lang="en-US" sz="1400" b="1" i="0" u="none" strike="noStrike">
                          <a:solidFill>
                            <a:srgbClr val="000000"/>
                          </a:solidFill>
                          <a:latin typeface="Cambria"/>
                        </a:rPr>
                        <a:t>south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0.83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9.744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333019">
                <a:tc>
                  <a:txBody>
                    <a:bodyPr/>
                    <a:lstStyle/>
                    <a:p>
                      <a:pPr algn="ctr" fontAlgn="ctr"/>
                      <a:r>
                        <a:rPr lang="en-US" sz="1400" b="1" i="0" u="none" strike="noStrike">
                          <a:solidFill>
                            <a:srgbClr val="000000"/>
                          </a:solidFill>
                          <a:latin typeface="Cambria"/>
                        </a:rPr>
                        <a:t>west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0.83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10.74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333019">
                <a:tc>
                  <a:txBody>
                    <a:bodyPr/>
                    <a:lstStyle/>
                    <a:p>
                      <a:pPr algn="ctr" fontAlgn="ctr"/>
                      <a:r>
                        <a:rPr lang="en-US" sz="1400" b="1" i="0" u="none" strike="noStrike">
                          <a:solidFill>
                            <a:srgbClr val="000000"/>
                          </a:solidFill>
                          <a:latin typeface="Cambria"/>
                        </a:rPr>
                        <a:t>from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table 9-4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table 9-2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medium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lnBlToTr w="6350" cap="flat" cmpd="sng" algn="ctr">
                      <a:solidFill>
                        <a:srgbClr val="000000"/>
                      </a:solidFill>
                      <a:prstDash val="solid"/>
                      <a:round/>
                      <a:headEnd type="none" w="med" len="med"/>
                      <a:tailEnd type="none" w="med" len="med"/>
                    </a:lnBlToTr>
                    <a:solidFill>
                      <a:srgbClr val="E5E0EC"/>
                    </a:solidFill>
                  </a:tcPr>
                </a:tc>
              </a:tr>
              <a:tr h="333019">
                <a:tc>
                  <a:txBody>
                    <a:bodyPr/>
                    <a:lstStyle/>
                    <a:p>
                      <a:pPr algn="ctr" fontAlgn="ctr"/>
                      <a:r>
                        <a:rPr lang="en-US" sz="1400" b="1" i="0" u="none" strike="noStrike">
                          <a:solidFill>
                            <a:srgbClr val="000000"/>
                          </a:solidFill>
                          <a:latin typeface="Cambria"/>
                        </a:rPr>
                        <a:t>ceiling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13.15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bl>
          </a:graphicData>
        </a:graphic>
      </p:graphicFrame>
      <p:graphicFrame>
        <p:nvGraphicFramePr>
          <p:cNvPr id="18" name="جدول 17"/>
          <p:cNvGraphicFramePr>
            <a:graphicFrameLocks noGrp="1"/>
          </p:cNvGraphicFramePr>
          <p:nvPr/>
        </p:nvGraphicFramePr>
        <p:xfrm>
          <a:off x="1" y="4179242"/>
          <a:ext cx="2743200" cy="2678758"/>
        </p:xfrm>
        <a:graphic>
          <a:graphicData uri="http://schemas.openxmlformats.org/drawingml/2006/table">
            <a:tbl>
              <a:tblPr/>
              <a:tblGrid>
                <a:gridCol w="600075"/>
                <a:gridCol w="448408"/>
                <a:gridCol w="520945"/>
                <a:gridCol w="633045"/>
                <a:gridCol w="540727"/>
              </a:tblGrid>
              <a:tr h="384312">
                <a:tc gridSpan="5">
                  <a:txBody>
                    <a:bodyPr/>
                    <a:lstStyle/>
                    <a:p>
                      <a:pPr algn="ctr" fontAlgn="ctr"/>
                      <a:r>
                        <a:rPr lang="en-US" sz="1400" b="1" i="0" u="none" strike="noStrike" dirty="0">
                          <a:solidFill>
                            <a:srgbClr val="000000"/>
                          </a:solidFill>
                          <a:latin typeface="Cambria"/>
                        </a:rPr>
                        <a:t>(SHG)*(SC)*(CLF)</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E0E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8268">
                <a:tc>
                  <a:txBody>
                    <a:bodyPr/>
                    <a:lstStyle/>
                    <a:p>
                      <a:pPr algn="ctr" fontAlgn="ctr"/>
                      <a:r>
                        <a:rPr lang="en-US" sz="1400" b="1" i="0" u="none" strike="noStrike">
                          <a:solidFill>
                            <a:srgbClr val="000000"/>
                          </a:solidFill>
                          <a:latin typeface="Cambria"/>
                        </a:rPr>
                        <a:t>wall direction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SHG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SC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CLF</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Result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366844">
                <a:tc>
                  <a:txBody>
                    <a:bodyPr/>
                    <a:lstStyle/>
                    <a:p>
                      <a:pPr algn="ctr" fontAlgn="ctr"/>
                      <a:r>
                        <a:rPr lang="en-US" sz="1400" b="1" i="0" u="none" strike="noStrike">
                          <a:solidFill>
                            <a:srgbClr val="000000"/>
                          </a:solidFill>
                          <a:latin typeface="Cambria"/>
                        </a:rPr>
                        <a:t>North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139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0.9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0.7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87.57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426923">
                <a:tc>
                  <a:txBody>
                    <a:bodyPr/>
                    <a:lstStyle/>
                    <a:p>
                      <a:pPr algn="ctr" fontAlgn="ctr"/>
                      <a:r>
                        <a:rPr lang="en-US" sz="1400" b="1" i="0" u="none" strike="noStrike">
                          <a:solidFill>
                            <a:srgbClr val="000000"/>
                          </a:solidFill>
                          <a:latin typeface="Cambria"/>
                        </a:rPr>
                        <a:t>East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675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0.9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0.24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145.80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366844">
                <a:tc>
                  <a:txBody>
                    <a:bodyPr/>
                    <a:lstStyle/>
                    <a:p>
                      <a:pPr algn="ctr" fontAlgn="ctr"/>
                      <a:r>
                        <a:rPr lang="en-US" sz="1400" b="1" i="0" u="none" strike="noStrike">
                          <a:solidFill>
                            <a:srgbClr val="000000"/>
                          </a:solidFill>
                          <a:latin typeface="Cambria"/>
                        </a:rPr>
                        <a:t>South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189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0.9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0.43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73.14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426923">
                <a:tc>
                  <a:txBody>
                    <a:bodyPr/>
                    <a:lstStyle/>
                    <a:p>
                      <a:pPr algn="ctr" fontAlgn="ctr"/>
                      <a:r>
                        <a:rPr lang="en-US" sz="1400" b="1" i="0" u="none" strike="noStrike">
                          <a:solidFill>
                            <a:srgbClr val="000000"/>
                          </a:solidFill>
                          <a:latin typeface="Cambria"/>
                        </a:rPr>
                        <a:t>west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675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0.9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0.49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297.68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bl>
          </a:graphicData>
        </a:graphic>
      </p:graphicFrame>
      <p:graphicFrame>
        <p:nvGraphicFramePr>
          <p:cNvPr id="19" name="جدول 18"/>
          <p:cNvGraphicFramePr>
            <a:graphicFrameLocks noGrp="1"/>
          </p:cNvGraphicFramePr>
          <p:nvPr/>
        </p:nvGraphicFramePr>
        <p:xfrm>
          <a:off x="5257799" y="4191001"/>
          <a:ext cx="3886201" cy="2666999"/>
        </p:xfrm>
        <a:graphic>
          <a:graphicData uri="http://schemas.openxmlformats.org/drawingml/2006/table">
            <a:tbl>
              <a:tblPr/>
              <a:tblGrid>
                <a:gridCol w="787986"/>
                <a:gridCol w="752168"/>
                <a:gridCol w="761122"/>
                <a:gridCol w="743213"/>
                <a:gridCol w="841712"/>
              </a:tblGrid>
              <a:tr h="383340">
                <a:tc gridSpan="5">
                  <a:txBody>
                    <a:bodyPr/>
                    <a:lstStyle/>
                    <a:p>
                      <a:pPr algn="ctr" fontAlgn="ctr"/>
                      <a:r>
                        <a:rPr lang="en-US" sz="1400" b="1" i="0" u="none" strike="noStrike" dirty="0">
                          <a:solidFill>
                            <a:srgbClr val="000000"/>
                          </a:solidFill>
                          <a:latin typeface="Cambria"/>
                        </a:rPr>
                        <a:t>CLTD correct for window</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E0E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50299">
                <a:tc>
                  <a:txBody>
                    <a:bodyPr/>
                    <a:lstStyle/>
                    <a:p>
                      <a:pPr algn="ctr" fontAlgn="ctr"/>
                      <a:r>
                        <a:rPr lang="en-US" sz="1400" b="1" i="0" u="none" strike="noStrike" dirty="0">
                          <a:solidFill>
                            <a:srgbClr val="000000"/>
                          </a:solidFill>
                          <a:latin typeface="Cambria"/>
                        </a:rPr>
                        <a:t>wall direction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CLTD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LM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CLTD corect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383340">
                <a:tc>
                  <a:txBody>
                    <a:bodyPr/>
                    <a:lstStyle/>
                    <a:p>
                      <a:pPr algn="ctr" fontAlgn="ctr"/>
                      <a:r>
                        <a:rPr lang="en-US" sz="1400" b="1" i="0" u="none" strike="noStrike" dirty="0">
                          <a:solidFill>
                            <a:srgbClr val="000000"/>
                          </a:solidFill>
                          <a:latin typeface="Cambria"/>
                        </a:rPr>
                        <a:t>North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12.1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383340">
                <a:tc>
                  <a:txBody>
                    <a:bodyPr/>
                    <a:lstStyle/>
                    <a:p>
                      <a:pPr algn="ctr" fontAlgn="ctr"/>
                      <a:r>
                        <a:rPr lang="en-US" sz="1400" b="1" i="0" u="none" strike="noStrike" dirty="0">
                          <a:solidFill>
                            <a:srgbClr val="000000"/>
                          </a:solidFill>
                          <a:latin typeface="Cambria"/>
                        </a:rPr>
                        <a:t>East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12.1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383340">
                <a:tc>
                  <a:txBody>
                    <a:bodyPr/>
                    <a:lstStyle/>
                    <a:p>
                      <a:pPr algn="ctr" fontAlgn="ctr"/>
                      <a:r>
                        <a:rPr lang="en-US" sz="1400" b="1" i="0" u="none" strike="noStrike" dirty="0">
                          <a:solidFill>
                            <a:srgbClr val="000000"/>
                          </a:solidFill>
                          <a:latin typeface="Cambria"/>
                        </a:rPr>
                        <a:t>South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12.1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383340">
                <a:tc>
                  <a:txBody>
                    <a:bodyPr/>
                    <a:lstStyle/>
                    <a:p>
                      <a:pPr algn="ctr" fontAlgn="ctr"/>
                      <a:r>
                        <a:rPr lang="en-US" sz="1400" b="1" i="0" u="none" strike="noStrike">
                          <a:solidFill>
                            <a:srgbClr val="000000"/>
                          </a:solidFill>
                          <a:latin typeface="Cambria"/>
                        </a:rPr>
                        <a:t>west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12.1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bl>
          </a:graphicData>
        </a:graphic>
      </p:graphicFrame>
      <p:graphicFrame>
        <p:nvGraphicFramePr>
          <p:cNvPr id="20" name="جدول 19"/>
          <p:cNvGraphicFramePr>
            <a:graphicFrameLocks noGrp="1"/>
          </p:cNvGraphicFramePr>
          <p:nvPr/>
        </p:nvGraphicFramePr>
        <p:xfrm>
          <a:off x="2743200" y="914400"/>
          <a:ext cx="2514601" cy="1943100"/>
        </p:xfrm>
        <a:graphic>
          <a:graphicData uri="http://schemas.openxmlformats.org/drawingml/2006/table">
            <a:tbl>
              <a:tblPr/>
              <a:tblGrid>
                <a:gridCol w="788584"/>
                <a:gridCol w="899429"/>
                <a:gridCol w="826588"/>
              </a:tblGrid>
              <a:tr h="323850">
                <a:tc>
                  <a:txBody>
                    <a:bodyPr/>
                    <a:lstStyle/>
                    <a:p>
                      <a:pPr algn="ctr" fontAlgn="ctr"/>
                      <a:r>
                        <a:rPr lang="en-US" sz="1400" b="1" i="0" u="none" strike="noStrike" dirty="0">
                          <a:solidFill>
                            <a:srgbClr val="000000"/>
                          </a:solidFill>
                          <a:latin typeface="Cambria"/>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E5E0EC"/>
                    </a:solidFill>
                  </a:tcPr>
                </a:tc>
                <a:tc>
                  <a:txBody>
                    <a:bodyPr/>
                    <a:lstStyle/>
                    <a:p>
                      <a:pPr algn="ctr" rtl="1" fontAlgn="ctr"/>
                      <a:r>
                        <a:rPr lang="ar-SA" sz="1400" b="1" i="0" u="none" strike="noStrike">
                          <a:solidFill>
                            <a:srgbClr val="000000"/>
                          </a:solidFill>
                          <a:latin typeface="Cambria"/>
                        </a:rPr>
                        <a:t>الرطوبة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E5E0EC"/>
                    </a:solidFill>
                  </a:tcPr>
                </a:tc>
              </a:tr>
              <a:tr h="323850">
                <a:tc>
                  <a:txBody>
                    <a:bodyPr/>
                    <a:lstStyle/>
                    <a:p>
                      <a:pPr algn="ctr" fontAlgn="ctr"/>
                      <a:r>
                        <a:rPr lang="en-US" sz="1400" b="1" i="0" u="none" strike="noStrike" dirty="0">
                          <a:solidFill>
                            <a:srgbClr val="000000"/>
                          </a:solidFill>
                          <a:latin typeface="Cambria"/>
                        </a:rPr>
                        <a:t>Tin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323850">
                <a:tc>
                  <a:txBody>
                    <a:bodyPr/>
                    <a:lstStyle/>
                    <a:p>
                      <a:pPr algn="ctr" fontAlgn="ctr"/>
                      <a:r>
                        <a:rPr lang="en-US" sz="1400" b="1" i="0" u="none" strike="noStrike" dirty="0">
                          <a:solidFill>
                            <a:srgbClr val="000000"/>
                          </a:solidFill>
                          <a:latin typeface="Cambria"/>
                        </a:rPr>
                        <a:t>Tout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a:solidFill>
                            <a:srgbClr val="000000"/>
                          </a:solidFill>
                          <a:latin typeface="Cambria"/>
                        </a:rPr>
                        <a:t>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323850">
                <a:tc>
                  <a:txBody>
                    <a:bodyPr/>
                    <a:lstStyle/>
                    <a:p>
                      <a:pPr algn="ctr" fontAlgn="ctr"/>
                      <a:r>
                        <a:rPr lang="en-US" sz="1400" b="1" i="0" u="none" strike="noStrike">
                          <a:solidFill>
                            <a:srgbClr val="000000"/>
                          </a:solidFill>
                          <a:latin typeface="Cambria"/>
                        </a:rPr>
                        <a:t>Tuc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27.333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323850">
                <a:tc rowSpan="2" gridSpan="2">
                  <a:txBody>
                    <a:bodyPr/>
                    <a:lstStyle/>
                    <a:p>
                      <a:pPr algn="ctr" fontAlgn="ctr"/>
                      <a:r>
                        <a:rPr lang="en-US" sz="1400" b="1" i="0" u="none" strike="noStrike" dirty="0" smtClean="0">
                          <a:solidFill>
                            <a:srgbClr val="000000"/>
                          </a:solidFill>
                          <a:latin typeface="Cambria"/>
                        </a:rPr>
                        <a:t>`</a:t>
                      </a:r>
                      <a:endParaRPr lang="en-US" sz="1400" b="1" i="0" u="none" strike="noStrike" dirty="0">
                        <a:solidFill>
                          <a:srgbClr val="000000"/>
                        </a:solidFill>
                        <a:latin typeface="Cambri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rowSpan="2" hMerge="1">
                  <a:txBody>
                    <a:bodyPr/>
                    <a:lstStyle/>
                    <a:p>
                      <a:pPr algn="ctr" fontAlgn="ctr"/>
                      <a:endParaRPr lang="en-US" sz="1400" b="1" i="0" u="none" strike="noStrike" dirty="0">
                        <a:solidFill>
                          <a:srgbClr val="000000"/>
                        </a:solidFill>
                        <a:latin typeface="Cambri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endParaRPr lang="en-US" sz="1400" b="1" i="0" u="none" strike="noStrike" dirty="0">
                        <a:solidFill>
                          <a:srgbClr val="000000"/>
                        </a:solidFill>
                        <a:latin typeface="Cambri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323850">
                <a:tc gridSpan="2" vMerge="1">
                  <a:txBody>
                    <a:bodyPr/>
                    <a:lstStyle/>
                    <a:p>
                      <a:pPr algn="ctr" fontAlgn="ctr"/>
                      <a:endParaRPr lang="en-US" sz="1400" b="1" i="0" u="none" strike="noStrike">
                        <a:solidFill>
                          <a:srgbClr val="000000"/>
                        </a:solidFill>
                        <a:latin typeface="Cambri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hMerge="1" vMerge="1">
                  <a:txBody>
                    <a:bodyPr/>
                    <a:lstStyle/>
                    <a:p>
                      <a:pPr algn="ctr" fontAlgn="ctr"/>
                      <a:endParaRPr lang="en-US" sz="1400" b="1" i="0" u="none" strike="noStrike" dirty="0">
                        <a:solidFill>
                          <a:srgbClr val="000000"/>
                        </a:solidFill>
                        <a:latin typeface="Cambri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endParaRPr lang="en-US" sz="1400" b="1" i="0" u="none" strike="noStrike" dirty="0">
                        <a:solidFill>
                          <a:srgbClr val="000000"/>
                        </a:solidFill>
                        <a:latin typeface="Cambri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bl>
          </a:graphicData>
        </a:graphic>
      </p:graphicFrame>
      <p:graphicFrame>
        <p:nvGraphicFramePr>
          <p:cNvPr id="21" name="جدول 20"/>
          <p:cNvGraphicFramePr>
            <a:graphicFrameLocks noGrp="1"/>
          </p:cNvGraphicFramePr>
          <p:nvPr/>
        </p:nvGraphicFramePr>
        <p:xfrm>
          <a:off x="2743200" y="2209800"/>
          <a:ext cx="1689100" cy="609600"/>
        </p:xfrm>
        <a:graphic>
          <a:graphicData uri="http://schemas.openxmlformats.org/drawingml/2006/table">
            <a:tbl>
              <a:tblPr/>
              <a:tblGrid>
                <a:gridCol w="789092"/>
                <a:gridCol w="900008"/>
              </a:tblGrid>
              <a:tr h="342900">
                <a:tc>
                  <a:txBody>
                    <a:bodyPr/>
                    <a:lstStyle/>
                    <a:p>
                      <a:pPr algn="ctr" fontAlgn="ctr"/>
                      <a:r>
                        <a:rPr lang="en-US" sz="1400" b="1" i="0" u="none" strike="noStrike" dirty="0">
                          <a:solidFill>
                            <a:srgbClr val="000000"/>
                          </a:solidFill>
                          <a:latin typeface="Cambria"/>
                        </a:rPr>
                        <a:t>Wi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smtClean="0">
                          <a:solidFill>
                            <a:srgbClr val="000000"/>
                          </a:solidFill>
                          <a:latin typeface="Cambria"/>
                        </a:rPr>
                        <a:t>`</a:t>
                      </a:r>
                      <a:endParaRPr lang="en-US" sz="1400" b="1" i="0" u="none" strike="noStrike" dirty="0">
                        <a:solidFill>
                          <a:srgbClr val="000000"/>
                        </a:solidFill>
                        <a:latin typeface="Cambri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r h="266700">
                <a:tc>
                  <a:txBody>
                    <a:bodyPr/>
                    <a:lstStyle/>
                    <a:p>
                      <a:pPr algn="ctr" fontAlgn="ctr"/>
                      <a:r>
                        <a:rPr lang="en-US" sz="1400" b="1" i="0" u="none" strike="noStrike" dirty="0" err="1">
                          <a:solidFill>
                            <a:srgbClr val="000000"/>
                          </a:solidFill>
                          <a:latin typeface="Cambria"/>
                        </a:rPr>
                        <a:t>Wo</a:t>
                      </a:r>
                      <a:endParaRPr lang="en-US" sz="1400" b="1" i="0" u="none" strike="noStrike" dirty="0">
                        <a:solidFill>
                          <a:srgbClr val="000000"/>
                        </a:solidFill>
                        <a:latin typeface="Cambri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ctr"/>
                      <a:r>
                        <a:rPr lang="en-US" sz="1400" b="1" i="0" u="none" strike="noStrike" dirty="0">
                          <a:solidFill>
                            <a:srgbClr val="000000"/>
                          </a:solidFill>
                          <a:latin typeface="Cambria"/>
                        </a:rPr>
                        <a:t>20.8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r>
            </a:tbl>
          </a:graphicData>
        </a:graphic>
      </p:graphicFrame>
    </p:spTree>
    <p:extLst>
      <p:ext uri="{BB962C8B-B14F-4D97-AF65-F5344CB8AC3E}">
        <p14:creationId xmlns:p14="http://schemas.microsoft.com/office/powerpoint/2010/main" xmlns="" val="1351547016"/>
      </p:ext>
    </p:extLst>
  </p:cSld>
  <p:clrMapOvr>
    <a:masterClrMapping/>
  </p:clrMapOvr>
  <mc:AlternateContent xmlns:mc="http://schemas.openxmlformats.org/markup-compatibility/2006">
    <mc:Choice xmlns:p14="http://schemas.microsoft.com/office/powerpoint/2010/main" xmlns=""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26814"/>
            <a:ext cx="9144000" cy="109793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nchor="ctr"/>
          <a:lstStyle/>
          <a:p>
            <a:r>
              <a:rPr lang="en-US" sz="2500" b="1" dirty="0">
                <a:solidFill>
                  <a:prstClr val="black"/>
                </a:solidFill>
                <a:latin typeface="Times New Roman"/>
                <a:ea typeface="Times New Roman"/>
              </a:rPr>
              <a:t>HVAC </a:t>
            </a:r>
            <a:r>
              <a:rPr lang="en-US" sz="2500" b="1" dirty="0" smtClean="0">
                <a:solidFill>
                  <a:prstClr val="black"/>
                </a:solidFill>
                <a:latin typeface="Times New Roman"/>
                <a:ea typeface="Times New Roman"/>
              </a:rPr>
              <a:t>System</a:t>
            </a:r>
            <a:br>
              <a:rPr lang="en-US" sz="2500" b="1" dirty="0" smtClean="0">
                <a:solidFill>
                  <a:prstClr val="black"/>
                </a:solidFill>
                <a:latin typeface="Times New Roman"/>
                <a:ea typeface="Times New Roman"/>
              </a:rPr>
            </a:br>
            <a:r>
              <a:rPr lang="en-US" dirty="0" smtClean="0"/>
              <a:t>Cooling equation</a:t>
            </a:r>
            <a:endParaRPr lang="ar-JO" dirty="0"/>
          </a:p>
        </p:txBody>
      </p:sp>
      <p:sp>
        <p:nvSpPr>
          <p:cNvPr id="5" name="TextBox 4"/>
          <p:cNvSpPr txBox="1"/>
          <p:nvPr/>
        </p:nvSpPr>
        <p:spPr>
          <a:xfrm>
            <a:off x="0" y="1124744"/>
            <a:ext cx="9144000" cy="7448193"/>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lvl="1" algn="just" rtl="0"/>
            <a:r>
              <a:rPr lang="en-US" sz="2400" dirty="0" smtClean="0"/>
              <a:t>(CLTD)</a:t>
            </a:r>
            <a:r>
              <a:rPr lang="en-US" sz="2400" dirty="0" err="1" smtClean="0"/>
              <a:t>corr</a:t>
            </a:r>
            <a:r>
              <a:rPr lang="en-US" sz="2400" dirty="0" smtClean="0"/>
              <a:t> (conv)=CLTD + (25.5 – Ti) + (To – 29.4)</a:t>
            </a:r>
          </a:p>
          <a:p>
            <a:pPr lvl="1" algn="just" rtl="0"/>
            <a:endParaRPr lang="en-US" sz="2400" dirty="0" smtClean="0"/>
          </a:p>
          <a:p>
            <a:pPr lvl="1" algn="just" rtl="0"/>
            <a:r>
              <a:rPr lang="en-US" sz="2400" dirty="0" smtClean="0"/>
              <a:t>Qs </a:t>
            </a:r>
            <a:r>
              <a:rPr lang="en-US" sz="2400" baseline="-25000" dirty="0" smtClean="0"/>
              <a:t>Ceiling+wall</a:t>
            </a:r>
            <a:r>
              <a:rPr lang="en-US" sz="2400" dirty="0" smtClean="0"/>
              <a:t> = (CLTD) </a:t>
            </a:r>
            <a:r>
              <a:rPr lang="en-US" sz="2400" baseline="-25000" dirty="0" smtClean="0"/>
              <a:t>corr</a:t>
            </a:r>
            <a:r>
              <a:rPr lang="en-US" sz="2400" dirty="0" smtClean="0"/>
              <a:t>X U X A</a:t>
            </a:r>
          </a:p>
          <a:p>
            <a:pPr lvl="1" algn="just" rtl="0"/>
            <a:endParaRPr lang="en-US" sz="2400" dirty="0" smtClean="0"/>
          </a:p>
          <a:p>
            <a:pPr lvl="1" algn="just" rtl="0"/>
            <a:r>
              <a:rPr lang="en-US" sz="2400" dirty="0" smtClean="0"/>
              <a:t>Qs </a:t>
            </a:r>
            <a:r>
              <a:rPr lang="en-US" sz="2400" baseline="-25000" dirty="0" smtClean="0"/>
              <a:t>transmit window</a:t>
            </a:r>
            <a:r>
              <a:rPr lang="en-US" sz="2400" dirty="0" smtClean="0"/>
              <a:t>= A X SHG X SC X CLF</a:t>
            </a:r>
          </a:p>
          <a:p>
            <a:pPr lvl="1" algn="just" rtl="0"/>
            <a:endParaRPr lang="en-US" sz="2400" dirty="0" smtClean="0"/>
          </a:p>
          <a:p>
            <a:pPr lvl="1" algn="just" rtl="0"/>
            <a:r>
              <a:rPr lang="en-US" sz="2400" dirty="0" smtClean="0"/>
              <a:t>Qs </a:t>
            </a:r>
            <a:r>
              <a:rPr lang="en-US" sz="2400" baseline="-25000" dirty="0" smtClean="0"/>
              <a:t>convection window</a:t>
            </a:r>
            <a:r>
              <a:rPr lang="en-US" sz="2400" dirty="0" smtClean="0"/>
              <a:t>= A XCLTD correct X U</a:t>
            </a:r>
          </a:p>
          <a:p>
            <a:pPr lvl="1" algn="just" rtl="0"/>
            <a:endParaRPr lang="en-US" sz="2400" dirty="0" smtClean="0"/>
          </a:p>
          <a:p>
            <a:pPr lvl="1" algn="just" rtl="0"/>
            <a:r>
              <a:rPr lang="en-US" sz="2400" dirty="0" smtClean="0"/>
              <a:t>Q</a:t>
            </a:r>
            <a:r>
              <a:rPr lang="en-US" sz="2400" baseline="-25000" dirty="0" smtClean="0"/>
              <a:t>SPeople</a:t>
            </a:r>
            <a:r>
              <a:rPr lang="en-US" sz="2400" dirty="0" smtClean="0"/>
              <a:t> = q</a:t>
            </a:r>
            <a:r>
              <a:rPr lang="en-US" sz="2400" baseline="-25000" dirty="0" smtClean="0"/>
              <a:t>s</a:t>
            </a:r>
            <a:r>
              <a:rPr lang="en-US" sz="2400" dirty="0" smtClean="0"/>
              <a:t>X CLF X n</a:t>
            </a:r>
          </a:p>
          <a:p>
            <a:pPr lvl="1" algn="just" rtl="0"/>
            <a:r>
              <a:rPr lang="en-US" sz="2400" dirty="0" smtClean="0"/>
              <a:t>  </a:t>
            </a:r>
          </a:p>
          <a:p>
            <a:pPr lvl="1" algn="just" rtl="0"/>
            <a:r>
              <a:rPr lang="en-US" sz="2400" dirty="0" smtClean="0"/>
              <a:t>Q</a:t>
            </a:r>
            <a:r>
              <a:rPr lang="en-US" sz="2400" baseline="-25000" dirty="0" smtClean="0"/>
              <a:t>SVent</a:t>
            </a:r>
            <a:r>
              <a:rPr lang="en-US" sz="2400" dirty="0" smtClean="0"/>
              <a:t> = 1.2 X V X ∆T</a:t>
            </a:r>
          </a:p>
          <a:p>
            <a:pPr lvl="1" algn="just" rtl="0"/>
            <a:r>
              <a:rPr lang="en-US" sz="2400" dirty="0" smtClean="0"/>
              <a:t> </a:t>
            </a:r>
          </a:p>
          <a:p>
            <a:pPr lvl="1" algn="just" rtl="0"/>
            <a:r>
              <a:rPr lang="en-US" sz="2400" dirty="0" smtClean="0"/>
              <a:t>Q</a:t>
            </a:r>
            <a:r>
              <a:rPr lang="en-US" sz="2400" baseline="-25000" dirty="0" smtClean="0"/>
              <a:t>Lvent</a:t>
            </a:r>
            <a:r>
              <a:rPr lang="en-US" sz="2400" dirty="0" smtClean="0"/>
              <a:t> = 3 X V X∆w</a:t>
            </a:r>
          </a:p>
          <a:p>
            <a:pPr lvl="1" algn="just" rtl="0"/>
            <a:endParaRPr lang="en-US" sz="2400" dirty="0" smtClean="0"/>
          </a:p>
          <a:p>
            <a:pPr lvl="1" algn="just" rtl="0"/>
            <a:r>
              <a:rPr lang="en-US" sz="2400" dirty="0" smtClean="0"/>
              <a:t>Q</a:t>
            </a:r>
            <a:r>
              <a:rPr lang="en-US" sz="2400" baseline="-25000" dirty="0" smtClean="0"/>
              <a:t>S Equipment</a:t>
            </a:r>
            <a:r>
              <a:rPr lang="en-US" sz="2400" dirty="0" smtClean="0"/>
              <a:t> = qs *CLF</a:t>
            </a:r>
          </a:p>
          <a:p>
            <a:pPr lvl="1" algn="just" rtl="0"/>
            <a:endParaRPr lang="en-US" sz="2400" dirty="0" smtClean="0"/>
          </a:p>
          <a:p>
            <a:pPr lvl="1" algn="just" rtl="0"/>
            <a:endParaRPr lang="en-US" sz="2400" dirty="0" smtClean="0"/>
          </a:p>
          <a:p>
            <a:pPr lvl="1" algn="just" rtl="0"/>
            <a:r>
              <a:rPr lang="en-US" sz="2400" dirty="0" smtClean="0"/>
              <a:t>  </a:t>
            </a:r>
          </a:p>
          <a:p>
            <a:pPr lvl="1" algn="just" rtl="0"/>
            <a:r>
              <a:rPr lang="en-US" sz="2400" dirty="0" smtClean="0"/>
              <a:t> </a:t>
            </a:r>
          </a:p>
          <a:p>
            <a:pPr lvl="1" algn="just" rtl="0"/>
            <a:endParaRPr lang="ar-JO" sz="2200" dirty="0">
              <a:solidFill>
                <a:prstClr val="black"/>
              </a:solidFill>
              <a:latin typeface="Times New Roman"/>
              <a:ea typeface="Times New Roman"/>
            </a:endParaRPr>
          </a:p>
        </p:txBody>
      </p:sp>
    </p:spTree>
    <p:extLst>
      <p:ext uri="{BB962C8B-B14F-4D97-AF65-F5344CB8AC3E}">
        <p14:creationId xmlns:p14="http://schemas.microsoft.com/office/powerpoint/2010/main" xmlns="" val="1362134420"/>
      </p:ext>
    </p:extLst>
  </p:cSld>
  <p:clrMapOvr>
    <a:masterClrMapping/>
  </p:clrMapOvr>
  <mc:AlternateContent xmlns:mc="http://schemas.openxmlformats.org/markup-compatibility/2006">
    <mc:Choice xmlns:p14="http://schemas.microsoft.com/office/powerpoint/2010/main" xmlns=""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80728"/>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nchor="ctr"/>
          <a:lstStyle/>
          <a:p>
            <a:r>
              <a:rPr lang="en-US" sz="2000" b="1" dirty="0" smtClean="0">
                <a:solidFill>
                  <a:prstClr val="black"/>
                </a:solidFill>
                <a:latin typeface="Times New Roman"/>
                <a:ea typeface="Times New Roman"/>
              </a:rPr>
              <a:t>HVAC System</a:t>
            </a:r>
            <a:br>
              <a:rPr lang="en-US" sz="2000" b="1" dirty="0" smtClean="0">
                <a:solidFill>
                  <a:prstClr val="black"/>
                </a:solidFill>
                <a:latin typeface="Times New Roman"/>
                <a:ea typeface="Times New Roman"/>
              </a:rPr>
            </a:br>
            <a:r>
              <a:rPr lang="en-US" sz="2800" dirty="0" smtClean="0"/>
              <a:t>Cooling equation</a:t>
            </a:r>
            <a:endParaRPr lang="ar-JO" dirty="0"/>
          </a:p>
        </p:txBody>
      </p:sp>
      <p:sp>
        <p:nvSpPr>
          <p:cNvPr id="3" name="TextBox 2"/>
          <p:cNvSpPr txBox="1"/>
          <p:nvPr/>
        </p:nvSpPr>
        <p:spPr>
          <a:xfrm>
            <a:off x="0" y="990600"/>
            <a:ext cx="9144000" cy="6463308"/>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l"/>
            <a:endParaRPr lang="en-US" sz="2400" dirty="0" smtClean="0"/>
          </a:p>
          <a:p>
            <a:pPr algn="l"/>
            <a:r>
              <a:rPr lang="en-US" sz="2400" dirty="0" smtClean="0"/>
              <a:t>QS Equipment = qs *CLF</a:t>
            </a:r>
          </a:p>
          <a:p>
            <a:pPr algn="l"/>
            <a:endParaRPr lang="en-US" sz="2400" dirty="0" smtClean="0"/>
          </a:p>
          <a:p>
            <a:pPr algn="l"/>
            <a:r>
              <a:rPr lang="en-US" sz="2400" dirty="0" smtClean="0"/>
              <a:t>QS Light   = area X qs  X CLF </a:t>
            </a:r>
          </a:p>
          <a:p>
            <a:pPr algn="l"/>
            <a:endParaRPr lang="en-US" sz="2400" dirty="0" smtClean="0"/>
          </a:p>
          <a:p>
            <a:pPr algn="l"/>
            <a:r>
              <a:rPr lang="en-US" sz="2400" dirty="0" smtClean="0"/>
              <a:t>Qtotal = </a:t>
            </a:r>
          </a:p>
          <a:p>
            <a:pPr algn="l"/>
            <a:endParaRPr lang="en-US" sz="2400" dirty="0" smtClean="0"/>
          </a:p>
          <a:p>
            <a:pPr algn="l"/>
            <a:r>
              <a:rPr lang="en-US" sz="2400" dirty="0" smtClean="0"/>
              <a:t>Qwall,window+Qpeople(</a:t>
            </a:r>
            <a:r>
              <a:rPr lang="en-US" sz="2400" dirty="0" err="1" smtClean="0"/>
              <a:t>s+l</a:t>
            </a:r>
            <a:r>
              <a:rPr lang="en-US" sz="2400" dirty="0" smtClean="0"/>
              <a:t>)+Qventlation(</a:t>
            </a:r>
            <a:r>
              <a:rPr lang="en-US" sz="2400" dirty="0" err="1" smtClean="0"/>
              <a:t>s+l</a:t>
            </a:r>
            <a:r>
              <a:rPr lang="en-US" sz="2400" dirty="0" smtClean="0"/>
              <a:t>)+Qequipment+Qligh</a:t>
            </a:r>
          </a:p>
          <a:p>
            <a:pPr algn="l"/>
            <a:endParaRPr lang="en-US" sz="2400" dirty="0" smtClean="0"/>
          </a:p>
          <a:p>
            <a:pPr algn="l"/>
            <a:endParaRPr lang="en-US" sz="2400" dirty="0" smtClean="0"/>
          </a:p>
          <a:p>
            <a:pPr algn="l"/>
            <a:endParaRPr lang="en-US" sz="2400" dirty="0" smtClean="0"/>
          </a:p>
          <a:p>
            <a:pPr algn="l"/>
            <a:endParaRPr lang="en-US" sz="2400" dirty="0" smtClean="0"/>
          </a:p>
          <a:p>
            <a:pPr algn="l"/>
            <a:endParaRPr lang="en-US" sz="2400" dirty="0" smtClean="0"/>
          </a:p>
          <a:p>
            <a:pPr algn="l"/>
            <a:endParaRPr lang="en-US" sz="2400" dirty="0" smtClean="0"/>
          </a:p>
          <a:p>
            <a:pPr algn="l"/>
            <a:endParaRPr lang="en-US" sz="2400" dirty="0" smtClean="0"/>
          </a:p>
          <a:p>
            <a:pPr algn="l"/>
            <a:endParaRPr lang="en-US" dirty="0" smtClean="0"/>
          </a:p>
          <a:p>
            <a:pPr algn="l"/>
            <a:endParaRPr lang="en-US" dirty="0" smtClean="0"/>
          </a:p>
          <a:p>
            <a:endParaRPr lang="en-US" dirty="0" smtClean="0"/>
          </a:p>
        </p:txBody>
      </p:sp>
    </p:spTree>
    <p:extLst>
      <p:ext uri="{BB962C8B-B14F-4D97-AF65-F5344CB8AC3E}">
        <p14:creationId xmlns:p14="http://schemas.microsoft.com/office/powerpoint/2010/main" xmlns="" val="989979359"/>
      </p:ext>
    </p:extLst>
  </p:cSld>
  <p:clrMapOvr>
    <a:masterClrMapping/>
  </p:clrMapOvr>
  <mc:AlternateContent xmlns:mc="http://schemas.openxmlformats.org/markup-compatibility/2006">
    <mc:Choice xmlns:p14="http://schemas.microsoft.com/office/powerpoint/2010/main" xmlns="" Requires="p14">
      <p:transition spd="slow" p14:dur="1200">
        <p14:flip dir="l"/>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nchor="ctr"/>
          <a:lstStyle/>
          <a:p>
            <a:r>
              <a:rPr lang="en-US" sz="2800" b="1" dirty="0" smtClean="0"/>
              <a:t>Duct Design</a:t>
            </a:r>
            <a:r>
              <a:rPr lang="en-US" sz="2800" dirty="0" smtClean="0"/>
              <a:t> </a:t>
            </a:r>
            <a:endParaRPr lang="ar-JO" dirty="0"/>
          </a:p>
        </p:txBody>
      </p:sp>
      <p:sp>
        <p:nvSpPr>
          <p:cNvPr id="6" name="TextBox 5"/>
          <p:cNvSpPr txBox="1"/>
          <p:nvPr/>
        </p:nvSpPr>
        <p:spPr>
          <a:xfrm>
            <a:off x="0" y="1219201"/>
            <a:ext cx="9144000" cy="6740307"/>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lvl="0" algn="l">
              <a:buNone/>
            </a:pPr>
            <a:endParaRPr lang="en-US" sz="2400" b="1" dirty="0" smtClean="0">
              <a:solidFill>
                <a:srgbClr val="C00000"/>
              </a:solidFill>
              <a:latin typeface="Times New Roman" pitchFamily="18" charset="0"/>
              <a:cs typeface="Times New Roman" pitchFamily="18" charset="0"/>
            </a:endParaRPr>
          </a:p>
          <a:p>
            <a:pPr lvl="0" algn="ctr">
              <a:buNone/>
            </a:pPr>
            <a:r>
              <a:rPr lang="en-US" sz="2400" b="1" dirty="0" smtClean="0">
                <a:solidFill>
                  <a:srgbClr val="C00000"/>
                </a:solidFill>
                <a:latin typeface="Times New Roman" pitchFamily="18" charset="0"/>
                <a:cs typeface="Times New Roman" pitchFamily="18" charset="0"/>
              </a:rPr>
              <a:t>Design procedures</a:t>
            </a:r>
          </a:p>
          <a:p>
            <a:pPr lvl="0" algn="ctr">
              <a:buNone/>
            </a:pPr>
            <a:r>
              <a:rPr lang="en-US" sz="2400" b="1" dirty="0" smtClean="0">
                <a:solidFill>
                  <a:srgbClr val="C00000"/>
                </a:solidFill>
                <a:latin typeface="Times New Roman" pitchFamily="18" charset="0"/>
                <a:cs typeface="Times New Roman" pitchFamily="18" charset="0"/>
              </a:rPr>
              <a:t> </a:t>
            </a:r>
          </a:p>
          <a:p>
            <a:pPr lvl="0" algn="l">
              <a:buNone/>
            </a:pPr>
            <a:r>
              <a:rPr lang="en-US" sz="2400" b="1" dirty="0" smtClean="0">
                <a:solidFill>
                  <a:srgbClr val="C00000"/>
                </a:solidFill>
                <a:latin typeface="Times New Roman" pitchFamily="18" charset="0"/>
                <a:cs typeface="Times New Roman" pitchFamily="18" charset="0"/>
              </a:rPr>
              <a:t>1. </a:t>
            </a:r>
            <a:r>
              <a:rPr lang="en-US" sz="2400" b="1" dirty="0" smtClean="0">
                <a:latin typeface="Times New Roman" pitchFamily="18" charset="0"/>
                <a:cs typeface="Times New Roman" pitchFamily="18" charset="0"/>
              </a:rPr>
              <a:t>The total sensible heat of room is calculated.</a:t>
            </a:r>
          </a:p>
          <a:p>
            <a:pPr lvl="0" algn="l">
              <a:buNone/>
            </a:pPr>
            <a:r>
              <a:rPr lang="en-US" sz="2400" b="1" dirty="0" smtClean="0">
                <a:solidFill>
                  <a:srgbClr val="C00000"/>
                </a:solidFill>
                <a:latin typeface="Times New Roman" pitchFamily="18" charset="0"/>
                <a:cs typeface="Times New Roman" pitchFamily="18" charset="0"/>
              </a:rPr>
              <a:t>2. </a:t>
            </a:r>
            <a:r>
              <a:rPr lang="en-US" sz="2400" b="1" dirty="0" smtClean="0">
                <a:latin typeface="Times New Roman" pitchFamily="18" charset="0"/>
                <a:cs typeface="Times New Roman" pitchFamily="18" charset="0"/>
              </a:rPr>
              <a:t>The V</a:t>
            </a:r>
            <a:r>
              <a:rPr lang="en-US" b="1" dirty="0" smtClean="0">
                <a:latin typeface="Times New Roman" pitchFamily="18" charset="0"/>
                <a:cs typeface="Times New Roman" pitchFamily="18" charset="0"/>
              </a:rPr>
              <a:t>circulation</a:t>
            </a:r>
            <a:r>
              <a:rPr lang="en-US" sz="2400" b="1" dirty="0" smtClean="0">
                <a:latin typeface="Times New Roman" pitchFamily="18" charset="0"/>
                <a:cs typeface="Times New Roman" pitchFamily="18" charset="0"/>
              </a:rPr>
              <a:t> of floor is calculated.</a:t>
            </a:r>
          </a:p>
          <a:p>
            <a:pPr lvl="0" algn="l">
              <a:buNone/>
            </a:pPr>
            <a:r>
              <a:rPr lang="en-US" sz="2400" b="1" dirty="0" smtClean="0">
                <a:solidFill>
                  <a:srgbClr val="C00000"/>
                </a:solidFill>
                <a:latin typeface="Times New Roman" pitchFamily="18" charset="0"/>
                <a:cs typeface="Times New Roman" pitchFamily="18" charset="0"/>
              </a:rPr>
              <a:t>3. </a:t>
            </a:r>
            <a:r>
              <a:rPr lang="en-US" sz="2400" b="1" dirty="0" smtClean="0">
                <a:latin typeface="Times New Roman" pitchFamily="18" charset="0"/>
                <a:cs typeface="Times New Roman" pitchFamily="18" charset="0"/>
              </a:rPr>
              <a:t>The flow rate (CFM) is calculated. </a:t>
            </a:r>
            <a:endParaRPr lang="en-US" sz="2400" b="1" dirty="0" smtClean="0">
              <a:solidFill>
                <a:srgbClr val="FF0000"/>
              </a:solidFill>
              <a:latin typeface="Times New Roman" pitchFamily="18" charset="0"/>
              <a:cs typeface="Times New Roman" pitchFamily="18" charset="0"/>
            </a:endParaRPr>
          </a:p>
          <a:p>
            <a:pPr lvl="0" algn="l">
              <a:buNone/>
            </a:pPr>
            <a:r>
              <a:rPr lang="ar-SA" sz="2400" dirty="0" smtClean="0">
                <a:latin typeface="Times New Roman" pitchFamily="18" charset="0"/>
                <a:cs typeface="Times New Roman" pitchFamily="18" charset="0"/>
              </a:rPr>
              <a:t>  </a:t>
            </a:r>
            <a:r>
              <a:rPr lang="en-US" sz="2400" b="1" dirty="0" smtClean="0">
                <a:solidFill>
                  <a:srgbClr val="C00000"/>
                </a:solidFill>
                <a:latin typeface="Times New Roman" pitchFamily="18" charset="0"/>
                <a:cs typeface="Times New Roman" pitchFamily="18" charset="0"/>
              </a:rPr>
              <a:t>4. </a:t>
            </a:r>
            <a:r>
              <a:rPr lang="en-US" sz="2400" b="1" dirty="0" smtClean="0">
                <a:latin typeface="Times New Roman" pitchFamily="18" charset="0"/>
                <a:cs typeface="Times New Roman" pitchFamily="18" charset="0"/>
              </a:rPr>
              <a:t>Number of diffusers are calculated and distributed uniformly.</a:t>
            </a:r>
          </a:p>
          <a:p>
            <a:pPr lvl="0" algn="l">
              <a:buNone/>
            </a:pPr>
            <a:r>
              <a:rPr lang="en-US" sz="2400" b="1" dirty="0" smtClean="0">
                <a:solidFill>
                  <a:srgbClr val="C00000"/>
                </a:solidFill>
                <a:latin typeface="Times New Roman" pitchFamily="18" charset="0"/>
                <a:cs typeface="Times New Roman" pitchFamily="18" charset="0"/>
              </a:rPr>
              <a:t>5. </a:t>
            </a:r>
            <a:r>
              <a:rPr lang="en-US" sz="2400" b="1" dirty="0" smtClean="0">
                <a:latin typeface="Times New Roman" pitchFamily="18" charset="0"/>
                <a:cs typeface="Times New Roman" pitchFamily="18" charset="0"/>
              </a:rPr>
              <a:t>The initial velocity for the main duct must ≤  5 m/s.</a:t>
            </a:r>
          </a:p>
          <a:p>
            <a:pPr lvl="0" algn="l">
              <a:buNone/>
            </a:pPr>
            <a:r>
              <a:rPr lang="en-US" sz="2400" b="1" dirty="0" smtClean="0">
                <a:solidFill>
                  <a:srgbClr val="C00000"/>
                </a:solidFill>
                <a:latin typeface="Times New Roman" pitchFamily="18" charset="0"/>
                <a:cs typeface="Times New Roman" pitchFamily="18" charset="0"/>
              </a:rPr>
              <a:t>6. </a:t>
            </a:r>
            <a:r>
              <a:rPr lang="en-US" sz="2400" b="1" dirty="0" smtClean="0">
                <a:latin typeface="Times New Roman" pitchFamily="18" charset="0"/>
                <a:cs typeface="Times New Roman" pitchFamily="18" charset="0"/>
              </a:rPr>
              <a:t>The pressure drop is depend on the initial velocity for the main</a:t>
            </a:r>
          </a:p>
          <a:p>
            <a:pPr lvl="0" algn="l">
              <a:buNone/>
            </a:pPr>
            <a:r>
              <a:rPr lang="en-US" sz="2400" b="1" dirty="0" smtClean="0">
                <a:latin typeface="Times New Roman" pitchFamily="18" charset="0"/>
                <a:cs typeface="Times New Roman" pitchFamily="18" charset="0"/>
              </a:rPr>
              <a:t>     duct and flow rate (CFM). </a:t>
            </a:r>
          </a:p>
          <a:p>
            <a:pPr lvl="0" algn="l">
              <a:buNone/>
            </a:pPr>
            <a:r>
              <a:rPr lang="en-US" sz="2400" b="1" dirty="0" smtClean="0">
                <a:solidFill>
                  <a:srgbClr val="C00000"/>
                </a:solidFill>
                <a:latin typeface="Times New Roman" pitchFamily="18" charset="0"/>
                <a:cs typeface="Times New Roman" pitchFamily="18" charset="0"/>
              </a:rPr>
              <a:t>7. </a:t>
            </a:r>
            <a:r>
              <a:rPr lang="en-US" sz="2400" b="1" dirty="0" smtClean="0">
                <a:latin typeface="Times New Roman" pitchFamily="18" charset="0"/>
                <a:cs typeface="Times New Roman" pitchFamily="18" charset="0"/>
              </a:rPr>
              <a:t>The main diameter is calculated. </a:t>
            </a:r>
          </a:p>
          <a:p>
            <a:pPr lvl="0" algn="l">
              <a:buNone/>
            </a:pPr>
            <a:r>
              <a:rPr lang="en-US" sz="2400" b="1" dirty="0" smtClean="0">
                <a:solidFill>
                  <a:srgbClr val="C00000"/>
                </a:solidFill>
                <a:latin typeface="Times New Roman" pitchFamily="18" charset="0"/>
                <a:cs typeface="Times New Roman" pitchFamily="18" charset="0"/>
              </a:rPr>
              <a:t>8.</a:t>
            </a:r>
            <a:r>
              <a:rPr lang="en-US" sz="2400" b="1" dirty="0" smtClean="0">
                <a:latin typeface="Times New Roman" pitchFamily="18" charset="0"/>
                <a:cs typeface="Times New Roman" pitchFamily="18" charset="0"/>
              </a:rPr>
              <a:t>The height and width of the rectangular ducts are determined from the duct program</a:t>
            </a:r>
          </a:p>
          <a:p>
            <a:pPr lvl="0" algn="l">
              <a:buNone/>
            </a:pPr>
            <a:endParaRPr lang="en-US" sz="2400" b="1" dirty="0" smtClean="0">
              <a:latin typeface="Times New Roman" pitchFamily="18" charset="0"/>
              <a:ea typeface="Calibri"/>
              <a:cs typeface="Times New Roman" pitchFamily="18" charset="0"/>
            </a:endParaRPr>
          </a:p>
          <a:p>
            <a:pPr lvl="0" algn="l">
              <a:buNone/>
            </a:pPr>
            <a:endParaRPr lang="en-US" sz="2400" b="1" dirty="0" smtClean="0">
              <a:latin typeface="Times New Roman" pitchFamily="18" charset="0"/>
              <a:ea typeface="Calibri"/>
              <a:cs typeface="Times New Roman" pitchFamily="18" charset="0"/>
            </a:endParaRPr>
          </a:p>
          <a:p>
            <a:pPr lvl="0" algn="l">
              <a:buNone/>
            </a:pPr>
            <a:endParaRPr lang="en-US" sz="2400" b="1" dirty="0" smtClean="0">
              <a:latin typeface="Times New Roman" pitchFamily="18" charset="0"/>
              <a:ea typeface="Calibri"/>
              <a:cs typeface="Times New Roman" pitchFamily="18" charset="0"/>
            </a:endParaRPr>
          </a:p>
          <a:p>
            <a:pPr lvl="0" algn="l">
              <a:buNone/>
            </a:pPr>
            <a:endParaRPr lang="en-US" sz="2400" b="1" dirty="0" smtClean="0">
              <a:latin typeface="Times New Roman" pitchFamily="18" charset="0"/>
              <a:ea typeface="Calibri"/>
              <a:cs typeface="Times New Roman" pitchFamily="18" charset="0"/>
            </a:endParaRPr>
          </a:p>
          <a:p>
            <a:pPr lvl="0" algn="l">
              <a:buNone/>
            </a:pPr>
            <a:endParaRPr lang="ar-JO" sz="2400" b="1" dirty="0">
              <a:latin typeface="Times New Roman"/>
              <a:ea typeface="Calibri"/>
            </a:endParaRPr>
          </a:p>
        </p:txBody>
      </p:sp>
    </p:spTree>
    <p:extLst>
      <p:ext uri="{BB962C8B-B14F-4D97-AF65-F5344CB8AC3E}">
        <p14:creationId xmlns:p14="http://schemas.microsoft.com/office/powerpoint/2010/main" xmlns="" val="4017848607"/>
      </p:ext>
    </p:extLst>
  </p:cSld>
  <p:clrMapOvr>
    <a:masterClrMapping/>
  </p:clrMapOvr>
  <p:transition spd="slow">
    <p:cover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lstStyle/>
          <a:p>
            <a:r>
              <a:rPr lang="en-US" sz="2800" b="1" dirty="0" smtClean="0"/>
              <a:t>Duct Design</a:t>
            </a:r>
            <a:r>
              <a:rPr lang="en-US" dirty="0" smtClean="0"/>
              <a:t> </a:t>
            </a:r>
            <a:endParaRPr lang="ar-JO" dirty="0"/>
          </a:p>
        </p:txBody>
      </p:sp>
      <p:sp>
        <p:nvSpPr>
          <p:cNvPr id="6" name="TextBox 5"/>
          <p:cNvSpPr txBox="1"/>
          <p:nvPr/>
        </p:nvSpPr>
        <p:spPr>
          <a:xfrm>
            <a:off x="0" y="1124744"/>
            <a:ext cx="9144000" cy="5632311"/>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l"/>
            <a:endParaRPr lang="en-US" sz="2000" b="1" dirty="0" smtClean="0">
              <a:solidFill>
                <a:prstClr val="black"/>
              </a:solidFill>
            </a:endParaRPr>
          </a:p>
          <a:p>
            <a:pPr algn="l"/>
            <a:endParaRPr lang="en-US" sz="2000" b="1" dirty="0" smtClean="0">
              <a:solidFill>
                <a:prstClr val="black"/>
              </a:solidFill>
            </a:endParaRPr>
          </a:p>
          <a:p>
            <a:pPr algn="l"/>
            <a:endParaRPr lang="en-US" sz="2000" b="1" dirty="0" smtClean="0">
              <a:solidFill>
                <a:prstClr val="black"/>
              </a:solidFill>
            </a:endParaRPr>
          </a:p>
          <a:p>
            <a:pPr algn="l"/>
            <a:endParaRPr lang="en-US" sz="2000" b="1" dirty="0" smtClean="0">
              <a:solidFill>
                <a:prstClr val="black"/>
              </a:solidFill>
            </a:endParaRPr>
          </a:p>
          <a:p>
            <a:pPr algn="l"/>
            <a:endParaRPr lang="en-US" sz="2000" b="1" dirty="0" smtClean="0">
              <a:solidFill>
                <a:prstClr val="black"/>
              </a:solidFill>
            </a:endParaRPr>
          </a:p>
          <a:p>
            <a:pPr algn="l"/>
            <a:endParaRPr lang="en-US" sz="2000" b="1" dirty="0" smtClean="0">
              <a:solidFill>
                <a:prstClr val="black"/>
              </a:solidFill>
            </a:endParaRPr>
          </a:p>
          <a:p>
            <a:pPr algn="l"/>
            <a:endParaRPr lang="en-US" sz="2000" b="1" dirty="0" smtClean="0">
              <a:solidFill>
                <a:prstClr val="black"/>
              </a:solidFill>
            </a:endParaRPr>
          </a:p>
          <a:p>
            <a:pPr algn="l"/>
            <a:endParaRPr lang="en-US" sz="2000" b="1" dirty="0" smtClean="0">
              <a:solidFill>
                <a:prstClr val="black"/>
              </a:solidFill>
            </a:endParaRPr>
          </a:p>
          <a:p>
            <a:pPr algn="l"/>
            <a:endParaRPr lang="en-US" sz="2000" b="1" dirty="0" smtClean="0">
              <a:solidFill>
                <a:prstClr val="black"/>
              </a:solidFill>
            </a:endParaRPr>
          </a:p>
          <a:p>
            <a:pPr algn="l"/>
            <a:endParaRPr lang="en-US" sz="2000" b="1" dirty="0" smtClean="0">
              <a:solidFill>
                <a:prstClr val="black"/>
              </a:solidFill>
            </a:endParaRPr>
          </a:p>
          <a:p>
            <a:pPr algn="l"/>
            <a:endParaRPr lang="en-US" sz="2000" b="1" dirty="0" smtClean="0">
              <a:solidFill>
                <a:prstClr val="black"/>
              </a:solidFill>
            </a:endParaRPr>
          </a:p>
          <a:p>
            <a:pPr algn="l"/>
            <a:endParaRPr lang="en-US" sz="2000" b="1" dirty="0" smtClean="0">
              <a:solidFill>
                <a:prstClr val="black"/>
              </a:solidFill>
            </a:endParaRPr>
          </a:p>
          <a:p>
            <a:pPr algn="l"/>
            <a:endParaRPr lang="en-US" sz="2000" b="1" dirty="0" smtClean="0">
              <a:solidFill>
                <a:prstClr val="black"/>
              </a:solidFill>
            </a:endParaRPr>
          </a:p>
          <a:p>
            <a:pPr algn="l"/>
            <a:endParaRPr lang="en-US" sz="2000" b="1" dirty="0" smtClean="0">
              <a:solidFill>
                <a:prstClr val="black"/>
              </a:solidFill>
            </a:endParaRPr>
          </a:p>
          <a:p>
            <a:pPr algn="l"/>
            <a:endParaRPr lang="en-US" sz="2000" b="1" dirty="0" smtClean="0">
              <a:solidFill>
                <a:prstClr val="black"/>
              </a:solidFill>
            </a:endParaRPr>
          </a:p>
          <a:p>
            <a:pPr algn="l"/>
            <a:endParaRPr lang="en-US" sz="2000" b="1" dirty="0" smtClean="0">
              <a:solidFill>
                <a:prstClr val="black"/>
              </a:solidFill>
            </a:endParaRPr>
          </a:p>
          <a:p>
            <a:pPr algn="l"/>
            <a:endParaRPr lang="en-US" sz="2000" b="1" dirty="0" smtClean="0">
              <a:solidFill>
                <a:prstClr val="black"/>
              </a:solidFill>
            </a:endParaRPr>
          </a:p>
          <a:p>
            <a:pPr algn="l"/>
            <a:endParaRPr lang="en-US" sz="2000" b="1" dirty="0">
              <a:solidFill>
                <a:prstClr val="black"/>
              </a:solidFill>
            </a:endParaRPr>
          </a:p>
        </p:txBody>
      </p:sp>
      <p:pic>
        <p:nvPicPr>
          <p:cNvPr id="5" name="Picture 2"/>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4800600" y="1143000"/>
            <a:ext cx="4343400" cy="5715000"/>
          </a:xfrm>
          <a:prstGeom prst="rect">
            <a:avLst/>
          </a:prstGeom>
          <a:noFill/>
          <a:ln>
            <a:noFill/>
          </a:ln>
        </p:spPr>
      </p:pic>
      <p:pic>
        <p:nvPicPr>
          <p:cNvPr id="7" name="Picture 1"/>
          <p:cNvPicPr/>
          <p:nvPr/>
        </p:nvPicPr>
        <p:blipFill>
          <a:blip r:embed="rId3">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0" y="1143000"/>
            <a:ext cx="4572000" cy="5715000"/>
          </a:xfrm>
          <a:prstGeom prst="rect">
            <a:avLst/>
          </a:prstGeom>
          <a:noFill/>
          <a:ln>
            <a:noFill/>
          </a:ln>
        </p:spPr>
      </p:pic>
    </p:spTree>
    <p:extLst>
      <p:ext uri="{BB962C8B-B14F-4D97-AF65-F5344CB8AC3E}">
        <p14:creationId xmlns:p14="http://schemas.microsoft.com/office/powerpoint/2010/main" xmlns="" val="2646785329"/>
      </p:ext>
    </p:extLst>
  </p:cSld>
  <p:clrMapOvr>
    <a:masterClrMapping/>
  </p:clrMapOvr>
  <mc:AlternateContent xmlns:mc="http://schemas.openxmlformats.org/markup-compatibility/2006">
    <mc:Choice xmlns:p14="http://schemas.microsoft.com/office/powerpoint/2010/main" xmlns=""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lstStyle/>
          <a:p>
            <a:r>
              <a:rPr lang="en-US" sz="2400" b="1" dirty="0" smtClean="0"/>
              <a:t>Duct Design</a:t>
            </a:r>
            <a:r>
              <a:rPr lang="en-US" sz="2800" dirty="0" smtClean="0"/>
              <a:t> </a:t>
            </a:r>
            <a:endParaRPr lang="ar-JO" dirty="0"/>
          </a:p>
        </p:txBody>
      </p:sp>
      <p:sp>
        <p:nvSpPr>
          <p:cNvPr id="6" name="TextBox 5"/>
          <p:cNvSpPr txBox="1"/>
          <p:nvPr/>
        </p:nvSpPr>
        <p:spPr>
          <a:xfrm>
            <a:off x="0" y="1124744"/>
            <a:ext cx="9144000" cy="6032421"/>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endParaRPr lang="en-US" sz="2000" b="1" dirty="0" smtClean="0"/>
          </a:p>
          <a:p>
            <a:pPr algn="l"/>
            <a:r>
              <a:rPr lang="en-US" sz="2000" b="1" dirty="0" smtClean="0"/>
              <a:t>CFM = V</a:t>
            </a:r>
            <a:r>
              <a:rPr lang="en-US" sz="2000" b="1" baseline="-25000" dirty="0" smtClean="0"/>
              <a:t>circulation</a:t>
            </a:r>
            <a:r>
              <a:rPr lang="en-US" sz="2000" b="1" dirty="0" smtClean="0"/>
              <a:t> X 2.2 X1000</a:t>
            </a:r>
          </a:p>
          <a:p>
            <a:r>
              <a:rPr lang="en-US" sz="2000" b="1" dirty="0" smtClean="0"/>
              <a:t> </a:t>
            </a:r>
          </a:p>
          <a:p>
            <a:pPr algn="l"/>
            <a:r>
              <a:rPr lang="en-US" sz="2000" b="1" dirty="0" smtClean="0"/>
              <a:t>Speed = 5 m/s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ar-JO" dirty="0">
              <a:solidFill>
                <a:prstClr val="black"/>
              </a:solidFill>
            </a:endParaRPr>
          </a:p>
        </p:txBody>
      </p:sp>
      <p:pic>
        <p:nvPicPr>
          <p:cNvPr id="25601" name="Picture 1"/>
          <p:cNvPicPr>
            <a:picLocks noChangeAspect="1" noChangeArrowheads="1"/>
          </p:cNvPicPr>
          <p:nvPr/>
        </p:nvPicPr>
        <p:blipFill>
          <a:blip r:embed="rId2"/>
          <a:srcRect/>
          <a:stretch>
            <a:fillRect/>
          </a:stretch>
        </p:blipFill>
        <p:spPr bwMode="auto">
          <a:xfrm>
            <a:off x="1721030" y="2209800"/>
            <a:ext cx="6508569" cy="4648200"/>
          </a:xfrm>
          <a:prstGeom prst="rect">
            <a:avLst/>
          </a:prstGeom>
          <a:noFill/>
          <a:ln w="9525">
            <a:noFill/>
            <a:miter lim="800000"/>
            <a:headEnd/>
            <a:tailEnd/>
          </a:ln>
          <a:effectLst/>
        </p:spPr>
      </p:pic>
    </p:spTree>
    <p:extLst>
      <p:ext uri="{BB962C8B-B14F-4D97-AF65-F5344CB8AC3E}">
        <p14:creationId xmlns:p14="http://schemas.microsoft.com/office/powerpoint/2010/main" xmlns="" val="4064536859"/>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1700808"/>
            <a:ext cx="6400800" cy="685800"/>
          </a:xfrm>
        </p:spPr>
        <p:txBody>
          <a:bodyPr>
            <a:noAutofit/>
          </a:bodyPr>
          <a:lstStyle/>
          <a:p>
            <a:pPr marL="497840">
              <a:lnSpc>
                <a:spcPts val="3585"/>
              </a:lnSpc>
            </a:pPr>
            <a:r>
              <a:rPr lang="en-US" sz="2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a:ea typeface="Times New Roman"/>
                <a:cs typeface="Franklin Gothic Book"/>
              </a:rPr>
              <a:t>Supervised By: Dr. Ahmad </a:t>
            </a:r>
            <a:r>
              <a:rPr lang="en-US" sz="2600" b="1" cap="none" spc="0"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mbria"/>
                <a:ea typeface="Times New Roman"/>
                <a:cs typeface="Franklin Gothic Book"/>
              </a:rPr>
              <a:t>Alramahi</a:t>
            </a:r>
            <a:r>
              <a:rPr lang="en-US" sz="2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a:ea typeface="Times New Roman"/>
              </a:rPr>
              <a:t/>
            </a:r>
            <a:br>
              <a:rPr lang="en-US" sz="2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a:ea typeface="Times New Roman"/>
              </a:rPr>
            </a:br>
            <a:endParaRPr lang="ar-JO" sz="2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Content Placeholder 2"/>
          <p:cNvSpPr>
            <a:spLocks noGrp="1"/>
          </p:cNvSpPr>
          <p:nvPr>
            <p:ph idx="1"/>
          </p:nvPr>
        </p:nvSpPr>
        <p:spPr>
          <a:xfrm>
            <a:off x="1403648" y="2276873"/>
            <a:ext cx="6400800" cy="3048001"/>
          </a:xfrm>
        </p:spPr>
        <p:txBody>
          <a:bodyPr>
            <a:noAutofit/>
          </a:bodyPr>
          <a:lstStyle/>
          <a:p>
            <a:pPr marL="285750" indent="-285750" algn="ctr" rtl="0">
              <a:buFont typeface="Wingdings" pitchFamily="2" charset="2"/>
              <a:buChar char="ü"/>
            </a:pPr>
            <a:r>
              <a:rPr lang="en-US" sz="2100" b="1" cap="all" dirty="0" smtClean="0">
                <a:ln w="9000" cmpd="sng">
                  <a:solidFill>
                    <a:schemeClr val="accent4">
                      <a:shade val="50000"/>
                      <a:satMod val="120000"/>
                    </a:schemeClr>
                  </a:solidFill>
                  <a:prstDash val="solid"/>
                </a:ln>
                <a:solidFill>
                  <a:schemeClr val="bg2">
                    <a:lumMod val="25000"/>
                  </a:schemeClr>
                </a:solidFill>
                <a:effectLst>
                  <a:outerShdw blurRad="38100" dist="38100" dir="2700000" algn="tl">
                    <a:srgbClr val="000000">
                      <a:alpha val="43137"/>
                    </a:srgbClr>
                  </a:outerShdw>
                  <a:reflection blurRad="12700" stA="28000" endPos="45000" dist="1000" dir="5400000" sy="-100000" algn="bl" rotWithShape="0"/>
                </a:effectLst>
              </a:rPr>
              <a:t>prepared by</a:t>
            </a:r>
            <a:r>
              <a:rPr lang="en-US" sz="21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p>
          <a:p>
            <a:pPr marL="285750" indent="-285750" algn="ctr" rtl="0">
              <a:buFont typeface="Wingdings" pitchFamily="2" charset="2"/>
              <a:buChar char="ü"/>
            </a:pPr>
            <a:r>
              <a:rPr lang="en-US" sz="21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rPr>
              <a:t>Mohammad </a:t>
            </a:r>
            <a:r>
              <a:rPr lang="en-US" sz="21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rPr>
              <a:t>khaliliah</a:t>
            </a:r>
            <a:r>
              <a:rPr lang="en-US" sz="21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rPr>
              <a:t>               </a:t>
            </a:r>
            <a:endParaRPr lang="ar-JO" sz="21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endParaRPr>
          </a:p>
          <a:p>
            <a:pPr marL="285750" indent="-285750" algn="ctr" rtl="0">
              <a:buFont typeface="Wingdings" pitchFamily="2" charset="2"/>
              <a:buChar char="ü"/>
            </a:pPr>
            <a:r>
              <a:rPr lang="en-US" sz="21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rPr>
              <a:t>  </a:t>
            </a:r>
            <a:r>
              <a:rPr lang="en-US" sz="21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rPr>
              <a:t>Abedelrahman</a:t>
            </a:r>
            <a:r>
              <a:rPr lang="en-US" sz="21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rPr>
              <a:t> </a:t>
            </a:r>
            <a:r>
              <a:rPr lang="en-US" sz="21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rPr>
              <a:t>sabha</a:t>
            </a:r>
            <a:r>
              <a:rPr lang="ar-JO" sz="21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rPr>
              <a:t>  </a:t>
            </a:r>
          </a:p>
          <a:p>
            <a:pPr marL="285750" indent="-285750" algn="ctr" rtl="0">
              <a:buFont typeface="Wingdings" pitchFamily="2" charset="2"/>
              <a:buChar char="ü"/>
            </a:pPr>
            <a:r>
              <a:rPr lang="en-US" sz="21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rPr>
              <a:t>Mohammad </a:t>
            </a:r>
            <a:r>
              <a:rPr lang="en-US" sz="21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rPr>
              <a:t>quzmar</a:t>
            </a:r>
            <a:r>
              <a:rPr lang="en-US" sz="21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rPr>
              <a:t> </a:t>
            </a:r>
            <a:endParaRPr lang="ar-JO" sz="21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endParaRPr>
          </a:p>
          <a:p>
            <a:pPr marL="285750" indent="-285750" algn="ctr" rtl="0">
              <a:buFont typeface="Wingdings" pitchFamily="2" charset="2"/>
              <a:buChar char="ü"/>
            </a:pPr>
            <a:r>
              <a:rPr lang="en-US" sz="21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rPr>
              <a:t>Adnan</a:t>
            </a:r>
            <a:r>
              <a:rPr lang="en-US" sz="21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rPr>
              <a:t> </a:t>
            </a:r>
            <a:r>
              <a:rPr lang="en-US" sz="21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rPr>
              <a:t>neis</a:t>
            </a:r>
            <a:endParaRPr lang="ar-JO" sz="21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endParaRPr>
          </a:p>
          <a:p>
            <a:pPr marL="285750" indent="-285750" algn="ctr" rtl="0">
              <a:buFont typeface="Wingdings" pitchFamily="2" charset="2"/>
              <a:buChar char="ü"/>
            </a:pPr>
            <a:r>
              <a:rPr lang="en-US" sz="21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rPr>
              <a:t>Fadi</a:t>
            </a:r>
            <a:r>
              <a:rPr lang="en-US" sz="21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rPr>
              <a:t> </a:t>
            </a:r>
            <a:r>
              <a:rPr lang="en-US" sz="2100"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a:ea typeface="Times New Roman"/>
              </a:rPr>
              <a:t>mana'a</a:t>
            </a:r>
            <a:endParaRPr lang="ar-JO" sz="21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xmlns="" val="2854525311"/>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normAutofit/>
          </a:bodyPr>
          <a:lstStyle/>
          <a:p>
            <a:r>
              <a:rPr lang="en-US" sz="2400" b="1" dirty="0" smtClean="0"/>
              <a:t>Duct Design</a:t>
            </a:r>
            <a:endParaRPr lang="ar-JO" sz="2400" b="1" dirty="0"/>
          </a:p>
        </p:txBody>
      </p:sp>
      <p:pic>
        <p:nvPicPr>
          <p:cNvPr id="191490" name="Picture 2"/>
          <p:cNvPicPr>
            <a:picLocks noChangeAspect="1" noChangeArrowheads="1"/>
          </p:cNvPicPr>
          <p:nvPr/>
        </p:nvPicPr>
        <p:blipFill>
          <a:blip r:embed="rId3"/>
          <a:srcRect/>
          <a:stretch>
            <a:fillRect/>
          </a:stretch>
        </p:blipFill>
        <p:spPr bwMode="auto">
          <a:xfrm>
            <a:off x="0" y="1143000"/>
            <a:ext cx="9144000" cy="5715000"/>
          </a:xfrm>
          <a:prstGeom prst="rect">
            <a:avLst/>
          </a:prstGeom>
          <a:noFill/>
          <a:ln w="9525">
            <a:noFill/>
            <a:miter lim="800000"/>
            <a:headEnd/>
            <a:tailEnd/>
          </a:ln>
          <a:effectLst/>
        </p:spPr>
      </p:pic>
    </p:spTree>
    <p:extLst>
      <p:ext uri="{BB962C8B-B14F-4D97-AF65-F5344CB8AC3E}">
        <p14:creationId xmlns:p14="http://schemas.microsoft.com/office/powerpoint/2010/main" xmlns="" val="4064536859"/>
      </p:ext>
    </p:extLst>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normAutofit/>
          </a:bodyPr>
          <a:lstStyle/>
          <a:p>
            <a:r>
              <a:rPr lang="en-US" sz="2400" b="1" dirty="0" smtClean="0"/>
              <a:t>Plumping System</a:t>
            </a:r>
            <a:br>
              <a:rPr lang="en-US" sz="2400" b="1" dirty="0" smtClean="0"/>
            </a:br>
            <a:r>
              <a:rPr lang="en-US" sz="2400" b="1" dirty="0" smtClean="0"/>
              <a:t>hot&amp;cold water</a:t>
            </a:r>
            <a:endParaRPr lang="ar-JO" sz="2400" b="1" dirty="0"/>
          </a:p>
        </p:txBody>
      </p:sp>
      <p:sp>
        <p:nvSpPr>
          <p:cNvPr id="6" name="TextBox 5"/>
          <p:cNvSpPr txBox="1"/>
          <p:nvPr/>
        </p:nvSpPr>
        <p:spPr>
          <a:xfrm>
            <a:off x="0" y="1124744"/>
            <a:ext cx="9144000" cy="5632311"/>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ctr"/>
            <a:r>
              <a:rPr lang="en-US" sz="2400" b="1" dirty="0" smtClean="0">
                <a:solidFill>
                  <a:srgbClr val="C00000"/>
                </a:solidFill>
              </a:rPr>
              <a:t>Total demand water :</a:t>
            </a:r>
          </a:p>
          <a:p>
            <a:pPr algn="ctr"/>
            <a:r>
              <a:rPr lang="en-US" sz="2400" b="1" dirty="0" smtClean="0">
                <a:solidFill>
                  <a:srgbClr val="C00000"/>
                </a:solidFill>
              </a:rPr>
              <a:t>For second floor </a:t>
            </a:r>
          </a:p>
          <a:p>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pPr algn="ctr"/>
            <a:r>
              <a:rPr lang="en-US" sz="2400" b="1" dirty="0" smtClean="0">
                <a:solidFill>
                  <a:srgbClr val="C00000"/>
                </a:solidFill>
              </a:rPr>
              <a:t>Pipe sizing for one bathroom </a:t>
            </a:r>
          </a:p>
          <a:p>
            <a:pPr algn="ctr"/>
            <a:endParaRPr lang="en-US" sz="2400" b="1" dirty="0" smtClean="0">
              <a:solidFill>
                <a:srgbClr val="C00000"/>
              </a:solidFill>
            </a:endParaRPr>
          </a:p>
          <a:p>
            <a:pPr algn="ctr"/>
            <a:endParaRPr lang="en-US" sz="2400" b="1" dirty="0" smtClean="0">
              <a:solidFill>
                <a:srgbClr val="C00000"/>
              </a:solidFill>
            </a:endParaRPr>
          </a:p>
          <a:p>
            <a:pPr algn="ctr"/>
            <a:endParaRPr lang="en-US" sz="2400" b="1" dirty="0" smtClean="0">
              <a:solidFill>
                <a:srgbClr val="C00000"/>
              </a:solidFill>
            </a:endParaRPr>
          </a:p>
          <a:p>
            <a:pPr algn="ctr"/>
            <a:endParaRPr lang="en-US" sz="2400" b="1" dirty="0" smtClean="0">
              <a:solidFill>
                <a:srgbClr val="C00000"/>
              </a:solidFill>
            </a:endParaRPr>
          </a:p>
          <a:p>
            <a:pPr algn="ctr"/>
            <a:endParaRPr lang="en-US" sz="2400" b="1" dirty="0" smtClean="0">
              <a:solidFill>
                <a:srgbClr val="C00000"/>
              </a:solidFill>
            </a:endParaRPr>
          </a:p>
          <a:p>
            <a:pPr algn="ctr"/>
            <a:endParaRPr lang="en-US" sz="2400" b="1" dirty="0" smtClean="0">
              <a:solidFill>
                <a:srgbClr val="C00000"/>
              </a:solidFill>
            </a:endParaRPr>
          </a:p>
        </p:txBody>
      </p:sp>
      <p:graphicFrame>
        <p:nvGraphicFramePr>
          <p:cNvPr id="4" name="جدول 3"/>
          <p:cNvGraphicFramePr>
            <a:graphicFrameLocks noGrp="1"/>
          </p:cNvGraphicFramePr>
          <p:nvPr/>
        </p:nvGraphicFramePr>
        <p:xfrm>
          <a:off x="762000" y="1981200"/>
          <a:ext cx="7560840" cy="1659614"/>
        </p:xfrm>
        <a:graphic>
          <a:graphicData uri="http://schemas.openxmlformats.org/drawingml/2006/table">
            <a:tbl>
              <a:tblPr rtl="1" firstRow="1" bandRow="1">
                <a:tableStyleId>{5C22544A-7EE6-4342-B048-85BDC9FD1C3A}</a:tableStyleId>
              </a:tblPr>
              <a:tblGrid>
                <a:gridCol w="2520280"/>
                <a:gridCol w="2520280"/>
                <a:gridCol w="2520280"/>
              </a:tblGrid>
              <a:tr h="658358">
                <a:tc>
                  <a:txBody>
                    <a:bodyPr/>
                    <a:lstStyle/>
                    <a:p>
                      <a:pPr algn="ctr">
                        <a:spcAft>
                          <a:spcPts val="0"/>
                        </a:spcAft>
                      </a:pPr>
                      <a:r>
                        <a:rPr lang="en-US" sz="1600" b="1" dirty="0">
                          <a:solidFill>
                            <a:schemeClr val="tx1"/>
                          </a:solidFill>
                          <a:latin typeface="Times New Roman"/>
                          <a:ea typeface="Times New Roman"/>
                          <a:cs typeface="Arial"/>
                        </a:rPr>
                        <a:t>Demand Water </a:t>
                      </a:r>
                      <a:r>
                        <a:rPr lang="en-US" sz="1600" kern="1200" dirty="0" smtClean="0">
                          <a:solidFill>
                            <a:schemeClr val="tx1"/>
                          </a:solidFill>
                          <a:latin typeface="+mn-lt"/>
                          <a:ea typeface="+mn-ea"/>
                          <a:cs typeface="+mn-cs"/>
                        </a:rPr>
                        <a:t>L/s</a:t>
                      </a:r>
                      <a:endParaRPr lang="en-US" sz="1600" dirty="0">
                        <a:solidFill>
                          <a:schemeClr val="tx1"/>
                        </a:solidFill>
                        <a:latin typeface="Times New Roman"/>
                        <a:ea typeface="Times New Roman"/>
                        <a:cs typeface="Arial"/>
                      </a:endParaRPr>
                    </a:p>
                  </a:txBody>
                  <a:tcPr marL="68580" marR="68580" marT="0" marB="0"/>
                </a:tc>
                <a:tc>
                  <a:txBody>
                    <a:bodyPr/>
                    <a:lstStyle/>
                    <a:p>
                      <a:pPr algn="ctr">
                        <a:spcAft>
                          <a:spcPts val="0"/>
                        </a:spcAft>
                      </a:pPr>
                      <a:r>
                        <a:rPr lang="en-US" sz="1600" b="1" dirty="0">
                          <a:solidFill>
                            <a:schemeClr val="tx1"/>
                          </a:solidFill>
                          <a:latin typeface="Times New Roman"/>
                          <a:ea typeface="Times New Roman"/>
                          <a:cs typeface="Arial"/>
                        </a:rPr>
                        <a:t>Totally Fixture Unit</a:t>
                      </a:r>
                      <a:endParaRPr lang="en-US" sz="1600" dirty="0">
                        <a:solidFill>
                          <a:schemeClr val="tx1"/>
                        </a:solidFill>
                        <a:latin typeface="Times New Roman"/>
                        <a:ea typeface="Times New Roman"/>
                        <a:cs typeface="Arial"/>
                      </a:endParaRPr>
                    </a:p>
                  </a:txBody>
                  <a:tcPr marL="68580" marR="68580" marT="0" marB="0"/>
                </a:tc>
                <a:tc>
                  <a:txBody>
                    <a:bodyPr/>
                    <a:lstStyle/>
                    <a:p>
                      <a:pPr algn="ctr">
                        <a:spcAft>
                          <a:spcPts val="0"/>
                        </a:spcAft>
                      </a:pPr>
                      <a:r>
                        <a:rPr lang="en-US" sz="1600" b="1" dirty="0">
                          <a:solidFill>
                            <a:schemeClr val="tx1"/>
                          </a:solidFill>
                          <a:latin typeface="Times New Roman"/>
                          <a:ea typeface="Times New Roman"/>
                          <a:cs typeface="Arial"/>
                        </a:rPr>
                        <a:t>Type Of Supply Water</a:t>
                      </a:r>
                      <a:endParaRPr lang="en-US" sz="1600" dirty="0">
                        <a:solidFill>
                          <a:schemeClr val="tx1"/>
                        </a:solidFill>
                        <a:latin typeface="Times New Roman"/>
                        <a:ea typeface="Times New Roman"/>
                        <a:cs typeface="Arial"/>
                      </a:endParaRPr>
                    </a:p>
                  </a:txBody>
                  <a:tcPr marL="68580" marR="68580" marT="0" marB="0"/>
                </a:tc>
              </a:tr>
              <a:tr h="500628">
                <a:tc>
                  <a:txBody>
                    <a:bodyPr/>
                    <a:lstStyle/>
                    <a:p>
                      <a:pPr algn="ctr">
                        <a:spcAft>
                          <a:spcPts val="0"/>
                        </a:spcAft>
                      </a:pPr>
                      <a:r>
                        <a:rPr lang="en-US" sz="1600" b="1" kern="1200" dirty="0" smtClean="0">
                          <a:solidFill>
                            <a:schemeClr val="dk1"/>
                          </a:solidFill>
                          <a:latin typeface="Times New Roman"/>
                          <a:ea typeface="Times New Roman"/>
                          <a:cs typeface="Arial"/>
                        </a:rPr>
                        <a:t>5.71</a:t>
                      </a:r>
                      <a:endParaRPr lang="en-US" sz="1600" b="1" kern="1200" dirty="0">
                        <a:solidFill>
                          <a:schemeClr val="dk1"/>
                        </a:solidFill>
                        <a:latin typeface="Times New Roman"/>
                        <a:ea typeface="Times New Roman"/>
                        <a:cs typeface="Arial"/>
                      </a:endParaRPr>
                    </a:p>
                  </a:txBody>
                  <a:tcPr marL="68580" marR="68580" marT="0" marB="0" anchor="b"/>
                </a:tc>
                <a:tc>
                  <a:txBody>
                    <a:bodyPr/>
                    <a:lstStyle/>
                    <a:p>
                      <a:pPr algn="ctr">
                        <a:spcAft>
                          <a:spcPts val="0"/>
                        </a:spcAft>
                      </a:pPr>
                      <a:endParaRPr lang="en-US" sz="1600" b="1" kern="1200" dirty="0" smtClean="0">
                        <a:solidFill>
                          <a:schemeClr val="dk1"/>
                        </a:solidFill>
                        <a:latin typeface="Times New Roman"/>
                        <a:ea typeface="Times New Roman"/>
                        <a:cs typeface="Arial"/>
                      </a:endParaRPr>
                    </a:p>
                    <a:p>
                      <a:pPr algn="ctr">
                        <a:spcAft>
                          <a:spcPts val="0"/>
                        </a:spcAft>
                      </a:pPr>
                      <a:r>
                        <a:rPr lang="en-US" sz="1600" b="1" kern="1200" dirty="0" smtClean="0">
                          <a:solidFill>
                            <a:schemeClr val="dk1"/>
                          </a:solidFill>
                          <a:latin typeface="Times New Roman"/>
                          <a:ea typeface="Times New Roman"/>
                          <a:cs typeface="Arial"/>
                        </a:rPr>
                        <a:t>202</a:t>
                      </a:r>
                      <a:endParaRPr lang="en-US" sz="1600" b="1" kern="1200" dirty="0">
                        <a:solidFill>
                          <a:schemeClr val="dk1"/>
                        </a:solidFill>
                        <a:latin typeface="Times New Roman"/>
                        <a:ea typeface="Times New Roman"/>
                        <a:cs typeface="Arial"/>
                      </a:endParaRPr>
                    </a:p>
                  </a:txBody>
                  <a:tcPr marL="68580" marR="68580" marT="0" marB="0"/>
                </a:tc>
                <a:tc>
                  <a:txBody>
                    <a:bodyPr/>
                    <a:lstStyle/>
                    <a:p>
                      <a:pPr algn="ctr">
                        <a:spcAft>
                          <a:spcPts val="0"/>
                        </a:spcAft>
                      </a:pPr>
                      <a:r>
                        <a:rPr lang="en-US" sz="1600" b="1" dirty="0">
                          <a:latin typeface="Times New Roman"/>
                          <a:ea typeface="Times New Roman"/>
                          <a:cs typeface="Arial"/>
                        </a:rPr>
                        <a:t>Cold</a:t>
                      </a:r>
                      <a:endParaRPr lang="en-US" sz="1600" dirty="0">
                        <a:latin typeface="Times New Roman"/>
                        <a:ea typeface="Times New Roman"/>
                        <a:cs typeface="Arial"/>
                      </a:endParaRPr>
                    </a:p>
                  </a:txBody>
                  <a:tcPr marL="68580" marR="68580" marT="0" marB="0" anchor="b"/>
                </a:tc>
              </a:tr>
              <a:tr h="500628">
                <a:tc>
                  <a:txBody>
                    <a:bodyPr/>
                    <a:lstStyle/>
                    <a:p>
                      <a:pPr algn="ctr">
                        <a:spcAft>
                          <a:spcPts val="0"/>
                        </a:spcAft>
                      </a:pPr>
                      <a:r>
                        <a:rPr lang="en-US" sz="1600" b="1" kern="1200" dirty="0" smtClean="0">
                          <a:solidFill>
                            <a:schemeClr val="dk1"/>
                          </a:solidFill>
                          <a:latin typeface="Times New Roman"/>
                          <a:ea typeface="Times New Roman"/>
                          <a:cs typeface="Arial"/>
                        </a:rPr>
                        <a:t>3.7</a:t>
                      </a:r>
                      <a:endParaRPr lang="en-US" sz="1600" b="1" kern="1200" dirty="0">
                        <a:solidFill>
                          <a:schemeClr val="dk1"/>
                        </a:solidFill>
                        <a:latin typeface="Times New Roman"/>
                        <a:ea typeface="Times New Roman"/>
                        <a:cs typeface="Arial"/>
                      </a:endParaRPr>
                    </a:p>
                  </a:txBody>
                  <a:tcPr marL="68580" marR="68580" marT="0" marB="0" anchor="b"/>
                </a:tc>
                <a:tc>
                  <a:txBody>
                    <a:bodyPr/>
                    <a:lstStyle/>
                    <a:p>
                      <a:pPr algn="ctr">
                        <a:spcAft>
                          <a:spcPts val="0"/>
                        </a:spcAft>
                      </a:pPr>
                      <a:endParaRPr lang="en-US" sz="1600" b="1" kern="1200" dirty="0" smtClean="0">
                        <a:solidFill>
                          <a:schemeClr val="dk1"/>
                        </a:solidFill>
                        <a:latin typeface="Times New Roman"/>
                        <a:ea typeface="Times New Roman"/>
                        <a:cs typeface="Arial"/>
                      </a:endParaRPr>
                    </a:p>
                    <a:p>
                      <a:pPr algn="ctr">
                        <a:spcAft>
                          <a:spcPts val="0"/>
                        </a:spcAft>
                      </a:pPr>
                      <a:r>
                        <a:rPr lang="en-US" sz="1600" b="1" kern="1200" dirty="0" smtClean="0">
                          <a:solidFill>
                            <a:schemeClr val="dk1"/>
                          </a:solidFill>
                          <a:latin typeface="Times New Roman"/>
                          <a:ea typeface="Times New Roman"/>
                          <a:cs typeface="Arial"/>
                        </a:rPr>
                        <a:t>72</a:t>
                      </a:r>
                      <a:endParaRPr lang="en-US" sz="1600" b="1" kern="1200" dirty="0">
                        <a:solidFill>
                          <a:schemeClr val="dk1"/>
                        </a:solidFill>
                        <a:latin typeface="Times New Roman"/>
                        <a:ea typeface="Times New Roman"/>
                        <a:cs typeface="Arial"/>
                      </a:endParaRPr>
                    </a:p>
                  </a:txBody>
                  <a:tcPr marL="68580" marR="68580" marT="0" marB="0"/>
                </a:tc>
                <a:tc>
                  <a:txBody>
                    <a:bodyPr/>
                    <a:lstStyle/>
                    <a:p>
                      <a:pPr algn="ctr">
                        <a:spcAft>
                          <a:spcPts val="0"/>
                        </a:spcAft>
                      </a:pPr>
                      <a:r>
                        <a:rPr lang="en-US" sz="1600" b="1" dirty="0">
                          <a:latin typeface="Times New Roman"/>
                          <a:ea typeface="Times New Roman"/>
                          <a:cs typeface="Arial"/>
                        </a:rPr>
                        <a:t>Hot</a:t>
                      </a:r>
                      <a:endParaRPr lang="en-US" sz="1600" dirty="0">
                        <a:latin typeface="Times New Roman"/>
                        <a:ea typeface="Times New Roman"/>
                        <a:cs typeface="Arial"/>
                      </a:endParaRPr>
                    </a:p>
                  </a:txBody>
                  <a:tcPr marL="68580" marR="68580" marT="0" marB="0" anchor="b"/>
                </a:tc>
              </a:tr>
            </a:tbl>
          </a:graphicData>
        </a:graphic>
      </p:graphicFrame>
      <p:graphicFrame>
        <p:nvGraphicFramePr>
          <p:cNvPr id="5" name="جدول 4"/>
          <p:cNvGraphicFramePr>
            <a:graphicFrameLocks noGrp="1"/>
          </p:cNvGraphicFramePr>
          <p:nvPr/>
        </p:nvGraphicFramePr>
        <p:xfrm>
          <a:off x="1447800" y="4800600"/>
          <a:ext cx="6096000" cy="148336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gn="ctr"/>
                      <a:endParaRPr lang="en-US" sz="1600" b="1" kern="1200" dirty="0">
                        <a:solidFill>
                          <a:schemeClr val="tx1"/>
                        </a:solidFill>
                        <a:latin typeface="Times New Roman"/>
                        <a:ea typeface="Times New Roman"/>
                        <a:cs typeface="Arial"/>
                      </a:endParaRPr>
                    </a:p>
                  </a:txBody>
                  <a:tcPr/>
                </a:tc>
                <a:tc>
                  <a:txBody>
                    <a:bodyPr/>
                    <a:lstStyle/>
                    <a:p>
                      <a:pPr algn="ctr"/>
                      <a:r>
                        <a:rPr lang="en-US" sz="1600" b="1" kern="1200" dirty="0" smtClean="0">
                          <a:solidFill>
                            <a:schemeClr val="tx1"/>
                          </a:solidFill>
                          <a:latin typeface="Times New Roman"/>
                          <a:ea typeface="Times New Roman"/>
                          <a:cs typeface="Arial"/>
                        </a:rPr>
                        <a:t>#Fixture Unit </a:t>
                      </a:r>
                      <a:endParaRPr lang="en-US" sz="1600" b="1" kern="1200" dirty="0">
                        <a:solidFill>
                          <a:schemeClr val="tx1"/>
                        </a:solidFill>
                        <a:latin typeface="Times New Roman"/>
                        <a:ea typeface="Times New Roman"/>
                        <a:cs typeface="Arial"/>
                      </a:endParaRPr>
                    </a:p>
                  </a:txBody>
                  <a:tcPr/>
                </a:tc>
                <a:tc>
                  <a:txBody>
                    <a:bodyPr/>
                    <a:lstStyle/>
                    <a:p>
                      <a:pPr algn="ctr"/>
                      <a:r>
                        <a:rPr lang="en-US" sz="1600" b="1" kern="1200" dirty="0" smtClean="0">
                          <a:solidFill>
                            <a:schemeClr val="tx1"/>
                          </a:solidFill>
                          <a:latin typeface="Times New Roman"/>
                          <a:ea typeface="Times New Roman"/>
                          <a:cs typeface="Arial"/>
                        </a:rPr>
                        <a:t>Pipe size </a:t>
                      </a:r>
                      <a:endParaRPr lang="en-US" sz="1600" b="1" kern="1200" dirty="0">
                        <a:solidFill>
                          <a:schemeClr val="tx1"/>
                        </a:solidFill>
                        <a:latin typeface="Times New Roman"/>
                        <a:ea typeface="Times New Roman"/>
                        <a:cs typeface="Arial"/>
                      </a:endParaRPr>
                    </a:p>
                  </a:txBody>
                  <a:tcPr/>
                </a:tc>
                <a:tc>
                  <a:txBody>
                    <a:bodyPr/>
                    <a:lstStyle/>
                    <a:p>
                      <a:pPr algn="ctr"/>
                      <a:r>
                        <a:rPr lang="en-US" sz="1600" b="1" kern="1200" dirty="0" smtClean="0">
                          <a:solidFill>
                            <a:schemeClr val="tx1"/>
                          </a:solidFill>
                          <a:latin typeface="Times New Roman"/>
                          <a:ea typeface="Times New Roman"/>
                          <a:cs typeface="Arial"/>
                        </a:rPr>
                        <a:t>Flow rate  l/s </a:t>
                      </a:r>
                      <a:endParaRPr lang="en-US" sz="1600" b="1" kern="1200" dirty="0">
                        <a:solidFill>
                          <a:schemeClr val="tx1"/>
                        </a:solidFill>
                        <a:latin typeface="Times New Roman"/>
                        <a:ea typeface="Times New Roman"/>
                        <a:cs typeface="Arial"/>
                      </a:endParaRPr>
                    </a:p>
                  </a:txBody>
                  <a:tcPr/>
                </a:tc>
              </a:tr>
              <a:tr h="370840">
                <a:tc>
                  <a:txBody>
                    <a:bodyPr/>
                    <a:lstStyle/>
                    <a:p>
                      <a:pPr algn="ctr"/>
                      <a:r>
                        <a:rPr lang="en-US" sz="1800" b="1" kern="1200" dirty="0" smtClean="0">
                          <a:solidFill>
                            <a:schemeClr val="dk1"/>
                          </a:solidFill>
                          <a:latin typeface="Times New Roman"/>
                          <a:ea typeface="Times New Roman"/>
                          <a:cs typeface="Arial"/>
                        </a:rPr>
                        <a:t>One collector </a:t>
                      </a:r>
                    </a:p>
                  </a:txBody>
                  <a:tcPr/>
                </a:tc>
                <a:tc>
                  <a:txBody>
                    <a:bodyPr/>
                    <a:lstStyle/>
                    <a:p>
                      <a:pPr algn="ctr"/>
                      <a:r>
                        <a:rPr lang="en-US" sz="1800" b="1" kern="1200" dirty="0" smtClean="0">
                          <a:solidFill>
                            <a:schemeClr val="dk1"/>
                          </a:solidFill>
                          <a:latin typeface="Times New Roman"/>
                          <a:ea typeface="Times New Roman"/>
                          <a:cs typeface="Arial"/>
                        </a:rPr>
                        <a:t>14.5</a:t>
                      </a:r>
                    </a:p>
                  </a:txBody>
                  <a:tcPr/>
                </a:tc>
                <a:tc>
                  <a:txBody>
                    <a:bodyPr/>
                    <a:lstStyle/>
                    <a:p>
                      <a:pPr algn="ctr"/>
                      <a:r>
                        <a:rPr lang="en-US" sz="1800" b="1" kern="1200" dirty="0" smtClean="0">
                          <a:solidFill>
                            <a:schemeClr val="dk1"/>
                          </a:solidFill>
                          <a:latin typeface="Times New Roman"/>
                          <a:ea typeface="Times New Roman"/>
                          <a:cs typeface="Arial"/>
                        </a:rPr>
                        <a:t>1 (1/4)" </a:t>
                      </a:r>
                    </a:p>
                  </a:txBody>
                  <a:tcPr/>
                </a:tc>
                <a:tc>
                  <a:txBody>
                    <a:bodyPr/>
                    <a:lstStyle/>
                    <a:p>
                      <a:pPr algn="ctr"/>
                      <a:r>
                        <a:rPr lang="en-US" sz="1800" b="1" kern="1200" dirty="0" smtClean="0">
                          <a:solidFill>
                            <a:schemeClr val="dk1"/>
                          </a:solidFill>
                          <a:latin typeface="Times New Roman"/>
                          <a:ea typeface="Times New Roman"/>
                          <a:cs typeface="Arial"/>
                        </a:rPr>
                        <a:t>1.14</a:t>
                      </a:r>
                    </a:p>
                  </a:txBody>
                  <a:tcPr/>
                </a:tc>
              </a:tr>
              <a:tr h="370840">
                <a:tc>
                  <a:txBody>
                    <a:bodyPr/>
                    <a:lstStyle/>
                    <a:p>
                      <a:pPr algn="ctr"/>
                      <a:endParaRPr lang="en-US" sz="1800" b="1" kern="1200" dirty="0" smtClean="0">
                        <a:solidFill>
                          <a:schemeClr val="dk1"/>
                        </a:solidFill>
                        <a:latin typeface="Times New Roman"/>
                        <a:ea typeface="Times New Roman"/>
                        <a:cs typeface="Arial"/>
                      </a:endParaRPr>
                    </a:p>
                  </a:txBody>
                  <a:tcPr/>
                </a:tc>
                <a:tc>
                  <a:txBody>
                    <a:bodyPr/>
                    <a:lstStyle/>
                    <a:p>
                      <a:pPr algn="ctr"/>
                      <a:endParaRPr lang="en-US" sz="1800" b="1" kern="1200" dirty="0" smtClean="0">
                        <a:solidFill>
                          <a:schemeClr val="dk1"/>
                        </a:solidFill>
                        <a:latin typeface="Times New Roman"/>
                        <a:ea typeface="Times New Roman"/>
                        <a:cs typeface="Arial"/>
                      </a:endParaRPr>
                    </a:p>
                  </a:txBody>
                  <a:tcPr/>
                </a:tc>
                <a:tc>
                  <a:txBody>
                    <a:bodyPr/>
                    <a:lstStyle/>
                    <a:p>
                      <a:pPr algn="ctr"/>
                      <a:endParaRPr lang="en-US" sz="1800" b="1" kern="1200" dirty="0" smtClean="0">
                        <a:solidFill>
                          <a:schemeClr val="dk1"/>
                        </a:solidFill>
                        <a:latin typeface="Times New Roman"/>
                        <a:ea typeface="Times New Roman"/>
                        <a:cs typeface="Arial"/>
                      </a:endParaRPr>
                    </a:p>
                  </a:txBody>
                  <a:tcPr/>
                </a:tc>
                <a:tc>
                  <a:txBody>
                    <a:bodyPr/>
                    <a:lstStyle/>
                    <a:p>
                      <a:pPr algn="ctr"/>
                      <a:endParaRPr lang="en-US" sz="1800" b="1" kern="1200" dirty="0" smtClean="0">
                        <a:solidFill>
                          <a:schemeClr val="dk1"/>
                        </a:solidFill>
                        <a:latin typeface="Times New Roman"/>
                        <a:ea typeface="Times New Roman"/>
                        <a:cs typeface="Arial"/>
                      </a:endParaRPr>
                    </a:p>
                  </a:txBody>
                  <a:tcPr/>
                </a:tc>
              </a:tr>
              <a:tr h="370840">
                <a:tc>
                  <a:txBody>
                    <a:bodyPr/>
                    <a:lstStyle/>
                    <a:p>
                      <a:pPr algn="ctr"/>
                      <a:r>
                        <a:rPr lang="en-US" sz="1800" b="1" kern="1200" dirty="0" smtClean="0">
                          <a:solidFill>
                            <a:schemeClr val="dk1"/>
                          </a:solidFill>
                          <a:latin typeface="Times New Roman"/>
                          <a:ea typeface="Times New Roman"/>
                          <a:cs typeface="Arial"/>
                        </a:rPr>
                        <a:t>Main pipe </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Times New Roman"/>
                          <a:ea typeface="Times New Roman"/>
                          <a:cs typeface="Arial"/>
                        </a:rPr>
                        <a:t>202</a:t>
                      </a:r>
                    </a:p>
                  </a:txBody>
                  <a:tcPr/>
                </a:tc>
                <a:tc>
                  <a:txBody>
                    <a:bodyPr/>
                    <a:lstStyle/>
                    <a:p>
                      <a:pPr algn="ctr"/>
                      <a:r>
                        <a:rPr lang="en-US" sz="1800" b="1" kern="1200" dirty="0" smtClean="0">
                          <a:solidFill>
                            <a:schemeClr val="dk1"/>
                          </a:solidFill>
                          <a:latin typeface="Times New Roman"/>
                          <a:ea typeface="Times New Roman"/>
                          <a:cs typeface="Arial"/>
                        </a:rPr>
                        <a:t>2(1/2)’’</a:t>
                      </a:r>
                    </a:p>
                  </a:txBody>
                  <a:tcPr/>
                </a:tc>
                <a:tc>
                  <a:txBody>
                    <a:bodyPr/>
                    <a:lstStyle/>
                    <a:p>
                      <a:pPr algn="ctr"/>
                      <a:r>
                        <a:rPr lang="en-US" sz="1800" b="1" kern="1200" dirty="0" smtClean="0">
                          <a:solidFill>
                            <a:schemeClr val="dk1"/>
                          </a:solidFill>
                          <a:latin typeface="Times New Roman"/>
                          <a:ea typeface="Times New Roman"/>
                          <a:cs typeface="Arial"/>
                        </a:rPr>
                        <a:t>5.71</a:t>
                      </a:r>
                    </a:p>
                  </a:txBody>
                  <a:tcPr/>
                </a:tc>
              </a:tr>
            </a:tbl>
          </a:graphicData>
        </a:graphic>
      </p:graphicFrame>
    </p:spTree>
    <p:extLst>
      <p:ext uri="{BB962C8B-B14F-4D97-AF65-F5344CB8AC3E}">
        <p14:creationId xmlns:p14="http://schemas.microsoft.com/office/powerpoint/2010/main" xmlns="" val="4064536859"/>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normAutofit/>
          </a:bodyPr>
          <a:lstStyle/>
          <a:p>
            <a:r>
              <a:rPr lang="en-US" sz="2400" b="1" dirty="0" smtClean="0"/>
              <a:t>Plumping System</a:t>
            </a:r>
            <a:br>
              <a:rPr lang="en-US" sz="2400" b="1" dirty="0" smtClean="0"/>
            </a:br>
            <a:r>
              <a:rPr lang="en-US" sz="2400" b="1" dirty="0" smtClean="0"/>
              <a:t>hot&amp;cold water</a:t>
            </a:r>
            <a:endParaRPr lang="ar-JO" sz="2400" b="1" dirty="0"/>
          </a:p>
        </p:txBody>
      </p:sp>
      <p:sp>
        <p:nvSpPr>
          <p:cNvPr id="6" name="TextBox 5"/>
          <p:cNvSpPr txBox="1"/>
          <p:nvPr/>
        </p:nvSpPr>
        <p:spPr>
          <a:xfrm>
            <a:off x="0" y="1124744"/>
            <a:ext cx="9144000" cy="5909310"/>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ar-JO" dirty="0">
              <a:solidFill>
                <a:prstClr val="black"/>
              </a:solidFill>
            </a:endParaRPr>
          </a:p>
        </p:txBody>
      </p:sp>
      <p:pic>
        <p:nvPicPr>
          <p:cNvPr id="192514" name="Picture 2"/>
          <p:cNvPicPr>
            <a:picLocks noChangeAspect="1" noChangeArrowheads="1"/>
          </p:cNvPicPr>
          <p:nvPr/>
        </p:nvPicPr>
        <p:blipFill>
          <a:blip r:embed="rId2"/>
          <a:srcRect/>
          <a:stretch>
            <a:fillRect/>
          </a:stretch>
        </p:blipFill>
        <p:spPr bwMode="auto">
          <a:xfrm>
            <a:off x="0" y="1143000"/>
            <a:ext cx="9144000" cy="5899771"/>
          </a:xfrm>
          <a:prstGeom prst="rect">
            <a:avLst/>
          </a:prstGeom>
          <a:noFill/>
          <a:ln w="9525">
            <a:noFill/>
            <a:miter lim="800000"/>
            <a:headEnd/>
            <a:tailEnd/>
          </a:ln>
          <a:effectLst/>
        </p:spPr>
      </p:pic>
    </p:spTree>
    <p:extLst>
      <p:ext uri="{BB962C8B-B14F-4D97-AF65-F5344CB8AC3E}">
        <p14:creationId xmlns:p14="http://schemas.microsoft.com/office/powerpoint/2010/main" xmlns="" val="4064536859"/>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normAutofit/>
          </a:bodyPr>
          <a:lstStyle/>
          <a:p>
            <a:r>
              <a:rPr lang="en-US" sz="2400" b="1" dirty="0" smtClean="0"/>
              <a:t>Plumping System</a:t>
            </a:r>
            <a:br>
              <a:rPr lang="en-US" sz="2400" b="1" dirty="0" smtClean="0"/>
            </a:br>
            <a:r>
              <a:rPr lang="en-US" sz="2400" b="1" dirty="0" smtClean="0"/>
              <a:t> Drainage Water </a:t>
            </a:r>
            <a:endParaRPr lang="ar-JO" sz="2400" b="1" dirty="0"/>
          </a:p>
        </p:txBody>
      </p:sp>
      <p:sp>
        <p:nvSpPr>
          <p:cNvPr id="6" name="TextBox 5"/>
          <p:cNvSpPr txBox="1"/>
          <p:nvPr/>
        </p:nvSpPr>
        <p:spPr>
          <a:xfrm>
            <a:off x="0" y="1124744"/>
            <a:ext cx="9144000" cy="10218182"/>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l"/>
            <a:endParaRPr lang="en-US" dirty="0" smtClean="0"/>
          </a:p>
          <a:p>
            <a:pPr algn="ctr"/>
            <a:r>
              <a:rPr lang="en-US" sz="2000" b="1" dirty="0" smtClean="0"/>
              <a:t>Type of fixture and diameter for second floor</a:t>
            </a:r>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r>
              <a:rPr lang="en-US" sz="2000" b="1" dirty="0" smtClean="0">
                <a:solidFill>
                  <a:schemeClr val="tx1"/>
                </a:solidFill>
              </a:rPr>
              <a:t>number of fixture unit</a:t>
            </a:r>
          </a:p>
          <a:p>
            <a:pPr algn="ctr"/>
            <a:endParaRPr lang="en-US" sz="2000" dirty="0" smtClean="0"/>
          </a:p>
          <a:p>
            <a:pPr algn="ctr"/>
            <a:endParaRPr lang="en-US" sz="2000" b="1" dirty="0" smtClean="0"/>
          </a:p>
          <a:p>
            <a:pPr algn="ctr"/>
            <a:endParaRPr lang="en-US" sz="2000" b="1"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 </a:t>
            </a:r>
            <a:endParaRPr lang="ar-JO" dirty="0">
              <a:solidFill>
                <a:prstClr val="black"/>
              </a:solidFill>
            </a:endParaRPr>
          </a:p>
        </p:txBody>
      </p:sp>
      <p:graphicFrame>
        <p:nvGraphicFramePr>
          <p:cNvPr id="7" name="جدول 6"/>
          <p:cNvGraphicFramePr>
            <a:graphicFrameLocks noGrp="1"/>
          </p:cNvGraphicFramePr>
          <p:nvPr/>
        </p:nvGraphicFramePr>
        <p:xfrm>
          <a:off x="1676400" y="2057400"/>
          <a:ext cx="5867400" cy="1828800"/>
        </p:xfrm>
        <a:graphic>
          <a:graphicData uri="http://schemas.openxmlformats.org/drawingml/2006/table">
            <a:tbl>
              <a:tblPr/>
              <a:tblGrid>
                <a:gridCol w="2933700"/>
                <a:gridCol w="2933700"/>
              </a:tblGrid>
              <a:tr h="304800">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Type of Fixture</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Diameter</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r>
              <a:tr h="304800">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W.C</a:t>
                      </a: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4"</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04800">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Lavatory</a:t>
                      </a: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2"</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04800">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Sink Service</a:t>
                      </a: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2"</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04800">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Shower</a:t>
                      </a: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2"</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04800">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Floor drain</a:t>
                      </a: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4"</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bl>
          </a:graphicData>
        </a:graphic>
      </p:graphicFrame>
      <p:graphicFrame>
        <p:nvGraphicFramePr>
          <p:cNvPr id="8" name="جدول 7"/>
          <p:cNvGraphicFramePr>
            <a:graphicFrameLocks noGrp="1"/>
          </p:cNvGraphicFramePr>
          <p:nvPr/>
        </p:nvGraphicFramePr>
        <p:xfrm>
          <a:off x="1676400" y="4953000"/>
          <a:ext cx="5791200" cy="1682496"/>
        </p:xfrm>
        <a:graphic>
          <a:graphicData uri="http://schemas.openxmlformats.org/drawingml/2006/table">
            <a:tbl>
              <a:tblPr/>
              <a:tblGrid>
                <a:gridCol w="2895600"/>
                <a:gridCol w="2895600"/>
              </a:tblGrid>
              <a:tr h="279400">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Type of Fixture</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No. F.U</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r>
              <a:tr h="279400">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W.C</a:t>
                      </a: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4</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79400">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Lavatory</a:t>
                      </a: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1</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79400">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Sink Service</a:t>
                      </a: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2</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79400">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Shower</a:t>
                      </a: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2</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79400">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Floor drain</a:t>
                      </a: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0"/>
                        </a:spcBef>
                        <a:spcAft>
                          <a:spcPts val="0"/>
                        </a:spcAft>
                        <a:tabLst>
                          <a:tab pos="2321560" algn="l"/>
                        </a:tabLst>
                      </a:pPr>
                      <a:r>
                        <a:rPr lang="en-US" sz="1600" b="1" kern="1200" dirty="0" smtClean="0">
                          <a:solidFill>
                            <a:schemeClr val="dk1"/>
                          </a:solidFill>
                          <a:latin typeface="Times New Roman"/>
                          <a:ea typeface="Times New Roman"/>
                          <a:cs typeface="Arial"/>
                        </a:rPr>
                        <a:t>6</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bl>
          </a:graphicData>
        </a:graphic>
      </p:graphicFrame>
    </p:spTree>
    <p:extLst>
      <p:ext uri="{BB962C8B-B14F-4D97-AF65-F5344CB8AC3E}">
        <p14:creationId xmlns:p14="http://schemas.microsoft.com/office/powerpoint/2010/main" xmlns="" val="4064536859"/>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lstStyle/>
          <a:p>
            <a:r>
              <a:rPr lang="en-US" sz="2400" b="1" dirty="0" smtClean="0"/>
              <a:t>Plumping System</a:t>
            </a:r>
            <a:br>
              <a:rPr lang="en-US" sz="2400" b="1" dirty="0" smtClean="0"/>
            </a:br>
            <a:r>
              <a:rPr lang="en-US" sz="2400" b="1" dirty="0" smtClean="0"/>
              <a:t> Drainage Water</a:t>
            </a:r>
            <a:r>
              <a:rPr lang="en-US" sz="2800" b="1" dirty="0" smtClean="0"/>
              <a:t> </a:t>
            </a:r>
            <a:endParaRPr lang="ar-JO" dirty="0"/>
          </a:p>
        </p:txBody>
      </p:sp>
      <p:sp>
        <p:nvSpPr>
          <p:cNvPr id="6" name="TextBox 5"/>
          <p:cNvSpPr txBox="1"/>
          <p:nvPr/>
        </p:nvSpPr>
        <p:spPr>
          <a:xfrm>
            <a:off x="0" y="1124744"/>
            <a:ext cx="9144000" cy="6278642"/>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endParaRPr lang="en-US" dirty="0" smtClean="0"/>
          </a:p>
          <a:p>
            <a:pPr algn="ctr"/>
            <a:r>
              <a:rPr lang="en-US" sz="2400" b="1" dirty="0" smtClean="0"/>
              <a:t>Diameters and Total F.U For stack for all units second  Floor</a:t>
            </a:r>
          </a:p>
          <a:p>
            <a:endParaRPr lang="en-US" dirty="0" smtClean="0">
              <a:solidFill>
                <a:prstClr val="black"/>
              </a:solidFill>
            </a:endParaRPr>
          </a:p>
          <a:p>
            <a:endParaRPr lang="en-US" dirty="0" smtClean="0">
              <a:solidFill>
                <a:prstClr val="black"/>
              </a:solidFill>
            </a:endParaRPr>
          </a:p>
          <a:p>
            <a:endParaRPr lang="en-US" dirty="0" smtClean="0">
              <a:solidFill>
                <a:prstClr val="black"/>
              </a:solidFill>
            </a:endParaRPr>
          </a:p>
          <a:p>
            <a:endParaRPr lang="en-US" dirty="0" smtClean="0">
              <a:solidFill>
                <a:prstClr val="black"/>
              </a:solidFill>
            </a:endParaRPr>
          </a:p>
          <a:p>
            <a:endParaRPr lang="en-US" dirty="0" smtClean="0">
              <a:solidFill>
                <a:prstClr val="black"/>
              </a:solidFill>
            </a:endParaRPr>
          </a:p>
          <a:p>
            <a:endParaRPr lang="en-US" dirty="0" smtClean="0">
              <a:solidFill>
                <a:prstClr val="black"/>
              </a:solidFill>
            </a:endParaRPr>
          </a:p>
          <a:p>
            <a:endParaRPr lang="en-US" dirty="0" smtClean="0">
              <a:solidFill>
                <a:prstClr val="black"/>
              </a:solidFill>
            </a:endParaRPr>
          </a:p>
          <a:p>
            <a:endParaRPr lang="en-US" dirty="0" smtClean="0">
              <a:solidFill>
                <a:prstClr val="black"/>
              </a:solidFill>
            </a:endParaRPr>
          </a:p>
          <a:p>
            <a:endParaRPr lang="en-US" dirty="0" smtClean="0">
              <a:solidFill>
                <a:prstClr val="black"/>
              </a:solidFill>
            </a:endParaRPr>
          </a:p>
          <a:p>
            <a:endParaRPr lang="en-US" dirty="0" smtClean="0">
              <a:solidFill>
                <a:prstClr val="black"/>
              </a:solidFill>
            </a:endParaRPr>
          </a:p>
          <a:p>
            <a:endParaRPr lang="en-US" dirty="0" smtClean="0">
              <a:solidFill>
                <a:prstClr val="black"/>
              </a:solidFill>
            </a:endParaRPr>
          </a:p>
          <a:p>
            <a:endParaRPr lang="en-US" dirty="0" smtClean="0">
              <a:solidFill>
                <a:prstClr val="black"/>
              </a:solidFill>
            </a:endParaRPr>
          </a:p>
          <a:p>
            <a:endParaRPr lang="en-US" dirty="0" smtClean="0">
              <a:solidFill>
                <a:prstClr val="black"/>
              </a:solidFill>
            </a:endParaRPr>
          </a:p>
          <a:p>
            <a:endParaRPr lang="en-US" dirty="0" smtClean="0">
              <a:solidFill>
                <a:prstClr val="black"/>
              </a:solidFill>
            </a:endParaRPr>
          </a:p>
          <a:p>
            <a:endParaRPr lang="en-US" dirty="0" smtClean="0">
              <a:solidFill>
                <a:prstClr val="black"/>
              </a:solidFill>
            </a:endParaRPr>
          </a:p>
          <a:p>
            <a:endParaRPr lang="en-US" dirty="0" smtClean="0">
              <a:solidFill>
                <a:prstClr val="black"/>
              </a:solidFill>
            </a:endParaRPr>
          </a:p>
          <a:p>
            <a:endParaRPr lang="en-US" dirty="0" smtClean="0">
              <a:solidFill>
                <a:prstClr val="black"/>
              </a:solidFill>
            </a:endParaRPr>
          </a:p>
          <a:p>
            <a:endParaRPr lang="en-US" dirty="0" smtClean="0">
              <a:solidFill>
                <a:prstClr val="black"/>
              </a:solidFill>
            </a:endParaRPr>
          </a:p>
          <a:p>
            <a:endParaRPr lang="en-US" dirty="0" smtClean="0">
              <a:solidFill>
                <a:prstClr val="black"/>
              </a:solidFill>
            </a:endParaRPr>
          </a:p>
          <a:p>
            <a:endParaRPr lang="ar-JO" dirty="0">
              <a:solidFill>
                <a:prstClr val="black"/>
              </a:solidFill>
            </a:endParaRPr>
          </a:p>
        </p:txBody>
      </p:sp>
      <p:graphicFrame>
        <p:nvGraphicFramePr>
          <p:cNvPr id="4" name="جدول 3"/>
          <p:cNvGraphicFramePr>
            <a:graphicFrameLocks noGrp="1"/>
          </p:cNvGraphicFramePr>
          <p:nvPr/>
        </p:nvGraphicFramePr>
        <p:xfrm>
          <a:off x="1447800" y="2438400"/>
          <a:ext cx="6477000" cy="2667000"/>
        </p:xfrm>
        <a:graphic>
          <a:graphicData uri="http://schemas.openxmlformats.org/drawingml/2006/table">
            <a:tbl>
              <a:tblPr/>
              <a:tblGrid>
                <a:gridCol w="2159000"/>
                <a:gridCol w="2159000"/>
                <a:gridCol w="2159000"/>
              </a:tblGrid>
              <a:tr h="889000">
                <a:tc>
                  <a:txBody>
                    <a:bodyPr/>
                    <a:lstStyle/>
                    <a:p>
                      <a:pPr marL="0" marR="0" algn="ctr" rtl="1">
                        <a:lnSpc>
                          <a:spcPct val="115000"/>
                        </a:lnSpc>
                        <a:spcBef>
                          <a:spcPts val="1200"/>
                        </a:spcBef>
                        <a:spcAft>
                          <a:spcPts val="0"/>
                        </a:spcAft>
                        <a:tabLst>
                          <a:tab pos="2321560" algn="l"/>
                        </a:tabLst>
                      </a:pPr>
                      <a:r>
                        <a:rPr lang="en-US" sz="1500" b="1" dirty="0">
                          <a:solidFill>
                            <a:schemeClr val="tx1"/>
                          </a:solidFill>
                          <a:latin typeface="Times New Roman"/>
                          <a:ea typeface="Calibri"/>
                          <a:cs typeface="Arial"/>
                        </a:rPr>
                        <a:t>Riser</a:t>
                      </a:r>
                      <a:endParaRPr lang="en-US" sz="15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0"/>
                        </a:spcBef>
                        <a:spcAft>
                          <a:spcPts val="0"/>
                        </a:spcAft>
                        <a:tabLst>
                          <a:tab pos="2321560" algn="l"/>
                        </a:tabLst>
                      </a:pPr>
                      <a:r>
                        <a:rPr lang="en-US" sz="1500" b="1" dirty="0">
                          <a:solidFill>
                            <a:schemeClr val="tx1"/>
                          </a:solidFill>
                          <a:latin typeface="Times New Roman"/>
                          <a:ea typeface="Calibri"/>
                          <a:cs typeface="Arial"/>
                        </a:rPr>
                        <a:t>Total F.U</a:t>
                      </a:r>
                      <a:endParaRPr lang="en-US" sz="1500" b="1" dirty="0">
                        <a:solidFill>
                          <a:schemeClr val="tx1"/>
                        </a:solidFill>
                        <a:latin typeface="Calibri"/>
                        <a:ea typeface="Calibri"/>
                        <a:cs typeface="Arial"/>
                      </a:endParaRPr>
                    </a:p>
                    <a:p>
                      <a:pPr marL="0" marR="0" algn="ctr" rtl="0">
                        <a:lnSpc>
                          <a:spcPct val="115000"/>
                        </a:lnSpc>
                        <a:spcBef>
                          <a:spcPts val="0"/>
                        </a:spcBef>
                        <a:spcAft>
                          <a:spcPts val="0"/>
                        </a:spcAft>
                        <a:tabLst>
                          <a:tab pos="2321560" algn="l"/>
                        </a:tabLst>
                      </a:pPr>
                      <a:r>
                        <a:rPr lang="en-US" sz="1500" b="1" dirty="0">
                          <a:solidFill>
                            <a:schemeClr val="tx1"/>
                          </a:solidFill>
                          <a:latin typeface="Times New Roman"/>
                          <a:ea typeface="Calibri"/>
                          <a:cs typeface="Arial"/>
                        </a:rPr>
                        <a:t>For stack</a:t>
                      </a:r>
                      <a:endParaRPr lang="en-US" sz="15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rtl="1">
                        <a:lnSpc>
                          <a:spcPct val="115000"/>
                        </a:lnSpc>
                        <a:spcBef>
                          <a:spcPts val="0"/>
                        </a:spcBef>
                        <a:spcAft>
                          <a:spcPts val="0"/>
                        </a:spcAft>
                        <a:tabLst>
                          <a:tab pos="2321560" algn="l"/>
                        </a:tabLst>
                      </a:pPr>
                      <a:r>
                        <a:rPr lang="en-US" sz="1500" b="1">
                          <a:solidFill>
                            <a:schemeClr val="tx1"/>
                          </a:solidFill>
                          <a:latin typeface="Times New Roman"/>
                          <a:ea typeface="Calibri"/>
                          <a:cs typeface="Arial"/>
                        </a:rPr>
                        <a:t>Vertical pipe diameter</a:t>
                      </a:r>
                      <a:endParaRPr lang="en-US" sz="1500" b="1">
                        <a:solidFill>
                          <a:schemeClr val="tx1"/>
                        </a:solidFill>
                        <a:latin typeface="Calibri"/>
                        <a:ea typeface="Calibri"/>
                        <a:cs typeface="Arial"/>
                      </a:endParaRPr>
                    </a:p>
                    <a:p>
                      <a:pPr marL="0" marR="0" algn="ctr" rtl="1">
                        <a:lnSpc>
                          <a:spcPct val="115000"/>
                        </a:lnSpc>
                        <a:spcBef>
                          <a:spcPts val="0"/>
                        </a:spcBef>
                        <a:spcAft>
                          <a:spcPts val="0"/>
                        </a:spcAft>
                        <a:tabLst>
                          <a:tab pos="2321560" algn="l"/>
                        </a:tabLst>
                      </a:pPr>
                      <a:r>
                        <a:rPr lang="en-US" sz="1500" b="1">
                          <a:solidFill>
                            <a:schemeClr val="tx1"/>
                          </a:solidFill>
                          <a:latin typeface="Times New Roman"/>
                          <a:ea typeface="Calibri"/>
                          <a:cs typeface="Arial"/>
                        </a:rPr>
                        <a:t>Stack)</a:t>
                      </a:r>
                      <a:r>
                        <a:rPr lang="ar-JO" sz="1500" b="1">
                          <a:solidFill>
                            <a:schemeClr val="tx1"/>
                          </a:solidFill>
                          <a:latin typeface="Calibri"/>
                          <a:ea typeface="Calibri"/>
                          <a:cs typeface="Times New Roman"/>
                        </a:rPr>
                        <a:t>)</a:t>
                      </a:r>
                      <a:endParaRPr lang="en-US" sz="15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r>
              <a:tr h="444500">
                <a:tc>
                  <a:txBody>
                    <a:bodyPr/>
                    <a:lstStyle/>
                    <a:p>
                      <a:pPr marL="0" marR="0" algn="ctr" rtl="1">
                        <a:lnSpc>
                          <a:spcPct val="115000"/>
                        </a:lnSpc>
                        <a:spcBef>
                          <a:spcPts val="0"/>
                        </a:spcBef>
                        <a:spcAft>
                          <a:spcPts val="0"/>
                        </a:spcAft>
                        <a:tabLst>
                          <a:tab pos="2321560" algn="l"/>
                        </a:tabLst>
                      </a:pPr>
                      <a:r>
                        <a:rPr lang="en-US" sz="1500" b="1" dirty="0">
                          <a:solidFill>
                            <a:schemeClr val="tx1"/>
                          </a:solidFill>
                          <a:latin typeface="Times New Roman"/>
                          <a:ea typeface="Calibri"/>
                          <a:cs typeface="Arial"/>
                        </a:rPr>
                        <a:t>A</a:t>
                      </a:r>
                      <a:endParaRPr lang="en-US" sz="15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0"/>
                        </a:spcBef>
                        <a:spcAft>
                          <a:spcPts val="0"/>
                        </a:spcAft>
                        <a:tabLst>
                          <a:tab pos="2321560" algn="l"/>
                        </a:tabLst>
                      </a:pPr>
                      <a:r>
                        <a:rPr lang="en-US" sz="1500" b="1">
                          <a:solidFill>
                            <a:schemeClr val="tx1"/>
                          </a:solidFill>
                          <a:latin typeface="Times New Roman"/>
                          <a:ea typeface="Calibri"/>
                          <a:cs typeface="Arial"/>
                        </a:rPr>
                        <a:t>120</a:t>
                      </a:r>
                      <a:endParaRPr lang="en-US" sz="1500" b="1">
                        <a:solidFill>
                          <a:schemeClr val="tx1"/>
                        </a:solidFill>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rtl="1">
                        <a:lnSpc>
                          <a:spcPct val="115000"/>
                        </a:lnSpc>
                        <a:spcBef>
                          <a:spcPts val="0"/>
                        </a:spcBef>
                        <a:spcAft>
                          <a:spcPts val="0"/>
                        </a:spcAft>
                        <a:tabLst>
                          <a:tab pos="2321560" algn="l"/>
                        </a:tabLst>
                      </a:pPr>
                      <a:r>
                        <a:rPr lang="en-US" sz="1500" b="1">
                          <a:solidFill>
                            <a:schemeClr val="tx1"/>
                          </a:solidFill>
                          <a:latin typeface="Times New Roman"/>
                          <a:ea typeface="Calibri"/>
                          <a:cs typeface="Arial"/>
                        </a:rPr>
                        <a:t>4"</a:t>
                      </a:r>
                      <a:endParaRPr lang="en-US" sz="15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444500">
                <a:tc>
                  <a:txBody>
                    <a:bodyPr/>
                    <a:lstStyle/>
                    <a:p>
                      <a:pPr marL="0" marR="0" algn="ctr" rtl="1">
                        <a:lnSpc>
                          <a:spcPct val="115000"/>
                        </a:lnSpc>
                        <a:spcBef>
                          <a:spcPts val="0"/>
                        </a:spcBef>
                        <a:spcAft>
                          <a:spcPts val="0"/>
                        </a:spcAft>
                        <a:tabLst>
                          <a:tab pos="2321560" algn="l"/>
                        </a:tabLst>
                      </a:pPr>
                      <a:r>
                        <a:rPr lang="en-US" sz="1500" b="1" dirty="0">
                          <a:solidFill>
                            <a:schemeClr val="tx1"/>
                          </a:solidFill>
                          <a:latin typeface="Times New Roman"/>
                          <a:ea typeface="Calibri"/>
                          <a:cs typeface="Arial"/>
                        </a:rPr>
                        <a:t>B</a:t>
                      </a:r>
                      <a:endParaRPr lang="en-US" sz="15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0"/>
                        </a:spcBef>
                        <a:spcAft>
                          <a:spcPts val="0"/>
                        </a:spcAft>
                        <a:tabLst>
                          <a:tab pos="2321560" algn="l"/>
                        </a:tabLst>
                      </a:pPr>
                      <a:r>
                        <a:rPr lang="en-US" sz="1500" b="1">
                          <a:solidFill>
                            <a:schemeClr val="tx1"/>
                          </a:solidFill>
                          <a:latin typeface="Times New Roman"/>
                          <a:ea typeface="Calibri"/>
                          <a:cs typeface="Arial"/>
                        </a:rPr>
                        <a:t>73</a:t>
                      </a:r>
                      <a:endParaRPr lang="en-US" sz="1500" b="1">
                        <a:solidFill>
                          <a:schemeClr val="tx1"/>
                        </a:solidFill>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rtl="0">
                        <a:lnSpc>
                          <a:spcPct val="115000"/>
                        </a:lnSpc>
                        <a:spcBef>
                          <a:spcPts val="0"/>
                        </a:spcBef>
                        <a:spcAft>
                          <a:spcPts val="0"/>
                        </a:spcAft>
                        <a:tabLst>
                          <a:tab pos="2321560" algn="l"/>
                        </a:tabLst>
                      </a:pPr>
                      <a:r>
                        <a:rPr lang="en-US" sz="1500" b="1">
                          <a:solidFill>
                            <a:schemeClr val="tx1"/>
                          </a:solidFill>
                          <a:latin typeface="Times New Roman"/>
                          <a:ea typeface="Calibri"/>
                          <a:cs typeface="Arial"/>
                        </a:rPr>
                        <a:t>4"</a:t>
                      </a:r>
                      <a:endParaRPr lang="en-US" sz="15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444500">
                <a:tc>
                  <a:txBody>
                    <a:bodyPr/>
                    <a:lstStyle/>
                    <a:p>
                      <a:pPr marL="0" marR="0" algn="ctr" rtl="1">
                        <a:lnSpc>
                          <a:spcPct val="115000"/>
                        </a:lnSpc>
                        <a:spcBef>
                          <a:spcPts val="0"/>
                        </a:spcBef>
                        <a:spcAft>
                          <a:spcPts val="0"/>
                        </a:spcAft>
                        <a:tabLst>
                          <a:tab pos="2321560" algn="l"/>
                        </a:tabLst>
                      </a:pPr>
                      <a:r>
                        <a:rPr lang="en-US" sz="1500" b="1" dirty="0">
                          <a:solidFill>
                            <a:schemeClr val="tx1"/>
                          </a:solidFill>
                          <a:latin typeface="Times New Roman"/>
                          <a:ea typeface="Calibri"/>
                          <a:cs typeface="Arial"/>
                        </a:rPr>
                        <a:t>C</a:t>
                      </a:r>
                      <a:endParaRPr lang="en-US" sz="15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1">
                        <a:lnSpc>
                          <a:spcPct val="115000"/>
                        </a:lnSpc>
                        <a:spcBef>
                          <a:spcPts val="0"/>
                        </a:spcBef>
                        <a:spcAft>
                          <a:spcPts val="0"/>
                        </a:spcAft>
                        <a:tabLst>
                          <a:tab pos="2321560" algn="l"/>
                        </a:tabLst>
                      </a:pPr>
                      <a:r>
                        <a:rPr lang="en-US" sz="1500" b="1">
                          <a:solidFill>
                            <a:schemeClr val="tx1"/>
                          </a:solidFill>
                          <a:latin typeface="Times New Roman"/>
                          <a:ea typeface="Calibri"/>
                          <a:cs typeface="Arial"/>
                        </a:rPr>
                        <a:t>25</a:t>
                      </a:r>
                      <a:endParaRPr lang="en-US" sz="1500" b="1">
                        <a:solidFill>
                          <a:schemeClr val="tx1"/>
                        </a:solidFill>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rtl="0">
                        <a:lnSpc>
                          <a:spcPct val="115000"/>
                        </a:lnSpc>
                        <a:spcBef>
                          <a:spcPts val="0"/>
                        </a:spcBef>
                        <a:spcAft>
                          <a:spcPts val="0"/>
                        </a:spcAft>
                        <a:tabLst>
                          <a:tab pos="2321560" algn="l"/>
                        </a:tabLst>
                      </a:pPr>
                      <a:r>
                        <a:rPr lang="en-US" sz="1500" b="1">
                          <a:solidFill>
                            <a:schemeClr val="tx1"/>
                          </a:solidFill>
                          <a:latin typeface="Times New Roman"/>
                          <a:ea typeface="Calibri"/>
                          <a:cs typeface="Arial"/>
                        </a:rPr>
                        <a:t>2  "</a:t>
                      </a:r>
                      <a:endParaRPr lang="en-US" sz="15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444500">
                <a:tc>
                  <a:txBody>
                    <a:bodyPr/>
                    <a:lstStyle/>
                    <a:p>
                      <a:pPr marL="0" marR="0" algn="ctr" rtl="1">
                        <a:lnSpc>
                          <a:spcPct val="115000"/>
                        </a:lnSpc>
                        <a:spcBef>
                          <a:spcPts val="0"/>
                        </a:spcBef>
                        <a:spcAft>
                          <a:spcPts val="0"/>
                        </a:spcAft>
                        <a:tabLst>
                          <a:tab pos="2321560" algn="l"/>
                        </a:tabLst>
                      </a:pPr>
                      <a:r>
                        <a:rPr lang="en-US" sz="1500" b="1">
                          <a:solidFill>
                            <a:schemeClr val="tx1"/>
                          </a:solidFill>
                          <a:latin typeface="Times New Roman"/>
                          <a:ea typeface="Calibri"/>
                          <a:cs typeface="Arial"/>
                        </a:rPr>
                        <a:t>D</a:t>
                      </a:r>
                      <a:endParaRPr lang="en-US" sz="15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0"/>
                        </a:spcBef>
                        <a:spcAft>
                          <a:spcPts val="0"/>
                        </a:spcAft>
                        <a:tabLst>
                          <a:tab pos="2321560" algn="l"/>
                        </a:tabLst>
                      </a:pPr>
                      <a:r>
                        <a:rPr lang="en-US" sz="1500" b="1" dirty="0">
                          <a:solidFill>
                            <a:schemeClr val="tx1"/>
                          </a:solidFill>
                          <a:latin typeface="Times New Roman"/>
                          <a:ea typeface="Calibri"/>
                          <a:cs typeface="Arial"/>
                        </a:rPr>
                        <a:t>37</a:t>
                      </a:r>
                      <a:endParaRPr lang="en-US" sz="1500" b="1" dirty="0">
                        <a:solidFill>
                          <a:schemeClr val="tx1"/>
                        </a:solidFill>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rtl="0">
                        <a:lnSpc>
                          <a:spcPct val="115000"/>
                        </a:lnSpc>
                        <a:spcBef>
                          <a:spcPts val="0"/>
                        </a:spcBef>
                        <a:spcAft>
                          <a:spcPts val="0"/>
                        </a:spcAft>
                        <a:tabLst>
                          <a:tab pos="2321560" algn="l"/>
                        </a:tabLst>
                      </a:pPr>
                      <a:r>
                        <a:rPr lang="en-US" sz="1500" b="1" dirty="0">
                          <a:solidFill>
                            <a:schemeClr val="tx1"/>
                          </a:solidFill>
                          <a:latin typeface="Times New Roman"/>
                          <a:ea typeface="Calibri"/>
                          <a:cs typeface="Arial"/>
                        </a:rPr>
                        <a:t>2  "</a:t>
                      </a:r>
                      <a:endParaRPr lang="en-US" sz="15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bl>
          </a:graphicData>
        </a:graphic>
      </p:graphicFrame>
      <p:pic>
        <p:nvPicPr>
          <p:cNvPr id="193538"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66675" cy="304800"/>
          </a:xfrm>
          <a:prstGeom prst="rect">
            <a:avLst/>
          </a:prstGeom>
          <a:noFill/>
        </p:spPr>
      </p:pic>
      <p:pic>
        <p:nvPicPr>
          <p:cNvPr id="19353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66675" cy="304800"/>
          </a:xfrm>
          <a:prstGeom prst="rect">
            <a:avLst/>
          </a:prstGeom>
          <a:noFill/>
        </p:spPr>
      </p:pic>
    </p:spTree>
    <p:extLst>
      <p:ext uri="{BB962C8B-B14F-4D97-AF65-F5344CB8AC3E}">
        <p14:creationId xmlns:p14="http://schemas.microsoft.com/office/powerpoint/2010/main" xmlns="" val="4064536859"/>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nchor="ctr">
            <a:normAutofit/>
          </a:bodyPr>
          <a:lstStyle/>
          <a:p>
            <a:r>
              <a:rPr lang="en-US" sz="2400" b="1" dirty="0" smtClean="0"/>
              <a:t>Plumping System</a:t>
            </a:r>
            <a:br>
              <a:rPr lang="en-US" sz="2400" b="1" dirty="0" smtClean="0"/>
            </a:br>
            <a:r>
              <a:rPr lang="en-US" sz="2400" b="1" dirty="0" smtClean="0"/>
              <a:t> Drainage Water </a:t>
            </a:r>
            <a:endParaRPr lang="ar-JO" sz="2400" b="1" dirty="0"/>
          </a:p>
        </p:txBody>
      </p:sp>
      <p:pic>
        <p:nvPicPr>
          <p:cNvPr id="24577" name="Picture 1"/>
          <p:cNvPicPr>
            <a:picLocks noChangeAspect="1" noChangeArrowheads="1"/>
          </p:cNvPicPr>
          <p:nvPr/>
        </p:nvPicPr>
        <p:blipFill>
          <a:blip r:embed="rId2"/>
          <a:srcRect/>
          <a:stretch>
            <a:fillRect/>
          </a:stretch>
        </p:blipFill>
        <p:spPr bwMode="auto">
          <a:xfrm>
            <a:off x="0" y="1143000"/>
            <a:ext cx="9144000" cy="5715000"/>
          </a:xfrm>
          <a:prstGeom prst="rect">
            <a:avLst/>
          </a:prstGeom>
          <a:noFill/>
          <a:ln w="9525">
            <a:noFill/>
            <a:miter lim="800000"/>
            <a:headEnd/>
            <a:tailEnd/>
          </a:ln>
          <a:effectLst/>
        </p:spPr>
      </p:pic>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3400">
        <p14:reveal thruBlk="1"/>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nchor="ctr">
            <a:normAutofit/>
          </a:bodyPr>
          <a:lstStyle/>
          <a:p>
            <a:r>
              <a:rPr lang="en-US" sz="2700" b="1" dirty="0" smtClean="0"/>
              <a:t>Plumping System</a:t>
            </a:r>
            <a:br>
              <a:rPr lang="en-US" sz="2700" b="1" dirty="0" smtClean="0"/>
            </a:br>
            <a:r>
              <a:rPr lang="en-US" sz="2700" b="1" dirty="0" smtClean="0"/>
              <a:t> Drainage Water</a:t>
            </a:r>
            <a:r>
              <a:rPr lang="en-US" b="1" dirty="0" smtClean="0"/>
              <a:t> </a:t>
            </a:r>
            <a:endParaRPr lang="ar-JO" dirty="0"/>
          </a:p>
        </p:txBody>
      </p:sp>
      <p:sp>
        <p:nvSpPr>
          <p:cNvPr id="6" name="TextBox 5"/>
          <p:cNvSpPr txBox="1"/>
          <p:nvPr/>
        </p:nvSpPr>
        <p:spPr>
          <a:xfrm>
            <a:off x="0" y="1124744"/>
            <a:ext cx="9144000" cy="5909310"/>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ar-JO" dirty="0">
              <a:solidFill>
                <a:prstClr val="black"/>
              </a:solidFill>
            </a:endParaRPr>
          </a:p>
        </p:txBody>
      </p:sp>
      <p:pic>
        <p:nvPicPr>
          <p:cNvPr id="1026" name="Picture 2" descr="C:\Users\salam debee\Desktop\102384-036-DF67E9B3.gif"/>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124744"/>
            <a:ext cx="9144000" cy="5909310"/>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descr="C:\Users\salam debee\Desktop\drain-waste-vent-plumbing-diagram.gif"/>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0" y="1126726"/>
            <a:ext cx="4634478" cy="5907327"/>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C:\Users\salam debee\Desktop\plumbing-systems-in-los-angeles.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571999" y="1126726"/>
            <a:ext cx="4577841" cy="590732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1200">
        <p14:flip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xit" presetSubtype="32" fill="hold" nodeType="clickEffect">
                                  <p:stCondLst>
                                    <p:cond delay="0"/>
                                  </p:stCondLst>
                                  <p:childTnLst>
                                    <p:animEffect transition="out" filter="circle(out)">
                                      <p:cBhvr>
                                        <p:cTn id="6" dur="2000"/>
                                        <p:tgtEl>
                                          <p:spTgt spid="1026"/>
                                        </p:tgtEl>
                                      </p:cBhvr>
                                    </p:animEffect>
                                    <p:set>
                                      <p:cBhvr>
                                        <p:cTn id="7" dur="1" fill="hold">
                                          <p:stCondLst>
                                            <p:cond delay="1999"/>
                                          </p:stCondLst>
                                        </p:cTn>
                                        <p:tgtEl>
                                          <p:spTgt spid="102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wheel(4)">
                                      <p:cBhvr>
                                        <p:cTn id="12" dur="2000"/>
                                        <p:tgtEl>
                                          <p:spTgt spid="1027"/>
                                        </p:tgtEl>
                                      </p:cBhvr>
                                    </p:animEffect>
                                  </p:childTnLst>
                                </p:cTn>
                              </p:par>
                              <p:par>
                                <p:cTn id="13" presetID="21" presetClass="entr" presetSubtype="4" fill="hold" nodeType="withEffect">
                                  <p:stCondLst>
                                    <p:cond delay="0"/>
                                  </p:stCondLst>
                                  <p:childTnLst>
                                    <p:set>
                                      <p:cBhvr>
                                        <p:cTn id="14" dur="1" fill="hold">
                                          <p:stCondLst>
                                            <p:cond delay="0"/>
                                          </p:stCondLst>
                                        </p:cTn>
                                        <p:tgtEl>
                                          <p:spTgt spid="1028"/>
                                        </p:tgtEl>
                                        <p:attrNameLst>
                                          <p:attrName>style.visibility</p:attrName>
                                        </p:attrNameLst>
                                      </p:cBhvr>
                                      <p:to>
                                        <p:strVal val="visible"/>
                                      </p:to>
                                    </p:set>
                                    <p:animEffect transition="in" filter="wheel(4)">
                                      <p:cBhvr>
                                        <p:cTn id="15"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noAutofit/>
          </a:bodyPr>
          <a:lstStyle/>
          <a:p>
            <a:pPr lvl="0" rtl="0">
              <a:lnSpc>
                <a:spcPct val="115000"/>
              </a:lnSpc>
              <a:spcBef>
                <a:spcPts val="0"/>
              </a:spcBef>
            </a:pPr>
            <a:r>
              <a:rPr lang="en-US" sz="2700" b="1" dirty="0" smtClean="0"/>
              <a:t>Fire System </a:t>
            </a:r>
            <a:endParaRPr lang="ar-JO" sz="2700" b="1" dirty="0"/>
          </a:p>
        </p:txBody>
      </p:sp>
      <p:sp>
        <p:nvSpPr>
          <p:cNvPr id="6" name="TextBox 5"/>
          <p:cNvSpPr txBox="1"/>
          <p:nvPr/>
        </p:nvSpPr>
        <p:spPr>
          <a:xfrm>
            <a:off x="0" y="1124744"/>
            <a:ext cx="9144000" cy="7848302"/>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ctr">
              <a:buNone/>
            </a:pPr>
            <a:endParaRPr lang="en-US" dirty="0" smtClean="0"/>
          </a:p>
          <a:p>
            <a:pPr algn="ctr">
              <a:buNone/>
            </a:pPr>
            <a:endParaRPr lang="en-US" sz="2400" b="1" dirty="0" smtClean="0"/>
          </a:p>
          <a:p>
            <a:pPr algn="ctr">
              <a:buNone/>
            </a:pPr>
            <a:r>
              <a:rPr lang="en-US" sz="2400" b="1" dirty="0" smtClean="0"/>
              <a:t>The Class III is used for design the fire system</a:t>
            </a:r>
          </a:p>
          <a:p>
            <a:pPr algn="ctr">
              <a:buNone/>
            </a:pPr>
            <a:endParaRPr lang="en-US" sz="2400" b="1" dirty="0" smtClean="0">
              <a:solidFill>
                <a:srgbClr val="C00000"/>
              </a:solidFill>
            </a:endParaRPr>
          </a:p>
          <a:p>
            <a:pPr algn="ctr">
              <a:buNone/>
            </a:pPr>
            <a:r>
              <a:rPr lang="en-US" sz="2400" b="1" dirty="0" smtClean="0">
                <a:solidFill>
                  <a:srgbClr val="C00000"/>
                </a:solidFill>
              </a:rPr>
              <a:t>Pipe size</a:t>
            </a:r>
          </a:p>
          <a:p>
            <a:pPr algn="ctr">
              <a:buNone/>
            </a:pPr>
            <a:endParaRPr lang="en-US" sz="2400" b="1" dirty="0" smtClean="0">
              <a:solidFill>
                <a:srgbClr val="C00000"/>
              </a:solidFill>
            </a:endParaRPr>
          </a:p>
          <a:p>
            <a:pPr algn="ctr">
              <a:buNone/>
            </a:pPr>
            <a:endParaRPr lang="en-US" sz="2400" b="1"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p:txBody>
      </p:sp>
      <p:graphicFrame>
        <p:nvGraphicFramePr>
          <p:cNvPr id="4" name="Table 4"/>
          <p:cNvGraphicFramePr>
            <a:graphicFrameLocks noGrp="1"/>
          </p:cNvGraphicFramePr>
          <p:nvPr/>
        </p:nvGraphicFramePr>
        <p:xfrm>
          <a:off x="1905000" y="3352800"/>
          <a:ext cx="5368472" cy="3013000"/>
        </p:xfrm>
        <a:graphic>
          <a:graphicData uri="http://schemas.openxmlformats.org/drawingml/2006/table">
            <a:tbl>
              <a:tblPr rtl="1" firstRow="1" bandRow="1">
                <a:tableStyleId>{5C22544A-7EE6-4342-B048-85BDC9FD1C3A}</a:tableStyleId>
              </a:tblPr>
              <a:tblGrid>
                <a:gridCol w="1375710"/>
                <a:gridCol w="1724577"/>
                <a:gridCol w="2268185"/>
              </a:tblGrid>
              <a:tr h="500066">
                <a:tc>
                  <a:txBody>
                    <a:bodyPr/>
                    <a:lstStyle/>
                    <a:p>
                      <a:pPr algn="ctr">
                        <a:buNone/>
                      </a:pPr>
                      <a:r>
                        <a:rPr lang="en-US" sz="1800" b="1" kern="1200" dirty="0" smtClean="0">
                          <a:solidFill>
                            <a:schemeClr val="tx1"/>
                          </a:solidFill>
                          <a:latin typeface="Times New Roman" pitchFamily="18" charset="0"/>
                          <a:ea typeface="+mn-ea"/>
                          <a:cs typeface="Times New Roman" pitchFamily="18" charset="0"/>
                        </a:rPr>
                        <a:t>Pipe size (inch)</a:t>
                      </a:r>
                    </a:p>
                  </a:txBody>
                  <a:tcPr/>
                </a:tc>
                <a:tc>
                  <a:txBody>
                    <a:bodyPr/>
                    <a:lstStyle/>
                    <a:p>
                      <a:pPr algn="ctr" rtl="1"/>
                      <a:r>
                        <a:rPr lang="en-US" dirty="0" smtClean="0">
                          <a:solidFill>
                            <a:schemeClr val="tx1"/>
                          </a:solidFill>
                          <a:latin typeface="Times New Roman" pitchFamily="18" charset="0"/>
                          <a:cs typeface="Times New Roman" pitchFamily="18" charset="0"/>
                        </a:rPr>
                        <a:t>Demand</a:t>
                      </a:r>
                    </a:p>
                    <a:p>
                      <a:pPr algn="ctr" rtl="1"/>
                      <a:r>
                        <a:rPr lang="en-US" dirty="0" smtClean="0">
                          <a:solidFill>
                            <a:schemeClr val="tx1"/>
                          </a:solidFill>
                          <a:latin typeface="Times New Roman" pitchFamily="18" charset="0"/>
                          <a:cs typeface="Times New Roman" pitchFamily="18" charset="0"/>
                        </a:rPr>
                        <a:t>(GPM)</a:t>
                      </a:r>
                      <a:endParaRPr lang="ar-JO" dirty="0">
                        <a:solidFill>
                          <a:schemeClr val="tx1"/>
                        </a:solidFill>
                        <a:latin typeface="Times New Roman" pitchFamily="18" charset="0"/>
                        <a:cs typeface="Times New Roman" pitchFamily="18" charset="0"/>
                      </a:endParaRPr>
                    </a:p>
                  </a:txBody>
                  <a:tcPr/>
                </a:tc>
                <a:tc>
                  <a:txBody>
                    <a:bodyPr/>
                    <a:lstStyle/>
                    <a:p>
                      <a:pPr algn="ctr" rtl="1"/>
                      <a:r>
                        <a:rPr lang="en-US" dirty="0" smtClean="0">
                          <a:solidFill>
                            <a:schemeClr val="tx1"/>
                          </a:solidFill>
                          <a:latin typeface="Times New Roman" pitchFamily="18" charset="0"/>
                          <a:cs typeface="Times New Roman" pitchFamily="18" charset="0"/>
                        </a:rPr>
                        <a:t>Name</a:t>
                      </a:r>
                      <a:r>
                        <a:rPr lang="en-US" baseline="0" dirty="0" smtClean="0">
                          <a:solidFill>
                            <a:schemeClr val="tx1"/>
                          </a:solidFill>
                          <a:latin typeface="Times New Roman" pitchFamily="18" charset="0"/>
                          <a:cs typeface="Times New Roman" pitchFamily="18" charset="0"/>
                        </a:rPr>
                        <a:t> of pipe</a:t>
                      </a:r>
                      <a:endParaRPr lang="ar-JO" dirty="0">
                        <a:solidFill>
                          <a:schemeClr val="tx1"/>
                        </a:solidFill>
                        <a:latin typeface="Times New Roman" pitchFamily="18" charset="0"/>
                        <a:cs typeface="Times New Roman" pitchFamily="18" charset="0"/>
                      </a:endParaRPr>
                    </a:p>
                  </a:txBody>
                  <a:tcPr/>
                </a:tc>
              </a:tr>
              <a:tr h="336301">
                <a:tc>
                  <a:txBody>
                    <a:bodyPr/>
                    <a:lstStyle/>
                    <a:p>
                      <a:pPr algn="ctr" rtl="1"/>
                      <a:r>
                        <a:rPr lang="en-US" dirty="0" smtClean="0">
                          <a:solidFill>
                            <a:schemeClr val="tx1"/>
                          </a:solidFill>
                          <a:latin typeface="Times New Roman" pitchFamily="18" charset="0"/>
                          <a:cs typeface="Times New Roman" pitchFamily="18" charset="0"/>
                        </a:rPr>
                        <a:t>4’’</a:t>
                      </a:r>
                      <a:endParaRPr lang="ar-JO" dirty="0">
                        <a:solidFill>
                          <a:schemeClr val="tx1"/>
                        </a:solidFill>
                        <a:latin typeface="Times New Roman" pitchFamily="18" charset="0"/>
                        <a:cs typeface="Times New Roman" pitchFamily="18" charset="0"/>
                      </a:endParaRPr>
                    </a:p>
                  </a:txBody>
                  <a:tcPr/>
                </a:tc>
                <a:tc>
                  <a:txBody>
                    <a:bodyPr/>
                    <a:lstStyle/>
                    <a:p>
                      <a:pPr algn="ctr" rtl="1"/>
                      <a:r>
                        <a:rPr lang="en-US" dirty="0" smtClean="0">
                          <a:solidFill>
                            <a:schemeClr val="tx1"/>
                          </a:solidFill>
                          <a:latin typeface="Times New Roman" pitchFamily="18" charset="0"/>
                          <a:cs typeface="Times New Roman" pitchFamily="18" charset="0"/>
                        </a:rPr>
                        <a:t>500</a:t>
                      </a:r>
                      <a:endParaRPr lang="ar-JO" dirty="0">
                        <a:solidFill>
                          <a:schemeClr val="tx1"/>
                        </a:solidFill>
                        <a:latin typeface="Times New Roman" pitchFamily="18" charset="0"/>
                        <a:cs typeface="Times New Roman" pitchFamily="18" charset="0"/>
                      </a:endParaRPr>
                    </a:p>
                  </a:txBody>
                  <a:tcPr/>
                </a:tc>
                <a:tc>
                  <a:txBody>
                    <a:bodyPr/>
                    <a:lstStyle/>
                    <a:p>
                      <a:pPr algn="ctr" rtl="1"/>
                      <a:r>
                        <a:rPr lang="en-US" dirty="0" smtClean="0">
                          <a:solidFill>
                            <a:schemeClr val="tx1"/>
                          </a:solidFill>
                          <a:latin typeface="Times New Roman" pitchFamily="18" charset="0"/>
                          <a:cs typeface="Times New Roman" pitchFamily="18" charset="0"/>
                        </a:rPr>
                        <a:t>Main pipe</a:t>
                      </a:r>
                      <a:endParaRPr lang="ar-JO" dirty="0">
                        <a:solidFill>
                          <a:schemeClr val="tx1"/>
                        </a:solidFill>
                        <a:latin typeface="Times New Roman" pitchFamily="18" charset="0"/>
                        <a:cs typeface="Times New Roman" pitchFamily="18" charset="0"/>
                      </a:endParaRPr>
                    </a:p>
                  </a:txBody>
                  <a:tcPr/>
                </a:tc>
              </a:tr>
              <a:tr h="336301">
                <a:tc>
                  <a:txBody>
                    <a:bodyPr/>
                    <a:lstStyle/>
                    <a:p>
                      <a:pPr algn="ctr" rtl="1"/>
                      <a:r>
                        <a:rPr lang="en-US" dirty="0" smtClean="0">
                          <a:solidFill>
                            <a:schemeClr val="tx1"/>
                          </a:solidFill>
                          <a:latin typeface="Times New Roman" pitchFamily="18" charset="0"/>
                          <a:cs typeface="Times New Roman" pitchFamily="18" charset="0"/>
                        </a:rPr>
                        <a:t>4’’</a:t>
                      </a:r>
                      <a:endParaRPr lang="ar-JO" dirty="0">
                        <a:solidFill>
                          <a:schemeClr val="tx1"/>
                        </a:solidFill>
                        <a:latin typeface="Times New Roman" pitchFamily="18" charset="0"/>
                        <a:cs typeface="Times New Roman" pitchFamily="18" charset="0"/>
                      </a:endParaRPr>
                    </a:p>
                  </a:txBody>
                  <a:tcPr/>
                </a:tc>
                <a:tc>
                  <a:txBody>
                    <a:bodyPr/>
                    <a:lstStyle/>
                    <a:p>
                      <a:pPr algn="ctr" rtl="1"/>
                      <a:r>
                        <a:rPr lang="en-US" dirty="0" smtClean="0">
                          <a:solidFill>
                            <a:schemeClr val="tx1"/>
                          </a:solidFill>
                          <a:latin typeface="Times New Roman" pitchFamily="18" charset="0"/>
                          <a:cs typeface="Times New Roman" pitchFamily="18" charset="0"/>
                        </a:rPr>
                        <a:t>500</a:t>
                      </a:r>
                      <a:endParaRPr lang="ar-JO" dirty="0">
                        <a:solidFill>
                          <a:schemeClr val="tx1"/>
                        </a:solidFill>
                        <a:latin typeface="Times New Roman" pitchFamily="18" charset="0"/>
                        <a:cs typeface="Times New Roman" pitchFamily="18" charset="0"/>
                      </a:endParaRPr>
                    </a:p>
                  </a:txBody>
                  <a:tcPr/>
                </a:tc>
                <a:tc>
                  <a:txBody>
                    <a:bodyPr/>
                    <a:lstStyle/>
                    <a:p>
                      <a:pPr algn="ctr" rtl="1"/>
                      <a:r>
                        <a:rPr lang="en-US" dirty="0" smtClean="0">
                          <a:solidFill>
                            <a:schemeClr val="tx1"/>
                          </a:solidFill>
                          <a:latin typeface="Times New Roman" pitchFamily="18" charset="0"/>
                          <a:cs typeface="Times New Roman" pitchFamily="18" charset="0"/>
                        </a:rPr>
                        <a:t>Riser</a:t>
                      </a:r>
                      <a:endParaRPr lang="ar-JO" dirty="0">
                        <a:solidFill>
                          <a:schemeClr val="tx1"/>
                        </a:solidFill>
                        <a:latin typeface="Times New Roman" pitchFamily="18" charset="0"/>
                        <a:cs typeface="Times New Roman" pitchFamily="18" charset="0"/>
                      </a:endParaRPr>
                    </a:p>
                  </a:txBody>
                  <a:tcPr/>
                </a:tc>
              </a:tr>
              <a:tr h="588526">
                <a:tc>
                  <a:txBody>
                    <a:bodyPr/>
                    <a:lstStyle/>
                    <a:p>
                      <a:pPr algn="ctr" rtl="1"/>
                      <a:r>
                        <a:rPr lang="en-US" dirty="0" smtClean="0">
                          <a:solidFill>
                            <a:schemeClr val="tx1"/>
                          </a:solidFill>
                          <a:latin typeface="Times New Roman" pitchFamily="18" charset="0"/>
                          <a:cs typeface="Times New Roman" pitchFamily="18" charset="0"/>
                        </a:rPr>
                        <a:t>4’’</a:t>
                      </a:r>
                      <a:endParaRPr lang="ar-JO" dirty="0">
                        <a:solidFill>
                          <a:schemeClr val="tx1"/>
                        </a:solidFill>
                        <a:latin typeface="Times New Roman" pitchFamily="18" charset="0"/>
                        <a:cs typeface="Times New Roman" pitchFamily="18" charset="0"/>
                      </a:endParaRPr>
                    </a:p>
                  </a:txBody>
                  <a:tcPr/>
                </a:tc>
                <a:tc>
                  <a:txBody>
                    <a:bodyPr/>
                    <a:lstStyle/>
                    <a:p>
                      <a:pPr algn="ctr" rtl="1"/>
                      <a:r>
                        <a:rPr lang="en-US" dirty="0" smtClean="0">
                          <a:solidFill>
                            <a:schemeClr val="tx1"/>
                          </a:solidFill>
                          <a:latin typeface="Times New Roman" pitchFamily="18" charset="0"/>
                          <a:cs typeface="Times New Roman" pitchFamily="18" charset="0"/>
                        </a:rPr>
                        <a:t>250</a:t>
                      </a:r>
                      <a:endParaRPr lang="ar-JO" dirty="0">
                        <a:solidFill>
                          <a:schemeClr val="tx1"/>
                        </a:solidFill>
                        <a:latin typeface="Times New Roman" pitchFamily="18" charset="0"/>
                        <a:cs typeface="Times New Roman" pitchFamily="18" charset="0"/>
                      </a:endParaRPr>
                    </a:p>
                  </a:txBody>
                  <a:tcPr/>
                </a:tc>
                <a:tc>
                  <a:txBody>
                    <a:bodyPr/>
                    <a:lstStyle/>
                    <a:p>
                      <a:pPr algn="ctr" rtl="1"/>
                      <a:r>
                        <a:rPr lang="en-US" dirty="0" smtClean="0">
                          <a:solidFill>
                            <a:schemeClr val="tx1"/>
                          </a:solidFill>
                          <a:latin typeface="Times New Roman" pitchFamily="18" charset="0"/>
                          <a:cs typeface="Times New Roman" pitchFamily="18" charset="0"/>
                        </a:rPr>
                        <a:t>Pipe</a:t>
                      </a:r>
                      <a:r>
                        <a:rPr lang="en-US" baseline="0" dirty="0" smtClean="0">
                          <a:solidFill>
                            <a:schemeClr val="tx1"/>
                          </a:solidFill>
                          <a:latin typeface="Times New Roman" pitchFamily="18" charset="0"/>
                          <a:cs typeface="Times New Roman" pitchFamily="18" charset="0"/>
                        </a:rPr>
                        <a:t> enter the floor</a:t>
                      </a:r>
                      <a:endParaRPr lang="ar-JO" dirty="0">
                        <a:solidFill>
                          <a:schemeClr val="tx1"/>
                        </a:solidFill>
                        <a:latin typeface="Times New Roman" pitchFamily="18" charset="0"/>
                        <a:cs typeface="Times New Roman" pitchFamily="18" charset="0"/>
                      </a:endParaRPr>
                    </a:p>
                  </a:txBody>
                  <a:tcPr/>
                </a:tc>
              </a:tr>
              <a:tr h="588526">
                <a:tc>
                  <a:txBody>
                    <a:bodyPr/>
                    <a:lstStyle/>
                    <a:p>
                      <a:pPr algn="ctr" rtl="1"/>
                      <a:r>
                        <a:rPr lang="en-US" dirty="0" smtClean="0">
                          <a:solidFill>
                            <a:schemeClr val="tx1"/>
                          </a:solidFill>
                          <a:latin typeface="Times New Roman" pitchFamily="18" charset="0"/>
                          <a:cs typeface="Times New Roman" pitchFamily="18" charset="0"/>
                        </a:rPr>
                        <a:t>2  1/2’’</a:t>
                      </a:r>
                      <a:endParaRPr lang="ar-JO" dirty="0">
                        <a:solidFill>
                          <a:schemeClr val="tx1"/>
                        </a:solidFill>
                        <a:latin typeface="Times New Roman" pitchFamily="18" charset="0"/>
                        <a:cs typeface="Times New Roman" pitchFamily="18" charset="0"/>
                      </a:endParaRPr>
                    </a:p>
                  </a:txBody>
                  <a:tcPr/>
                </a:tc>
                <a:tc>
                  <a:txBody>
                    <a:bodyPr/>
                    <a:lstStyle/>
                    <a:p>
                      <a:pPr algn="ctr" rtl="1"/>
                      <a:r>
                        <a:rPr lang="en-US" dirty="0" smtClean="0">
                          <a:solidFill>
                            <a:schemeClr val="tx1"/>
                          </a:solidFill>
                          <a:latin typeface="Times New Roman" pitchFamily="18" charset="0"/>
                          <a:cs typeface="Times New Roman" pitchFamily="18" charset="0"/>
                        </a:rPr>
                        <a:t>250</a:t>
                      </a:r>
                      <a:endParaRPr lang="ar-JO" dirty="0">
                        <a:solidFill>
                          <a:schemeClr val="tx1"/>
                        </a:solidFill>
                        <a:latin typeface="Times New Roman" pitchFamily="18" charset="0"/>
                        <a:cs typeface="Times New Roman" pitchFamily="18" charset="0"/>
                      </a:endParaRPr>
                    </a:p>
                  </a:txBody>
                  <a:tcPr/>
                </a:tc>
                <a:tc>
                  <a:txBody>
                    <a:bodyPr/>
                    <a:lstStyle/>
                    <a:p>
                      <a:pPr algn="ctr" rtl="1"/>
                      <a:r>
                        <a:rPr lang="en-US" dirty="0" smtClean="0">
                          <a:solidFill>
                            <a:schemeClr val="tx1"/>
                          </a:solidFill>
                          <a:latin typeface="Times New Roman" pitchFamily="18" charset="0"/>
                          <a:cs typeface="Times New Roman" pitchFamily="18" charset="0"/>
                        </a:rPr>
                        <a:t>Pipe for landing valve</a:t>
                      </a:r>
                      <a:endParaRPr lang="ar-JO" dirty="0">
                        <a:solidFill>
                          <a:schemeClr val="tx1"/>
                        </a:solidFill>
                        <a:latin typeface="Times New Roman" pitchFamily="18" charset="0"/>
                        <a:cs typeface="Times New Roman" pitchFamily="18" charset="0"/>
                      </a:endParaRPr>
                    </a:p>
                  </a:txBody>
                  <a:tcPr/>
                </a:tc>
              </a:tr>
              <a:tr h="464348">
                <a:tc>
                  <a:txBody>
                    <a:bodyPr/>
                    <a:lstStyle/>
                    <a:p>
                      <a:pPr algn="ctr" rtl="1"/>
                      <a:r>
                        <a:rPr lang="en-US" dirty="0" smtClean="0">
                          <a:solidFill>
                            <a:schemeClr val="tx1"/>
                          </a:solidFill>
                          <a:latin typeface="Times New Roman" pitchFamily="18" charset="0"/>
                          <a:cs typeface="Times New Roman" pitchFamily="18" charset="0"/>
                        </a:rPr>
                        <a:t>1   1/2’’</a:t>
                      </a:r>
                      <a:endParaRPr lang="ar-JO" dirty="0">
                        <a:solidFill>
                          <a:schemeClr val="tx1"/>
                        </a:solidFill>
                        <a:latin typeface="Times New Roman" pitchFamily="18" charset="0"/>
                        <a:cs typeface="Times New Roman" pitchFamily="18" charset="0"/>
                      </a:endParaRPr>
                    </a:p>
                  </a:txBody>
                  <a:tcPr/>
                </a:tc>
                <a:tc>
                  <a:txBody>
                    <a:bodyPr/>
                    <a:lstStyle/>
                    <a:p>
                      <a:pPr algn="ctr" rtl="1"/>
                      <a:r>
                        <a:rPr lang="en-US" dirty="0" smtClean="0">
                          <a:solidFill>
                            <a:schemeClr val="tx1"/>
                          </a:solidFill>
                          <a:latin typeface="Times New Roman" pitchFamily="18" charset="0"/>
                          <a:cs typeface="Times New Roman" pitchFamily="18" charset="0"/>
                        </a:rPr>
                        <a:t>100</a:t>
                      </a:r>
                      <a:endParaRPr lang="ar-JO" dirty="0">
                        <a:solidFill>
                          <a:schemeClr val="tx1"/>
                        </a:solidFill>
                        <a:latin typeface="Times New Roman" pitchFamily="18" charset="0"/>
                        <a:cs typeface="Times New Roman" pitchFamily="18" charset="0"/>
                      </a:endParaRPr>
                    </a:p>
                  </a:txBody>
                  <a:tcPr/>
                </a:tc>
                <a:tc>
                  <a:txBody>
                    <a:bodyPr/>
                    <a:lstStyle/>
                    <a:p>
                      <a:pPr algn="ctr" rtl="1"/>
                      <a:r>
                        <a:rPr lang="en-US" dirty="0" smtClean="0">
                          <a:solidFill>
                            <a:schemeClr val="tx1"/>
                          </a:solidFill>
                          <a:latin typeface="Times New Roman" pitchFamily="18" charset="0"/>
                          <a:cs typeface="Times New Roman" pitchFamily="18" charset="0"/>
                        </a:rPr>
                        <a:t>Pipe for Cabinet</a:t>
                      </a:r>
                      <a:endParaRPr lang="ar-JO" dirty="0">
                        <a:solidFill>
                          <a:schemeClr val="tx1"/>
                        </a:solidFill>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3400">
        <p14:reveal thruBlk="1" dir="r"/>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normAutofit/>
          </a:bodyPr>
          <a:lstStyle/>
          <a:p>
            <a:r>
              <a:rPr lang="en-US" sz="2700" b="1" dirty="0" smtClean="0"/>
              <a:t>Fire System </a:t>
            </a:r>
            <a:endParaRPr lang="ar-JO" sz="2700" b="1" dirty="0"/>
          </a:p>
        </p:txBody>
      </p:sp>
      <p:sp>
        <p:nvSpPr>
          <p:cNvPr id="6" name="TextBox 5"/>
          <p:cNvSpPr txBox="1"/>
          <p:nvPr/>
        </p:nvSpPr>
        <p:spPr>
          <a:xfrm>
            <a:off x="0" y="1124744"/>
            <a:ext cx="9144000" cy="5909310"/>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ar-JO" dirty="0">
              <a:solidFill>
                <a:prstClr val="black"/>
              </a:solidFill>
            </a:endParaRPr>
          </a:p>
        </p:txBody>
      </p:sp>
      <p:pic>
        <p:nvPicPr>
          <p:cNvPr id="20481" name="Picture 1"/>
          <p:cNvPicPr>
            <a:picLocks noChangeAspect="1" noChangeArrowheads="1"/>
          </p:cNvPicPr>
          <p:nvPr/>
        </p:nvPicPr>
        <p:blipFill>
          <a:blip r:embed="rId2"/>
          <a:srcRect/>
          <a:stretch>
            <a:fillRect/>
          </a:stretch>
        </p:blipFill>
        <p:spPr bwMode="auto">
          <a:xfrm>
            <a:off x="0" y="1143000"/>
            <a:ext cx="9143999" cy="5867399"/>
          </a:xfrm>
          <a:prstGeom prst="rect">
            <a:avLst/>
          </a:prstGeom>
          <a:noFill/>
          <a:ln w="9525">
            <a:noFill/>
            <a:miter lim="800000"/>
            <a:headEnd/>
            <a:tailEnd/>
          </a:ln>
          <a:effectLst/>
        </p:spPr>
      </p:pic>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normAutofit/>
          </a:bodyPr>
          <a:lstStyle/>
          <a:p>
            <a:r>
              <a:rPr lang="en-US" sz="2700" b="1" dirty="0" smtClean="0"/>
              <a:t>Fire System </a:t>
            </a:r>
            <a:endParaRPr lang="ar-JO" sz="2700" b="1" dirty="0"/>
          </a:p>
        </p:txBody>
      </p:sp>
      <p:sp>
        <p:nvSpPr>
          <p:cNvPr id="6" name="TextBox 5"/>
          <p:cNvSpPr txBox="1"/>
          <p:nvPr/>
        </p:nvSpPr>
        <p:spPr>
          <a:xfrm>
            <a:off x="0" y="1124744"/>
            <a:ext cx="9144000"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just" rtl="0"/>
            <a:endParaRPr lang="en-US" sz="2000" dirty="0" smtClean="0">
              <a:latin typeface="Times New Roman"/>
              <a:ea typeface="Times New Roman"/>
            </a:endParaRPr>
          </a:p>
        </p:txBody>
      </p:sp>
      <p:pic>
        <p:nvPicPr>
          <p:cNvPr id="19457" name="Picture 1"/>
          <p:cNvPicPr>
            <a:picLocks noChangeAspect="1" noChangeArrowheads="1"/>
          </p:cNvPicPr>
          <p:nvPr/>
        </p:nvPicPr>
        <p:blipFill>
          <a:blip r:embed="rId2"/>
          <a:srcRect/>
          <a:stretch>
            <a:fillRect/>
          </a:stretch>
        </p:blipFill>
        <p:spPr bwMode="auto">
          <a:xfrm>
            <a:off x="0" y="1066800"/>
            <a:ext cx="9144000" cy="5791200"/>
          </a:xfrm>
          <a:prstGeom prst="rect">
            <a:avLst/>
          </a:prstGeom>
          <a:noFill/>
          <a:ln w="9525">
            <a:noFill/>
            <a:miter lim="800000"/>
            <a:headEnd/>
            <a:tailEnd/>
          </a:ln>
          <a:effectLst/>
        </p:spPr>
      </p:pic>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3400">
        <p14:reveal thruBlk="1"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124744"/>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nchor="ctr">
            <a:normAutofit/>
          </a:bodyPr>
          <a:lstStyle/>
          <a:p>
            <a:pPr>
              <a:lnSpc>
                <a:spcPct val="115000"/>
              </a:lnSpc>
            </a:pPr>
            <a:r>
              <a:rPr lang="en-US" b="1" dirty="0" smtClean="0">
                <a:latin typeface="Times New Roman"/>
                <a:ea typeface="Times New Roman"/>
              </a:rPr>
              <a:t>Project-abstract</a:t>
            </a:r>
            <a:endParaRPr lang="ar-JO" dirty="0"/>
          </a:p>
        </p:txBody>
      </p:sp>
      <p:sp>
        <p:nvSpPr>
          <p:cNvPr id="3" name="Content Placeholder 2"/>
          <p:cNvSpPr>
            <a:spLocks noGrp="1"/>
          </p:cNvSpPr>
          <p:nvPr>
            <p:ph idx="1"/>
          </p:nvPr>
        </p:nvSpPr>
        <p:spPr>
          <a:xfrm>
            <a:off x="0" y="1124745"/>
            <a:ext cx="9144000" cy="5733256"/>
          </a:xfrm>
        </p:spPr>
        <p:style>
          <a:lnRef idx="1">
            <a:schemeClr val="accent3"/>
          </a:lnRef>
          <a:fillRef idx="2">
            <a:schemeClr val="accent3"/>
          </a:fillRef>
          <a:effectRef idx="1">
            <a:schemeClr val="accent3"/>
          </a:effectRef>
          <a:fontRef idx="minor">
            <a:schemeClr val="dk1"/>
          </a:fontRef>
        </p:style>
        <p:txBody>
          <a:bodyPr>
            <a:normAutofit/>
          </a:bodyPr>
          <a:lstStyle/>
          <a:p>
            <a:pPr marL="285750" indent="-285750" algn="just" rtl="0">
              <a:lnSpc>
                <a:spcPct val="115000"/>
              </a:lnSpc>
              <a:spcAft>
                <a:spcPts val="0"/>
              </a:spcAft>
              <a:buFont typeface="Wingdings" pitchFamily="2" charset="2"/>
              <a:buChar char="ü"/>
            </a:pPr>
            <a:endParaRPr lang="en-US" sz="2000" dirty="0" smtClean="0">
              <a:latin typeface="Times New Roman"/>
              <a:ea typeface="Times New Roman"/>
            </a:endParaRPr>
          </a:p>
          <a:p>
            <a:pPr marL="285750" indent="-285750" algn="just" rtl="0">
              <a:lnSpc>
                <a:spcPct val="115000"/>
              </a:lnSpc>
              <a:spcAft>
                <a:spcPts val="0"/>
              </a:spcAft>
              <a:buFont typeface="Wingdings" pitchFamily="2" charset="2"/>
              <a:buChar char="ü"/>
            </a:pPr>
            <a:r>
              <a:rPr lang="en-US" sz="2000" dirty="0" smtClean="0">
                <a:latin typeface="Times New Roman"/>
                <a:ea typeface="Times New Roman"/>
              </a:rPr>
              <a:t>Al-Kuwaiti specialized hospital which sits in Ramallah Palestine consists of six floors. contain two basement floors, ground floor  first floor and  second floor. There are different room types inside this hospital such as, operation rooms, patient's room, I.C.U. area, recovery room, store rooms, emergency rooms, delivery rooms, laboratory, X-ray and laser sessions, staff lounge waiting rooms, offices, locker rooms, nurse stations, wards, secretary rooms, halls, cafeteria, and kitchens, pharmacy. The main aims of our project is to design proper heating , ventilation and air conditioning system (HVAC) include F.C.unit, A.H.unit, in addition firefighting system, plumping system , drainage system and elevators system. </a:t>
            </a:r>
          </a:p>
          <a:p>
            <a:pPr indent="0" algn="just" rtl="0">
              <a:lnSpc>
                <a:spcPct val="115000"/>
              </a:lnSpc>
              <a:spcAft>
                <a:spcPts val="0"/>
              </a:spcAft>
              <a:buNone/>
            </a:pPr>
            <a:endParaRPr lang="en-US" sz="2000" dirty="0" smtClean="0">
              <a:latin typeface="Times New Roman"/>
              <a:ea typeface="Times New Roman"/>
            </a:endParaRPr>
          </a:p>
          <a:p>
            <a:pPr marL="285750" indent="-285750" algn="just" rtl="0">
              <a:lnSpc>
                <a:spcPct val="115000"/>
              </a:lnSpc>
              <a:spcAft>
                <a:spcPts val="0"/>
              </a:spcAft>
              <a:buFont typeface="Wingdings" pitchFamily="2" charset="2"/>
              <a:buChar char="ü"/>
            </a:pPr>
            <a:r>
              <a:rPr lang="en-US" sz="2000" dirty="0" smtClean="0">
                <a:latin typeface="Times New Roman"/>
                <a:ea typeface="Times New Roman"/>
              </a:rPr>
              <a:t>Mechanical system provides comfortable and clean healthy environments free of germs and diseases that could harm the patient and the people inside the hospital; to do so many requirements must be taken in the building structure.</a:t>
            </a:r>
          </a:p>
          <a:p>
            <a:pPr marL="285750" indent="-285750" algn="just" rtl="0">
              <a:lnSpc>
                <a:spcPct val="115000"/>
              </a:lnSpc>
              <a:spcAft>
                <a:spcPts val="0"/>
              </a:spcAft>
              <a:buFont typeface="Wingdings" pitchFamily="2" charset="2"/>
              <a:buChar char="ü"/>
            </a:pPr>
            <a:endParaRPr lang="en-US" sz="2000" dirty="0" smtClean="0">
              <a:latin typeface="Times New Roman"/>
              <a:ea typeface="Times New Roman"/>
            </a:endParaRPr>
          </a:p>
          <a:p>
            <a:pPr marL="285750" indent="-285750" algn="just">
              <a:buFont typeface="Wingdings" pitchFamily="2" charset="2"/>
              <a:buChar char="ü"/>
            </a:pPr>
            <a:endParaRPr lang="ar-JO" sz="2000" dirty="0"/>
          </a:p>
        </p:txBody>
      </p:sp>
    </p:spTree>
    <p:extLst>
      <p:ext uri="{BB962C8B-B14F-4D97-AF65-F5344CB8AC3E}">
        <p14:creationId xmlns:p14="http://schemas.microsoft.com/office/powerpoint/2010/main" xmlns="" val="1034167175"/>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lstStyle/>
          <a:p>
            <a:r>
              <a:rPr lang="en-US" sz="3000" b="1" dirty="0" smtClean="0">
                <a:solidFill>
                  <a:prstClr val="black"/>
                </a:solidFill>
                <a:latin typeface="Times New Roman"/>
                <a:ea typeface="Times New Roman"/>
              </a:rPr>
              <a:t>ELEVATORS</a:t>
            </a:r>
            <a:endParaRPr lang="ar-JO" dirty="0"/>
          </a:p>
        </p:txBody>
      </p:sp>
      <p:sp>
        <p:nvSpPr>
          <p:cNvPr id="6" name="TextBox 5"/>
          <p:cNvSpPr txBox="1"/>
          <p:nvPr/>
        </p:nvSpPr>
        <p:spPr>
          <a:xfrm>
            <a:off x="0" y="1124744"/>
            <a:ext cx="9144000" cy="5909310"/>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en-US" dirty="0" smtClean="0">
              <a:solidFill>
                <a:prstClr val="black"/>
              </a:solidFill>
            </a:endParaRPr>
          </a:p>
          <a:p>
            <a:endParaRPr lang="en-US" dirty="0">
              <a:solidFill>
                <a:prstClr val="black"/>
              </a:solidFill>
            </a:endParaRPr>
          </a:p>
          <a:p>
            <a:endParaRPr lang="ar-JO" dirty="0">
              <a:solidFill>
                <a:prstClr val="black"/>
              </a:solidFill>
            </a:endParaRPr>
          </a:p>
        </p:txBody>
      </p:sp>
      <p:pic>
        <p:nvPicPr>
          <p:cNvPr id="4" name="Picture 3" descr="C:\Users\salam debee\Desktop\0709kone4.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124744"/>
            <a:ext cx="3059832" cy="5909310"/>
          </a:xfrm>
          <a:prstGeom prst="rect">
            <a:avLst/>
          </a:prstGeom>
          <a:noFill/>
          <a:ln>
            <a:noFill/>
          </a:ln>
        </p:spPr>
      </p:pic>
      <p:pic>
        <p:nvPicPr>
          <p:cNvPr id="4098" name="Picture 2" descr="C:\Users\salam debee\Desktop\1309871336_223601362_2-Pictures-of--ElevatorsIndia-P-Ltd.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059832" y="1124744"/>
            <a:ext cx="6084167" cy="590931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normAutofit/>
          </a:bodyPr>
          <a:lstStyle/>
          <a:p>
            <a:r>
              <a:rPr lang="en-US" sz="3000" b="1" dirty="0" smtClean="0">
                <a:solidFill>
                  <a:prstClr val="black"/>
                </a:solidFill>
                <a:latin typeface="Times New Roman"/>
                <a:ea typeface="Times New Roman"/>
              </a:rPr>
              <a:t>ELEVATORS</a:t>
            </a:r>
            <a:endParaRPr lang="ar-JO" sz="3000" b="1" dirty="0">
              <a:solidFill>
                <a:prstClr val="black"/>
              </a:solidFill>
              <a:latin typeface="Times New Roman"/>
              <a:ea typeface="Times New Roman"/>
            </a:endParaRPr>
          </a:p>
        </p:txBody>
      </p:sp>
      <p:sp>
        <p:nvSpPr>
          <p:cNvPr id="6" name="TextBox 5"/>
          <p:cNvSpPr txBox="1"/>
          <p:nvPr/>
        </p:nvSpPr>
        <p:spPr>
          <a:xfrm>
            <a:off x="0" y="1141678"/>
            <a:ext cx="9144000" cy="6340197"/>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ctr"/>
            <a:endParaRPr lang="en-US" sz="2400" dirty="0" smtClean="0"/>
          </a:p>
          <a:p>
            <a:pPr algn="ctr"/>
            <a:r>
              <a:rPr lang="en-US" sz="2400" dirty="0" smtClean="0"/>
              <a:t>Sizing For Patients (bed)Elevator</a:t>
            </a:r>
          </a:p>
          <a:p>
            <a:endParaRPr lang="en-US" sz="2400" b="1" dirty="0" smtClean="0">
              <a:solidFill>
                <a:srgbClr val="C00000"/>
              </a:solidFill>
              <a:cs typeface="+mj-cs"/>
            </a:endParaRPr>
          </a:p>
          <a:p>
            <a:endParaRPr lang="en-US" sz="2400" b="1" dirty="0" smtClean="0">
              <a:solidFill>
                <a:srgbClr val="C00000"/>
              </a:solidFill>
              <a:cs typeface="+mj-cs"/>
            </a:endParaRPr>
          </a:p>
          <a:p>
            <a:endParaRPr lang="en-US" sz="2400" b="1" dirty="0" smtClean="0">
              <a:solidFill>
                <a:srgbClr val="C00000"/>
              </a:solidFill>
              <a:cs typeface="+mj-cs"/>
            </a:endParaRPr>
          </a:p>
          <a:p>
            <a:endParaRPr lang="en-US" sz="2400" b="1" dirty="0" smtClean="0">
              <a:solidFill>
                <a:srgbClr val="C00000"/>
              </a:solidFill>
              <a:cs typeface="+mj-cs"/>
            </a:endParaRPr>
          </a:p>
          <a:p>
            <a:endParaRPr lang="en-US" sz="2400" b="1" dirty="0" smtClean="0">
              <a:solidFill>
                <a:srgbClr val="C00000"/>
              </a:solidFill>
              <a:cs typeface="+mj-cs"/>
            </a:endParaRPr>
          </a:p>
          <a:p>
            <a:endParaRPr lang="en-US" sz="2400" b="1" dirty="0" smtClean="0">
              <a:solidFill>
                <a:srgbClr val="C00000"/>
              </a:solidFill>
              <a:cs typeface="+mj-cs"/>
            </a:endParaRPr>
          </a:p>
          <a:p>
            <a:endParaRPr lang="en-US" sz="2400" b="1" dirty="0" smtClean="0">
              <a:solidFill>
                <a:srgbClr val="C00000"/>
              </a:solidFill>
              <a:cs typeface="+mj-cs"/>
            </a:endParaRPr>
          </a:p>
          <a:p>
            <a:endParaRPr lang="en-US" sz="2400" b="1" dirty="0" smtClean="0">
              <a:solidFill>
                <a:srgbClr val="C00000"/>
              </a:solidFill>
              <a:cs typeface="+mj-cs"/>
            </a:endParaRPr>
          </a:p>
          <a:p>
            <a:endParaRPr lang="en-US" sz="2400" b="1" dirty="0" smtClean="0">
              <a:solidFill>
                <a:srgbClr val="C00000"/>
              </a:solidFill>
              <a:cs typeface="+mj-cs"/>
            </a:endParaRPr>
          </a:p>
          <a:p>
            <a:endParaRPr lang="en-US" sz="2400" b="1" dirty="0" smtClean="0">
              <a:solidFill>
                <a:srgbClr val="C00000"/>
              </a:solidFill>
              <a:cs typeface="+mj-cs"/>
            </a:endParaRPr>
          </a:p>
          <a:p>
            <a:endParaRPr lang="en-US" sz="2400" b="1" dirty="0" smtClean="0">
              <a:solidFill>
                <a:srgbClr val="C00000"/>
              </a:solidFill>
              <a:cs typeface="+mj-cs"/>
            </a:endParaRPr>
          </a:p>
          <a:p>
            <a:endParaRPr lang="en-US" sz="2400" b="1" dirty="0" smtClean="0">
              <a:solidFill>
                <a:srgbClr val="C00000"/>
              </a:solidFill>
              <a:cs typeface="+mj-cs"/>
            </a:endParaRPr>
          </a:p>
          <a:p>
            <a:endParaRPr lang="en-US" sz="2400" b="1" dirty="0" smtClean="0">
              <a:solidFill>
                <a:srgbClr val="C00000"/>
              </a:solidFill>
              <a:cs typeface="+mj-cs"/>
            </a:endParaRPr>
          </a:p>
          <a:p>
            <a:endParaRPr lang="en-US" sz="2400" b="1" dirty="0" smtClean="0">
              <a:solidFill>
                <a:srgbClr val="C00000"/>
              </a:solidFill>
              <a:cs typeface="+mj-cs"/>
            </a:endParaRPr>
          </a:p>
          <a:p>
            <a:endParaRPr lang="en-US" sz="2200" b="1" dirty="0" smtClean="0">
              <a:solidFill>
                <a:srgbClr val="C00000"/>
              </a:solidFill>
              <a:cs typeface="+mj-cs"/>
            </a:endParaRPr>
          </a:p>
        </p:txBody>
      </p:sp>
      <p:graphicFrame>
        <p:nvGraphicFramePr>
          <p:cNvPr id="4" name="جدول 3"/>
          <p:cNvGraphicFramePr>
            <a:graphicFrameLocks noGrp="1"/>
          </p:cNvGraphicFramePr>
          <p:nvPr/>
        </p:nvGraphicFramePr>
        <p:xfrm>
          <a:off x="914400" y="2587752"/>
          <a:ext cx="7086601" cy="2670048"/>
        </p:xfrm>
        <a:graphic>
          <a:graphicData uri="http://schemas.openxmlformats.org/drawingml/2006/table">
            <a:tbl>
              <a:tblPr/>
              <a:tblGrid>
                <a:gridCol w="573581"/>
                <a:gridCol w="950419"/>
                <a:gridCol w="906076"/>
                <a:gridCol w="805550"/>
                <a:gridCol w="955374"/>
                <a:gridCol w="1192759"/>
                <a:gridCol w="788441"/>
                <a:gridCol w="914401"/>
              </a:tblGrid>
              <a:tr h="1335024">
                <a:tc>
                  <a:txBody>
                    <a:bodyPr/>
                    <a:lstStyle/>
                    <a:p>
                      <a:pPr marL="0" marR="0" algn="ctr" rtl="0">
                        <a:lnSpc>
                          <a:spcPct val="115000"/>
                        </a:lnSpc>
                        <a:spcBef>
                          <a:spcPts val="1200"/>
                        </a:spcBef>
                        <a:spcAft>
                          <a:spcPts val="0"/>
                        </a:spcAft>
                      </a:pPr>
                      <a:r>
                        <a:rPr lang="en-US" sz="1500" b="1" dirty="0">
                          <a:solidFill>
                            <a:schemeClr val="tx1"/>
                          </a:solidFill>
                          <a:latin typeface="Times New Roman"/>
                          <a:ea typeface="Times New Roman"/>
                          <a:cs typeface="Arial"/>
                        </a:rPr>
                        <a:t>load</a:t>
                      </a:r>
                      <a:endParaRPr lang="en-US" sz="15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480"/>
                        </a:spcBef>
                        <a:spcAft>
                          <a:spcPts val="0"/>
                        </a:spcAft>
                      </a:pPr>
                      <a:r>
                        <a:rPr lang="en-US" sz="1500" b="1" dirty="0">
                          <a:solidFill>
                            <a:schemeClr val="tx1"/>
                          </a:solidFill>
                          <a:latin typeface="Times New Roman"/>
                          <a:ea typeface="Times New Roman"/>
                          <a:cs typeface="Arial"/>
                        </a:rPr>
                        <a:t>Entrance layout</a:t>
                      </a:r>
                      <a:endParaRPr lang="en-US" sz="15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gridSpan="2">
                  <a:txBody>
                    <a:bodyPr/>
                    <a:lstStyle/>
                    <a:p>
                      <a:pPr marL="0" marR="0" algn="ctr" rtl="0">
                        <a:lnSpc>
                          <a:spcPct val="115000"/>
                        </a:lnSpc>
                        <a:spcBef>
                          <a:spcPts val="480"/>
                        </a:spcBef>
                        <a:spcAft>
                          <a:spcPts val="0"/>
                        </a:spcAft>
                      </a:pPr>
                      <a:r>
                        <a:rPr lang="en-US" sz="1500" b="1" dirty="0">
                          <a:solidFill>
                            <a:schemeClr val="tx1"/>
                          </a:solidFill>
                          <a:latin typeface="Times New Roman"/>
                          <a:ea typeface="Times New Roman"/>
                          <a:cs typeface="Arial"/>
                        </a:rPr>
                        <a:t>Internal Shaft Diminution</a:t>
                      </a:r>
                      <a:endParaRPr lang="en-US" sz="15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hMerge="1">
                  <a:txBody>
                    <a:bodyPr/>
                    <a:lstStyle/>
                    <a:p>
                      <a:endParaRPr lang="en-US"/>
                    </a:p>
                  </a:txBody>
                  <a:tcPr/>
                </a:tc>
                <a:tc>
                  <a:txBody>
                    <a:bodyPr/>
                    <a:lstStyle/>
                    <a:p>
                      <a:pPr marL="0" marR="0" algn="ctr" rtl="0">
                        <a:lnSpc>
                          <a:spcPct val="115000"/>
                        </a:lnSpc>
                        <a:spcBef>
                          <a:spcPts val="480"/>
                        </a:spcBef>
                        <a:spcAft>
                          <a:spcPts val="0"/>
                        </a:spcAft>
                      </a:pPr>
                      <a:r>
                        <a:rPr lang="en-US" sz="1500" b="1">
                          <a:solidFill>
                            <a:schemeClr val="tx1"/>
                          </a:solidFill>
                          <a:latin typeface="Times New Roman"/>
                          <a:ea typeface="Times New Roman"/>
                          <a:cs typeface="Arial"/>
                        </a:rPr>
                        <a:t>Door Type</a:t>
                      </a:r>
                      <a:endParaRPr lang="en-US" sz="15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480"/>
                        </a:spcBef>
                        <a:spcAft>
                          <a:spcPts val="0"/>
                        </a:spcAft>
                      </a:pPr>
                      <a:r>
                        <a:rPr lang="en-US" sz="1500" b="1" dirty="0">
                          <a:solidFill>
                            <a:schemeClr val="tx1"/>
                          </a:solidFill>
                          <a:latin typeface="Times New Roman"/>
                          <a:ea typeface="Times New Roman"/>
                          <a:cs typeface="Arial"/>
                        </a:rPr>
                        <a:t>Doors </a:t>
                      </a:r>
                      <a:r>
                        <a:rPr lang="en-US" sz="1500" b="1" dirty="0" smtClean="0">
                          <a:solidFill>
                            <a:schemeClr val="tx1"/>
                          </a:solidFill>
                          <a:latin typeface="Times New Roman"/>
                          <a:ea typeface="Times New Roman"/>
                          <a:cs typeface="Arial"/>
                        </a:rPr>
                        <a:t>Opining</a:t>
                      </a:r>
                    </a:p>
                    <a:p>
                      <a:pPr marL="0" marR="0" algn="ctr" rtl="0">
                        <a:lnSpc>
                          <a:spcPct val="115000"/>
                        </a:lnSpc>
                        <a:spcBef>
                          <a:spcPts val="480"/>
                        </a:spcBef>
                        <a:spcAft>
                          <a:spcPts val="0"/>
                        </a:spcAft>
                      </a:pPr>
                      <a:r>
                        <a:rPr lang="en-US" sz="1500" b="1" dirty="0" smtClean="0">
                          <a:solidFill>
                            <a:schemeClr val="tx1"/>
                          </a:solidFill>
                          <a:latin typeface="Times New Roman"/>
                          <a:ea typeface="Times New Roman"/>
                          <a:cs typeface="Arial"/>
                        </a:rPr>
                        <a:t> </a:t>
                      </a:r>
                      <a:r>
                        <a:rPr lang="en-US" sz="1500" b="1" dirty="0">
                          <a:solidFill>
                            <a:schemeClr val="tx1"/>
                          </a:solidFill>
                          <a:latin typeface="Times New Roman"/>
                          <a:ea typeface="Times New Roman"/>
                          <a:cs typeface="Arial"/>
                        </a:rPr>
                        <a:t>(at a height 2000mm)</a:t>
                      </a:r>
                      <a:endParaRPr lang="en-US" sz="15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480"/>
                        </a:spcBef>
                        <a:spcAft>
                          <a:spcPts val="0"/>
                        </a:spcAft>
                      </a:pPr>
                      <a:r>
                        <a:rPr lang="en-US" sz="1500" b="1">
                          <a:solidFill>
                            <a:schemeClr val="tx1"/>
                          </a:solidFill>
                          <a:latin typeface="Times New Roman"/>
                          <a:ea typeface="Times New Roman"/>
                          <a:cs typeface="Arial"/>
                        </a:rPr>
                        <a:t>PIT</a:t>
                      </a:r>
                      <a:endParaRPr lang="en-US" sz="15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480"/>
                        </a:spcBef>
                        <a:spcAft>
                          <a:spcPts val="0"/>
                        </a:spcAft>
                      </a:pPr>
                      <a:r>
                        <a:rPr lang="en-US" sz="1500" b="1">
                          <a:solidFill>
                            <a:schemeClr val="tx1"/>
                          </a:solidFill>
                          <a:latin typeface="Times New Roman"/>
                          <a:ea typeface="Times New Roman"/>
                          <a:cs typeface="Arial"/>
                        </a:rPr>
                        <a:t>Headroom</a:t>
                      </a:r>
                      <a:endParaRPr lang="en-US" sz="15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r>
              <a:tr h="723138">
                <a:tc>
                  <a:txBody>
                    <a:bodyPr/>
                    <a:lstStyle/>
                    <a:p>
                      <a:pPr marL="0" marR="0" algn="ctr" rtl="0">
                        <a:lnSpc>
                          <a:spcPct val="115000"/>
                        </a:lnSpc>
                        <a:spcBef>
                          <a:spcPts val="0"/>
                        </a:spcBef>
                        <a:spcAft>
                          <a:spcPts val="600"/>
                        </a:spcAft>
                      </a:pPr>
                      <a:r>
                        <a:rPr lang="en-US" sz="1500" b="1" baseline="-25000">
                          <a:solidFill>
                            <a:schemeClr val="tx1"/>
                          </a:solidFill>
                          <a:latin typeface="Times New Roman"/>
                          <a:ea typeface="Times New Roman"/>
                          <a:cs typeface="Arial"/>
                        </a:rPr>
                        <a:t>Kg</a:t>
                      </a:r>
                      <a:r>
                        <a:rPr lang="en-US" sz="1500" b="1">
                          <a:solidFill>
                            <a:schemeClr val="tx1"/>
                          </a:solidFill>
                          <a:latin typeface="Times New Roman"/>
                          <a:ea typeface="Times New Roman"/>
                          <a:cs typeface="Arial"/>
                        </a:rPr>
                        <a:t>/</a:t>
                      </a:r>
                      <a:r>
                        <a:rPr lang="en-US" sz="1500" b="1" baseline="-25000">
                          <a:solidFill>
                            <a:schemeClr val="tx1"/>
                          </a:solidFill>
                          <a:latin typeface="Times New Roman"/>
                          <a:ea typeface="Times New Roman"/>
                          <a:cs typeface="Arial"/>
                        </a:rPr>
                        <a:t>person</a:t>
                      </a:r>
                      <a:endParaRPr lang="en-US" sz="15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480"/>
                        </a:spcBef>
                        <a:spcAft>
                          <a:spcPts val="600"/>
                        </a:spcAft>
                      </a:pPr>
                      <a:endParaRPr lang="en-US" sz="1500" b="1">
                        <a:solidFill>
                          <a:schemeClr val="tx1"/>
                        </a:solidFill>
                        <a:latin typeface="Times New Roman"/>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rtl="0">
                        <a:lnSpc>
                          <a:spcPct val="115000"/>
                        </a:lnSpc>
                        <a:spcBef>
                          <a:spcPts val="0"/>
                        </a:spcBef>
                        <a:spcAft>
                          <a:spcPts val="0"/>
                        </a:spcAft>
                      </a:pPr>
                      <a:r>
                        <a:rPr lang="en-US" sz="1500" b="1" dirty="0">
                          <a:solidFill>
                            <a:schemeClr val="tx1"/>
                          </a:solidFill>
                          <a:latin typeface="Times New Roman"/>
                          <a:ea typeface="Times New Roman"/>
                          <a:cs typeface="Arial"/>
                        </a:rPr>
                        <a:t>Width</a:t>
                      </a:r>
                      <a:endParaRPr lang="en-US" sz="1500" b="1" dirty="0">
                        <a:solidFill>
                          <a:schemeClr val="tx1"/>
                        </a:solidFill>
                        <a:latin typeface="Calibri"/>
                        <a:ea typeface="Calibri"/>
                        <a:cs typeface="Arial"/>
                      </a:endParaRPr>
                    </a:p>
                    <a:p>
                      <a:pPr marL="0" marR="0" algn="ctr" rtl="0">
                        <a:lnSpc>
                          <a:spcPct val="115000"/>
                        </a:lnSpc>
                        <a:spcBef>
                          <a:spcPts val="0"/>
                        </a:spcBef>
                        <a:spcAft>
                          <a:spcPts val="0"/>
                        </a:spcAft>
                      </a:pPr>
                      <a:r>
                        <a:rPr lang="en-US" sz="1500" b="1" dirty="0">
                          <a:solidFill>
                            <a:schemeClr val="tx1"/>
                          </a:solidFill>
                          <a:latin typeface="Times New Roman"/>
                          <a:ea typeface="Times New Roman"/>
                          <a:cs typeface="Arial"/>
                        </a:rPr>
                        <a:t>(mm)</a:t>
                      </a:r>
                      <a:endParaRPr lang="en-US" sz="15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rtl="0">
                        <a:lnSpc>
                          <a:spcPct val="115000"/>
                        </a:lnSpc>
                        <a:spcBef>
                          <a:spcPts val="0"/>
                        </a:spcBef>
                        <a:spcAft>
                          <a:spcPts val="0"/>
                        </a:spcAft>
                      </a:pPr>
                      <a:r>
                        <a:rPr lang="en-US" sz="1500" b="1" dirty="0">
                          <a:solidFill>
                            <a:schemeClr val="tx1"/>
                          </a:solidFill>
                          <a:latin typeface="Times New Roman"/>
                          <a:ea typeface="Times New Roman"/>
                          <a:cs typeface="Arial"/>
                        </a:rPr>
                        <a:t>Depth</a:t>
                      </a:r>
                      <a:endParaRPr lang="en-US" sz="1500" b="1" dirty="0">
                        <a:solidFill>
                          <a:schemeClr val="tx1"/>
                        </a:solidFill>
                        <a:latin typeface="Calibri"/>
                        <a:ea typeface="Calibri"/>
                        <a:cs typeface="Arial"/>
                      </a:endParaRPr>
                    </a:p>
                    <a:p>
                      <a:pPr marL="0" marR="0" algn="ctr" rtl="0">
                        <a:lnSpc>
                          <a:spcPct val="115000"/>
                        </a:lnSpc>
                        <a:spcBef>
                          <a:spcPts val="0"/>
                        </a:spcBef>
                        <a:spcAft>
                          <a:spcPts val="0"/>
                        </a:spcAft>
                      </a:pPr>
                      <a:r>
                        <a:rPr lang="en-US" sz="1500" b="1" dirty="0">
                          <a:solidFill>
                            <a:schemeClr val="tx1"/>
                          </a:solidFill>
                          <a:latin typeface="Times New Roman"/>
                          <a:ea typeface="Times New Roman"/>
                          <a:cs typeface="Arial"/>
                        </a:rPr>
                        <a:t>(mm)</a:t>
                      </a:r>
                      <a:endParaRPr lang="en-US" sz="15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rtl="0">
                        <a:lnSpc>
                          <a:spcPct val="115000"/>
                        </a:lnSpc>
                        <a:spcBef>
                          <a:spcPts val="480"/>
                        </a:spcBef>
                        <a:spcAft>
                          <a:spcPts val="600"/>
                        </a:spcAft>
                      </a:pPr>
                      <a:endParaRPr lang="en-US" sz="1500" b="1" dirty="0">
                        <a:solidFill>
                          <a:schemeClr val="tx1"/>
                        </a:solidFill>
                        <a:latin typeface="Times New Roman"/>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rtl="0">
                        <a:lnSpc>
                          <a:spcPct val="115000"/>
                        </a:lnSpc>
                        <a:spcBef>
                          <a:spcPts val="0"/>
                        </a:spcBef>
                        <a:spcAft>
                          <a:spcPts val="0"/>
                        </a:spcAft>
                      </a:pPr>
                      <a:r>
                        <a:rPr lang="en-US" sz="1500" b="1" dirty="0">
                          <a:solidFill>
                            <a:schemeClr val="tx1"/>
                          </a:solidFill>
                          <a:latin typeface="Times New Roman"/>
                          <a:ea typeface="Times New Roman"/>
                          <a:cs typeface="Arial"/>
                        </a:rPr>
                        <a:t>Width</a:t>
                      </a:r>
                      <a:endParaRPr lang="en-US" sz="1500" b="1" dirty="0">
                        <a:solidFill>
                          <a:schemeClr val="tx1"/>
                        </a:solidFill>
                        <a:latin typeface="Calibri"/>
                        <a:ea typeface="Calibri"/>
                        <a:cs typeface="Arial"/>
                      </a:endParaRPr>
                    </a:p>
                    <a:p>
                      <a:pPr marL="0" marR="0" algn="ctr" rtl="0">
                        <a:lnSpc>
                          <a:spcPct val="115000"/>
                        </a:lnSpc>
                        <a:spcBef>
                          <a:spcPts val="0"/>
                        </a:spcBef>
                        <a:spcAft>
                          <a:spcPts val="0"/>
                        </a:spcAft>
                      </a:pPr>
                      <a:r>
                        <a:rPr lang="en-US" sz="1500" b="1" dirty="0">
                          <a:solidFill>
                            <a:schemeClr val="tx1"/>
                          </a:solidFill>
                          <a:latin typeface="Times New Roman"/>
                          <a:ea typeface="Times New Roman"/>
                          <a:cs typeface="Arial"/>
                        </a:rPr>
                        <a:t>(mm)</a:t>
                      </a:r>
                      <a:endParaRPr lang="en-US" sz="15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rtl="0">
                        <a:lnSpc>
                          <a:spcPct val="115000"/>
                        </a:lnSpc>
                        <a:spcBef>
                          <a:spcPts val="0"/>
                        </a:spcBef>
                        <a:spcAft>
                          <a:spcPts val="600"/>
                        </a:spcAft>
                      </a:pPr>
                      <a:r>
                        <a:rPr lang="en-US" sz="1500" b="1" dirty="0" smtClean="0">
                          <a:solidFill>
                            <a:schemeClr val="tx1"/>
                          </a:solidFill>
                          <a:latin typeface="Times New Roman"/>
                          <a:ea typeface="Times New Roman"/>
                          <a:cs typeface="Arial"/>
                        </a:rPr>
                        <a:t>Depth</a:t>
                      </a:r>
                    </a:p>
                    <a:p>
                      <a:pPr marL="0" marR="0" algn="ctr" rtl="0">
                        <a:lnSpc>
                          <a:spcPct val="115000"/>
                        </a:lnSpc>
                        <a:spcBef>
                          <a:spcPts val="0"/>
                        </a:spcBef>
                        <a:spcAft>
                          <a:spcPts val="600"/>
                        </a:spcAft>
                      </a:pPr>
                      <a:r>
                        <a:rPr lang="en-US" sz="1500" b="1" dirty="0" smtClean="0">
                          <a:solidFill>
                            <a:schemeClr val="tx1"/>
                          </a:solidFill>
                          <a:latin typeface="Times New Roman"/>
                          <a:ea typeface="Times New Roman"/>
                          <a:cs typeface="Arial"/>
                        </a:rPr>
                        <a:t>(</a:t>
                      </a:r>
                      <a:r>
                        <a:rPr lang="en-US" sz="1500" b="1" dirty="0">
                          <a:solidFill>
                            <a:schemeClr val="tx1"/>
                          </a:solidFill>
                          <a:latin typeface="Times New Roman"/>
                          <a:ea typeface="Times New Roman"/>
                          <a:cs typeface="Arial"/>
                        </a:rPr>
                        <a:t>mm)</a:t>
                      </a:r>
                      <a:endParaRPr lang="en-US" sz="15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rtl="0">
                        <a:lnSpc>
                          <a:spcPct val="115000"/>
                        </a:lnSpc>
                        <a:spcBef>
                          <a:spcPts val="0"/>
                        </a:spcBef>
                        <a:spcAft>
                          <a:spcPts val="0"/>
                        </a:spcAft>
                      </a:pPr>
                      <a:r>
                        <a:rPr lang="en-US" sz="1500" b="1">
                          <a:solidFill>
                            <a:schemeClr val="tx1"/>
                          </a:solidFill>
                          <a:latin typeface="Times New Roman"/>
                          <a:ea typeface="Times New Roman"/>
                          <a:cs typeface="Arial"/>
                        </a:rPr>
                        <a:t>Height</a:t>
                      </a:r>
                      <a:endParaRPr lang="en-US" sz="1500" b="1">
                        <a:solidFill>
                          <a:schemeClr val="tx1"/>
                        </a:solidFill>
                        <a:latin typeface="Calibri"/>
                        <a:ea typeface="Calibri"/>
                        <a:cs typeface="Arial"/>
                      </a:endParaRPr>
                    </a:p>
                    <a:p>
                      <a:pPr marL="0" marR="0" algn="ctr" rtl="0">
                        <a:lnSpc>
                          <a:spcPct val="115000"/>
                        </a:lnSpc>
                        <a:spcBef>
                          <a:spcPts val="0"/>
                        </a:spcBef>
                        <a:spcAft>
                          <a:spcPts val="0"/>
                        </a:spcAft>
                      </a:pPr>
                      <a:r>
                        <a:rPr lang="en-US" sz="1500" b="1">
                          <a:solidFill>
                            <a:schemeClr val="tx1"/>
                          </a:solidFill>
                          <a:latin typeface="Times New Roman"/>
                          <a:ea typeface="Times New Roman"/>
                          <a:cs typeface="Arial"/>
                        </a:rPr>
                        <a:t>(mm)</a:t>
                      </a:r>
                      <a:endParaRPr lang="en-US" sz="15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611886">
                <a:tc>
                  <a:txBody>
                    <a:bodyPr/>
                    <a:lstStyle/>
                    <a:p>
                      <a:pPr marL="0" marR="0" algn="ctr" rtl="0">
                        <a:lnSpc>
                          <a:spcPct val="115000"/>
                        </a:lnSpc>
                        <a:spcBef>
                          <a:spcPts val="1200"/>
                        </a:spcBef>
                        <a:spcAft>
                          <a:spcPts val="600"/>
                        </a:spcAft>
                      </a:pPr>
                      <a:r>
                        <a:rPr lang="en-US" sz="1500" b="1" baseline="-25000">
                          <a:solidFill>
                            <a:schemeClr val="tx1"/>
                          </a:solidFill>
                          <a:latin typeface="Times New Roman"/>
                          <a:ea typeface="Times New Roman"/>
                          <a:cs typeface="Arial"/>
                        </a:rPr>
                        <a:t>1600/21</a:t>
                      </a:r>
                      <a:endParaRPr lang="en-US" sz="15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15000"/>
                        </a:lnSpc>
                        <a:spcBef>
                          <a:spcPts val="1200"/>
                        </a:spcBef>
                        <a:spcAft>
                          <a:spcPts val="0"/>
                        </a:spcAft>
                      </a:pPr>
                      <a:r>
                        <a:rPr lang="en-US" sz="1500" b="1" dirty="0">
                          <a:solidFill>
                            <a:schemeClr val="tx1"/>
                          </a:solidFill>
                          <a:latin typeface="Times New Roman"/>
                          <a:ea typeface="Times New Roman"/>
                          <a:cs typeface="Arial"/>
                        </a:rPr>
                        <a:t>Through</a:t>
                      </a:r>
                      <a:endParaRPr lang="en-US" sz="1500" b="1" dirty="0">
                        <a:solidFill>
                          <a:schemeClr val="tx1"/>
                        </a:solidFill>
                        <a:latin typeface="Calibri"/>
                        <a:ea typeface="Calibri"/>
                        <a:cs typeface="Arial"/>
                      </a:endParaRPr>
                    </a:p>
                    <a:p>
                      <a:pPr marL="0" marR="0" algn="ctr" rtl="0">
                        <a:lnSpc>
                          <a:spcPct val="115000"/>
                        </a:lnSpc>
                        <a:spcBef>
                          <a:spcPts val="0"/>
                        </a:spcBef>
                        <a:spcAft>
                          <a:spcPts val="0"/>
                        </a:spcAft>
                      </a:pPr>
                      <a:r>
                        <a:rPr lang="en-US" sz="1500" b="1" dirty="0" smtClean="0">
                          <a:solidFill>
                            <a:schemeClr val="tx1"/>
                          </a:solidFill>
                          <a:latin typeface="Times New Roman"/>
                          <a:ea typeface="Times New Roman"/>
                          <a:cs typeface="Arial"/>
                        </a:rPr>
                        <a:t>(180)</a:t>
                      </a:r>
                      <a:endParaRPr lang="en-US" sz="1500" b="1" dirty="0">
                        <a:solidFill>
                          <a:schemeClr val="tx1"/>
                        </a:solidFill>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rtl="0">
                        <a:lnSpc>
                          <a:spcPct val="115000"/>
                        </a:lnSpc>
                        <a:spcBef>
                          <a:spcPts val="1200"/>
                        </a:spcBef>
                        <a:spcAft>
                          <a:spcPts val="0"/>
                        </a:spcAft>
                      </a:pPr>
                      <a:r>
                        <a:rPr lang="en-US" sz="1500" b="1">
                          <a:solidFill>
                            <a:schemeClr val="tx1"/>
                          </a:solidFill>
                          <a:latin typeface="Times New Roman"/>
                          <a:ea typeface="Times New Roman"/>
                          <a:cs typeface="Arial"/>
                        </a:rPr>
                        <a:t>2400</a:t>
                      </a:r>
                      <a:endParaRPr lang="en-US" sz="15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rtl="0">
                        <a:lnSpc>
                          <a:spcPct val="115000"/>
                        </a:lnSpc>
                        <a:spcBef>
                          <a:spcPts val="1200"/>
                        </a:spcBef>
                        <a:spcAft>
                          <a:spcPts val="0"/>
                        </a:spcAft>
                      </a:pPr>
                      <a:r>
                        <a:rPr lang="en-US" sz="1500" b="1">
                          <a:solidFill>
                            <a:schemeClr val="tx1"/>
                          </a:solidFill>
                          <a:latin typeface="Times New Roman"/>
                          <a:ea typeface="Times New Roman"/>
                          <a:cs typeface="Arial"/>
                        </a:rPr>
                        <a:t>2850</a:t>
                      </a:r>
                      <a:endParaRPr lang="en-US" sz="15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rtl="0">
                        <a:lnSpc>
                          <a:spcPct val="115000"/>
                        </a:lnSpc>
                        <a:spcBef>
                          <a:spcPts val="1200"/>
                        </a:spcBef>
                        <a:spcAft>
                          <a:spcPts val="0"/>
                        </a:spcAft>
                      </a:pPr>
                      <a:r>
                        <a:rPr lang="en-US" sz="1500" b="1">
                          <a:solidFill>
                            <a:schemeClr val="tx1"/>
                          </a:solidFill>
                          <a:latin typeface="Times New Roman"/>
                          <a:ea typeface="Times New Roman"/>
                          <a:cs typeface="Arial"/>
                        </a:rPr>
                        <a:t>2PSO automatic</a:t>
                      </a:r>
                      <a:endParaRPr lang="en-US" sz="15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rtl="0">
                        <a:lnSpc>
                          <a:spcPct val="115000"/>
                        </a:lnSpc>
                        <a:spcBef>
                          <a:spcPts val="1200"/>
                        </a:spcBef>
                        <a:spcAft>
                          <a:spcPts val="0"/>
                        </a:spcAft>
                      </a:pPr>
                      <a:r>
                        <a:rPr lang="en-US" sz="1500" b="1" dirty="0">
                          <a:solidFill>
                            <a:schemeClr val="tx1"/>
                          </a:solidFill>
                          <a:latin typeface="Times New Roman"/>
                          <a:ea typeface="Times New Roman"/>
                          <a:cs typeface="Arial"/>
                        </a:rPr>
                        <a:t>1100</a:t>
                      </a:r>
                      <a:endParaRPr lang="en-US" sz="15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rtl="0">
                        <a:lnSpc>
                          <a:spcPct val="115000"/>
                        </a:lnSpc>
                        <a:spcBef>
                          <a:spcPts val="1200"/>
                        </a:spcBef>
                        <a:spcAft>
                          <a:spcPts val="600"/>
                        </a:spcAft>
                      </a:pPr>
                      <a:r>
                        <a:rPr lang="en-US" sz="1500" b="1" dirty="0">
                          <a:solidFill>
                            <a:schemeClr val="tx1"/>
                          </a:solidFill>
                          <a:latin typeface="Times New Roman"/>
                          <a:ea typeface="Times New Roman"/>
                          <a:cs typeface="Arial"/>
                        </a:rPr>
                        <a:t>1300</a:t>
                      </a:r>
                      <a:endParaRPr lang="en-US" sz="15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rtl="0">
                        <a:lnSpc>
                          <a:spcPct val="115000"/>
                        </a:lnSpc>
                        <a:spcBef>
                          <a:spcPts val="1200"/>
                        </a:spcBef>
                        <a:spcAft>
                          <a:spcPts val="0"/>
                        </a:spcAft>
                      </a:pPr>
                      <a:r>
                        <a:rPr lang="en-US" sz="1500" b="1" dirty="0">
                          <a:solidFill>
                            <a:schemeClr val="tx1"/>
                          </a:solidFill>
                          <a:latin typeface="Times New Roman"/>
                          <a:ea typeface="Times New Roman"/>
                          <a:cs typeface="Arial"/>
                        </a:rPr>
                        <a:t>3600</a:t>
                      </a:r>
                      <a:endParaRPr lang="en-US" sz="15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bl>
          </a:graphicData>
        </a:graphic>
      </p:graphicFrame>
      <p:pic>
        <p:nvPicPr>
          <p:cNvPr id="1740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285750" cy="190500"/>
          </a:xfrm>
          <a:prstGeom prst="rect">
            <a:avLst/>
          </a:prstGeom>
          <a:noFill/>
        </p:spPr>
      </p:pic>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4000">
        <p14:vortex/>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lstStyle/>
          <a:p>
            <a:r>
              <a:rPr lang="en-US" dirty="0" smtClean="0"/>
              <a:t>Equipment Selection</a:t>
            </a:r>
            <a:endParaRPr lang="ar-JO" dirty="0"/>
          </a:p>
        </p:txBody>
      </p:sp>
      <p:sp>
        <p:nvSpPr>
          <p:cNvPr id="6" name="TextBox 5"/>
          <p:cNvSpPr txBox="1"/>
          <p:nvPr/>
        </p:nvSpPr>
        <p:spPr>
          <a:xfrm>
            <a:off x="0" y="1141678"/>
            <a:ext cx="9144000" cy="5632311"/>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l">
              <a:buNone/>
            </a:pPr>
            <a:endParaRPr lang="en-US" sz="2400" b="1" u="sng" dirty="0" smtClean="0">
              <a:solidFill>
                <a:srgbClr val="FF0000"/>
              </a:solidFill>
              <a:latin typeface="Times New Roman" pitchFamily="18" charset="0"/>
              <a:cs typeface="Times New Roman" pitchFamily="18" charset="0"/>
            </a:endParaRPr>
          </a:p>
          <a:p>
            <a:pPr algn="l"/>
            <a:r>
              <a:rPr lang="en-US" sz="2400" b="1" u="sng" dirty="0" smtClean="0">
                <a:solidFill>
                  <a:srgbClr val="C00000"/>
                </a:solidFill>
                <a:latin typeface="Times New Roman" pitchFamily="18" charset="0"/>
                <a:cs typeface="Times New Roman" pitchFamily="18" charset="0"/>
              </a:rPr>
              <a:t>Boiler :</a:t>
            </a:r>
          </a:p>
          <a:p>
            <a:pPr algn="l">
              <a:buNone/>
            </a:pPr>
            <a:r>
              <a:rPr lang="en-US" sz="2400" dirty="0" smtClean="0">
                <a:latin typeface="Times New Roman" pitchFamily="18" charset="0"/>
                <a:cs typeface="Times New Roman" pitchFamily="18" charset="0"/>
              </a:rPr>
              <a:t>From Obrien boilers Company catalogs of steam boiler is </a:t>
            </a:r>
          </a:p>
          <a:p>
            <a:pPr algn="l">
              <a:buNone/>
            </a:pPr>
            <a:r>
              <a:rPr lang="en-US" sz="2400" dirty="0" smtClean="0">
                <a:latin typeface="Times New Roman" pitchFamily="18" charset="0"/>
                <a:cs typeface="Times New Roman" pitchFamily="18" charset="0"/>
              </a:rPr>
              <a:t>250 kw.</a:t>
            </a:r>
            <a:r>
              <a:rPr lang="ar-SA" sz="2400" dirty="0" smtClean="0">
                <a:latin typeface="Times New Roman" pitchFamily="18" charset="0"/>
                <a:cs typeface="Times New Roman" pitchFamily="18" charset="0"/>
              </a:rPr>
              <a:t> </a:t>
            </a:r>
            <a:r>
              <a:rPr lang="en-US" sz="2400" u="sng" dirty="0" smtClean="0">
                <a:latin typeface="Times New Roman" pitchFamily="18" charset="0"/>
                <a:cs typeface="Times New Roman" pitchFamily="18" charset="0"/>
              </a:rPr>
              <a:t>REX K25 </a:t>
            </a:r>
            <a:r>
              <a:rPr lang="en-US" sz="2400" dirty="0" smtClean="0">
                <a:latin typeface="Times New Roman" pitchFamily="18" charset="0"/>
                <a:cs typeface="Times New Roman" pitchFamily="18" charset="0"/>
              </a:rPr>
              <a:t>which has capacity is</a:t>
            </a:r>
          </a:p>
          <a:p>
            <a:pPr algn="l">
              <a:buNone/>
            </a:pP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endParaRPr lang="ar-SA" sz="2400" dirty="0" smtClean="0">
              <a:latin typeface="Times New Roman" pitchFamily="18" charset="0"/>
              <a:cs typeface="Times New Roman" pitchFamily="18" charset="0"/>
            </a:endParaRPr>
          </a:p>
        </p:txBody>
      </p:sp>
      <p:graphicFrame>
        <p:nvGraphicFramePr>
          <p:cNvPr id="4" name="جدول 3"/>
          <p:cNvGraphicFramePr>
            <a:graphicFrameLocks noGrp="1"/>
          </p:cNvGraphicFramePr>
          <p:nvPr/>
        </p:nvGraphicFramePr>
        <p:xfrm>
          <a:off x="1447800" y="2743200"/>
          <a:ext cx="5562601" cy="2783630"/>
        </p:xfrm>
        <a:graphic>
          <a:graphicData uri="http://schemas.openxmlformats.org/drawingml/2006/table">
            <a:tbl>
              <a:tblPr rtl="1"/>
              <a:tblGrid>
                <a:gridCol w="1112259"/>
                <a:gridCol w="1112259"/>
                <a:gridCol w="1112259"/>
                <a:gridCol w="1112912"/>
                <a:gridCol w="1112912"/>
              </a:tblGrid>
              <a:tr h="492579">
                <a:tc>
                  <a:txBody>
                    <a:bodyPr/>
                    <a:lstStyle/>
                    <a:p>
                      <a:pPr marL="0" marR="0" algn="ctr" rtl="1">
                        <a:lnSpc>
                          <a:spcPct val="150000"/>
                        </a:lnSpc>
                        <a:spcBef>
                          <a:spcPts val="0"/>
                        </a:spcBef>
                        <a:spcAft>
                          <a:spcPts val="0"/>
                        </a:spcAft>
                      </a:pPr>
                      <a:endParaRPr lang="en-US" sz="1200" dirty="0">
                        <a:latin typeface="Times New Roman"/>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rtl="1">
                        <a:lnSpc>
                          <a:spcPct val="150000"/>
                        </a:lnSpc>
                        <a:spcBef>
                          <a:spcPts val="1200"/>
                        </a:spcBef>
                        <a:spcAft>
                          <a:spcPts val="0"/>
                        </a:spcAft>
                      </a:pPr>
                      <a:r>
                        <a:rPr lang="en-US" sz="1200" b="1">
                          <a:solidFill>
                            <a:schemeClr val="tx1"/>
                          </a:solidFill>
                          <a:latin typeface="Times New Roman"/>
                          <a:ea typeface="Times New Roman"/>
                          <a:cs typeface="Arial"/>
                        </a:rPr>
                        <a:t>Qdomestic</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rtl="1">
                        <a:lnSpc>
                          <a:spcPct val="150000"/>
                        </a:lnSpc>
                        <a:spcBef>
                          <a:spcPts val="1200"/>
                        </a:spcBef>
                        <a:spcAft>
                          <a:spcPts val="0"/>
                        </a:spcAft>
                      </a:pPr>
                      <a:r>
                        <a:rPr lang="en-US" sz="1200" b="1" dirty="0">
                          <a:solidFill>
                            <a:schemeClr val="tx1"/>
                          </a:solidFill>
                          <a:latin typeface="Times New Roman"/>
                          <a:ea typeface="Times New Roman"/>
                          <a:cs typeface="Arial"/>
                        </a:rPr>
                        <a:t>M</a:t>
                      </a:r>
                    </a:p>
                    <a:p>
                      <a:pPr marL="0" marR="0" algn="ctr" rtl="1">
                        <a:lnSpc>
                          <a:spcPct val="150000"/>
                        </a:lnSpc>
                        <a:spcBef>
                          <a:spcPts val="0"/>
                        </a:spcBef>
                        <a:spcAft>
                          <a:spcPts val="0"/>
                        </a:spcAft>
                      </a:pPr>
                      <a:r>
                        <a:rPr lang="en-US" sz="1200" b="1" dirty="0">
                          <a:solidFill>
                            <a:schemeClr val="tx1"/>
                          </a:solidFill>
                          <a:latin typeface="Times New Roman"/>
                          <a:ea typeface="Times New Roman"/>
                          <a:cs typeface="Arial"/>
                        </a:rPr>
                        <a:t> l/s</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rtl="1">
                        <a:lnSpc>
                          <a:spcPct val="150000"/>
                        </a:lnSpc>
                        <a:spcBef>
                          <a:spcPts val="1200"/>
                        </a:spcBef>
                        <a:spcAft>
                          <a:spcPts val="0"/>
                        </a:spcAft>
                      </a:pPr>
                      <a:r>
                        <a:rPr lang="en-US" sz="1200" b="1">
                          <a:solidFill>
                            <a:schemeClr val="tx1"/>
                          </a:solidFill>
                          <a:latin typeface="Times New Roman"/>
                          <a:ea typeface="Times New Roman"/>
                          <a:cs typeface="Arial"/>
                        </a:rPr>
                        <a:t>QTotal</a:t>
                      </a:r>
                    </a:p>
                    <a:p>
                      <a:pPr marL="0" marR="0" algn="ctr" rtl="1">
                        <a:lnSpc>
                          <a:spcPct val="150000"/>
                        </a:lnSpc>
                        <a:spcBef>
                          <a:spcPts val="0"/>
                        </a:spcBef>
                        <a:spcAft>
                          <a:spcPts val="0"/>
                        </a:spcAft>
                      </a:pPr>
                      <a:r>
                        <a:rPr lang="en-US" sz="1200" b="1">
                          <a:solidFill>
                            <a:schemeClr val="tx1"/>
                          </a:solidFill>
                          <a:latin typeface="Times New Roman"/>
                          <a:ea typeface="Times New Roman"/>
                          <a:cs typeface="Arial"/>
                        </a:rPr>
                        <a:t>W</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50000"/>
                        </a:lnSpc>
                        <a:spcBef>
                          <a:spcPts val="1200"/>
                        </a:spcBef>
                        <a:spcAft>
                          <a:spcPts val="0"/>
                        </a:spcAft>
                      </a:pPr>
                      <a:r>
                        <a:rPr lang="en-US" sz="1200" b="1" dirty="0">
                          <a:solidFill>
                            <a:schemeClr val="tx1"/>
                          </a:solidFill>
                          <a:latin typeface="Times New Roman"/>
                          <a:ea typeface="Times New Roman"/>
                          <a:cs typeface="Arial"/>
                        </a:rPr>
                        <a:t>#Floor</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r>
              <a:tr h="294535">
                <a:tc>
                  <a:txBody>
                    <a:bodyPr/>
                    <a:lstStyle/>
                    <a:p>
                      <a:pPr marL="0" marR="0" algn="r" rtl="1">
                        <a:lnSpc>
                          <a:spcPct val="150000"/>
                        </a:lnSpc>
                        <a:spcBef>
                          <a:spcPts val="0"/>
                        </a:spcBef>
                        <a:spcAft>
                          <a:spcPts val="0"/>
                        </a:spcAft>
                      </a:pPr>
                      <a:endParaRPr lang="en-US" sz="1200">
                        <a:latin typeface="Times New Roman"/>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50000"/>
                        </a:lnSpc>
                        <a:spcBef>
                          <a:spcPts val="0"/>
                        </a:spcBef>
                        <a:spcAft>
                          <a:spcPts val="0"/>
                        </a:spcAft>
                      </a:pPr>
                      <a:r>
                        <a:rPr lang="en-US" sz="1200" b="1">
                          <a:solidFill>
                            <a:schemeClr val="tx1"/>
                          </a:solidFill>
                          <a:latin typeface="Times New Roman"/>
                          <a:ea typeface="Calibri"/>
                          <a:cs typeface="Arial"/>
                        </a:rPr>
                        <a:t>1346.8</a:t>
                      </a:r>
                      <a:endParaRPr lang="en-US" sz="1200" b="1">
                        <a:solidFill>
                          <a:schemeClr val="tx1"/>
                        </a:solidFill>
                        <a:latin typeface="Times New Roman"/>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rtl="0">
                        <a:spcBef>
                          <a:spcPts val="0"/>
                        </a:spcBef>
                        <a:spcAft>
                          <a:spcPts val="0"/>
                        </a:spcAft>
                      </a:pPr>
                      <a:r>
                        <a:rPr lang="en-US" sz="1200" b="1">
                          <a:solidFill>
                            <a:schemeClr val="tx1"/>
                          </a:solidFill>
                          <a:latin typeface="Times New Roman"/>
                          <a:ea typeface="Times New Roman"/>
                          <a:cs typeface="Arial"/>
                        </a:rPr>
                        <a:t>1.432138</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rtl="0">
                        <a:lnSpc>
                          <a:spcPct val="150000"/>
                        </a:lnSpc>
                        <a:spcBef>
                          <a:spcPts val="0"/>
                        </a:spcBef>
                        <a:spcAft>
                          <a:spcPts val="0"/>
                        </a:spcAft>
                      </a:pPr>
                      <a:r>
                        <a:rPr lang="en-US" sz="1200" b="1">
                          <a:solidFill>
                            <a:schemeClr val="tx1"/>
                          </a:solidFill>
                          <a:latin typeface="Times New Roman"/>
                          <a:ea typeface="Times New Roman"/>
                          <a:cs typeface="Arial"/>
                        </a:rPr>
                        <a:t>48.80645281</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rtl="1">
                        <a:lnSpc>
                          <a:spcPct val="150000"/>
                        </a:lnSpc>
                        <a:spcBef>
                          <a:spcPts val="0"/>
                        </a:spcBef>
                        <a:spcAft>
                          <a:spcPts val="0"/>
                        </a:spcAft>
                      </a:pPr>
                      <a:r>
                        <a:rPr lang="en-US" sz="1200" b="1" dirty="0">
                          <a:solidFill>
                            <a:schemeClr val="tx1"/>
                          </a:solidFill>
                          <a:latin typeface="Times New Roman"/>
                          <a:ea typeface="Times New Roman"/>
                          <a:cs typeface="Arial"/>
                        </a:rPr>
                        <a:t>Second Floor</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61997">
                <a:tc>
                  <a:txBody>
                    <a:bodyPr/>
                    <a:lstStyle/>
                    <a:p>
                      <a:pPr marL="0" marR="0" algn="r" rtl="1">
                        <a:lnSpc>
                          <a:spcPct val="150000"/>
                        </a:lnSpc>
                        <a:spcBef>
                          <a:spcPts val="0"/>
                        </a:spcBef>
                        <a:spcAft>
                          <a:spcPts val="0"/>
                        </a:spcAft>
                      </a:pPr>
                      <a:endParaRPr lang="en-US" sz="1200">
                        <a:latin typeface="Times New Roman"/>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spcBef>
                          <a:spcPts val="0"/>
                        </a:spcBef>
                        <a:spcAft>
                          <a:spcPts val="0"/>
                        </a:spcAft>
                      </a:pPr>
                      <a:r>
                        <a:rPr lang="en-US" sz="1200" b="1" dirty="0">
                          <a:solidFill>
                            <a:schemeClr val="tx1"/>
                          </a:solidFill>
                          <a:latin typeface="Times New Roman"/>
                          <a:ea typeface="Calibri"/>
                          <a:cs typeface="Arial"/>
                        </a:rPr>
                        <a:t>1346.8</a:t>
                      </a:r>
                      <a:endParaRPr lang="en-US" sz="1200" b="1" dirty="0">
                        <a:solidFill>
                          <a:schemeClr val="tx1"/>
                        </a:solidFill>
                        <a:latin typeface="Times New Roman"/>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rtl="1">
                        <a:spcBef>
                          <a:spcPts val="0"/>
                        </a:spcBef>
                        <a:spcAft>
                          <a:spcPts val="0"/>
                        </a:spcAft>
                      </a:pPr>
                      <a:r>
                        <a:rPr lang="en-US" sz="1200" b="1">
                          <a:solidFill>
                            <a:schemeClr val="tx1"/>
                          </a:solidFill>
                          <a:latin typeface="Times New Roman"/>
                          <a:ea typeface="Calibri"/>
                          <a:cs typeface="Arial"/>
                        </a:rPr>
                        <a:t>1.628975</a:t>
                      </a:r>
                      <a:endParaRPr lang="en-US" sz="1200" b="1">
                        <a:solidFill>
                          <a:schemeClr val="tx1"/>
                        </a:solidFill>
                        <a:latin typeface="Times New Roman"/>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rtl="0">
                        <a:spcBef>
                          <a:spcPts val="0"/>
                        </a:spcBef>
                        <a:spcAft>
                          <a:spcPts val="0"/>
                        </a:spcAft>
                      </a:pPr>
                      <a:r>
                        <a:rPr lang="en-US" sz="1200" b="1">
                          <a:solidFill>
                            <a:schemeClr val="tx1"/>
                          </a:solidFill>
                          <a:latin typeface="Times New Roman"/>
                          <a:ea typeface="Times New Roman"/>
                          <a:cs typeface="Arial"/>
                        </a:rPr>
                        <a:t>28.85421003</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rtl="1">
                        <a:lnSpc>
                          <a:spcPct val="150000"/>
                        </a:lnSpc>
                        <a:spcBef>
                          <a:spcPts val="0"/>
                        </a:spcBef>
                        <a:spcAft>
                          <a:spcPts val="0"/>
                        </a:spcAft>
                      </a:pPr>
                      <a:r>
                        <a:rPr lang="en-US" sz="1200" b="1" dirty="0">
                          <a:solidFill>
                            <a:schemeClr val="tx1"/>
                          </a:solidFill>
                          <a:latin typeface="Times New Roman"/>
                          <a:ea typeface="Times New Roman"/>
                          <a:cs typeface="Arial"/>
                        </a:rPr>
                        <a:t>First Floor</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4535">
                <a:tc>
                  <a:txBody>
                    <a:bodyPr/>
                    <a:lstStyle/>
                    <a:p>
                      <a:pPr marL="0" marR="0" algn="r" rtl="1">
                        <a:lnSpc>
                          <a:spcPct val="150000"/>
                        </a:lnSpc>
                        <a:spcBef>
                          <a:spcPts val="0"/>
                        </a:spcBef>
                        <a:spcAft>
                          <a:spcPts val="0"/>
                        </a:spcAft>
                      </a:pPr>
                      <a:endParaRPr lang="en-US" sz="1200">
                        <a:latin typeface="Times New Roman"/>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spcBef>
                          <a:spcPts val="0"/>
                        </a:spcBef>
                        <a:spcAft>
                          <a:spcPts val="0"/>
                        </a:spcAft>
                      </a:pPr>
                      <a:r>
                        <a:rPr lang="en-US" sz="1200" b="1">
                          <a:solidFill>
                            <a:schemeClr val="tx1"/>
                          </a:solidFill>
                          <a:latin typeface="Times New Roman"/>
                          <a:ea typeface="Calibri"/>
                          <a:cs typeface="Arial"/>
                        </a:rPr>
                        <a:t>1346.8</a:t>
                      </a:r>
                      <a:endParaRPr lang="en-US" sz="1200" b="1">
                        <a:solidFill>
                          <a:schemeClr val="tx1"/>
                        </a:solidFill>
                        <a:latin typeface="Times New Roman"/>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rtl="1">
                        <a:lnSpc>
                          <a:spcPct val="150000"/>
                        </a:lnSpc>
                        <a:spcBef>
                          <a:spcPts val="0"/>
                        </a:spcBef>
                        <a:spcAft>
                          <a:spcPts val="0"/>
                        </a:spcAft>
                      </a:pPr>
                      <a:r>
                        <a:rPr lang="en-US" sz="1200" b="1">
                          <a:solidFill>
                            <a:schemeClr val="tx1"/>
                          </a:solidFill>
                          <a:latin typeface="Times New Roman"/>
                          <a:ea typeface="Times New Roman"/>
                          <a:cs typeface="Arial"/>
                        </a:rPr>
                        <a:t>2.736</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rtl="1">
                        <a:spcBef>
                          <a:spcPts val="0"/>
                        </a:spcBef>
                        <a:spcAft>
                          <a:spcPts val="0"/>
                        </a:spcAft>
                      </a:pPr>
                      <a:r>
                        <a:rPr lang="en-US" sz="1200" b="1">
                          <a:solidFill>
                            <a:schemeClr val="tx1"/>
                          </a:solidFill>
                          <a:latin typeface="Times New Roman"/>
                          <a:ea typeface="Times New Roman"/>
                          <a:cs typeface="Arial"/>
                        </a:rPr>
                        <a:t>54.90051081</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rtl="1">
                        <a:lnSpc>
                          <a:spcPct val="150000"/>
                        </a:lnSpc>
                        <a:spcBef>
                          <a:spcPts val="0"/>
                        </a:spcBef>
                        <a:spcAft>
                          <a:spcPts val="0"/>
                        </a:spcAft>
                      </a:pPr>
                      <a:r>
                        <a:rPr lang="en-US" sz="1200" b="1" dirty="0">
                          <a:solidFill>
                            <a:schemeClr val="tx1"/>
                          </a:solidFill>
                          <a:latin typeface="Times New Roman"/>
                          <a:ea typeface="Times New Roman"/>
                          <a:cs typeface="Arial"/>
                        </a:rPr>
                        <a:t>Ground Floor</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492579">
                <a:tc>
                  <a:txBody>
                    <a:bodyPr/>
                    <a:lstStyle/>
                    <a:p>
                      <a:pPr marL="0" marR="0" algn="r" rtl="1">
                        <a:lnSpc>
                          <a:spcPct val="150000"/>
                        </a:lnSpc>
                        <a:spcBef>
                          <a:spcPts val="0"/>
                        </a:spcBef>
                        <a:spcAft>
                          <a:spcPts val="0"/>
                        </a:spcAft>
                      </a:pPr>
                      <a:endParaRPr lang="en-US" sz="1200">
                        <a:latin typeface="Times New Roman"/>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spcBef>
                          <a:spcPts val="0"/>
                        </a:spcBef>
                        <a:spcAft>
                          <a:spcPts val="0"/>
                        </a:spcAft>
                      </a:pPr>
                      <a:r>
                        <a:rPr lang="en-US" sz="1200" b="1">
                          <a:solidFill>
                            <a:schemeClr val="tx1"/>
                          </a:solidFill>
                          <a:latin typeface="Times New Roman"/>
                          <a:ea typeface="Calibri"/>
                          <a:cs typeface="Arial"/>
                        </a:rPr>
                        <a:t>1346.8</a:t>
                      </a:r>
                      <a:endParaRPr lang="en-US" sz="1200" b="1">
                        <a:solidFill>
                          <a:schemeClr val="tx1"/>
                        </a:solidFill>
                        <a:latin typeface="Times New Roman"/>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rtl="1">
                        <a:spcBef>
                          <a:spcPts val="0"/>
                        </a:spcBef>
                        <a:spcAft>
                          <a:spcPts val="0"/>
                        </a:spcAft>
                      </a:pPr>
                      <a:r>
                        <a:rPr lang="en-US" sz="1200" b="1">
                          <a:solidFill>
                            <a:schemeClr val="tx1"/>
                          </a:solidFill>
                          <a:latin typeface="Cambria"/>
                          <a:ea typeface="Times New Roman"/>
                          <a:cs typeface="Calibri"/>
                        </a:rPr>
                        <a:t>2.5938</a:t>
                      </a:r>
                      <a:endParaRPr lang="en-US" sz="1200" b="1">
                        <a:solidFill>
                          <a:schemeClr val="tx1"/>
                        </a:solidFill>
                        <a:latin typeface="Times New Roman"/>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rtl="0">
                        <a:spcBef>
                          <a:spcPts val="0"/>
                        </a:spcBef>
                        <a:spcAft>
                          <a:spcPts val="0"/>
                        </a:spcAft>
                      </a:pPr>
                      <a:r>
                        <a:rPr lang="en-US" sz="1200" b="1">
                          <a:solidFill>
                            <a:schemeClr val="tx1"/>
                          </a:solidFill>
                          <a:latin typeface="Times New Roman"/>
                          <a:ea typeface="Times New Roman"/>
                          <a:cs typeface="Arial"/>
                        </a:rPr>
                        <a:t>59.46210613</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rtl="1">
                        <a:lnSpc>
                          <a:spcPct val="150000"/>
                        </a:lnSpc>
                        <a:spcBef>
                          <a:spcPts val="0"/>
                        </a:spcBef>
                        <a:spcAft>
                          <a:spcPts val="0"/>
                        </a:spcAft>
                      </a:pPr>
                      <a:r>
                        <a:rPr lang="en-US" sz="1200" b="1" dirty="0">
                          <a:solidFill>
                            <a:schemeClr val="tx1"/>
                          </a:solidFill>
                          <a:latin typeface="Times New Roman"/>
                          <a:ea typeface="Times New Roman"/>
                          <a:cs typeface="Arial"/>
                        </a:rPr>
                        <a:t>First Basement</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492579">
                <a:tc>
                  <a:txBody>
                    <a:bodyPr/>
                    <a:lstStyle/>
                    <a:p>
                      <a:pPr marL="0" marR="0" algn="r" rtl="1">
                        <a:lnSpc>
                          <a:spcPct val="150000"/>
                        </a:lnSpc>
                        <a:spcBef>
                          <a:spcPts val="0"/>
                        </a:spcBef>
                        <a:spcAft>
                          <a:spcPts val="0"/>
                        </a:spcAft>
                      </a:pPr>
                      <a:endParaRPr lang="en-US" sz="1200">
                        <a:latin typeface="Times New Roman"/>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spcBef>
                          <a:spcPts val="0"/>
                        </a:spcBef>
                        <a:spcAft>
                          <a:spcPts val="0"/>
                        </a:spcAft>
                      </a:pPr>
                      <a:r>
                        <a:rPr lang="en-US" sz="1200" b="1">
                          <a:solidFill>
                            <a:schemeClr val="tx1"/>
                          </a:solidFill>
                          <a:latin typeface="Times New Roman"/>
                          <a:ea typeface="Calibri"/>
                          <a:cs typeface="Arial"/>
                        </a:rPr>
                        <a:t>1346.8</a:t>
                      </a:r>
                      <a:endParaRPr lang="en-US" sz="1200" b="1">
                        <a:solidFill>
                          <a:schemeClr val="tx1"/>
                        </a:solidFill>
                        <a:latin typeface="Times New Roman"/>
                        <a:ea typeface="Times New Roman"/>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rtl="1">
                        <a:spcBef>
                          <a:spcPts val="0"/>
                        </a:spcBef>
                        <a:spcAft>
                          <a:spcPts val="0"/>
                        </a:spcAft>
                      </a:pPr>
                      <a:r>
                        <a:rPr lang="en-US" sz="1200" b="1" dirty="0">
                          <a:solidFill>
                            <a:schemeClr val="tx1"/>
                          </a:solidFill>
                          <a:latin typeface="Times New Roman"/>
                          <a:ea typeface="Times New Roman"/>
                          <a:cs typeface="Arial"/>
                        </a:rPr>
                        <a:t>1.365957</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rtl="0">
                        <a:spcBef>
                          <a:spcPts val="0"/>
                        </a:spcBef>
                        <a:spcAft>
                          <a:spcPts val="0"/>
                        </a:spcAft>
                      </a:pPr>
                      <a:r>
                        <a:rPr lang="en-US" sz="1200" b="1">
                          <a:solidFill>
                            <a:schemeClr val="tx1"/>
                          </a:solidFill>
                          <a:latin typeface="Times New Roman"/>
                          <a:ea typeface="Times New Roman"/>
                          <a:cs typeface="Arial"/>
                        </a:rPr>
                        <a:t>32.32649056</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rtl="1">
                        <a:lnSpc>
                          <a:spcPct val="150000"/>
                        </a:lnSpc>
                        <a:spcBef>
                          <a:spcPts val="0"/>
                        </a:spcBef>
                        <a:spcAft>
                          <a:spcPts val="0"/>
                        </a:spcAft>
                      </a:pPr>
                      <a:r>
                        <a:rPr lang="en-US" sz="1200" b="1" dirty="0">
                          <a:solidFill>
                            <a:schemeClr val="tx1"/>
                          </a:solidFill>
                          <a:latin typeface="Times New Roman"/>
                          <a:ea typeface="Times New Roman"/>
                          <a:cs typeface="Arial"/>
                        </a:rPr>
                        <a:t>Second </a:t>
                      </a:r>
                      <a:r>
                        <a:rPr lang="en-US" sz="1200" b="1" dirty="0" err="1">
                          <a:solidFill>
                            <a:schemeClr val="tx1"/>
                          </a:solidFill>
                          <a:latin typeface="Times New Roman"/>
                          <a:ea typeface="Times New Roman"/>
                          <a:cs typeface="Arial"/>
                        </a:rPr>
                        <a:t>Basment</a:t>
                      </a:r>
                      <a:endParaRPr lang="en-US" sz="1200" b="1" dirty="0">
                        <a:solidFill>
                          <a:schemeClr val="tx1"/>
                        </a:solidFill>
                        <a:latin typeface="Times New Roman"/>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61997">
                <a:tc>
                  <a:txBody>
                    <a:bodyPr/>
                    <a:lstStyle/>
                    <a:p>
                      <a:pPr marL="0" marR="0" algn="ctr" rtl="1">
                        <a:lnSpc>
                          <a:spcPct val="150000"/>
                        </a:lnSpc>
                        <a:spcBef>
                          <a:spcPts val="0"/>
                        </a:spcBef>
                        <a:spcAft>
                          <a:spcPts val="0"/>
                        </a:spcAft>
                      </a:pPr>
                      <a:endParaRPr lang="en-US" sz="1200">
                        <a:latin typeface="Times New Roman"/>
                        <a:ea typeface="Times New Roman"/>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rtl="0">
                        <a:lnSpc>
                          <a:spcPct val="150000"/>
                        </a:lnSpc>
                        <a:spcBef>
                          <a:spcPts val="0"/>
                        </a:spcBef>
                        <a:spcAft>
                          <a:spcPts val="0"/>
                        </a:spcAft>
                      </a:pPr>
                      <a:r>
                        <a:rPr lang="en-US" sz="1200" b="1">
                          <a:solidFill>
                            <a:schemeClr val="tx1"/>
                          </a:solidFill>
                          <a:latin typeface="Times New Roman"/>
                          <a:ea typeface="Times New Roman"/>
                          <a:cs typeface="Arial"/>
                        </a:rPr>
                        <a:t>6734</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rtl="0">
                        <a:lnSpc>
                          <a:spcPct val="150000"/>
                        </a:lnSpc>
                        <a:spcBef>
                          <a:spcPts val="0"/>
                        </a:spcBef>
                        <a:spcAft>
                          <a:spcPts val="0"/>
                        </a:spcAft>
                      </a:pPr>
                      <a:r>
                        <a:rPr lang="en-US" sz="1200" b="1">
                          <a:solidFill>
                            <a:schemeClr val="tx1"/>
                          </a:solidFill>
                          <a:latin typeface="Times New Roman"/>
                          <a:ea typeface="Times New Roman"/>
                          <a:cs typeface="Arial"/>
                        </a:rPr>
                        <a:t>9.75</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rtl="0">
                        <a:lnSpc>
                          <a:spcPct val="150000"/>
                        </a:lnSpc>
                        <a:spcBef>
                          <a:spcPts val="0"/>
                        </a:spcBef>
                        <a:spcAft>
                          <a:spcPts val="0"/>
                        </a:spcAft>
                      </a:pPr>
                      <a:r>
                        <a:rPr lang="en-US" sz="1200" b="1">
                          <a:solidFill>
                            <a:schemeClr val="tx1"/>
                          </a:solidFill>
                          <a:latin typeface="Times New Roman"/>
                          <a:ea typeface="Times New Roman"/>
                          <a:cs typeface="Arial"/>
                        </a:rPr>
                        <a:t>224.34</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rtl="1">
                        <a:lnSpc>
                          <a:spcPct val="150000"/>
                        </a:lnSpc>
                        <a:spcBef>
                          <a:spcPts val="0"/>
                        </a:spcBef>
                        <a:spcAft>
                          <a:spcPts val="0"/>
                        </a:spcAft>
                      </a:pPr>
                      <a:r>
                        <a:rPr lang="en-US" sz="1200" b="1" dirty="0">
                          <a:solidFill>
                            <a:schemeClr val="tx1"/>
                          </a:solidFill>
                          <a:latin typeface="Times New Roman"/>
                          <a:ea typeface="Times New Roman"/>
                          <a:cs typeface="Arial"/>
                        </a:rPr>
                        <a:t>Total </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bl>
          </a:graphicData>
        </a:graphic>
      </p:graphicFrame>
      <p:pic>
        <p:nvPicPr>
          <p:cNvPr id="5" name="صورة 4"/>
          <p:cNvPicPr/>
          <p:nvPr/>
        </p:nvPicPr>
        <p:blipFill>
          <a:blip r:embed="rId2"/>
          <a:srcRect/>
          <a:stretch>
            <a:fillRect/>
          </a:stretch>
        </p:blipFill>
        <p:spPr bwMode="auto">
          <a:xfrm>
            <a:off x="1143000" y="5562600"/>
            <a:ext cx="6257925" cy="373280"/>
          </a:xfrm>
          <a:prstGeom prst="rect">
            <a:avLst/>
          </a:prstGeom>
          <a:noFill/>
          <a:ln w="9525">
            <a:noFill/>
            <a:miter lim="800000"/>
            <a:headEnd/>
            <a:tailEnd/>
          </a:ln>
        </p:spPr>
      </p:pic>
      <p:pic>
        <p:nvPicPr>
          <p:cNvPr id="7" name="صورة 6"/>
          <p:cNvPicPr/>
          <p:nvPr/>
        </p:nvPicPr>
        <p:blipFill>
          <a:blip r:embed="rId3"/>
          <a:srcRect/>
          <a:stretch>
            <a:fillRect/>
          </a:stretch>
        </p:blipFill>
        <p:spPr bwMode="auto">
          <a:xfrm>
            <a:off x="1143000" y="5943600"/>
            <a:ext cx="6324600" cy="182990"/>
          </a:xfrm>
          <a:prstGeom prst="rect">
            <a:avLst/>
          </a:prstGeom>
          <a:noFill/>
          <a:ln w="9525">
            <a:noFill/>
            <a:miter lim="800000"/>
            <a:headEnd/>
            <a:tailEnd/>
          </a:ln>
        </p:spPr>
      </p:pic>
      <p:pic>
        <p:nvPicPr>
          <p:cNvPr id="8" name="صورة 7"/>
          <p:cNvPicPr/>
          <p:nvPr/>
        </p:nvPicPr>
        <p:blipFill>
          <a:blip r:embed="rId4"/>
          <a:srcRect/>
          <a:stretch>
            <a:fillRect/>
          </a:stretch>
        </p:blipFill>
        <p:spPr bwMode="auto">
          <a:xfrm>
            <a:off x="1143000" y="6096000"/>
            <a:ext cx="6257925" cy="314325"/>
          </a:xfrm>
          <a:prstGeom prst="rect">
            <a:avLst/>
          </a:prstGeom>
          <a:noFill/>
          <a:ln w="9525">
            <a:noFill/>
            <a:miter lim="800000"/>
            <a:headEnd/>
            <a:tailEnd/>
          </a:ln>
        </p:spPr>
      </p:pic>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4000">
        <p14:vortex/>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lstStyle/>
          <a:p>
            <a:r>
              <a:rPr lang="en-US" dirty="0" smtClean="0"/>
              <a:t>Equipment Selection</a:t>
            </a:r>
            <a:endParaRPr lang="ar-JO" dirty="0"/>
          </a:p>
        </p:txBody>
      </p:sp>
      <p:sp>
        <p:nvSpPr>
          <p:cNvPr id="6" name="TextBox 5"/>
          <p:cNvSpPr txBox="1"/>
          <p:nvPr/>
        </p:nvSpPr>
        <p:spPr>
          <a:xfrm>
            <a:off x="0" y="1141678"/>
            <a:ext cx="9144000" cy="6001643"/>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endParaRPr lang="en-US" sz="2400" dirty="0" smtClean="0">
              <a:solidFill>
                <a:srgbClr val="C00000"/>
              </a:solidFill>
              <a:cs typeface="+mj-cs"/>
            </a:endParaRPr>
          </a:p>
          <a:p>
            <a:endParaRPr lang="en-US" sz="2400" dirty="0" smtClean="0">
              <a:solidFill>
                <a:srgbClr val="C00000"/>
              </a:solidFill>
              <a:cs typeface="+mj-cs"/>
            </a:endParaRPr>
          </a:p>
          <a:p>
            <a:endParaRPr lang="en-US" sz="2400" dirty="0" smtClean="0">
              <a:solidFill>
                <a:srgbClr val="C00000"/>
              </a:solidFill>
              <a:cs typeface="+mj-cs"/>
            </a:endParaRPr>
          </a:p>
          <a:p>
            <a:pPr algn="l" rtl="0"/>
            <a:endParaRPr lang="en-US" sz="2400" dirty="0" smtClean="0"/>
          </a:p>
          <a:p>
            <a:pPr algn="l" rtl="0"/>
            <a:r>
              <a:rPr lang="en-US" sz="2400" dirty="0" smtClean="0">
                <a:solidFill>
                  <a:srgbClr val="C00000"/>
                </a:solidFill>
              </a:rPr>
              <a:t>Where:</a:t>
            </a:r>
          </a:p>
          <a:p>
            <a:pPr lvl="1" algn="l" rtl="0"/>
            <a:r>
              <a:rPr lang="en-US" sz="2400" dirty="0" smtClean="0">
                <a:solidFill>
                  <a:srgbClr val="C00000"/>
                </a:solidFill>
              </a:rPr>
              <a:t>Mw</a:t>
            </a:r>
            <a:r>
              <a:rPr lang="en-US" sz="2400" dirty="0" smtClean="0"/>
              <a:t>: daily consumption of domestic hot water.=280leter</a:t>
            </a:r>
          </a:p>
          <a:p>
            <a:pPr lvl="1" algn="l" rtl="0"/>
            <a:r>
              <a:rPr lang="en-US" sz="2400" dirty="0" smtClean="0">
                <a:solidFill>
                  <a:srgbClr val="C00000"/>
                </a:solidFill>
              </a:rPr>
              <a:t>(</a:t>
            </a:r>
            <a:r>
              <a:rPr lang="en-US" sz="2400" dirty="0" err="1" smtClean="0">
                <a:solidFill>
                  <a:srgbClr val="C00000"/>
                </a:solidFill>
              </a:rPr>
              <a:t>Th</a:t>
            </a:r>
            <a:r>
              <a:rPr lang="en-US" sz="2400" dirty="0" smtClean="0">
                <a:solidFill>
                  <a:srgbClr val="C00000"/>
                </a:solidFill>
              </a:rPr>
              <a:t>-To) </a:t>
            </a:r>
            <a:r>
              <a:rPr lang="en-US" sz="2400" dirty="0" smtClean="0"/>
              <a:t>= (50 – 60) = 10  .</a:t>
            </a:r>
          </a:p>
          <a:p>
            <a:pPr lvl="1" algn="l" rtl="0"/>
            <a:r>
              <a:rPr lang="en-US" sz="2400" dirty="0" smtClean="0">
                <a:solidFill>
                  <a:srgbClr val="C00000"/>
                </a:solidFill>
              </a:rPr>
              <a:t> t</a:t>
            </a:r>
            <a:r>
              <a:rPr lang="en-US" sz="2400" dirty="0" smtClean="0"/>
              <a:t>: time = 4 hour .</a:t>
            </a:r>
          </a:p>
          <a:p>
            <a:pPr lvl="1" algn="l" rtl="0"/>
            <a:r>
              <a:rPr lang="en-US" sz="2400" dirty="0" smtClean="0">
                <a:solidFill>
                  <a:srgbClr val="C00000"/>
                </a:solidFill>
              </a:rPr>
              <a:t>Cp</a:t>
            </a:r>
            <a:r>
              <a:rPr lang="en-US" sz="2400" dirty="0" smtClean="0"/>
              <a:t>: specific heat = 4180 J/kg. K.</a:t>
            </a:r>
          </a:p>
          <a:p>
            <a:pPr lvl="1" algn="l" rtl="0"/>
            <a:r>
              <a:rPr lang="en-US" sz="2400" dirty="0" smtClean="0"/>
              <a:t>Daily consumption of domestic hot water (L/S). </a:t>
            </a:r>
          </a:p>
          <a:p>
            <a:pPr lvl="1" algn="l" rtl="0"/>
            <a:endParaRPr lang="en-US" sz="2400" dirty="0" smtClean="0"/>
          </a:p>
          <a:p>
            <a:pPr lvl="1" algn="l" rtl="0"/>
            <a:endParaRPr lang="en-US" sz="2400" dirty="0" smtClean="0"/>
          </a:p>
          <a:p>
            <a:pPr lvl="1" algn="l" rtl="0"/>
            <a:endParaRPr lang="en-US" sz="2400" dirty="0" smtClean="0"/>
          </a:p>
          <a:p>
            <a:pPr lvl="1" algn="l" rtl="0"/>
            <a:endParaRPr lang="en-US" sz="2400" dirty="0" smtClean="0"/>
          </a:p>
          <a:p>
            <a:pPr lvl="1" algn="l" rtl="0"/>
            <a:endParaRPr lang="en-US" sz="2400" dirty="0" smtClean="0"/>
          </a:p>
          <a:p>
            <a:pPr algn="l"/>
            <a:endParaRPr lang="en-US" sz="2400" dirty="0" smtClean="0">
              <a:solidFill>
                <a:srgbClr val="C00000"/>
              </a:solidFill>
              <a:cs typeface="+mj-cs"/>
            </a:endParaRPr>
          </a:p>
        </p:txBody>
      </p:sp>
      <p:pic>
        <p:nvPicPr>
          <p:cNvPr id="4" name="صورة 3"/>
          <p:cNvPicPr/>
          <p:nvPr/>
        </p:nvPicPr>
        <p:blipFill>
          <a:blip r:embed="rId2"/>
          <a:srcRect/>
          <a:stretch>
            <a:fillRect/>
          </a:stretch>
        </p:blipFill>
        <p:spPr bwMode="auto">
          <a:xfrm>
            <a:off x="762000" y="1371600"/>
            <a:ext cx="4419600" cy="990600"/>
          </a:xfrm>
          <a:prstGeom prst="rect">
            <a:avLst/>
          </a:prstGeom>
          <a:noFill/>
          <a:ln w="9525">
            <a:noFill/>
            <a:miter lim="800000"/>
            <a:headEnd/>
            <a:tailEnd/>
          </a:ln>
        </p:spPr>
      </p:pic>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4000">
        <p14:vortex/>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lstStyle/>
          <a:p>
            <a:r>
              <a:rPr lang="en-US" dirty="0" smtClean="0"/>
              <a:t>Equipment Selection</a:t>
            </a:r>
            <a:endParaRPr lang="ar-JO" dirty="0"/>
          </a:p>
        </p:txBody>
      </p:sp>
      <p:sp>
        <p:nvSpPr>
          <p:cNvPr id="6" name="TextBox 5"/>
          <p:cNvSpPr txBox="1"/>
          <p:nvPr/>
        </p:nvSpPr>
        <p:spPr>
          <a:xfrm>
            <a:off x="0" y="1141678"/>
            <a:ext cx="9144000" cy="8586966"/>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l">
              <a:buNone/>
            </a:pPr>
            <a:endParaRPr lang="en-US" sz="2400" b="1" u="sng" dirty="0" smtClean="0">
              <a:solidFill>
                <a:srgbClr val="FF0000"/>
              </a:solidFill>
              <a:latin typeface="Times New Roman" pitchFamily="18" charset="0"/>
              <a:cs typeface="Times New Roman" pitchFamily="18" charset="0"/>
            </a:endParaRPr>
          </a:p>
          <a:p>
            <a:pPr algn="ctr">
              <a:buNone/>
            </a:pPr>
            <a:r>
              <a:rPr lang="en-US" sz="2400" b="1" u="sng" dirty="0" smtClean="0">
                <a:solidFill>
                  <a:srgbClr val="C00000"/>
                </a:solidFill>
                <a:latin typeface="Times New Roman" pitchFamily="18" charset="0"/>
                <a:cs typeface="Times New Roman" pitchFamily="18" charset="0"/>
              </a:rPr>
              <a:t>Chiller :</a:t>
            </a:r>
          </a:p>
          <a:p>
            <a:pPr algn="l">
              <a:buNone/>
            </a:pPr>
            <a:r>
              <a:rPr lang="ar-SA"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From Petra catalog we select a model </a:t>
            </a:r>
          </a:p>
          <a:p>
            <a:pPr algn="l">
              <a:buNone/>
            </a:pPr>
            <a:r>
              <a:rPr lang="en-US" sz="2400" dirty="0" smtClean="0">
                <a:latin typeface="Times New Roman" pitchFamily="18" charset="0"/>
                <a:cs typeface="Times New Roman" pitchFamily="18" charset="0"/>
              </a:rPr>
              <a:t>Which has capacity is 153 ton.</a:t>
            </a:r>
            <a:r>
              <a:rPr lang="ar-SA" sz="2400" dirty="0" smtClean="0">
                <a:latin typeface="Times New Roman" pitchFamily="18" charset="0"/>
                <a:cs typeface="Times New Roman" pitchFamily="18" charset="0"/>
              </a:rPr>
              <a:t> </a:t>
            </a:r>
            <a:r>
              <a:rPr lang="en-US" sz="2400" dirty="0" smtClean="0"/>
              <a:t>APSa 145-2S</a:t>
            </a:r>
            <a:endParaRPr lang="ar-SA" sz="2400" b="1" u="sng" dirty="0" smtClean="0">
              <a:solidFill>
                <a:srgbClr val="FF0000"/>
              </a:solidFill>
              <a:latin typeface="Times New Roman" pitchFamily="18" charset="0"/>
              <a:cs typeface="Times New Roman" pitchFamily="18" charset="0"/>
            </a:endParaRPr>
          </a:p>
          <a:p>
            <a:pPr algn="ctr">
              <a:buNone/>
            </a:pPr>
            <a:endParaRPr lang="en-US" sz="2400" dirty="0" smtClean="0"/>
          </a:p>
          <a:p>
            <a:pPr algn="ctr">
              <a:buNone/>
            </a:pPr>
            <a:r>
              <a:rPr lang="en-US" sz="2400" dirty="0" smtClean="0">
                <a:latin typeface="Times New Roman" pitchFamily="18" charset="0"/>
                <a:cs typeface="Times New Roman" pitchFamily="18" charset="0"/>
              </a:rPr>
              <a:t>Model total load and flow rate from the building </a:t>
            </a:r>
          </a:p>
          <a:p>
            <a:pPr algn="ctr">
              <a:buNone/>
            </a:pPr>
            <a:endParaRPr lang="en-US" sz="2400" dirty="0" smtClean="0"/>
          </a:p>
          <a:p>
            <a:pPr algn="ctr">
              <a:buNone/>
            </a:pPr>
            <a:endParaRPr lang="en-US" sz="2400" b="1" u="sng" dirty="0" smtClean="0">
              <a:solidFill>
                <a:srgbClr val="C00000"/>
              </a:solidFill>
              <a:latin typeface="Times New Roman" pitchFamily="18" charset="0"/>
              <a:cs typeface="Times New Roman" pitchFamily="18" charset="0"/>
            </a:endParaRPr>
          </a:p>
          <a:p>
            <a:pPr algn="ctr">
              <a:buNone/>
            </a:pPr>
            <a:endParaRPr lang="en-US" sz="2400" b="1" u="sng" dirty="0" smtClean="0">
              <a:solidFill>
                <a:srgbClr val="C00000"/>
              </a:solidFill>
              <a:latin typeface="Times New Roman" pitchFamily="18" charset="0"/>
              <a:cs typeface="Times New Roman" pitchFamily="18" charset="0"/>
            </a:endParaRPr>
          </a:p>
          <a:p>
            <a:pPr algn="ctr">
              <a:buNone/>
            </a:pPr>
            <a:endParaRPr lang="en-US" sz="2400" b="1" u="sng" dirty="0" smtClean="0">
              <a:solidFill>
                <a:srgbClr val="C00000"/>
              </a:solidFill>
              <a:latin typeface="Times New Roman" pitchFamily="18" charset="0"/>
              <a:cs typeface="Times New Roman" pitchFamily="18" charset="0"/>
            </a:endParaRPr>
          </a:p>
          <a:p>
            <a:pPr algn="l">
              <a:buNone/>
            </a:pPr>
            <a:endParaRPr lang="en-US" sz="2400" b="1" u="sng" dirty="0" smtClean="0">
              <a:solidFill>
                <a:srgbClr val="C00000"/>
              </a:solidFill>
              <a:latin typeface="Times New Roman" pitchFamily="18" charset="0"/>
              <a:cs typeface="Times New Roman" pitchFamily="18" charset="0"/>
            </a:endParaRPr>
          </a:p>
          <a:p>
            <a:pPr algn="l">
              <a:buNone/>
            </a:pPr>
            <a:r>
              <a:rPr lang="ar-SA"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lgn="l">
              <a:buNone/>
            </a:pPr>
            <a:endParaRPr lang="en-US" sz="2400" b="1" u="sng" dirty="0" smtClean="0">
              <a:solidFill>
                <a:srgbClr val="FF0000"/>
              </a:solidFill>
              <a:latin typeface="Times New Roman" pitchFamily="18" charset="0"/>
              <a:cs typeface="Times New Roman" pitchFamily="18" charset="0"/>
            </a:endParaRPr>
          </a:p>
          <a:p>
            <a:pPr algn="l">
              <a:buNone/>
            </a:pPr>
            <a:endParaRPr lang="en-US" sz="2400" b="1" u="sng" dirty="0" smtClean="0">
              <a:solidFill>
                <a:srgbClr val="FF0000"/>
              </a:solidFill>
              <a:latin typeface="Times New Roman" pitchFamily="18" charset="0"/>
              <a:cs typeface="Times New Roman" pitchFamily="18" charset="0"/>
            </a:endParaRPr>
          </a:p>
          <a:p>
            <a:pPr algn="l">
              <a:buNone/>
            </a:pPr>
            <a:endParaRPr lang="en-US" sz="2400" b="1" u="sng" dirty="0" smtClean="0">
              <a:solidFill>
                <a:srgbClr val="FF0000"/>
              </a:solidFill>
              <a:latin typeface="Times New Roman" pitchFamily="18" charset="0"/>
              <a:cs typeface="Times New Roman" pitchFamily="18" charset="0"/>
            </a:endParaRPr>
          </a:p>
          <a:p>
            <a:pPr algn="l">
              <a:buNone/>
            </a:pPr>
            <a:endParaRPr lang="en-US" sz="2400" b="1" u="sng" dirty="0" smtClean="0">
              <a:solidFill>
                <a:srgbClr val="FF0000"/>
              </a:solidFill>
              <a:latin typeface="Times New Roman" pitchFamily="18" charset="0"/>
              <a:cs typeface="Times New Roman" pitchFamily="18" charset="0"/>
            </a:endParaRPr>
          </a:p>
          <a:p>
            <a:pPr algn="l">
              <a:buNone/>
            </a:pPr>
            <a:endParaRPr lang="en-US" sz="2400" b="1" u="sng" dirty="0" smtClean="0">
              <a:solidFill>
                <a:srgbClr val="FF0000"/>
              </a:solidFill>
              <a:latin typeface="Times New Roman" pitchFamily="18" charset="0"/>
              <a:cs typeface="Times New Roman" pitchFamily="18" charset="0"/>
            </a:endParaRPr>
          </a:p>
          <a:p>
            <a:pPr algn="l">
              <a:buNone/>
            </a:pPr>
            <a:endParaRPr lang="en-US" sz="2400" b="1" u="sng" dirty="0" smtClean="0">
              <a:solidFill>
                <a:srgbClr val="FF0000"/>
              </a:solidFill>
              <a:latin typeface="Times New Roman" pitchFamily="18" charset="0"/>
              <a:cs typeface="Times New Roman" pitchFamily="18" charset="0"/>
            </a:endParaRPr>
          </a:p>
          <a:p>
            <a:pPr algn="l">
              <a:buNone/>
            </a:pPr>
            <a:endParaRPr lang="en-US" sz="2400" b="1" u="sng" dirty="0" smtClean="0">
              <a:solidFill>
                <a:srgbClr val="FF0000"/>
              </a:solidFill>
              <a:latin typeface="Times New Roman" pitchFamily="18" charset="0"/>
              <a:cs typeface="Times New Roman" pitchFamily="18" charset="0"/>
            </a:endParaRPr>
          </a:p>
          <a:p>
            <a:pPr algn="l">
              <a:buNone/>
            </a:pPr>
            <a:endParaRPr lang="en-US" sz="2400" b="1" u="sng" dirty="0" smtClean="0">
              <a:solidFill>
                <a:srgbClr val="FF0000"/>
              </a:solidFill>
              <a:latin typeface="Times New Roman" pitchFamily="18" charset="0"/>
              <a:cs typeface="Times New Roman" pitchFamily="18" charset="0"/>
            </a:endParaRPr>
          </a:p>
          <a:p>
            <a:pPr algn="l">
              <a:buNone/>
            </a:pPr>
            <a:endParaRPr lang="en-US" sz="2400" b="1" u="sng" dirty="0" smtClean="0">
              <a:solidFill>
                <a:srgbClr val="FF0000"/>
              </a:solidFill>
              <a:latin typeface="Times New Roman" pitchFamily="18" charset="0"/>
              <a:cs typeface="Times New Roman" pitchFamily="18" charset="0"/>
            </a:endParaRPr>
          </a:p>
          <a:p>
            <a:pPr algn="l">
              <a:buNone/>
            </a:pPr>
            <a:endParaRPr lang="en-US" sz="2400" b="1" u="sng" dirty="0" smtClean="0">
              <a:solidFill>
                <a:srgbClr val="FF0000"/>
              </a:solidFill>
              <a:latin typeface="Times New Roman" pitchFamily="18" charset="0"/>
              <a:cs typeface="Times New Roman" pitchFamily="18" charset="0"/>
            </a:endParaRPr>
          </a:p>
          <a:p>
            <a:pPr algn="l">
              <a:buNone/>
            </a:pPr>
            <a:endParaRPr lang="ar-SA" sz="2400" b="1" u="sng" dirty="0" smtClean="0">
              <a:solidFill>
                <a:srgbClr val="FF0000"/>
              </a:solidFill>
              <a:latin typeface="Times New Roman" pitchFamily="18" charset="0"/>
              <a:cs typeface="Times New Roman" pitchFamily="18" charset="0"/>
            </a:endParaRPr>
          </a:p>
        </p:txBody>
      </p:sp>
      <p:graphicFrame>
        <p:nvGraphicFramePr>
          <p:cNvPr id="4" name="جدول 3"/>
          <p:cNvGraphicFramePr>
            <a:graphicFrameLocks noGrp="1"/>
          </p:cNvGraphicFramePr>
          <p:nvPr/>
        </p:nvGraphicFramePr>
        <p:xfrm>
          <a:off x="1752600" y="3505200"/>
          <a:ext cx="5513706" cy="1962912"/>
        </p:xfrm>
        <a:graphic>
          <a:graphicData uri="http://schemas.openxmlformats.org/drawingml/2006/table">
            <a:tbl>
              <a:tblPr/>
              <a:tblGrid>
                <a:gridCol w="1259683"/>
                <a:gridCol w="1319891"/>
                <a:gridCol w="99009"/>
                <a:gridCol w="1515232"/>
                <a:gridCol w="1319891"/>
              </a:tblGrid>
              <a:tr h="102235">
                <a:tc>
                  <a:txBody>
                    <a:bodyPr/>
                    <a:lstStyle/>
                    <a:p>
                      <a:pPr marL="0" marR="0" algn="ctr">
                        <a:lnSpc>
                          <a:spcPct val="115000"/>
                        </a:lnSpc>
                        <a:spcBef>
                          <a:spcPts val="0"/>
                        </a:spcBef>
                        <a:spcAft>
                          <a:spcPts val="0"/>
                        </a:spcAft>
                      </a:pPr>
                      <a:r>
                        <a:rPr lang="en-US" sz="1400" b="1" dirty="0">
                          <a:solidFill>
                            <a:schemeClr val="tx1"/>
                          </a:solidFill>
                          <a:latin typeface="Times New Roman"/>
                          <a:ea typeface="Calibri"/>
                          <a:cs typeface="Arial"/>
                        </a:rPr>
                        <a:t>floor #</a:t>
                      </a:r>
                      <a:endParaRPr lang="en-US" sz="14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gridSpan="2">
                  <a:txBody>
                    <a:bodyPr/>
                    <a:lstStyle/>
                    <a:p>
                      <a:pPr marL="0" marR="0" algn="ctr">
                        <a:lnSpc>
                          <a:spcPct val="115000"/>
                        </a:lnSpc>
                        <a:spcBef>
                          <a:spcPts val="0"/>
                        </a:spcBef>
                        <a:spcAft>
                          <a:spcPts val="0"/>
                        </a:spcAft>
                      </a:pPr>
                      <a:r>
                        <a:rPr lang="en-US" sz="1400" b="1" dirty="0">
                          <a:solidFill>
                            <a:schemeClr val="tx1"/>
                          </a:solidFill>
                          <a:latin typeface="Times New Roman"/>
                          <a:ea typeface="Calibri"/>
                          <a:cs typeface="Arial"/>
                        </a:rPr>
                        <a:t>kw</a:t>
                      </a:r>
                      <a:endParaRPr lang="en-US" sz="14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hMerge="1">
                  <a:txBody>
                    <a:bodyPr/>
                    <a:lstStyle/>
                    <a:p>
                      <a:endParaRPr lang="en-US"/>
                    </a:p>
                  </a:txBody>
                  <a:tcPr/>
                </a:tc>
                <a:tc>
                  <a:txBody>
                    <a:bodyPr/>
                    <a:lstStyle/>
                    <a:p>
                      <a:pPr marL="0" marR="0" algn="ctr">
                        <a:lnSpc>
                          <a:spcPct val="115000"/>
                        </a:lnSpc>
                        <a:spcBef>
                          <a:spcPts val="0"/>
                        </a:spcBef>
                        <a:spcAft>
                          <a:spcPts val="0"/>
                        </a:spcAft>
                      </a:pPr>
                      <a:r>
                        <a:rPr lang="en-US" sz="1400" b="1" dirty="0">
                          <a:solidFill>
                            <a:schemeClr val="tx1"/>
                          </a:solidFill>
                          <a:latin typeface="Times New Roman"/>
                          <a:ea typeface="Calibri"/>
                          <a:cs typeface="Arial"/>
                        </a:rPr>
                        <a:t>L/S</a:t>
                      </a:r>
                      <a:endParaRPr lang="en-US" sz="14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US" sz="1400" b="1">
                          <a:solidFill>
                            <a:schemeClr val="tx1"/>
                          </a:solidFill>
                          <a:latin typeface="Times New Roman"/>
                          <a:ea typeface="Calibri"/>
                          <a:cs typeface="Arial"/>
                        </a:rPr>
                        <a:t>GPM</a:t>
                      </a:r>
                      <a:endParaRPr lang="en-US" sz="14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r>
              <a:tr h="102235">
                <a:tc>
                  <a:txBody>
                    <a:bodyPr/>
                    <a:lstStyle/>
                    <a:p>
                      <a:pPr marL="0" marR="0">
                        <a:lnSpc>
                          <a:spcPct val="115000"/>
                        </a:lnSpc>
                        <a:spcBef>
                          <a:spcPts val="0"/>
                        </a:spcBef>
                        <a:spcAft>
                          <a:spcPts val="0"/>
                        </a:spcAft>
                      </a:pPr>
                      <a:r>
                        <a:rPr lang="en-US" sz="1400" b="1" dirty="0">
                          <a:solidFill>
                            <a:schemeClr val="tx1"/>
                          </a:solidFill>
                          <a:latin typeface="Times New Roman"/>
                          <a:ea typeface="Calibri"/>
                          <a:cs typeface="Arial"/>
                        </a:rPr>
                        <a:t>Second Floor </a:t>
                      </a:r>
                      <a:endParaRPr lang="en-US" sz="14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gridSpan="2">
                  <a:txBody>
                    <a:bodyPr/>
                    <a:lstStyle/>
                    <a:p>
                      <a:pPr marL="0" marR="0" algn="ctr">
                        <a:lnSpc>
                          <a:spcPct val="115000"/>
                        </a:lnSpc>
                        <a:spcBef>
                          <a:spcPts val="0"/>
                        </a:spcBef>
                        <a:spcAft>
                          <a:spcPts val="0"/>
                        </a:spcAft>
                      </a:pPr>
                      <a:r>
                        <a:rPr lang="en-US" sz="1400" b="1">
                          <a:solidFill>
                            <a:schemeClr val="tx1"/>
                          </a:solidFill>
                          <a:latin typeface="Times New Roman"/>
                          <a:ea typeface="Calibri"/>
                          <a:cs typeface="Arial"/>
                        </a:rPr>
                        <a:t>95.8089</a:t>
                      </a:r>
                      <a:endParaRPr lang="en-US" sz="1400" b="1">
                        <a:solidFill>
                          <a:schemeClr val="tx1"/>
                        </a:solidFill>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hMerge="1">
                  <a:txBody>
                    <a:bodyPr/>
                    <a:lstStyle/>
                    <a:p>
                      <a:endParaRPr lang="en-US"/>
                    </a:p>
                  </a:txBody>
                  <a:tcPr/>
                </a:tc>
                <a:tc>
                  <a:txBody>
                    <a:bodyPr/>
                    <a:lstStyle/>
                    <a:p>
                      <a:pPr marL="0" marR="0" algn="ctr">
                        <a:lnSpc>
                          <a:spcPct val="115000"/>
                        </a:lnSpc>
                        <a:spcBef>
                          <a:spcPts val="0"/>
                        </a:spcBef>
                        <a:spcAft>
                          <a:spcPts val="0"/>
                        </a:spcAft>
                      </a:pPr>
                      <a:r>
                        <a:rPr lang="en-US" sz="1400" b="1">
                          <a:solidFill>
                            <a:schemeClr val="tx1"/>
                          </a:solidFill>
                          <a:latin typeface="Times New Roman"/>
                          <a:ea typeface="Calibri"/>
                          <a:cs typeface="Arial"/>
                        </a:rPr>
                        <a:t>1.432</a:t>
                      </a:r>
                      <a:endParaRPr lang="en-US" sz="14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marL="0" marR="0" algn="ctr">
                        <a:lnSpc>
                          <a:spcPct val="115000"/>
                        </a:lnSpc>
                        <a:spcBef>
                          <a:spcPts val="0"/>
                        </a:spcBef>
                        <a:spcAft>
                          <a:spcPts val="0"/>
                        </a:spcAft>
                      </a:pPr>
                      <a:r>
                        <a:rPr lang="en-US" sz="1400" b="1">
                          <a:solidFill>
                            <a:schemeClr val="tx1"/>
                          </a:solidFill>
                          <a:latin typeface="Times New Roman"/>
                          <a:ea typeface="Calibri"/>
                          <a:cs typeface="Arial"/>
                        </a:rPr>
                        <a:t>22.7688</a:t>
                      </a:r>
                      <a:endParaRPr lang="en-US" sz="14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r h="102235">
                <a:tc>
                  <a:txBody>
                    <a:bodyPr/>
                    <a:lstStyle/>
                    <a:p>
                      <a:pPr marL="0" marR="0">
                        <a:lnSpc>
                          <a:spcPct val="115000"/>
                        </a:lnSpc>
                        <a:spcBef>
                          <a:spcPts val="0"/>
                        </a:spcBef>
                        <a:spcAft>
                          <a:spcPts val="0"/>
                        </a:spcAft>
                      </a:pPr>
                      <a:r>
                        <a:rPr lang="en-US" sz="1400" b="1" dirty="0">
                          <a:solidFill>
                            <a:schemeClr val="tx1"/>
                          </a:solidFill>
                          <a:latin typeface="Times New Roman"/>
                          <a:ea typeface="Calibri"/>
                          <a:cs typeface="Arial"/>
                        </a:rPr>
                        <a:t>First Floor </a:t>
                      </a:r>
                      <a:endParaRPr lang="en-US" sz="14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gridSpan="2">
                  <a:txBody>
                    <a:bodyPr/>
                    <a:lstStyle/>
                    <a:p>
                      <a:pPr marL="0" marR="0" algn="ctr">
                        <a:lnSpc>
                          <a:spcPct val="115000"/>
                        </a:lnSpc>
                        <a:spcBef>
                          <a:spcPts val="0"/>
                        </a:spcBef>
                        <a:spcAft>
                          <a:spcPts val="0"/>
                        </a:spcAft>
                      </a:pPr>
                      <a:r>
                        <a:rPr lang="en-US" sz="1400" b="1">
                          <a:solidFill>
                            <a:schemeClr val="tx1"/>
                          </a:solidFill>
                          <a:latin typeface="Times New Roman"/>
                          <a:ea typeface="Calibri"/>
                          <a:cs typeface="Arial"/>
                        </a:rPr>
                        <a:t>138.266</a:t>
                      </a:r>
                      <a:endParaRPr lang="en-US" sz="1400" b="1">
                        <a:solidFill>
                          <a:schemeClr val="tx1"/>
                        </a:solidFill>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hMerge="1">
                  <a:txBody>
                    <a:bodyPr/>
                    <a:lstStyle/>
                    <a:p>
                      <a:endParaRPr lang="en-US"/>
                    </a:p>
                  </a:txBody>
                  <a:tcPr/>
                </a:tc>
                <a:tc>
                  <a:txBody>
                    <a:bodyPr/>
                    <a:lstStyle/>
                    <a:p>
                      <a:pPr marL="0" marR="0" algn="ctr">
                        <a:lnSpc>
                          <a:spcPct val="115000"/>
                        </a:lnSpc>
                        <a:spcBef>
                          <a:spcPts val="0"/>
                        </a:spcBef>
                        <a:spcAft>
                          <a:spcPts val="0"/>
                        </a:spcAft>
                      </a:pPr>
                      <a:r>
                        <a:rPr lang="en-US" sz="1400" b="1">
                          <a:solidFill>
                            <a:schemeClr val="tx1"/>
                          </a:solidFill>
                          <a:latin typeface="Times New Roman"/>
                          <a:ea typeface="Calibri"/>
                          <a:cs typeface="Arial"/>
                        </a:rPr>
                        <a:t>1.624</a:t>
                      </a:r>
                      <a:endParaRPr lang="en-US" sz="14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0" algn="ctr">
                        <a:lnSpc>
                          <a:spcPct val="115000"/>
                        </a:lnSpc>
                        <a:spcBef>
                          <a:spcPts val="0"/>
                        </a:spcBef>
                        <a:spcAft>
                          <a:spcPts val="0"/>
                        </a:spcAft>
                      </a:pPr>
                      <a:r>
                        <a:rPr lang="en-US" sz="1400" b="1">
                          <a:solidFill>
                            <a:schemeClr val="tx1"/>
                          </a:solidFill>
                          <a:latin typeface="Times New Roman"/>
                          <a:ea typeface="Calibri"/>
                          <a:cs typeface="Arial"/>
                        </a:rPr>
                        <a:t>25.821</a:t>
                      </a:r>
                      <a:endParaRPr lang="en-US" sz="14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102235">
                <a:tc>
                  <a:txBody>
                    <a:bodyPr/>
                    <a:lstStyle/>
                    <a:p>
                      <a:pPr marL="0" marR="0">
                        <a:lnSpc>
                          <a:spcPct val="115000"/>
                        </a:lnSpc>
                        <a:spcBef>
                          <a:spcPts val="0"/>
                        </a:spcBef>
                        <a:spcAft>
                          <a:spcPts val="0"/>
                        </a:spcAft>
                      </a:pPr>
                      <a:r>
                        <a:rPr lang="en-US" sz="1400" b="1" dirty="0">
                          <a:solidFill>
                            <a:schemeClr val="tx1"/>
                          </a:solidFill>
                          <a:latin typeface="Times New Roman"/>
                          <a:ea typeface="Calibri"/>
                          <a:cs typeface="Arial"/>
                        </a:rPr>
                        <a:t>Ground floor </a:t>
                      </a:r>
                      <a:endParaRPr lang="en-US" sz="14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gridSpan="2">
                  <a:txBody>
                    <a:bodyPr/>
                    <a:lstStyle/>
                    <a:p>
                      <a:pPr marL="0" marR="0" algn="ctr">
                        <a:lnSpc>
                          <a:spcPct val="115000"/>
                        </a:lnSpc>
                        <a:spcBef>
                          <a:spcPts val="0"/>
                        </a:spcBef>
                        <a:spcAft>
                          <a:spcPts val="0"/>
                        </a:spcAft>
                      </a:pPr>
                      <a:r>
                        <a:rPr lang="en-US" sz="1400" b="1" dirty="0">
                          <a:solidFill>
                            <a:schemeClr val="tx1"/>
                          </a:solidFill>
                          <a:latin typeface="Times New Roman"/>
                          <a:ea typeface="Calibri"/>
                          <a:cs typeface="Arial"/>
                        </a:rPr>
                        <a:t>103.741</a:t>
                      </a:r>
                      <a:endParaRPr lang="en-US" sz="1400" b="1" dirty="0">
                        <a:solidFill>
                          <a:schemeClr val="tx1"/>
                        </a:solidFill>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hMerge="1">
                  <a:txBody>
                    <a:bodyPr/>
                    <a:lstStyle/>
                    <a:p>
                      <a:endParaRPr lang="en-US"/>
                    </a:p>
                  </a:txBody>
                  <a:tcPr/>
                </a:tc>
                <a:tc>
                  <a:txBody>
                    <a:bodyPr/>
                    <a:lstStyle/>
                    <a:p>
                      <a:pPr marL="0" marR="0" algn="ctr">
                        <a:lnSpc>
                          <a:spcPct val="115000"/>
                        </a:lnSpc>
                        <a:spcBef>
                          <a:spcPts val="0"/>
                        </a:spcBef>
                        <a:spcAft>
                          <a:spcPts val="0"/>
                        </a:spcAft>
                      </a:pPr>
                      <a:r>
                        <a:rPr lang="en-US" sz="1400" b="1">
                          <a:solidFill>
                            <a:schemeClr val="tx1"/>
                          </a:solidFill>
                          <a:latin typeface="Times New Roman"/>
                          <a:ea typeface="Calibri"/>
                          <a:cs typeface="Arial"/>
                        </a:rPr>
                        <a:t>2.736</a:t>
                      </a:r>
                      <a:endParaRPr lang="en-US" sz="14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marL="0" marR="0" algn="ctr">
                        <a:lnSpc>
                          <a:spcPct val="115000"/>
                        </a:lnSpc>
                        <a:spcBef>
                          <a:spcPts val="0"/>
                        </a:spcBef>
                        <a:spcAft>
                          <a:spcPts val="0"/>
                        </a:spcAft>
                      </a:pPr>
                      <a:r>
                        <a:rPr lang="en-US" sz="1400" b="1">
                          <a:solidFill>
                            <a:schemeClr val="tx1"/>
                          </a:solidFill>
                          <a:latin typeface="Times New Roman"/>
                          <a:ea typeface="Calibri"/>
                          <a:cs typeface="Arial"/>
                        </a:rPr>
                        <a:t>43.5024</a:t>
                      </a:r>
                      <a:endParaRPr lang="en-US" sz="14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r h="107315">
                <a:tc>
                  <a:txBody>
                    <a:bodyPr/>
                    <a:lstStyle/>
                    <a:p>
                      <a:pPr marL="0" marR="0">
                        <a:lnSpc>
                          <a:spcPct val="115000"/>
                        </a:lnSpc>
                        <a:spcBef>
                          <a:spcPts val="0"/>
                        </a:spcBef>
                        <a:spcAft>
                          <a:spcPts val="0"/>
                        </a:spcAft>
                      </a:pPr>
                      <a:r>
                        <a:rPr lang="en-US" sz="1400" b="1">
                          <a:solidFill>
                            <a:schemeClr val="tx1"/>
                          </a:solidFill>
                          <a:latin typeface="Times New Roman"/>
                          <a:ea typeface="Calibri"/>
                          <a:cs typeface="Arial"/>
                        </a:rPr>
                        <a:t>Basement one </a:t>
                      </a:r>
                      <a:endParaRPr lang="en-US" sz="14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gridSpan="2">
                  <a:txBody>
                    <a:bodyPr/>
                    <a:lstStyle/>
                    <a:p>
                      <a:pPr marL="0" marR="0" algn="ctr">
                        <a:lnSpc>
                          <a:spcPct val="115000"/>
                        </a:lnSpc>
                        <a:spcBef>
                          <a:spcPts val="0"/>
                        </a:spcBef>
                        <a:spcAft>
                          <a:spcPts val="0"/>
                        </a:spcAft>
                      </a:pPr>
                      <a:r>
                        <a:rPr lang="en-US" sz="1400" b="1" dirty="0">
                          <a:solidFill>
                            <a:schemeClr val="tx1"/>
                          </a:solidFill>
                          <a:latin typeface="Times New Roman"/>
                          <a:ea typeface="Calibri"/>
                          <a:cs typeface="Arial"/>
                        </a:rPr>
                        <a:t>166.12</a:t>
                      </a:r>
                      <a:endParaRPr lang="en-US" sz="1400" b="1" dirty="0">
                        <a:solidFill>
                          <a:schemeClr val="tx1"/>
                        </a:solidFill>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hMerge="1">
                  <a:txBody>
                    <a:bodyPr/>
                    <a:lstStyle/>
                    <a:p>
                      <a:endParaRPr lang="en-US"/>
                    </a:p>
                  </a:txBody>
                  <a:tcPr/>
                </a:tc>
                <a:tc>
                  <a:txBody>
                    <a:bodyPr/>
                    <a:lstStyle/>
                    <a:p>
                      <a:pPr marL="0" marR="0" algn="ctr">
                        <a:lnSpc>
                          <a:spcPct val="115000"/>
                        </a:lnSpc>
                        <a:spcBef>
                          <a:spcPts val="0"/>
                        </a:spcBef>
                        <a:spcAft>
                          <a:spcPts val="0"/>
                        </a:spcAft>
                      </a:pPr>
                      <a:r>
                        <a:rPr lang="en-US" sz="1400" b="1">
                          <a:solidFill>
                            <a:schemeClr val="tx1"/>
                          </a:solidFill>
                          <a:latin typeface="Times New Roman"/>
                          <a:ea typeface="Calibri"/>
                          <a:cs typeface="Arial"/>
                        </a:rPr>
                        <a:t>2.593</a:t>
                      </a:r>
                      <a:endParaRPr lang="en-US" sz="14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0" algn="ctr">
                        <a:lnSpc>
                          <a:spcPct val="115000"/>
                        </a:lnSpc>
                        <a:spcBef>
                          <a:spcPts val="0"/>
                        </a:spcBef>
                        <a:spcAft>
                          <a:spcPts val="0"/>
                        </a:spcAft>
                      </a:pPr>
                      <a:r>
                        <a:rPr lang="en-US" sz="1400" b="1">
                          <a:solidFill>
                            <a:schemeClr val="tx1"/>
                          </a:solidFill>
                          <a:latin typeface="Times New Roman"/>
                          <a:ea typeface="Calibri"/>
                          <a:cs typeface="Arial"/>
                        </a:rPr>
                        <a:t>41.228</a:t>
                      </a:r>
                      <a:endParaRPr lang="en-US" sz="14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107315">
                <a:tc>
                  <a:txBody>
                    <a:bodyPr/>
                    <a:lstStyle/>
                    <a:p>
                      <a:pPr marL="0" marR="0">
                        <a:lnSpc>
                          <a:spcPct val="115000"/>
                        </a:lnSpc>
                        <a:spcBef>
                          <a:spcPts val="0"/>
                        </a:spcBef>
                        <a:spcAft>
                          <a:spcPts val="0"/>
                        </a:spcAft>
                      </a:pPr>
                      <a:r>
                        <a:rPr lang="en-US" sz="1400" b="1">
                          <a:solidFill>
                            <a:schemeClr val="tx1"/>
                          </a:solidFill>
                          <a:latin typeface="Times New Roman"/>
                          <a:ea typeface="Calibri"/>
                          <a:cs typeface="Arial"/>
                        </a:rPr>
                        <a:t>Basement tow</a:t>
                      </a:r>
                      <a:endParaRPr lang="en-US" sz="14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gridSpan="2">
                  <a:txBody>
                    <a:bodyPr/>
                    <a:lstStyle/>
                    <a:p>
                      <a:pPr marL="0" marR="0" algn="ctr">
                        <a:lnSpc>
                          <a:spcPct val="115000"/>
                        </a:lnSpc>
                        <a:spcBef>
                          <a:spcPts val="0"/>
                        </a:spcBef>
                        <a:spcAft>
                          <a:spcPts val="0"/>
                        </a:spcAft>
                      </a:pPr>
                      <a:r>
                        <a:rPr lang="en-US" sz="1400" b="1" dirty="0">
                          <a:solidFill>
                            <a:schemeClr val="tx1"/>
                          </a:solidFill>
                          <a:latin typeface="Times New Roman"/>
                          <a:ea typeface="Calibri"/>
                          <a:cs typeface="Arial"/>
                        </a:rPr>
                        <a:t>94.984</a:t>
                      </a:r>
                      <a:endParaRPr lang="en-US" sz="1400" b="1" dirty="0">
                        <a:solidFill>
                          <a:schemeClr val="tx1"/>
                        </a:solidFill>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hMerge="1">
                  <a:txBody>
                    <a:bodyPr/>
                    <a:lstStyle/>
                    <a:p>
                      <a:endParaRPr lang="en-US"/>
                    </a:p>
                  </a:txBody>
                  <a:tcPr/>
                </a:tc>
                <a:tc>
                  <a:txBody>
                    <a:bodyPr/>
                    <a:lstStyle/>
                    <a:p>
                      <a:pPr marL="0" marR="0" algn="ctr">
                        <a:lnSpc>
                          <a:spcPct val="115000"/>
                        </a:lnSpc>
                        <a:spcBef>
                          <a:spcPts val="0"/>
                        </a:spcBef>
                        <a:spcAft>
                          <a:spcPts val="0"/>
                        </a:spcAft>
                      </a:pPr>
                      <a:r>
                        <a:rPr lang="en-US" sz="1400" b="1">
                          <a:solidFill>
                            <a:schemeClr val="tx1"/>
                          </a:solidFill>
                          <a:latin typeface="Times New Roman"/>
                          <a:ea typeface="Calibri"/>
                          <a:cs typeface="Arial"/>
                        </a:rPr>
                        <a:t>1.366</a:t>
                      </a:r>
                      <a:endParaRPr lang="en-US" sz="14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marL="0" marR="0" algn="ctr">
                        <a:lnSpc>
                          <a:spcPct val="115000"/>
                        </a:lnSpc>
                        <a:spcBef>
                          <a:spcPts val="0"/>
                        </a:spcBef>
                        <a:spcAft>
                          <a:spcPts val="0"/>
                        </a:spcAft>
                      </a:pPr>
                      <a:r>
                        <a:rPr lang="en-US" sz="1400" b="1">
                          <a:solidFill>
                            <a:schemeClr val="tx1"/>
                          </a:solidFill>
                          <a:latin typeface="Times New Roman"/>
                          <a:ea typeface="Calibri"/>
                          <a:cs typeface="Arial"/>
                        </a:rPr>
                        <a:t>21.7194</a:t>
                      </a:r>
                      <a:endParaRPr lang="en-US" sz="14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r h="107315">
                <a:tc>
                  <a:txBody>
                    <a:bodyPr/>
                    <a:lstStyle/>
                    <a:p>
                      <a:pPr marL="0" marR="0">
                        <a:lnSpc>
                          <a:spcPct val="115000"/>
                        </a:lnSpc>
                        <a:spcBef>
                          <a:spcPts val="0"/>
                        </a:spcBef>
                        <a:spcAft>
                          <a:spcPts val="0"/>
                        </a:spcAft>
                      </a:pPr>
                      <a:r>
                        <a:rPr lang="en-US" sz="1400" b="1">
                          <a:solidFill>
                            <a:schemeClr val="tx1"/>
                          </a:solidFill>
                          <a:latin typeface="Times New Roman"/>
                          <a:ea typeface="Calibri"/>
                          <a:cs typeface="Arial"/>
                        </a:rPr>
                        <a:t>TOTAL </a:t>
                      </a:r>
                      <a:endParaRPr lang="en-US" sz="14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gridSpan="2">
                  <a:txBody>
                    <a:bodyPr/>
                    <a:lstStyle/>
                    <a:p>
                      <a:endParaRPr lang="en-US" sz="1400" b="1">
                        <a:solidFill>
                          <a:schemeClr val="tx1"/>
                        </a:solidFill>
                        <a:latin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hMerge="1">
                  <a:txBody>
                    <a:bodyPr/>
                    <a:lstStyle/>
                    <a:p>
                      <a:endParaRPr lang="en-US"/>
                    </a:p>
                  </a:txBody>
                  <a:tcPr/>
                </a:tc>
                <a:tc>
                  <a:txBody>
                    <a:bodyPr/>
                    <a:lstStyle/>
                    <a:p>
                      <a:pPr marL="0" marR="0" algn="ctr">
                        <a:lnSpc>
                          <a:spcPct val="115000"/>
                        </a:lnSpc>
                        <a:spcBef>
                          <a:spcPts val="0"/>
                        </a:spcBef>
                        <a:spcAft>
                          <a:spcPts val="0"/>
                        </a:spcAft>
                      </a:pPr>
                      <a:r>
                        <a:rPr lang="en-US" sz="1400" b="1" dirty="0">
                          <a:solidFill>
                            <a:schemeClr val="tx1"/>
                          </a:solidFill>
                          <a:latin typeface="Times New Roman"/>
                          <a:ea typeface="Calibri"/>
                          <a:cs typeface="Arial"/>
                        </a:rPr>
                        <a:t>9.751</a:t>
                      </a:r>
                      <a:endParaRPr lang="en-US" sz="1400" b="1" dirty="0">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0" algn="ctr">
                        <a:lnSpc>
                          <a:spcPct val="115000"/>
                        </a:lnSpc>
                        <a:spcBef>
                          <a:spcPts val="0"/>
                        </a:spcBef>
                        <a:spcAft>
                          <a:spcPts val="0"/>
                        </a:spcAft>
                      </a:pPr>
                      <a:r>
                        <a:rPr lang="en-US" sz="1400" b="1">
                          <a:solidFill>
                            <a:schemeClr val="tx1"/>
                          </a:solidFill>
                          <a:latin typeface="Times New Roman"/>
                          <a:ea typeface="Calibri"/>
                          <a:cs typeface="Arial"/>
                        </a:rPr>
                        <a:t>155.038</a:t>
                      </a:r>
                      <a:endParaRPr lang="en-US" sz="1400" b="1">
                        <a:solidFill>
                          <a:schemeClr val="tx1"/>
                        </a:solidFill>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107950">
                <a:tc>
                  <a:txBody>
                    <a:bodyPr/>
                    <a:lstStyle/>
                    <a:p>
                      <a:endParaRPr lang="en-US" sz="1400" b="1">
                        <a:solidFill>
                          <a:schemeClr val="tx1"/>
                        </a:solidFill>
                        <a:latin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endParaRPr lang="en-US" sz="1400" b="1">
                        <a:solidFill>
                          <a:schemeClr val="tx1"/>
                        </a:solidFill>
                        <a:latin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gridSpan="3">
                  <a:txBody>
                    <a:bodyPr/>
                    <a:lstStyle/>
                    <a:p>
                      <a:pPr marL="0" marR="0">
                        <a:lnSpc>
                          <a:spcPct val="115000"/>
                        </a:lnSpc>
                        <a:spcBef>
                          <a:spcPts val="0"/>
                        </a:spcBef>
                        <a:spcAft>
                          <a:spcPts val="1000"/>
                        </a:spcAft>
                      </a:pPr>
                      <a:r>
                        <a:rPr lang="en-US" sz="1400" b="1" dirty="0">
                          <a:solidFill>
                            <a:schemeClr val="tx1"/>
                          </a:solidFill>
                          <a:latin typeface="Calibri"/>
                          <a:ea typeface="Calibri"/>
                          <a:cs typeface="Arial"/>
                        </a:rPr>
                        <a:t> </a:t>
                      </a:r>
                    </a:p>
                  </a:txBody>
                  <a:tcPr marL="0" marR="0" marT="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bl>
          </a:graphicData>
        </a:graphic>
      </p:graphicFrame>
      <p:graphicFrame>
        <p:nvGraphicFramePr>
          <p:cNvPr id="5" name="جدول 4"/>
          <p:cNvGraphicFramePr>
            <a:graphicFrameLocks noGrp="1"/>
          </p:cNvGraphicFramePr>
          <p:nvPr/>
        </p:nvGraphicFramePr>
        <p:xfrm>
          <a:off x="1752600" y="5217094"/>
          <a:ext cx="5562600" cy="1717548"/>
        </p:xfrm>
        <a:graphic>
          <a:graphicData uri="http://schemas.openxmlformats.org/drawingml/2006/table">
            <a:tbl>
              <a:tblPr/>
              <a:tblGrid>
                <a:gridCol w="1149996"/>
                <a:gridCol w="1446374"/>
                <a:gridCol w="1279202"/>
                <a:gridCol w="1052632"/>
                <a:gridCol w="634396"/>
              </a:tblGrid>
              <a:tr h="200025">
                <a:tc>
                  <a:txBody>
                    <a:bodyPr/>
                    <a:lstStyle/>
                    <a:p>
                      <a:pPr marL="0" marR="0">
                        <a:lnSpc>
                          <a:spcPct val="115000"/>
                        </a:lnSpc>
                        <a:spcBef>
                          <a:spcPts val="0"/>
                        </a:spcBef>
                        <a:spcAft>
                          <a:spcPts val="0"/>
                        </a:spcAft>
                      </a:pPr>
                      <a:r>
                        <a:rPr lang="en-US" sz="1400" b="1" dirty="0">
                          <a:solidFill>
                            <a:srgbClr val="000000"/>
                          </a:solidFill>
                          <a:latin typeface="Times New Roman"/>
                          <a:ea typeface="Calibri"/>
                          <a:cs typeface="Arial"/>
                        </a:rPr>
                        <a:t> </a:t>
                      </a:r>
                      <a:r>
                        <a:rPr lang="en-US" sz="1400" b="1" dirty="0" smtClean="0">
                          <a:solidFill>
                            <a:srgbClr val="000000"/>
                          </a:solidFill>
                          <a:latin typeface="Times New Roman"/>
                          <a:ea typeface="Calibri"/>
                          <a:cs typeface="Arial"/>
                        </a:rPr>
                        <a:t>MODEL </a:t>
                      </a:r>
                      <a:endParaRPr lang="en-US" sz="14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CAP[T.R]</a:t>
                      </a:r>
                      <a:endParaRPr lang="en-US" sz="1400" b="1">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GPM</a:t>
                      </a:r>
                      <a:endParaRPr lang="en-US" sz="1400" b="1">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US" sz="1300" b="1">
                          <a:solidFill>
                            <a:srgbClr val="000000"/>
                          </a:solidFill>
                          <a:latin typeface="Times New Roman"/>
                          <a:ea typeface="Calibri"/>
                          <a:cs typeface="Arial"/>
                        </a:rPr>
                        <a:t>PI</a:t>
                      </a:r>
                      <a:endParaRPr lang="en-US" sz="11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US" sz="1300" b="1">
                          <a:solidFill>
                            <a:srgbClr val="000000"/>
                          </a:solidFill>
                          <a:latin typeface="Times New Roman"/>
                          <a:ea typeface="Calibri"/>
                          <a:cs typeface="Arial"/>
                        </a:rPr>
                        <a:t>WPD</a:t>
                      </a:r>
                      <a:endParaRPr lang="en-US" sz="11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r>
              <a:tr h="200025">
                <a:tc>
                  <a:txBody>
                    <a:bodyPr/>
                    <a:lstStyle/>
                    <a:p>
                      <a:pPr marL="0" marR="0">
                        <a:lnSpc>
                          <a:spcPct val="115000"/>
                        </a:lnSpc>
                        <a:spcBef>
                          <a:spcPts val="0"/>
                        </a:spcBef>
                        <a:spcAft>
                          <a:spcPts val="0"/>
                        </a:spcAft>
                      </a:pPr>
                      <a:r>
                        <a:rPr lang="en-US" sz="1400" b="1" dirty="0">
                          <a:solidFill>
                            <a:srgbClr val="000000"/>
                          </a:solidFill>
                          <a:latin typeface="Times New Roman"/>
                          <a:ea typeface="Calibri"/>
                          <a:cs typeface="Arial"/>
                        </a:rPr>
                        <a:t>APSa 145-2S</a:t>
                      </a:r>
                      <a:endParaRPr lang="en-US" sz="14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153</a:t>
                      </a:r>
                      <a:endParaRPr lang="en-US" sz="1400" b="1" dirty="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155.038</a:t>
                      </a:r>
                      <a:endParaRPr lang="en-US" sz="1400" b="1">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marL="0" marR="0" algn="ctr">
                        <a:lnSpc>
                          <a:spcPct val="115000"/>
                        </a:lnSpc>
                        <a:spcBef>
                          <a:spcPts val="0"/>
                        </a:spcBef>
                        <a:spcAft>
                          <a:spcPts val="0"/>
                        </a:spcAft>
                      </a:pPr>
                      <a:r>
                        <a:rPr lang="en-US" sz="1300">
                          <a:solidFill>
                            <a:srgbClr val="000000"/>
                          </a:solidFill>
                          <a:latin typeface="Times New Roman"/>
                          <a:ea typeface="Calibri"/>
                          <a:cs typeface="Arial"/>
                        </a:rPr>
                        <a:t>138</a:t>
                      </a:r>
                      <a:endParaRPr lang="en-US" sz="11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a:txBody>
                    <a:bodyPr/>
                    <a:lstStyle/>
                    <a:p>
                      <a:pPr marL="0" marR="0" algn="ctr">
                        <a:lnSpc>
                          <a:spcPct val="115000"/>
                        </a:lnSpc>
                        <a:spcBef>
                          <a:spcPts val="0"/>
                        </a:spcBef>
                        <a:spcAft>
                          <a:spcPts val="0"/>
                        </a:spcAft>
                      </a:pPr>
                      <a:r>
                        <a:rPr lang="en-US" sz="1300">
                          <a:solidFill>
                            <a:srgbClr val="000000"/>
                          </a:solidFill>
                          <a:latin typeface="Times New Roman"/>
                          <a:ea typeface="Calibri"/>
                          <a:cs typeface="Arial"/>
                        </a:rPr>
                        <a:t>3.7</a:t>
                      </a:r>
                      <a:endParaRPr lang="en-US" sz="110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r>
              <a:tr h="200025">
                <a:tc>
                  <a:txBody>
                    <a:bodyPr/>
                    <a:lstStyle/>
                    <a:p>
                      <a:pPr marL="0" marR="0">
                        <a:lnSpc>
                          <a:spcPct val="115000"/>
                        </a:lnSpc>
                        <a:spcBef>
                          <a:spcPts val="0"/>
                        </a:spcBef>
                        <a:spcAft>
                          <a:spcPts val="0"/>
                        </a:spcAft>
                      </a:pPr>
                      <a:r>
                        <a:rPr lang="en-US" sz="1400" b="1" dirty="0">
                          <a:solidFill>
                            <a:srgbClr val="000000"/>
                          </a:solidFill>
                          <a:latin typeface="Times New Roman"/>
                          <a:ea typeface="Calibri"/>
                          <a:cs typeface="Arial"/>
                        </a:rPr>
                        <a:t>LWT</a:t>
                      </a:r>
                      <a:endParaRPr lang="en-US" sz="14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45</a:t>
                      </a:r>
                      <a:endParaRPr lang="en-US" sz="1400" b="1" dirty="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gridSpan="3">
                  <a:txBody>
                    <a:bodyPr/>
                    <a:lstStyle/>
                    <a:p>
                      <a:pPr marL="0" marR="0">
                        <a:lnSpc>
                          <a:spcPct val="115000"/>
                        </a:lnSpc>
                        <a:spcBef>
                          <a:spcPts val="0"/>
                        </a:spcBef>
                        <a:spcAft>
                          <a:spcPts val="1000"/>
                        </a:spcAft>
                      </a:pPr>
                      <a:r>
                        <a:rPr lang="en-US" sz="1400" b="1">
                          <a:latin typeface="Calibri"/>
                          <a:ea typeface="Calibri"/>
                          <a:cs typeface="Arial"/>
                        </a:rPr>
                        <a:t> </a:t>
                      </a:r>
                    </a:p>
                  </a:txBody>
                  <a:tcPr marL="0" marR="0" marT="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00025">
                <a:tc>
                  <a:txBody>
                    <a:bodyPr/>
                    <a:lstStyle/>
                    <a:p>
                      <a:pPr marL="0" marR="0">
                        <a:lnSpc>
                          <a:spcPct val="115000"/>
                        </a:lnSpc>
                        <a:spcBef>
                          <a:spcPts val="0"/>
                        </a:spcBef>
                        <a:spcAft>
                          <a:spcPts val="0"/>
                        </a:spcAft>
                      </a:pPr>
                      <a:r>
                        <a:rPr lang="en-US" sz="1400" b="1">
                          <a:solidFill>
                            <a:srgbClr val="000000"/>
                          </a:solidFill>
                          <a:latin typeface="Times New Roman"/>
                          <a:ea typeface="Calibri"/>
                          <a:cs typeface="Arial"/>
                        </a:rPr>
                        <a:t>AMPEANT .T</a:t>
                      </a:r>
                      <a:endParaRPr lang="en-US" sz="1400" b="1">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85</a:t>
                      </a:r>
                      <a:endParaRPr lang="en-US" sz="1400" b="1" dirty="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D5E2"/>
                    </a:solidFill>
                  </a:tcPr>
                </a:tc>
                <a:tc gridSpan="3">
                  <a:txBody>
                    <a:bodyPr/>
                    <a:lstStyle/>
                    <a:p>
                      <a:pPr marL="0" marR="0">
                        <a:lnSpc>
                          <a:spcPct val="115000"/>
                        </a:lnSpc>
                        <a:spcBef>
                          <a:spcPts val="0"/>
                        </a:spcBef>
                        <a:spcAft>
                          <a:spcPts val="1000"/>
                        </a:spcAft>
                      </a:pPr>
                      <a:r>
                        <a:rPr lang="en-US" sz="1400" b="1" dirty="0">
                          <a:latin typeface="Calibri"/>
                          <a:ea typeface="Calibri"/>
                          <a:cs typeface="Arial"/>
                        </a:rPr>
                        <a:t> </a:t>
                      </a: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c hMerge="1">
                  <a:txBody>
                    <a:bodyPr/>
                    <a:lstStyle/>
                    <a:p>
                      <a:endParaRPr lang="en-US"/>
                    </a:p>
                  </a:txBody>
                  <a:tcPr/>
                </a:tc>
                <a:tc hMerge="1">
                  <a:txBody>
                    <a:bodyPr/>
                    <a:lstStyle/>
                    <a:p>
                      <a:endParaRPr lang="en-US"/>
                    </a:p>
                  </a:txBody>
                  <a:tcPr/>
                </a:tc>
              </a:tr>
              <a:tr h="200025">
                <a:tc>
                  <a:txBody>
                    <a:bodyPr/>
                    <a:lstStyle/>
                    <a:p>
                      <a:pPr marL="0" marR="0">
                        <a:lnSpc>
                          <a:spcPct val="115000"/>
                        </a:lnSpc>
                        <a:spcBef>
                          <a:spcPts val="0"/>
                        </a:spcBef>
                        <a:spcAft>
                          <a:spcPts val="0"/>
                        </a:spcAft>
                      </a:pPr>
                      <a:r>
                        <a:rPr lang="en-US" sz="1400" b="1" dirty="0">
                          <a:solidFill>
                            <a:srgbClr val="000000"/>
                          </a:solidFill>
                          <a:latin typeface="Times New Roman"/>
                          <a:ea typeface="Calibri"/>
                          <a:cs typeface="Arial"/>
                        </a:rPr>
                        <a:t>FREQUANCY</a:t>
                      </a:r>
                      <a:endParaRPr lang="en-US" sz="14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50 HZ</a:t>
                      </a:r>
                      <a:endParaRPr lang="en-US" sz="1400" b="1" dirty="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gridSpan="3">
                  <a:txBody>
                    <a:bodyPr/>
                    <a:lstStyle/>
                    <a:p>
                      <a:pPr marL="0" marR="0">
                        <a:lnSpc>
                          <a:spcPct val="115000"/>
                        </a:lnSpc>
                        <a:spcBef>
                          <a:spcPts val="0"/>
                        </a:spcBef>
                        <a:spcAft>
                          <a:spcPts val="1000"/>
                        </a:spcAft>
                      </a:pPr>
                      <a:r>
                        <a:rPr lang="en-US" sz="1400" b="1" dirty="0">
                          <a:latin typeface="Calibri"/>
                          <a:ea typeface="Calibri"/>
                          <a:cs typeface="Arial"/>
                        </a:rPr>
                        <a:t> </a:t>
                      </a:r>
                    </a:p>
                  </a:txBody>
                  <a:tcPr marL="0" marR="0" marT="0" marB="0" anchor="ctr">
                    <a:lnL w="12700" cap="flat" cmpd="sng" algn="ctr">
                      <a:solidFill>
                        <a:srgbClr val="FFFFFF"/>
                      </a:solidFill>
                      <a:prstDash val="solid"/>
                      <a:round/>
                      <a:headEnd type="none" w="med" len="med"/>
                      <a:tailEnd type="none" w="med" len="med"/>
                    </a:lnL>
                    <a:lnR>
                      <a:noFill/>
                    </a:lnR>
                    <a:lnT>
                      <a:noFill/>
                    </a:lnT>
                    <a:lnB>
                      <a:noFill/>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4000">
        <p14:vortex/>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lstStyle/>
          <a:p>
            <a:r>
              <a:rPr lang="en-US" dirty="0" smtClean="0"/>
              <a:t>Equipment Selection</a:t>
            </a:r>
            <a:endParaRPr lang="ar-JO" dirty="0"/>
          </a:p>
        </p:txBody>
      </p:sp>
      <p:sp>
        <p:nvSpPr>
          <p:cNvPr id="6" name="TextBox 5"/>
          <p:cNvSpPr txBox="1"/>
          <p:nvPr/>
        </p:nvSpPr>
        <p:spPr>
          <a:xfrm>
            <a:off x="0" y="1141678"/>
            <a:ext cx="9144000" cy="9633406"/>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endParaRPr lang="en-US" sz="2200" b="1" dirty="0" smtClean="0">
              <a:solidFill>
                <a:srgbClr val="C00000"/>
              </a:solidFill>
              <a:cs typeface="+mj-cs"/>
            </a:endParaRPr>
          </a:p>
          <a:p>
            <a:pPr algn="ctr"/>
            <a:r>
              <a:rPr lang="en-US" sz="2400" b="1" u="sng" dirty="0" smtClean="0">
                <a:solidFill>
                  <a:srgbClr val="C00000"/>
                </a:solidFill>
                <a:latin typeface="Times New Roman" pitchFamily="18" charset="0"/>
                <a:cs typeface="Times New Roman" pitchFamily="18" charset="0"/>
              </a:rPr>
              <a:t>Fan coil :</a:t>
            </a:r>
          </a:p>
          <a:p>
            <a:pPr algn="l"/>
            <a:endParaRPr lang="en-US" sz="2400" b="1" u="sng" dirty="0" smtClean="0">
              <a:solidFill>
                <a:srgbClr val="C00000"/>
              </a:solidFill>
              <a:latin typeface="Times New Roman" pitchFamily="18" charset="0"/>
              <a:cs typeface="Times New Roman" pitchFamily="18" charset="0"/>
            </a:endParaRPr>
          </a:p>
          <a:p>
            <a:pPr algn="l"/>
            <a:r>
              <a:rPr lang="en-US" sz="2400" dirty="0" smtClean="0"/>
              <a:t>100 cfm F.C.U we will select: RAC 2 GCC H/C 4Rows</a:t>
            </a:r>
          </a:p>
          <a:p>
            <a:pPr algn="l"/>
            <a:r>
              <a:rPr lang="en-US" sz="2400" dirty="0" smtClean="0"/>
              <a:t>200 cfm F.C.U we will select: RAC 2 GCC H/C 4Rows</a:t>
            </a:r>
          </a:p>
          <a:p>
            <a:pPr algn="l"/>
            <a:r>
              <a:rPr lang="en-US" sz="2400" dirty="0" smtClean="0"/>
              <a:t>300 cfm F.C.U we will select: RAC 3 GCC H/C 4Rows</a:t>
            </a:r>
          </a:p>
          <a:p>
            <a:pPr algn="l"/>
            <a:r>
              <a:rPr lang="en-US" sz="2400" dirty="0" smtClean="0"/>
              <a:t>400 cfm F.C.U we will select: RAC 4 GCC H/C 4Rows</a:t>
            </a:r>
          </a:p>
          <a:p>
            <a:pPr algn="l"/>
            <a:r>
              <a:rPr lang="en-US" sz="2400" dirty="0" smtClean="0"/>
              <a:t>450 cfm F.C.U we will select: RAC 5 GCC H/C 4Rows</a:t>
            </a:r>
          </a:p>
          <a:p>
            <a:pPr algn="l"/>
            <a:r>
              <a:rPr lang="en-US" sz="2400" dirty="0" smtClean="0"/>
              <a:t>500 cfm F.C.U we will select: RAC 5 GCC H/C 4Rows</a:t>
            </a:r>
          </a:p>
          <a:p>
            <a:pPr algn="l"/>
            <a:r>
              <a:rPr lang="en-US" sz="2400" dirty="0" smtClean="0"/>
              <a:t>600 cfm F.C.U we will select: DCC 6 H/C 4Rows</a:t>
            </a:r>
          </a:p>
          <a:p>
            <a:pPr algn="l"/>
            <a:r>
              <a:rPr lang="en-US" sz="2400" dirty="0" smtClean="0"/>
              <a:t>700 cfm F.C.U we will select: DCC 8 H/C 4Rows</a:t>
            </a:r>
          </a:p>
          <a:p>
            <a:pPr algn="l"/>
            <a:r>
              <a:rPr lang="en-US" sz="2400" dirty="0" smtClean="0"/>
              <a:t>2000cfm F.C.U we will select: DCC 20 H/C 4Rows</a:t>
            </a:r>
            <a:endParaRPr lang="en-US" sz="2400" b="1" u="sng" dirty="0" smtClean="0">
              <a:solidFill>
                <a:srgbClr val="C00000"/>
              </a:solidFill>
              <a:latin typeface="Times New Roman" pitchFamily="18" charset="0"/>
              <a:cs typeface="Times New Roman" pitchFamily="18" charset="0"/>
            </a:endParaRPr>
          </a:p>
          <a:p>
            <a:pPr algn="l"/>
            <a:endParaRPr lang="en-US" sz="2400" b="1" u="sng" dirty="0" smtClean="0">
              <a:solidFill>
                <a:srgbClr val="C00000"/>
              </a:solidFill>
              <a:latin typeface="Times New Roman" pitchFamily="18" charset="0"/>
              <a:cs typeface="Times New Roman" pitchFamily="18" charset="0"/>
            </a:endParaRPr>
          </a:p>
          <a:p>
            <a:pPr algn="l"/>
            <a:endParaRPr lang="en-US" sz="2400" b="1" u="sng" dirty="0" smtClean="0">
              <a:solidFill>
                <a:srgbClr val="C00000"/>
              </a:solidFill>
              <a:latin typeface="Times New Roman" pitchFamily="18" charset="0"/>
              <a:cs typeface="Times New Roman" pitchFamily="18" charset="0"/>
            </a:endParaRPr>
          </a:p>
          <a:p>
            <a:pPr algn="l"/>
            <a:endParaRPr lang="en-US" sz="2400" b="1" u="sng" dirty="0" smtClean="0">
              <a:solidFill>
                <a:srgbClr val="C00000"/>
              </a:solidFill>
              <a:latin typeface="Times New Roman" pitchFamily="18" charset="0"/>
              <a:cs typeface="Times New Roman" pitchFamily="18" charset="0"/>
            </a:endParaRPr>
          </a:p>
          <a:p>
            <a:pPr algn="l"/>
            <a:endParaRPr lang="en-US" sz="2400" b="1" u="sng" dirty="0" smtClean="0">
              <a:solidFill>
                <a:srgbClr val="C00000"/>
              </a:solidFill>
              <a:latin typeface="Times New Roman" pitchFamily="18" charset="0"/>
              <a:cs typeface="Times New Roman" pitchFamily="18" charset="0"/>
            </a:endParaRPr>
          </a:p>
          <a:p>
            <a:pPr algn="l"/>
            <a:endParaRPr lang="en-US" sz="2400" b="1" u="sng" dirty="0" smtClean="0">
              <a:solidFill>
                <a:srgbClr val="C00000"/>
              </a:solidFill>
              <a:latin typeface="Times New Roman" pitchFamily="18" charset="0"/>
              <a:cs typeface="Times New Roman" pitchFamily="18" charset="0"/>
            </a:endParaRPr>
          </a:p>
          <a:p>
            <a:pPr algn="l"/>
            <a:endParaRPr lang="en-US" sz="2400" b="1" u="sng" dirty="0" smtClean="0">
              <a:solidFill>
                <a:srgbClr val="C00000"/>
              </a:solidFill>
              <a:latin typeface="Times New Roman" pitchFamily="18" charset="0"/>
              <a:cs typeface="Times New Roman" pitchFamily="18" charset="0"/>
            </a:endParaRPr>
          </a:p>
          <a:p>
            <a:pPr algn="l"/>
            <a:endParaRPr lang="en-US" sz="2400" b="1" u="sng" dirty="0" smtClean="0">
              <a:solidFill>
                <a:srgbClr val="C00000"/>
              </a:solidFill>
              <a:latin typeface="Times New Roman" pitchFamily="18" charset="0"/>
              <a:cs typeface="Times New Roman" pitchFamily="18" charset="0"/>
            </a:endParaRPr>
          </a:p>
          <a:p>
            <a:pPr algn="l"/>
            <a:endParaRPr lang="en-US" sz="2400" b="1" u="sng" dirty="0" smtClean="0">
              <a:solidFill>
                <a:srgbClr val="C00000"/>
              </a:solidFill>
              <a:latin typeface="Times New Roman" pitchFamily="18" charset="0"/>
              <a:cs typeface="Times New Roman" pitchFamily="18" charset="0"/>
            </a:endParaRPr>
          </a:p>
          <a:p>
            <a:pPr algn="l"/>
            <a:endParaRPr lang="en-US" sz="2400" b="1" u="sng" dirty="0" smtClean="0">
              <a:solidFill>
                <a:srgbClr val="C00000"/>
              </a:solidFill>
              <a:latin typeface="Times New Roman" pitchFamily="18" charset="0"/>
              <a:cs typeface="Times New Roman" pitchFamily="18" charset="0"/>
            </a:endParaRPr>
          </a:p>
          <a:p>
            <a:pPr algn="l"/>
            <a:endParaRPr lang="en-US" sz="2400" b="1" u="sng" dirty="0" smtClean="0">
              <a:solidFill>
                <a:srgbClr val="C00000"/>
              </a:solidFill>
              <a:latin typeface="Times New Roman" pitchFamily="18" charset="0"/>
              <a:cs typeface="Times New Roman" pitchFamily="18" charset="0"/>
            </a:endParaRPr>
          </a:p>
          <a:p>
            <a:pPr algn="l"/>
            <a:endParaRPr lang="en-US" sz="2400" b="1" u="sng" dirty="0" smtClean="0">
              <a:solidFill>
                <a:srgbClr val="C00000"/>
              </a:solidFill>
              <a:latin typeface="Times New Roman" pitchFamily="18" charset="0"/>
              <a:cs typeface="Times New Roman" pitchFamily="18" charset="0"/>
            </a:endParaRPr>
          </a:p>
          <a:p>
            <a:pPr algn="l"/>
            <a:endParaRPr lang="en-US" sz="2400" b="1" u="sng" dirty="0" smtClean="0">
              <a:solidFill>
                <a:srgbClr val="C00000"/>
              </a:solidFill>
              <a:latin typeface="Times New Roman" pitchFamily="18" charset="0"/>
              <a:cs typeface="Times New Roman" pitchFamily="18" charset="0"/>
            </a:endParaRPr>
          </a:p>
          <a:p>
            <a:pPr algn="l"/>
            <a:endParaRPr lang="en-US" sz="2400" b="1" u="sng" dirty="0" smtClean="0">
              <a:solidFill>
                <a:srgbClr val="C00000"/>
              </a:solidFill>
              <a:latin typeface="Times New Roman" pitchFamily="18" charset="0"/>
              <a:cs typeface="Times New Roman" pitchFamily="18" charset="0"/>
            </a:endParaRPr>
          </a:p>
          <a:p>
            <a:endParaRPr lang="en-US" sz="2200" b="1" dirty="0" smtClean="0">
              <a:solidFill>
                <a:srgbClr val="C00000"/>
              </a:solidFill>
              <a:cs typeface="+mj-cs"/>
            </a:endParaRPr>
          </a:p>
        </p:txBody>
      </p:sp>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4000">
        <p14:vortex/>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lstStyle/>
          <a:p>
            <a:r>
              <a:rPr lang="en-US" dirty="0" smtClean="0"/>
              <a:t>Equipment </a:t>
            </a:r>
            <a:r>
              <a:rPr lang="en-US" dirty="0" err="1" smtClean="0"/>
              <a:t>Saelection</a:t>
            </a:r>
            <a:endParaRPr lang="ar-JO" dirty="0"/>
          </a:p>
        </p:txBody>
      </p:sp>
      <p:sp>
        <p:nvSpPr>
          <p:cNvPr id="6" name="TextBox 5"/>
          <p:cNvSpPr txBox="1"/>
          <p:nvPr/>
        </p:nvSpPr>
        <p:spPr>
          <a:xfrm>
            <a:off x="0" y="1141678"/>
            <a:ext cx="9144000" cy="6740307"/>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l"/>
            <a:endParaRPr lang="en-US" sz="2400" b="1" dirty="0" smtClean="0">
              <a:solidFill>
                <a:srgbClr val="C00000"/>
              </a:solidFill>
              <a:latin typeface="Times New Roman" pitchFamily="18" charset="0"/>
              <a:cs typeface="Times New Roman" pitchFamily="18" charset="0"/>
            </a:endParaRPr>
          </a:p>
          <a:p>
            <a:pPr algn="ctr"/>
            <a:r>
              <a:rPr lang="en-US" sz="2400" b="1" dirty="0" smtClean="0">
                <a:solidFill>
                  <a:srgbClr val="C00000"/>
                </a:solidFill>
                <a:latin typeface="Times New Roman" pitchFamily="18" charset="0"/>
                <a:cs typeface="Times New Roman" pitchFamily="18" charset="0"/>
              </a:rPr>
              <a:t>Air Handling Unit:</a:t>
            </a:r>
          </a:p>
          <a:p>
            <a:pPr algn="l">
              <a:buNone/>
            </a:pPr>
            <a:r>
              <a:rPr lang="en-US" sz="2400" dirty="0" smtClean="0">
                <a:latin typeface="Times New Roman" pitchFamily="18" charset="0"/>
                <a:cs typeface="Times New Roman" pitchFamily="18" charset="0"/>
              </a:rPr>
              <a:t>From Petra catalog we select  </a:t>
            </a:r>
          </a:p>
          <a:p>
            <a:pPr algn="l">
              <a:buNone/>
            </a:pPr>
            <a:r>
              <a:rPr lang="en-US" sz="2400" dirty="0" smtClean="0">
                <a:latin typeface="Times New Roman" pitchFamily="18" charset="0"/>
                <a:cs typeface="Times New Roman" pitchFamily="18" charset="0"/>
              </a:rPr>
              <a:t>The suitable A.H.U for the operation room in the Ground floor is  </a:t>
            </a:r>
          </a:p>
          <a:p>
            <a:pPr algn="l">
              <a:buNone/>
            </a:pPr>
            <a:r>
              <a:rPr lang="en-US" sz="2400" b="1" i="1" u="sng" dirty="0" smtClean="0"/>
              <a:t>AH40C4H2X2</a:t>
            </a:r>
          </a:p>
          <a:p>
            <a:pPr algn="ctr">
              <a:buNone/>
            </a:pPr>
            <a:endParaRPr lang="en-US" sz="2400" b="1" dirty="0" smtClean="0"/>
          </a:p>
          <a:p>
            <a:pPr algn="ctr">
              <a:buNone/>
            </a:pPr>
            <a:r>
              <a:rPr lang="en-US" sz="2400" b="1" dirty="0" smtClean="0"/>
              <a:t>The air handler unit in our project has the total  load</a:t>
            </a: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endParaRPr lang="en-US" sz="2400" dirty="0" smtClean="0">
              <a:latin typeface="Times New Roman" pitchFamily="18" charset="0"/>
              <a:cs typeface="Times New Roman" pitchFamily="18" charset="0"/>
            </a:endParaRPr>
          </a:p>
          <a:p>
            <a:pPr algn="l">
              <a:buNone/>
            </a:pPr>
            <a:r>
              <a:rPr lang="en-US" sz="2400" dirty="0" smtClean="0">
                <a:latin typeface="Times New Roman" pitchFamily="18" charset="0"/>
                <a:cs typeface="Times New Roman" pitchFamily="18" charset="0"/>
              </a:rPr>
              <a:t> </a:t>
            </a:r>
          </a:p>
          <a:p>
            <a:pPr algn="l">
              <a:buNone/>
            </a:pPr>
            <a:endParaRPr lang="en-US" sz="2400" dirty="0" smtClean="0">
              <a:latin typeface="Times New Roman" pitchFamily="18" charset="0"/>
              <a:cs typeface="Times New Roman" pitchFamily="18" charset="0"/>
            </a:endParaRPr>
          </a:p>
        </p:txBody>
      </p:sp>
      <p:graphicFrame>
        <p:nvGraphicFramePr>
          <p:cNvPr id="4" name="جدول 3"/>
          <p:cNvGraphicFramePr>
            <a:graphicFrameLocks noGrp="1"/>
          </p:cNvGraphicFramePr>
          <p:nvPr/>
        </p:nvGraphicFramePr>
        <p:xfrm>
          <a:off x="1447800" y="3886200"/>
          <a:ext cx="5943599" cy="1676400"/>
        </p:xfrm>
        <a:graphic>
          <a:graphicData uri="http://schemas.openxmlformats.org/drawingml/2006/table">
            <a:tbl>
              <a:tblPr/>
              <a:tblGrid>
                <a:gridCol w="1004709"/>
                <a:gridCol w="1054945"/>
                <a:gridCol w="1228908"/>
                <a:gridCol w="1054945"/>
                <a:gridCol w="1600092"/>
              </a:tblGrid>
              <a:tr h="670560">
                <a:tc>
                  <a:txBody>
                    <a:bodyPr/>
                    <a:lstStyle/>
                    <a:p>
                      <a:pPr marL="0" marR="0" algn="ctr">
                        <a:lnSpc>
                          <a:spcPct val="115000"/>
                        </a:lnSpc>
                        <a:spcBef>
                          <a:spcPts val="0"/>
                        </a:spcBef>
                        <a:spcAft>
                          <a:spcPts val="0"/>
                        </a:spcAft>
                      </a:pPr>
                      <a:r>
                        <a:rPr lang="en-US" sz="1500" b="1" dirty="0">
                          <a:solidFill>
                            <a:srgbClr val="000000"/>
                          </a:solidFill>
                          <a:latin typeface="Times New Roman"/>
                          <a:ea typeface="Calibri"/>
                          <a:cs typeface="Arial"/>
                        </a:rPr>
                        <a:t>AHU#</a:t>
                      </a:r>
                      <a:endParaRPr lang="en-US" sz="15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500" b="1" dirty="0">
                          <a:solidFill>
                            <a:srgbClr val="000000"/>
                          </a:solidFill>
                          <a:latin typeface="Times New Roman"/>
                          <a:ea typeface="Calibri"/>
                          <a:cs typeface="Arial"/>
                        </a:rPr>
                        <a:t>Qs</a:t>
                      </a:r>
                      <a:endParaRPr lang="en-US" sz="1500" b="1" dirty="0">
                        <a:latin typeface="Calibri"/>
                        <a:ea typeface="Calibri"/>
                        <a:cs typeface="Arial"/>
                      </a:endParaRPr>
                    </a:p>
                    <a:p>
                      <a:pPr marL="0" marR="0" algn="ctr">
                        <a:lnSpc>
                          <a:spcPct val="115000"/>
                        </a:lnSpc>
                        <a:spcBef>
                          <a:spcPts val="0"/>
                        </a:spcBef>
                        <a:spcAft>
                          <a:spcPts val="0"/>
                        </a:spcAft>
                      </a:pPr>
                      <a:r>
                        <a:rPr lang="en-US" sz="1500" b="1" dirty="0">
                          <a:solidFill>
                            <a:srgbClr val="000000"/>
                          </a:solidFill>
                          <a:latin typeface="Times New Roman"/>
                          <a:ea typeface="Calibri"/>
                          <a:cs typeface="Arial"/>
                        </a:rPr>
                        <a:t>kw</a:t>
                      </a:r>
                      <a:endParaRPr lang="en-US" sz="15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500" b="1" dirty="0">
                          <a:solidFill>
                            <a:srgbClr val="000000"/>
                          </a:solidFill>
                          <a:latin typeface="Times New Roman"/>
                          <a:ea typeface="Calibri"/>
                          <a:cs typeface="Arial"/>
                        </a:rPr>
                        <a:t>Qs (BTU)</a:t>
                      </a:r>
                      <a:endParaRPr lang="en-US" sz="15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500" b="1">
                          <a:solidFill>
                            <a:srgbClr val="000000"/>
                          </a:solidFill>
                          <a:latin typeface="Times New Roman"/>
                          <a:ea typeface="Calibri"/>
                          <a:cs typeface="Arial"/>
                        </a:rPr>
                        <a:t>V cir[l/s]</a:t>
                      </a:r>
                      <a:endParaRPr lang="en-US" sz="1500" b="1">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500" b="1" dirty="0">
                          <a:solidFill>
                            <a:srgbClr val="000000"/>
                          </a:solidFill>
                          <a:latin typeface="Times New Roman"/>
                          <a:ea typeface="Calibri"/>
                          <a:cs typeface="Arial"/>
                        </a:rPr>
                        <a:t>CFM</a:t>
                      </a:r>
                      <a:endParaRPr lang="en-US" sz="15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r>
              <a:tr h="335280">
                <a:tc>
                  <a:txBody>
                    <a:bodyPr/>
                    <a:lstStyle/>
                    <a:p>
                      <a:pPr marL="0" marR="0" algn="ctr">
                        <a:lnSpc>
                          <a:spcPct val="115000"/>
                        </a:lnSpc>
                        <a:spcBef>
                          <a:spcPts val="0"/>
                        </a:spcBef>
                        <a:spcAft>
                          <a:spcPts val="0"/>
                        </a:spcAft>
                      </a:pPr>
                      <a:r>
                        <a:rPr lang="en-US" sz="1500" b="1" dirty="0">
                          <a:solidFill>
                            <a:srgbClr val="000000"/>
                          </a:solidFill>
                          <a:latin typeface="Times New Roman"/>
                          <a:ea typeface="Calibri"/>
                          <a:cs typeface="Arial"/>
                        </a:rPr>
                        <a:t>AHU 1</a:t>
                      </a:r>
                      <a:endParaRPr lang="en-US" sz="15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500" b="1" dirty="0">
                          <a:solidFill>
                            <a:srgbClr val="000000"/>
                          </a:solidFill>
                          <a:latin typeface="Times New Roman"/>
                          <a:ea typeface="Calibri"/>
                          <a:cs typeface="Arial"/>
                        </a:rPr>
                        <a:t>34.408</a:t>
                      </a:r>
                      <a:endParaRPr lang="en-US" sz="1500" b="1" dirty="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b="1" dirty="0">
                          <a:solidFill>
                            <a:srgbClr val="000000"/>
                          </a:solidFill>
                          <a:latin typeface="Times New Roman"/>
                          <a:ea typeface="Calibri"/>
                          <a:cs typeface="Arial"/>
                        </a:rPr>
                        <a:t>117970.28</a:t>
                      </a:r>
                      <a:endParaRPr lang="en-US" sz="15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b="1">
                          <a:solidFill>
                            <a:srgbClr val="000000"/>
                          </a:solidFill>
                          <a:latin typeface="Times New Roman"/>
                          <a:ea typeface="Calibri"/>
                          <a:cs typeface="Arial"/>
                        </a:rPr>
                        <a:t>3.546</a:t>
                      </a:r>
                      <a:endParaRPr lang="en-US" sz="1500" b="1">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b="1">
                          <a:solidFill>
                            <a:srgbClr val="000000"/>
                          </a:solidFill>
                          <a:latin typeface="Times New Roman"/>
                          <a:ea typeface="Calibri"/>
                          <a:cs typeface="Arial"/>
                        </a:rPr>
                        <a:t>4480.38</a:t>
                      </a:r>
                      <a:endParaRPr lang="en-US" sz="1500" b="1">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35280">
                <a:tc>
                  <a:txBody>
                    <a:bodyPr/>
                    <a:lstStyle/>
                    <a:p>
                      <a:pPr marL="0" marR="0" algn="ctr">
                        <a:lnSpc>
                          <a:spcPct val="115000"/>
                        </a:lnSpc>
                        <a:spcBef>
                          <a:spcPts val="0"/>
                        </a:spcBef>
                        <a:spcAft>
                          <a:spcPts val="0"/>
                        </a:spcAft>
                      </a:pPr>
                      <a:r>
                        <a:rPr lang="en-US" sz="1500" b="1">
                          <a:solidFill>
                            <a:srgbClr val="000000"/>
                          </a:solidFill>
                          <a:latin typeface="Times New Roman"/>
                          <a:ea typeface="Calibri"/>
                          <a:cs typeface="Arial"/>
                        </a:rPr>
                        <a:t>AHU 2</a:t>
                      </a:r>
                      <a:endParaRPr lang="en-US" sz="1500" b="1">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500" b="1" dirty="0">
                          <a:solidFill>
                            <a:srgbClr val="000000"/>
                          </a:solidFill>
                          <a:latin typeface="Times New Roman"/>
                          <a:ea typeface="Calibri"/>
                          <a:cs typeface="Arial"/>
                        </a:rPr>
                        <a:t>27.902</a:t>
                      </a:r>
                      <a:endParaRPr lang="en-US" sz="1500" b="1" dirty="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b="1" dirty="0">
                          <a:solidFill>
                            <a:srgbClr val="000000"/>
                          </a:solidFill>
                          <a:latin typeface="Times New Roman"/>
                          <a:ea typeface="Calibri"/>
                          <a:cs typeface="Arial"/>
                        </a:rPr>
                        <a:t>92571.42</a:t>
                      </a:r>
                      <a:endParaRPr lang="en-US" sz="15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b="1" dirty="0">
                          <a:solidFill>
                            <a:srgbClr val="000000"/>
                          </a:solidFill>
                          <a:latin typeface="Times New Roman"/>
                          <a:ea typeface="Calibri"/>
                          <a:cs typeface="Arial"/>
                        </a:rPr>
                        <a:t>1.519</a:t>
                      </a:r>
                      <a:endParaRPr lang="en-US" sz="15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b="1">
                          <a:solidFill>
                            <a:srgbClr val="000000"/>
                          </a:solidFill>
                          <a:latin typeface="Times New Roman"/>
                          <a:ea typeface="Calibri"/>
                          <a:cs typeface="Arial"/>
                        </a:rPr>
                        <a:t>3349.09</a:t>
                      </a:r>
                      <a:endParaRPr lang="en-US" sz="1500" b="1">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35280">
                <a:tc>
                  <a:txBody>
                    <a:bodyPr/>
                    <a:lstStyle/>
                    <a:p>
                      <a:pPr marL="0" marR="0" algn="ctr">
                        <a:lnSpc>
                          <a:spcPct val="115000"/>
                        </a:lnSpc>
                        <a:spcBef>
                          <a:spcPts val="0"/>
                        </a:spcBef>
                        <a:spcAft>
                          <a:spcPts val="0"/>
                        </a:spcAft>
                      </a:pPr>
                      <a:r>
                        <a:rPr lang="en-US" sz="1500" b="1">
                          <a:solidFill>
                            <a:srgbClr val="000000"/>
                          </a:solidFill>
                          <a:latin typeface="Times New Roman"/>
                          <a:ea typeface="Calibri"/>
                          <a:cs typeface="Arial"/>
                        </a:rPr>
                        <a:t>AHU 3</a:t>
                      </a:r>
                      <a:endParaRPr lang="en-US" sz="1500" b="1">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500" b="1">
                          <a:solidFill>
                            <a:srgbClr val="000000"/>
                          </a:solidFill>
                          <a:latin typeface="Times New Roman"/>
                          <a:ea typeface="Calibri"/>
                          <a:cs typeface="Arial"/>
                        </a:rPr>
                        <a:t>14.497</a:t>
                      </a:r>
                      <a:endParaRPr lang="en-US" sz="1500" b="1">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b="1" dirty="0">
                          <a:solidFill>
                            <a:srgbClr val="000000"/>
                          </a:solidFill>
                          <a:latin typeface="Times New Roman"/>
                          <a:ea typeface="Calibri"/>
                          <a:cs typeface="Arial"/>
                        </a:rPr>
                        <a:t>49704</a:t>
                      </a:r>
                      <a:endParaRPr lang="en-US" sz="15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b="1" dirty="0">
                          <a:solidFill>
                            <a:srgbClr val="000000"/>
                          </a:solidFill>
                          <a:latin typeface="Times New Roman"/>
                          <a:ea typeface="Calibri"/>
                          <a:cs typeface="Arial"/>
                        </a:rPr>
                        <a:t>.641</a:t>
                      </a:r>
                      <a:endParaRPr lang="en-US" sz="15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b="1" dirty="0">
                          <a:solidFill>
                            <a:srgbClr val="000000"/>
                          </a:solidFill>
                          <a:latin typeface="Times New Roman"/>
                          <a:ea typeface="Calibri"/>
                          <a:cs typeface="Arial"/>
                        </a:rPr>
                        <a:t>1836.71</a:t>
                      </a:r>
                      <a:endParaRPr lang="en-US" sz="15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bl>
          </a:graphicData>
        </a:graphic>
      </p:graphicFrame>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4000">
        <p14:vortex/>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lstStyle/>
          <a:p>
            <a:r>
              <a:rPr lang="en-US" dirty="0" smtClean="0"/>
              <a:t>Equipment Selection</a:t>
            </a:r>
            <a:endParaRPr lang="ar-JO" dirty="0"/>
          </a:p>
        </p:txBody>
      </p:sp>
      <p:sp>
        <p:nvSpPr>
          <p:cNvPr id="6" name="TextBox 5"/>
          <p:cNvSpPr txBox="1"/>
          <p:nvPr/>
        </p:nvSpPr>
        <p:spPr>
          <a:xfrm>
            <a:off x="0" y="1141678"/>
            <a:ext cx="9144000" cy="5632311"/>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lvl="0"/>
            <a:endParaRPr lang="en-US" sz="2000" b="1" dirty="0" smtClean="0"/>
          </a:p>
          <a:p>
            <a:pPr lvl="0"/>
            <a:r>
              <a:rPr lang="en-US" sz="2000" b="1" dirty="0" smtClean="0"/>
              <a:t>The details for AHU was selected in two basement floor  shown in table below:</a:t>
            </a:r>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dirty="0" smtClean="0"/>
          </a:p>
          <a:p>
            <a:endParaRPr lang="en-US" sz="2000" b="1" dirty="0" smtClean="0">
              <a:solidFill>
                <a:srgbClr val="C00000"/>
              </a:solidFill>
              <a:cs typeface="+mj-cs"/>
            </a:endParaRPr>
          </a:p>
        </p:txBody>
      </p:sp>
      <p:graphicFrame>
        <p:nvGraphicFramePr>
          <p:cNvPr id="7" name="جدول 6"/>
          <p:cNvGraphicFramePr>
            <a:graphicFrameLocks noGrp="1"/>
          </p:cNvGraphicFramePr>
          <p:nvPr/>
        </p:nvGraphicFramePr>
        <p:xfrm>
          <a:off x="685800" y="2133600"/>
          <a:ext cx="7543800" cy="2362198"/>
        </p:xfrm>
        <a:graphic>
          <a:graphicData uri="http://schemas.openxmlformats.org/drawingml/2006/table">
            <a:tbl>
              <a:tblPr/>
              <a:tblGrid>
                <a:gridCol w="762000"/>
                <a:gridCol w="533400"/>
                <a:gridCol w="533400"/>
                <a:gridCol w="762000"/>
                <a:gridCol w="1257663"/>
                <a:gridCol w="764849"/>
                <a:gridCol w="1437444"/>
                <a:gridCol w="1493044"/>
              </a:tblGrid>
              <a:tr h="215614">
                <a:tc>
                  <a:txBody>
                    <a:bodyPr/>
                    <a:lstStyle/>
                    <a:p>
                      <a:endParaRPr lang="en-US" sz="1100">
                        <a:latin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gridSpan="7">
                  <a:txBody>
                    <a:bodyPr/>
                    <a:lstStyle/>
                    <a:p>
                      <a:endParaRPr lang="en-US" sz="1100">
                        <a:latin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36646">
                <a:tc>
                  <a:txBody>
                    <a:bodyPr/>
                    <a:lstStyle/>
                    <a:p>
                      <a:endParaRPr lang="en-US" sz="1500" dirty="0">
                        <a:latin typeface="Calibri"/>
                        <a:cs typeface="Arial"/>
                      </a:endParaRPr>
                    </a:p>
                  </a:txBody>
                  <a:tcPr marL="68182" marR="68182"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500" b="1" dirty="0">
                          <a:solidFill>
                            <a:srgbClr val="000000"/>
                          </a:solidFill>
                          <a:latin typeface="Times New Roman"/>
                          <a:ea typeface="Calibri"/>
                          <a:cs typeface="Arial"/>
                        </a:rPr>
                        <a:t>DB</a:t>
                      </a:r>
                      <a:endParaRPr lang="en-US" sz="1500" dirty="0">
                        <a:latin typeface="Calibri"/>
                        <a:ea typeface="Calibri"/>
                        <a:cs typeface="Arial"/>
                      </a:endParaRPr>
                    </a:p>
                  </a:txBody>
                  <a:tcPr marL="68182" marR="68182"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b="1">
                          <a:solidFill>
                            <a:srgbClr val="000000"/>
                          </a:solidFill>
                          <a:latin typeface="Times New Roman"/>
                          <a:ea typeface="Calibri"/>
                          <a:cs typeface="Arial"/>
                        </a:rPr>
                        <a:t>WB</a:t>
                      </a:r>
                      <a:endParaRPr lang="en-US" sz="150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b="1" dirty="0">
                          <a:solidFill>
                            <a:srgbClr val="000000"/>
                          </a:solidFill>
                          <a:latin typeface="Times New Roman"/>
                          <a:ea typeface="Calibri"/>
                          <a:cs typeface="Arial"/>
                        </a:rPr>
                        <a:t>CFM</a:t>
                      </a:r>
                      <a:endParaRPr lang="en-US" sz="1500" dirty="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b="1">
                          <a:solidFill>
                            <a:srgbClr val="000000"/>
                          </a:solidFill>
                          <a:latin typeface="Times New Roman"/>
                          <a:ea typeface="Calibri"/>
                          <a:cs typeface="Arial"/>
                        </a:rPr>
                        <a:t>T.CAP</a:t>
                      </a:r>
                      <a:endParaRPr lang="en-US" sz="1500">
                        <a:latin typeface="Calibri"/>
                        <a:ea typeface="Calibri"/>
                        <a:cs typeface="Arial"/>
                      </a:endParaRPr>
                    </a:p>
                    <a:p>
                      <a:pPr marL="0" marR="0" algn="ctr">
                        <a:lnSpc>
                          <a:spcPct val="115000"/>
                        </a:lnSpc>
                        <a:spcBef>
                          <a:spcPts val="0"/>
                        </a:spcBef>
                        <a:spcAft>
                          <a:spcPts val="0"/>
                        </a:spcAft>
                      </a:pPr>
                      <a:r>
                        <a:rPr lang="en-US" sz="1500" b="1">
                          <a:solidFill>
                            <a:srgbClr val="000000"/>
                          </a:solidFill>
                          <a:latin typeface="Times New Roman"/>
                          <a:ea typeface="Calibri"/>
                          <a:cs typeface="Arial"/>
                        </a:rPr>
                        <a:t>mph</a:t>
                      </a:r>
                      <a:endParaRPr lang="en-US" sz="150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b="1">
                          <a:solidFill>
                            <a:srgbClr val="000000"/>
                          </a:solidFill>
                          <a:latin typeface="Times New Roman"/>
                          <a:ea typeface="Calibri"/>
                          <a:cs typeface="Arial"/>
                        </a:rPr>
                        <a:t>S.CAP</a:t>
                      </a:r>
                      <a:endParaRPr lang="en-US" sz="1500">
                        <a:latin typeface="Calibri"/>
                        <a:ea typeface="Calibri"/>
                        <a:cs typeface="Arial"/>
                      </a:endParaRPr>
                    </a:p>
                    <a:p>
                      <a:pPr marL="0" marR="0" algn="ctr">
                        <a:lnSpc>
                          <a:spcPct val="115000"/>
                        </a:lnSpc>
                        <a:spcBef>
                          <a:spcPts val="0"/>
                        </a:spcBef>
                        <a:spcAft>
                          <a:spcPts val="0"/>
                        </a:spcAft>
                      </a:pPr>
                      <a:r>
                        <a:rPr lang="en-US" sz="1500" b="1">
                          <a:solidFill>
                            <a:srgbClr val="000000"/>
                          </a:solidFill>
                          <a:latin typeface="Times New Roman"/>
                          <a:ea typeface="Calibri"/>
                          <a:cs typeface="Arial"/>
                        </a:rPr>
                        <a:t>mph</a:t>
                      </a:r>
                      <a:endParaRPr lang="en-US" sz="150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b="1">
                          <a:solidFill>
                            <a:srgbClr val="000000"/>
                          </a:solidFill>
                          <a:latin typeface="Times New Roman"/>
                          <a:ea typeface="Calibri"/>
                          <a:cs typeface="Arial"/>
                        </a:rPr>
                        <a:t>WFR</a:t>
                      </a:r>
                      <a:endParaRPr lang="en-US" sz="1500">
                        <a:latin typeface="Calibri"/>
                        <a:ea typeface="Calibri"/>
                        <a:cs typeface="Arial"/>
                      </a:endParaRPr>
                    </a:p>
                    <a:p>
                      <a:pPr marL="0" marR="0" algn="ctr">
                        <a:lnSpc>
                          <a:spcPct val="115000"/>
                        </a:lnSpc>
                        <a:spcBef>
                          <a:spcPts val="0"/>
                        </a:spcBef>
                        <a:spcAft>
                          <a:spcPts val="0"/>
                        </a:spcAft>
                      </a:pPr>
                      <a:r>
                        <a:rPr lang="en-US" sz="1500" b="1">
                          <a:solidFill>
                            <a:srgbClr val="000000"/>
                          </a:solidFill>
                          <a:latin typeface="Times New Roman"/>
                          <a:ea typeface="Calibri"/>
                          <a:cs typeface="Arial"/>
                        </a:rPr>
                        <a:t>gpm</a:t>
                      </a:r>
                      <a:endParaRPr lang="en-US" sz="150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b="1">
                          <a:solidFill>
                            <a:srgbClr val="000000"/>
                          </a:solidFill>
                          <a:latin typeface="Times New Roman"/>
                          <a:ea typeface="Calibri"/>
                          <a:cs typeface="Arial"/>
                        </a:rPr>
                        <a:t>WPD</a:t>
                      </a:r>
                      <a:endParaRPr lang="en-US" sz="1500">
                        <a:latin typeface="Calibri"/>
                        <a:ea typeface="Calibri"/>
                        <a:cs typeface="Arial"/>
                      </a:endParaRPr>
                    </a:p>
                    <a:p>
                      <a:pPr marL="0" marR="0" algn="ctr">
                        <a:lnSpc>
                          <a:spcPct val="115000"/>
                        </a:lnSpc>
                        <a:spcBef>
                          <a:spcPts val="0"/>
                        </a:spcBef>
                        <a:spcAft>
                          <a:spcPts val="0"/>
                        </a:spcAft>
                      </a:pPr>
                      <a:r>
                        <a:rPr lang="en-US" sz="1500" b="1">
                          <a:solidFill>
                            <a:srgbClr val="000000"/>
                          </a:solidFill>
                          <a:latin typeface="Times New Roman"/>
                          <a:ea typeface="Calibri"/>
                          <a:cs typeface="Arial"/>
                        </a:rPr>
                        <a:t>ft</a:t>
                      </a:r>
                      <a:endParaRPr lang="en-US" sz="150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536646">
                <a:tc>
                  <a:txBody>
                    <a:bodyPr/>
                    <a:lstStyle/>
                    <a:p>
                      <a:pPr marL="0" marR="0" algn="ctr">
                        <a:lnSpc>
                          <a:spcPct val="115000"/>
                        </a:lnSpc>
                        <a:spcBef>
                          <a:spcPts val="0"/>
                        </a:spcBef>
                        <a:spcAft>
                          <a:spcPts val="0"/>
                        </a:spcAft>
                      </a:pPr>
                      <a:r>
                        <a:rPr lang="en-US" sz="1500" b="1">
                          <a:solidFill>
                            <a:srgbClr val="000000"/>
                          </a:solidFill>
                          <a:latin typeface="Times New Roman"/>
                          <a:ea typeface="Calibri"/>
                          <a:cs typeface="Arial"/>
                        </a:rPr>
                        <a:t>PAH40</a:t>
                      </a:r>
                      <a:endParaRPr lang="en-US" sz="150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500" dirty="0">
                          <a:solidFill>
                            <a:srgbClr val="000000"/>
                          </a:solidFill>
                          <a:latin typeface="Times New Roman"/>
                          <a:ea typeface="Calibri"/>
                          <a:cs typeface="Arial"/>
                        </a:rPr>
                        <a:t>80</a:t>
                      </a:r>
                      <a:endParaRPr lang="en-US" sz="1500" dirty="0">
                        <a:latin typeface="Calibri"/>
                        <a:ea typeface="Calibri"/>
                        <a:cs typeface="Arial"/>
                      </a:endParaRPr>
                    </a:p>
                  </a:txBody>
                  <a:tcPr marL="68182" marR="68182"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dirty="0">
                          <a:solidFill>
                            <a:srgbClr val="000000"/>
                          </a:solidFill>
                          <a:latin typeface="Times New Roman"/>
                          <a:ea typeface="Calibri"/>
                          <a:cs typeface="Arial"/>
                        </a:rPr>
                        <a:t>67</a:t>
                      </a:r>
                      <a:endParaRPr lang="en-US" sz="1500" dirty="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a:solidFill>
                            <a:srgbClr val="000000"/>
                          </a:solidFill>
                          <a:latin typeface="Times New Roman"/>
                          <a:ea typeface="Calibri"/>
                          <a:cs typeface="Arial"/>
                        </a:rPr>
                        <a:t>4000</a:t>
                      </a:r>
                      <a:endParaRPr lang="en-US" sz="150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a:solidFill>
                            <a:srgbClr val="000000"/>
                          </a:solidFill>
                          <a:latin typeface="Times New Roman"/>
                          <a:ea typeface="Calibri"/>
                          <a:cs typeface="Arial"/>
                        </a:rPr>
                        <a:t>133.13</a:t>
                      </a:r>
                      <a:endParaRPr lang="en-US" sz="150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a:solidFill>
                            <a:srgbClr val="000000"/>
                          </a:solidFill>
                          <a:latin typeface="Times New Roman"/>
                          <a:ea typeface="Calibri"/>
                          <a:cs typeface="Arial"/>
                        </a:rPr>
                        <a:t>82.14</a:t>
                      </a:r>
                      <a:endParaRPr lang="en-US" sz="150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a:solidFill>
                            <a:srgbClr val="000000"/>
                          </a:solidFill>
                          <a:latin typeface="Times New Roman"/>
                          <a:ea typeface="Calibri"/>
                          <a:cs typeface="Arial"/>
                        </a:rPr>
                        <a:t>26.63</a:t>
                      </a:r>
                      <a:endParaRPr lang="en-US" sz="150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dirty="0">
                          <a:solidFill>
                            <a:srgbClr val="000000"/>
                          </a:solidFill>
                          <a:latin typeface="Times New Roman"/>
                          <a:ea typeface="Calibri"/>
                          <a:cs typeface="Arial"/>
                        </a:rPr>
                        <a:t>3.77</a:t>
                      </a:r>
                      <a:endParaRPr lang="en-US" sz="1500" dirty="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536646">
                <a:tc>
                  <a:txBody>
                    <a:bodyPr/>
                    <a:lstStyle/>
                    <a:p>
                      <a:pPr marL="0" marR="0" algn="ctr">
                        <a:lnSpc>
                          <a:spcPct val="115000"/>
                        </a:lnSpc>
                        <a:spcBef>
                          <a:spcPts val="0"/>
                        </a:spcBef>
                        <a:spcAft>
                          <a:spcPts val="0"/>
                        </a:spcAft>
                      </a:pPr>
                      <a:r>
                        <a:rPr lang="en-US" sz="1500" b="1">
                          <a:solidFill>
                            <a:srgbClr val="000000"/>
                          </a:solidFill>
                          <a:latin typeface="Times New Roman"/>
                          <a:ea typeface="Calibri"/>
                          <a:cs typeface="Arial"/>
                        </a:rPr>
                        <a:t>PAH32</a:t>
                      </a:r>
                      <a:endParaRPr lang="en-US" sz="150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500">
                          <a:solidFill>
                            <a:srgbClr val="000000"/>
                          </a:solidFill>
                          <a:latin typeface="Times New Roman"/>
                          <a:ea typeface="Calibri"/>
                          <a:cs typeface="Arial"/>
                        </a:rPr>
                        <a:t>80</a:t>
                      </a:r>
                      <a:endParaRPr lang="en-US" sz="1500">
                        <a:latin typeface="Calibri"/>
                        <a:ea typeface="Calibri"/>
                        <a:cs typeface="Arial"/>
                      </a:endParaRPr>
                    </a:p>
                  </a:txBody>
                  <a:tcPr marL="68182" marR="68182"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dirty="0">
                          <a:solidFill>
                            <a:srgbClr val="000000"/>
                          </a:solidFill>
                          <a:latin typeface="Times New Roman"/>
                          <a:ea typeface="Calibri"/>
                          <a:cs typeface="Arial"/>
                        </a:rPr>
                        <a:t>67</a:t>
                      </a:r>
                      <a:endParaRPr lang="en-US" sz="1500" dirty="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dirty="0">
                          <a:solidFill>
                            <a:srgbClr val="000000"/>
                          </a:solidFill>
                          <a:latin typeface="Times New Roman"/>
                          <a:ea typeface="Calibri"/>
                          <a:cs typeface="Arial"/>
                        </a:rPr>
                        <a:t>3200</a:t>
                      </a:r>
                      <a:endParaRPr lang="en-US" sz="1500" dirty="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dirty="0">
                          <a:solidFill>
                            <a:srgbClr val="000000"/>
                          </a:solidFill>
                          <a:latin typeface="Times New Roman"/>
                          <a:ea typeface="Calibri"/>
                          <a:cs typeface="Arial"/>
                        </a:rPr>
                        <a:t>108</a:t>
                      </a:r>
                      <a:endParaRPr lang="en-US" sz="1500" dirty="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a:solidFill>
                            <a:srgbClr val="000000"/>
                          </a:solidFill>
                          <a:latin typeface="Times New Roman"/>
                          <a:ea typeface="Calibri"/>
                          <a:cs typeface="Arial"/>
                        </a:rPr>
                        <a:t>66.53</a:t>
                      </a:r>
                      <a:endParaRPr lang="en-US" sz="150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a:solidFill>
                            <a:srgbClr val="000000"/>
                          </a:solidFill>
                          <a:latin typeface="Times New Roman"/>
                          <a:ea typeface="Calibri"/>
                          <a:cs typeface="Arial"/>
                        </a:rPr>
                        <a:t>21.6</a:t>
                      </a:r>
                      <a:endParaRPr lang="en-US" sz="150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500">
                          <a:solidFill>
                            <a:srgbClr val="000000"/>
                          </a:solidFill>
                          <a:latin typeface="Times New Roman"/>
                          <a:ea typeface="Calibri"/>
                          <a:cs typeface="Arial"/>
                        </a:rPr>
                        <a:t>3.68</a:t>
                      </a:r>
                      <a:endParaRPr lang="en-US" sz="150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536646">
                <a:tc>
                  <a:txBody>
                    <a:bodyPr/>
                    <a:lstStyle/>
                    <a:p>
                      <a:pPr marL="0" marR="0" algn="ctr">
                        <a:lnSpc>
                          <a:spcPct val="115000"/>
                        </a:lnSpc>
                        <a:spcBef>
                          <a:spcPts val="0"/>
                        </a:spcBef>
                        <a:spcAft>
                          <a:spcPts val="0"/>
                        </a:spcAft>
                      </a:pPr>
                      <a:r>
                        <a:rPr lang="en-US" sz="1500" b="1">
                          <a:solidFill>
                            <a:srgbClr val="000000"/>
                          </a:solidFill>
                          <a:latin typeface="Times New Roman"/>
                          <a:ea typeface="Calibri"/>
                          <a:cs typeface="Arial"/>
                        </a:rPr>
                        <a:t>PAH16</a:t>
                      </a:r>
                      <a:endParaRPr lang="en-US" sz="150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500">
                          <a:solidFill>
                            <a:srgbClr val="000000"/>
                          </a:solidFill>
                          <a:latin typeface="Times New Roman"/>
                          <a:ea typeface="Calibri"/>
                          <a:cs typeface="Arial"/>
                        </a:rPr>
                        <a:t>80</a:t>
                      </a:r>
                      <a:endParaRPr lang="en-US" sz="1500">
                        <a:latin typeface="Calibri"/>
                        <a:ea typeface="Calibri"/>
                        <a:cs typeface="Arial"/>
                      </a:endParaRPr>
                    </a:p>
                  </a:txBody>
                  <a:tcPr marL="68182" marR="68182"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a:solidFill>
                            <a:srgbClr val="000000"/>
                          </a:solidFill>
                          <a:latin typeface="Times New Roman"/>
                          <a:ea typeface="Calibri"/>
                          <a:cs typeface="Arial"/>
                        </a:rPr>
                        <a:t>67</a:t>
                      </a:r>
                      <a:endParaRPr lang="en-US" sz="150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a:solidFill>
                            <a:srgbClr val="000000"/>
                          </a:solidFill>
                          <a:latin typeface="Times New Roman"/>
                          <a:ea typeface="Calibri"/>
                          <a:cs typeface="Arial"/>
                        </a:rPr>
                        <a:t>1600</a:t>
                      </a:r>
                      <a:endParaRPr lang="en-US" sz="150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dirty="0">
                          <a:solidFill>
                            <a:srgbClr val="000000"/>
                          </a:solidFill>
                          <a:latin typeface="Times New Roman"/>
                          <a:ea typeface="Calibri"/>
                          <a:cs typeface="Arial"/>
                        </a:rPr>
                        <a:t>51.75</a:t>
                      </a:r>
                      <a:endParaRPr lang="en-US" sz="1500" dirty="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dirty="0">
                          <a:solidFill>
                            <a:srgbClr val="000000"/>
                          </a:solidFill>
                          <a:latin typeface="Times New Roman"/>
                          <a:ea typeface="Calibri"/>
                          <a:cs typeface="Arial"/>
                        </a:rPr>
                        <a:t>32.14</a:t>
                      </a:r>
                      <a:endParaRPr lang="en-US" sz="1500" dirty="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dirty="0">
                          <a:solidFill>
                            <a:srgbClr val="000000"/>
                          </a:solidFill>
                          <a:latin typeface="Times New Roman"/>
                          <a:ea typeface="Calibri"/>
                          <a:cs typeface="Arial"/>
                        </a:rPr>
                        <a:t>10.35</a:t>
                      </a:r>
                      <a:endParaRPr lang="en-US" sz="1500" dirty="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500" dirty="0">
                          <a:solidFill>
                            <a:srgbClr val="000000"/>
                          </a:solidFill>
                          <a:latin typeface="Times New Roman"/>
                          <a:ea typeface="Calibri"/>
                          <a:cs typeface="Arial"/>
                        </a:rPr>
                        <a:t>3.7</a:t>
                      </a:r>
                      <a:endParaRPr lang="en-US" sz="1500" dirty="0">
                        <a:latin typeface="Calibri"/>
                        <a:ea typeface="Calibri"/>
                        <a:cs typeface="Arial"/>
                      </a:endParaRPr>
                    </a:p>
                  </a:txBody>
                  <a:tcPr marL="68182" marR="68182"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bl>
          </a:graphicData>
        </a:graphic>
      </p:graphicFrame>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4000">
        <p14:vortex/>
      </p:transition>
    </mc:Choice>
    <mc:Fallback>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lstStyle/>
          <a:p>
            <a:r>
              <a:rPr lang="en-US" dirty="0" smtClean="0"/>
              <a:t>Equipment Selection</a:t>
            </a:r>
            <a:endParaRPr lang="ar-JO" dirty="0"/>
          </a:p>
        </p:txBody>
      </p:sp>
      <p:sp>
        <p:nvSpPr>
          <p:cNvPr id="6" name="TextBox 5"/>
          <p:cNvSpPr txBox="1"/>
          <p:nvPr/>
        </p:nvSpPr>
        <p:spPr>
          <a:xfrm>
            <a:off x="0" y="1141678"/>
            <a:ext cx="9144000" cy="5632311"/>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lvl="0"/>
            <a:endParaRPr lang="en-US" sz="2000" b="1" dirty="0" smtClean="0"/>
          </a:p>
          <a:p>
            <a:pPr lvl="0"/>
            <a:r>
              <a:rPr lang="en-US" sz="2000" b="1" dirty="0" smtClean="0"/>
              <a:t>The details for AHU was selected in first basement floor  shown in table below:</a:t>
            </a:r>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b="1" dirty="0" smtClean="0"/>
          </a:p>
          <a:p>
            <a:pPr lvl="0"/>
            <a:endParaRPr lang="en-US" sz="2000" dirty="0" smtClean="0"/>
          </a:p>
          <a:p>
            <a:endParaRPr lang="en-US" sz="2000" b="1" dirty="0" smtClean="0">
              <a:solidFill>
                <a:srgbClr val="C00000"/>
              </a:solidFill>
              <a:cs typeface="+mj-cs"/>
            </a:endParaRPr>
          </a:p>
        </p:txBody>
      </p:sp>
      <p:graphicFrame>
        <p:nvGraphicFramePr>
          <p:cNvPr id="4" name="جدول 3"/>
          <p:cNvGraphicFramePr>
            <a:graphicFrameLocks noGrp="1"/>
          </p:cNvGraphicFramePr>
          <p:nvPr/>
        </p:nvGraphicFramePr>
        <p:xfrm>
          <a:off x="1066800" y="2057400"/>
          <a:ext cx="7010400" cy="2133600"/>
        </p:xfrm>
        <a:graphic>
          <a:graphicData uri="http://schemas.openxmlformats.org/drawingml/2006/table">
            <a:tbl>
              <a:tblPr/>
              <a:tblGrid>
                <a:gridCol w="1185041"/>
                <a:gridCol w="1244294"/>
                <a:gridCol w="1449482"/>
                <a:gridCol w="1244294"/>
                <a:gridCol w="1887289"/>
              </a:tblGrid>
              <a:tr h="882360">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AHU#</a:t>
                      </a:r>
                      <a:endParaRPr lang="en-US" sz="14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Qs</a:t>
                      </a:r>
                      <a:endParaRPr lang="en-US" sz="1400" b="1" dirty="0">
                        <a:latin typeface="Calibri"/>
                        <a:ea typeface="Calibri"/>
                        <a:cs typeface="Arial"/>
                      </a:endParaRPr>
                    </a:p>
                    <a:p>
                      <a:pPr marL="0" marR="0" algn="ctr">
                        <a:lnSpc>
                          <a:spcPct val="115000"/>
                        </a:lnSpc>
                        <a:spcBef>
                          <a:spcPts val="0"/>
                        </a:spcBef>
                        <a:spcAft>
                          <a:spcPts val="0"/>
                        </a:spcAft>
                      </a:pPr>
                      <a:r>
                        <a:rPr lang="en-US" sz="1400" b="1" dirty="0">
                          <a:solidFill>
                            <a:srgbClr val="000000"/>
                          </a:solidFill>
                          <a:latin typeface="Times New Roman"/>
                          <a:ea typeface="Calibri"/>
                          <a:cs typeface="Arial"/>
                        </a:rPr>
                        <a:t>kw</a:t>
                      </a:r>
                      <a:endParaRPr lang="en-US" sz="14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Qs (BTU)</a:t>
                      </a:r>
                      <a:endParaRPr lang="en-US" sz="1400" b="1">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V cir[l/s]</a:t>
                      </a:r>
                      <a:endParaRPr lang="en-US" sz="1400" b="1">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CFM</a:t>
                      </a:r>
                      <a:endParaRPr lang="en-US" sz="14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r>
              <a:tr h="441180">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AHU 1</a:t>
                      </a:r>
                      <a:endParaRPr lang="en-US" sz="14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34.673</a:t>
                      </a:r>
                      <a:endParaRPr lang="en-US" sz="1400" b="1" dirty="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118878.85</a:t>
                      </a:r>
                      <a:endParaRPr lang="en-US" sz="1400" b="1">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1.33</a:t>
                      </a:r>
                      <a:endParaRPr lang="en-US" sz="1400" b="1">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2941.33</a:t>
                      </a:r>
                      <a:endParaRPr lang="en-US" sz="14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441180">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AHU 2</a:t>
                      </a:r>
                      <a:endParaRPr lang="en-US" sz="14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34.673</a:t>
                      </a:r>
                      <a:endParaRPr lang="en-US" sz="1400" b="1" dirty="0">
                        <a:latin typeface="Calibri"/>
                        <a:ea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118878.85</a:t>
                      </a:r>
                      <a:endParaRPr lang="en-US" sz="14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1.33</a:t>
                      </a:r>
                      <a:endParaRPr lang="en-US" sz="14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2941.33</a:t>
                      </a:r>
                      <a:endParaRPr lang="en-US" sz="1400" b="1"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68880">
                <a:tc>
                  <a:txBody>
                    <a:bodyPr/>
                    <a:lstStyle/>
                    <a:p>
                      <a:pPr algn="l"/>
                      <a:endParaRPr lang="en-US" sz="1400">
                        <a:latin typeface="Calibri"/>
                        <a:cs typeface="Arial"/>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algn="l"/>
                      <a:endParaRPr lang="en-US" sz="1400" dirty="0">
                        <a:latin typeface="Calibri"/>
                        <a:cs typeface="Arial"/>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a:endParaRPr lang="en-US" sz="1400" dirty="0">
                        <a:latin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a:endParaRPr lang="en-US" sz="1400" dirty="0">
                        <a:latin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algn="l"/>
                      <a:endParaRPr lang="en-US" sz="1400" dirty="0">
                        <a:latin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bl>
          </a:graphicData>
        </a:graphic>
      </p:graphicFrame>
      <p:graphicFrame>
        <p:nvGraphicFramePr>
          <p:cNvPr id="5" name="جدول 4"/>
          <p:cNvGraphicFramePr>
            <a:graphicFrameLocks noGrp="1"/>
          </p:cNvGraphicFramePr>
          <p:nvPr/>
        </p:nvGraphicFramePr>
        <p:xfrm>
          <a:off x="1066799" y="4267200"/>
          <a:ext cx="7010401" cy="2286000"/>
        </p:xfrm>
        <a:graphic>
          <a:graphicData uri="http://schemas.openxmlformats.org/drawingml/2006/table">
            <a:tbl>
              <a:tblPr/>
              <a:tblGrid>
                <a:gridCol w="733007"/>
                <a:gridCol w="419064"/>
                <a:gridCol w="503451"/>
                <a:gridCol w="657918"/>
                <a:gridCol w="1314405"/>
                <a:gridCol w="700111"/>
                <a:gridCol w="1053384"/>
                <a:gridCol w="1629061"/>
              </a:tblGrid>
              <a:tr h="377626">
                <a:tc>
                  <a:txBody>
                    <a:bodyPr/>
                    <a:lstStyle/>
                    <a:p>
                      <a:endParaRPr lang="en-US" sz="1400" b="1" dirty="0">
                        <a:latin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gridSpan="7">
                  <a:txBody>
                    <a:bodyPr/>
                    <a:lstStyle/>
                    <a:p>
                      <a:endParaRPr lang="en-US" sz="1400" b="1" dirty="0">
                        <a:latin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54188">
                <a:tc>
                  <a:txBody>
                    <a:bodyPr/>
                    <a:lstStyle/>
                    <a:p>
                      <a:endParaRPr lang="en-US" sz="1400" b="1" dirty="0">
                        <a:latin typeface="Calibri"/>
                        <a:cs typeface="Arial"/>
                      </a:endParaRPr>
                    </a:p>
                  </a:txBody>
                  <a:tcPr marL="67160" marR="6716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DB</a:t>
                      </a:r>
                      <a:endParaRPr lang="en-US" sz="1400" b="1" dirty="0">
                        <a:latin typeface="Calibri"/>
                        <a:ea typeface="Calibri"/>
                        <a:cs typeface="Arial"/>
                      </a:endParaRPr>
                    </a:p>
                  </a:txBody>
                  <a:tcPr marL="67160" marR="6716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WB</a:t>
                      </a:r>
                      <a:endParaRPr lang="en-US" sz="1400" b="1" dirty="0">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CFM</a:t>
                      </a:r>
                      <a:endParaRPr lang="en-US" sz="1400" b="1" dirty="0">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T.CAP</a:t>
                      </a:r>
                      <a:endParaRPr lang="en-US" sz="1400" b="1">
                        <a:latin typeface="Calibri"/>
                        <a:ea typeface="Calibri"/>
                        <a:cs typeface="Arial"/>
                      </a:endParaRPr>
                    </a:p>
                    <a:p>
                      <a:pPr marL="0" marR="0" algn="ctr">
                        <a:lnSpc>
                          <a:spcPct val="115000"/>
                        </a:lnSpc>
                        <a:spcBef>
                          <a:spcPts val="0"/>
                        </a:spcBef>
                        <a:spcAft>
                          <a:spcPts val="0"/>
                        </a:spcAft>
                      </a:pPr>
                      <a:r>
                        <a:rPr lang="en-US" sz="1400" b="1">
                          <a:solidFill>
                            <a:srgbClr val="000000"/>
                          </a:solidFill>
                          <a:latin typeface="Times New Roman"/>
                          <a:ea typeface="Calibri"/>
                          <a:cs typeface="Arial"/>
                        </a:rPr>
                        <a:t>mph</a:t>
                      </a:r>
                      <a:endParaRPr lang="en-US" sz="1400" b="1">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S.CAP</a:t>
                      </a:r>
                      <a:endParaRPr lang="en-US" sz="1400" b="1" dirty="0">
                        <a:latin typeface="Calibri"/>
                        <a:ea typeface="Calibri"/>
                        <a:cs typeface="Arial"/>
                      </a:endParaRPr>
                    </a:p>
                    <a:p>
                      <a:pPr marL="0" marR="0" algn="ctr">
                        <a:lnSpc>
                          <a:spcPct val="115000"/>
                        </a:lnSpc>
                        <a:spcBef>
                          <a:spcPts val="0"/>
                        </a:spcBef>
                        <a:spcAft>
                          <a:spcPts val="0"/>
                        </a:spcAft>
                      </a:pPr>
                      <a:r>
                        <a:rPr lang="en-US" sz="1400" b="1" dirty="0">
                          <a:solidFill>
                            <a:srgbClr val="000000"/>
                          </a:solidFill>
                          <a:latin typeface="Times New Roman"/>
                          <a:ea typeface="Calibri"/>
                          <a:cs typeface="Arial"/>
                        </a:rPr>
                        <a:t>mph</a:t>
                      </a:r>
                      <a:endParaRPr lang="en-US" sz="1400" b="1" dirty="0">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WFR</a:t>
                      </a:r>
                      <a:endParaRPr lang="en-US" sz="1400" b="1" dirty="0">
                        <a:latin typeface="Calibri"/>
                        <a:ea typeface="Calibri"/>
                        <a:cs typeface="Arial"/>
                      </a:endParaRPr>
                    </a:p>
                    <a:p>
                      <a:pPr marL="0" marR="0" algn="ctr">
                        <a:lnSpc>
                          <a:spcPct val="115000"/>
                        </a:lnSpc>
                        <a:spcBef>
                          <a:spcPts val="0"/>
                        </a:spcBef>
                        <a:spcAft>
                          <a:spcPts val="0"/>
                        </a:spcAft>
                      </a:pPr>
                      <a:r>
                        <a:rPr lang="en-US" sz="1400" b="1" dirty="0" err="1">
                          <a:solidFill>
                            <a:srgbClr val="000000"/>
                          </a:solidFill>
                          <a:latin typeface="Times New Roman"/>
                          <a:ea typeface="Calibri"/>
                          <a:cs typeface="Arial"/>
                        </a:rPr>
                        <a:t>gpm</a:t>
                      </a:r>
                      <a:endParaRPr lang="en-US" sz="1400" b="1" dirty="0">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WPD</a:t>
                      </a:r>
                      <a:endParaRPr lang="en-US" sz="1400" b="1" dirty="0">
                        <a:latin typeface="Calibri"/>
                        <a:ea typeface="Calibri"/>
                        <a:cs typeface="Arial"/>
                      </a:endParaRPr>
                    </a:p>
                    <a:p>
                      <a:pPr marL="0" marR="0" algn="ctr">
                        <a:lnSpc>
                          <a:spcPct val="115000"/>
                        </a:lnSpc>
                        <a:spcBef>
                          <a:spcPts val="0"/>
                        </a:spcBef>
                        <a:spcAft>
                          <a:spcPts val="0"/>
                        </a:spcAft>
                      </a:pPr>
                      <a:r>
                        <a:rPr lang="en-US" sz="1400" b="1" dirty="0">
                          <a:solidFill>
                            <a:srgbClr val="000000"/>
                          </a:solidFill>
                          <a:latin typeface="Times New Roman"/>
                          <a:ea typeface="Calibri"/>
                          <a:cs typeface="Arial"/>
                        </a:rPr>
                        <a:t>ft</a:t>
                      </a:r>
                      <a:endParaRPr lang="en-US" sz="1400" b="1" dirty="0">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477093">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PAH40</a:t>
                      </a:r>
                      <a:endParaRPr lang="en-US" sz="1400" b="1">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80</a:t>
                      </a:r>
                      <a:endParaRPr lang="en-US" sz="1400" b="1">
                        <a:latin typeface="Calibri"/>
                        <a:ea typeface="Calibri"/>
                        <a:cs typeface="Arial"/>
                      </a:endParaRPr>
                    </a:p>
                  </a:txBody>
                  <a:tcPr marL="67160" marR="6716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67</a:t>
                      </a:r>
                      <a:endParaRPr lang="en-US" sz="1400" b="1">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4000</a:t>
                      </a:r>
                      <a:endParaRPr lang="en-US" sz="1400" b="1" dirty="0">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133.13</a:t>
                      </a:r>
                      <a:endParaRPr lang="en-US" sz="1400" b="1" dirty="0">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82.14</a:t>
                      </a:r>
                      <a:endParaRPr lang="en-US" sz="1400" b="1" dirty="0">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26.63</a:t>
                      </a:r>
                      <a:endParaRPr lang="en-US" sz="1400" b="1" dirty="0">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3.77</a:t>
                      </a:r>
                      <a:endParaRPr lang="en-US" sz="1400" b="1">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477093">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PAH40</a:t>
                      </a:r>
                      <a:endParaRPr lang="en-US" sz="1400" b="1">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80</a:t>
                      </a:r>
                      <a:endParaRPr lang="en-US" sz="1400" b="1">
                        <a:latin typeface="Calibri"/>
                        <a:ea typeface="Calibri"/>
                        <a:cs typeface="Arial"/>
                      </a:endParaRPr>
                    </a:p>
                  </a:txBody>
                  <a:tcPr marL="67160" marR="6716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67</a:t>
                      </a:r>
                      <a:endParaRPr lang="en-US" sz="1400" b="1">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4000</a:t>
                      </a:r>
                      <a:endParaRPr lang="en-US" sz="1400" b="1">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133.13</a:t>
                      </a:r>
                      <a:endParaRPr lang="en-US" sz="1400" b="1">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400" b="1">
                          <a:solidFill>
                            <a:srgbClr val="000000"/>
                          </a:solidFill>
                          <a:latin typeface="Times New Roman"/>
                          <a:ea typeface="Calibri"/>
                          <a:cs typeface="Arial"/>
                        </a:rPr>
                        <a:t>82.14</a:t>
                      </a:r>
                      <a:endParaRPr lang="en-US" sz="1400" b="1">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26.63</a:t>
                      </a:r>
                      <a:endParaRPr lang="en-US" sz="1400" b="1" dirty="0">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ctr">
                        <a:lnSpc>
                          <a:spcPct val="115000"/>
                        </a:lnSpc>
                        <a:spcBef>
                          <a:spcPts val="0"/>
                        </a:spcBef>
                        <a:spcAft>
                          <a:spcPts val="0"/>
                        </a:spcAft>
                      </a:pPr>
                      <a:r>
                        <a:rPr lang="en-US" sz="1400" b="1" dirty="0">
                          <a:solidFill>
                            <a:srgbClr val="000000"/>
                          </a:solidFill>
                          <a:latin typeface="Times New Roman"/>
                          <a:ea typeface="Calibri"/>
                          <a:cs typeface="Arial"/>
                        </a:rPr>
                        <a:t>3.77</a:t>
                      </a:r>
                      <a:endParaRPr lang="en-US" sz="1400" b="1" dirty="0">
                        <a:latin typeface="Calibri"/>
                        <a:ea typeface="Calibri"/>
                        <a:cs typeface="Arial"/>
                      </a:endParaRPr>
                    </a:p>
                  </a:txBody>
                  <a:tcPr marL="67160" marR="6716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bl>
          </a:graphicData>
        </a:graphic>
      </p:graphicFrame>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4000">
        <p14:vortex/>
      </p:transition>
    </mc:Choice>
    <mc:Fallback>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lstStyle/>
          <a:p>
            <a:r>
              <a:rPr lang="en-US" dirty="0" smtClean="0"/>
              <a:t>Equipment Selection</a:t>
            </a:r>
            <a:endParaRPr lang="ar-JO" dirty="0"/>
          </a:p>
        </p:txBody>
      </p:sp>
      <p:sp>
        <p:nvSpPr>
          <p:cNvPr id="6" name="TextBox 5"/>
          <p:cNvSpPr txBox="1"/>
          <p:nvPr/>
        </p:nvSpPr>
        <p:spPr>
          <a:xfrm>
            <a:off x="0" y="1143000"/>
            <a:ext cx="9144000" cy="5970865"/>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l"/>
            <a:endParaRPr lang="en-US" sz="2400" b="1" dirty="0" smtClean="0">
              <a:solidFill>
                <a:srgbClr val="C00000"/>
              </a:solidFill>
              <a:latin typeface="Times New Roman" pitchFamily="18" charset="0"/>
              <a:cs typeface="Times New Roman" pitchFamily="18" charset="0"/>
            </a:endParaRPr>
          </a:p>
          <a:p>
            <a:pPr algn="ctr"/>
            <a:r>
              <a:rPr lang="en-US" sz="2400" b="1" dirty="0" smtClean="0">
                <a:solidFill>
                  <a:srgbClr val="C00000"/>
                </a:solidFill>
                <a:latin typeface="Times New Roman" pitchFamily="18" charset="0"/>
                <a:cs typeface="Times New Roman" pitchFamily="18" charset="0"/>
              </a:rPr>
              <a:t>Pumps:</a:t>
            </a:r>
          </a:p>
          <a:p>
            <a:pPr algn="ctr"/>
            <a:endParaRPr lang="en-US" sz="2400" b="1" dirty="0" smtClean="0">
              <a:solidFill>
                <a:srgbClr val="C00000"/>
              </a:solidFill>
              <a:latin typeface="Times New Roman" pitchFamily="18" charset="0"/>
              <a:cs typeface="Times New Roman" pitchFamily="18" charset="0"/>
            </a:endParaRPr>
          </a:p>
          <a:p>
            <a:pPr algn="ctr"/>
            <a:endParaRPr lang="en-US" sz="2400" b="1" dirty="0" smtClean="0">
              <a:solidFill>
                <a:srgbClr val="C00000"/>
              </a:solidFill>
              <a:latin typeface="Times New Roman" pitchFamily="18" charset="0"/>
              <a:cs typeface="Times New Roman" pitchFamily="18" charset="0"/>
            </a:endParaRPr>
          </a:p>
          <a:p>
            <a:pPr algn="ctr"/>
            <a:endParaRPr lang="en-US" sz="2400" b="1" dirty="0" smtClean="0">
              <a:solidFill>
                <a:srgbClr val="C00000"/>
              </a:solidFill>
              <a:latin typeface="Times New Roman" pitchFamily="18" charset="0"/>
              <a:cs typeface="Times New Roman" pitchFamily="18" charset="0"/>
            </a:endParaRPr>
          </a:p>
          <a:p>
            <a:pPr algn="ctr"/>
            <a:endParaRPr lang="en-US" sz="2400" b="1" dirty="0" smtClean="0">
              <a:solidFill>
                <a:srgbClr val="C00000"/>
              </a:solidFill>
              <a:latin typeface="Times New Roman" pitchFamily="18" charset="0"/>
              <a:cs typeface="Times New Roman" pitchFamily="18" charset="0"/>
            </a:endParaRPr>
          </a:p>
          <a:p>
            <a:pPr algn="ctr"/>
            <a:endParaRPr lang="en-US" sz="2400" b="1" dirty="0" smtClean="0">
              <a:solidFill>
                <a:srgbClr val="C00000"/>
              </a:solidFill>
              <a:latin typeface="Times New Roman" pitchFamily="18" charset="0"/>
              <a:cs typeface="Times New Roman" pitchFamily="18" charset="0"/>
            </a:endParaRPr>
          </a:p>
          <a:p>
            <a:pPr algn="ctr"/>
            <a:endParaRPr lang="en-US" sz="2400" b="1" dirty="0" smtClean="0">
              <a:solidFill>
                <a:srgbClr val="C00000"/>
              </a:solidFill>
              <a:latin typeface="Times New Roman" pitchFamily="18" charset="0"/>
              <a:cs typeface="Times New Roman" pitchFamily="18" charset="0"/>
            </a:endParaRPr>
          </a:p>
          <a:p>
            <a:pPr algn="ctr"/>
            <a:endParaRPr lang="en-US" sz="2400" b="1" dirty="0" smtClean="0">
              <a:solidFill>
                <a:srgbClr val="C00000"/>
              </a:solidFill>
              <a:latin typeface="Times New Roman" pitchFamily="18" charset="0"/>
              <a:cs typeface="Times New Roman" pitchFamily="18" charset="0"/>
            </a:endParaRPr>
          </a:p>
          <a:p>
            <a:pPr algn="ctr"/>
            <a:endParaRPr lang="en-US" sz="2400" b="1" dirty="0" smtClean="0">
              <a:solidFill>
                <a:srgbClr val="C00000"/>
              </a:solidFill>
              <a:latin typeface="Times New Roman" pitchFamily="18" charset="0"/>
              <a:cs typeface="Times New Roman" pitchFamily="18" charset="0"/>
            </a:endParaRPr>
          </a:p>
          <a:p>
            <a:pPr algn="ctr"/>
            <a:endParaRPr lang="en-US" sz="2400" b="1" dirty="0" smtClean="0">
              <a:solidFill>
                <a:srgbClr val="C00000"/>
              </a:solidFill>
              <a:latin typeface="Times New Roman" pitchFamily="18" charset="0"/>
              <a:cs typeface="Times New Roman" pitchFamily="18" charset="0"/>
            </a:endParaRPr>
          </a:p>
          <a:p>
            <a:pPr algn="ctr"/>
            <a:endParaRPr lang="en-US" sz="2400" b="1" dirty="0" smtClean="0">
              <a:solidFill>
                <a:srgbClr val="C00000"/>
              </a:solidFill>
              <a:latin typeface="Times New Roman" pitchFamily="18" charset="0"/>
              <a:cs typeface="Times New Roman" pitchFamily="18" charset="0"/>
            </a:endParaRPr>
          </a:p>
          <a:p>
            <a:pPr algn="ctr"/>
            <a:endParaRPr lang="en-US" sz="2400" b="1" dirty="0" smtClean="0">
              <a:solidFill>
                <a:srgbClr val="C00000"/>
              </a:solidFill>
              <a:latin typeface="Times New Roman" pitchFamily="18" charset="0"/>
              <a:cs typeface="Times New Roman" pitchFamily="18" charset="0"/>
            </a:endParaRPr>
          </a:p>
          <a:p>
            <a:pPr algn="ctr"/>
            <a:endParaRPr lang="en-US" sz="2400" b="1" dirty="0" smtClean="0">
              <a:solidFill>
                <a:srgbClr val="C00000"/>
              </a:solidFill>
              <a:latin typeface="Times New Roman" pitchFamily="18" charset="0"/>
              <a:cs typeface="Times New Roman" pitchFamily="18" charset="0"/>
            </a:endParaRPr>
          </a:p>
          <a:p>
            <a:pPr algn="ctr"/>
            <a:endParaRPr lang="en-US" sz="2400" b="1" dirty="0" smtClean="0">
              <a:solidFill>
                <a:srgbClr val="C00000"/>
              </a:solidFill>
              <a:latin typeface="Times New Roman" pitchFamily="18" charset="0"/>
              <a:cs typeface="Times New Roman" pitchFamily="18" charset="0"/>
            </a:endParaRPr>
          </a:p>
          <a:p>
            <a:pPr algn="l"/>
            <a:endParaRPr lang="en-US" sz="2200" b="1" dirty="0" smtClean="0">
              <a:solidFill>
                <a:srgbClr val="C00000"/>
              </a:solidFill>
              <a:cs typeface="+mj-cs"/>
            </a:endParaRPr>
          </a:p>
        </p:txBody>
      </p:sp>
      <p:graphicFrame>
        <p:nvGraphicFramePr>
          <p:cNvPr id="4" name="Table 3"/>
          <p:cNvGraphicFramePr>
            <a:graphicFrameLocks noGrp="1"/>
          </p:cNvGraphicFramePr>
          <p:nvPr>
            <p:extLst>
              <p:ext uri="{D42A27DB-BD31-4B8C-83A1-F6EECF244321}">
                <p14:modId xmlns="" xmlns:p14="http://schemas.microsoft.com/office/powerpoint/2010/main" val="4092217357"/>
              </p:ext>
            </p:extLst>
          </p:nvPr>
        </p:nvGraphicFramePr>
        <p:xfrm>
          <a:off x="1193206" y="2276872"/>
          <a:ext cx="6757588" cy="4573896"/>
        </p:xfrm>
        <a:graphic>
          <a:graphicData uri="http://schemas.openxmlformats.org/drawingml/2006/table">
            <a:tbl>
              <a:tblPr rtl="1" firstRow="1" firstCol="1" bandRow="1">
                <a:tableStyleId>{B301B821-A1FF-4177-AEE7-76D212191A09}</a:tableStyleId>
              </a:tblPr>
              <a:tblGrid>
                <a:gridCol w="1765634"/>
                <a:gridCol w="1619278"/>
                <a:gridCol w="1728462"/>
                <a:gridCol w="1644214"/>
              </a:tblGrid>
              <a:tr h="0">
                <a:tc>
                  <a:txBody>
                    <a:bodyPr/>
                    <a:lstStyle/>
                    <a:p>
                      <a:pPr algn="ctr" rtl="0">
                        <a:lnSpc>
                          <a:spcPct val="115000"/>
                        </a:lnSpc>
                        <a:spcAft>
                          <a:spcPts val="0"/>
                        </a:spcAft>
                      </a:pPr>
                      <a:r>
                        <a:rPr lang="en-US" sz="2800" b="1" dirty="0">
                          <a:effectLst/>
                          <a:latin typeface="Angsana New" pitchFamily="18" charset="-34"/>
                          <a:cs typeface="Angsana New" pitchFamily="18" charset="-34"/>
                        </a:rPr>
                        <a:t>Pump Model</a:t>
                      </a:r>
                      <a:endParaRPr lang="en-US" sz="2800" b="1"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800" b="1" dirty="0">
                          <a:effectLst/>
                          <a:latin typeface="Angsana New" pitchFamily="18" charset="-34"/>
                          <a:cs typeface="Angsana New" pitchFamily="18" charset="-34"/>
                        </a:rPr>
                        <a:t>Head (m)</a:t>
                      </a:r>
                      <a:endParaRPr lang="en-US" sz="2800" b="1"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800" b="1" dirty="0">
                          <a:effectLst/>
                          <a:latin typeface="Angsana New" pitchFamily="18" charset="-34"/>
                          <a:cs typeface="Angsana New" pitchFamily="18" charset="-34"/>
                        </a:rPr>
                        <a:t>Flow Rate </a:t>
                      </a:r>
                      <a:r>
                        <a:rPr lang="en-US" sz="2800" b="1" dirty="0" smtClean="0">
                          <a:effectLst/>
                          <a:latin typeface="Angsana New" pitchFamily="18" charset="-34"/>
                          <a:cs typeface="Angsana New" pitchFamily="18" charset="-34"/>
                        </a:rPr>
                        <a:t>(</a:t>
                      </a:r>
                      <a:r>
                        <a:rPr lang="en-US" sz="2800" b="1" dirty="0" err="1" smtClean="0">
                          <a:effectLst/>
                          <a:latin typeface="Angsana New" pitchFamily="18" charset="-34"/>
                          <a:cs typeface="Angsana New" pitchFamily="18" charset="-34"/>
                        </a:rPr>
                        <a:t>gpm</a:t>
                      </a:r>
                      <a:r>
                        <a:rPr lang="en-US" sz="2800" b="1" dirty="0" smtClean="0">
                          <a:effectLst/>
                          <a:latin typeface="Angsana New" pitchFamily="18" charset="-34"/>
                          <a:cs typeface="Angsana New" pitchFamily="18" charset="-34"/>
                        </a:rPr>
                        <a:t>)</a:t>
                      </a:r>
                      <a:endParaRPr lang="en-US" sz="2800" b="1"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800" b="1" dirty="0">
                          <a:effectLst/>
                          <a:latin typeface="Angsana New" pitchFamily="18" charset="-34"/>
                          <a:cs typeface="Angsana New" pitchFamily="18" charset="-34"/>
                        </a:rPr>
                        <a:t>Pump</a:t>
                      </a:r>
                      <a:endParaRPr lang="en-US" sz="2800" b="1" dirty="0">
                        <a:effectLst/>
                        <a:latin typeface="Angsana New" pitchFamily="18" charset="-34"/>
                        <a:ea typeface="Calibri"/>
                        <a:cs typeface="Angsana New" pitchFamily="18" charset="-34"/>
                      </a:endParaRPr>
                    </a:p>
                  </a:txBody>
                  <a:tcPr marL="68580" marR="68580" marT="0" marB="0" anchor="ctr"/>
                </a:tc>
              </a:tr>
              <a:tr h="405567">
                <a:tc>
                  <a:txBody>
                    <a:bodyPr/>
                    <a:lstStyle/>
                    <a:p>
                      <a:pPr algn="ctr" rtl="0">
                        <a:lnSpc>
                          <a:spcPct val="115000"/>
                        </a:lnSpc>
                        <a:spcAft>
                          <a:spcPts val="0"/>
                        </a:spcAft>
                      </a:pPr>
                      <a:r>
                        <a:rPr lang="en-US" sz="2400" b="0" dirty="0" smtClean="0">
                          <a:effectLst/>
                          <a:latin typeface="Angsana New" pitchFamily="18" charset="-34"/>
                          <a:ea typeface="Calibri"/>
                          <a:cs typeface="Angsana New" pitchFamily="18" charset="-34"/>
                        </a:rPr>
                        <a:t>NM</a:t>
                      </a:r>
                      <a:r>
                        <a:rPr lang="en-US" sz="2400" b="0" baseline="0" dirty="0" smtClean="0">
                          <a:effectLst/>
                          <a:latin typeface="Angsana New" pitchFamily="18" charset="-34"/>
                          <a:ea typeface="Calibri"/>
                          <a:cs typeface="Angsana New" pitchFamily="18" charset="-34"/>
                        </a:rPr>
                        <a:t> 100\200</a:t>
                      </a:r>
                      <a:endParaRPr lang="en-US" sz="2400" b="0"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400" b="0" dirty="0" smtClean="0">
                          <a:effectLst/>
                          <a:latin typeface="Angsana New" pitchFamily="18" charset="-34"/>
                          <a:cs typeface="Angsana New" pitchFamily="18" charset="-34"/>
                        </a:rPr>
                        <a:t>65</a:t>
                      </a:r>
                      <a:endParaRPr lang="en-US" sz="2400" b="0"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400" b="0" dirty="0" smtClean="0">
                          <a:effectLst/>
                          <a:latin typeface="Angsana New" pitchFamily="18" charset="-34"/>
                          <a:cs typeface="Angsana New" pitchFamily="18" charset="-34"/>
                        </a:rPr>
                        <a:t>500</a:t>
                      </a:r>
                      <a:endParaRPr lang="en-US" sz="2400" b="0"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400" b="0" dirty="0">
                          <a:effectLst/>
                          <a:latin typeface="Angsana New" pitchFamily="18" charset="-34"/>
                          <a:cs typeface="Angsana New" pitchFamily="18" charset="-34"/>
                        </a:rPr>
                        <a:t>Firefighting pump</a:t>
                      </a:r>
                      <a:endParaRPr lang="en-US" sz="2400" b="0" dirty="0">
                        <a:effectLst/>
                        <a:latin typeface="Angsana New" pitchFamily="18" charset="-34"/>
                        <a:ea typeface="Calibri"/>
                        <a:cs typeface="Angsana New" pitchFamily="18" charset="-34"/>
                      </a:endParaRPr>
                    </a:p>
                  </a:txBody>
                  <a:tcPr marL="68580" marR="68580" marT="0" marB="0" anchor="ctr"/>
                </a:tc>
              </a:tr>
              <a:tr h="648072">
                <a:tc>
                  <a:txBody>
                    <a:bodyPr/>
                    <a:lstStyle/>
                    <a:p>
                      <a:pPr algn="ctr" rtl="0">
                        <a:lnSpc>
                          <a:spcPct val="115000"/>
                        </a:lnSpc>
                        <a:spcAft>
                          <a:spcPts val="0"/>
                        </a:spcAft>
                      </a:pPr>
                      <a:r>
                        <a:rPr lang="en-US" sz="2400" b="0" dirty="0" smtClean="0">
                          <a:effectLst/>
                          <a:latin typeface="Angsana New" pitchFamily="18" charset="-34"/>
                          <a:cs typeface="Angsana New" pitchFamily="18" charset="-34"/>
                        </a:rPr>
                        <a:t>12B63602</a:t>
                      </a:r>
                      <a:endParaRPr lang="en-US" sz="2400" b="0"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400" b="0" dirty="0" smtClean="0">
                          <a:effectLst/>
                          <a:latin typeface="Angsana New" pitchFamily="18" charset="-34"/>
                          <a:cs typeface="Angsana New" pitchFamily="18" charset="-34"/>
                        </a:rPr>
                        <a:t>22.2</a:t>
                      </a:r>
                      <a:endParaRPr lang="en-US" sz="2400" b="0"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400" b="0" dirty="0" smtClean="0">
                          <a:effectLst/>
                          <a:latin typeface="Angsana New" pitchFamily="18" charset="-34"/>
                          <a:cs typeface="Angsana New" pitchFamily="18" charset="-34"/>
                        </a:rPr>
                        <a:t>22.73</a:t>
                      </a:r>
                      <a:endParaRPr lang="en-US" sz="2400" b="0"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400" b="0" dirty="0">
                          <a:effectLst/>
                          <a:latin typeface="Angsana New" pitchFamily="18" charset="-34"/>
                          <a:cs typeface="Angsana New" pitchFamily="18" charset="-34"/>
                        </a:rPr>
                        <a:t>Chiller and boiler pump</a:t>
                      </a:r>
                      <a:endParaRPr lang="en-US" sz="2400" b="0" dirty="0">
                        <a:effectLst/>
                        <a:latin typeface="Angsana New" pitchFamily="18" charset="-34"/>
                        <a:ea typeface="Calibri"/>
                        <a:cs typeface="Angsana New" pitchFamily="18" charset="-34"/>
                      </a:endParaRPr>
                    </a:p>
                  </a:txBody>
                  <a:tcPr marL="68580" marR="68580" marT="0" marB="0" anchor="ctr"/>
                </a:tc>
              </a:tr>
              <a:tr h="648072">
                <a:tc>
                  <a:txBody>
                    <a:bodyPr/>
                    <a:lstStyle/>
                    <a:p>
                      <a:pPr algn="ctr" rtl="0">
                        <a:lnSpc>
                          <a:spcPct val="115000"/>
                        </a:lnSpc>
                        <a:spcAft>
                          <a:spcPts val="0"/>
                        </a:spcAft>
                      </a:pPr>
                      <a:endParaRPr lang="en-US" sz="2400" b="0"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400" b="0" dirty="0" smtClean="0">
                          <a:effectLst/>
                          <a:latin typeface="Angsana New" pitchFamily="18" charset="-34"/>
                          <a:ea typeface="Calibri"/>
                          <a:cs typeface="Angsana New" pitchFamily="18" charset="-34"/>
                        </a:rPr>
                        <a:t>120psi</a:t>
                      </a:r>
                      <a:endParaRPr lang="en-US" sz="2400" b="0"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400" b="0" dirty="0" smtClean="0">
                          <a:effectLst/>
                          <a:latin typeface="Angsana New" pitchFamily="18" charset="-34"/>
                          <a:ea typeface="Calibri"/>
                          <a:cs typeface="Angsana New" pitchFamily="18" charset="-34"/>
                        </a:rPr>
                        <a:t>100</a:t>
                      </a:r>
                      <a:endParaRPr lang="en-US" sz="2400" b="0"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400" b="0" dirty="0" smtClean="0">
                          <a:effectLst/>
                          <a:latin typeface="Angsana New" pitchFamily="18" charset="-34"/>
                          <a:ea typeface="Calibri"/>
                          <a:cs typeface="Angsana New" pitchFamily="18" charset="-34"/>
                        </a:rPr>
                        <a:t>jokey pump</a:t>
                      </a:r>
                      <a:endParaRPr lang="en-US" sz="2400" b="0" dirty="0">
                        <a:effectLst/>
                        <a:latin typeface="Angsana New" pitchFamily="18" charset="-34"/>
                        <a:ea typeface="Calibri"/>
                        <a:cs typeface="Angsana New" pitchFamily="18" charset="-34"/>
                      </a:endParaRPr>
                    </a:p>
                  </a:txBody>
                  <a:tcPr marL="68580" marR="68580" marT="0" marB="0" anchor="ctr"/>
                </a:tc>
              </a:tr>
              <a:tr h="720080">
                <a:tc>
                  <a:txBody>
                    <a:bodyPr/>
                    <a:lstStyle/>
                    <a:p>
                      <a:pPr algn="ctr" rtl="0">
                        <a:lnSpc>
                          <a:spcPct val="115000"/>
                        </a:lnSpc>
                        <a:spcAft>
                          <a:spcPts val="0"/>
                        </a:spcAft>
                      </a:pPr>
                      <a:r>
                        <a:rPr lang="en-US" sz="2400" b="0" dirty="0">
                          <a:effectLst/>
                          <a:latin typeface="Angsana New" pitchFamily="18" charset="-34"/>
                          <a:cs typeface="Angsana New" pitchFamily="18" charset="-34"/>
                        </a:rPr>
                        <a:t>SMC 240-3</a:t>
                      </a:r>
                      <a:endParaRPr lang="en-US" sz="2400" b="0"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400" b="0" dirty="0" smtClean="0">
                          <a:effectLst/>
                          <a:latin typeface="Angsana New" pitchFamily="18" charset="-34"/>
                          <a:cs typeface="Angsana New" pitchFamily="18" charset="-34"/>
                        </a:rPr>
                        <a:t>33.8</a:t>
                      </a:r>
                      <a:endParaRPr lang="en-US" sz="2400" b="0"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400" b="0" dirty="0" smtClean="0">
                          <a:effectLst/>
                          <a:latin typeface="Angsana New" pitchFamily="18" charset="-34"/>
                          <a:cs typeface="Angsana New" pitchFamily="18" charset="-34"/>
                        </a:rPr>
                        <a:t>22</a:t>
                      </a:r>
                      <a:endParaRPr lang="en-US" sz="2400" b="0"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400" b="0" dirty="0">
                          <a:effectLst/>
                          <a:latin typeface="Angsana New" pitchFamily="18" charset="-34"/>
                          <a:cs typeface="Angsana New" pitchFamily="18" charset="-34"/>
                        </a:rPr>
                        <a:t>Potable water</a:t>
                      </a:r>
                    </a:p>
                    <a:p>
                      <a:pPr algn="ctr" rtl="0">
                        <a:lnSpc>
                          <a:spcPct val="115000"/>
                        </a:lnSpc>
                        <a:spcAft>
                          <a:spcPts val="0"/>
                        </a:spcAft>
                      </a:pPr>
                      <a:r>
                        <a:rPr lang="en-US" sz="2400" b="0" dirty="0">
                          <a:effectLst/>
                          <a:latin typeface="Angsana New" pitchFamily="18" charset="-34"/>
                          <a:cs typeface="Angsana New" pitchFamily="18" charset="-34"/>
                        </a:rPr>
                        <a:t>(cold water) pump</a:t>
                      </a:r>
                      <a:endParaRPr lang="en-US" sz="2400" b="0" dirty="0">
                        <a:effectLst/>
                        <a:latin typeface="Angsana New" pitchFamily="18" charset="-34"/>
                        <a:ea typeface="Calibri"/>
                        <a:cs typeface="Angsana New" pitchFamily="18" charset="-34"/>
                      </a:endParaRPr>
                    </a:p>
                  </a:txBody>
                  <a:tcPr marL="68580" marR="68580" marT="0" marB="0" anchor="ctr"/>
                </a:tc>
              </a:tr>
              <a:tr h="648072">
                <a:tc>
                  <a:txBody>
                    <a:bodyPr/>
                    <a:lstStyle/>
                    <a:p>
                      <a:pPr algn="ctr" rtl="0">
                        <a:lnSpc>
                          <a:spcPct val="115000"/>
                        </a:lnSpc>
                        <a:spcAft>
                          <a:spcPts val="0"/>
                        </a:spcAft>
                      </a:pPr>
                      <a:r>
                        <a:rPr lang="en-US" sz="2400" b="0" dirty="0">
                          <a:effectLst/>
                          <a:latin typeface="Angsana New" pitchFamily="18" charset="-34"/>
                          <a:cs typeface="Angsana New" pitchFamily="18" charset="-34"/>
                        </a:rPr>
                        <a:t>SMC 240-2</a:t>
                      </a:r>
                      <a:endParaRPr lang="en-US" sz="2400" b="0"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400" b="0" dirty="0" smtClean="0">
                          <a:effectLst/>
                          <a:latin typeface="Angsana New" pitchFamily="18" charset="-34"/>
                          <a:cs typeface="Angsana New" pitchFamily="18" charset="-34"/>
                        </a:rPr>
                        <a:t>30</a:t>
                      </a:r>
                      <a:endParaRPr lang="en-US" sz="2400" b="0"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400" b="0" dirty="0" smtClean="0">
                          <a:effectLst/>
                          <a:latin typeface="Angsana New" pitchFamily="18" charset="-34"/>
                          <a:cs typeface="Angsana New" pitchFamily="18" charset="-34"/>
                        </a:rPr>
                        <a:t>20.5</a:t>
                      </a:r>
                      <a:endParaRPr lang="en-US" sz="2400" b="0" dirty="0">
                        <a:effectLst/>
                        <a:latin typeface="Angsana New" pitchFamily="18" charset="-34"/>
                        <a:ea typeface="Calibri"/>
                        <a:cs typeface="Angsana New" pitchFamily="18" charset="-34"/>
                      </a:endParaRPr>
                    </a:p>
                  </a:txBody>
                  <a:tcPr marL="68580" marR="68580" marT="0" marB="0" anchor="ctr"/>
                </a:tc>
                <a:tc>
                  <a:txBody>
                    <a:bodyPr/>
                    <a:lstStyle/>
                    <a:p>
                      <a:pPr algn="ctr" rtl="0">
                        <a:lnSpc>
                          <a:spcPct val="115000"/>
                        </a:lnSpc>
                        <a:spcAft>
                          <a:spcPts val="0"/>
                        </a:spcAft>
                      </a:pPr>
                      <a:r>
                        <a:rPr lang="en-US" sz="2400" b="0" dirty="0">
                          <a:effectLst/>
                          <a:latin typeface="Angsana New" pitchFamily="18" charset="-34"/>
                          <a:cs typeface="Angsana New" pitchFamily="18" charset="-34"/>
                        </a:rPr>
                        <a:t>Potable water</a:t>
                      </a:r>
                    </a:p>
                    <a:p>
                      <a:pPr algn="ctr" rtl="0">
                        <a:lnSpc>
                          <a:spcPct val="115000"/>
                        </a:lnSpc>
                        <a:spcAft>
                          <a:spcPts val="0"/>
                        </a:spcAft>
                      </a:pPr>
                      <a:r>
                        <a:rPr lang="en-US" sz="2400" b="0" dirty="0">
                          <a:effectLst/>
                          <a:latin typeface="Angsana New" pitchFamily="18" charset="-34"/>
                          <a:cs typeface="Angsana New" pitchFamily="18" charset="-34"/>
                        </a:rPr>
                        <a:t>(Hot water) pump</a:t>
                      </a:r>
                      <a:endParaRPr lang="en-US" sz="2400" b="0" dirty="0">
                        <a:effectLst/>
                        <a:latin typeface="Angsana New" pitchFamily="18" charset="-34"/>
                        <a:ea typeface="Calibri"/>
                        <a:cs typeface="Angsana New" pitchFamily="18" charset="-34"/>
                      </a:endParaRPr>
                    </a:p>
                  </a:txBody>
                  <a:tcPr marL="68580" marR="68580" marT="0" marB="0" anchor="ctr"/>
                </a:tc>
              </a:tr>
            </a:tbl>
          </a:graphicData>
        </a:graphic>
      </p:graphicFrame>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4000">
        <p14:vortex/>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0" y="2"/>
            <a:ext cx="9144000" cy="7785593"/>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rtl="0">
              <a:lnSpc>
                <a:spcPct val="115000"/>
              </a:lnSpc>
              <a:spcAft>
                <a:spcPts val="0"/>
              </a:spcAft>
            </a:pPr>
            <a:endParaRPr lang="en-US" dirty="0" smtClean="0">
              <a:solidFill>
                <a:schemeClr val="tx1"/>
              </a:solidFill>
              <a:effectLst/>
              <a:latin typeface="Times New Roman"/>
              <a:ea typeface="Times New Roman"/>
            </a:endParaRPr>
          </a:p>
          <a:p>
            <a:pPr marL="285750" indent="-285750" algn="just" rtl="0">
              <a:lnSpc>
                <a:spcPct val="115000"/>
              </a:lnSpc>
              <a:spcAft>
                <a:spcPts val="0"/>
              </a:spcAft>
              <a:buFont typeface="Wingdings" pitchFamily="2" charset="2"/>
              <a:buChar char="ü"/>
            </a:pPr>
            <a:endParaRPr lang="en-US" dirty="0" smtClean="0">
              <a:solidFill>
                <a:schemeClr val="tx1"/>
              </a:solidFill>
              <a:effectLst/>
              <a:latin typeface="Times New Roman"/>
              <a:ea typeface="Times New Roman"/>
            </a:endParaRPr>
          </a:p>
          <a:p>
            <a:pPr marL="285750" indent="-285750" algn="just" rtl="0">
              <a:lnSpc>
                <a:spcPct val="115000"/>
              </a:lnSpc>
              <a:spcAft>
                <a:spcPts val="0"/>
              </a:spcAft>
              <a:buFont typeface="Wingdings" pitchFamily="2" charset="2"/>
              <a:buChar char="ü"/>
            </a:pPr>
            <a:r>
              <a:rPr lang="en-US" sz="2000" dirty="0" smtClean="0">
                <a:solidFill>
                  <a:schemeClr val="tx1"/>
                </a:solidFill>
                <a:effectLst/>
                <a:latin typeface="Times New Roman"/>
                <a:ea typeface="Times New Roman"/>
              </a:rPr>
              <a:t>The HVAC system provides appropriate adjustment of temperatures and moisture in absent of adores, it is able to purify the air inside the building so that the inside atmosphere is suitable and healthy for patient. In addition suitable inside atmosphere protects the hospital devises and make then give accurate results.</a:t>
            </a:r>
          </a:p>
          <a:p>
            <a:pPr marL="285750" indent="-285750" algn="just" rtl="0">
              <a:lnSpc>
                <a:spcPct val="115000"/>
              </a:lnSpc>
              <a:spcAft>
                <a:spcPts val="0"/>
              </a:spcAft>
              <a:buFont typeface="Wingdings" pitchFamily="2" charset="2"/>
              <a:buChar char="ü"/>
            </a:pPr>
            <a:endParaRPr lang="en-US" sz="2000" dirty="0" smtClean="0">
              <a:solidFill>
                <a:schemeClr val="tx1"/>
              </a:solidFill>
              <a:latin typeface="Times New Roman"/>
              <a:ea typeface="Times New Roman"/>
            </a:endParaRPr>
          </a:p>
          <a:p>
            <a:pPr marL="285750" indent="-285750" algn="just" rtl="0">
              <a:lnSpc>
                <a:spcPct val="115000"/>
              </a:lnSpc>
              <a:spcAft>
                <a:spcPts val="0"/>
              </a:spcAft>
              <a:buFont typeface="Wingdings" pitchFamily="2" charset="2"/>
              <a:buChar char="ü"/>
            </a:pPr>
            <a:endParaRPr lang="en-US" sz="2000" dirty="0">
              <a:solidFill>
                <a:schemeClr val="tx1"/>
              </a:solidFill>
              <a:latin typeface="Times New Roman"/>
              <a:ea typeface="Times New Roman"/>
            </a:endParaRPr>
          </a:p>
          <a:p>
            <a:pPr marL="285750" indent="-285750" algn="just" rtl="0">
              <a:lnSpc>
                <a:spcPct val="115000"/>
              </a:lnSpc>
              <a:spcAft>
                <a:spcPts val="0"/>
              </a:spcAft>
              <a:buFont typeface="Wingdings" pitchFamily="2" charset="2"/>
              <a:buChar char="ü"/>
            </a:pPr>
            <a:r>
              <a:rPr lang="en-US" sz="2000" dirty="0">
                <a:solidFill>
                  <a:schemeClr val="tx1"/>
                </a:solidFill>
                <a:latin typeface="Times New Roman"/>
                <a:ea typeface="Times New Roman"/>
              </a:rPr>
              <a:t>In this project fire alarm system and firefighting system is to be designed to keep the hospital safe from fire, this system is very essential to provide early detection of the fire and  to extinguish it in its initial stages. Water services and plumbing system design is also required, the availably of water service system inside the building with hot and cold water together with a proper drainage system prevent the hazard of leakage and pollution. Furthermore, proper system if medical gasses and elevators are to be designed. </a:t>
            </a:r>
            <a:endParaRPr lang="en-US" sz="2000" dirty="0" smtClean="0">
              <a:solidFill>
                <a:schemeClr val="tx1"/>
              </a:solidFill>
              <a:latin typeface="Times New Roman"/>
              <a:ea typeface="Times New Roman"/>
            </a:endParaRPr>
          </a:p>
          <a:p>
            <a:pPr marL="285750" indent="-285750" algn="just" rtl="0">
              <a:lnSpc>
                <a:spcPct val="115000"/>
              </a:lnSpc>
              <a:spcAft>
                <a:spcPts val="0"/>
              </a:spcAft>
              <a:buFont typeface="Wingdings" pitchFamily="2" charset="2"/>
              <a:buChar char="ü"/>
            </a:pPr>
            <a:endParaRPr lang="en-US" sz="2000" dirty="0">
              <a:solidFill>
                <a:schemeClr val="tx1"/>
              </a:solidFill>
              <a:latin typeface="Times New Roman"/>
              <a:ea typeface="Times New Roman"/>
            </a:endParaRPr>
          </a:p>
          <a:p>
            <a:pPr marL="285750" indent="-285750" algn="just" rtl="0">
              <a:lnSpc>
                <a:spcPct val="115000"/>
              </a:lnSpc>
              <a:spcAft>
                <a:spcPts val="0"/>
              </a:spcAft>
              <a:buFont typeface="Wingdings" pitchFamily="2" charset="2"/>
              <a:buChar char="ü"/>
            </a:pPr>
            <a:endParaRPr lang="en-US" sz="2000" dirty="0" smtClean="0">
              <a:solidFill>
                <a:schemeClr val="tx1"/>
              </a:solidFill>
              <a:latin typeface="Times New Roman"/>
              <a:ea typeface="Times New Roman"/>
            </a:endParaRPr>
          </a:p>
          <a:p>
            <a:pPr marL="285750" indent="-285750" algn="just" rtl="0">
              <a:lnSpc>
                <a:spcPct val="115000"/>
              </a:lnSpc>
              <a:spcAft>
                <a:spcPts val="0"/>
              </a:spcAft>
              <a:buFont typeface="Wingdings" pitchFamily="2" charset="2"/>
              <a:buChar char="ü"/>
            </a:pPr>
            <a:endParaRPr lang="en-US" sz="2000" dirty="0">
              <a:solidFill>
                <a:schemeClr val="tx1"/>
              </a:solidFill>
              <a:latin typeface="Times New Roman"/>
              <a:ea typeface="Times New Roman"/>
            </a:endParaRPr>
          </a:p>
          <a:p>
            <a:pPr algn="l">
              <a:lnSpc>
                <a:spcPct val="115000"/>
              </a:lnSpc>
            </a:pPr>
            <a:endParaRPr lang="ar-JO" sz="1600" dirty="0" smtClean="0">
              <a:solidFill>
                <a:schemeClr val="tx1"/>
              </a:solidFill>
              <a:effectLst/>
              <a:latin typeface="Times New Roman"/>
              <a:ea typeface="Times New Roman"/>
            </a:endParaRPr>
          </a:p>
          <a:p>
            <a:pPr algn="l">
              <a:lnSpc>
                <a:spcPct val="115000"/>
              </a:lnSpc>
            </a:pPr>
            <a:endParaRPr lang="ar-JO" sz="1600" dirty="0">
              <a:solidFill>
                <a:schemeClr val="tx1"/>
              </a:solidFill>
              <a:latin typeface="Times New Roman"/>
              <a:ea typeface="Times New Roman"/>
            </a:endParaRPr>
          </a:p>
          <a:p>
            <a:pPr algn="l">
              <a:lnSpc>
                <a:spcPct val="115000"/>
              </a:lnSpc>
            </a:pPr>
            <a:endParaRPr lang="ar-JO" sz="1600" dirty="0" smtClean="0">
              <a:solidFill>
                <a:schemeClr val="tx1"/>
              </a:solidFill>
              <a:effectLst/>
              <a:latin typeface="Times New Roman"/>
              <a:ea typeface="Times New Roman"/>
            </a:endParaRPr>
          </a:p>
          <a:p>
            <a:pPr algn="l">
              <a:lnSpc>
                <a:spcPct val="115000"/>
              </a:lnSpc>
            </a:pPr>
            <a:r>
              <a:rPr lang="en-US" sz="1600" dirty="0" smtClean="0">
                <a:solidFill>
                  <a:schemeClr val="tx1"/>
                </a:solidFill>
                <a:effectLst/>
                <a:latin typeface="Times New Roman"/>
                <a:ea typeface="Times New Roman"/>
              </a:rPr>
              <a:t> </a:t>
            </a:r>
            <a:endParaRPr lang="en-US" sz="1400" dirty="0" smtClean="0">
              <a:solidFill>
                <a:schemeClr val="tx1"/>
              </a:solidFill>
              <a:effectLst/>
              <a:latin typeface="Times New Roman"/>
              <a:ea typeface="Times New Roman"/>
            </a:endParaRPr>
          </a:p>
          <a:p>
            <a:pPr marL="285750" indent="-285750" algn="just" rtl="0">
              <a:lnSpc>
                <a:spcPct val="115000"/>
              </a:lnSpc>
              <a:spcAft>
                <a:spcPts val="0"/>
              </a:spcAft>
              <a:buFont typeface="Wingdings" pitchFamily="2" charset="2"/>
              <a:buChar char="ü"/>
            </a:pPr>
            <a:endParaRPr lang="en-US" sz="1600" dirty="0">
              <a:solidFill>
                <a:schemeClr val="tx1"/>
              </a:solidFill>
              <a:effectLst/>
              <a:latin typeface="Times New Roman"/>
              <a:ea typeface="Times New Roman"/>
            </a:endParaRPr>
          </a:p>
        </p:txBody>
      </p:sp>
    </p:spTree>
    <p:extLst>
      <p:ext uri="{BB962C8B-B14F-4D97-AF65-F5344CB8AC3E}">
        <p14:creationId xmlns:p14="http://schemas.microsoft.com/office/powerpoint/2010/main" xmlns="" val="14404434"/>
      </p:ext>
    </p:extLst>
  </p:cSld>
  <p:clrMapOvr>
    <a:masterClrMapping/>
  </p:clrMapOvr>
  <mc:AlternateContent xmlns:mc="http://schemas.openxmlformats.org/markup-compatibility/2006">
    <mc:Choice xmlns:p14="http://schemas.microsoft.com/office/powerpoint/2010/main" xmlns=""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lstStyle/>
          <a:p>
            <a:r>
              <a:rPr lang="en-US" dirty="0" smtClean="0"/>
              <a:t>SUMMARY</a:t>
            </a:r>
            <a:endParaRPr lang="ar-JO" dirty="0"/>
          </a:p>
        </p:txBody>
      </p:sp>
      <p:sp>
        <p:nvSpPr>
          <p:cNvPr id="6" name="TextBox 5"/>
          <p:cNvSpPr txBox="1"/>
          <p:nvPr/>
        </p:nvSpPr>
        <p:spPr>
          <a:xfrm>
            <a:off x="0" y="1141678"/>
            <a:ext cx="9144000" cy="5632311"/>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l">
              <a:buNone/>
            </a:pPr>
            <a:endParaRPr lang="en-US" sz="2400" dirty="0" smtClean="0"/>
          </a:p>
          <a:p>
            <a:pPr algn="l">
              <a:buNone/>
            </a:pPr>
            <a:r>
              <a:rPr lang="en-US" sz="2400" dirty="0" smtClean="0"/>
              <a:t>1. All steps of design and plans of HVAC  system are done.</a:t>
            </a:r>
          </a:p>
          <a:p>
            <a:pPr algn="l">
              <a:buNone/>
            </a:pPr>
            <a:r>
              <a:rPr lang="en-US" sz="2400" dirty="0" smtClean="0"/>
              <a:t>  </a:t>
            </a:r>
          </a:p>
          <a:p>
            <a:pPr algn="l">
              <a:buNone/>
            </a:pPr>
            <a:r>
              <a:rPr lang="en-US" sz="2400" dirty="0" smtClean="0"/>
              <a:t>2. All steps of design and plans of plumping system are done</a:t>
            </a:r>
          </a:p>
          <a:p>
            <a:pPr algn="l">
              <a:buNone/>
            </a:pPr>
            <a:r>
              <a:rPr lang="en-US" sz="2400" dirty="0" smtClean="0"/>
              <a:t>.</a:t>
            </a:r>
          </a:p>
          <a:p>
            <a:pPr algn="l">
              <a:buNone/>
            </a:pPr>
            <a:r>
              <a:rPr lang="en-US" sz="2400" dirty="0" smtClean="0"/>
              <a:t>3. we select a suitable equipment for the system which satisfied the required conditions</a:t>
            </a:r>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r>
              <a:rPr lang="en-US" sz="2400" dirty="0" smtClean="0"/>
              <a:t>.</a:t>
            </a:r>
          </a:p>
        </p:txBody>
      </p:sp>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4000">
        <p14:vortex/>
      </p:transition>
    </mc:Choice>
    <mc:Fallback>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style>
          <a:lnRef idx="1">
            <a:schemeClr val="accent1"/>
          </a:lnRef>
          <a:fillRef idx="2">
            <a:schemeClr val="accent1"/>
          </a:fillRef>
          <a:effectRef idx="1">
            <a:schemeClr val="accent1"/>
          </a:effectRef>
          <a:fontRef idx="minor">
            <a:schemeClr val="dk1"/>
          </a:fontRef>
        </p:style>
        <p:txBody>
          <a:bodyPr anchor="ctr"/>
          <a:lstStyle/>
          <a:p>
            <a:r>
              <a:rPr lang="en-US" dirty="0" smtClean="0"/>
              <a:t>THANK YOU</a:t>
            </a:r>
            <a:endParaRPr lang="ar-JO" dirty="0"/>
          </a:p>
        </p:txBody>
      </p:sp>
      <p:sp>
        <p:nvSpPr>
          <p:cNvPr id="6" name="TextBox 5"/>
          <p:cNvSpPr txBox="1"/>
          <p:nvPr/>
        </p:nvSpPr>
        <p:spPr>
          <a:xfrm>
            <a:off x="0" y="1066800"/>
            <a:ext cx="9144000" cy="7725192"/>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l">
              <a:buNone/>
            </a:pPr>
            <a:endParaRPr lang="en-US" sz="2400" dirty="0" smtClean="0"/>
          </a:p>
          <a:p>
            <a:pPr algn="l">
              <a:buNone/>
            </a:pPr>
            <a:endParaRPr lang="en-US" sz="2400" dirty="0" smtClean="0"/>
          </a:p>
          <a:p>
            <a:pPr algn="ctr">
              <a:buNone/>
            </a:pPr>
            <a:endParaRPr lang="en-US" sz="2400" dirty="0" smtClean="0"/>
          </a:p>
          <a:p>
            <a:pPr algn="ctr">
              <a:buNone/>
            </a:pPr>
            <a:endParaRPr lang="en-US" sz="2400" dirty="0" smtClean="0"/>
          </a:p>
          <a:p>
            <a:pPr algn="ctr">
              <a:buNone/>
            </a:pPr>
            <a:r>
              <a:rPr lang="en-US" sz="4000" dirty="0" smtClean="0">
                <a:solidFill>
                  <a:srgbClr val="C00000"/>
                </a:solidFill>
              </a:rPr>
              <a:t>Thank you for </a:t>
            </a:r>
            <a:r>
              <a:rPr lang="en-US" sz="4000" smtClean="0">
                <a:solidFill>
                  <a:srgbClr val="C00000"/>
                </a:solidFill>
              </a:rPr>
              <a:t>your </a:t>
            </a:r>
            <a:r>
              <a:rPr lang="en-US" sz="4000" smtClean="0">
                <a:solidFill>
                  <a:srgbClr val="C00000"/>
                </a:solidFill>
              </a:rPr>
              <a:t>listening!!!</a:t>
            </a:r>
            <a:endParaRPr lang="en-US" sz="4000" dirty="0" smtClean="0">
              <a:solidFill>
                <a:srgbClr val="C00000"/>
              </a:solidFill>
            </a:endParaRPr>
          </a:p>
          <a:p>
            <a:pPr algn="ctr">
              <a:buNone/>
            </a:pPr>
            <a:endParaRPr lang="en-US" sz="2400" dirty="0" smtClean="0"/>
          </a:p>
          <a:p>
            <a:pPr algn="ctr">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r>
              <a:rPr lang="en-US" sz="2400" dirty="0" smtClean="0"/>
              <a:t>  </a:t>
            </a:r>
          </a:p>
        </p:txBody>
      </p:sp>
    </p:spTree>
    <p:extLst>
      <p:ext uri="{BB962C8B-B14F-4D97-AF65-F5344CB8AC3E}">
        <p14:creationId xmlns:p14="http://schemas.microsoft.com/office/powerpoint/2010/main" xmlns="" val="4064536859"/>
      </p:ext>
    </p:extLst>
  </p:cSld>
  <p:clrMapOvr>
    <a:masterClrMapping/>
  </p:clrMapOvr>
  <mc:AlternateContent xmlns:mc="http://schemas.openxmlformats.org/markup-compatibility/2006">
    <mc:Choice xmlns:p14="http://schemas.microsoft.com/office/powerpoint/2010/main" xmlns="" Requires="p14">
      <p:transition spd="slow" p14:dur="4000">
        <p14:vortex/>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ln/>
        </p:spPr>
        <p:style>
          <a:lnRef idx="2">
            <a:schemeClr val="accent1">
              <a:shade val="50000"/>
            </a:schemeClr>
          </a:lnRef>
          <a:fillRef idx="1">
            <a:schemeClr val="accent1"/>
          </a:fillRef>
          <a:effectRef idx="0">
            <a:schemeClr val="accent1"/>
          </a:effectRef>
          <a:fontRef idx="minor">
            <a:schemeClr val="lt1"/>
          </a:fontRef>
        </p:style>
      </p:pic>
      <p:sp>
        <p:nvSpPr>
          <p:cNvPr id="8" name="Left Arrow 7"/>
          <p:cNvSpPr/>
          <p:nvPr/>
        </p:nvSpPr>
        <p:spPr>
          <a:xfrm rot="184841">
            <a:off x="7445714" y="1647994"/>
            <a:ext cx="846191" cy="22310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9" name="TextBox 8"/>
          <p:cNvSpPr txBox="1"/>
          <p:nvPr/>
        </p:nvSpPr>
        <p:spPr>
          <a:xfrm>
            <a:off x="8256509" y="1482545"/>
            <a:ext cx="510076" cy="553998"/>
          </a:xfrm>
          <a:prstGeom prst="rect">
            <a:avLst/>
          </a:prstGeom>
          <a:noFill/>
        </p:spPr>
        <p:txBody>
          <a:bodyPr wrap="none" rtlCol="1">
            <a:spAutoFit/>
          </a:bodyPr>
          <a:lstStyle/>
          <a:p>
            <a:r>
              <a:rPr lang="en-US" sz="3000" b="1" dirty="0">
                <a:solidFill>
                  <a:schemeClr val="accent1">
                    <a:lumMod val="75000"/>
                  </a:schemeClr>
                </a:solidFill>
              </a:rPr>
              <a:t>N</a:t>
            </a:r>
            <a:endParaRPr lang="ar-JO" sz="3000" b="1" dirty="0">
              <a:solidFill>
                <a:schemeClr val="accent1">
                  <a:lumMod val="75000"/>
                </a:schemeClr>
              </a:solidFill>
            </a:endParaRPr>
          </a:p>
        </p:txBody>
      </p:sp>
      <p:sp>
        <p:nvSpPr>
          <p:cNvPr id="10" name="TextBox 9"/>
          <p:cNvSpPr txBox="1"/>
          <p:nvPr/>
        </p:nvSpPr>
        <p:spPr>
          <a:xfrm>
            <a:off x="2555777" y="5863600"/>
            <a:ext cx="3577582" cy="477054"/>
          </a:xfrm>
          <a:prstGeom prst="rect">
            <a:avLst/>
          </a:prstGeom>
          <a:noFill/>
        </p:spPr>
        <p:txBody>
          <a:bodyPr wrap="none" rtlCol="1">
            <a:spAutoFit/>
          </a:bodyPr>
          <a:lstStyle/>
          <a:p>
            <a:r>
              <a:rPr lang="en-US" sz="2500" b="1" dirty="0">
                <a:solidFill>
                  <a:schemeClr val="accent1">
                    <a:lumMod val="75000"/>
                  </a:schemeClr>
                </a:solidFill>
              </a:rPr>
              <a:t>Top view </a:t>
            </a:r>
            <a:r>
              <a:rPr lang="en-US" sz="2500" b="1" dirty="0" smtClean="0">
                <a:solidFill>
                  <a:schemeClr val="accent1">
                    <a:lumMod val="75000"/>
                  </a:schemeClr>
                </a:solidFill>
              </a:rPr>
              <a:t>of </a:t>
            </a:r>
            <a:r>
              <a:rPr lang="en-US" sz="2500" b="1" dirty="0">
                <a:solidFill>
                  <a:schemeClr val="accent1">
                    <a:lumMod val="75000"/>
                  </a:schemeClr>
                </a:solidFill>
              </a:rPr>
              <a:t>the Hospital</a:t>
            </a:r>
            <a:endParaRPr lang="ar-JO" sz="2500" b="1" dirty="0">
              <a:solidFill>
                <a:schemeClr val="accent1">
                  <a:lumMod val="75000"/>
                </a:schemeClr>
              </a:solidFill>
            </a:endParaRPr>
          </a:p>
        </p:txBody>
      </p:sp>
    </p:spTree>
    <p:extLst>
      <p:ext uri="{BB962C8B-B14F-4D97-AF65-F5344CB8AC3E}">
        <p14:creationId xmlns:p14="http://schemas.microsoft.com/office/powerpoint/2010/main" xmlns="" val="4086678584"/>
      </p:ext>
    </p:extLst>
  </p:cSld>
  <p:clrMapOvr>
    <a:masterClrMapping/>
  </p:clrMapOvr>
  <mc:AlternateContent xmlns:mc="http://schemas.openxmlformats.org/markup-compatibility/2006">
    <mc:Choice xmlns:p14="http://schemas.microsoft.com/office/powerpoint/2010/main" xmlns=""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salam debee\Desktop\Palestinian-Medical-Complex-in-Ramallah.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71600" y="1169625"/>
            <a:ext cx="7200800" cy="44880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09725073"/>
      </p:ext>
    </p:extLst>
  </p:cSld>
  <p:clrMapOvr>
    <a:masterClrMapping/>
  </p:clrMapOvr>
  <mc:AlternateContent xmlns:mc="http://schemas.openxmlformats.org/markup-compatibility/2006">
    <mc:Choice xmlns:p14="http://schemas.microsoft.com/office/powerpoint/2010/main" xmlns="" Requires="p14">
      <p:transition spd="slow" p14:dur="1200">
        <p14:flip dir="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96752"/>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nchor="ctr">
            <a:normAutofit/>
          </a:bodyPr>
          <a:lstStyle/>
          <a:p>
            <a:r>
              <a:rPr lang="en-US" b="1" dirty="0"/>
              <a:t>Description of the </a:t>
            </a:r>
            <a:r>
              <a:rPr lang="en-US" b="1" dirty="0" smtClean="0"/>
              <a:t>building</a:t>
            </a:r>
            <a:endParaRPr lang="ar-JO" b="1" dirty="0"/>
          </a:p>
        </p:txBody>
      </p:sp>
      <p:sp>
        <p:nvSpPr>
          <p:cNvPr id="4" name="TextBox 3"/>
          <p:cNvSpPr txBox="1"/>
          <p:nvPr/>
        </p:nvSpPr>
        <p:spPr>
          <a:xfrm>
            <a:off x="0" y="1196753"/>
            <a:ext cx="9144000" cy="5940088"/>
          </a:xfrm>
          <a:prstGeom prst="rect">
            <a:avLst/>
          </a:prstGeom>
          <a:ln>
            <a:noFill/>
          </a:ln>
          <a:effectLst>
            <a:outerShdw blurRad="44450" dist="27940" dir="5400000" algn="ctr">
              <a:srgbClr val="000000">
                <a:alpha val="32000"/>
              </a:srgbClr>
            </a:outerShdw>
          </a:effectLst>
        </p:spPr>
        <p:style>
          <a:lnRef idx="1">
            <a:schemeClr val="accent3"/>
          </a:lnRef>
          <a:fillRef idx="2">
            <a:schemeClr val="accent3"/>
          </a:fillRef>
          <a:effectRef idx="1">
            <a:schemeClr val="accent3"/>
          </a:effectRef>
          <a:fontRef idx="minor">
            <a:schemeClr val="dk1"/>
          </a:fontRef>
        </p:style>
        <p:txBody>
          <a:bodyPr wrap="square" rtlCol="1">
            <a:spAutoFit/>
          </a:bodyPr>
          <a:lstStyle/>
          <a:p>
            <a:pPr algn="ctr" rtl="0"/>
            <a:endParaRPr lang="en-US" sz="2000" dirty="0" smtClean="0">
              <a:cs typeface="+mj-cs"/>
            </a:endParaRPr>
          </a:p>
          <a:p>
            <a:pPr algn="ctr" rtl="0"/>
            <a:r>
              <a:rPr lang="en-US" sz="2000" b="1" dirty="0" smtClean="0">
                <a:cs typeface="+mj-cs"/>
              </a:rPr>
              <a:t>As </a:t>
            </a:r>
            <a:r>
              <a:rPr lang="en-US" sz="2000" b="1" dirty="0">
                <a:cs typeface="+mj-cs"/>
              </a:rPr>
              <a:t>we mentioned earlier the project consists of six </a:t>
            </a:r>
            <a:r>
              <a:rPr lang="en-US" sz="2000" b="1" dirty="0" smtClean="0">
                <a:cs typeface="+mj-cs"/>
              </a:rPr>
              <a:t>floors   </a:t>
            </a:r>
          </a:p>
          <a:p>
            <a:pPr algn="just"/>
            <a:endParaRPr lang="en-US" sz="2000" dirty="0">
              <a:cs typeface="+mj-cs"/>
            </a:endParaRPr>
          </a:p>
          <a:p>
            <a:pPr lvl="7" algn="just" rtl="0"/>
            <a:r>
              <a:rPr lang="en-US" sz="2000" b="1" dirty="0" smtClean="0">
                <a:latin typeface="Times New Roman"/>
                <a:ea typeface="Times New Roman"/>
                <a:cs typeface="Arial"/>
              </a:rPr>
              <a:t> 1. Location :</a:t>
            </a:r>
            <a:endParaRPr lang="en-US" sz="2000" b="1" dirty="0">
              <a:latin typeface="Times New Roman"/>
              <a:ea typeface="Times New Roman"/>
              <a:cs typeface="Arial"/>
            </a:endParaRPr>
          </a:p>
          <a:p>
            <a:pPr lvl="7" algn="just" rtl="0"/>
            <a:r>
              <a:rPr lang="en-US" sz="2000" b="1" dirty="0" smtClean="0">
                <a:latin typeface="Times New Roman"/>
                <a:ea typeface="Times New Roman"/>
                <a:cs typeface="Arial"/>
              </a:rPr>
              <a:t>                                    </a:t>
            </a:r>
            <a:endParaRPr lang="en-US" sz="1600" dirty="0" smtClean="0">
              <a:latin typeface="Calibri"/>
              <a:ea typeface="Calibri"/>
              <a:cs typeface="Arial"/>
            </a:endParaRPr>
          </a:p>
          <a:p>
            <a:pPr marL="3543300" lvl="7" indent="-342900" algn="just" rtl="0">
              <a:buFont typeface="+mj-lt"/>
              <a:buAutoNum type="arabicPeriod"/>
            </a:pPr>
            <a:r>
              <a:rPr lang="en-US" sz="2000" dirty="0" smtClean="0">
                <a:latin typeface="Times New Roman"/>
                <a:ea typeface="Times New Roman"/>
              </a:rPr>
              <a:t>Country</a:t>
            </a:r>
            <a:r>
              <a:rPr lang="en-US" sz="2000" dirty="0">
                <a:latin typeface="Times New Roman"/>
                <a:ea typeface="Times New Roman"/>
              </a:rPr>
              <a:t>: Palestine / west bank</a:t>
            </a:r>
            <a:r>
              <a:rPr lang="en-US" sz="2000" dirty="0" smtClean="0">
                <a:latin typeface="Times New Roman"/>
                <a:ea typeface="Times New Roman"/>
              </a:rPr>
              <a:t>.      </a:t>
            </a:r>
            <a:endParaRPr lang="en-US" sz="2000" dirty="0"/>
          </a:p>
          <a:p>
            <a:pPr marL="3543300" lvl="7" indent="-342900" algn="just" rtl="0">
              <a:buFont typeface="+mj-lt"/>
              <a:buAutoNum type="arabicPeriod"/>
            </a:pPr>
            <a:r>
              <a:rPr lang="en-US" sz="2000" dirty="0">
                <a:latin typeface="Times New Roman"/>
                <a:ea typeface="Times New Roman"/>
              </a:rPr>
              <a:t>City: Ramallah. </a:t>
            </a:r>
            <a:endParaRPr lang="en-US" sz="2000" dirty="0"/>
          </a:p>
          <a:p>
            <a:pPr marL="3543300" lvl="7" indent="-342900" algn="just" rtl="0">
              <a:buFont typeface="+mj-lt"/>
              <a:buAutoNum type="arabicPeriod"/>
            </a:pPr>
            <a:r>
              <a:rPr lang="en-US" sz="2000" dirty="0" smtClean="0">
                <a:latin typeface="Times New Roman"/>
                <a:ea typeface="Times New Roman"/>
              </a:rPr>
              <a:t>Street: moveimbic hotel  street</a:t>
            </a:r>
            <a:endParaRPr lang="en-US" sz="2000" dirty="0" smtClean="0"/>
          </a:p>
          <a:p>
            <a:pPr marL="3543300" lvl="7" indent="-342900" algn="just" rtl="0">
              <a:buFont typeface="+mj-lt"/>
              <a:buAutoNum type="arabicPeriod"/>
            </a:pPr>
            <a:r>
              <a:rPr lang="en-US" sz="2000" dirty="0" smtClean="0">
                <a:latin typeface="Times New Roman"/>
                <a:ea typeface="Times New Roman"/>
              </a:rPr>
              <a:t>Elevation</a:t>
            </a:r>
            <a:r>
              <a:rPr lang="en-US" sz="2000" dirty="0">
                <a:latin typeface="Times New Roman"/>
                <a:ea typeface="Times New Roman"/>
              </a:rPr>
              <a:t>: 940 m above sea level.</a:t>
            </a:r>
            <a:endParaRPr lang="en-US" sz="2000" dirty="0"/>
          </a:p>
          <a:p>
            <a:pPr marL="3543300" lvl="7" indent="-342900" algn="just" rtl="0">
              <a:buFont typeface="+mj-lt"/>
              <a:buAutoNum type="arabicPeriod"/>
            </a:pPr>
            <a:r>
              <a:rPr lang="en-US" sz="2000" dirty="0">
                <a:latin typeface="Times New Roman"/>
                <a:ea typeface="Times New Roman"/>
              </a:rPr>
              <a:t>Latitude: 32 N.</a:t>
            </a:r>
            <a:endParaRPr lang="en-US" sz="2000" dirty="0"/>
          </a:p>
          <a:p>
            <a:pPr marL="3543300" lvl="7" indent="-342900" algn="just" rtl="0">
              <a:buFont typeface="+mj-lt"/>
              <a:buAutoNum type="arabicPeriod"/>
            </a:pPr>
            <a:r>
              <a:rPr lang="en-US" sz="2000" dirty="0">
                <a:latin typeface="Times New Roman"/>
                <a:ea typeface="Times New Roman"/>
              </a:rPr>
              <a:t>Longitude: 35 E. </a:t>
            </a:r>
            <a:endParaRPr lang="en-US" sz="2000" dirty="0"/>
          </a:p>
          <a:p>
            <a:pPr marL="3543300" lvl="7" indent="-342900" algn="just" rtl="0">
              <a:buFont typeface="+mj-lt"/>
              <a:buAutoNum type="arabicPeriod"/>
            </a:pPr>
            <a:r>
              <a:rPr lang="en-US" sz="2000" dirty="0">
                <a:latin typeface="Times New Roman"/>
                <a:ea typeface="Times New Roman"/>
              </a:rPr>
              <a:t>Wind’s speed in </a:t>
            </a:r>
            <a:r>
              <a:rPr lang="en-US" sz="2000" dirty="0" smtClean="0">
                <a:latin typeface="Times New Roman"/>
                <a:ea typeface="Times New Roman"/>
              </a:rPr>
              <a:t>Ramallah</a:t>
            </a:r>
          </a:p>
          <a:p>
            <a:pPr lvl="7" algn="just" rtl="0"/>
            <a:r>
              <a:rPr lang="en-US" sz="2000" dirty="0" smtClean="0">
                <a:latin typeface="Times New Roman"/>
                <a:ea typeface="Times New Roman"/>
              </a:rPr>
              <a:t>      </a:t>
            </a:r>
            <a:r>
              <a:rPr lang="en-US" sz="2000" dirty="0">
                <a:latin typeface="Times New Roman"/>
                <a:ea typeface="Times New Roman"/>
              </a:rPr>
              <a:t>is about 5 m/s above,(Northwest</a:t>
            </a:r>
            <a:r>
              <a:rPr lang="en-US" sz="2000" dirty="0" smtClean="0">
                <a:latin typeface="Times New Roman"/>
                <a:ea typeface="Times New Roman"/>
              </a:rPr>
              <a:t>).</a:t>
            </a:r>
            <a:endParaRPr lang="en-US" sz="2000" dirty="0" smtClean="0">
              <a:cs typeface="+mj-cs"/>
            </a:endParaRPr>
          </a:p>
          <a:p>
            <a:pPr algn="ctr"/>
            <a:endParaRPr lang="en-US" sz="2000" dirty="0">
              <a:cs typeface="+mj-cs"/>
            </a:endParaRPr>
          </a:p>
          <a:p>
            <a:pPr algn="ctr"/>
            <a:endParaRPr lang="en-US" sz="2000" dirty="0" smtClean="0">
              <a:cs typeface="+mj-cs"/>
            </a:endParaRPr>
          </a:p>
          <a:p>
            <a:pPr algn="ctr"/>
            <a:endParaRPr lang="en-US" sz="2000" dirty="0">
              <a:cs typeface="+mj-cs"/>
            </a:endParaRPr>
          </a:p>
          <a:p>
            <a:pPr algn="ctr"/>
            <a:r>
              <a:rPr lang="en-US" sz="2000" b="1" dirty="0">
                <a:latin typeface="Times New Roman"/>
                <a:ea typeface="Times New Roman"/>
                <a:cs typeface="Arial"/>
              </a:rPr>
              <a:t>2. Inside and outside design condition </a:t>
            </a:r>
            <a:endParaRPr lang="en-US" sz="2000" dirty="0">
              <a:cs typeface="+mj-cs"/>
            </a:endParaRPr>
          </a:p>
          <a:p>
            <a:pPr algn="ctr"/>
            <a:endParaRPr lang="en-US" sz="2000" dirty="0" smtClean="0">
              <a:cs typeface="+mj-cs"/>
            </a:endParaRPr>
          </a:p>
          <a:p>
            <a:pPr algn="ctr"/>
            <a:endParaRPr lang="en-US" sz="2000" dirty="0">
              <a:cs typeface="+mj-cs"/>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594014" y="2204864"/>
            <a:ext cx="5937250" cy="35353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18759756"/>
      </p:ext>
    </p:extLst>
  </p:cSld>
  <p:clrMapOvr>
    <a:masterClrMapping/>
  </p:clrMapOvr>
  <mc:AlternateContent xmlns:mc="http://schemas.openxmlformats.org/markup-compatibility/2006">
    <mc:Choice xmlns:p14="http://schemas.microsoft.com/office/powerpoint/2010/main" xmlns="" Requires="p14">
      <p:transition spd="slow" p14:dur="1100">
        <p14:switch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xit" presetSubtype="32" fill="hold" nodeType="clickEffect">
                                  <p:stCondLst>
                                    <p:cond delay="0"/>
                                  </p:stCondLst>
                                  <p:childTnLst>
                                    <p:animEffect transition="out" filter="circle(out)">
                                      <p:cBhvr>
                                        <p:cTn id="6" dur="2000"/>
                                        <p:tgtEl>
                                          <p:spTgt spid="4">
                                            <p:txEl>
                                              <p:pRg st="1" end="1"/>
                                            </p:txEl>
                                          </p:spTgt>
                                        </p:tgtEl>
                                      </p:cBhvr>
                                    </p:animEffect>
                                    <p:set>
                                      <p:cBhvr>
                                        <p:cTn id="7" dur="1" fill="hold">
                                          <p:stCondLst>
                                            <p:cond delay="1999"/>
                                          </p:stCondLst>
                                        </p:cTn>
                                        <p:tgtEl>
                                          <p:spTgt spid="4">
                                            <p:txEl>
                                              <p:pRg st="1" end="1"/>
                                            </p:txEl>
                                          </p:spTgt>
                                        </p:tgtEl>
                                        <p:attrNameLst>
                                          <p:attrName>style.visibility</p:attrName>
                                        </p:attrNameLst>
                                      </p:cBhvr>
                                      <p:to>
                                        <p:strVal val="hidden"/>
                                      </p:to>
                                    </p:set>
                                  </p:childTnLst>
                                </p:cTn>
                              </p:par>
                              <p:par>
                                <p:cTn id="8" presetID="6" presetClass="exit" presetSubtype="32" fill="hold" nodeType="withEffect">
                                  <p:stCondLst>
                                    <p:cond delay="0"/>
                                  </p:stCondLst>
                                  <p:childTnLst>
                                    <p:animEffect transition="out" filter="circle(out)">
                                      <p:cBhvr>
                                        <p:cTn id="9" dur="2000"/>
                                        <p:tgtEl>
                                          <p:spTgt spid="4">
                                            <p:txEl>
                                              <p:pRg st="3" end="3"/>
                                            </p:txEl>
                                          </p:spTgt>
                                        </p:tgtEl>
                                      </p:cBhvr>
                                    </p:animEffect>
                                    <p:set>
                                      <p:cBhvr>
                                        <p:cTn id="10" dur="1" fill="hold">
                                          <p:stCondLst>
                                            <p:cond delay="1999"/>
                                          </p:stCondLst>
                                        </p:cTn>
                                        <p:tgtEl>
                                          <p:spTgt spid="4">
                                            <p:txEl>
                                              <p:pRg st="3" end="3"/>
                                            </p:txEl>
                                          </p:spTgt>
                                        </p:tgtEl>
                                        <p:attrNameLst>
                                          <p:attrName>style.visibility</p:attrName>
                                        </p:attrNameLst>
                                      </p:cBhvr>
                                      <p:to>
                                        <p:strVal val="hidden"/>
                                      </p:to>
                                    </p:set>
                                  </p:childTnLst>
                                </p:cTn>
                              </p:par>
                              <p:par>
                                <p:cTn id="11" presetID="6" presetClass="exit" presetSubtype="32" fill="hold" nodeType="withEffect">
                                  <p:stCondLst>
                                    <p:cond delay="0"/>
                                  </p:stCondLst>
                                  <p:childTnLst>
                                    <p:animEffect transition="out" filter="circle(out)">
                                      <p:cBhvr>
                                        <p:cTn id="12" dur="2000"/>
                                        <p:tgtEl>
                                          <p:spTgt spid="4">
                                            <p:txEl>
                                              <p:pRg st="4" end="4"/>
                                            </p:txEl>
                                          </p:spTgt>
                                        </p:tgtEl>
                                      </p:cBhvr>
                                    </p:animEffect>
                                    <p:set>
                                      <p:cBhvr>
                                        <p:cTn id="13" dur="1" fill="hold">
                                          <p:stCondLst>
                                            <p:cond delay="1999"/>
                                          </p:stCondLst>
                                        </p:cTn>
                                        <p:tgtEl>
                                          <p:spTgt spid="4">
                                            <p:txEl>
                                              <p:pRg st="4" end="4"/>
                                            </p:txEl>
                                          </p:spTgt>
                                        </p:tgtEl>
                                        <p:attrNameLst>
                                          <p:attrName>style.visibility</p:attrName>
                                        </p:attrNameLst>
                                      </p:cBhvr>
                                      <p:to>
                                        <p:strVal val="hidden"/>
                                      </p:to>
                                    </p:set>
                                  </p:childTnLst>
                                </p:cTn>
                              </p:par>
                              <p:par>
                                <p:cTn id="14" presetID="6" presetClass="exit" presetSubtype="32" fill="hold" nodeType="withEffect">
                                  <p:stCondLst>
                                    <p:cond delay="0"/>
                                  </p:stCondLst>
                                  <p:childTnLst>
                                    <p:animEffect transition="out" filter="circle(out)">
                                      <p:cBhvr>
                                        <p:cTn id="15" dur="2000"/>
                                        <p:tgtEl>
                                          <p:spTgt spid="4">
                                            <p:txEl>
                                              <p:pRg st="5" end="5"/>
                                            </p:txEl>
                                          </p:spTgt>
                                        </p:tgtEl>
                                      </p:cBhvr>
                                    </p:animEffect>
                                    <p:set>
                                      <p:cBhvr>
                                        <p:cTn id="16" dur="1" fill="hold">
                                          <p:stCondLst>
                                            <p:cond delay="1999"/>
                                          </p:stCondLst>
                                        </p:cTn>
                                        <p:tgtEl>
                                          <p:spTgt spid="4">
                                            <p:txEl>
                                              <p:pRg st="5" end="5"/>
                                            </p:txEl>
                                          </p:spTgt>
                                        </p:tgtEl>
                                        <p:attrNameLst>
                                          <p:attrName>style.visibility</p:attrName>
                                        </p:attrNameLst>
                                      </p:cBhvr>
                                      <p:to>
                                        <p:strVal val="hidden"/>
                                      </p:to>
                                    </p:set>
                                  </p:childTnLst>
                                </p:cTn>
                              </p:par>
                              <p:par>
                                <p:cTn id="17" presetID="6" presetClass="exit" presetSubtype="32" fill="hold" nodeType="withEffect">
                                  <p:stCondLst>
                                    <p:cond delay="0"/>
                                  </p:stCondLst>
                                  <p:childTnLst>
                                    <p:animEffect transition="out" filter="circle(out)">
                                      <p:cBhvr>
                                        <p:cTn id="18" dur="2000"/>
                                        <p:tgtEl>
                                          <p:spTgt spid="4">
                                            <p:txEl>
                                              <p:pRg st="6" end="6"/>
                                            </p:txEl>
                                          </p:spTgt>
                                        </p:tgtEl>
                                      </p:cBhvr>
                                    </p:animEffect>
                                    <p:set>
                                      <p:cBhvr>
                                        <p:cTn id="19" dur="1" fill="hold">
                                          <p:stCondLst>
                                            <p:cond delay="1999"/>
                                          </p:stCondLst>
                                        </p:cTn>
                                        <p:tgtEl>
                                          <p:spTgt spid="4">
                                            <p:txEl>
                                              <p:pRg st="6" end="6"/>
                                            </p:txEl>
                                          </p:spTgt>
                                        </p:tgtEl>
                                        <p:attrNameLst>
                                          <p:attrName>style.visibility</p:attrName>
                                        </p:attrNameLst>
                                      </p:cBhvr>
                                      <p:to>
                                        <p:strVal val="hidden"/>
                                      </p:to>
                                    </p:set>
                                  </p:childTnLst>
                                </p:cTn>
                              </p:par>
                              <p:par>
                                <p:cTn id="20" presetID="6" presetClass="exit" presetSubtype="32" fill="hold" nodeType="withEffect">
                                  <p:stCondLst>
                                    <p:cond delay="0"/>
                                  </p:stCondLst>
                                  <p:childTnLst>
                                    <p:animEffect transition="out" filter="circle(out)">
                                      <p:cBhvr>
                                        <p:cTn id="21" dur="2000"/>
                                        <p:tgtEl>
                                          <p:spTgt spid="4">
                                            <p:txEl>
                                              <p:pRg st="7" end="7"/>
                                            </p:txEl>
                                          </p:spTgt>
                                        </p:tgtEl>
                                      </p:cBhvr>
                                    </p:animEffect>
                                    <p:set>
                                      <p:cBhvr>
                                        <p:cTn id="22" dur="1" fill="hold">
                                          <p:stCondLst>
                                            <p:cond delay="1999"/>
                                          </p:stCondLst>
                                        </p:cTn>
                                        <p:tgtEl>
                                          <p:spTgt spid="4">
                                            <p:txEl>
                                              <p:pRg st="7" end="7"/>
                                            </p:txEl>
                                          </p:spTgt>
                                        </p:tgtEl>
                                        <p:attrNameLst>
                                          <p:attrName>style.visibility</p:attrName>
                                        </p:attrNameLst>
                                      </p:cBhvr>
                                      <p:to>
                                        <p:strVal val="hidden"/>
                                      </p:to>
                                    </p:set>
                                  </p:childTnLst>
                                </p:cTn>
                              </p:par>
                              <p:par>
                                <p:cTn id="23" presetID="6" presetClass="exit" presetSubtype="32" fill="hold" nodeType="withEffect">
                                  <p:stCondLst>
                                    <p:cond delay="0"/>
                                  </p:stCondLst>
                                  <p:childTnLst>
                                    <p:animEffect transition="out" filter="circle(out)">
                                      <p:cBhvr>
                                        <p:cTn id="24" dur="2000"/>
                                        <p:tgtEl>
                                          <p:spTgt spid="4">
                                            <p:txEl>
                                              <p:pRg st="8" end="8"/>
                                            </p:txEl>
                                          </p:spTgt>
                                        </p:tgtEl>
                                      </p:cBhvr>
                                    </p:animEffect>
                                    <p:set>
                                      <p:cBhvr>
                                        <p:cTn id="25" dur="1" fill="hold">
                                          <p:stCondLst>
                                            <p:cond delay="1999"/>
                                          </p:stCondLst>
                                        </p:cTn>
                                        <p:tgtEl>
                                          <p:spTgt spid="4">
                                            <p:txEl>
                                              <p:pRg st="8" end="8"/>
                                            </p:txEl>
                                          </p:spTgt>
                                        </p:tgtEl>
                                        <p:attrNameLst>
                                          <p:attrName>style.visibility</p:attrName>
                                        </p:attrNameLst>
                                      </p:cBhvr>
                                      <p:to>
                                        <p:strVal val="hidden"/>
                                      </p:to>
                                    </p:set>
                                  </p:childTnLst>
                                </p:cTn>
                              </p:par>
                              <p:par>
                                <p:cTn id="26" presetID="6" presetClass="exit" presetSubtype="32" fill="hold" nodeType="withEffect">
                                  <p:stCondLst>
                                    <p:cond delay="0"/>
                                  </p:stCondLst>
                                  <p:childTnLst>
                                    <p:animEffect transition="out" filter="circle(out)">
                                      <p:cBhvr>
                                        <p:cTn id="27" dur="2000"/>
                                        <p:tgtEl>
                                          <p:spTgt spid="4">
                                            <p:txEl>
                                              <p:pRg st="9" end="9"/>
                                            </p:txEl>
                                          </p:spTgt>
                                        </p:tgtEl>
                                      </p:cBhvr>
                                    </p:animEffect>
                                    <p:set>
                                      <p:cBhvr>
                                        <p:cTn id="28" dur="1" fill="hold">
                                          <p:stCondLst>
                                            <p:cond delay="1999"/>
                                          </p:stCondLst>
                                        </p:cTn>
                                        <p:tgtEl>
                                          <p:spTgt spid="4">
                                            <p:txEl>
                                              <p:pRg st="9" end="9"/>
                                            </p:txEl>
                                          </p:spTgt>
                                        </p:tgtEl>
                                        <p:attrNameLst>
                                          <p:attrName>style.visibility</p:attrName>
                                        </p:attrNameLst>
                                      </p:cBhvr>
                                      <p:to>
                                        <p:strVal val="hidden"/>
                                      </p:to>
                                    </p:set>
                                  </p:childTnLst>
                                </p:cTn>
                              </p:par>
                              <p:par>
                                <p:cTn id="29" presetID="6" presetClass="exit" presetSubtype="32" fill="hold" nodeType="withEffect">
                                  <p:stCondLst>
                                    <p:cond delay="0"/>
                                  </p:stCondLst>
                                  <p:childTnLst>
                                    <p:animEffect transition="out" filter="circle(out)">
                                      <p:cBhvr>
                                        <p:cTn id="30" dur="2000"/>
                                        <p:tgtEl>
                                          <p:spTgt spid="4">
                                            <p:txEl>
                                              <p:pRg st="10" end="10"/>
                                            </p:txEl>
                                          </p:spTgt>
                                        </p:tgtEl>
                                      </p:cBhvr>
                                    </p:animEffect>
                                    <p:set>
                                      <p:cBhvr>
                                        <p:cTn id="31" dur="1" fill="hold">
                                          <p:stCondLst>
                                            <p:cond delay="1999"/>
                                          </p:stCondLst>
                                        </p:cTn>
                                        <p:tgtEl>
                                          <p:spTgt spid="4">
                                            <p:txEl>
                                              <p:pRg st="10" end="10"/>
                                            </p:txEl>
                                          </p:spTgt>
                                        </p:tgtEl>
                                        <p:attrNameLst>
                                          <p:attrName>style.visibility</p:attrName>
                                        </p:attrNameLst>
                                      </p:cBhvr>
                                      <p:to>
                                        <p:strVal val="hidden"/>
                                      </p:to>
                                    </p:set>
                                  </p:childTnLst>
                                </p:cTn>
                              </p:par>
                              <p:par>
                                <p:cTn id="32" presetID="6" presetClass="exit" presetSubtype="32" fill="hold" nodeType="withEffect">
                                  <p:stCondLst>
                                    <p:cond delay="0"/>
                                  </p:stCondLst>
                                  <p:childTnLst>
                                    <p:animEffect transition="out" filter="circle(out)">
                                      <p:cBhvr>
                                        <p:cTn id="33" dur="2000"/>
                                        <p:tgtEl>
                                          <p:spTgt spid="4">
                                            <p:txEl>
                                              <p:pRg st="11" end="11"/>
                                            </p:txEl>
                                          </p:spTgt>
                                        </p:tgtEl>
                                      </p:cBhvr>
                                    </p:animEffect>
                                    <p:set>
                                      <p:cBhvr>
                                        <p:cTn id="34" dur="1" fill="hold">
                                          <p:stCondLst>
                                            <p:cond delay="1999"/>
                                          </p:stCondLst>
                                        </p:cTn>
                                        <p:tgtEl>
                                          <p:spTgt spid="4">
                                            <p:txEl>
                                              <p:pRg st="11" end="11"/>
                                            </p:txEl>
                                          </p:spTgt>
                                        </p:tgtEl>
                                        <p:attrNameLst>
                                          <p:attrName>style.visibility</p:attrName>
                                        </p:attrNameLst>
                                      </p:cBhvr>
                                      <p:to>
                                        <p:strVal val="hidden"/>
                                      </p:to>
                                    </p:set>
                                  </p:childTnLst>
                                </p:cTn>
                              </p:par>
                              <p:par>
                                <p:cTn id="35" presetID="6" presetClass="exit" presetSubtype="32" fill="hold" nodeType="withEffect">
                                  <p:stCondLst>
                                    <p:cond delay="0"/>
                                  </p:stCondLst>
                                  <p:childTnLst>
                                    <p:animEffect transition="out" filter="circle(out)">
                                      <p:cBhvr>
                                        <p:cTn id="36" dur="2000"/>
                                        <p:tgtEl>
                                          <p:spTgt spid="4">
                                            <p:txEl>
                                              <p:pRg st="12" end="12"/>
                                            </p:txEl>
                                          </p:spTgt>
                                        </p:tgtEl>
                                      </p:cBhvr>
                                    </p:animEffect>
                                    <p:set>
                                      <p:cBhvr>
                                        <p:cTn id="37" dur="1" fill="hold">
                                          <p:stCondLst>
                                            <p:cond delay="1999"/>
                                          </p:stCondLst>
                                        </p:cTn>
                                        <p:tgtEl>
                                          <p:spTgt spid="4">
                                            <p:txEl>
                                              <p:pRg st="12" end="12"/>
                                            </p:txEl>
                                          </p:spTgt>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nodeType="clickEffect">
                                  <p:stCondLst>
                                    <p:cond delay="0"/>
                                  </p:stCondLst>
                                  <p:childTnLst>
                                    <p:set>
                                      <p:cBhvr>
                                        <p:cTn id="41" dur="1" fill="hold">
                                          <p:stCondLst>
                                            <p:cond delay="0"/>
                                          </p:stCondLst>
                                        </p:cTn>
                                        <p:tgtEl>
                                          <p:spTgt spid="4">
                                            <p:txEl>
                                              <p:pRg st="16" end="16"/>
                                            </p:txEl>
                                          </p:spTgt>
                                        </p:tgtEl>
                                        <p:attrNameLst>
                                          <p:attrName>style.visibility</p:attrName>
                                        </p:attrNameLst>
                                      </p:cBhvr>
                                      <p:to>
                                        <p:strVal val="visible"/>
                                      </p:to>
                                    </p:set>
                                    <p:animEffect transition="in" filter="fade">
                                      <p:cBhvr>
                                        <p:cTn id="42" dur="1000"/>
                                        <p:tgtEl>
                                          <p:spTgt spid="4">
                                            <p:txEl>
                                              <p:pRg st="16" end="16"/>
                                            </p:txEl>
                                          </p:spTgt>
                                        </p:tgtEl>
                                      </p:cBhvr>
                                    </p:animEffect>
                                    <p:anim calcmode="lin" valueType="num">
                                      <p:cBhvr>
                                        <p:cTn id="43" dur="1000" fill="hold"/>
                                        <p:tgtEl>
                                          <p:spTgt spid="4">
                                            <p:txEl>
                                              <p:pRg st="16" end="16"/>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16" end="1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1" presetClass="entr" presetSubtype="1" fill="hold" nodeType="clickEffect">
                                  <p:stCondLst>
                                    <p:cond delay="0"/>
                                  </p:stCondLst>
                                  <p:childTnLst>
                                    <p:set>
                                      <p:cBhvr>
                                        <p:cTn id="48" dur="1" fill="hold">
                                          <p:stCondLst>
                                            <p:cond delay="0"/>
                                          </p:stCondLst>
                                        </p:cTn>
                                        <p:tgtEl>
                                          <p:spTgt spid="1026"/>
                                        </p:tgtEl>
                                        <p:attrNameLst>
                                          <p:attrName>style.visibility</p:attrName>
                                        </p:attrNameLst>
                                      </p:cBhvr>
                                      <p:to>
                                        <p:strVal val="visible"/>
                                      </p:to>
                                    </p:set>
                                    <p:animEffect transition="in" filter="wheel(1)">
                                      <p:cBhvr>
                                        <p:cTn id="49"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0872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nchor="ctr"/>
          <a:lstStyle/>
          <a:p>
            <a:r>
              <a:rPr lang="en-US" b="1" dirty="0">
                <a:latin typeface="Times New Roman"/>
                <a:ea typeface="Calibri"/>
              </a:rPr>
              <a:t>Details of the construction</a:t>
            </a:r>
            <a:endParaRPr lang="ar-JO" dirty="0"/>
          </a:p>
        </p:txBody>
      </p:sp>
      <mc:AlternateContent xmlns:mc="http://schemas.openxmlformats.org/markup-compatibility/2006">
        <mc:Choice xmlns:a14="http://schemas.microsoft.com/office/drawing/2010/main" xmlns="" Requires="a14">
          <p:sp>
            <p:nvSpPr>
              <p:cNvPr id="4" name="TextBox 3"/>
              <p:cNvSpPr txBox="1"/>
              <p:nvPr/>
            </p:nvSpPr>
            <p:spPr>
              <a:xfrm>
                <a:off x="0" y="946609"/>
                <a:ext cx="9144000" cy="6179705"/>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lvl="0"/>
                <a:endParaRPr lang="ar-JO" b="1" dirty="0" smtClean="0">
                  <a:solidFill>
                    <a:prstClr val="black"/>
                  </a:solidFill>
                </a:endParaRPr>
              </a:p>
              <a:p>
                <a:pPr marL="342900" lvl="0" indent="-342900" algn="just" rtl="0">
                  <a:buFont typeface="+mj-lt"/>
                  <a:buAutoNum type="arabicPeriod"/>
                </a:pPr>
                <a:r>
                  <a:rPr lang="en-US" dirty="0">
                    <a:latin typeface="Times New Roman"/>
                    <a:ea typeface="Calibri"/>
                  </a:rPr>
                  <a:t>For horizontal walls </a:t>
                </a:r>
                <a:r>
                  <a:rPr lang="en-US" dirty="0" smtClean="0">
                    <a:latin typeface="Times New Roman"/>
                    <a:ea typeface="Calibri"/>
                  </a:rPr>
                  <a:t>with construction </a:t>
                </a:r>
                <a:r>
                  <a:rPr lang="en-US" dirty="0">
                    <a:latin typeface="Times New Roman"/>
                    <a:ea typeface="Calibri"/>
                  </a:rPr>
                  <a:t>material </a:t>
                </a:r>
                <a:r>
                  <a:rPr lang="en-US" dirty="0" smtClean="0">
                    <a:latin typeface="Times New Roman"/>
                    <a:ea typeface="Calibri"/>
                  </a:rPr>
                  <a:t>R</a:t>
                </a:r>
                <a:r>
                  <a:rPr lang="en-US" baseline="-25000" dirty="0" smtClean="0">
                    <a:latin typeface="Times New Roman"/>
                    <a:ea typeface="Calibri"/>
                  </a:rPr>
                  <a:t>i=.</a:t>
                </a:r>
                <a:r>
                  <a:rPr lang="en-US" dirty="0">
                    <a:latin typeface="Times New Roman"/>
                    <a:ea typeface="Calibri"/>
                  </a:rPr>
                  <a:t>12 </a:t>
                </a:r>
                <a:r>
                  <a:rPr lang="en-US" dirty="0" smtClean="0">
                    <a:latin typeface="Times New Roman"/>
                    <a:ea typeface="Calibri"/>
                  </a:rPr>
                  <a:t>m</a:t>
                </a:r>
                <a:r>
                  <a:rPr lang="en-US" baseline="30000" dirty="0" smtClean="0">
                    <a:latin typeface="Times New Roman"/>
                    <a:ea typeface="Calibri"/>
                  </a:rPr>
                  <a:t>2</a:t>
                </a:r>
                <a:r>
                  <a:rPr lang="en-US" dirty="0" smtClean="0">
                    <a:latin typeface="Times New Roman"/>
                    <a:ea typeface="Calibri"/>
                  </a:rPr>
                  <a:t>.C\W.</a:t>
                </a:r>
                <a:endParaRPr lang="en-US" dirty="0" smtClean="0"/>
              </a:p>
              <a:p>
                <a:pPr marL="342900" lvl="0" indent="-342900" algn="just" rtl="0">
                  <a:buFont typeface="+mj-lt"/>
                  <a:buAutoNum type="arabicPeriod"/>
                </a:pPr>
                <a:r>
                  <a:rPr lang="en-US" dirty="0" smtClean="0">
                    <a:latin typeface="Times New Roman"/>
                    <a:ea typeface="Calibri"/>
                  </a:rPr>
                  <a:t>The outside film resistance Ro with wind speed more than 5 m/s, Ro=.03 m</a:t>
                </a:r>
                <a:r>
                  <a:rPr lang="en-US" baseline="30000" dirty="0" smtClean="0">
                    <a:latin typeface="Times New Roman"/>
                    <a:ea typeface="Calibri"/>
                  </a:rPr>
                  <a:t>2</a:t>
                </a:r>
                <a:r>
                  <a:rPr lang="en-US" dirty="0" smtClean="0">
                    <a:latin typeface="Times New Roman"/>
                    <a:ea typeface="Calibri"/>
                  </a:rPr>
                  <a:t>.C\W.</a:t>
                </a:r>
                <a:endParaRPr lang="en-US" dirty="0" smtClean="0"/>
              </a:p>
              <a:p>
                <a:pPr marL="342900" lvl="0" indent="-342900" algn="just" rtl="0">
                  <a:buFont typeface="+mj-lt"/>
                  <a:buAutoNum type="arabicPeriod"/>
                </a:pPr>
                <a:r>
                  <a:rPr lang="en-US" dirty="0" smtClean="0">
                    <a:latin typeface="Times New Roman"/>
                    <a:ea typeface="Calibri"/>
                  </a:rPr>
                  <a:t>The overall heat transfer for wall (U) = 1\R</a:t>
                </a:r>
                <a:r>
                  <a:rPr lang="en-US" baseline="-25000" dirty="0" smtClean="0">
                    <a:latin typeface="Times New Roman"/>
                    <a:ea typeface="Calibri"/>
                  </a:rPr>
                  <a:t>total </a:t>
                </a:r>
              </a:p>
              <a:p>
                <a:pPr marL="342900" lvl="0" indent="-342900" algn="ctr" rtl="0">
                  <a:buFont typeface="+mj-lt"/>
                  <a:buAutoNum type="arabicPeriod"/>
                </a:pPr>
                <a:endParaRPr lang="en-US" dirty="0"/>
              </a:p>
              <a:p>
                <a:pPr algn="l" rtl="0"/>
                <a:r>
                  <a:rPr lang="en-US" b="1" dirty="0">
                    <a:latin typeface="Times New Roman"/>
                    <a:ea typeface="Calibri"/>
                  </a:rPr>
                  <a:t>U = </a:t>
                </a:r>
                <a:r>
                  <a:rPr lang="en-US" dirty="0">
                    <a:latin typeface="Times New Roman"/>
                    <a:ea typeface="Calibri"/>
                  </a:rPr>
                  <a:t>1\R</a:t>
                </a:r>
                <a:r>
                  <a:rPr lang="en-US" baseline="-25000" dirty="0">
                    <a:latin typeface="Times New Roman"/>
                    <a:ea typeface="Calibri"/>
                  </a:rPr>
                  <a:t>total</a:t>
                </a:r>
                <a:endParaRPr lang="ar-JO" dirty="0">
                  <a:solidFill>
                    <a:prstClr val="black"/>
                  </a:solidFill>
                </a:endParaRPr>
              </a:p>
              <a:p>
                <a:pPr algn="l" rtl="0"/>
                <a:endParaRPr lang="en-US" dirty="0" smtClean="0">
                  <a:solidFill>
                    <a:prstClr val="black"/>
                  </a:solidFill>
                </a:endParaRPr>
              </a:p>
              <a:p>
                <a:pPr algn="l" rtl="0"/>
                <a:r>
                  <a:rPr lang="en-US" dirty="0" smtClean="0">
                    <a:latin typeface="Times New Roman"/>
                    <a:ea typeface="Calibri"/>
                  </a:rPr>
                  <a:t>R</a:t>
                </a:r>
                <a:r>
                  <a:rPr lang="en-US" baseline="-25000" dirty="0" smtClean="0">
                    <a:latin typeface="Times New Roman"/>
                    <a:ea typeface="Calibri"/>
                  </a:rPr>
                  <a:t>total</a:t>
                </a:r>
                <a:r>
                  <a:rPr lang="en-US" dirty="0" smtClean="0">
                    <a:latin typeface="Times New Roman"/>
                    <a:ea typeface="Calibri"/>
                  </a:rPr>
                  <a:t/>
                </a:r>
                <a:r>
                  <a:rPr lang="en-US" dirty="0">
                    <a:latin typeface="Times New Roman"/>
                    <a:ea typeface="Calibri"/>
                  </a:rPr>
                  <a:t>= R</a:t>
                </a:r>
                <a:r>
                  <a:rPr lang="en-US" baseline="-25000" dirty="0">
                    <a:latin typeface="Times New Roman"/>
                    <a:ea typeface="Calibri"/>
                  </a:rPr>
                  <a:t>i</a:t>
                </a:r>
                <a:r>
                  <a:rPr lang="en-US" dirty="0">
                    <a:latin typeface="Times New Roman"/>
                    <a:ea typeface="Calibri"/>
                  </a:rPr>
                  <a:t> + R</a:t>
                </a:r>
                <a:r>
                  <a:rPr lang="en-US" baseline="-25000" dirty="0">
                    <a:latin typeface="Times New Roman"/>
                    <a:ea typeface="Calibri"/>
                  </a:rPr>
                  <a:t>w</a:t>
                </a:r>
                <a:r>
                  <a:rPr lang="en-US" dirty="0">
                    <a:latin typeface="Times New Roman"/>
                    <a:ea typeface="Calibri"/>
                  </a:rPr>
                  <a:t/>
                </a:r>
                <a:r>
                  <a:rPr lang="en-US" dirty="0" smtClean="0">
                    <a:latin typeface="Times New Roman"/>
                    <a:ea typeface="Calibri"/>
                  </a:rPr>
                  <a:t>+ R</a:t>
                </a:r>
                <a:r>
                  <a:rPr lang="en-US" baseline="-25000" dirty="0" smtClean="0">
                    <a:latin typeface="Times New Roman"/>
                    <a:ea typeface="Calibri"/>
                  </a:rPr>
                  <a:t>o  </a:t>
                </a:r>
              </a:p>
              <a:p>
                <a:pPr lvl="0" algn="l" rtl="0"/>
                <a:r>
                  <a:rPr lang="en-US" dirty="0" smtClean="0">
                    <a:latin typeface="Times New Roman"/>
                    <a:ea typeface="Calibri"/>
                  </a:rPr>
                  <a:t>R</a:t>
                </a:r>
                <a:r>
                  <a:rPr lang="en-US" baseline="-25000" dirty="0" smtClean="0">
                    <a:latin typeface="Times New Roman"/>
                    <a:ea typeface="Calibri"/>
                  </a:rPr>
                  <a:t>W</a:t>
                </a:r>
                <a:r>
                  <a:rPr lang="en-US" dirty="0" smtClean="0">
                    <a:latin typeface="Times New Roman"/>
                    <a:ea typeface="Calibri"/>
                  </a:rPr>
                  <a:t> =    </a:t>
                </a:r>
                <a14:m>
                  <m:oMath xmlns:m="http://schemas.openxmlformats.org/officeDocument/2006/math">
                    <m:f>
                      <m:fPr>
                        <m:ctrlPr>
                          <a:rPr lang="en-US" sz="2200" i="1" dirty="0">
                            <a:latin typeface="Cambria Math"/>
                            <a:ea typeface="Calibri"/>
                          </a:rPr>
                        </m:ctrlPr>
                      </m:fPr>
                      <m:num>
                        <m:r>
                          <a:rPr lang="en-US" sz="2200" dirty="0">
                            <a:latin typeface="Cambria Math"/>
                            <a:ea typeface="Calibri"/>
                          </a:rPr>
                          <m:t>𝑋</m:t>
                        </m:r>
                      </m:num>
                      <m:den>
                        <m:r>
                          <a:rPr lang="en-US" sz="2200" dirty="0">
                            <a:latin typeface="Cambria Math"/>
                            <a:ea typeface="Calibri"/>
                          </a:rPr>
                          <m:t>𝐾</m:t>
                        </m:r>
                      </m:den>
                    </m:f>
                  </m:oMath>
                </a14:m>
                <a:endParaRPr lang="en-US" sz="2200" dirty="0" smtClean="0">
                  <a:latin typeface="Times New Roman"/>
                  <a:ea typeface="Calibri"/>
                </a:endParaRPr>
              </a:p>
              <a:p>
                <a:pPr lvl="0" algn="l" rtl="0"/>
                <a:r>
                  <a:rPr lang="en-US" sz="1600" dirty="0">
                    <a:solidFill>
                      <a:schemeClr val="accent2">
                        <a:lumMod val="50000"/>
                      </a:schemeClr>
                    </a:solidFill>
                    <a:latin typeface="Times New Roman"/>
                    <a:ea typeface="Calibri"/>
                  </a:rPr>
                  <a:t>X</a:t>
                </a:r>
                <a:r>
                  <a:rPr lang="en-US" dirty="0">
                    <a:solidFill>
                      <a:schemeClr val="accent2">
                        <a:lumMod val="50000"/>
                      </a:schemeClr>
                    </a:solidFill>
                    <a:latin typeface="Times New Roman"/>
                    <a:ea typeface="Calibri"/>
                  </a:rPr>
                  <a:t>=Thickness (m)</a:t>
                </a:r>
                <a:r>
                  <a:rPr lang="en-US" b="1" dirty="0">
                    <a:solidFill>
                      <a:schemeClr val="accent2">
                        <a:lumMod val="50000"/>
                      </a:schemeClr>
                    </a:solidFill>
                  </a:rPr>
                  <a:t/>
                </a:r>
                <a:endParaRPr lang="ar-JO" b="1" dirty="0">
                  <a:solidFill>
                    <a:schemeClr val="accent2">
                      <a:lumMod val="50000"/>
                    </a:schemeClr>
                  </a:solidFill>
                </a:endParaRPr>
              </a:p>
              <a:p>
                <a:pPr lvl="0" algn="l" rtl="0"/>
                <a:r>
                  <a:rPr lang="en-US" sz="1600" dirty="0" smtClean="0">
                    <a:solidFill>
                      <a:schemeClr val="accent2">
                        <a:lumMod val="50000"/>
                      </a:schemeClr>
                    </a:solidFill>
                    <a:latin typeface="Times New Roman"/>
                    <a:ea typeface="Calibri"/>
                  </a:rPr>
                  <a:t>K</a:t>
                </a:r>
                <a:r>
                  <a:rPr lang="en-US" dirty="0" smtClean="0">
                    <a:solidFill>
                      <a:schemeClr val="accent2">
                        <a:lumMod val="50000"/>
                      </a:schemeClr>
                    </a:solidFill>
                    <a:latin typeface="Times New Roman"/>
                    <a:ea typeface="Calibri"/>
                  </a:rPr>
                  <a:t>=Thermal </a:t>
                </a:r>
                <a:r>
                  <a:rPr lang="en-US" dirty="0">
                    <a:solidFill>
                      <a:schemeClr val="accent2">
                        <a:lumMod val="50000"/>
                      </a:schemeClr>
                    </a:solidFill>
                    <a:latin typeface="Times New Roman"/>
                    <a:ea typeface="Calibri"/>
                  </a:rPr>
                  <a:t>conductivity (k) W/</a:t>
                </a:r>
                <a:r>
                  <a:rPr lang="en-US" dirty="0" err="1">
                    <a:solidFill>
                      <a:schemeClr val="accent2">
                        <a:lumMod val="50000"/>
                      </a:schemeClr>
                    </a:solidFill>
                    <a:latin typeface="Times New Roman"/>
                    <a:ea typeface="Calibri"/>
                  </a:rPr>
                  <a:t>m.C</a:t>
                </a:r>
                <a:r>
                  <a:rPr lang="en-US" sz="2200" dirty="0">
                    <a:solidFill>
                      <a:schemeClr val="accent2">
                        <a:lumMod val="50000"/>
                      </a:schemeClr>
                    </a:solidFill>
                    <a:latin typeface="Times New Roman"/>
                    <a:ea typeface="Calibri"/>
                  </a:rPr>
                  <a:t/>
                </a:r>
              </a:p>
              <a:p>
                <a:pPr lvl="0"/>
                <a:endParaRPr lang="ar-JO" b="1" dirty="0">
                  <a:solidFill>
                    <a:prstClr val="black"/>
                  </a:solidFill>
                </a:endParaRPr>
              </a:p>
              <a:p>
                <a:pPr lvl="0"/>
                <a:endParaRPr lang="ar-JO" b="1" dirty="0">
                  <a:solidFill>
                    <a:prstClr val="black"/>
                  </a:solidFill>
                </a:endParaRPr>
              </a:p>
              <a:p>
                <a:endParaRPr lang="en-US" b="1" dirty="0" smtClean="0">
                  <a:solidFill>
                    <a:prstClr val="black"/>
                  </a:solidFill>
                </a:endParaRPr>
              </a:p>
              <a:p>
                <a:endParaRPr lang="en-US" b="1" dirty="0">
                  <a:solidFill>
                    <a:prstClr val="black"/>
                  </a:solidFill>
                </a:endParaRPr>
              </a:p>
              <a:p>
                <a:endParaRPr lang="en-US" b="1" dirty="0" smtClean="0">
                  <a:solidFill>
                    <a:prstClr val="black"/>
                  </a:solidFill>
                </a:endParaRPr>
              </a:p>
              <a:p>
                <a:endParaRPr lang="en-US" b="1" dirty="0">
                  <a:solidFill>
                    <a:prstClr val="black"/>
                  </a:solidFill>
                </a:endParaRPr>
              </a:p>
              <a:p>
                <a:r>
                  <a:rPr lang="en-US" b="1" dirty="0" smtClean="0">
                    <a:solidFill>
                      <a:prstClr val="black"/>
                    </a:solidFill>
                  </a:rPr>
                  <a:t>(1).Description </a:t>
                </a:r>
                <a:r>
                  <a:rPr lang="en-US" b="1" dirty="0">
                    <a:solidFill>
                      <a:prstClr val="black"/>
                    </a:solidFill>
                  </a:rPr>
                  <a:t>of the external </a:t>
                </a:r>
                <a:r>
                  <a:rPr lang="en-US" b="1" dirty="0" smtClean="0">
                    <a:solidFill>
                      <a:prstClr val="black"/>
                    </a:solidFill>
                  </a:rPr>
                  <a:t>walls            </a:t>
                </a:r>
                <a:endParaRPr lang="ar-JO" b="1" dirty="0" smtClean="0">
                  <a:solidFill>
                    <a:prstClr val="black"/>
                  </a:solidFill>
                </a:endParaRPr>
              </a:p>
              <a:p>
                <a:endParaRPr lang="ar-JO" b="1" dirty="0">
                  <a:solidFill>
                    <a:prstClr val="black"/>
                  </a:solidFill>
                </a:endParaRPr>
              </a:p>
              <a:p>
                <a:r>
                  <a:rPr lang="ar-JO" b="1" dirty="0" smtClean="0">
                    <a:solidFill>
                      <a:prstClr val="black"/>
                    </a:solidFill>
                  </a:rPr>
                  <a:t/>
                </a:r>
                <a:r>
                  <a:rPr lang="en-US" b="1" dirty="0" smtClean="0">
                    <a:solidFill>
                      <a:prstClr val="black"/>
                    </a:solidFill>
                  </a:rPr>
                  <a:t/>
                </a:r>
                <a:endParaRPr lang="ar-JO" b="1" dirty="0">
                  <a:solidFill>
                    <a:prstClr val="black"/>
                  </a:solidFill>
                </a:endParaRPr>
              </a:p>
              <a:p>
                <a:pPr lvl="0"/>
                <a:r>
                  <a:rPr lang="en-US" b="1" dirty="0" smtClean="0">
                    <a:solidFill>
                      <a:prstClr val="black"/>
                    </a:solidFill>
                  </a:rPr>
                  <a:t/>
                </a:r>
              </a:p>
            </p:txBody>
          </p:sp>
        </mc:Choice>
        <mc:Fallback>
          <p:sp>
            <p:nvSpPr>
              <p:cNvPr id="4" name="TextBox 3"/>
              <p:cNvSpPr txBox="1">
                <a:spLocks noRot="1" noChangeAspect="1" noMove="1" noResize="1" noEditPoints="1" noAdjustHandles="1" noChangeArrowheads="1" noChangeShapeType="1" noTextEdit="1"/>
              </p:cNvSpPr>
              <p:nvPr/>
            </p:nvSpPr>
            <p:spPr>
              <a:xfrm>
                <a:off x="0" y="946609"/>
                <a:ext cx="9144000" cy="6179705"/>
              </a:xfrm>
              <a:prstGeom prst="rect">
                <a:avLst/>
              </a:prstGeom>
              <a:blipFill rotWithShape="1">
                <a:blip r:embed="rId2"/>
                <a:stretch>
                  <a:fillRect/>
                </a:stretch>
              </a:blipFill>
            </p:spPr>
            <p:txBody>
              <a:bodyPr/>
              <a:lstStyle/>
              <a:p>
                <a:r>
                  <a:rPr lang="ar-JO">
                    <a:noFill/>
                  </a:rPr>
                  <a:t> </a:t>
                </a:r>
              </a:p>
            </p:txBody>
          </p:sp>
        </mc:Fallback>
      </mc:AlternateContent>
      <p:pic>
        <p:nvPicPr>
          <p:cNvPr id="11" name="Picture 10" descr="Untitled"/>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79912" y="2276872"/>
            <a:ext cx="5047974" cy="352839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xmlns="" val="2498581802"/>
      </p:ext>
    </p:extLst>
  </p:cSld>
  <p:clrMapOvr>
    <a:masterClrMapping/>
  </p:clrMapOvr>
  <mc:AlternateContent xmlns:mc="http://schemas.openxmlformats.org/markup-compatibility/2006">
    <mc:Choice xmlns:p14="http://schemas.microsoft.com/office/powerpoint/2010/main" xmlns=""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0872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nchor="ctr"/>
          <a:lstStyle/>
          <a:p>
            <a:r>
              <a:rPr lang="en-US" b="1" dirty="0">
                <a:solidFill>
                  <a:prstClr val="black"/>
                </a:solidFill>
                <a:latin typeface="Times New Roman"/>
                <a:ea typeface="Calibri"/>
              </a:rPr>
              <a:t>Details of the construction</a:t>
            </a:r>
            <a:endParaRPr lang="ar-JO" dirty="0"/>
          </a:p>
        </p:txBody>
      </p:sp>
      <mc:AlternateContent xmlns:mc="http://schemas.openxmlformats.org/markup-compatibility/2006">
        <mc:Choice xmlns:a14="http://schemas.microsoft.com/office/drawing/2010/main" xmlns="" Requires="a14">
          <p:sp>
            <p:nvSpPr>
              <p:cNvPr id="4" name="TextBox 3"/>
              <p:cNvSpPr txBox="1"/>
              <p:nvPr/>
            </p:nvSpPr>
            <p:spPr>
              <a:xfrm>
                <a:off x="0" y="949370"/>
                <a:ext cx="9144000" cy="5895845"/>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lvl="0"/>
                <a:endParaRPr lang="ar-JO" b="1" dirty="0">
                  <a:solidFill>
                    <a:prstClr val="black"/>
                  </a:solidFill>
                </a:endParaRPr>
              </a:p>
              <a:p>
                <a:pPr marL="342900" lvl="0" indent="-342900" algn="just" rtl="0">
                  <a:buFont typeface="+mj-lt"/>
                  <a:buAutoNum type="arabicPeriod"/>
                </a:pPr>
                <a:r>
                  <a:rPr lang="en-US" dirty="0">
                    <a:solidFill>
                      <a:prstClr val="black"/>
                    </a:solidFill>
                    <a:latin typeface="Times New Roman"/>
                    <a:ea typeface="Calibri"/>
                  </a:rPr>
                  <a:t>For horizontal walls with construction material </a:t>
                </a:r>
                <a:r>
                  <a:rPr lang="en-US" dirty="0" smtClean="0">
                    <a:solidFill>
                      <a:prstClr val="black"/>
                    </a:solidFill>
                    <a:latin typeface="Times New Roman"/>
                    <a:ea typeface="Calibri"/>
                  </a:rPr>
                  <a:t>R</a:t>
                </a:r>
                <a:r>
                  <a:rPr lang="en-US" baseline="-25000" dirty="0" smtClean="0">
                    <a:solidFill>
                      <a:prstClr val="black"/>
                    </a:solidFill>
                    <a:latin typeface="Times New Roman"/>
                    <a:ea typeface="Calibri"/>
                  </a:rPr>
                  <a:t>i=</a:t>
                </a:r>
                <a:r>
                  <a:rPr lang="en-US" dirty="0">
                    <a:solidFill>
                      <a:prstClr val="black"/>
                    </a:solidFill>
                    <a:latin typeface="Times New Roman"/>
                    <a:ea typeface="Calibri"/>
                  </a:rPr>
                  <a:t> Ro </a:t>
                </a:r>
                <a:r>
                  <a:rPr lang="en-US" baseline="-25000" dirty="0" smtClean="0">
                    <a:solidFill>
                      <a:prstClr val="black"/>
                    </a:solidFill>
                    <a:latin typeface="Times New Roman"/>
                    <a:ea typeface="Calibri"/>
                  </a:rPr>
                  <a:t>=.</a:t>
                </a:r>
                <a:r>
                  <a:rPr lang="en-US" dirty="0">
                    <a:solidFill>
                      <a:prstClr val="black"/>
                    </a:solidFill>
                    <a:latin typeface="Times New Roman"/>
                    <a:ea typeface="Calibri"/>
                  </a:rPr>
                  <a:t>12 m</a:t>
                </a:r>
                <a:r>
                  <a:rPr lang="en-US" baseline="30000" dirty="0">
                    <a:solidFill>
                      <a:prstClr val="black"/>
                    </a:solidFill>
                    <a:latin typeface="Times New Roman"/>
                    <a:ea typeface="Calibri"/>
                  </a:rPr>
                  <a:t>2</a:t>
                </a:r>
                <a:r>
                  <a:rPr lang="en-US" dirty="0">
                    <a:solidFill>
                      <a:prstClr val="black"/>
                    </a:solidFill>
                    <a:latin typeface="Times New Roman"/>
                    <a:ea typeface="Calibri"/>
                  </a:rPr>
                  <a:t>.C\W</a:t>
                </a:r>
                <a:r>
                  <a:rPr lang="en-US" dirty="0" smtClean="0">
                    <a:solidFill>
                      <a:prstClr val="black"/>
                    </a:solidFill>
                    <a:latin typeface="Times New Roman"/>
                    <a:ea typeface="Calibri"/>
                  </a:rPr>
                  <a:t>. m</a:t>
                </a:r>
                <a:r>
                  <a:rPr lang="en-US" baseline="30000" dirty="0" smtClean="0">
                    <a:solidFill>
                      <a:prstClr val="black"/>
                    </a:solidFill>
                    <a:latin typeface="Times New Roman"/>
                    <a:ea typeface="Calibri"/>
                  </a:rPr>
                  <a:t>2</a:t>
                </a:r>
                <a:r>
                  <a:rPr lang="en-US" dirty="0" smtClean="0">
                    <a:solidFill>
                      <a:prstClr val="black"/>
                    </a:solidFill>
                    <a:latin typeface="Times New Roman"/>
                    <a:ea typeface="Calibri"/>
                  </a:rPr>
                  <a:t>.</a:t>
                </a:r>
              </a:p>
              <a:p>
                <a:pPr marL="342900" lvl="0" indent="-342900" algn="just" rtl="0">
                  <a:buFont typeface="+mj-lt"/>
                  <a:buAutoNum type="arabicPeriod"/>
                </a:pPr>
                <a:r>
                  <a:rPr lang="en-US" dirty="0" smtClean="0">
                    <a:solidFill>
                      <a:prstClr val="black"/>
                    </a:solidFill>
                    <a:latin typeface="Times New Roman"/>
                    <a:ea typeface="Calibri"/>
                  </a:rPr>
                  <a:t> The </a:t>
                </a:r>
                <a:r>
                  <a:rPr lang="en-US" dirty="0">
                    <a:solidFill>
                      <a:prstClr val="black"/>
                    </a:solidFill>
                    <a:latin typeface="Times New Roman"/>
                    <a:ea typeface="Calibri"/>
                  </a:rPr>
                  <a:t>overall heat transfer for wall (U) = 1\R</a:t>
                </a:r>
                <a:r>
                  <a:rPr lang="en-US" baseline="-25000" dirty="0">
                    <a:solidFill>
                      <a:prstClr val="black"/>
                    </a:solidFill>
                    <a:latin typeface="Times New Roman"/>
                    <a:ea typeface="Calibri"/>
                  </a:rPr>
                  <a:t>total </a:t>
                </a:r>
              </a:p>
              <a:p>
                <a:pPr marL="342900" lvl="0" indent="-342900" algn="just" rtl="0">
                  <a:buFont typeface="+mj-lt"/>
                  <a:buAutoNum type="arabicPeriod"/>
                </a:pPr>
                <a:endParaRPr lang="en-US" dirty="0">
                  <a:solidFill>
                    <a:prstClr val="black"/>
                  </a:solidFill>
                </a:endParaRPr>
              </a:p>
              <a:p>
                <a:pPr lvl="0" algn="l" rtl="0"/>
                <a:r>
                  <a:rPr lang="en-US" b="1" dirty="0">
                    <a:solidFill>
                      <a:prstClr val="black"/>
                    </a:solidFill>
                    <a:latin typeface="Times New Roman"/>
                    <a:ea typeface="Calibri"/>
                  </a:rPr>
                  <a:t>U = </a:t>
                </a:r>
                <a:r>
                  <a:rPr lang="en-US" dirty="0">
                    <a:solidFill>
                      <a:prstClr val="black"/>
                    </a:solidFill>
                    <a:latin typeface="Times New Roman"/>
                    <a:ea typeface="Calibri"/>
                  </a:rPr>
                  <a:t>1\R</a:t>
                </a:r>
                <a:r>
                  <a:rPr lang="en-US" baseline="-25000" dirty="0">
                    <a:solidFill>
                      <a:prstClr val="black"/>
                    </a:solidFill>
                    <a:latin typeface="Times New Roman"/>
                    <a:ea typeface="Calibri"/>
                  </a:rPr>
                  <a:t>total</a:t>
                </a:r>
                <a:endParaRPr lang="ar-JO" dirty="0">
                  <a:solidFill>
                    <a:prstClr val="black"/>
                  </a:solidFill>
                </a:endParaRPr>
              </a:p>
              <a:p>
                <a:pPr lvl="0" algn="l" rtl="0"/>
                <a:endParaRPr lang="en-US" dirty="0">
                  <a:solidFill>
                    <a:prstClr val="black"/>
                  </a:solidFill>
                </a:endParaRPr>
              </a:p>
              <a:p>
                <a:pPr lvl="0" algn="l" rtl="0"/>
                <a:r>
                  <a:rPr lang="en-US" dirty="0">
                    <a:solidFill>
                      <a:prstClr val="black"/>
                    </a:solidFill>
                    <a:latin typeface="Times New Roman"/>
                    <a:ea typeface="Calibri"/>
                  </a:rPr>
                  <a:t>R</a:t>
                </a:r>
                <a:r>
                  <a:rPr lang="en-US" baseline="-25000" dirty="0">
                    <a:solidFill>
                      <a:prstClr val="black"/>
                    </a:solidFill>
                    <a:latin typeface="Times New Roman"/>
                    <a:ea typeface="Calibri"/>
                  </a:rPr>
                  <a:t>total</a:t>
                </a:r>
                <a:r>
                  <a:rPr lang="en-US" dirty="0">
                    <a:solidFill>
                      <a:prstClr val="black"/>
                    </a:solidFill>
                    <a:latin typeface="Times New Roman"/>
                    <a:ea typeface="Calibri"/>
                  </a:rPr>
                  <a:t> = R</a:t>
                </a:r>
                <a:r>
                  <a:rPr lang="en-US" baseline="-25000" dirty="0">
                    <a:solidFill>
                      <a:prstClr val="black"/>
                    </a:solidFill>
                    <a:latin typeface="Times New Roman"/>
                    <a:ea typeface="Calibri"/>
                  </a:rPr>
                  <a:t>i</a:t>
                </a:r>
                <a:r>
                  <a:rPr lang="en-US" dirty="0">
                    <a:solidFill>
                      <a:prstClr val="black"/>
                    </a:solidFill>
                    <a:latin typeface="Times New Roman"/>
                    <a:ea typeface="Calibri"/>
                  </a:rPr>
                  <a:t> + R</a:t>
                </a:r>
                <a:r>
                  <a:rPr lang="en-US" baseline="-25000" dirty="0">
                    <a:solidFill>
                      <a:prstClr val="black"/>
                    </a:solidFill>
                    <a:latin typeface="Times New Roman"/>
                    <a:ea typeface="Calibri"/>
                  </a:rPr>
                  <a:t>w</a:t>
                </a:r>
                <a:r>
                  <a:rPr lang="en-US" dirty="0">
                    <a:solidFill>
                      <a:prstClr val="black"/>
                    </a:solidFill>
                    <a:latin typeface="Times New Roman"/>
                    <a:ea typeface="Calibri"/>
                  </a:rPr>
                  <a:t> + R</a:t>
                </a:r>
                <a:r>
                  <a:rPr lang="en-US" baseline="-25000" dirty="0">
                    <a:solidFill>
                      <a:prstClr val="black"/>
                    </a:solidFill>
                    <a:latin typeface="Times New Roman"/>
                    <a:ea typeface="Calibri"/>
                  </a:rPr>
                  <a:t>o  </a:t>
                </a:r>
              </a:p>
              <a:p>
                <a:pPr lvl="0" algn="l" rtl="0"/>
                <a:r>
                  <a:rPr lang="en-US" dirty="0">
                    <a:solidFill>
                      <a:prstClr val="black"/>
                    </a:solidFill>
                    <a:latin typeface="Times New Roman"/>
                    <a:ea typeface="Calibri"/>
                  </a:rPr>
                  <a:t>R</a:t>
                </a:r>
                <a:r>
                  <a:rPr lang="en-US" baseline="-25000" dirty="0">
                    <a:solidFill>
                      <a:prstClr val="black"/>
                    </a:solidFill>
                    <a:latin typeface="Times New Roman"/>
                    <a:ea typeface="Calibri"/>
                  </a:rPr>
                  <a:t>W</a:t>
                </a:r>
                <a:r>
                  <a:rPr lang="en-US" dirty="0">
                    <a:solidFill>
                      <a:prstClr val="black"/>
                    </a:solidFill>
                    <a:latin typeface="Times New Roman"/>
                    <a:ea typeface="Calibri"/>
                  </a:rPr>
                  <a:t> =    </a:t>
                </a:r>
                <a14:m>
                  <m:oMath xmlns:m="http://schemas.openxmlformats.org/officeDocument/2006/math">
                    <m:f>
                      <m:fPr>
                        <m:ctrlPr>
                          <a:rPr lang="en-US" sz="2200" i="1" dirty="0">
                            <a:solidFill>
                              <a:prstClr val="black"/>
                            </a:solidFill>
                            <a:latin typeface="Cambria Math"/>
                            <a:ea typeface="Calibri"/>
                          </a:rPr>
                        </m:ctrlPr>
                      </m:fPr>
                      <m:num>
                        <m:r>
                          <a:rPr lang="en-US" sz="2200" dirty="0">
                            <a:solidFill>
                              <a:prstClr val="black"/>
                            </a:solidFill>
                            <a:latin typeface="Cambria Math"/>
                            <a:ea typeface="Calibri"/>
                          </a:rPr>
                          <m:t>𝑋</m:t>
                        </m:r>
                      </m:num>
                      <m:den>
                        <m:r>
                          <a:rPr lang="en-US" sz="2200" dirty="0">
                            <a:solidFill>
                              <a:prstClr val="black"/>
                            </a:solidFill>
                            <a:latin typeface="Cambria Math"/>
                            <a:ea typeface="Calibri"/>
                          </a:rPr>
                          <m:t>𝐾</m:t>
                        </m:r>
                      </m:den>
                    </m:f>
                  </m:oMath>
                </a14:m>
                <a:endParaRPr lang="en-US" sz="2200" dirty="0">
                  <a:solidFill>
                    <a:prstClr val="black"/>
                  </a:solidFill>
                  <a:latin typeface="Times New Roman"/>
                  <a:ea typeface="Calibri"/>
                </a:endParaRPr>
              </a:p>
              <a:p>
                <a:pPr lvl="0" algn="l" rtl="0"/>
                <a:r>
                  <a:rPr lang="en-US" sz="1600" dirty="0">
                    <a:solidFill>
                      <a:srgbClr val="A5644E">
                        <a:lumMod val="50000"/>
                      </a:srgbClr>
                    </a:solidFill>
                    <a:latin typeface="Times New Roman"/>
                    <a:ea typeface="Calibri"/>
                  </a:rPr>
                  <a:t>X</a:t>
                </a:r>
                <a:r>
                  <a:rPr lang="en-US" dirty="0">
                    <a:solidFill>
                      <a:srgbClr val="A5644E">
                        <a:lumMod val="50000"/>
                      </a:srgbClr>
                    </a:solidFill>
                    <a:latin typeface="Times New Roman"/>
                    <a:ea typeface="Calibri"/>
                  </a:rPr>
                  <a:t>=Thickness (m)</a:t>
                </a:r>
                <a:r>
                  <a:rPr lang="en-US" b="1" dirty="0">
                    <a:solidFill>
                      <a:srgbClr val="A5644E">
                        <a:lumMod val="50000"/>
                      </a:srgbClr>
                    </a:solidFill>
                  </a:rPr>
                  <a:t/>
                </a:r>
                <a:endParaRPr lang="ar-JO" b="1" dirty="0">
                  <a:solidFill>
                    <a:srgbClr val="A5644E">
                      <a:lumMod val="50000"/>
                    </a:srgbClr>
                  </a:solidFill>
                </a:endParaRPr>
              </a:p>
              <a:p>
                <a:pPr lvl="0" algn="l" rtl="0"/>
                <a:r>
                  <a:rPr lang="en-US" sz="1600" dirty="0">
                    <a:solidFill>
                      <a:srgbClr val="A5644E">
                        <a:lumMod val="50000"/>
                      </a:srgbClr>
                    </a:solidFill>
                    <a:latin typeface="Times New Roman"/>
                    <a:ea typeface="Calibri"/>
                  </a:rPr>
                  <a:t>K</a:t>
                </a:r>
                <a:r>
                  <a:rPr lang="en-US" dirty="0">
                    <a:solidFill>
                      <a:srgbClr val="A5644E">
                        <a:lumMod val="50000"/>
                      </a:srgbClr>
                    </a:solidFill>
                    <a:latin typeface="Times New Roman"/>
                    <a:ea typeface="Calibri"/>
                  </a:rPr>
                  <a:t>=Thermal conductivity (k) W/</a:t>
                </a:r>
                <a:r>
                  <a:rPr lang="en-US" dirty="0" err="1">
                    <a:solidFill>
                      <a:srgbClr val="A5644E">
                        <a:lumMod val="50000"/>
                      </a:srgbClr>
                    </a:solidFill>
                    <a:latin typeface="Times New Roman"/>
                    <a:ea typeface="Calibri"/>
                  </a:rPr>
                  <a:t>m.C</a:t>
                </a:r>
                <a:r>
                  <a:rPr lang="en-US" sz="2200" dirty="0">
                    <a:solidFill>
                      <a:srgbClr val="A5644E">
                        <a:lumMod val="50000"/>
                      </a:srgbClr>
                    </a:solidFill>
                    <a:latin typeface="Times New Roman"/>
                    <a:ea typeface="Calibri"/>
                  </a:rPr>
                  <a:t/>
                </a:r>
              </a:p>
              <a:p>
                <a:pPr lvl="0"/>
                <a:endParaRPr lang="ar-JO" b="1" dirty="0">
                  <a:solidFill>
                    <a:prstClr val="black"/>
                  </a:solidFill>
                </a:endParaRPr>
              </a:p>
              <a:p>
                <a:pPr lvl="0"/>
                <a:endParaRPr lang="ar-JO" b="1" dirty="0">
                  <a:solidFill>
                    <a:prstClr val="black"/>
                  </a:solidFill>
                </a:endParaRPr>
              </a:p>
              <a:p>
                <a:pPr lvl="0"/>
                <a:endParaRPr lang="en-US" b="1" dirty="0">
                  <a:solidFill>
                    <a:prstClr val="black"/>
                  </a:solidFill>
                </a:endParaRPr>
              </a:p>
              <a:p>
                <a:pPr lvl="0"/>
                <a:endParaRPr lang="en-US" b="1" dirty="0" smtClean="0">
                  <a:solidFill>
                    <a:prstClr val="black"/>
                  </a:solidFill>
                </a:endParaRPr>
              </a:p>
              <a:p>
                <a:pPr lvl="0"/>
                <a:endParaRPr lang="en-US" b="1" dirty="0" smtClean="0">
                  <a:solidFill>
                    <a:prstClr val="black"/>
                  </a:solidFill>
                </a:endParaRPr>
              </a:p>
              <a:p>
                <a:pPr lvl="0"/>
                <a:endParaRPr lang="en-US" b="1" dirty="0" smtClean="0">
                  <a:solidFill>
                    <a:prstClr val="black"/>
                  </a:solidFill>
                </a:endParaRPr>
              </a:p>
              <a:p>
                <a:pPr lvl="0"/>
                <a:endParaRPr lang="ar-JO" b="1" dirty="0" smtClean="0">
                  <a:solidFill>
                    <a:prstClr val="black"/>
                  </a:solidFill>
                </a:endParaRPr>
              </a:p>
              <a:p>
                <a:pPr lvl="0" algn="l" rtl="0"/>
                <a:r>
                  <a:rPr lang="ar-JO" b="1" dirty="0" smtClean="0">
                    <a:solidFill>
                      <a:prstClr val="black"/>
                    </a:solidFill>
                  </a:rPr>
                  <a:t/>
                </a:r>
                <a:r>
                  <a:rPr lang="en-US" b="1" dirty="0" smtClean="0">
                    <a:solidFill>
                      <a:prstClr val="black"/>
                    </a:solidFill>
                  </a:rPr>
                  <a:t>                                                  ( 2 ).</a:t>
                </a:r>
                <a:r>
                  <a:rPr lang="en-US" b="1" dirty="0">
                    <a:solidFill>
                      <a:prstClr val="black"/>
                    </a:solidFill>
                  </a:rPr>
                  <a:t>Description of the </a:t>
                </a:r>
                <a:r>
                  <a:rPr lang="en-US" b="1" dirty="0" smtClean="0">
                    <a:solidFill>
                      <a:prstClr val="black"/>
                    </a:solidFill>
                  </a:rPr>
                  <a:t>internal </a:t>
                </a:r>
                <a:r>
                  <a:rPr lang="en-US" b="1" dirty="0">
                    <a:solidFill>
                      <a:prstClr val="black"/>
                    </a:solidFill>
                  </a:rPr>
                  <a:t>walls            </a:t>
                </a:r>
                <a:endParaRPr lang="ar-JO" b="1" dirty="0">
                  <a:solidFill>
                    <a:prstClr val="black"/>
                  </a:solidFill>
                </a:endParaRPr>
              </a:p>
              <a:p>
                <a:pPr lvl="0"/>
                <a:r>
                  <a:rPr lang="en-US" b="1" dirty="0" smtClean="0">
                    <a:solidFill>
                      <a:prstClr val="black"/>
                    </a:solidFill>
                  </a:rPr>
                  <a:t/>
                </a:r>
                <a:endParaRPr lang="ar-JO" b="1" dirty="0">
                  <a:solidFill>
                    <a:prstClr val="black"/>
                  </a:solidFill>
                </a:endParaRPr>
              </a:p>
              <a:p>
                <a:pPr lvl="0"/>
                <a:r>
                  <a:rPr lang="en-US" b="1" dirty="0">
                    <a:solidFill>
                      <a:prstClr val="black"/>
                    </a:solidFill>
                  </a:rPr>
                  <a:t/>
                </a:r>
              </a:p>
            </p:txBody>
          </p:sp>
        </mc:Choice>
        <mc:Fallback>
          <p:sp>
            <p:nvSpPr>
              <p:cNvPr id="4" name="TextBox 3"/>
              <p:cNvSpPr txBox="1">
                <a:spLocks noRot="1" noChangeAspect="1" noMove="1" noResize="1" noEditPoints="1" noAdjustHandles="1" noChangeArrowheads="1" noChangeShapeType="1" noTextEdit="1"/>
              </p:cNvSpPr>
              <p:nvPr/>
            </p:nvSpPr>
            <p:spPr>
              <a:xfrm>
                <a:off x="0" y="949370"/>
                <a:ext cx="9144000" cy="5895845"/>
              </a:xfrm>
              <a:prstGeom prst="rect">
                <a:avLst/>
              </a:prstGeom>
              <a:blipFill rotWithShape="1">
                <a:blip r:embed="rId2"/>
                <a:stretch>
                  <a:fillRect/>
                </a:stretch>
              </a:blipFill>
            </p:spPr>
            <p:txBody>
              <a:bodyPr/>
              <a:lstStyle/>
              <a:p>
                <a:r>
                  <a:rPr lang="ar-JO">
                    <a:noFill/>
                  </a:rPr>
                  <a:t> </a:t>
                </a:r>
              </a:p>
            </p:txBody>
          </p:sp>
        </mc:Fallback>
      </mc:AlternateContent>
      <p:pic>
        <p:nvPicPr>
          <p:cNvPr id="5" name="Picture 4" descr="Untitled"/>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62102" y="2276872"/>
            <a:ext cx="5120222" cy="356235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xmlns="" val="2558878640"/>
      </p:ext>
    </p:extLst>
  </p:cSld>
  <p:clrMapOvr>
    <a:masterClrMapping/>
  </p:clrMapOvr>
  <mc:AlternateContent xmlns:mc="http://schemas.openxmlformats.org/markup-compatibility/2006">
    <mc:Choice xmlns:p14="http://schemas.microsoft.com/office/powerpoint/2010/main" xmlns="" Requires="p14">
      <p:transition spd="slow" p14:dur="1100">
        <p14:switch dir="l"/>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2">
            <a:duotone>
              <a:schemeClr val="phClr">
                <a:shade val="30000"/>
                <a:satMod val="200000"/>
              </a:schemeClr>
              <a:schemeClr val="phClr">
                <a:tint val="20000"/>
              </a:schemeClr>
            </a:duotone>
          </a:blip>
          <a:stretch/>
        </a:blipFill>
      </a:bgFillStyleLst>
    </a:fmtScheme>
  </a:themeElements>
  <a:objectDefaults/>
  <a:extraClrSchemeLst/>
</a:theme>
</file>

<file path=ppt/theme/theme10.xml><?xml version="1.0" encoding="utf-8"?>
<a:theme xmlns:a="http://schemas.openxmlformats.org/drawingml/2006/main" name="2_Coutur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2">
            <a:duotone>
              <a:schemeClr val="phClr">
                <a:shade val="30000"/>
                <a:satMod val="200000"/>
              </a:schemeClr>
              <a:schemeClr val="phClr">
                <a:tint val="20000"/>
              </a:schemeClr>
            </a:duotone>
          </a:blip>
          <a:stretch/>
        </a:blipFill>
      </a:bgFillStyleLst>
    </a:fmtScheme>
  </a:themeElements>
  <a:objectDefaults/>
  <a:extraClrSchemeLst/>
</a:theme>
</file>

<file path=ppt/theme/theme11.xml><?xml version="1.0" encoding="utf-8"?>
<a:theme xmlns:a="http://schemas.openxmlformats.org/drawingml/2006/main" name="3_Coutur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2">
            <a:duotone>
              <a:schemeClr val="phClr">
                <a:shade val="30000"/>
                <a:satMod val="200000"/>
              </a:schemeClr>
              <a:schemeClr val="phClr">
                <a:tint val="20000"/>
              </a:schemeClr>
            </a:duotone>
          </a:blip>
          <a:stretch/>
        </a:blipFill>
      </a:bgFillStyleLst>
    </a:fmtScheme>
  </a:themeElements>
  <a:objectDefaults/>
  <a:extraClrSchemeLst/>
</a:theme>
</file>

<file path=ppt/theme/theme1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outur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2">
            <a:duotone>
              <a:schemeClr val="phClr">
                <a:shade val="30000"/>
                <a:satMod val="200000"/>
              </a:schemeClr>
              <a:schemeClr val="phClr">
                <a:tint val="20000"/>
              </a:schemeClr>
            </a:duotone>
          </a:blip>
          <a:stretch/>
        </a:blipFill>
      </a:bgFillStyleLst>
    </a:fmtScheme>
  </a:themeElements>
  <a:objectDefaults/>
  <a:extraClrSchemeLst/>
</a:theme>
</file>

<file path=ppt/theme/theme3.xml><?xml version="1.0" encoding="utf-8"?>
<a:theme xmlns:a="http://schemas.openxmlformats.org/drawingml/2006/main" name="5_Coutur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2">
            <a:duotone>
              <a:schemeClr val="phClr">
                <a:shade val="30000"/>
                <a:satMod val="200000"/>
              </a:schemeClr>
              <a:schemeClr val="phClr">
                <a:tint val="20000"/>
              </a:schemeClr>
            </a:duotone>
          </a:blip>
          <a:stretch/>
        </a:blipFill>
      </a:bgFillStyleLst>
    </a:fmtScheme>
  </a:themeElements>
  <a:objectDefaults/>
  <a:extraClrSchemeLst/>
</a:theme>
</file>

<file path=ppt/theme/theme4.xml><?xml version="1.0" encoding="utf-8"?>
<a:theme xmlns:a="http://schemas.openxmlformats.org/drawingml/2006/main" name="6_Coutur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2">
            <a:duotone>
              <a:schemeClr val="phClr">
                <a:shade val="30000"/>
                <a:satMod val="200000"/>
              </a:schemeClr>
              <a:schemeClr val="phClr">
                <a:tint val="20000"/>
              </a:schemeClr>
            </a:duotone>
          </a:blip>
          <a:stretch/>
        </a:blipFill>
      </a:bgFillStyleLst>
    </a:fmtScheme>
  </a:themeElements>
  <a:objectDefaults/>
  <a:extraClrSchemeLst/>
</a:theme>
</file>

<file path=ppt/theme/theme5.xml><?xml version="1.0" encoding="utf-8"?>
<a:theme xmlns:a="http://schemas.openxmlformats.org/drawingml/2006/main" name="8_Coutur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2">
            <a:duotone>
              <a:schemeClr val="phClr">
                <a:shade val="30000"/>
                <a:satMod val="200000"/>
              </a:schemeClr>
              <a:schemeClr val="phClr">
                <a:tint val="20000"/>
              </a:schemeClr>
            </a:duotone>
          </a:blip>
          <a:stretch/>
        </a:blipFill>
      </a:bgFillStyleLst>
    </a:fmtScheme>
  </a:themeElements>
  <a:objectDefaults/>
  <a:extraClrSchemeLst/>
</a:theme>
</file>

<file path=ppt/theme/theme6.xml><?xml version="1.0" encoding="utf-8"?>
<a:theme xmlns:a="http://schemas.openxmlformats.org/drawingml/2006/main" name="9_Coutur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2">
            <a:duotone>
              <a:schemeClr val="phClr">
                <a:shade val="30000"/>
                <a:satMod val="200000"/>
              </a:schemeClr>
              <a:schemeClr val="phClr">
                <a:tint val="20000"/>
              </a:schemeClr>
            </a:duotone>
          </a:blip>
          <a:stretch/>
        </a:blipFill>
      </a:bgFillStyleLst>
    </a:fmtScheme>
  </a:themeElements>
  <a:objectDefaults/>
  <a:extraClrSchemeLst/>
</a:theme>
</file>

<file path=ppt/theme/theme7.xml><?xml version="1.0" encoding="utf-8"?>
<a:theme xmlns:a="http://schemas.openxmlformats.org/drawingml/2006/main" name="10_Coutur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2">
            <a:duotone>
              <a:schemeClr val="phClr">
                <a:shade val="30000"/>
                <a:satMod val="200000"/>
              </a:schemeClr>
              <a:schemeClr val="phClr">
                <a:tint val="20000"/>
              </a:schemeClr>
            </a:duotone>
          </a:blip>
          <a:stretch/>
        </a:blipFill>
      </a:bgFillStyleLst>
    </a:fmtScheme>
  </a:themeElements>
  <a:objectDefaults/>
  <a:extraClrSchemeLst/>
</a:theme>
</file>

<file path=ppt/theme/theme8.xml><?xml version="1.0" encoding="utf-8"?>
<a:theme xmlns:a="http://schemas.openxmlformats.org/drawingml/2006/main" name="11_Coutur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2">
            <a:duotone>
              <a:schemeClr val="phClr">
                <a:shade val="30000"/>
                <a:satMod val="200000"/>
              </a:schemeClr>
              <a:schemeClr val="phClr">
                <a:tint val="20000"/>
              </a:schemeClr>
            </a:duotone>
          </a:blip>
          <a:stretch/>
        </a:blipFill>
      </a:bgFillStyleLst>
    </a:fmtScheme>
  </a:themeElements>
  <a:objectDefaults/>
  <a:extraClrSchemeLst/>
</a:theme>
</file>

<file path=ppt/theme/theme9.xml><?xml version="1.0" encoding="utf-8"?>
<a:theme xmlns:a="http://schemas.openxmlformats.org/drawingml/2006/main" name="12_Coutur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2">
            <a:duotone>
              <a:schemeClr val="phClr">
                <a:shade val="30000"/>
                <a:satMod val="200000"/>
              </a:schemeClr>
              <a:schemeClr val="phClr">
                <a:tint val="20000"/>
              </a:schemeClr>
            </a:duotone>
          </a:blip>
          <a:stretch/>
        </a:blipFill>
      </a:bgFillStyleLst>
    </a:fmtScheme>
  </a:themeElements>
  <a:objectDefaults/>
  <a:extraClrSchemeLst/>
</a:theme>
</file>

<file path=ppt/theme/themeOverride1.xml><?xml version="1.0" encoding="utf-8"?>
<a:themeOverride xmlns:a="http://schemas.openxmlformats.org/drawingml/2006/main">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Couture</Template>
  <TotalTime>1347</TotalTime>
  <Words>1831</Words>
  <Application>Microsoft Office PowerPoint</Application>
  <PresentationFormat>عرض على الشاشة (3:4)‏</PresentationFormat>
  <Paragraphs>1076</Paragraphs>
  <Slides>41</Slides>
  <Notes>1</Notes>
  <HiddenSlides>0</HiddenSlides>
  <MMClips>0</MMClips>
  <ScaleCrop>false</ScaleCrop>
  <HeadingPairs>
    <vt:vector size="4" baseType="variant">
      <vt:variant>
        <vt:lpstr>سمة</vt:lpstr>
      </vt:variant>
      <vt:variant>
        <vt:i4>11</vt:i4>
      </vt:variant>
      <vt:variant>
        <vt:lpstr>عناوين الشرائح</vt:lpstr>
      </vt:variant>
      <vt:variant>
        <vt:i4>41</vt:i4>
      </vt:variant>
    </vt:vector>
  </HeadingPairs>
  <TitlesOfParts>
    <vt:vector size="52" baseType="lpstr">
      <vt:lpstr>Couture</vt:lpstr>
      <vt:lpstr>1_Couture</vt:lpstr>
      <vt:lpstr>5_Couture</vt:lpstr>
      <vt:lpstr>6_Couture</vt:lpstr>
      <vt:lpstr>8_Couture</vt:lpstr>
      <vt:lpstr>9_Couture</vt:lpstr>
      <vt:lpstr>10_Couture</vt:lpstr>
      <vt:lpstr>11_Couture</vt:lpstr>
      <vt:lpstr>12_Couture</vt:lpstr>
      <vt:lpstr>2_Couture</vt:lpstr>
      <vt:lpstr>3_Couture</vt:lpstr>
      <vt:lpstr>Graduation Project </vt:lpstr>
      <vt:lpstr>Supervised By: Dr. Ahmad Alramahi </vt:lpstr>
      <vt:lpstr>Project-abstract</vt:lpstr>
      <vt:lpstr>الشريحة 4</vt:lpstr>
      <vt:lpstr>الشريحة 5</vt:lpstr>
      <vt:lpstr>الشريحة 6</vt:lpstr>
      <vt:lpstr>Description of the building</vt:lpstr>
      <vt:lpstr>Details of the construction</vt:lpstr>
      <vt:lpstr>Details of the construction</vt:lpstr>
      <vt:lpstr>Description for cellin</vt:lpstr>
      <vt:lpstr>HVAC System </vt:lpstr>
      <vt:lpstr>Heat equation </vt:lpstr>
      <vt:lpstr>HVAC System</vt:lpstr>
      <vt:lpstr>HVAC System</vt:lpstr>
      <vt:lpstr>HVAC System Cooling equation</vt:lpstr>
      <vt:lpstr>HVAC System Cooling equation</vt:lpstr>
      <vt:lpstr>Duct Design </vt:lpstr>
      <vt:lpstr>Duct Design </vt:lpstr>
      <vt:lpstr>Duct Design </vt:lpstr>
      <vt:lpstr>Duct Design</vt:lpstr>
      <vt:lpstr>Plumping System hot&amp;cold water</vt:lpstr>
      <vt:lpstr>Plumping System hot&amp;cold water</vt:lpstr>
      <vt:lpstr>Plumping System  Drainage Water </vt:lpstr>
      <vt:lpstr>Plumping System  Drainage Water </vt:lpstr>
      <vt:lpstr>Plumping System  Drainage Water </vt:lpstr>
      <vt:lpstr>Plumping System  Drainage Water </vt:lpstr>
      <vt:lpstr>Fire System </vt:lpstr>
      <vt:lpstr>Fire System </vt:lpstr>
      <vt:lpstr>Fire System </vt:lpstr>
      <vt:lpstr>ELEVATORS</vt:lpstr>
      <vt:lpstr>ELEVATORS</vt:lpstr>
      <vt:lpstr>Equipment Selection</vt:lpstr>
      <vt:lpstr>Equipment Selection</vt:lpstr>
      <vt:lpstr>Equipment Selection</vt:lpstr>
      <vt:lpstr>Equipment Selection</vt:lpstr>
      <vt:lpstr>Equipment Saelection</vt:lpstr>
      <vt:lpstr>Equipment Selection</vt:lpstr>
      <vt:lpstr>Equipment Selection</vt:lpstr>
      <vt:lpstr>Equipment Selection</vt:lpstr>
      <vt:lpstr>SUMMARY</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dc:title>
  <dc:creator>salam debee</dc:creator>
  <cp:lastModifiedBy>Abood</cp:lastModifiedBy>
  <cp:revision>247</cp:revision>
  <dcterms:created xsi:type="dcterms:W3CDTF">2012-12-28T21:04:55Z</dcterms:created>
  <dcterms:modified xsi:type="dcterms:W3CDTF">2013-05-20T11:14:47Z</dcterms:modified>
</cp:coreProperties>
</file>