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12" r:id="rId1"/>
  </p:sldMasterIdLst>
  <p:notesMasterIdLst>
    <p:notesMasterId r:id="rId23"/>
  </p:notesMasterIdLst>
  <p:sldIdLst>
    <p:sldId id="256" r:id="rId2"/>
    <p:sldId id="260" r:id="rId3"/>
    <p:sldId id="269" r:id="rId4"/>
    <p:sldId id="271" r:id="rId5"/>
    <p:sldId id="258" r:id="rId6"/>
    <p:sldId id="264" r:id="rId7"/>
    <p:sldId id="290" r:id="rId8"/>
    <p:sldId id="291" r:id="rId9"/>
    <p:sldId id="265" r:id="rId10"/>
    <p:sldId id="266" r:id="rId11"/>
    <p:sldId id="267" r:id="rId12"/>
    <p:sldId id="292" r:id="rId13"/>
    <p:sldId id="293" r:id="rId14"/>
    <p:sldId id="294" r:id="rId15"/>
    <p:sldId id="295" r:id="rId16"/>
    <p:sldId id="296" r:id="rId17"/>
    <p:sldId id="297" r:id="rId18"/>
    <p:sldId id="298" r:id="rId19"/>
    <p:sldId id="299" r:id="rId20"/>
    <p:sldId id="300" r:id="rId21"/>
    <p:sldId id="282"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301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09" autoAdjust="0"/>
    <p:restoredTop sz="94660"/>
  </p:normalViewPr>
  <p:slideViewPr>
    <p:cSldViewPr snapToGrid="0">
      <p:cViewPr varScale="1">
        <p:scale>
          <a:sx n="78" d="100"/>
          <a:sy n="78" d="100"/>
        </p:scale>
        <p:origin x="706" y="5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C965EF-5ED4-4A00-B12A-BC08121DAAC5}" type="datetimeFigureOut">
              <a:rPr lang="en-US" smtClean="0"/>
              <a:t>8/21/2024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7ECAFC-3FA6-4022-BB57-EC210EAE8CA5}" type="slidenum">
              <a:rPr lang="en-US" smtClean="0"/>
              <a:t>‹#›</a:t>
            </a:fld>
            <a:endParaRPr lang="en-US"/>
          </a:p>
        </p:txBody>
      </p:sp>
    </p:spTree>
    <p:extLst>
      <p:ext uri="{BB962C8B-B14F-4D97-AF65-F5344CB8AC3E}">
        <p14:creationId xmlns:p14="http://schemas.microsoft.com/office/powerpoint/2010/main" val="8021716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7ECAFC-3FA6-4022-BB57-EC210EAE8CA5}" type="slidenum">
              <a:rPr lang="en-US" smtClean="0"/>
              <a:t>3</a:t>
            </a:fld>
            <a:endParaRPr lang="en-US"/>
          </a:p>
        </p:txBody>
      </p:sp>
    </p:spTree>
    <p:extLst>
      <p:ext uri="{BB962C8B-B14F-4D97-AF65-F5344CB8AC3E}">
        <p14:creationId xmlns:p14="http://schemas.microsoft.com/office/powerpoint/2010/main" val="3770510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7ECAFC-3FA6-4022-BB57-EC210EAE8CA5}" type="slidenum">
              <a:rPr lang="en-US" smtClean="0"/>
              <a:t>19</a:t>
            </a:fld>
            <a:endParaRPr lang="en-US"/>
          </a:p>
        </p:txBody>
      </p:sp>
    </p:spTree>
    <p:extLst>
      <p:ext uri="{BB962C8B-B14F-4D97-AF65-F5344CB8AC3E}">
        <p14:creationId xmlns:p14="http://schemas.microsoft.com/office/powerpoint/2010/main" val="20776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57CEC4E-9010-42C9-A197-65CD60A3C8C6}" type="datetime1">
              <a:rPr lang="en-US" smtClean="0"/>
              <a:t>8/21/2024</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1642307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34910F7-7D84-471D-AE3A-39E6D7663297}" type="datetime1">
              <a:rPr lang="en-US" smtClean="0"/>
              <a:t>8/21/2024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2542797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56A69B8-7DF1-4BF4-A16E-39BEDFED9B35}" type="datetime1">
              <a:rPr lang="en-US" smtClean="0"/>
              <a:t>8/21/2024</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A2B88A8-CF9D-4715-B494-05B43BB5DDD4}"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12680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A4364115-0D74-45B3-A71D-915FD1E11A65}" type="datetime1">
              <a:rPr lang="en-US" smtClean="0"/>
              <a:t>8/21/2024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7568762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6CE810FC-174B-40B3-A6BF-0FF793F79E94}" type="datetime1">
              <a:rPr lang="en-US" smtClean="0"/>
              <a:t>8/21/2024</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A2B88A8-CF9D-4715-B494-05B43BB5DDD4}"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6331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AACE03AE-490F-4413-8D47-1D330BCF89B9}" type="datetime1">
              <a:rPr lang="en-US" smtClean="0"/>
              <a:t>8/21/2024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1102513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725A4-B6DE-4872-A1A2-E184F20AC291}" type="datetime1">
              <a:rPr lang="en-US" smtClean="0"/>
              <a:t>8/21/2024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32510653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2FF2E3-7F8F-4811-8393-346539EBB0BB}" type="datetime1">
              <a:rPr lang="en-US" smtClean="0"/>
              <a:t>8/21/2024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2387096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520E68-926A-4B38-A220-4155B9C35C62}" type="datetime1">
              <a:rPr lang="en-US" smtClean="0"/>
              <a:t>8/21/2024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3118148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2C73C84-A2B6-4ABD-9393-669B97A7E229}" type="datetime1">
              <a:rPr lang="en-US" smtClean="0"/>
              <a:t>8/21/2024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3427496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B901CAE-2BD5-4B99-B1F6-C1C24E54B710}" type="datetime1">
              <a:rPr lang="en-US" smtClean="0"/>
              <a:t>8/21/2024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2018960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BD55657-28EB-4B46-B15F-086B8A8C2E57}" type="datetime1">
              <a:rPr lang="en-US" smtClean="0"/>
              <a:t>8/21/2024</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1644143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CAB4EF3-15DE-4117-8D72-60338D0E712E}" type="datetime1">
              <a:rPr lang="en-US" smtClean="0"/>
              <a:t>8/21/2024</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648838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B4E398-3F55-457F-A5AE-6E5CE76778A3}" type="datetime1">
              <a:rPr lang="en-US" smtClean="0"/>
              <a:t>8/21/2024</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1359410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ED72D34-DC0F-4DE4-B65B-880C1BCFEE1B}" type="datetime1">
              <a:rPr lang="en-US" smtClean="0"/>
              <a:t>8/21/2024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4281286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0764175-7B9E-4CE4-9975-5F7B03A97623}" type="datetime1">
              <a:rPr lang="en-US" smtClean="0"/>
              <a:t>8/21/2024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A2B88A8-CF9D-4715-B494-05B43BB5DDD4}" type="slidenum">
              <a:rPr lang="en-US" smtClean="0"/>
              <a:t>‹#›</a:t>
            </a:fld>
            <a:endParaRPr lang="en-US"/>
          </a:p>
        </p:txBody>
      </p:sp>
    </p:spTree>
    <p:extLst>
      <p:ext uri="{BB962C8B-B14F-4D97-AF65-F5344CB8AC3E}">
        <p14:creationId xmlns:p14="http://schemas.microsoft.com/office/powerpoint/2010/main" val="3342707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6AD02F5-7DC7-4DEB-BBE9-4226AD2A0217}" type="datetime1">
              <a:rPr lang="en-US" smtClean="0"/>
              <a:t>8/21/2024</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A2B88A8-CF9D-4715-B494-05B43BB5DDD4}" type="slidenum">
              <a:rPr lang="en-US" smtClean="0"/>
              <a:t>‹#›</a:t>
            </a:fld>
            <a:endParaRPr lang="en-US"/>
          </a:p>
        </p:txBody>
      </p:sp>
    </p:spTree>
    <p:extLst>
      <p:ext uri="{BB962C8B-B14F-4D97-AF65-F5344CB8AC3E}">
        <p14:creationId xmlns:p14="http://schemas.microsoft.com/office/powerpoint/2010/main" val="3833648146"/>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C199D-539A-4101-9B68-4DA87CE02FA7}"/>
              </a:ext>
            </a:extLst>
          </p:cNvPr>
          <p:cNvSpPr>
            <a:spLocks noGrp="1"/>
          </p:cNvSpPr>
          <p:nvPr>
            <p:ph type="ctrTitle"/>
          </p:nvPr>
        </p:nvSpPr>
        <p:spPr>
          <a:xfrm>
            <a:off x="2294017" y="2001246"/>
            <a:ext cx="8574622" cy="2616199"/>
          </a:xfrm>
        </p:spPr>
        <p:txBody>
          <a:bodyPr>
            <a:normAutofit/>
          </a:bodyPr>
          <a:lstStyle/>
          <a:p>
            <a:pPr algn="ctr"/>
            <a:r>
              <a:rPr lang="en-US" sz="4000" dirty="0"/>
              <a:t>Graduation Project (2) </a:t>
            </a:r>
            <a:br>
              <a:rPr lang="en-US" sz="4000" dirty="0"/>
            </a:br>
            <a:r>
              <a:rPr lang="en-US" sz="4000" dirty="0"/>
              <a:t>Cookie Quality Optimization for piece of cake</a:t>
            </a:r>
          </a:p>
        </p:txBody>
      </p:sp>
      <p:sp>
        <p:nvSpPr>
          <p:cNvPr id="3" name="Subtitle 2">
            <a:extLst>
              <a:ext uri="{FF2B5EF4-FFF2-40B4-BE49-F238E27FC236}">
                <a16:creationId xmlns:a16="http://schemas.microsoft.com/office/drawing/2014/main" id="{E3EB1C77-C8FB-455D-A2DE-6039857A8DEC}"/>
              </a:ext>
            </a:extLst>
          </p:cNvPr>
          <p:cNvSpPr>
            <a:spLocks noGrp="1"/>
          </p:cNvSpPr>
          <p:nvPr>
            <p:ph type="subTitle" idx="1"/>
          </p:nvPr>
        </p:nvSpPr>
        <p:spPr>
          <a:xfrm>
            <a:off x="1896617" y="4856754"/>
            <a:ext cx="2631012" cy="888400"/>
          </a:xfrm>
        </p:spPr>
        <p:txBody>
          <a:bodyPr>
            <a:normAutofit/>
          </a:bodyPr>
          <a:lstStyle/>
          <a:p>
            <a:pPr algn="l"/>
            <a:r>
              <a:rPr lang="en-US" dirty="0">
                <a:solidFill>
                  <a:schemeClr val="tx1"/>
                </a:solidFill>
              </a:rPr>
              <a:t>Supervisor Name:</a:t>
            </a:r>
            <a:br>
              <a:rPr lang="en-US" dirty="0">
                <a:solidFill>
                  <a:schemeClr val="tx1"/>
                </a:solidFill>
              </a:rPr>
            </a:br>
            <a:r>
              <a:rPr lang="en-US" dirty="0">
                <a:solidFill>
                  <a:schemeClr val="tx1"/>
                </a:solidFill>
              </a:rPr>
              <a:t>Eng. </a:t>
            </a:r>
            <a:r>
              <a:rPr lang="en-US" dirty="0" err="1">
                <a:solidFill>
                  <a:schemeClr val="tx1"/>
                </a:solidFill>
              </a:rPr>
              <a:t>Ramiz</a:t>
            </a:r>
            <a:r>
              <a:rPr lang="en-US" dirty="0">
                <a:solidFill>
                  <a:schemeClr val="tx1"/>
                </a:solidFill>
              </a:rPr>
              <a:t> </a:t>
            </a:r>
            <a:r>
              <a:rPr lang="en-US" dirty="0" err="1">
                <a:solidFill>
                  <a:schemeClr val="tx1"/>
                </a:solidFill>
              </a:rPr>
              <a:t>assaf</a:t>
            </a:r>
            <a:endParaRPr lang="en-US" dirty="0">
              <a:solidFill>
                <a:schemeClr val="tx1"/>
              </a:solidFill>
            </a:endParaRPr>
          </a:p>
        </p:txBody>
      </p:sp>
      <p:pic>
        <p:nvPicPr>
          <p:cNvPr id="4" name="Picture 3">
            <a:extLst>
              <a:ext uri="{FF2B5EF4-FFF2-40B4-BE49-F238E27FC236}">
                <a16:creationId xmlns:a16="http://schemas.microsoft.com/office/drawing/2014/main" id="{F10A5738-6A67-4081-B6CD-8085B2150CD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392608" y="309848"/>
            <a:ext cx="2377440" cy="2166425"/>
          </a:xfrm>
          <a:prstGeom prst="rect">
            <a:avLst/>
          </a:prstGeom>
          <a:noFill/>
          <a:ln>
            <a:noFill/>
          </a:ln>
        </p:spPr>
      </p:pic>
      <p:sp>
        <p:nvSpPr>
          <p:cNvPr id="5" name="Rectangle 4">
            <a:extLst>
              <a:ext uri="{FF2B5EF4-FFF2-40B4-BE49-F238E27FC236}">
                <a16:creationId xmlns:a16="http://schemas.microsoft.com/office/drawing/2014/main" id="{A37F2E16-7F25-4DD8-8D89-CA16EC6FC367}"/>
              </a:ext>
            </a:extLst>
          </p:cNvPr>
          <p:cNvSpPr/>
          <p:nvPr/>
        </p:nvSpPr>
        <p:spPr>
          <a:xfrm>
            <a:off x="342802" y="690435"/>
            <a:ext cx="4990321" cy="1323439"/>
          </a:xfrm>
          <a:prstGeom prst="rect">
            <a:avLst/>
          </a:prstGeom>
        </p:spPr>
        <p:txBody>
          <a:bodyPr wrap="square">
            <a:spAutoFit/>
          </a:bodyPr>
          <a:lstStyle/>
          <a:p>
            <a:pPr algn="ctr">
              <a:spcBef>
                <a:spcPts val="1200"/>
              </a:spcBef>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An-Najah National University</a:t>
            </a:r>
            <a:b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Faculty of Engineering and Information Technology </a:t>
            </a:r>
            <a:b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Industrial engineering department</a:t>
            </a:r>
            <a:endParaRPr lang="en-US" sz="2000" dirty="0">
              <a:solidFill>
                <a:srgbClr val="000000"/>
              </a:solidFill>
              <a:effectLst/>
              <a:latin typeface="Times New Roman" panose="02020603050405020304" pitchFamily="18" charset="0"/>
              <a:ea typeface="Calibri" panose="020F0502020204030204" pitchFamily="34" charset="0"/>
            </a:endParaRPr>
          </a:p>
        </p:txBody>
      </p:sp>
      <p:sp>
        <p:nvSpPr>
          <p:cNvPr id="6" name="TextBox 5">
            <a:extLst>
              <a:ext uri="{FF2B5EF4-FFF2-40B4-BE49-F238E27FC236}">
                <a16:creationId xmlns:a16="http://schemas.microsoft.com/office/drawing/2014/main" id="{56A64CEF-3A13-4F35-8130-0C8722FC3A5B}"/>
              </a:ext>
            </a:extLst>
          </p:cNvPr>
          <p:cNvSpPr txBox="1"/>
          <p:nvPr/>
        </p:nvSpPr>
        <p:spPr>
          <a:xfrm>
            <a:off x="8948399" y="4828308"/>
            <a:ext cx="3840480" cy="1477328"/>
          </a:xfrm>
          <a:prstGeom prst="rect">
            <a:avLst/>
          </a:prstGeom>
          <a:noFill/>
        </p:spPr>
        <p:txBody>
          <a:bodyPr wrap="square" rtlCol="0">
            <a:spAutoFit/>
          </a:bodyPr>
          <a:lstStyle/>
          <a:p>
            <a:r>
              <a:rPr lang="en-US" dirty="0">
                <a:latin typeface="+mj-lt"/>
              </a:rPr>
              <a:t>Group Members:</a:t>
            </a:r>
            <a:br>
              <a:rPr lang="en-US" dirty="0">
                <a:latin typeface="+mj-lt"/>
              </a:rPr>
            </a:br>
            <a:r>
              <a:rPr lang="en-US" dirty="0">
                <a:latin typeface="+mj-lt"/>
              </a:rPr>
              <a:t>Ahmad </a:t>
            </a:r>
            <a:r>
              <a:rPr lang="en-US" dirty="0" err="1">
                <a:latin typeface="+mj-lt"/>
              </a:rPr>
              <a:t>kayed</a:t>
            </a:r>
            <a:r>
              <a:rPr lang="en-US" dirty="0">
                <a:latin typeface="+mj-lt"/>
              </a:rPr>
              <a:t> </a:t>
            </a:r>
          </a:p>
          <a:p>
            <a:r>
              <a:rPr lang="en-US" dirty="0" err="1">
                <a:latin typeface="+mj-lt"/>
              </a:rPr>
              <a:t>Yara</a:t>
            </a:r>
            <a:r>
              <a:rPr lang="en-US" dirty="0">
                <a:latin typeface="+mj-lt"/>
              </a:rPr>
              <a:t> </a:t>
            </a:r>
            <a:r>
              <a:rPr lang="en-US" dirty="0" err="1">
                <a:latin typeface="+mj-lt"/>
              </a:rPr>
              <a:t>sayeh</a:t>
            </a:r>
            <a:r>
              <a:rPr lang="en-US" dirty="0">
                <a:latin typeface="+mj-lt"/>
              </a:rPr>
              <a:t> </a:t>
            </a:r>
          </a:p>
          <a:p>
            <a:endParaRPr lang="en-US" dirty="0">
              <a:latin typeface="+mj-lt"/>
            </a:endParaRPr>
          </a:p>
          <a:p>
            <a:endParaRPr lang="en-US" dirty="0"/>
          </a:p>
        </p:txBody>
      </p:sp>
    </p:spTree>
    <p:extLst>
      <p:ext uri="{BB962C8B-B14F-4D97-AF65-F5344CB8AC3E}">
        <p14:creationId xmlns:p14="http://schemas.microsoft.com/office/powerpoint/2010/main" val="309408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A712B0-7E30-4EB2-BC37-1A4B67C9818D}"/>
              </a:ext>
            </a:extLst>
          </p:cNvPr>
          <p:cNvSpPr>
            <a:spLocks noGrp="1"/>
          </p:cNvSpPr>
          <p:nvPr>
            <p:ph idx="1"/>
          </p:nvPr>
        </p:nvSpPr>
        <p:spPr>
          <a:xfrm>
            <a:off x="2037413" y="1636153"/>
            <a:ext cx="9776290" cy="4407878"/>
          </a:xfrm>
        </p:spPr>
        <p:txBody>
          <a:bodyPr/>
          <a:lstStyle/>
          <a:p>
            <a:pPr marL="0" indent="0">
              <a:buNone/>
            </a:pPr>
            <a:endParaRPr lang="en-US" dirty="0"/>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D614EB8C-5007-416D-87C9-34D830DAE37F}"/>
              </a:ext>
            </a:extLst>
          </p:cNvPr>
          <p:cNvSpPr>
            <a:spLocks noGrp="1"/>
          </p:cNvSpPr>
          <p:nvPr>
            <p:ph type="sldNum" sz="quarter" idx="12"/>
          </p:nvPr>
        </p:nvSpPr>
        <p:spPr/>
        <p:txBody>
          <a:bodyPr/>
          <a:lstStyle/>
          <a:p>
            <a:fld id="{AA2B88A8-CF9D-4715-B494-05B43BB5DDD4}" type="slidenum">
              <a:rPr lang="en-US" smtClean="0"/>
              <a:t>10</a:t>
            </a:fld>
            <a:endParaRPr lang="en-US"/>
          </a:p>
        </p:txBody>
      </p:sp>
      <p:sp>
        <p:nvSpPr>
          <p:cNvPr id="7" name="Content Placeholder 2">
            <a:extLst>
              <a:ext uri="{FF2B5EF4-FFF2-40B4-BE49-F238E27FC236}">
                <a16:creationId xmlns:a16="http://schemas.microsoft.com/office/drawing/2014/main" id="{D3D7C480-8637-074D-1C4E-AD61E853A8EE}"/>
              </a:ext>
            </a:extLst>
          </p:cNvPr>
          <p:cNvSpPr txBox="1">
            <a:spLocks/>
          </p:cNvSpPr>
          <p:nvPr/>
        </p:nvSpPr>
        <p:spPr>
          <a:xfrm>
            <a:off x="1929006" y="1744489"/>
            <a:ext cx="8629015" cy="3892739"/>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marR="0" algn="just">
              <a:lnSpc>
                <a:spcPct val="107000"/>
              </a:lnSpc>
              <a:spcBef>
                <a:spcPts val="0"/>
              </a:spcBef>
              <a:spcAft>
                <a:spcPts val="800"/>
              </a:spcAft>
            </a:pPr>
            <a:r>
              <a:rPr lang="en-US" sz="2400" dirty="0"/>
              <a:t>After consulting with the specialist chef, 3 basic factors were identified that mainly affect the recipe. These factors are flour, sugar, and soda. Therefore, these factors were taken into consideration when modifying the recipe.</a:t>
            </a:r>
          </a:p>
          <a:p>
            <a:pPr marL="0" marR="0" algn="just">
              <a:lnSpc>
                <a:spcPct val="107000"/>
              </a:lnSpc>
              <a:spcBef>
                <a:spcPts val="0"/>
              </a:spcBef>
              <a:spcAft>
                <a:spcPts val="800"/>
              </a:spcAft>
            </a:pPr>
            <a:endParaRPr lang="en-US" sz="2400" dirty="0"/>
          </a:p>
          <a:p>
            <a:pPr marL="0" marR="0" algn="just">
              <a:lnSpc>
                <a:spcPct val="107000"/>
              </a:lnSpc>
              <a:spcBef>
                <a:spcPts val="0"/>
              </a:spcBef>
              <a:spcAft>
                <a:spcPts val="800"/>
              </a:spcAft>
            </a:pPr>
            <a:r>
              <a:rPr lang="en-US" sz="2400" dirty="0"/>
              <a:t>NOTE: scores are subjective and they might vary depending on the day and the mentality of the judge so it’s not 100% accurate, but it’s the way we chose to continue our project. Plus, these judges were picked by the chef and the owners of piece of cake.</a:t>
            </a:r>
          </a:p>
          <a:p>
            <a:endParaRPr lang="en-US" dirty="0"/>
          </a:p>
        </p:txBody>
      </p:sp>
      <p:sp>
        <p:nvSpPr>
          <p:cNvPr id="8" name="Title 1">
            <a:extLst>
              <a:ext uri="{FF2B5EF4-FFF2-40B4-BE49-F238E27FC236}">
                <a16:creationId xmlns:a16="http://schemas.microsoft.com/office/drawing/2014/main" id="{76BB0E1A-5CC5-1F07-4B5A-9CC28A576124}"/>
              </a:ext>
            </a:extLst>
          </p:cNvPr>
          <p:cNvSpPr txBox="1">
            <a:spLocks/>
          </p:cNvSpPr>
          <p:nvPr/>
        </p:nvSpPr>
        <p:spPr>
          <a:xfrm>
            <a:off x="2745325" y="776510"/>
            <a:ext cx="8911687" cy="899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effectLst>
                  <a:outerShdw blurRad="38100" dist="38100" dir="2700000" algn="tl">
                    <a:srgbClr val="000000">
                      <a:alpha val="43137"/>
                    </a:srgbClr>
                  </a:outerShdw>
                </a:effectLst>
              </a:rPr>
              <a:t>Trials and results:</a:t>
            </a:r>
          </a:p>
        </p:txBody>
      </p:sp>
    </p:spTree>
    <p:extLst>
      <p:ext uri="{BB962C8B-B14F-4D97-AF65-F5344CB8AC3E}">
        <p14:creationId xmlns:p14="http://schemas.microsoft.com/office/powerpoint/2010/main" val="2782515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wipe(down)">
                                      <p:cBhvr>
                                        <p:cTn id="10"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874A564-F056-4C3B-BCFB-0271DB9CB3DA}"/>
              </a:ext>
            </a:extLst>
          </p:cNvPr>
          <p:cNvSpPr>
            <a:spLocks noGrp="1"/>
          </p:cNvSpPr>
          <p:nvPr>
            <p:ph type="sldNum" sz="quarter" idx="12"/>
          </p:nvPr>
        </p:nvSpPr>
        <p:spPr/>
        <p:txBody>
          <a:bodyPr/>
          <a:lstStyle/>
          <a:p>
            <a:fld id="{AA2B88A8-CF9D-4715-B494-05B43BB5DDD4}" type="slidenum">
              <a:rPr lang="en-US" smtClean="0"/>
              <a:t>11</a:t>
            </a:fld>
            <a:endParaRPr lang="en-US"/>
          </a:p>
        </p:txBody>
      </p:sp>
      <p:pic>
        <p:nvPicPr>
          <p:cNvPr id="7" name="Picture 6">
            <a:extLst>
              <a:ext uri="{FF2B5EF4-FFF2-40B4-BE49-F238E27FC236}">
                <a16:creationId xmlns:a16="http://schemas.microsoft.com/office/drawing/2014/main" id="{0D384CB0-CACD-D74D-E0C4-B9C6265141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2910" y="1607820"/>
            <a:ext cx="9386180" cy="3646170"/>
          </a:xfrm>
          <a:prstGeom prst="rect">
            <a:avLst/>
          </a:prstGeom>
        </p:spPr>
      </p:pic>
      <p:sp>
        <p:nvSpPr>
          <p:cNvPr id="9" name="TextBox 8">
            <a:extLst>
              <a:ext uri="{FF2B5EF4-FFF2-40B4-BE49-F238E27FC236}">
                <a16:creationId xmlns:a16="http://schemas.microsoft.com/office/drawing/2014/main" id="{A38DE2B7-37B0-9742-4B18-0D0CED3EE8A7}"/>
              </a:ext>
            </a:extLst>
          </p:cNvPr>
          <p:cNvSpPr txBox="1"/>
          <p:nvPr/>
        </p:nvSpPr>
        <p:spPr>
          <a:xfrm>
            <a:off x="3046095" y="5339164"/>
            <a:ext cx="6099810" cy="253916"/>
          </a:xfrm>
          <a:prstGeom prst="rect">
            <a:avLst/>
          </a:prstGeom>
          <a:noFill/>
        </p:spPr>
        <p:txBody>
          <a:bodyPr wrap="square">
            <a:spAutoFit/>
          </a:bodyPr>
          <a:lstStyle/>
          <a:p>
            <a:pPr marL="0" marR="0" algn="ctr">
              <a:spcBef>
                <a:spcPts val="0"/>
              </a:spcBef>
              <a:spcAft>
                <a:spcPts val="1000"/>
              </a:spcAft>
            </a:pPr>
            <a:r>
              <a:rPr lang="en-US" sz="1050" i="1" dirty="0">
                <a:ln w="0"/>
                <a:solidFill>
                  <a:schemeClr val="accent1"/>
                </a:solidFill>
                <a:effectLst>
                  <a:outerShdw blurRad="38100" dist="25400" dir="5400000" algn="ctr" rotWithShape="0">
                    <a:srgbClr val="6E747A">
                      <a:alpha val="43000"/>
                    </a:srgbClr>
                  </a:outerShdw>
                </a:effectLst>
                <a:latin typeface="Calibri" panose="020F0502020204030204" pitchFamily="34" charset="0"/>
                <a:cs typeface="Arial" panose="020B0604020202020204" pitchFamily="34" charset="0"/>
              </a:rPr>
              <a:t>Table 2:Trials and results</a:t>
            </a:r>
          </a:p>
        </p:txBody>
      </p:sp>
      <p:sp>
        <p:nvSpPr>
          <p:cNvPr id="10" name="Title 1">
            <a:extLst>
              <a:ext uri="{FF2B5EF4-FFF2-40B4-BE49-F238E27FC236}">
                <a16:creationId xmlns:a16="http://schemas.microsoft.com/office/drawing/2014/main" id="{D8C9CA12-B4EB-7639-1A29-4B4EFC9D4320}"/>
              </a:ext>
            </a:extLst>
          </p:cNvPr>
          <p:cNvSpPr txBox="1">
            <a:spLocks/>
          </p:cNvSpPr>
          <p:nvPr/>
        </p:nvSpPr>
        <p:spPr>
          <a:xfrm>
            <a:off x="2745325" y="776510"/>
            <a:ext cx="8911687" cy="899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effectLst>
                  <a:outerShdw blurRad="38100" dist="38100" dir="2700000" algn="tl">
                    <a:srgbClr val="000000">
                      <a:alpha val="43137"/>
                    </a:srgbClr>
                  </a:outerShdw>
                </a:effectLst>
              </a:rPr>
              <a:t>Trials and results:</a:t>
            </a:r>
          </a:p>
        </p:txBody>
      </p:sp>
    </p:spTree>
    <p:extLst>
      <p:ext uri="{BB962C8B-B14F-4D97-AF65-F5344CB8AC3E}">
        <p14:creationId xmlns:p14="http://schemas.microsoft.com/office/powerpoint/2010/main" val="200405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A917D8F-F544-1957-C0B1-549E635880C5}"/>
              </a:ext>
            </a:extLst>
          </p:cNvPr>
          <p:cNvSpPr>
            <a:spLocks noGrp="1"/>
          </p:cNvSpPr>
          <p:nvPr>
            <p:ph type="sldNum" sz="quarter" idx="12"/>
          </p:nvPr>
        </p:nvSpPr>
        <p:spPr/>
        <p:txBody>
          <a:bodyPr/>
          <a:lstStyle/>
          <a:p>
            <a:fld id="{AA2B88A8-CF9D-4715-B494-05B43BB5DDD4}" type="slidenum">
              <a:rPr lang="en-US" smtClean="0"/>
              <a:t>12</a:t>
            </a:fld>
            <a:endParaRPr lang="en-US"/>
          </a:p>
        </p:txBody>
      </p:sp>
      <p:pic>
        <p:nvPicPr>
          <p:cNvPr id="5" name="Picture 4">
            <a:extLst>
              <a:ext uri="{FF2B5EF4-FFF2-40B4-BE49-F238E27FC236}">
                <a16:creationId xmlns:a16="http://schemas.microsoft.com/office/drawing/2014/main" id="{26C9FAED-77D5-EA89-A09C-F3C197113C61}"/>
              </a:ext>
            </a:extLst>
          </p:cNvPr>
          <p:cNvPicPr>
            <a:picLocks noChangeAspect="1"/>
          </p:cNvPicPr>
          <p:nvPr/>
        </p:nvPicPr>
        <p:blipFill rotWithShape="1">
          <a:blip r:embed="rId2">
            <a:extLst>
              <a:ext uri="{28A0092B-C50C-407E-A947-70E740481C1C}">
                <a14:useLocalDpi xmlns:a14="http://schemas.microsoft.com/office/drawing/2010/main" val="0"/>
              </a:ext>
            </a:extLst>
          </a:blip>
          <a:srcRect l="16466" t="37810" r="60835" b="50556"/>
          <a:stretch/>
        </p:blipFill>
        <p:spPr bwMode="auto">
          <a:xfrm>
            <a:off x="1792829" y="3038489"/>
            <a:ext cx="4446139" cy="1280890"/>
          </a:xfrm>
          <a:prstGeom prst="rect">
            <a:avLst/>
          </a:prstGeom>
          <a:ln>
            <a:noFill/>
          </a:ln>
          <a:extLst>
            <a:ext uri="{53640926-AAD7-44D8-BBD7-CCE9431645EC}">
              <a14:shadowObscured xmlns:a14="http://schemas.microsoft.com/office/drawing/2010/main"/>
            </a:ext>
          </a:extLst>
        </p:spPr>
      </p:pic>
      <p:sp>
        <p:nvSpPr>
          <p:cNvPr id="6" name="Text Box 1">
            <a:extLst>
              <a:ext uri="{FF2B5EF4-FFF2-40B4-BE49-F238E27FC236}">
                <a16:creationId xmlns:a16="http://schemas.microsoft.com/office/drawing/2014/main" id="{52A15560-3239-B992-0D0A-F0D3BB9BC44A}"/>
              </a:ext>
            </a:extLst>
          </p:cNvPr>
          <p:cNvSpPr txBox="1"/>
          <p:nvPr/>
        </p:nvSpPr>
        <p:spPr>
          <a:xfrm>
            <a:off x="1792829" y="4407712"/>
            <a:ext cx="4417471" cy="161583"/>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L="0" marR="0" algn="ctr">
              <a:spcBef>
                <a:spcPts val="0"/>
              </a:spcBef>
              <a:spcAft>
                <a:spcPts val="1000"/>
              </a:spcAft>
            </a:pPr>
            <a:r>
              <a:rPr lang="en-US" sz="1050" i="1" dirty="0">
                <a:ln w="0"/>
                <a:solidFill>
                  <a:schemeClr val="accent1"/>
                </a:solidFill>
                <a:effectLst>
                  <a:outerShdw blurRad="38100" dist="25400" dir="5400000" algn="ctr" rotWithShape="0">
                    <a:srgbClr val="6E747A">
                      <a:alpha val="43000"/>
                    </a:srgbClr>
                  </a:outerShdw>
                </a:effectLst>
                <a:latin typeface="Calibri" panose="020F0502020204030204" pitchFamily="34" charset="0"/>
                <a:cs typeface="Arial" panose="020B0604020202020204" pitchFamily="34" charset="0"/>
              </a:rPr>
              <a:t>Figure 27:Day 0 analysts</a:t>
            </a:r>
          </a:p>
        </p:txBody>
      </p:sp>
      <p:sp>
        <p:nvSpPr>
          <p:cNvPr id="7" name="Title 1">
            <a:extLst>
              <a:ext uri="{FF2B5EF4-FFF2-40B4-BE49-F238E27FC236}">
                <a16:creationId xmlns:a16="http://schemas.microsoft.com/office/drawing/2014/main" id="{48805F8E-9CE8-946C-D4EA-2225850166E5}"/>
              </a:ext>
            </a:extLst>
          </p:cNvPr>
          <p:cNvSpPr txBox="1">
            <a:spLocks/>
          </p:cNvSpPr>
          <p:nvPr/>
        </p:nvSpPr>
        <p:spPr>
          <a:xfrm>
            <a:off x="2745325" y="776510"/>
            <a:ext cx="8911687" cy="899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effectLst>
                  <a:outerShdw blurRad="38100" dist="38100" dir="2700000" algn="tl">
                    <a:srgbClr val="000000">
                      <a:alpha val="43137"/>
                    </a:srgbClr>
                  </a:outerShdw>
                </a:effectLst>
              </a:rPr>
              <a:t>Trials and results:</a:t>
            </a:r>
          </a:p>
        </p:txBody>
      </p:sp>
      <p:sp>
        <p:nvSpPr>
          <p:cNvPr id="9" name="Content Placeholder 2">
            <a:extLst>
              <a:ext uri="{FF2B5EF4-FFF2-40B4-BE49-F238E27FC236}">
                <a16:creationId xmlns:a16="http://schemas.microsoft.com/office/drawing/2014/main" id="{B6CB776C-525F-811B-C18D-FD28E02DF312}"/>
              </a:ext>
            </a:extLst>
          </p:cNvPr>
          <p:cNvSpPr>
            <a:spLocks noGrp="1"/>
          </p:cNvSpPr>
          <p:nvPr>
            <p:ph idx="1"/>
          </p:nvPr>
        </p:nvSpPr>
        <p:spPr>
          <a:xfrm>
            <a:off x="1669927" y="2380760"/>
            <a:ext cx="2902074" cy="657730"/>
          </a:xfrm>
        </p:spPr>
        <p:txBody>
          <a:bodyPr>
            <a:normAutofit/>
          </a:bodyPr>
          <a:lstStyle/>
          <a:p>
            <a:pPr algn="just"/>
            <a:r>
              <a:rPr lang="en-US" sz="2200" dirty="0"/>
              <a:t>Day 0 analysts</a:t>
            </a:r>
          </a:p>
        </p:txBody>
      </p:sp>
      <p:sp>
        <p:nvSpPr>
          <p:cNvPr id="12" name="Content Placeholder 2">
            <a:extLst>
              <a:ext uri="{FF2B5EF4-FFF2-40B4-BE49-F238E27FC236}">
                <a16:creationId xmlns:a16="http://schemas.microsoft.com/office/drawing/2014/main" id="{DE25FBA9-035A-999E-ABCD-AC6B2BD640C6}"/>
              </a:ext>
            </a:extLst>
          </p:cNvPr>
          <p:cNvSpPr txBox="1">
            <a:spLocks/>
          </p:cNvSpPr>
          <p:nvPr/>
        </p:nvSpPr>
        <p:spPr>
          <a:xfrm>
            <a:off x="6833747" y="2388133"/>
            <a:ext cx="2902074" cy="65773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en-US" sz="2200" dirty="0"/>
              <a:t>Day 1 analysts</a:t>
            </a:r>
          </a:p>
        </p:txBody>
      </p:sp>
      <p:pic>
        <p:nvPicPr>
          <p:cNvPr id="13" name="Picture 12">
            <a:extLst>
              <a:ext uri="{FF2B5EF4-FFF2-40B4-BE49-F238E27FC236}">
                <a16:creationId xmlns:a16="http://schemas.microsoft.com/office/drawing/2014/main" id="{029D56C4-1E36-EDC5-8606-BA15E7A331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8827" y="3038489"/>
            <a:ext cx="4559105" cy="1261029"/>
          </a:xfrm>
          <a:prstGeom prst="rect">
            <a:avLst/>
          </a:prstGeom>
        </p:spPr>
      </p:pic>
      <p:sp>
        <p:nvSpPr>
          <p:cNvPr id="14" name="Text Box 1">
            <a:extLst>
              <a:ext uri="{FF2B5EF4-FFF2-40B4-BE49-F238E27FC236}">
                <a16:creationId xmlns:a16="http://schemas.microsoft.com/office/drawing/2014/main" id="{2ACB4224-992B-DEAA-9519-5480567EF984}"/>
              </a:ext>
            </a:extLst>
          </p:cNvPr>
          <p:cNvSpPr txBox="1"/>
          <p:nvPr/>
        </p:nvSpPr>
        <p:spPr>
          <a:xfrm>
            <a:off x="6833747" y="4357840"/>
            <a:ext cx="4559105" cy="161583"/>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lgn="ctr">
              <a:spcAft>
                <a:spcPts val="1000"/>
              </a:spcAft>
            </a:pPr>
            <a:r>
              <a:rPr lang="en-US" sz="1050" i="1" dirty="0">
                <a:ln w="0"/>
                <a:solidFill>
                  <a:schemeClr val="accent1"/>
                </a:solidFill>
                <a:effectLst>
                  <a:outerShdw blurRad="38100" dist="25400" dir="5400000" algn="ctr" rotWithShape="0">
                    <a:srgbClr val="6E747A">
                      <a:alpha val="43000"/>
                    </a:srgbClr>
                  </a:outerShdw>
                </a:effectLst>
                <a:latin typeface="Calibri" panose="020F0502020204030204" pitchFamily="34" charset="0"/>
                <a:cs typeface="Arial" panose="020B0604020202020204" pitchFamily="34" charset="0"/>
              </a:rPr>
              <a:t>Figure 28:Day 1 analysts</a:t>
            </a:r>
          </a:p>
        </p:txBody>
      </p:sp>
      <p:sp>
        <p:nvSpPr>
          <p:cNvPr id="18" name="Rectangle 17">
            <a:extLst>
              <a:ext uri="{FF2B5EF4-FFF2-40B4-BE49-F238E27FC236}">
                <a16:creationId xmlns:a16="http://schemas.microsoft.com/office/drawing/2014/main" id="{AE73921A-BCFD-56BA-D6D6-573141A39EA4}"/>
              </a:ext>
            </a:extLst>
          </p:cNvPr>
          <p:cNvSpPr/>
          <p:nvPr/>
        </p:nvSpPr>
        <p:spPr>
          <a:xfrm>
            <a:off x="6326393" y="2251710"/>
            <a:ext cx="45719" cy="2857500"/>
          </a:xfrm>
          <a:prstGeom prst="rect">
            <a:avLst/>
          </a:prstGeom>
          <a:solidFill>
            <a:srgbClr val="A5301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6722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down)">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par>
                                <p:cTn id="13" presetID="16" presetClass="entr" presetSubtype="21"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down)">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inVertical)">
                                      <p:cBhvr>
                                        <p:cTn id="25" dur="500"/>
                                        <p:tgtEl>
                                          <p:spTgt spid="13"/>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arn(inVertical)">
                                      <p:cBhvr>
                                        <p:cTn id="28" dur="500"/>
                                        <p:tgtEl>
                                          <p:spTgt spid="14"/>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build="p"/>
      <p:bldP spid="12" grpId="0"/>
      <p:bldP spid="14"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A917D8F-F544-1957-C0B1-549E635880C5}"/>
              </a:ext>
            </a:extLst>
          </p:cNvPr>
          <p:cNvSpPr>
            <a:spLocks noGrp="1"/>
          </p:cNvSpPr>
          <p:nvPr>
            <p:ph type="sldNum" sz="quarter" idx="12"/>
          </p:nvPr>
        </p:nvSpPr>
        <p:spPr/>
        <p:txBody>
          <a:bodyPr/>
          <a:lstStyle/>
          <a:p>
            <a:fld id="{AA2B88A8-CF9D-4715-B494-05B43BB5DDD4}" type="slidenum">
              <a:rPr lang="en-US" smtClean="0"/>
              <a:t>13</a:t>
            </a:fld>
            <a:endParaRPr lang="en-US"/>
          </a:p>
        </p:txBody>
      </p:sp>
      <p:sp>
        <p:nvSpPr>
          <p:cNvPr id="7" name="Title 1">
            <a:extLst>
              <a:ext uri="{FF2B5EF4-FFF2-40B4-BE49-F238E27FC236}">
                <a16:creationId xmlns:a16="http://schemas.microsoft.com/office/drawing/2014/main" id="{48805F8E-9CE8-946C-D4EA-2225850166E5}"/>
              </a:ext>
            </a:extLst>
          </p:cNvPr>
          <p:cNvSpPr txBox="1">
            <a:spLocks/>
          </p:cNvSpPr>
          <p:nvPr/>
        </p:nvSpPr>
        <p:spPr>
          <a:xfrm>
            <a:off x="2745325" y="776510"/>
            <a:ext cx="8911687" cy="899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effectLst>
                  <a:outerShdw blurRad="38100" dist="38100" dir="2700000" algn="tl">
                    <a:srgbClr val="000000">
                      <a:alpha val="43137"/>
                    </a:srgbClr>
                  </a:outerShdw>
                </a:effectLst>
              </a:rPr>
              <a:t>Trials and results:</a:t>
            </a:r>
          </a:p>
        </p:txBody>
      </p:sp>
      <p:sp>
        <p:nvSpPr>
          <p:cNvPr id="9" name="Content Placeholder 2">
            <a:extLst>
              <a:ext uri="{FF2B5EF4-FFF2-40B4-BE49-F238E27FC236}">
                <a16:creationId xmlns:a16="http://schemas.microsoft.com/office/drawing/2014/main" id="{B6CB776C-525F-811B-C18D-FD28E02DF312}"/>
              </a:ext>
            </a:extLst>
          </p:cNvPr>
          <p:cNvSpPr>
            <a:spLocks noGrp="1"/>
          </p:cNvSpPr>
          <p:nvPr>
            <p:ph idx="1"/>
          </p:nvPr>
        </p:nvSpPr>
        <p:spPr>
          <a:xfrm>
            <a:off x="1654687" y="2396000"/>
            <a:ext cx="2902074" cy="657730"/>
          </a:xfrm>
        </p:spPr>
        <p:txBody>
          <a:bodyPr>
            <a:normAutofit/>
          </a:bodyPr>
          <a:lstStyle/>
          <a:p>
            <a:pPr algn="just"/>
            <a:r>
              <a:rPr lang="en-US" sz="2200" dirty="0"/>
              <a:t>Day 2 analysts</a:t>
            </a:r>
          </a:p>
        </p:txBody>
      </p:sp>
      <p:sp>
        <p:nvSpPr>
          <p:cNvPr id="12" name="Content Placeholder 2">
            <a:extLst>
              <a:ext uri="{FF2B5EF4-FFF2-40B4-BE49-F238E27FC236}">
                <a16:creationId xmlns:a16="http://schemas.microsoft.com/office/drawing/2014/main" id="{DE25FBA9-035A-999E-ABCD-AC6B2BD640C6}"/>
              </a:ext>
            </a:extLst>
          </p:cNvPr>
          <p:cNvSpPr txBox="1">
            <a:spLocks/>
          </p:cNvSpPr>
          <p:nvPr/>
        </p:nvSpPr>
        <p:spPr>
          <a:xfrm>
            <a:off x="6469062" y="2396000"/>
            <a:ext cx="4156075" cy="65773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en-US" sz="2200" dirty="0"/>
              <a:t>All the averages together </a:t>
            </a:r>
          </a:p>
        </p:txBody>
      </p:sp>
      <p:pic>
        <p:nvPicPr>
          <p:cNvPr id="2" name="Picture 1">
            <a:extLst>
              <a:ext uri="{FF2B5EF4-FFF2-40B4-BE49-F238E27FC236}">
                <a16:creationId xmlns:a16="http://schemas.microsoft.com/office/drawing/2014/main" id="{654BEAC1-5054-4B85-28FD-36BB5B3B2F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4687" y="3046356"/>
            <a:ext cx="4535387" cy="1393903"/>
          </a:xfrm>
          <a:prstGeom prst="rect">
            <a:avLst/>
          </a:prstGeom>
        </p:spPr>
      </p:pic>
      <p:sp>
        <p:nvSpPr>
          <p:cNvPr id="3" name="Text Box 1">
            <a:extLst>
              <a:ext uri="{FF2B5EF4-FFF2-40B4-BE49-F238E27FC236}">
                <a16:creationId xmlns:a16="http://schemas.microsoft.com/office/drawing/2014/main" id="{FD0159B2-BAB8-89B7-33A0-550D87D3714E}"/>
              </a:ext>
            </a:extLst>
          </p:cNvPr>
          <p:cNvSpPr txBox="1"/>
          <p:nvPr/>
        </p:nvSpPr>
        <p:spPr>
          <a:xfrm>
            <a:off x="1654687" y="4463677"/>
            <a:ext cx="4535387" cy="161583"/>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R="0" algn="ctr">
              <a:spcBef>
                <a:spcPts val="0"/>
              </a:spcBef>
              <a:spcAft>
                <a:spcPts val="1000"/>
              </a:spcAft>
            </a:pPr>
            <a:r>
              <a:rPr lang="en-US" sz="1050" i="1" dirty="0">
                <a:ln w="0"/>
                <a:solidFill>
                  <a:schemeClr val="accent1"/>
                </a:solidFill>
                <a:effectLst>
                  <a:outerShdw blurRad="38100" dist="25400" dir="5400000" algn="ctr" rotWithShape="0">
                    <a:srgbClr val="6E747A">
                      <a:alpha val="43000"/>
                    </a:srgbClr>
                  </a:outerShdw>
                </a:effectLst>
                <a:latin typeface="Calibri" panose="020F0502020204030204" pitchFamily="34" charset="0"/>
                <a:cs typeface="Arial" panose="020B0604020202020204" pitchFamily="34" charset="0"/>
              </a:rPr>
              <a:t>Figure 29:Day 2 analysts</a:t>
            </a:r>
          </a:p>
        </p:txBody>
      </p:sp>
      <p:pic>
        <p:nvPicPr>
          <p:cNvPr id="15" name="Picture 14">
            <a:extLst>
              <a:ext uri="{FF2B5EF4-FFF2-40B4-BE49-F238E27FC236}">
                <a16:creationId xmlns:a16="http://schemas.microsoft.com/office/drawing/2014/main" id="{997CAD64-05DE-F305-9EFD-71E3BE5922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951" y="3055863"/>
            <a:ext cx="5306060" cy="1323975"/>
          </a:xfrm>
          <a:prstGeom prst="rect">
            <a:avLst/>
          </a:prstGeom>
        </p:spPr>
      </p:pic>
      <p:sp>
        <p:nvSpPr>
          <p:cNvPr id="16" name="Text Box 1">
            <a:extLst>
              <a:ext uri="{FF2B5EF4-FFF2-40B4-BE49-F238E27FC236}">
                <a16:creationId xmlns:a16="http://schemas.microsoft.com/office/drawing/2014/main" id="{19AB9549-0CEA-040E-50CF-34092A472643}"/>
              </a:ext>
            </a:extLst>
          </p:cNvPr>
          <p:cNvSpPr txBox="1"/>
          <p:nvPr/>
        </p:nvSpPr>
        <p:spPr>
          <a:xfrm>
            <a:off x="6469062" y="4463677"/>
            <a:ext cx="5306060" cy="161583"/>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noAutofit/>
          </a:bodyPr>
          <a:lstStyle/>
          <a:p>
            <a:pPr algn="ctr">
              <a:spcAft>
                <a:spcPts val="1000"/>
              </a:spcAft>
            </a:pPr>
            <a:r>
              <a:rPr lang="en-US" sz="1050" i="1" dirty="0">
                <a:ln w="0"/>
                <a:solidFill>
                  <a:schemeClr val="accent1"/>
                </a:solidFill>
                <a:effectLst>
                  <a:outerShdw blurRad="38100" dist="25400" dir="5400000" algn="ctr" rotWithShape="0">
                    <a:srgbClr val="6E747A">
                      <a:alpha val="43000"/>
                    </a:srgbClr>
                  </a:outerShdw>
                </a:effectLst>
                <a:latin typeface="Calibri" panose="020F0502020204030204" pitchFamily="34" charset="0"/>
                <a:cs typeface="Arial" panose="020B0604020202020204" pitchFamily="34" charset="0"/>
              </a:rPr>
              <a:t>Figure 30: All the averages together</a:t>
            </a:r>
          </a:p>
          <a:p>
            <a:pPr marL="0" marR="0">
              <a:spcBef>
                <a:spcPts val="0"/>
              </a:spcBef>
              <a:spcAft>
                <a:spcPts val="1000"/>
              </a:spcAft>
            </a:pPr>
            <a:r>
              <a:rPr lang="en-US" sz="1200" i="1" dirty="0">
                <a:solidFill>
                  <a:srgbClr val="44546A"/>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9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B9C38A60-BB81-1014-1557-C3352DB83ABA}"/>
              </a:ext>
            </a:extLst>
          </p:cNvPr>
          <p:cNvSpPr/>
          <p:nvPr/>
        </p:nvSpPr>
        <p:spPr>
          <a:xfrm>
            <a:off x="6311153" y="2297430"/>
            <a:ext cx="45719" cy="2857500"/>
          </a:xfrm>
          <a:prstGeom prst="rect">
            <a:avLst/>
          </a:prstGeom>
          <a:solidFill>
            <a:srgbClr val="A5301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58357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down)">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par>
                                <p:cTn id="13" presetID="16" presetClass="entr" presetSubtype="21"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Vertical)">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down)">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arn(inVertical)">
                                      <p:cBhvr>
                                        <p:cTn id="25" dur="500"/>
                                        <p:tgtEl>
                                          <p:spTgt spid="15"/>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barn(inVertical)">
                                      <p:cBhvr>
                                        <p:cTn id="28" dur="500"/>
                                        <p:tgtEl>
                                          <p:spTgt spid="16"/>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2" grpId="0"/>
      <p:bldP spid="3" grpId="0" animBg="1"/>
      <p:bldP spid="16"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1BDC4D2-8791-157B-6DE2-6A2E4AD91263}"/>
              </a:ext>
            </a:extLst>
          </p:cNvPr>
          <p:cNvSpPr>
            <a:spLocks noGrp="1"/>
          </p:cNvSpPr>
          <p:nvPr>
            <p:ph type="sldNum" sz="quarter" idx="12"/>
          </p:nvPr>
        </p:nvSpPr>
        <p:spPr/>
        <p:txBody>
          <a:bodyPr/>
          <a:lstStyle/>
          <a:p>
            <a:fld id="{AA2B88A8-CF9D-4715-B494-05B43BB5DDD4}" type="slidenum">
              <a:rPr lang="en-US" smtClean="0"/>
              <a:t>14</a:t>
            </a:fld>
            <a:endParaRPr lang="en-US"/>
          </a:p>
        </p:txBody>
      </p:sp>
      <p:pic>
        <p:nvPicPr>
          <p:cNvPr id="6" name="Picture 5">
            <a:extLst>
              <a:ext uri="{FF2B5EF4-FFF2-40B4-BE49-F238E27FC236}">
                <a16:creationId xmlns:a16="http://schemas.microsoft.com/office/drawing/2014/main" id="{45CE6B3A-A56C-D8BA-4A78-33139CD95D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863" y="3030220"/>
            <a:ext cx="5477510" cy="1257300"/>
          </a:xfrm>
          <a:prstGeom prst="rect">
            <a:avLst/>
          </a:prstGeom>
        </p:spPr>
      </p:pic>
      <p:sp>
        <p:nvSpPr>
          <p:cNvPr id="7" name="Text Box 1">
            <a:extLst>
              <a:ext uri="{FF2B5EF4-FFF2-40B4-BE49-F238E27FC236}">
                <a16:creationId xmlns:a16="http://schemas.microsoft.com/office/drawing/2014/main" id="{7361E218-CA2A-D139-D279-FF97948BE9F3}"/>
              </a:ext>
            </a:extLst>
          </p:cNvPr>
          <p:cNvSpPr txBox="1"/>
          <p:nvPr/>
        </p:nvSpPr>
        <p:spPr>
          <a:xfrm>
            <a:off x="630863" y="4341495"/>
            <a:ext cx="5477510" cy="161583"/>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L="0" marR="0" algn="ctr">
              <a:spcBef>
                <a:spcPts val="0"/>
              </a:spcBef>
              <a:spcAft>
                <a:spcPts val="1000"/>
              </a:spcAft>
            </a:pPr>
            <a:r>
              <a:rPr lang="en-US" sz="1050" i="1" dirty="0">
                <a:ln w="0"/>
                <a:solidFill>
                  <a:schemeClr val="accent1"/>
                </a:solidFill>
                <a:effectLst>
                  <a:outerShdw blurRad="38100" dist="25400" dir="5400000" algn="ctr" rotWithShape="0">
                    <a:srgbClr val="6E747A">
                      <a:alpha val="43000"/>
                    </a:srgbClr>
                  </a:outerShdw>
                </a:effectLst>
                <a:latin typeface="Calibri" panose="020F0502020204030204" pitchFamily="34" charset="0"/>
                <a:cs typeface="Arial" panose="020B0604020202020204" pitchFamily="34" charset="0"/>
              </a:rPr>
              <a:t>Figure 31: More importance for average 2</a:t>
            </a:r>
          </a:p>
        </p:txBody>
      </p:sp>
      <p:sp>
        <p:nvSpPr>
          <p:cNvPr id="8" name="Title 1">
            <a:extLst>
              <a:ext uri="{FF2B5EF4-FFF2-40B4-BE49-F238E27FC236}">
                <a16:creationId xmlns:a16="http://schemas.microsoft.com/office/drawing/2014/main" id="{70E24E5C-8BFD-9691-3351-2D309A07FBFF}"/>
              </a:ext>
            </a:extLst>
          </p:cNvPr>
          <p:cNvSpPr txBox="1">
            <a:spLocks/>
          </p:cNvSpPr>
          <p:nvPr/>
        </p:nvSpPr>
        <p:spPr>
          <a:xfrm>
            <a:off x="2745325" y="776510"/>
            <a:ext cx="8911687" cy="899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effectLst>
                  <a:outerShdw blurRad="38100" dist="38100" dir="2700000" algn="tl">
                    <a:srgbClr val="000000">
                      <a:alpha val="43137"/>
                    </a:srgbClr>
                  </a:outerShdw>
                </a:effectLst>
              </a:rPr>
              <a:t>Trials and results:</a:t>
            </a:r>
          </a:p>
        </p:txBody>
      </p:sp>
      <p:pic>
        <p:nvPicPr>
          <p:cNvPr id="10" name="Picture 9">
            <a:extLst>
              <a:ext uri="{FF2B5EF4-FFF2-40B4-BE49-F238E27FC236}">
                <a16:creationId xmlns:a16="http://schemas.microsoft.com/office/drawing/2014/main" id="{17698A51-885F-748E-C911-4FB65EC177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5262" y="3030220"/>
            <a:ext cx="5296535" cy="1266825"/>
          </a:xfrm>
          <a:prstGeom prst="rect">
            <a:avLst/>
          </a:prstGeom>
        </p:spPr>
      </p:pic>
      <p:sp>
        <p:nvSpPr>
          <p:cNvPr id="11" name="Text Box 1">
            <a:extLst>
              <a:ext uri="{FF2B5EF4-FFF2-40B4-BE49-F238E27FC236}">
                <a16:creationId xmlns:a16="http://schemas.microsoft.com/office/drawing/2014/main" id="{4F089F9C-AAA1-20DF-9A23-403025795056}"/>
              </a:ext>
            </a:extLst>
          </p:cNvPr>
          <p:cNvSpPr txBox="1"/>
          <p:nvPr/>
        </p:nvSpPr>
        <p:spPr>
          <a:xfrm>
            <a:off x="6545262" y="4341495"/>
            <a:ext cx="5296535" cy="161583"/>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algn="ctr">
              <a:spcAft>
                <a:spcPts val="1000"/>
              </a:spcAft>
            </a:pPr>
            <a:r>
              <a:rPr lang="en-US" sz="1050" i="1" dirty="0">
                <a:ln w="0"/>
                <a:solidFill>
                  <a:schemeClr val="accent1"/>
                </a:solidFill>
                <a:effectLst>
                  <a:outerShdw blurRad="38100" dist="25400" dir="5400000" algn="ctr" rotWithShape="0">
                    <a:srgbClr val="6E747A">
                      <a:alpha val="43000"/>
                    </a:srgbClr>
                  </a:outerShdw>
                </a:effectLst>
                <a:latin typeface="Calibri" panose="020F0502020204030204" pitchFamily="34" charset="0"/>
                <a:cs typeface="Arial" panose="020B0604020202020204" pitchFamily="34" charset="0"/>
              </a:rPr>
              <a:t>Figure 32:Average 2 as a target</a:t>
            </a:r>
          </a:p>
        </p:txBody>
      </p:sp>
      <p:sp>
        <p:nvSpPr>
          <p:cNvPr id="12" name="Rectangle 11">
            <a:extLst>
              <a:ext uri="{FF2B5EF4-FFF2-40B4-BE49-F238E27FC236}">
                <a16:creationId xmlns:a16="http://schemas.microsoft.com/office/drawing/2014/main" id="{D16B75A1-871F-511D-6113-AF66A22AA84C}"/>
              </a:ext>
            </a:extLst>
          </p:cNvPr>
          <p:cNvSpPr/>
          <p:nvPr/>
        </p:nvSpPr>
        <p:spPr>
          <a:xfrm>
            <a:off x="6311153" y="2297430"/>
            <a:ext cx="45719" cy="2857500"/>
          </a:xfrm>
          <a:prstGeom prst="rect">
            <a:avLst/>
          </a:prstGeom>
          <a:solidFill>
            <a:srgbClr val="A5301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2819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par>
                                <p:cTn id="11" presetID="16" presetClass="entr" presetSubtype="21"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Vertical)">
                                      <p:cBhvr>
                                        <p:cTn id="13" dur="500"/>
                                        <p:tgtEl>
                                          <p:spTgt spid="10"/>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Vertical)">
                                      <p:cBhvr>
                                        <p:cTn id="16" dur="500"/>
                                        <p:tgtEl>
                                          <p:spTgt spid="11"/>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A8C264-8D5F-6A54-210B-010D79291635}"/>
              </a:ext>
            </a:extLst>
          </p:cNvPr>
          <p:cNvSpPr>
            <a:spLocks noGrp="1"/>
          </p:cNvSpPr>
          <p:nvPr>
            <p:ph type="sldNum" sz="quarter" idx="12"/>
          </p:nvPr>
        </p:nvSpPr>
        <p:spPr/>
        <p:txBody>
          <a:bodyPr/>
          <a:lstStyle/>
          <a:p>
            <a:fld id="{AA2B88A8-CF9D-4715-B494-05B43BB5DDD4}" type="slidenum">
              <a:rPr lang="en-US" smtClean="0"/>
              <a:t>15</a:t>
            </a:fld>
            <a:endParaRPr lang="en-US"/>
          </a:p>
        </p:txBody>
      </p:sp>
      <p:sp>
        <p:nvSpPr>
          <p:cNvPr id="5" name="Title 1">
            <a:extLst>
              <a:ext uri="{FF2B5EF4-FFF2-40B4-BE49-F238E27FC236}">
                <a16:creationId xmlns:a16="http://schemas.microsoft.com/office/drawing/2014/main" id="{A4641A34-19A3-4F33-EC17-3E1590522F51}"/>
              </a:ext>
            </a:extLst>
          </p:cNvPr>
          <p:cNvSpPr txBox="1">
            <a:spLocks/>
          </p:cNvSpPr>
          <p:nvPr/>
        </p:nvSpPr>
        <p:spPr>
          <a:xfrm>
            <a:off x="2745325" y="776510"/>
            <a:ext cx="8911687" cy="899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effectLst>
                  <a:outerShdw blurRad="38100" dist="38100" dir="2700000" algn="tl">
                    <a:srgbClr val="000000">
                      <a:alpha val="43137"/>
                    </a:srgbClr>
                  </a:outerShdw>
                </a:effectLst>
              </a:rPr>
              <a:t>Trials and results:</a:t>
            </a:r>
          </a:p>
        </p:txBody>
      </p:sp>
      <p:pic>
        <p:nvPicPr>
          <p:cNvPr id="6" name="Picture 5">
            <a:extLst>
              <a:ext uri="{FF2B5EF4-FFF2-40B4-BE49-F238E27FC236}">
                <a16:creationId xmlns:a16="http://schemas.microsoft.com/office/drawing/2014/main" id="{AD611A30-A148-3C32-D012-147EB39DF9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677" y="2263140"/>
            <a:ext cx="8516746" cy="2095500"/>
          </a:xfrm>
          <a:prstGeom prst="rect">
            <a:avLst/>
          </a:prstGeom>
        </p:spPr>
      </p:pic>
      <p:sp>
        <p:nvSpPr>
          <p:cNvPr id="7" name="Text Box 1">
            <a:extLst>
              <a:ext uri="{FF2B5EF4-FFF2-40B4-BE49-F238E27FC236}">
                <a16:creationId xmlns:a16="http://schemas.microsoft.com/office/drawing/2014/main" id="{A0DDDE38-D79E-CF19-EF33-9CC72C0797B4}"/>
              </a:ext>
            </a:extLst>
          </p:cNvPr>
          <p:cNvSpPr txBox="1"/>
          <p:nvPr/>
        </p:nvSpPr>
        <p:spPr>
          <a:xfrm>
            <a:off x="3522565" y="4479890"/>
            <a:ext cx="6402070" cy="161583"/>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L="0" marR="0" algn="ctr">
              <a:spcBef>
                <a:spcPts val="0"/>
              </a:spcBef>
              <a:spcAft>
                <a:spcPts val="1000"/>
              </a:spcAft>
            </a:pPr>
            <a:r>
              <a:rPr lang="en-US" sz="1050" i="1" dirty="0">
                <a:ln w="0"/>
                <a:solidFill>
                  <a:schemeClr val="accent1"/>
                </a:solidFill>
                <a:effectLst>
                  <a:outerShdw blurRad="38100" dist="25400" dir="5400000" algn="ctr" rotWithShape="0">
                    <a:srgbClr val="6E747A">
                      <a:alpha val="43000"/>
                    </a:srgbClr>
                  </a:outerShdw>
                </a:effectLst>
                <a:latin typeface="Calibri" panose="020F0502020204030204" pitchFamily="34" charset="0"/>
                <a:cs typeface="Arial" panose="020B0604020202020204" pitchFamily="34" charset="0"/>
              </a:rPr>
              <a:t>Figure 33:Average 2 as a target &amp; more importance</a:t>
            </a:r>
          </a:p>
        </p:txBody>
      </p:sp>
    </p:spTree>
    <p:extLst>
      <p:ext uri="{BB962C8B-B14F-4D97-AF65-F5344CB8AC3E}">
        <p14:creationId xmlns:p14="http://schemas.microsoft.com/office/powerpoint/2010/main" val="4004687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BFA82B1-1342-C2A6-02C9-FD3BD938085D}"/>
              </a:ext>
            </a:extLst>
          </p:cNvPr>
          <p:cNvSpPr>
            <a:spLocks noGrp="1"/>
          </p:cNvSpPr>
          <p:nvPr>
            <p:ph type="sldNum" sz="quarter" idx="12"/>
          </p:nvPr>
        </p:nvSpPr>
        <p:spPr/>
        <p:txBody>
          <a:bodyPr/>
          <a:lstStyle/>
          <a:p>
            <a:fld id="{AA2B88A8-CF9D-4715-B494-05B43BB5DDD4}" type="slidenum">
              <a:rPr lang="en-US" smtClean="0"/>
              <a:t>16</a:t>
            </a:fld>
            <a:endParaRPr lang="en-US"/>
          </a:p>
        </p:txBody>
      </p:sp>
      <p:pic>
        <p:nvPicPr>
          <p:cNvPr id="5" name="Picture 4">
            <a:extLst>
              <a:ext uri="{FF2B5EF4-FFF2-40B4-BE49-F238E27FC236}">
                <a16:creationId xmlns:a16="http://schemas.microsoft.com/office/drawing/2014/main" id="{458A560F-CCE4-428A-4083-74ADF23C1B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8562" y="1488439"/>
            <a:ext cx="6488748" cy="4724725"/>
          </a:xfrm>
          <a:prstGeom prst="rect">
            <a:avLst/>
          </a:prstGeom>
        </p:spPr>
      </p:pic>
      <p:sp>
        <p:nvSpPr>
          <p:cNvPr id="6" name="Text Box 1">
            <a:extLst>
              <a:ext uri="{FF2B5EF4-FFF2-40B4-BE49-F238E27FC236}">
                <a16:creationId xmlns:a16="http://schemas.microsoft.com/office/drawing/2014/main" id="{6CCBAE5A-B39A-3528-0F5B-6FDCFFAAC467}"/>
              </a:ext>
            </a:extLst>
          </p:cNvPr>
          <p:cNvSpPr txBox="1"/>
          <p:nvPr/>
        </p:nvSpPr>
        <p:spPr>
          <a:xfrm>
            <a:off x="2958562" y="6345555"/>
            <a:ext cx="6488748" cy="238125"/>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1000"/>
              </a:spcAft>
            </a:pPr>
            <a:r>
              <a:rPr lang="en-US" sz="1050" i="1" dirty="0">
                <a:ln w="0"/>
                <a:solidFill>
                  <a:schemeClr val="accent1"/>
                </a:solidFill>
                <a:effectLst>
                  <a:outerShdw blurRad="38100" dist="25400" dir="5400000" algn="ctr" rotWithShape="0">
                    <a:srgbClr val="6E747A">
                      <a:alpha val="43000"/>
                    </a:srgbClr>
                  </a:outerShdw>
                </a:effectLst>
                <a:latin typeface="Calibri" panose="020F0502020204030204" pitchFamily="34" charset="0"/>
                <a:cs typeface="Arial" panose="020B0604020202020204" pitchFamily="34" charset="0"/>
              </a:rPr>
              <a:t>Figure 34:The factorial plot</a:t>
            </a:r>
          </a:p>
        </p:txBody>
      </p:sp>
      <p:sp>
        <p:nvSpPr>
          <p:cNvPr id="7" name="Title 1">
            <a:extLst>
              <a:ext uri="{FF2B5EF4-FFF2-40B4-BE49-F238E27FC236}">
                <a16:creationId xmlns:a16="http://schemas.microsoft.com/office/drawing/2014/main" id="{1F7D176E-1890-E70A-9BF6-6F23733ED715}"/>
              </a:ext>
            </a:extLst>
          </p:cNvPr>
          <p:cNvSpPr txBox="1">
            <a:spLocks/>
          </p:cNvSpPr>
          <p:nvPr/>
        </p:nvSpPr>
        <p:spPr>
          <a:xfrm>
            <a:off x="2745325" y="776510"/>
            <a:ext cx="8911687" cy="899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effectLst>
                  <a:outerShdw blurRad="38100" dist="38100" dir="2700000" algn="tl">
                    <a:srgbClr val="000000">
                      <a:alpha val="43137"/>
                    </a:srgbClr>
                  </a:outerShdw>
                </a:effectLst>
              </a:rPr>
              <a:t>Trials and results:</a:t>
            </a:r>
          </a:p>
        </p:txBody>
      </p:sp>
    </p:spTree>
    <p:extLst>
      <p:ext uri="{BB962C8B-B14F-4D97-AF65-F5344CB8AC3E}">
        <p14:creationId xmlns:p14="http://schemas.microsoft.com/office/powerpoint/2010/main" val="384278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637B51-581C-E361-B516-17B2FDAA588E}"/>
              </a:ext>
            </a:extLst>
          </p:cNvPr>
          <p:cNvSpPr>
            <a:spLocks noGrp="1"/>
          </p:cNvSpPr>
          <p:nvPr>
            <p:ph type="sldNum" sz="quarter" idx="12"/>
          </p:nvPr>
        </p:nvSpPr>
        <p:spPr/>
        <p:txBody>
          <a:bodyPr/>
          <a:lstStyle/>
          <a:p>
            <a:fld id="{AA2B88A8-CF9D-4715-B494-05B43BB5DDD4}" type="slidenum">
              <a:rPr lang="en-US" smtClean="0"/>
              <a:t>17</a:t>
            </a:fld>
            <a:endParaRPr lang="en-US"/>
          </a:p>
        </p:txBody>
      </p:sp>
      <p:sp>
        <p:nvSpPr>
          <p:cNvPr id="5" name="Title 1">
            <a:extLst>
              <a:ext uri="{FF2B5EF4-FFF2-40B4-BE49-F238E27FC236}">
                <a16:creationId xmlns:a16="http://schemas.microsoft.com/office/drawing/2014/main" id="{83E3FAB2-13A1-DA20-BF50-1EF0087A7762}"/>
              </a:ext>
            </a:extLst>
          </p:cNvPr>
          <p:cNvSpPr txBox="1">
            <a:spLocks/>
          </p:cNvSpPr>
          <p:nvPr/>
        </p:nvSpPr>
        <p:spPr>
          <a:xfrm>
            <a:off x="2745325" y="776510"/>
            <a:ext cx="8911687" cy="899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effectLst>
                  <a:outerShdw blurRad="38100" dist="38100" dir="2700000" algn="tl">
                    <a:srgbClr val="000000">
                      <a:alpha val="43137"/>
                    </a:srgbClr>
                  </a:outerShdw>
                </a:effectLst>
              </a:rPr>
              <a:t>Trials and results:</a:t>
            </a:r>
          </a:p>
        </p:txBody>
      </p:sp>
      <p:pic>
        <p:nvPicPr>
          <p:cNvPr id="6" name="Picture 5">
            <a:extLst>
              <a:ext uri="{FF2B5EF4-FFF2-40B4-BE49-F238E27FC236}">
                <a16:creationId xmlns:a16="http://schemas.microsoft.com/office/drawing/2014/main" id="{EA124E64-9838-7601-104C-DAB107419E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805" y="1561464"/>
            <a:ext cx="6931870" cy="4877435"/>
          </a:xfrm>
          <a:prstGeom prst="rect">
            <a:avLst/>
          </a:prstGeom>
        </p:spPr>
      </p:pic>
      <p:sp>
        <p:nvSpPr>
          <p:cNvPr id="7" name="Text Box 1">
            <a:extLst>
              <a:ext uri="{FF2B5EF4-FFF2-40B4-BE49-F238E27FC236}">
                <a16:creationId xmlns:a16="http://schemas.microsoft.com/office/drawing/2014/main" id="{0B8F67E0-0091-E6F5-E80C-B55BC34F4EAB}"/>
              </a:ext>
            </a:extLst>
          </p:cNvPr>
          <p:cNvSpPr txBox="1"/>
          <p:nvPr/>
        </p:nvSpPr>
        <p:spPr>
          <a:xfrm>
            <a:off x="2771507" y="6509456"/>
            <a:ext cx="6648986" cy="287584"/>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1000"/>
              </a:spcAft>
            </a:pPr>
            <a:r>
              <a:rPr lang="en-US" sz="1050" i="1" dirty="0">
                <a:ln w="0"/>
                <a:solidFill>
                  <a:schemeClr val="accent1"/>
                </a:solidFill>
                <a:effectLst>
                  <a:outerShdw blurRad="38100" dist="25400" dir="5400000" algn="ctr" rotWithShape="0">
                    <a:srgbClr val="6E747A">
                      <a:alpha val="43000"/>
                    </a:srgbClr>
                  </a:outerShdw>
                </a:effectLst>
                <a:latin typeface="Calibri" panose="020F0502020204030204" pitchFamily="34" charset="0"/>
                <a:cs typeface="Arial" panose="020B0604020202020204" pitchFamily="34" charset="0"/>
              </a:rPr>
              <a:t>Figure 35:The cube plot</a:t>
            </a:r>
          </a:p>
        </p:txBody>
      </p:sp>
    </p:spTree>
    <p:extLst>
      <p:ext uri="{BB962C8B-B14F-4D97-AF65-F5344CB8AC3E}">
        <p14:creationId xmlns:p14="http://schemas.microsoft.com/office/powerpoint/2010/main" val="2944123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577011-DC15-1775-65DC-B3A61C369EAA}"/>
              </a:ext>
            </a:extLst>
          </p:cNvPr>
          <p:cNvSpPr>
            <a:spLocks noGrp="1"/>
          </p:cNvSpPr>
          <p:nvPr>
            <p:ph type="sldNum" sz="quarter" idx="12"/>
          </p:nvPr>
        </p:nvSpPr>
        <p:spPr/>
        <p:txBody>
          <a:bodyPr/>
          <a:lstStyle/>
          <a:p>
            <a:fld id="{AA2B88A8-CF9D-4715-B494-05B43BB5DDD4}" type="slidenum">
              <a:rPr lang="en-US" smtClean="0"/>
              <a:t>18</a:t>
            </a:fld>
            <a:endParaRPr lang="en-US"/>
          </a:p>
        </p:txBody>
      </p:sp>
      <p:sp>
        <p:nvSpPr>
          <p:cNvPr id="5" name="Title 1">
            <a:extLst>
              <a:ext uri="{FF2B5EF4-FFF2-40B4-BE49-F238E27FC236}">
                <a16:creationId xmlns:a16="http://schemas.microsoft.com/office/drawing/2014/main" id="{40ED4A2E-04B1-B9DC-2E90-906CAECAD727}"/>
              </a:ext>
            </a:extLst>
          </p:cNvPr>
          <p:cNvSpPr>
            <a:spLocks noGrp="1"/>
          </p:cNvSpPr>
          <p:nvPr>
            <p:ph type="title"/>
          </p:nvPr>
        </p:nvSpPr>
        <p:spPr>
          <a:xfrm>
            <a:off x="2592925" y="624110"/>
            <a:ext cx="8911687" cy="1280890"/>
          </a:xfrm>
        </p:spPr>
        <p:txBody>
          <a:bodyPr/>
          <a:lstStyle/>
          <a:p>
            <a:pPr indent="0"/>
            <a:r>
              <a:rPr lang="en-US" b="1" dirty="0">
                <a:effectLst>
                  <a:outerShdw blurRad="38100" dist="38100" dir="2700000" algn="tl">
                    <a:srgbClr val="000000">
                      <a:alpha val="43137"/>
                    </a:srgbClr>
                  </a:outerShdw>
                </a:effectLst>
              </a:rPr>
              <a:t>Conclusion:</a:t>
            </a:r>
          </a:p>
        </p:txBody>
      </p:sp>
      <p:sp>
        <p:nvSpPr>
          <p:cNvPr id="6" name="Content Placeholder 2">
            <a:extLst>
              <a:ext uri="{FF2B5EF4-FFF2-40B4-BE49-F238E27FC236}">
                <a16:creationId xmlns:a16="http://schemas.microsoft.com/office/drawing/2014/main" id="{865D3811-C792-F03E-1DA6-792E65652A26}"/>
              </a:ext>
            </a:extLst>
          </p:cNvPr>
          <p:cNvSpPr txBox="1">
            <a:spLocks/>
          </p:cNvSpPr>
          <p:nvPr/>
        </p:nvSpPr>
        <p:spPr>
          <a:xfrm>
            <a:off x="1929006" y="1744489"/>
            <a:ext cx="8629015" cy="389273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marR="0" algn="just">
              <a:lnSpc>
                <a:spcPct val="107000"/>
              </a:lnSpc>
              <a:spcBef>
                <a:spcPts val="0"/>
              </a:spcBef>
              <a:spcAft>
                <a:spcPts val="800"/>
              </a:spcAft>
            </a:pPr>
            <a:r>
              <a:rPr lang="en-GB" sz="2400" dirty="0"/>
              <a:t>After upgrading and analysing two experimental recipes, we presented them to the Piece of Cake chef, who applied the changes to his original recipe. Feedback from the head chef and judges was positive, showing improved quality and extended freshness</a:t>
            </a:r>
          </a:p>
          <a:p>
            <a:pPr marL="0" marR="0" indent="0" algn="just">
              <a:lnSpc>
                <a:spcPct val="107000"/>
              </a:lnSpc>
              <a:spcBef>
                <a:spcPts val="0"/>
              </a:spcBef>
              <a:spcAft>
                <a:spcPts val="800"/>
              </a:spcAft>
              <a:buNone/>
            </a:pPr>
            <a:endParaRPr lang="en-US" sz="2400" dirty="0"/>
          </a:p>
          <a:p>
            <a:pPr marL="0" indent="0">
              <a:buNone/>
            </a:pPr>
            <a:endParaRPr lang="en-US" dirty="0"/>
          </a:p>
        </p:txBody>
      </p:sp>
    </p:spTree>
    <p:extLst>
      <p:ext uri="{BB962C8B-B14F-4D97-AF65-F5344CB8AC3E}">
        <p14:creationId xmlns:p14="http://schemas.microsoft.com/office/powerpoint/2010/main" val="2154480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35DA15E-390F-D963-9BF1-990360F1B21F}"/>
              </a:ext>
            </a:extLst>
          </p:cNvPr>
          <p:cNvSpPr>
            <a:spLocks noGrp="1"/>
          </p:cNvSpPr>
          <p:nvPr>
            <p:ph type="sldNum" sz="quarter" idx="12"/>
          </p:nvPr>
        </p:nvSpPr>
        <p:spPr/>
        <p:txBody>
          <a:bodyPr/>
          <a:lstStyle/>
          <a:p>
            <a:fld id="{AA2B88A8-CF9D-4715-B494-05B43BB5DDD4}" type="slidenum">
              <a:rPr lang="en-US" smtClean="0"/>
              <a:t>19</a:t>
            </a:fld>
            <a:endParaRPr lang="en-US"/>
          </a:p>
        </p:txBody>
      </p:sp>
      <p:sp>
        <p:nvSpPr>
          <p:cNvPr id="5" name="Title 1">
            <a:extLst>
              <a:ext uri="{FF2B5EF4-FFF2-40B4-BE49-F238E27FC236}">
                <a16:creationId xmlns:a16="http://schemas.microsoft.com/office/drawing/2014/main" id="{75742344-C05B-5A14-336E-BE294223989A}"/>
              </a:ext>
            </a:extLst>
          </p:cNvPr>
          <p:cNvSpPr>
            <a:spLocks noGrp="1"/>
          </p:cNvSpPr>
          <p:nvPr>
            <p:ph type="title"/>
          </p:nvPr>
        </p:nvSpPr>
        <p:spPr>
          <a:xfrm>
            <a:off x="2592925" y="624110"/>
            <a:ext cx="8911687" cy="1280890"/>
          </a:xfrm>
        </p:spPr>
        <p:txBody>
          <a:bodyPr/>
          <a:lstStyle/>
          <a:p>
            <a:pPr marL="0"/>
            <a:r>
              <a:rPr lang="en-US" b="1" dirty="0">
                <a:effectLst>
                  <a:outerShdw blurRad="38100" dist="38100" dir="2700000" algn="tl">
                    <a:srgbClr val="000000">
                      <a:alpha val="43137"/>
                    </a:srgbClr>
                  </a:outerShdw>
                </a:effectLst>
              </a:rPr>
              <a:t>Conclusion:</a:t>
            </a:r>
          </a:p>
        </p:txBody>
      </p:sp>
      <p:sp>
        <p:nvSpPr>
          <p:cNvPr id="6" name="Content Placeholder 2">
            <a:extLst>
              <a:ext uri="{FF2B5EF4-FFF2-40B4-BE49-F238E27FC236}">
                <a16:creationId xmlns:a16="http://schemas.microsoft.com/office/drawing/2014/main" id="{688CDD24-B860-7A72-CDDA-03BF6A5EEC86}"/>
              </a:ext>
            </a:extLst>
          </p:cNvPr>
          <p:cNvSpPr txBox="1">
            <a:spLocks/>
          </p:cNvSpPr>
          <p:nvPr/>
        </p:nvSpPr>
        <p:spPr>
          <a:xfrm>
            <a:off x="1929006" y="1744489"/>
            <a:ext cx="8629015" cy="118921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marR="0" algn="just">
              <a:lnSpc>
                <a:spcPct val="107000"/>
              </a:lnSpc>
              <a:spcBef>
                <a:spcPts val="0"/>
              </a:spcBef>
              <a:spcAft>
                <a:spcPts val="800"/>
              </a:spcAft>
            </a:pPr>
            <a:r>
              <a:rPr lang="en-US" sz="2400" dirty="0"/>
              <a:t>If the recipe is applied and approved after a period of time has passed, this will affect many factors, including:</a:t>
            </a:r>
          </a:p>
          <a:p>
            <a:pPr marL="0" marR="0" indent="0" algn="just">
              <a:lnSpc>
                <a:spcPct val="107000"/>
              </a:lnSpc>
              <a:spcBef>
                <a:spcPts val="0"/>
              </a:spcBef>
              <a:spcAft>
                <a:spcPts val="800"/>
              </a:spcAft>
              <a:buNone/>
            </a:pPr>
            <a:endParaRPr lang="en-US" sz="2400" dirty="0"/>
          </a:p>
          <a:p>
            <a:pPr marL="0" indent="0">
              <a:buNone/>
            </a:pPr>
            <a:endParaRPr lang="en-US" dirty="0"/>
          </a:p>
        </p:txBody>
      </p:sp>
      <p:sp>
        <p:nvSpPr>
          <p:cNvPr id="9" name="Content Placeholder 2">
            <a:extLst>
              <a:ext uri="{FF2B5EF4-FFF2-40B4-BE49-F238E27FC236}">
                <a16:creationId xmlns:a16="http://schemas.microsoft.com/office/drawing/2014/main" id="{E340214E-EB1A-71E6-7369-522B7798EE8A}"/>
              </a:ext>
            </a:extLst>
          </p:cNvPr>
          <p:cNvSpPr txBox="1">
            <a:spLocks/>
          </p:cNvSpPr>
          <p:nvPr/>
        </p:nvSpPr>
        <p:spPr>
          <a:xfrm>
            <a:off x="2402301" y="2762958"/>
            <a:ext cx="8629015" cy="320921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marR="0" algn="just">
              <a:lnSpc>
                <a:spcPct val="107000"/>
              </a:lnSpc>
              <a:spcBef>
                <a:spcPts val="0"/>
              </a:spcBef>
              <a:spcAft>
                <a:spcPts val="800"/>
              </a:spcAft>
              <a:buFont typeface="Wingdings" panose="05000000000000000000" pitchFamily="2" charset="2"/>
              <a:buChar char="v"/>
            </a:pPr>
            <a:r>
              <a:rPr lang="en-US" sz="2400" dirty="0"/>
              <a:t>Volume Increase</a:t>
            </a:r>
          </a:p>
          <a:p>
            <a:pPr marL="0" marR="0" algn="just">
              <a:lnSpc>
                <a:spcPct val="107000"/>
              </a:lnSpc>
              <a:spcBef>
                <a:spcPts val="0"/>
              </a:spcBef>
              <a:spcAft>
                <a:spcPts val="800"/>
              </a:spcAft>
              <a:buFont typeface="Wingdings" panose="05000000000000000000" pitchFamily="2" charset="2"/>
              <a:buChar char="v"/>
            </a:pPr>
            <a:r>
              <a:rPr lang="en-US" sz="2400" dirty="0"/>
              <a:t>Storage Conditions</a:t>
            </a:r>
          </a:p>
          <a:p>
            <a:pPr marL="0" marR="0" algn="just">
              <a:lnSpc>
                <a:spcPct val="107000"/>
              </a:lnSpc>
              <a:spcBef>
                <a:spcPts val="0"/>
              </a:spcBef>
              <a:spcAft>
                <a:spcPts val="800"/>
              </a:spcAft>
              <a:buFont typeface="Wingdings" panose="05000000000000000000" pitchFamily="2" charset="2"/>
              <a:buChar char="v"/>
            </a:pPr>
            <a:r>
              <a:rPr lang="en-US" sz="2400" dirty="0"/>
              <a:t>Packaging Efficiency</a:t>
            </a:r>
          </a:p>
          <a:p>
            <a:pPr marL="0" marR="0" algn="just">
              <a:lnSpc>
                <a:spcPct val="107000"/>
              </a:lnSpc>
              <a:spcBef>
                <a:spcPts val="0"/>
              </a:spcBef>
              <a:spcAft>
                <a:spcPts val="800"/>
              </a:spcAft>
              <a:buFont typeface="Wingdings" panose="05000000000000000000" pitchFamily="2" charset="2"/>
              <a:buChar char="v"/>
            </a:pPr>
            <a:r>
              <a:rPr lang="en-US" sz="2400" dirty="0"/>
              <a:t>Customer Satisfaction</a:t>
            </a:r>
          </a:p>
          <a:p>
            <a:pPr marL="0" marR="0" algn="just">
              <a:lnSpc>
                <a:spcPct val="107000"/>
              </a:lnSpc>
              <a:spcBef>
                <a:spcPts val="0"/>
              </a:spcBef>
              <a:spcAft>
                <a:spcPts val="800"/>
              </a:spcAft>
              <a:buFont typeface="Wingdings" panose="05000000000000000000" pitchFamily="2" charset="2"/>
              <a:buChar char="v"/>
            </a:pPr>
            <a:r>
              <a:rPr lang="en-US" sz="2400" dirty="0"/>
              <a:t>Price Adjustments</a:t>
            </a:r>
          </a:p>
          <a:p>
            <a:pPr marL="0" marR="0" indent="0" algn="just">
              <a:lnSpc>
                <a:spcPct val="107000"/>
              </a:lnSpc>
              <a:spcBef>
                <a:spcPts val="0"/>
              </a:spcBef>
              <a:spcAft>
                <a:spcPts val="800"/>
              </a:spcAft>
              <a:buNone/>
            </a:pPr>
            <a:endParaRPr lang="en-US" sz="2400" dirty="0"/>
          </a:p>
          <a:p>
            <a:pPr marL="0" indent="0">
              <a:buNone/>
            </a:pPr>
            <a:endParaRPr lang="en-US" dirty="0"/>
          </a:p>
        </p:txBody>
      </p:sp>
    </p:spTree>
    <p:extLst>
      <p:ext uri="{BB962C8B-B14F-4D97-AF65-F5344CB8AC3E}">
        <p14:creationId xmlns:p14="http://schemas.microsoft.com/office/powerpoint/2010/main" val="2540580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5FF25-DF74-4D42-908E-BDD8A84DA9D9}"/>
              </a:ext>
            </a:extLst>
          </p:cNvPr>
          <p:cNvSpPr>
            <a:spLocks noGrp="1"/>
          </p:cNvSpPr>
          <p:nvPr>
            <p:ph type="title"/>
          </p:nvPr>
        </p:nvSpPr>
        <p:spPr/>
        <p:txBody>
          <a:bodyPr>
            <a:normAutofit/>
          </a:bodyPr>
          <a:lstStyle/>
          <a:p>
            <a:r>
              <a:rPr lang="en-US" b="1" dirty="0">
                <a:effectLst>
                  <a:outerShdw blurRad="38100" dist="38100" dir="2700000" algn="tl">
                    <a:srgbClr val="000000">
                      <a:alpha val="43137"/>
                    </a:srgbClr>
                  </a:outerShdw>
                </a:effectLst>
              </a:rPr>
              <a:t>Outline</a:t>
            </a:r>
          </a:p>
        </p:txBody>
      </p:sp>
      <p:sp>
        <p:nvSpPr>
          <p:cNvPr id="3" name="Content Placeholder 2">
            <a:extLst>
              <a:ext uri="{FF2B5EF4-FFF2-40B4-BE49-F238E27FC236}">
                <a16:creationId xmlns:a16="http://schemas.microsoft.com/office/drawing/2014/main" id="{6C644100-6221-4F87-B9C7-22187BC35F79}"/>
              </a:ext>
            </a:extLst>
          </p:cNvPr>
          <p:cNvSpPr>
            <a:spLocks noGrp="1"/>
          </p:cNvSpPr>
          <p:nvPr>
            <p:ph idx="1"/>
          </p:nvPr>
        </p:nvSpPr>
        <p:spPr>
          <a:xfrm>
            <a:off x="2137920" y="1540189"/>
            <a:ext cx="8915400" cy="3777622"/>
          </a:xfrm>
        </p:spPr>
        <p:txBody>
          <a:bodyPr/>
          <a:lstStyle/>
          <a:p>
            <a:r>
              <a:rPr lang="en-US" sz="2400" dirty="0"/>
              <a:t>Introduction.</a:t>
            </a:r>
          </a:p>
          <a:p>
            <a:r>
              <a:rPr lang="en-US" sz="2400" dirty="0"/>
              <a:t>Project Description.</a:t>
            </a:r>
          </a:p>
          <a:p>
            <a:r>
              <a:rPr lang="en-US" sz="2400" dirty="0"/>
              <a:t>Methodology.</a:t>
            </a:r>
          </a:p>
          <a:p>
            <a:r>
              <a:rPr lang="en-US" sz="2400" dirty="0"/>
              <a:t>Current Situation.</a:t>
            </a:r>
          </a:p>
          <a:p>
            <a:r>
              <a:rPr lang="en-US" sz="2400" dirty="0"/>
              <a:t>Trials and results.</a:t>
            </a:r>
          </a:p>
          <a:p>
            <a:r>
              <a:rPr lang="en-US" sz="2400" dirty="0"/>
              <a:t>Conclusion.</a:t>
            </a:r>
          </a:p>
          <a:p>
            <a:r>
              <a:rPr lang="en-US" sz="2400" dirty="0"/>
              <a:t>Recommendation.</a:t>
            </a:r>
          </a:p>
          <a:p>
            <a:pPr marL="0" indent="0">
              <a:buNone/>
            </a:pPr>
            <a:endParaRPr lang="en-US" sz="2400" dirty="0"/>
          </a:p>
          <a:p>
            <a:endParaRPr lang="en-US" sz="2400" dirty="0"/>
          </a:p>
          <a:p>
            <a:endParaRPr lang="en-US" sz="2400" dirty="0"/>
          </a:p>
          <a:p>
            <a:endParaRPr lang="en-US" sz="2400" dirty="0"/>
          </a:p>
          <a:p>
            <a:endParaRPr lang="en-US" dirty="0"/>
          </a:p>
        </p:txBody>
      </p:sp>
      <p:sp>
        <p:nvSpPr>
          <p:cNvPr id="4" name="Slide Number Placeholder 3">
            <a:extLst>
              <a:ext uri="{FF2B5EF4-FFF2-40B4-BE49-F238E27FC236}">
                <a16:creationId xmlns:a16="http://schemas.microsoft.com/office/drawing/2014/main" id="{B029C5A7-7297-4E77-97BB-36037E2AE517}"/>
              </a:ext>
            </a:extLst>
          </p:cNvPr>
          <p:cNvSpPr>
            <a:spLocks noGrp="1"/>
          </p:cNvSpPr>
          <p:nvPr>
            <p:ph type="sldNum" sz="quarter" idx="12"/>
          </p:nvPr>
        </p:nvSpPr>
        <p:spPr/>
        <p:txBody>
          <a:bodyPr/>
          <a:lstStyle/>
          <a:p>
            <a:fld id="{AA2B88A8-CF9D-4715-B494-05B43BB5DDD4}" type="slidenum">
              <a:rPr lang="en-US" smtClean="0"/>
              <a:t>2</a:t>
            </a:fld>
            <a:endParaRPr lang="en-US" dirty="0"/>
          </a:p>
        </p:txBody>
      </p:sp>
    </p:spTree>
    <p:extLst>
      <p:ext uri="{BB962C8B-B14F-4D97-AF65-F5344CB8AC3E}">
        <p14:creationId xmlns:p14="http://schemas.microsoft.com/office/powerpoint/2010/main" val="3198407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0" end="0"/>
                                            </p:txEl>
                                          </p:spTgt>
                                        </p:tgtEl>
                                      </p:cBhvr>
                                    </p:animEffect>
                                  </p:childTnLst>
                                </p:cTn>
                              </p:par>
                              <p:par>
                                <p:cTn id="18" presetID="31" presetClass="entr" presetSubtype="0"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1" end="1"/>
                                            </p:txEl>
                                          </p:spTgt>
                                        </p:tgtEl>
                                      </p:cBhvr>
                                    </p:animEffect>
                                  </p:childTnLst>
                                </p:cTn>
                              </p:par>
                              <p:par>
                                <p:cTn id="24" presetID="31"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8"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9" dur="1000"/>
                                        <p:tgtEl>
                                          <p:spTgt spid="3">
                                            <p:txEl>
                                              <p:pRg st="2" end="2"/>
                                            </p:txEl>
                                          </p:spTgt>
                                        </p:tgtEl>
                                      </p:cBhvr>
                                    </p:animEffect>
                                  </p:childTnLst>
                                </p:cTn>
                              </p:par>
                              <p:par>
                                <p:cTn id="30" presetID="31" presetClass="entr" presetSubtype="0" fill="hold"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p:cTn id="32"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3"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5" dur="1000"/>
                                        <p:tgtEl>
                                          <p:spTgt spid="3">
                                            <p:txEl>
                                              <p:pRg st="3" end="3"/>
                                            </p:txEl>
                                          </p:spTgt>
                                        </p:tgtEl>
                                      </p:cBhvr>
                                    </p:animEffect>
                                  </p:childTnLst>
                                </p:cTn>
                              </p:par>
                              <p:par>
                                <p:cTn id="36" presetID="31" presetClass="entr" presetSubtype="0" fill="hold" nodeType="with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p:cTn id="38"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9"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0"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1" dur="1000"/>
                                        <p:tgtEl>
                                          <p:spTgt spid="3">
                                            <p:txEl>
                                              <p:pRg st="4" end="4"/>
                                            </p:txEl>
                                          </p:spTgt>
                                        </p:tgtEl>
                                      </p:cBhvr>
                                    </p:animEffect>
                                  </p:childTnLst>
                                </p:cTn>
                              </p:par>
                              <p:par>
                                <p:cTn id="42" presetID="31" presetClass="entr" presetSubtype="0" fill="hold" nodeType="with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p:cTn id="44"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5"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6"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7" dur="1000"/>
                                        <p:tgtEl>
                                          <p:spTgt spid="3">
                                            <p:txEl>
                                              <p:pRg st="5" end="5"/>
                                            </p:txEl>
                                          </p:spTgt>
                                        </p:tgtEl>
                                      </p:cBhvr>
                                    </p:animEffect>
                                  </p:childTnLst>
                                </p:cTn>
                              </p:par>
                              <p:par>
                                <p:cTn id="48" presetID="31" presetClass="entr" presetSubtype="0" fill="hold" nodeType="with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p:cTn id="50"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1"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2"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3"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8603DF6-43B8-4F80-1018-56B49E5489A1}"/>
              </a:ext>
            </a:extLst>
          </p:cNvPr>
          <p:cNvSpPr>
            <a:spLocks noGrp="1"/>
          </p:cNvSpPr>
          <p:nvPr>
            <p:ph type="sldNum" sz="quarter" idx="12"/>
          </p:nvPr>
        </p:nvSpPr>
        <p:spPr/>
        <p:txBody>
          <a:bodyPr/>
          <a:lstStyle/>
          <a:p>
            <a:fld id="{AA2B88A8-CF9D-4715-B494-05B43BB5DDD4}" type="slidenum">
              <a:rPr lang="en-US" smtClean="0"/>
              <a:t>20</a:t>
            </a:fld>
            <a:endParaRPr lang="en-US"/>
          </a:p>
        </p:txBody>
      </p:sp>
      <p:sp>
        <p:nvSpPr>
          <p:cNvPr id="5" name="Title 1">
            <a:extLst>
              <a:ext uri="{FF2B5EF4-FFF2-40B4-BE49-F238E27FC236}">
                <a16:creationId xmlns:a16="http://schemas.microsoft.com/office/drawing/2014/main" id="{48FD8E0C-AF1C-89B2-1E86-FB8C64023D8E}"/>
              </a:ext>
            </a:extLst>
          </p:cNvPr>
          <p:cNvSpPr>
            <a:spLocks noGrp="1"/>
          </p:cNvSpPr>
          <p:nvPr>
            <p:ph type="title"/>
          </p:nvPr>
        </p:nvSpPr>
        <p:spPr>
          <a:xfrm>
            <a:off x="2592925" y="624110"/>
            <a:ext cx="8911687" cy="1280890"/>
          </a:xfrm>
        </p:spPr>
        <p:txBody>
          <a:bodyPr/>
          <a:lstStyle/>
          <a:p>
            <a:pPr indent="0"/>
            <a:r>
              <a:rPr lang="en-US" b="1" dirty="0">
                <a:effectLst>
                  <a:outerShdw blurRad="38100" dist="38100" dir="2700000" algn="tl">
                    <a:srgbClr val="000000">
                      <a:alpha val="43137"/>
                    </a:srgbClr>
                  </a:outerShdw>
                </a:effectLst>
              </a:rPr>
              <a:t>Recommendation:</a:t>
            </a:r>
          </a:p>
        </p:txBody>
      </p:sp>
      <p:sp>
        <p:nvSpPr>
          <p:cNvPr id="6" name="Content Placeholder 2">
            <a:extLst>
              <a:ext uri="{FF2B5EF4-FFF2-40B4-BE49-F238E27FC236}">
                <a16:creationId xmlns:a16="http://schemas.microsoft.com/office/drawing/2014/main" id="{3050E5AB-732D-5354-F125-8A09379E2BBB}"/>
              </a:ext>
            </a:extLst>
          </p:cNvPr>
          <p:cNvSpPr txBox="1">
            <a:spLocks/>
          </p:cNvSpPr>
          <p:nvPr/>
        </p:nvSpPr>
        <p:spPr>
          <a:xfrm>
            <a:off x="1929006" y="1744489"/>
            <a:ext cx="9729594" cy="3789536"/>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lvl="0" algn="just">
              <a:lnSpc>
                <a:spcPct val="107000"/>
              </a:lnSpc>
              <a:spcBef>
                <a:spcPts val="0"/>
              </a:spcBef>
              <a:spcAft>
                <a:spcPts val="800"/>
              </a:spcAft>
              <a:buFont typeface="Wingdings" panose="05000000000000000000" pitchFamily="2" charset="2"/>
              <a:buChar char="v"/>
            </a:pPr>
            <a:r>
              <a:rPr lang="en-US" sz="2400" dirty="0"/>
              <a:t>Implement one of the recipes and continue improving upon it </a:t>
            </a:r>
          </a:p>
          <a:p>
            <a:pPr marL="0" lvl="0" indent="0" algn="just">
              <a:lnSpc>
                <a:spcPct val="107000"/>
              </a:lnSpc>
              <a:spcBef>
                <a:spcPts val="0"/>
              </a:spcBef>
              <a:spcAft>
                <a:spcPts val="800"/>
              </a:spcAft>
              <a:buNone/>
            </a:pPr>
            <a:endParaRPr lang="en-US" sz="2400" dirty="0"/>
          </a:p>
          <a:p>
            <a:pPr marL="0" lvl="0" algn="just">
              <a:lnSpc>
                <a:spcPct val="107000"/>
              </a:lnSpc>
              <a:spcBef>
                <a:spcPts val="0"/>
              </a:spcBef>
              <a:spcAft>
                <a:spcPts val="800"/>
              </a:spcAft>
              <a:buFont typeface="Wingdings" panose="05000000000000000000" pitchFamily="2" charset="2"/>
              <a:buChar char="v"/>
            </a:pPr>
            <a:r>
              <a:rPr lang="en-US" sz="2400" dirty="0"/>
              <a:t>Improve the packaging which also can affect the quality for longer time</a:t>
            </a:r>
          </a:p>
          <a:p>
            <a:pPr marL="0" lvl="0" indent="0" algn="just">
              <a:lnSpc>
                <a:spcPct val="107000"/>
              </a:lnSpc>
              <a:spcBef>
                <a:spcPts val="0"/>
              </a:spcBef>
              <a:spcAft>
                <a:spcPts val="800"/>
              </a:spcAft>
              <a:buNone/>
            </a:pPr>
            <a:endParaRPr lang="en-US" sz="2400" dirty="0"/>
          </a:p>
          <a:p>
            <a:pPr marL="0" lvl="0" algn="just">
              <a:lnSpc>
                <a:spcPct val="107000"/>
              </a:lnSpc>
              <a:spcBef>
                <a:spcPts val="0"/>
              </a:spcBef>
              <a:spcAft>
                <a:spcPts val="800"/>
              </a:spcAft>
              <a:buFont typeface="Wingdings" panose="05000000000000000000" pitchFamily="2" charset="2"/>
              <a:buChar char="v"/>
            </a:pPr>
            <a:r>
              <a:rPr lang="en-US" sz="2400" dirty="0"/>
              <a:t>Produce the cookies on higher volume since it keeps the freshness for longer time since we upgraded the recipe and the ability to maintain the quality for longer period of time </a:t>
            </a:r>
          </a:p>
          <a:p>
            <a:pPr marL="0" lvl="0" indent="0" algn="just">
              <a:lnSpc>
                <a:spcPct val="107000"/>
              </a:lnSpc>
              <a:spcBef>
                <a:spcPts val="0"/>
              </a:spcBef>
              <a:spcAft>
                <a:spcPts val="800"/>
              </a:spcAft>
              <a:buNone/>
            </a:pPr>
            <a:endParaRPr lang="en-US" sz="2400" dirty="0"/>
          </a:p>
          <a:p>
            <a:pPr marL="0" lvl="0" algn="just">
              <a:lnSpc>
                <a:spcPct val="107000"/>
              </a:lnSpc>
              <a:spcBef>
                <a:spcPts val="0"/>
              </a:spcBef>
              <a:spcAft>
                <a:spcPts val="800"/>
              </a:spcAft>
              <a:buFont typeface="Wingdings" panose="05000000000000000000" pitchFamily="2" charset="2"/>
              <a:buChar char="v"/>
            </a:pPr>
            <a:r>
              <a:rPr lang="en-US" sz="2400" dirty="0"/>
              <a:t>Educate staff who bakes the cookies to store the cookies when they cool off a bit </a:t>
            </a:r>
          </a:p>
          <a:p>
            <a:pPr marL="0" marR="0" indent="0" algn="just">
              <a:lnSpc>
                <a:spcPct val="107000"/>
              </a:lnSpc>
              <a:spcBef>
                <a:spcPts val="0"/>
              </a:spcBef>
              <a:spcAft>
                <a:spcPts val="800"/>
              </a:spcAft>
              <a:buNone/>
            </a:pPr>
            <a:endParaRPr lang="en-US" sz="2400" dirty="0"/>
          </a:p>
          <a:p>
            <a:pPr marL="0" indent="0">
              <a:buNone/>
            </a:pPr>
            <a:endParaRPr lang="en-US" dirty="0"/>
          </a:p>
        </p:txBody>
      </p:sp>
    </p:spTree>
    <p:extLst>
      <p:ext uri="{BB962C8B-B14F-4D97-AF65-F5344CB8AC3E}">
        <p14:creationId xmlns:p14="http://schemas.microsoft.com/office/powerpoint/2010/main" val="717866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5047DD5-9532-4B71-95D4-128CA97F69F2}"/>
              </a:ext>
            </a:extLst>
          </p:cNvPr>
          <p:cNvSpPr>
            <a:spLocks noGrp="1"/>
          </p:cNvSpPr>
          <p:nvPr>
            <p:ph type="sldNum" sz="quarter" idx="12"/>
          </p:nvPr>
        </p:nvSpPr>
        <p:spPr/>
        <p:txBody>
          <a:bodyPr/>
          <a:lstStyle/>
          <a:p>
            <a:fld id="{AA2B88A8-CF9D-4715-B494-05B43BB5DDD4}" type="slidenum">
              <a:rPr lang="en-US" smtClean="0"/>
              <a:t>21</a:t>
            </a:fld>
            <a:endParaRPr lang="en-US"/>
          </a:p>
        </p:txBody>
      </p:sp>
      <p:pic>
        <p:nvPicPr>
          <p:cNvPr id="6" name="Picture 5">
            <a:extLst>
              <a:ext uri="{FF2B5EF4-FFF2-40B4-BE49-F238E27FC236}">
                <a16:creationId xmlns:a16="http://schemas.microsoft.com/office/drawing/2014/main" id="{19159FEB-4001-4AF3-B3CE-5B9DD560DD9B}"/>
              </a:ext>
            </a:extLst>
          </p:cNvPr>
          <p:cNvPicPr>
            <a:picLocks noChangeAspect="1"/>
          </p:cNvPicPr>
          <p:nvPr/>
        </p:nvPicPr>
        <p:blipFill>
          <a:blip r:embed="rId2">
            <a:duotone>
              <a:prstClr val="black"/>
              <a:srgbClr val="FF0000">
                <a:tint val="45000"/>
                <a:satMod val="400000"/>
              </a:srgbClr>
            </a:duotone>
            <a:extLst>
              <a:ext uri="{28A0092B-C50C-407E-A947-70E740481C1C}">
                <a14:useLocalDpi xmlns:a14="http://schemas.microsoft.com/office/drawing/2010/main" val="0"/>
              </a:ext>
            </a:extLst>
          </a:blip>
          <a:stretch>
            <a:fillRect/>
          </a:stretch>
        </p:blipFill>
        <p:spPr>
          <a:xfrm>
            <a:off x="1333500" y="970344"/>
            <a:ext cx="9525000" cy="5010150"/>
          </a:xfrm>
          <a:prstGeom prst="rect">
            <a:avLst/>
          </a:prstGeom>
        </p:spPr>
      </p:pic>
    </p:spTree>
    <p:extLst>
      <p:ext uri="{BB962C8B-B14F-4D97-AF65-F5344CB8AC3E}">
        <p14:creationId xmlns:p14="http://schemas.microsoft.com/office/powerpoint/2010/main" val="1183173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AFD84-0542-4446-91B5-9D8B8FDD8B7B}"/>
              </a:ext>
            </a:extLst>
          </p:cNvPr>
          <p:cNvSpPr>
            <a:spLocks noGrp="1"/>
          </p:cNvSpPr>
          <p:nvPr>
            <p:ph type="title"/>
          </p:nvPr>
        </p:nvSpPr>
        <p:spPr/>
        <p:txBody>
          <a:bodyPr>
            <a:normAutofit/>
          </a:bodyPr>
          <a:lstStyle/>
          <a:p>
            <a:r>
              <a:rPr lang="en-US" b="1" dirty="0">
                <a:effectLst>
                  <a:outerShdw blurRad="38100" dist="38100" dir="2700000" algn="tl">
                    <a:srgbClr val="000000">
                      <a:alpha val="43137"/>
                    </a:srgbClr>
                  </a:outerShdw>
                </a:effectLst>
              </a:rPr>
              <a:t>Introduction </a:t>
            </a:r>
          </a:p>
        </p:txBody>
      </p:sp>
      <p:sp>
        <p:nvSpPr>
          <p:cNvPr id="3" name="Content Placeholder 2">
            <a:extLst>
              <a:ext uri="{FF2B5EF4-FFF2-40B4-BE49-F238E27FC236}">
                <a16:creationId xmlns:a16="http://schemas.microsoft.com/office/drawing/2014/main" id="{5A887D32-5207-4872-B551-F264203130C3}"/>
              </a:ext>
            </a:extLst>
          </p:cNvPr>
          <p:cNvSpPr>
            <a:spLocks noGrp="1"/>
          </p:cNvSpPr>
          <p:nvPr>
            <p:ph idx="1"/>
          </p:nvPr>
        </p:nvSpPr>
        <p:spPr>
          <a:xfrm>
            <a:off x="2026763" y="1641231"/>
            <a:ext cx="9147295" cy="3777622"/>
          </a:xfrm>
        </p:spPr>
        <p:txBody>
          <a:bodyPr>
            <a:normAutofit lnSpcReduction="10000"/>
          </a:bodyPr>
          <a:lstStyle/>
          <a:p>
            <a:pPr algn="just"/>
            <a:r>
              <a:rPr lang="en-US" sz="2400" dirty="0"/>
              <a:t>Piece of Cake is a small family-owned pastry factory established in 2019.</a:t>
            </a:r>
            <a:endParaRPr lang="ar-SA" sz="2400" dirty="0"/>
          </a:p>
          <a:p>
            <a:pPr marL="0" indent="0" algn="just">
              <a:buNone/>
            </a:pPr>
            <a:endParaRPr lang="en-US" sz="2400" dirty="0"/>
          </a:p>
          <a:p>
            <a:pPr algn="just"/>
            <a:r>
              <a:rPr lang="en-US" sz="2400" dirty="0"/>
              <a:t>With a staff of 13 employees, Piece of Cake operates without automation, emphasizing manual labor to maintain product quality and consistency.</a:t>
            </a:r>
            <a:endParaRPr lang="ar-SA" sz="2400" dirty="0"/>
          </a:p>
          <a:p>
            <a:pPr algn="just"/>
            <a:endParaRPr lang="en-US" sz="2400" dirty="0"/>
          </a:p>
          <a:p>
            <a:pPr algn="just"/>
            <a:r>
              <a:rPr lang="en-US" sz="2400" dirty="0"/>
              <a:t>The factory supplies its products to over 30 coffee shops and restaurants across Palestine</a:t>
            </a:r>
            <a:endParaRPr lang="en-US" dirty="0"/>
          </a:p>
        </p:txBody>
      </p:sp>
      <p:sp>
        <p:nvSpPr>
          <p:cNvPr id="4" name="Slide Number Placeholder 3">
            <a:extLst>
              <a:ext uri="{FF2B5EF4-FFF2-40B4-BE49-F238E27FC236}">
                <a16:creationId xmlns:a16="http://schemas.microsoft.com/office/drawing/2014/main" id="{712A4685-2958-4FA8-9A5C-6A0CF414DA66}"/>
              </a:ext>
            </a:extLst>
          </p:cNvPr>
          <p:cNvSpPr>
            <a:spLocks noGrp="1"/>
          </p:cNvSpPr>
          <p:nvPr>
            <p:ph type="sldNum" sz="quarter" idx="12"/>
          </p:nvPr>
        </p:nvSpPr>
        <p:spPr/>
        <p:txBody>
          <a:bodyPr/>
          <a:lstStyle/>
          <a:p>
            <a:fld id="{AA2B88A8-CF9D-4715-B494-05B43BB5DDD4}" type="slidenum">
              <a:rPr lang="en-US" smtClean="0"/>
              <a:t>3</a:t>
            </a:fld>
            <a:endParaRPr lang="en-US"/>
          </a:p>
        </p:txBody>
      </p:sp>
    </p:spTree>
    <p:extLst>
      <p:ext uri="{BB962C8B-B14F-4D97-AF65-F5344CB8AC3E}">
        <p14:creationId xmlns:p14="http://schemas.microsoft.com/office/powerpoint/2010/main" val="1438127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par>
                                <p:cTn id="15" presetID="2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ipe(down)">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4C48C-BA4F-4537-892E-56E18A60366E}"/>
              </a:ext>
            </a:extLst>
          </p:cNvPr>
          <p:cNvSpPr>
            <a:spLocks noGrp="1"/>
          </p:cNvSpPr>
          <p:nvPr>
            <p:ph type="title"/>
          </p:nvPr>
        </p:nvSpPr>
        <p:spPr/>
        <p:txBody>
          <a:bodyPr/>
          <a:lstStyle/>
          <a:p>
            <a:r>
              <a:rPr lang="en-US" b="1" dirty="0">
                <a:effectLst>
                  <a:outerShdw blurRad="38100" dist="38100" dir="2700000" algn="tl">
                    <a:srgbClr val="000000">
                      <a:alpha val="43137"/>
                    </a:srgbClr>
                  </a:outerShdw>
                </a:effectLst>
              </a:rPr>
              <a:t>Project Description</a:t>
            </a:r>
            <a:endParaRPr lang="en-US"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A9BA0DF2-946A-4942-8A63-C2872E65575B}"/>
              </a:ext>
            </a:extLst>
          </p:cNvPr>
          <p:cNvSpPr>
            <a:spLocks noGrp="1"/>
          </p:cNvSpPr>
          <p:nvPr>
            <p:ph idx="1"/>
          </p:nvPr>
        </p:nvSpPr>
        <p:spPr>
          <a:xfrm>
            <a:off x="1974210" y="1712376"/>
            <a:ext cx="9866312" cy="3791466"/>
          </a:xfrm>
        </p:spPr>
        <p:txBody>
          <a:bodyPr/>
          <a:lstStyle/>
          <a:p>
            <a:pPr algn="just"/>
            <a:r>
              <a:rPr lang="en-US" sz="2400" dirty="0"/>
              <a:t>Freshness Issue: Piece of Cake's cookies lose their freshness over time, becoming dry and less appealing due to exposure to air.</a:t>
            </a:r>
          </a:p>
          <a:p>
            <a:pPr algn="just"/>
            <a:endParaRPr lang="en-US" sz="2400" dirty="0"/>
          </a:p>
          <a:p>
            <a:r>
              <a:rPr lang="en-US" sz="2400" dirty="0"/>
              <a:t>Goal: The project aims to find solutions to prolong the shelf life of Piece of Cake's cookies while maintaining their initial taste and texture, improving customer satisfaction and market position.</a:t>
            </a:r>
          </a:p>
        </p:txBody>
      </p:sp>
      <p:sp>
        <p:nvSpPr>
          <p:cNvPr id="4" name="Slide Number Placeholder 3">
            <a:extLst>
              <a:ext uri="{FF2B5EF4-FFF2-40B4-BE49-F238E27FC236}">
                <a16:creationId xmlns:a16="http://schemas.microsoft.com/office/drawing/2014/main" id="{D226E040-F712-472A-BF55-9B5DC1B6001E}"/>
              </a:ext>
            </a:extLst>
          </p:cNvPr>
          <p:cNvSpPr>
            <a:spLocks noGrp="1"/>
          </p:cNvSpPr>
          <p:nvPr>
            <p:ph type="sldNum" sz="quarter" idx="12"/>
          </p:nvPr>
        </p:nvSpPr>
        <p:spPr/>
        <p:txBody>
          <a:bodyPr/>
          <a:lstStyle/>
          <a:p>
            <a:fld id="{AA2B88A8-CF9D-4715-B494-05B43BB5DDD4}" type="slidenum">
              <a:rPr lang="en-US" smtClean="0"/>
              <a:t>4</a:t>
            </a:fld>
            <a:endParaRPr lang="en-US"/>
          </a:p>
        </p:txBody>
      </p:sp>
    </p:spTree>
    <p:extLst>
      <p:ext uri="{BB962C8B-B14F-4D97-AF65-F5344CB8AC3E}">
        <p14:creationId xmlns:p14="http://schemas.microsoft.com/office/powerpoint/2010/main" val="384455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par>
                                <p:cTn id="15" presetID="2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D9364-CB02-43C8-90D8-257FD3184200}"/>
              </a:ext>
            </a:extLst>
          </p:cNvPr>
          <p:cNvSpPr>
            <a:spLocks noGrp="1"/>
          </p:cNvSpPr>
          <p:nvPr>
            <p:ph type="title"/>
          </p:nvPr>
        </p:nvSpPr>
        <p:spPr/>
        <p:txBody>
          <a:bodyPr>
            <a:normAutofit/>
          </a:bodyPr>
          <a:lstStyle/>
          <a:p>
            <a:r>
              <a:rPr lang="en-US" b="1" dirty="0">
                <a:effectLst>
                  <a:outerShdw blurRad="38100" dist="38100" dir="2700000" algn="tl">
                    <a:srgbClr val="000000">
                      <a:alpha val="43137"/>
                    </a:srgbClr>
                  </a:outerShdw>
                </a:effectLst>
              </a:rPr>
              <a:t>Methodology </a:t>
            </a:r>
          </a:p>
        </p:txBody>
      </p:sp>
      <p:sp>
        <p:nvSpPr>
          <p:cNvPr id="3" name="Content Placeholder 2">
            <a:extLst>
              <a:ext uri="{FF2B5EF4-FFF2-40B4-BE49-F238E27FC236}">
                <a16:creationId xmlns:a16="http://schemas.microsoft.com/office/drawing/2014/main" id="{ADB9A809-9588-4E11-938C-9AE598809FDA}"/>
              </a:ext>
            </a:extLst>
          </p:cNvPr>
          <p:cNvSpPr>
            <a:spLocks noGrp="1"/>
          </p:cNvSpPr>
          <p:nvPr>
            <p:ph idx="1"/>
          </p:nvPr>
        </p:nvSpPr>
        <p:spPr>
          <a:xfrm>
            <a:off x="1989056" y="1709001"/>
            <a:ext cx="9044326" cy="3777622"/>
          </a:xfrm>
        </p:spPr>
        <p:txBody>
          <a:bodyPr>
            <a:normAutofit/>
          </a:bodyPr>
          <a:lstStyle/>
          <a:p>
            <a:pPr lvl="0" algn="just"/>
            <a:r>
              <a:rPr lang="en-US" sz="2400" dirty="0"/>
              <a:t>Data Collection and Analysis</a:t>
            </a:r>
            <a:r>
              <a:rPr lang="ar-SA" sz="2400" dirty="0"/>
              <a:t> </a:t>
            </a:r>
            <a:r>
              <a:rPr lang="en-US" sz="2400" dirty="0"/>
              <a:t> by using questionnaire.</a:t>
            </a:r>
          </a:p>
          <a:p>
            <a:pPr lvl="0" algn="just"/>
            <a:r>
              <a:rPr lang="en-US" sz="2400" dirty="0"/>
              <a:t>Literature Review.</a:t>
            </a:r>
          </a:p>
          <a:p>
            <a:pPr lvl="0" algn="just"/>
            <a:r>
              <a:rPr lang="en-US" sz="2400" dirty="0"/>
              <a:t>Develop Systems. </a:t>
            </a:r>
          </a:p>
          <a:p>
            <a:pPr lvl="0" algn="just"/>
            <a:r>
              <a:rPr lang="en-US" sz="2400" dirty="0"/>
              <a:t>Supervise the implementation of the developed systems and tools.  </a:t>
            </a:r>
          </a:p>
          <a:p>
            <a:pPr lvl="0" algn="just"/>
            <a:r>
              <a:rPr lang="en-US" sz="2400" dirty="0"/>
              <a:t>Reporting.</a:t>
            </a:r>
          </a:p>
          <a:p>
            <a:endParaRPr lang="en-US" sz="2400" dirty="0"/>
          </a:p>
          <a:p>
            <a:pPr algn="just"/>
            <a:endParaRPr lang="en-US" sz="2400" dirty="0"/>
          </a:p>
          <a:p>
            <a:endParaRPr lang="en-US" dirty="0"/>
          </a:p>
        </p:txBody>
      </p:sp>
      <p:sp>
        <p:nvSpPr>
          <p:cNvPr id="4" name="Slide Number Placeholder 3">
            <a:extLst>
              <a:ext uri="{FF2B5EF4-FFF2-40B4-BE49-F238E27FC236}">
                <a16:creationId xmlns:a16="http://schemas.microsoft.com/office/drawing/2014/main" id="{07C2F868-C8F3-4230-BBE7-5F89A88732FE}"/>
              </a:ext>
            </a:extLst>
          </p:cNvPr>
          <p:cNvSpPr>
            <a:spLocks noGrp="1"/>
          </p:cNvSpPr>
          <p:nvPr>
            <p:ph type="sldNum" sz="quarter" idx="12"/>
          </p:nvPr>
        </p:nvSpPr>
        <p:spPr/>
        <p:txBody>
          <a:bodyPr/>
          <a:lstStyle/>
          <a:p>
            <a:fld id="{AA2B88A8-CF9D-4715-B494-05B43BB5DDD4}" type="slidenum">
              <a:rPr lang="en-US" smtClean="0"/>
              <a:t>5</a:t>
            </a:fld>
            <a:endParaRPr lang="en-US"/>
          </a:p>
        </p:txBody>
      </p:sp>
    </p:spTree>
    <p:extLst>
      <p:ext uri="{BB962C8B-B14F-4D97-AF65-F5344CB8AC3E}">
        <p14:creationId xmlns:p14="http://schemas.microsoft.com/office/powerpoint/2010/main" val="59843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down)">
                                      <p:cBhvr>
                                        <p:cTn id="20" dur="500"/>
                                        <p:tgtEl>
                                          <p:spTgt spid="3">
                                            <p:txEl>
                                              <p:pRg st="2" end="2"/>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down)">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72C3A-E9A6-4A60-B7D6-CE9D2F0F3E6F}"/>
              </a:ext>
            </a:extLst>
          </p:cNvPr>
          <p:cNvSpPr>
            <a:spLocks noGrp="1"/>
          </p:cNvSpPr>
          <p:nvPr>
            <p:ph type="title"/>
          </p:nvPr>
        </p:nvSpPr>
        <p:spPr/>
        <p:txBody>
          <a:bodyPr>
            <a:normAutofit/>
          </a:bodyPr>
          <a:lstStyle/>
          <a:p>
            <a:r>
              <a:rPr lang="en-US" b="1" dirty="0">
                <a:effectLst>
                  <a:outerShdw blurRad="38100" dist="38100" dir="2700000" algn="tl">
                    <a:srgbClr val="000000">
                      <a:alpha val="43137"/>
                    </a:srgbClr>
                  </a:outerShdw>
                </a:effectLst>
              </a:rPr>
              <a:t>Current Situation </a:t>
            </a:r>
          </a:p>
        </p:txBody>
      </p:sp>
      <p:sp>
        <p:nvSpPr>
          <p:cNvPr id="4" name="Slide Number Placeholder 3">
            <a:extLst>
              <a:ext uri="{FF2B5EF4-FFF2-40B4-BE49-F238E27FC236}">
                <a16:creationId xmlns:a16="http://schemas.microsoft.com/office/drawing/2014/main" id="{70721A8B-49F0-42B0-B405-2C088393F0AB}"/>
              </a:ext>
            </a:extLst>
          </p:cNvPr>
          <p:cNvSpPr>
            <a:spLocks noGrp="1"/>
          </p:cNvSpPr>
          <p:nvPr>
            <p:ph type="sldNum" sz="quarter" idx="12"/>
          </p:nvPr>
        </p:nvSpPr>
        <p:spPr/>
        <p:txBody>
          <a:bodyPr/>
          <a:lstStyle/>
          <a:p>
            <a:fld id="{AA2B88A8-CF9D-4715-B494-05B43BB5DDD4}" type="slidenum">
              <a:rPr lang="en-US" smtClean="0"/>
              <a:t>6</a:t>
            </a:fld>
            <a:endParaRPr lang="en-US"/>
          </a:p>
        </p:txBody>
      </p:sp>
      <p:grpSp>
        <p:nvGrpSpPr>
          <p:cNvPr id="10" name="Group 9"/>
          <p:cNvGrpSpPr/>
          <p:nvPr/>
        </p:nvGrpSpPr>
        <p:grpSpPr>
          <a:xfrm>
            <a:off x="5406706" y="1482725"/>
            <a:ext cx="4731385" cy="5375275"/>
            <a:chOff x="-1" y="0"/>
            <a:chExt cx="4731385" cy="6780362"/>
          </a:xfrm>
        </p:grpSpPr>
        <p:grpSp>
          <p:nvGrpSpPr>
            <p:cNvPr id="11" name="Group 10"/>
            <p:cNvGrpSpPr/>
            <p:nvPr/>
          </p:nvGrpSpPr>
          <p:grpSpPr>
            <a:xfrm>
              <a:off x="0" y="0"/>
              <a:ext cx="4731384" cy="6465935"/>
              <a:chOff x="0" y="0"/>
              <a:chExt cx="4731710" cy="6465935"/>
            </a:xfrm>
          </p:grpSpPr>
          <p:cxnSp>
            <p:nvCxnSpPr>
              <p:cNvPr id="13" name="Straight Arrow Connector 12"/>
              <p:cNvCxnSpPr/>
              <p:nvPr/>
            </p:nvCxnSpPr>
            <p:spPr>
              <a:xfrm>
                <a:off x="2955852" y="6028660"/>
                <a:ext cx="650789"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371061" y="5209953"/>
                <a:ext cx="0" cy="3954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0" y="0"/>
                <a:ext cx="4731710" cy="6465935"/>
                <a:chOff x="0" y="0"/>
                <a:chExt cx="4731710" cy="6465935"/>
              </a:xfrm>
            </p:grpSpPr>
            <p:grpSp>
              <p:nvGrpSpPr>
                <p:cNvPr id="16" name="Group 15"/>
                <p:cNvGrpSpPr/>
                <p:nvPr/>
              </p:nvGrpSpPr>
              <p:grpSpPr>
                <a:xfrm>
                  <a:off x="0" y="0"/>
                  <a:ext cx="4731710" cy="6465935"/>
                  <a:chOff x="0" y="0"/>
                  <a:chExt cx="4731710" cy="6465935"/>
                </a:xfrm>
              </p:grpSpPr>
              <p:sp>
                <p:nvSpPr>
                  <p:cNvPr id="18" name="Flowchart: Connector 17"/>
                  <p:cNvSpPr/>
                  <p:nvPr/>
                </p:nvSpPr>
                <p:spPr>
                  <a:xfrm>
                    <a:off x="3636335" y="5699051"/>
                    <a:ext cx="1095375" cy="68326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a:effectLst/>
                        <a:ea typeface="Calibri" panose="020F0502020204030204" pitchFamily="34" charset="0"/>
                        <a:cs typeface="Arial" panose="020B0604020202020204" pitchFamily="34" charset="0"/>
                      </a:rPr>
                      <a:t>Final product</a:t>
                    </a:r>
                  </a:p>
                </p:txBody>
              </p:sp>
              <p:sp>
                <p:nvSpPr>
                  <p:cNvPr id="19" name="Flowchart: Alternate Process 18"/>
                  <p:cNvSpPr/>
                  <p:nvPr/>
                </p:nvSpPr>
                <p:spPr>
                  <a:xfrm>
                    <a:off x="3583172" y="4508204"/>
                    <a:ext cx="1095375" cy="68326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a:effectLst/>
                        <a:ea typeface="Calibri" panose="020F0502020204030204" pitchFamily="34" charset="0"/>
                        <a:cs typeface="Arial" panose="020B0604020202020204" pitchFamily="34" charset="0"/>
                      </a:rPr>
                      <a:t>Baking</a:t>
                    </a:r>
                  </a:p>
                </p:txBody>
              </p:sp>
              <p:sp>
                <p:nvSpPr>
                  <p:cNvPr id="20" name="Flowchart: Alternate Process 19"/>
                  <p:cNvSpPr/>
                  <p:nvPr/>
                </p:nvSpPr>
                <p:spPr>
                  <a:xfrm>
                    <a:off x="1828800" y="4508204"/>
                    <a:ext cx="1095375" cy="68326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a:effectLst/>
                        <a:ea typeface="Calibri" panose="020F0502020204030204" pitchFamily="34" charset="0"/>
                        <a:cs typeface="Arial" panose="020B0604020202020204" pitchFamily="34" charset="0"/>
                      </a:rPr>
                      <a:t>Freezing to store</a:t>
                    </a:r>
                  </a:p>
                </p:txBody>
              </p:sp>
              <p:sp>
                <p:nvSpPr>
                  <p:cNvPr id="21" name="Flowchart: Alternate Process 20"/>
                  <p:cNvSpPr/>
                  <p:nvPr/>
                </p:nvSpPr>
                <p:spPr>
                  <a:xfrm>
                    <a:off x="31898" y="5709683"/>
                    <a:ext cx="1095375" cy="68326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a:effectLst/>
                        <a:ea typeface="Calibri" panose="020F0502020204030204" pitchFamily="34" charset="0"/>
                        <a:cs typeface="Arial" panose="020B0604020202020204" pitchFamily="34" charset="0"/>
                      </a:rPr>
                      <a:t>Forming</a:t>
                    </a:r>
                  </a:p>
                </p:txBody>
              </p:sp>
              <p:grpSp>
                <p:nvGrpSpPr>
                  <p:cNvPr id="22" name="Group 21"/>
                  <p:cNvGrpSpPr/>
                  <p:nvPr/>
                </p:nvGrpSpPr>
                <p:grpSpPr>
                  <a:xfrm>
                    <a:off x="0" y="0"/>
                    <a:ext cx="1127273" cy="5191464"/>
                    <a:chOff x="0" y="0"/>
                    <a:chExt cx="1127273" cy="5191464"/>
                  </a:xfrm>
                </p:grpSpPr>
                <p:sp>
                  <p:nvSpPr>
                    <p:cNvPr id="29" name="Flowchart: Alternate Process 28"/>
                    <p:cNvSpPr/>
                    <p:nvPr/>
                  </p:nvSpPr>
                  <p:spPr>
                    <a:xfrm>
                      <a:off x="31898" y="4508204"/>
                      <a:ext cx="1095375" cy="68326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a:effectLst/>
                          <a:ea typeface="Calibri" panose="020F0502020204030204" pitchFamily="34" charset="0"/>
                          <a:cs typeface="Arial" panose="020B0604020202020204" pitchFamily="34" charset="0"/>
                        </a:rPr>
                        <a:t>Freezing </a:t>
                      </a:r>
                    </a:p>
                    <a:p>
                      <a:pPr marL="0" marR="0" algn="ctr">
                        <a:lnSpc>
                          <a:spcPct val="107000"/>
                        </a:lnSpc>
                        <a:spcBef>
                          <a:spcPts val="0"/>
                        </a:spcBef>
                        <a:spcAft>
                          <a:spcPts val="800"/>
                        </a:spcAft>
                      </a:pPr>
                      <a:r>
                        <a:rPr lang="en-US" sz="1100">
                          <a:effectLst/>
                          <a:ea typeface="Calibri" panose="020F0502020204030204" pitchFamily="34" charset="0"/>
                          <a:cs typeface="Arial" panose="020B0604020202020204" pitchFamily="34" charset="0"/>
                        </a:rPr>
                        <a:t>(30 min)</a:t>
                      </a:r>
                    </a:p>
                  </p:txBody>
                </p:sp>
                <p:sp>
                  <p:nvSpPr>
                    <p:cNvPr id="30" name="Flowchart: Alternate Process 29"/>
                    <p:cNvSpPr/>
                    <p:nvPr/>
                  </p:nvSpPr>
                  <p:spPr>
                    <a:xfrm>
                      <a:off x="0" y="3583172"/>
                      <a:ext cx="1095375" cy="41973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a:effectLst/>
                          <a:ea typeface="Calibri" panose="020F0502020204030204" pitchFamily="34" charset="0"/>
                          <a:cs typeface="Arial" panose="020B0604020202020204" pitchFamily="34" charset="0"/>
                        </a:rPr>
                        <a:t>Piping </a:t>
                      </a:r>
                    </a:p>
                  </p:txBody>
                </p:sp>
                <p:sp>
                  <p:nvSpPr>
                    <p:cNvPr id="31" name="Flowchart: Alternate Process 30"/>
                    <p:cNvSpPr/>
                    <p:nvPr/>
                  </p:nvSpPr>
                  <p:spPr>
                    <a:xfrm>
                      <a:off x="0" y="2402958"/>
                      <a:ext cx="1095375" cy="68326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dirty="0">
                          <a:effectLst/>
                          <a:ea typeface="Calibri" panose="020F0502020204030204" pitchFamily="34" charset="0"/>
                          <a:cs typeface="Arial" panose="020B0604020202020204" pitchFamily="34" charset="0"/>
                        </a:rPr>
                        <a:t>Mixing the dough</a:t>
                      </a:r>
                    </a:p>
                  </p:txBody>
                </p:sp>
                <p:grpSp>
                  <p:nvGrpSpPr>
                    <p:cNvPr id="32" name="Group 31"/>
                    <p:cNvGrpSpPr/>
                    <p:nvPr/>
                  </p:nvGrpSpPr>
                  <p:grpSpPr>
                    <a:xfrm>
                      <a:off x="0" y="0"/>
                      <a:ext cx="1095375" cy="1884739"/>
                      <a:chOff x="0" y="0"/>
                      <a:chExt cx="1095375" cy="1884739"/>
                    </a:xfrm>
                  </p:grpSpPr>
                  <p:sp>
                    <p:nvSpPr>
                      <p:cNvPr id="36" name="Flowchart: Connector 35"/>
                      <p:cNvSpPr/>
                      <p:nvPr/>
                    </p:nvSpPr>
                    <p:spPr>
                      <a:xfrm>
                        <a:off x="0" y="0"/>
                        <a:ext cx="1095375" cy="683260"/>
                      </a:xfrm>
                      <a:prstGeom prst="flowChartConnector">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dirty="0">
                            <a:effectLst/>
                            <a:ea typeface="Calibri" panose="020F0502020204030204" pitchFamily="34" charset="0"/>
                            <a:cs typeface="Arial" panose="020B0604020202020204" pitchFamily="34" charset="0"/>
                          </a:rPr>
                          <a:t>Raw material</a:t>
                        </a:r>
                      </a:p>
                    </p:txBody>
                  </p:sp>
                  <p:sp>
                    <p:nvSpPr>
                      <p:cNvPr id="37" name="Flowchart: Alternate Process 36"/>
                      <p:cNvSpPr/>
                      <p:nvPr/>
                    </p:nvSpPr>
                    <p:spPr>
                      <a:xfrm>
                        <a:off x="0" y="1201479"/>
                        <a:ext cx="1095375" cy="68326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a:effectLst/>
                            <a:ea typeface="Calibri" panose="020F0502020204030204" pitchFamily="34" charset="0"/>
                            <a:cs typeface="Arial" panose="020B0604020202020204" pitchFamily="34" charset="0"/>
                          </a:rPr>
                          <a:t>Preparing Recipe</a:t>
                        </a:r>
                      </a:p>
                    </p:txBody>
                  </p:sp>
                  <p:cxnSp>
                    <p:nvCxnSpPr>
                      <p:cNvPr id="38" name="Straight Arrow Connector 37"/>
                      <p:cNvCxnSpPr/>
                      <p:nvPr/>
                    </p:nvCxnSpPr>
                    <p:spPr>
                      <a:xfrm>
                        <a:off x="574159" y="680483"/>
                        <a:ext cx="0" cy="50228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cxnSp>
                  <p:nvCxnSpPr>
                    <p:cNvPr id="33" name="Straight Arrow Connector 32"/>
                    <p:cNvCxnSpPr/>
                    <p:nvPr/>
                  </p:nvCxnSpPr>
                  <p:spPr>
                    <a:xfrm>
                      <a:off x="574159" y="1892595"/>
                      <a:ext cx="0" cy="50250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74159" y="3083441"/>
                      <a:ext cx="0" cy="50250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574159" y="4008474"/>
                      <a:ext cx="0" cy="50250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cxnSp>
                <p:nvCxnSpPr>
                  <p:cNvPr id="23" name="Straight Arrow Connector 22"/>
                  <p:cNvCxnSpPr/>
                  <p:nvPr/>
                </p:nvCxnSpPr>
                <p:spPr>
                  <a:xfrm>
                    <a:off x="574159" y="5188688"/>
                    <a:ext cx="0" cy="50228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127052" y="6028660"/>
                    <a:ext cx="650789"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Diamond 24"/>
                  <p:cNvSpPr/>
                  <p:nvPr/>
                </p:nvSpPr>
                <p:spPr>
                  <a:xfrm>
                    <a:off x="1786270" y="5592725"/>
                    <a:ext cx="1178011" cy="87321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900" dirty="0">
                        <a:effectLst/>
                        <a:ea typeface="Calibri" panose="020F0502020204030204" pitchFamily="34" charset="0"/>
                        <a:cs typeface="Arial" panose="020B0604020202020204" pitchFamily="34" charset="0"/>
                      </a:rPr>
                      <a:t>Baking </a:t>
                    </a:r>
                  </a:p>
                </p:txBody>
              </p:sp>
              <p:cxnSp>
                <p:nvCxnSpPr>
                  <p:cNvPr id="26" name="Straight Arrow Connector 25"/>
                  <p:cNvCxnSpPr/>
                  <p:nvPr/>
                </p:nvCxnSpPr>
                <p:spPr>
                  <a:xfrm>
                    <a:off x="2913321" y="4848446"/>
                    <a:ext cx="650789"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4136066" y="5188688"/>
                    <a:ext cx="0" cy="50228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8" name="Text Box 2"/>
                  <p:cNvSpPr txBox="1">
                    <a:spLocks noChangeArrowheads="1"/>
                  </p:cNvSpPr>
                  <p:nvPr/>
                </p:nvSpPr>
                <p:spPr bwMode="auto">
                  <a:xfrm>
                    <a:off x="3081511" y="5683485"/>
                    <a:ext cx="482600" cy="29273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2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Arial" panose="020B0604020202020204" pitchFamily="34" charset="0"/>
                      </a:rPr>
                      <a:t>yes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pSp>
            <p:sp>
              <p:nvSpPr>
                <p:cNvPr id="17" name="Text Box 2"/>
                <p:cNvSpPr txBox="1">
                  <a:spLocks noChangeArrowheads="1"/>
                </p:cNvSpPr>
                <p:nvPr/>
              </p:nvSpPr>
              <p:spPr bwMode="auto">
                <a:xfrm>
                  <a:off x="1988290" y="5284381"/>
                  <a:ext cx="482600" cy="29273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2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ea typeface="Calibri" panose="020F0502020204030204" pitchFamily="34" charset="0"/>
                      <a:cs typeface="Arial" panose="020B0604020202020204" pitchFamily="34" charset="0"/>
                    </a:rPr>
                    <a:t>No</a:t>
                  </a:r>
                  <a:endParaRPr lang="en-US" sz="1100"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Arial" panose="020B0604020202020204" pitchFamily="34" charset="0"/>
                  </a:endParaRPr>
                </a:p>
              </p:txBody>
            </p:sp>
          </p:grpSp>
        </p:grpSp>
        <p:sp>
          <p:nvSpPr>
            <p:cNvPr id="12" name="Text Box 1853148657"/>
            <p:cNvSpPr txBox="1"/>
            <p:nvPr/>
          </p:nvSpPr>
          <p:spPr>
            <a:xfrm>
              <a:off x="-1" y="6547449"/>
              <a:ext cx="4731385" cy="232913"/>
            </a:xfrm>
            <a:prstGeom prst="rect">
              <a:avLst/>
            </a:prstGeom>
            <a:noFill/>
            <a:ln>
              <a:noFill/>
            </a:ln>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1000"/>
                </a:spcAft>
              </a:pPr>
              <a:r>
                <a:rPr lang="en-US" sz="900" i="1" u="sng"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Arial" panose="020B0604020202020204" pitchFamily="34" charset="0"/>
                </a:rPr>
                <a:t>Figure </a:t>
              </a:r>
              <a:r>
                <a:rPr lang="en-US" sz="900" i="1"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Calibri" panose="020F0502020204030204" pitchFamily="34" charset="0"/>
                  <a:cs typeface="Arial" panose="020B0604020202020204" pitchFamily="34" charset="0"/>
                </a:rPr>
                <a:t>21: Process Flowchart</a:t>
              </a:r>
            </a:p>
          </p:txBody>
        </p:sp>
      </p:grpSp>
      <p:sp>
        <p:nvSpPr>
          <p:cNvPr id="39" name="Content Placeholder 2">
            <a:extLst>
              <a:ext uri="{FF2B5EF4-FFF2-40B4-BE49-F238E27FC236}">
                <a16:creationId xmlns:a16="http://schemas.microsoft.com/office/drawing/2014/main" id="{BE508F44-BD3C-4761-97B9-E3C9A773F876}"/>
              </a:ext>
            </a:extLst>
          </p:cNvPr>
          <p:cNvSpPr>
            <a:spLocks noGrp="1"/>
          </p:cNvSpPr>
          <p:nvPr>
            <p:ph idx="1"/>
          </p:nvPr>
        </p:nvSpPr>
        <p:spPr>
          <a:xfrm>
            <a:off x="2178050" y="1482725"/>
            <a:ext cx="9218613" cy="474845"/>
          </a:xfrm>
        </p:spPr>
        <p:txBody>
          <a:bodyPr>
            <a:noAutofit/>
          </a:bodyPr>
          <a:lstStyle/>
          <a:p>
            <a:pPr algn="just"/>
            <a:r>
              <a:rPr lang="en-US" sz="2400" dirty="0"/>
              <a:t>Flowchart</a:t>
            </a:r>
          </a:p>
          <a:p>
            <a:pPr marL="0" indent="0" algn="just">
              <a:buNone/>
            </a:pPr>
            <a:endParaRPr lang="en-US" sz="1400" dirty="0">
              <a:solidFill>
                <a:schemeClr val="tx1"/>
              </a:solidFill>
            </a:endParaRPr>
          </a:p>
        </p:txBody>
      </p:sp>
    </p:spTree>
    <p:extLst>
      <p:ext uri="{BB962C8B-B14F-4D97-AF65-F5344CB8AC3E}">
        <p14:creationId xmlns:p14="http://schemas.microsoft.com/office/powerpoint/2010/main" val="2853075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9">
                                            <p:txEl>
                                              <p:pRg st="0" end="0"/>
                                            </p:txEl>
                                          </p:spTgt>
                                        </p:tgtEl>
                                        <p:attrNameLst>
                                          <p:attrName>style.visibility</p:attrName>
                                        </p:attrNameLst>
                                      </p:cBhvr>
                                      <p:to>
                                        <p:strVal val="visible"/>
                                      </p:to>
                                    </p:set>
                                    <p:animEffect transition="in" filter="wipe(down)">
                                      <p:cBhvr>
                                        <p:cTn id="14" dur="500"/>
                                        <p:tgtEl>
                                          <p:spTgt spid="39">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6C70D-D0FC-448E-A093-51E1FE3229BE}"/>
              </a:ext>
            </a:extLst>
          </p:cNvPr>
          <p:cNvSpPr>
            <a:spLocks noGrp="1"/>
          </p:cNvSpPr>
          <p:nvPr>
            <p:ph type="title"/>
          </p:nvPr>
        </p:nvSpPr>
        <p:spPr/>
        <p:txBody>
          <a:bodyPr>
            <a:normAutofit/>
          </a:bodyPr>
          <a:lstStyle/>
          <a:p>
            <a:r>
              <a:rPr lang="en-US" b="1" dirty="0">
                <a:effectLst>
                  <a:outerShdw blurRad="38100" dist="38100" dir="2700000" algn="tl">
                    <a:srgbClr val="000000">
                      <a:alpha val="43137"/>
                    </a:srgbClr>
                  </a:outerShdw>
                </a:effectLst>
              </a:rPr>
              <a:t>Current Situation </a:t>
            </a:r>
          </a:p>
        </p:txBody>
      </p:sp>
      <p:sp>
        <p:nvSpPr>
          <p:cNvPr id="4" name="Slide Number Placeholder 3">
            <a:extLst>
              <a:ext uri="{FF2B5EF4-FFF2-40B4-BE49-F238E27FC236}">
                <a16:creationId xmlns:a16="http://schemas.microsoft.com/office/drawing/2014/main" id="{E2337DAD-83F0-47CB-A278-B00D73AB6134}"/>
              </a:ext>
            </a:extLst>
          </p:cNvPr>
          <p:cNvSpPr>
            <a:spLocks noGrp="1"/>
          </p:cNvSpPr>
          <p:nvPr>
            <p:ph type="sldNum" sz="quarter" idx="12"/>
          </p:nvPr>
        </p:nvSpPr>
        <p:spPr/>
        <p:txBody>
          <a:bodyPr/>
          <a:lstStyle/>
          <a:p>
            <a:fld id="{AA2B88A8-CF9D-4715-B494-05B43BB5DDD4}" type="slidenum">
              <a:rPr lang="en-US" smtClean="0"/>
              <a:t>7</a:t>
            </a:fld>
            <a:endParaRPr lang="en-US"/>
          </a:p>
        </p:txBody>
      </p:sp>
      <p:sp>
        <p:nvSpPr>
          <p:cNvPr id="8" name="Content Placeholder 2">
            <a:extLst>
              <a:ext uri="{FF2B5EF4-FFF2-40B4-BE49-F238E27FC236}">
                <a16:creationId xmlns:a16="http://schemas.microsoft.com/office/drawing/2014/main" id="{E43F8061-4388-4C4A-8D2D-C06FDB588291}"/>
              </a:ext>
            </a:extLst>
          </p:cNvPr>
          <p:cNvSpPr>
            <a:spLocks noGrp="1"/>
          </p:cNvSpPr>
          <p:nvPr>
            <p:ph idx="1"/>
          </p:nvPr>
        </p:nvSpPr>
        <p:spPr>
          <a:xfrm>
            <a:off x="2249847" y="1623319"/>
            <a:ext cx="8915400" cy="3777622"/>
          </a:xfrm>
        </p:spPr>
        <p:txBody>
          <a:bodyPr>
            <a:normAutofit/>
          </a:bodyPr>
          <a:lstStyle/>
          <a:p>
            <a:pPr algn="just"/>
            <a:r>
              <a:rPr lang="en-US" sz="2400" dirty="0"/>
              <a:t>After observing the cookies for 3 days, it was found that the results of the questionnaire regarding the ability of the cookies to maintain their quality and freshness were possible to develop.</a:t>
            </a:r>
          </a:p>
          <a:p>
            <a:pPr algn="just"/>
            <a:endParaRPr lang="en-US" sz="2400" dirty="0"/>
          </a:p>
          <a:p>
            <a:pPr algn="just"/>
            <a:endParaRPr lang="en-US" sz="2400" dirty="0"/>
          </a:p>
          <a:p>
            <a:pPr algn="just"/>
            <a:r>
              <a:rPr lang="en-US" sz="2400" dirty="0"/>
              <a:t>Fresh out of the oven the cookie always had a good rating and feedbacks from customers, its fresh, soft inside, and crunchy outside.</a:t>
            </a:r>
          </a:p>
          <a:p>
            <a:pPr marL="0" indent="0" algn="just">
              <a:buNone/>
            </a:pPr>
            <a:endParaRPr lang="en-US" sz="2400" dirty="0"/>
          </a:p>
          <a:p>
            <a:endParaRPr lang="en-US" dirty="0"/>
          </a:p>
        </p:txBody>
      </p:sp>
    </p:spTree>
    <p:extLst>
      <p:ext uri="{BB962C8B-B14F-4D97-AF65-F5344CB8AC3E}">
        <p14:creationId xmlns:p14="http://schemas.microsoft.com/office/powerpoint/2010/main" val="2420646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down)">
                                      <p:cBhvr>
                                        <p:cTn id="7" dur="500"/>
                                        <p:tgtEl>
                                          <p:spTgt spid="8">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8">
                                            <p:txEl>
                                              <p:pRg st="3" end="3"/>
                                            </p:txEl>
                                          </p:spTgt>
                                        </p:tgtEl>
                                        <p:attrNameLst>
                                          <p:attrName>style.visibility</p:attrName>
                                        </p:attrNameLst>
                                      </p:cBhvr>
                                      <p:to>
                                        <p:strVal val="visible"/>
                                      </p:to>
                                    </p:set>
                                    <p:animEffect transition="in" filter="wipe(down)">
                                      <p:cBhvr>
                                        <p:cTn id="10"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DAD844E8-CFD3-8540-5A43-231960F269DF}"/>
              </a:ext>
            </a:extLst>
          </p:cNvPr>
          <p:cNvGraphicFramePr>
            <a:graphicFrameLocks noGrp="1"/>
          </p:cNvGraphicFramePr>
          <p:nvPr>
            <p:ph idx="1"/>
            <p:extLst>
              <p:ext uri="{D42A27DB-BD31-4B8C-83A1-F6EECF244321}">
                <p14:modId xmlns:p14="http://schemas.microsoft.com/office/powerpoint/2010/main" val="2317361557"/>
              </p:ext>
            </p:extLst>
          </p:nvPr>
        </p:nvGraphicFramePr>
        <p:xfrm>
          <a:off x="1113681" y="3017651"/>
          <a:ext cx="9964638" cy="1782950"/>
        </p:xfrm>
        <a:graphic>
          <a:graphicData uri="http://schemas.openxmlformats.org/drawingml/2006/table">
            <a:tbl>
              <a:tblPr firstRow="1" firstCol="1" bandRow="1">
                <a:tableStyleId>{5C22544A-7EE6-4342-B048-85BDC9FD1C3A}</a:tableStyleId>
              </a:tblPr>
              <a:tblGrid>
                <a:gridCol w="1285025">
                  <a:extLst>
                    <a:ext uri="{9D8B030D-6E8A-4147-A177-3AD203B41FA5}">
                      <a16:colId xmlns:a16="http://schemas.microsoft.com/office/drawing/2014/main" val="3201067508"/>
                    </a:ext>
                  </a:extLst>
                </a:gridCol>
                <a:gridCol w="820121">
                  <a:extLst>
                    <a:ext uri="{9D8B030D-6E8A-4147-A177-3AD203B41FA5}">
                      <a16:colId xmlns:a16="http://schemas.microsoft.com/office/drawing/2014/main" val="1737843695"/>
                    </a:ext>
                  </a:extLst>
                </a:gridCol>
                <a:gridCol w="836996">
                  <a:extLst>
                    <a:ext uri="{9D8B030D-6E8A-4147-A177-3AD203B41FA5}">
                      <a16:colId xmlns:a16="http://schemas.microsoft.com/office/drawing/2014/main" val="2001510749"/>
                    </a:ext>
                  </a:extLst>
                </a:gridCol>
                <a:gridCol w="830246">
                  <a:extLst>
                    <a:ext uri="{9D8B030D-6E8A-4147-A177-3AD203B41FA5}">
                      <a16:colId xmlns:a16="http://schemas.microsoft.com/office/drawing/2014/main" val="2836888262"/>
                    </a:ext>
                  </a:extLst>
                </a:gridCol>
                <a:gridCol w="879183">
                  <a:extLst>
                    <a:ext uri="{9D8B030D-6E8A-4147-A177-3AD203B41FA5}">
                      <a16:colId xmlns:a16="http://schemas.microsoft.com/office/drawing/2014/main" val="3197230990"/>
                    </a:ext>
                  </a:extLst>
                </a:gridCol>
                <a:gridCol w="1198963">
                  <a:extLst>
                    <a:ext uri="{9D8B030D-6E8A-4147-A177-3AD203B41FA5}">
                      <a16:colId xmlns:a16="http://schemas.microsoft.com/office/drawing/2014/main" val="3294885093"/>
                    </a:ext>
                  </a:extLst>
                </a:gridCol>
                <a:gridCol w="815902">
                  <a:extLst>
                    <a:ext uri="{9D8B030D-6E8A-4147-A177-3AD203B41FA5}">
                      <a16:colId xmlns:a16="http://schemas.microsoft.com/office/drawing/2014/main" val="1358276969"/>
                    </a:ext>
                  </a:extLst>
                </a:gridCol>
                <a:gridCol w="815902">
                  <a:extLst>
                    <a:ext uri="{9D8B030D-6E8A-4147-A177-3AD203B41FA5}">
                      <a16:colId xmlns:a16="http://schemas.microsoft.com/office/drawing/2014/main" val="4089286108"/>
                    </a:ext>
                  </a:extLst>
                </a:gridCol>
                <a:gridCol w="944152">
                  <a:extLst>
                    <a:ext uri="{9D8B030D-6E8A-4147-A177-3AD203B41FA5}">
                      <a16:colId xmlns:a16="http://schemas.microsoft.com/office/drawing/2014/main" val="3938476863"/>
                    </a:ext>
                  </a:extLst>
                </a:gridCol>
                <a:gridCol w="759371">
                  <a:extLst>
                    <a:ext uri="{9D8B030D-6E8A-4147-A177-3AD203B41FA5}">
                      <a16:colId xmlns:a16="http://schemas.microsoft.com/office/drawing/2014/main" val="3675464600"/>
                    </a:ext>
                  </a:extLst>
                </a:gridCol>
                <a:gridCol w="778777">
                  <a:extLst>
                    <a:ext uri="{9D8B030D-6E8A-4147-A177-3AD203B41FA5}">
                      <a16:colId xmlns:a16="http://schemas.microsoft.com/office/drawing/2014/main" val="321037550"/>
                    </a:ext>
                  </a:extLst>
                </a:gridCol>
              </a:tblGrid>
              <a:tr h="898471">
                <a:tc>
                  <a:txBody>
                    <a:bodyPr/>
                    <a:lstStyle/>
                    <a:p>
                      <a:pPr marL="0" marR="0" algn="ctr">
                        <a:lnSpc>
                          <a:spcPct val="107000"/>
                        </a:lnSpc>
                        <a:spcBef>
                          <a:spcPts val="0"/>
                        </a:spcBef>
                        <a:spcAft>
                          <a:spcPts val="0"/>
                        </a:spcAft>
                      </a:pPr>
                      <a:r>
                        <a:rPr lang="en-US" sz="1600" dirty="0"/>
                        <a:t>Material</a:t>
                      </a:r>
                    </a:p>
                  </a:txBody>
                  <a:tcPr marL="68580" marR="68580" marT="0" marB="0" anchor="ctr"/>
                </a:tc>
                <a:tc>
                  <a:txBody>
                    <a:bodyPr/>
                    <a:lstStyle/>
                    <a:p>
                      <a:pPr marL="0" marR="0" algn="ctr">
                        <a:lnSpc>
                          <a:spcPct val="107000"/>
                        </a:lnSpc>
                        <a:spcBef>
                          <a:spcPts val="0"/>
                        </a:spcBef>
                        <a:spcAft>
                          <a:spcPts val="0"/>
                        </a:spcAft>
                      </a:pPr>
                      <a:r>
                        <a:rPr lang="en-US" sz="1600" dirty="0"/>
                        <a:t>W. flour</a:t>
                      </a:r>
                    </a:p>
                  </a:txBody>
                  <a:tcPr marL="68580" marR="68580" marT="0" marB="0" anchor="ctr"/>
                </a:tc>
                <a:tc>
                  <a:txBody>
                    <a:bodyPr/>
                    <a:lstStyle/>
                    <a:p>
                      <a:pPr marL="0" marR="0" algn="ctr">
                        <a:lnSpc>
                          <a:spcPct val="107000"/>
                        </a:lnSpc>
                        <a:spcBef>
                          <a:spcPts val="0"/>
                        </a:spcBef>
                        <a:spcAft>
                          <a:spcPts val="0"/>
                        </a:spcAft>
                      </a:pPr>
                      <a:r>
                        <a:rPr lang="en-US" sz="1600" dirty="0"/>
                        <a:t>B. sugar</a:t>
                      </a:r>
                    </a:p>
                  </a:txBody>
                  <a:tcPr marL="68580" marR="68580" marT="0" marB="0" anchor="ctr"/>
                </a:tc>
                <a:tc>
                  <a:txBody>
                    <a:bodyPr/>
                    <a:lstStyle/>
                    <a:p>
                      <a:pPr marL="0" marR="0" algn="ctr">
                        <a:lnSpc>
                          <a:spcPct val="107000"/>
                        </a:lnSpc>
                        <a:spcBef>
                          <a:spcPts val="0"/>
                        </a:spcBef>
                        <a:spcAft>
                          <a:spcPts val="0"/>
                        </a:spcAft>
                      </a:pPr>
                      <a:r>
                        <a:rPr lang="en-US" sz="1600" dirty="0"/>
                        <a:t>W. sugar</a:t>
                      </a:r>
                    </a:p>
                  </a:txBody>
                  <a:tcPr marL="68580" marR="68580" marT="0" marB="0" anchor="ctr"/>
                </a:tc>
                <a:tc>
                  <a:txBody>
                    <a:bodyPr/>
                    <a:lstStyle/>
                    <a:p>
                      <a:pPr marL="0" marR="0" algn="ctr">
                        <a:lnSpc>
                          <a:spcPct val="107000"/>
                        </a:lnSpc>
                        <a:spcBef>
                          <a:spcPts val="0"/>
                        </a:spcBef>
                        <a:spcAft>
                          <a:spcPts val="0"/>
                        </a:spcAft>
                      </a:pPr>
                      <a:r>
                        <a:rPr lang="en-US" sz="1600" dirty="0"/>
                        <a:t>Butter</a:t>
                      </a:r>
                    </a:p>
                  </a:txBody>
                  <a:tcPr marL="68580" marR="68580" marT="0" marB="0" anchor="ctr"/>
                </a:tc>
                <a:tc>
                  <a:txBody>
                    <a:bodyPr/>
                    <a:lstStyle/>
                    <a:p>
                      <a:pPr marL="0" marR="0" algn="ctr">
                        <a:lnSpc>
                          <a:spcPct val="107000"/>
                        </a:lnSpc>
                        <a:spcBef>
                          <a:spcPts val="0"/>
                        </a:spcBef>
                        <a:spcAft>
                          <a:spcPts val="0"/>
                        </a:spcAft>
                      </a:pPr>
                      <a:r>
                        <a:rPr lang="en-US" sz="1600" dirty="0"/>
                        <a:t>Chocolate chips</a:t>
                      </a:r>
                    </a:p>
                  </a:txBody>
                  <a:tcPr marL="68580" marR="68580" marT="0" marB="0" anchor="ctr"/>
                </a:tc>
                <a:tc>
                  <a:txBody>
                    <a:bodyPr/>
                    <a:lstStyle/>
                    <a:p>
                      <a:pPr marL="0" marR="0" algn="ctr">
                        <a:lnSpc>
                          <a:spcPct val="107000"/>
                        </a:lnSpc>
                        <a:spcBef>
                          <a:spcPts val="0"/>
                        </a:spcBef>
                        <a:spcAft>
                          <a:spcPts val="0"/>
                        </a:spcAft>
                      </a:pPr>
                      <a:r>
                        <a:rPr lang="en-US" sz="1600" dirty="0"/>
                        <a:t>Eggs</a:t>
                      </a:r>
                    </a:p>
                  </a:txBody>
                  <a:tcPr marL="68580" marR="68580" marT="0" marB="0" anchor="ctr"/>
                </a:tc>
                <a:tc>
                  <a:txBody>
                    <a:bodyPr/>
                    <a:lstStyle/>
                    <a:p>
                      <a:pPr marL="0" marR="0" algn="ctr">
                        <a:lnSpc>
                          <a:spcPct val="107000"/>
                        </a:lnSpc>
                        <a:spcBef>
                          <a:spcPts val="0"/>
                        </a:spcBef>
                        <a:spcAft>
                          <a:spcPts val="0"/>
                        </a:spcAft>
                      </a:pPr>
                      <a:r>
                        <a:rPr lang="en-US" sz="1600" dirty="0"/>
                        <a:t>Soda</a:t>
                      </a:r>
                    </a:p>
                  </a:txBody>
                  <a:tcPr marL="68580" marR="68580" marT="0" marB="0" anchor="ctr"/>
                </a:tc>
                <a:tc>
                  <a:txBody>
                    <a:bodyPr/>
                    <a:lstStyle/>
                    <a:p>
                      <a:pPr marL="0" marR="0" algn="ctr">
                        <a:lnSpc>
                          <a:spcPct val="107000"/>
                        </a:lnSpc>
                        <a:spcBef>
                          <a:spcPts val="0"/>
                        </a:spcBef>
                        <a:spcAft>
                          <a:spcPts val="0"/>
                        </a:spcAft>
                      </a:pPr>
                      <a:r>
                        <a:rPr lang="en-US" sz="1600" dirty="0"/>
                        <a:t>Baking powder</a:t>
                      </a:r>
                    </a:p>
                  </a:txBody>
                  <a:tcPr marL="68580" marR="68580" marT="0" marB="0" anchor="ctr"/>
                </a:tc>
                <a:tc>
                  <a:txBody>
                    <a:bodyPr/>
                    <a:lstStyle/>
                    <a:p>
                      <a:pPr marL="0" marR="0" algn="ctr">
                        <a:lnSpc>
                          <a:spcPct val="107000"/>
                        </a:lnSpc>
                        <a:spcBef>
                          <a:spcPts val="0"/>
                        </a:spcBef>
                        <a:spcAft>
                          <a:spcPts val="0"/>
                        </a:spcAft>
                      </a:pPr>
                      <a:r>
                        <a:rPr lang="en-US" sz="1600" dirty="0"/>
                        <a:t>Salt</a:t>
                      </a:r>
                    </a:p>
                  </a:txBody>
                  <a:tcPr marL="68580" marR="68580" marT="0" marB="0" anchor="ctr"/>
                </a:tc>
                <a:tc>
                  <a:txBody>
                    <a:bodyPr/>
                    <a:lstStyle/>
                    <a:p>
                      <a:pPr marL="0" marR="0" algn="ctr">
                        <a:lnSpc>
                          <a:spcPct val="107000"/>
                        </a:lnSpc>
                        <a:spcBef>
                          <a:spcPts val="0"/>
                        </a:spcBef>
                        <a:spcAft>
                          <a:spcPts val="0"/>
                        </a:spcAft>
                      </a:pPr>
                      <a:r>
                        <a:rPr lang="en-US" sz="1600" dirty="0"/>
                        <a:t>Vanilla</a:t>
                      </a:r>
                    </a:p>
                  </a:txBody>
                  <a:tcPr marL="68580" marR="68580" marT="0" marB="0" anchor="ctr"/>
                </a:tc>
                <a:extLst>
                  <a:ext uri="{0D108BD9-81ED-4DB2-BD59-A6C34878D82A}">
                    <a16:rowId xmlns:a16="http://schemas.microsoft.com/office/drawing/2014/main" val="1131090850"/>
                  </a:ext>
                </a:extLst>
              </a:tr>
              <a:tr h="884479">
                <a:tc>
                  <a:txBody>
                    <a:bodyPr/>
                    <a:lstStyle/>
                    <a:p>
                      <a:pPr marL="0" marR="0" algn="ctr">
                        <a:lnSpc>
                          <a:spcPct val="107000"/>
                        </a:lnSpc>
                        <a:spcBef>
                          <a:spcPts val="0"/>
                        </a:spcBef>
                        <a:spcAft>
                          <a:spcPts val="0"/>
                        </a:spcAft>
                      </a:pPr>
                      <a:r>
                        <a:rPr lang="en-US" sz="1600"/>
                        <a:t>Measurement</a:t>
                      </a:r>
                    </a:p>
                  </a:txBody>
                  <a:tcPr marL="68580" marR="68580" marT="0" marB="0" anchor="ctr"/>
                </a:tc>
                <a:tc>
                  <a:txBody>
                    <a:bodyPr/>
                    <a:lstStyle/>
                    <a:p>
                      <a:pPr marL="0" marR="0" algn="ctr">
                        <a:lnSpc>
                          <a:spcPct val="107000"/>
                        </a:lnSpc>
                        <a:spcBef>
                          <a:spcPts val="0"/>
                        </a:spcBef>
                        <a:spcAft>
                          <a:spcPts val="0"/>
                        </a:spcAft>
                      </a:pPr>
                      <a:r>
                        <a:rPr lang="en-US" sz="1600" b="1" dirty="0"/>
                        <a:t>180g</a:t>
                      </a:r>
                    </a:p>
                  </a:txBody>
                  <a:tcPr marL="68580" marR="68580" marT="0" marB="0" anchor="ctr"/>
                </a:tc>
                <a:tc>
                  <a:txBody>
                    <a:bodyPr/>
                    <a:lstStyle/>
                    <a:p>
                      <a:pPr marL="0" marR="0" algn="ctr">
                        <a:lnSpc>
                          <a:spcPct val="107000"/>
                        </a:lnSpc>
                        <a:spcBef>
                          <a:spcPts val="0"/>
                        </a:spcBef>
                        <a:spcAft>
                          <a:spcPts val="0"/>
                        </a:spcAft>
                      </a:pPr>
                      <a:r>
                        <a:rPr lang="en-US" sz="1600" b="1" dirty="0"/>
                        <a:t>100g</a:t>
                      </a:r>
                    </a:p>
                  </a:txBody>
                  <a:tcPr marL="68580" marR="68580" marT="0" marB="0" anchor="ctr"/>
                </a:tc>
                <a:tc>
                  <a:txBody>
                    <a:bodyPr/>
                    <a:lstStyle/>
                    <a:p>
                      <a:pPr marL="0" marR="0" algn="ctr">
                        <a:lnSpc>
                          <a:spcPct val="107000"/>
                        </a:lnSpc>
                        <a:spcBef>
                          <a:spcPts val="0"/>
                        </a:spcBef>
                        <a:spcAft>
                          <a:spcPts val="0"/>
                        </a:spcAft>
                      </a:pPr>
                      <a:r>
                        <a:rPr lang="en-US" sz="1600" b="1" dirty="0"/>
                        <a:t>100g</a:t>
                      </a:r>
                    </a:p>
                  </a:txBody>
                  <a:tcPr marL="68580" marR="68580" marT="0" marB="0" anchor="ctr"/>
                </a:tc>
                <a:tc>
                  <a:txBody>
                    <a:bodyPr/>
                    <a:lstStyle/>
                    <a:p>
                      <a:pPr marL="0" marR="0" algn="ctr">
                        <a:lnSpc>
                          <a:spcPct val="107000"/>
                        </a:lnSpc>
                        <a:spcBef>
                          <a:spcPts val="0"/>
                        </a:spcBef>
                        <a:spcAft>
                          <a:spcPts val="0"/>
                        </a:spcAft>
                      </a:pPr>
                      <a:r>
                        <a:rPr lang="en-US" sz="1600" b="1" dirty="0"/>
                        <a:t>115g</a:t>
                      </a:r>
                    </a:p>
                  </a:txBody>
                  <a:tcPr marL="68580" marR="68580" marT="0" marB="0" anchor="ctr"/>
                </a:tc>
                <a:tc>
                  <a:txBody>
                    <a:bodyPr/>
                    <a:lstStyle/>
                    <a:p>
                      <a:pPr marL="0" marR="0" algn="ctr">
                        <a:lnSpc>
                          <a:spcPct val="107000"/>
                        </a:lnSpc>
                        <a:spcBef>
                          <a:spcPts val="0"/>
                        </a:spcBef>
                        <a:spcAft>
                          <a:spcPts val="0"/>
                        </a:spcAft>
                      </a:pPr>
                      <a:r>
                        <a:rPr lang="en-US" sz="1600" b="1" dirty="0"/>
                        <a:t>175g </a:t>
                      </a:r>
                    </a:p>
                  </a:txBody>
                  <a:tcPr marL="68580" marR="68580" marT="0" marB="0" anchor="ctr"/>
                </a:tc>
                <a:tc>
                  <a:txBody>
                    <a:bodyPr/>
                    <a:lstStyle/>
                    <a:p>
                      <a:pPr marL="0" marR="0" algn="ctr">
                        <a:lnSpc>
                          <a:spcPct val="107000"/>
                        </a:lnSpc>
                        <a:spcBef>
                          <a:spcPts val="0"/>
                        </a:spcBef>
                        <a:spcAft>
                          <a:spcPts val="0"/>
                        </a:spcAft>
                      </a:pPr>
                      <a:r>
                        <a:rPr lang="en-US" sz="1600" b="1" dirty="0"/>
                        <a:t>60g</a:t>
                      </a:r>
                    </a:p>
                  </a:txBody>
                  <a:tcPr marL="68580" marR="68580" marT="0" marB="0" anchor="ctr"/>
                </a:tc>
                <a:tc>
                  <a:txBody>
                    <a:bodyPr/>
                    <a:lstStyle/>
                    <a:p>
                      <a:pPr marL="0" marR="0" algn="ctr">
                        <a:lnSpc>
                          <a:spcPct val="107000"/>
                        </a:lnSpc>
                        <a:spcBef>
                          <a:spcPts val="0"/>
                        </a:spcBef>
                        <a:spcAft>
                          <a:spcPts val="0"/>
                        </a:spcAft>
                      </a:pPr>
                      <a:r>
                        <a:rPr lang="en-US" sz="1600" b="1" dirty="0"/>
                        <a:t>5g</a:t>
                      </a:r>
                    </a:p>
                  </a:txBody>
                  <a:tcPr marL="68580" marR="68580" marT="0" marB="0" anchor="ctr"/>
                </a:tc>
                <a:tc>
                  <a:txBody>
                    <a:bodyPr/>
                    <a:lstStyle/>
                    <a:p>
                      <a:pPr marL="0" marR="0" algn="ctr">
                        <a:lnSpc>
                          <a:spcPct val="107000"/>
                        </a:lnSpc>
                        <a:spcBef>
                          <a:spcPts val="0"/>
                        </a:spcBef>
                        <a:spcAft>
                          <a:spcPts val="0"/>
                        </a:spcAft>
                      </a:pPr>
                      <a:r>
                        <a:rPr lang="en-US" sz="1600" b="1" dirty="0"/>
                        <a:t>5g</a:t>
                      </a:r>
                    </a:p>
                  </a:txBody>
                  <a:tcPr marL="68580" marR="68580" marT="0" marB="0" anchor="ctr"/>
                </a:tc>
                <a:tc>
                  <a:txBody>
                    <a:bodyPr/>
                    <a:lstStyle/>
                    <a:p>
                      <a:pPr marL="0" marR="0" algn="ctr">
                        <a:lnSpc>
                          <a:spcPct val="107000"/>
                        </a:lnSpc>
                        <a:spcBef>
                          <a:spcPts val="0"/>
                        </a:spcBef>
                        <a:spcAft>
                          <a:spcPts val="0"/>
                        </a:spcAft>
                      </a:pPr>
                      <a:r>
                        <a:rPr lang="en-US" sz="1600" b="1" dirty="0"/>
                        <a:t>3g</a:t>
                      </a:r>
                    </a:p>
                  </a:txBody>
                  <a:tcPr marL="68580" marR="68580" marT="0" marB="0" anchor="ctr"/>
                </a:tc>
                <a:tc>
                  <a:txBody>
                    <a:bodyPr/>
                    <a:lstStyle/>
                    <a:p>
                      <a:pPr marL="0" marR="0" algn="ctr">
                        <a:lnSpc>
                          <a:spcPct val="107000"/>
                        </a:lnSpc>
                        <a:spcBef>
                          <a:spcPts val="0"/>
                        </a:spcBef>
                        <a:spcAft>
                          <a:spcPts val="0"/>
                        </a:spcAft>
                      </a:pPr>
                      <a:r>
                        <a:rPr lang="en-US" sz="1600" b="1" dirty="0"/>
                        <a:t>4.5g</a:t>
                      </a:r>
                    </a:p>
                  </a:txBody>
                  <a:tcPr marL="68580" marR="68580" marT="0" marB="0" anchor="ctr"/>
                </a:tc>
                <a:extLst>
                  <a:ext uri="{0D108BD9-81ED-4DB2-BD59-A6C34878D82A}">
                    <a16:rowId xmlns:a16="http://schemas.microsoft.com/office/drawing/2014/main" val="255391003"/>
                  </a:ext>
                </a:extLst>
              </a:tr>
            </a:tbl>
          </a:graphicData>
        </a:graphic>
      </p:graphicFrame>
      <p:sp>
        <p:nvSpPr>
          <p:cNvPr id="4" name="Slide Number Placeholder 3">
            <a:extLst>
              <a:ext uri="{FF2B5EF4-FFF2-40B4-BE49-F238E27FC236}">
                <a16:creationId xmlns:a16="http://schemas.microsoft.com/office/drawing/2014/main" id="{98D52281-E78C-CE41-D5C9-365331AA478E}"/>
              </a:ext>
            </a:extLst>
          </p:cNvPr>
          <p:cNvSpPr>
            <a:spLocks noGrp="1"/>
          </p:cNvSpPr>
          <p:nvPr>
            <p:ph type="sldNum" sz="quarter" idx="12"/>
          </p:nvPr>
        </p:nvSpPr>
        <p:spPr/>
        <p:txBody>
          <a:bodyPr/>
          <a:lstStyle/>
          <a:p>
            <a:fld id="{AA2B88A8-CF9D-4715-B494-05B43BB5DDD4}" type="slidenum">
              <a:rPr lang="en-US" smtClean="0"/>
              <a:t>8</a:t>
            </a:fld>
            <a:endParaRPr lang="en-US"/>
          </a:p>
        </p:txBody>
      </p:sp>
      <p:sp>
        <p:nvSpPr>
          <p:cNvPr id="10" name="Content Placeholder 2">
            <a:extLst>
              <a:ext uri="{FF2B5EF4-FFF2-40B4-BE49-F238E27FC236}">
                <a16:creationId xmlns:a16="http://schemas.microsoft.com/office/drawing/2014/main" id="{D33E0916-625B-0BE5-4CAA-524FF1DC3249}"/>
              </a:ext>
            </a:extLst>
          </p:cNvPr>
          <p:cNvSpPr txBox="1">
            <a:spLocks/>
          </p:cNvSpPr>
          <p:nvPr/>
        </p:nvSpPr>
        <p:spPr>
          <a:xfrm>
            <a:off x="2249847" y="1623319"/>
            <a:ext cx="8915400" cy="121318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rtl="0">
              <a:lnSpc>
                <a:spcPct val="107000"/>
              </a:lnSpc>
              <a:spcBef>
                <a:spcPts val="0"/>
              </a:spcBef>
              <a:spcAft>
                <a:spcPts val="800"/>
              </a:spcAft>
              <a:buFont typeface="Symbol" panose="05050102010706020507" pitchFamily="18" charset="2"/>
              <a:buChar char=""/>
            </a:pPr>
            <a:r>
              <a:rPr lang="en-US" sz="2400" dirty="0"/>
              <a:t>we used an alternative recipe for professional reasons. And it is as follow:</a:t>
            </a:r>
          </a:p>
          <a:p>
            <a:pPr marL="0" indent="0" algn="just">
              <a:buFont typeface="Wingdings 3" charset="2"/>
              <a:buNone/>
            </a:pPr>
            <a:endParaRPr lang="en-US" sz="2400" dirty="0"/>
          </a:p>
          <a:p>
            <a:endParaRPr lang="en-US" dirty="0"/>
          </a:p>
        </p:txBody>
      </p:sp>
      <p:sp>
        <p:nvSpPr>
          <p:cNvPr id="12" name="TextBox 11">
            <a:extLst>
              <a:ext uri="{FF2B5EF4-FFF2-40B4-BE49-F238E27FC236}">
                <a16:creationId xmlns:a16="http://schemas.microsoft.com/office/drawing/2014/main" id="{83DFE99C-75D3-61BF-6307-422DA2157717}"/>
              </a:ext>
            </a:extLst>
          </p:cNvPr>
          <p:cNvSpPr txBox="1"/>
          <p:nvPr/>
        </p:nvSpPr>
        <p:spPr>
          <a:xfrm>
            <a:off x="3046095" y="4854788"/>
            <a:ext cx="6099810" cy="253916"/>
          </a:xfrm>
          <a:prstGeom prst="rect">
            <a:avLst/>
          </a:prstGeom>
          <a:noFill/>
        </p:spPr>
        <p:txBody>
          <a:bodyPr wrap="square">
            <a:spAutoFit/>
          </a:bodyPr>
          <a:lstStyle/>
          <a:p>
            <a:pPr marL="0" marR="0" algn="ctr">
              <a:spcBef>
                <a:spcPts val="0"/>
              </a:spcBef>
              <a:spcAft>
                <a:spcPts val="1000"/>
              </a:spcAft>
            </a:pPr>
            <a:r>
              <a:rPr lang="en-US" sz="1050" i="1" dirty="0">
                <a:ln w="0"/>
                <a:solidFill>
                  <a:schemeClr val="accent1"/>
                </a:solidFill>
                <a:effectLst>
                  <a:outerShdw blurRad="38100" dist="25400" dir="5400000" algn="ctr" rotWithShape="0">
                    <a:srgbClr val="6E747A">
                      <a:alpha val="43000"/>
                    </a:srgbClr>
                  </a:outerShdw>
                </a:effectLst>
                <a:latin typeface="Calibri" panose="020F0502020204030204" pitchFamily="34" charset="0"/>
                <a:cs typeface="Arial" panose="020B0604020202020204" pitchFamily="34" charset="0"/>
              </a:rPr>
              <a:t>Table 1:The experimental recipe </a:t>
            </a:r>
          </a:p>
        </p:txBody>
      </p:sp>
      <p:sp>
        <p:nvSpPr>
          <p:cNvPr id="13" name="Title 1">
            <a:extLst>
              <a:ext uri="{FF2B5EF4-FFF2-40B4-BE49-F238E27FC236}">
                <a16:creationId xmlns:a16="http://schemas.microsoft.com/office/drawing/2014/main" id="{2DC561FB-4EEA-A556-9932-375C4CFFB99A}"/>
              </a:ext>
            </a:extLst>
          </p:cNvPr>
          <p:cNvSpPr>
            <a:spLocks noGrp="1"/>
          </p:cNvSpPr>
          <p:nvPr>
            <p:ph type="title"/>
          </p:nvPr>
        </p:nvSpPr>
        <p:spPr>
          <a:xfrm>
            <a:off x="2592925" y="624110"/>
            <a:ext cx="8911687" cy="1280890"/>
          </a:xfrm>
        </p:spPr>
        <p:txBody>
          <a:bodyPr>
            <a:normAutofit/>
          </a:bodyPr>
          <a:lstStyle/>
          <a:p>
            <a:r>
              <a:rPr lang="en-US" b="1" dirty="0">
                <a:effectLst>
                  <a:outerShdw blurRad="38100" dist="38100" dir="2700000" algn="tl">
                    <a:srgbClr val="000000">
                      <a:alpha val="43137"/>
                    </a:srgbClr>
                  </a:outerShdw>
                </a:effectLst>
              </a:rPr>
              <a:t>Current Situation </a:t>
            </a:r>
          </a:p>
        </p:txBody>
      </p:sp>
    </p:spTree>
    <p:extLst>
      <p:ext uri="{BB962C8B-B14F-4D97-AF65-F5344CB8AC3E}">
        <p14:creationId xmlns:p14="http://schemas.microsoft.com/office/powerpoint/2010/main" val="2043427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down)">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inVertical)">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95532-95D3-4B34-8197-C4CA04BB3AFF}"/>
              </a:ext>
            </a:extLst>
          </p:cNvPr>
          <p:cNvSpPr>
            <a:spLocks noGrp="1"/>
          </p:cNvSpPr>
          <p:nvPr>
            <p:ph type="title"/>
          </p:nvPr>
        </p:nvSpPr>
        <p:spPr/>
        <p:txBody>
          <a:bodyPr>
            <a:normAutofit/>
          </a:bodyPr>
          <a:lstStyle/>
          <a:p>
            <a:r>
              <a:rPr lang="en-US" b="1" dirty="0">
                <a:effectLst>
                  <a:outerShdw blurRad="38100" dist="38100" dir="2700000" algn="tl">
                    <a:srgbClr val="000000">
                      <a:alpha val="43137"/>
                    </a:srgbClr>
                  </a:outerShdw>
                </a:effectLst>
              </a:rPr>
              <a:t>Our Work </a:t>
            </a:r>
          </a:p>
        </p:txBody>
      </p:sp>
      <p:sp>
        <p:nvSpPr>
          <p:cNvPr id="3" name="Content Placeholder 2">
            <a:extLst>
              <a:ext uri="{FF2B5EF4-FFF2-40B4-BE49-F238E27FC236}">
                <a16:creationId xmlns:a16="http://schemas.microsoft.com/office/drawing/2014/main" id="{15910910-DA6C-4B11-98C4-AC3E17A6180C}"/>
              </a:ext>
            </a:extLst>
          </p:cNvPr>
          <p:cNvSpPr>
            <a:spLocks noGrp="1"/>
          </p:cNvSpPr>
          <p:nvPr>
            <p:ph idx="1"/>
          </p:nvPr>
        </p:nvSpPr>
        <p:spPr>
          <a:xfrm>
            <a:off x="1929006" y="1744489"/>
            <a:ext cx="8629015" cy="3892739"/>
          </a:xfrm>
        </p:spPr>
        <p:txBody>
          <a:bodyPr/>
          <a:lstStyle/>
          <a:p>
            <a:pPr algn="just"/>
            <a:r>
              <a:rPr lang="en-US" sz="2400" dirty="0"/>
              <a:t>Our project aims to improve that taste somewhat close to that fresh cookie by adjust the recipe slightly.</a:t>
            </a:r>
          </a:p>
          <a:p>
            <a:pPr algn="just"/>
            <a:endParaRPr lang="en-US" dirty="0"/>
          </a:p>
          <a:p>
            <a:pPr algn="just"/>
            <a:endParaRPr lang="en-US" dirty="0"/>
          </a:p>
          <a:p>
            <a:pPr algn="just"/>
            <a:r>
              <a:rPr lang="en-US" sz="2400" dirty="0"/>
              <a:t>We did some experience and trials using </a:t>
            </a:r>
            <a:r>
              <a:rPr lang="en-US" sz="2400" dirty="0" err="1"/>
              <a:t>minitap</a:t>
            </a:r>
            <a:r>
              <a:rPr lang="en-US" sz="2400" dirty="0"/>
              <a:t> to get the best recipe that maintains the best quality overtime as a main purpose.</a:t>
            </a:r>
          </a:p>
          <a:p>
            <a:endParaRPr lang="en-US" dirty="0"/>
          </a:p>
        </p:txBody>
      </p:sp>
      <p:sp>
        <p:nvSpPr>
          <p:cNvPr id="4" name="Slide Number Placeholder 3">
            <a:extLst>
              <a:ext uri="{FF2B5EF4-FFF2-40B4-BE49-F238E27FC236}">
                <a16:creationId xmlns:a16="http://schemas.microsoft.com/office/drawing/2014/main" id="{894DD348-EE62-442A-A7CB-0C5D4E3DFF3F}"/>
              </a:ext>
            </a:extLst>
          </p:cNvPr>
          <p:cNvSpPr>
            <a:spLocks noGrp="1"/>
          </p:cNvSpPr>
          <p:nvPr>
            <p:ph type="sldNum" sz="quarter" idx="12"/>
          </p:nvPr>
        </p:nvSpPr>
        <p:spPr/>
        <p:txBody>
          <a:bodyPr/>
          <a:lstStyle/>
          <a:p>
            <a:fld id="{AA2B88A8-CF9D-4715-B494-05B43BB5DDD4}" type="slidenum">
              <a:rPr lang="en-US" smtClean="0"/>
              <a:t>9</a:t>
            </a:fld>
            <a:endParaRPr lang="en-US"/>
          </a:p>
        </p:txBody>
      </p:sp>
    </p:spTree>
    <p:extLst>
      <p:ext uri="{BB962C8B-B14F-4D97-AF65-F5344CB8AC3E}">
        <p14:creationId xmlns:p14="http://schemas.microsoft.com/office/powerpoint/2010/main" val="2646701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14550</TotalTime>
  <Words>776</Words>
  <Application>Microsoft Office PowerPoint</Application>
  <PresentationFormat>Widescreen</PresentationFormat>
  <Paragraphs>150</Paragraphs>
  <Slides>21</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Century Gothic</vt:lpstr>
      <vt:lpstr>Symbol</vt:lpstr>
      <vt:lpstr>Times New Roman</vt:lpstr>
      <vt:lpstr>Wingdings</vt:lpstr>
      <vt:lpstr>Wingdings 3</vt:lpstr>
      <vt:lpstr>Wisp</vt:lpstr>
      <vt:lpstr>Graduation Project (2)  Cookie Quality Optimization for piece of cake</vt:lpstr>
      <vt:lpstr>Outline</vt:lpstr>
      <vt:lpstr>Introduction </vt:lpstr>
      <vt:lpstr>Project Description</vt:lpstr>
      <vt:lpstr>Methodology </vt:lpstr>
      <vt:lpstr>Current Situation </vt:lpstr>
      <vt:lpstr>Current Situation </vt:lpstr>
      <vt:lpstr>Current Situation </vt:lpstr>
      <vt:lpstr>Our Work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Conclusion:</vt:lpstr>
      <vt:lpstr>Recommendation: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(1)  Operations Improvement At Al-Andalus Factory</dc:title>
  <dc:creator>Manar</dc:creator>
  <cp:lastModifiedBy>masa kayed</cp:lastModifiedBy>
  <cp:revision>81</cp:revision>
  <dcterms:created xsi:type="dcterms:W3CDTF">2019-05-17T12:05:45Z</dcterms:created>
  <dcterms:modified xsi:type="dcterms:W3CDTF">2024-08-28T13:53:14Z</dcterms:modified>
</cp:coreProperties>
</file>