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5143500" cx="9144000"/>
  <p:notesSz cx="6858000" cy="9144000"/>
  <p:embeddedFontLst>
    <p:embeddedFont>
      <p:font typeface="Roboto"/>
      <p:regular r:id="rId16"/>
      <p:bold r:id="rId17"/>
      <p:italic r:id="rId18"/>
      <p:boldItalic r:id="rId19"/>
    </p:embeddedFont>
    <p:embeddedFont>
      <p:font typeface="Merriweather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Merriweather-regular.fntdata"/><Relationship Id="rId11" Type="http://schemas.openxmlformats.org/officeDocument/2006/relationships/slide" Target="slides/slide6.xml"/><Relationship Id="rId22" Type="http://schemas.openxmlformats.org/officeDocument/2006/relationships/font" Target="fonts/Merriweather-italic.fntdata"/><Relationship Id="rId10" Type="http://schemas.openxmlformats.org/officeDocument/2006/relationships/slide" Target="slides/slide5.xml"/><Relationship Id="rId21" Type="http://schemas.openxmlformats.org/officeDocument/2006/relationships/font" Target="fonts/Merriweather-bold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23" Type="http://schemas.openxmlformats.org/officeDocument/2006/relationships/font" Target="fonts/Merriweather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Roboto-bold.fntdata"/><Relationship Id="rId16" Type="http://schemas.openxmlformats.org/officeDocument/2006/relationships/font" Target="fonts/Roboto-regular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Roboto-boldItalic.fntdata"/><Relationship Id="rId6" Type="http://schemas.openxmlformats.org/officeDocument/2006/relationships/slide" Target="slides/slide1.xml"/><Relationship Id="rId18" Type="http://schemas.openxmlformats.org/officeDocument/2006/relationships/font" Target="fonts/Roboto-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b1634d8491_0_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b1634d8491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a7e2522a94_0_10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a7e2522a94_0_1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b1634d8491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b1634d8491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b26df6d285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b26df6d285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a7e2522a94_0_1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a7e2522a94_0_1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b265759dc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b265759dc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b265759dc5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b265759dc5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b26df6d28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b26df6d28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b2a529165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b2a529165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-125" y="0"/>
            <a:ext cx="9144250" cy="4398100"/>
          </a:xfrm>
          <a:custGeom>
            <a:rect b="b" l="l" r="r" t="t"/>
            <a:pathLst>
              <a:path extrusionOk="0" h="175924" w="36577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sp>
        <p:nvSpPr>
          <p:cNvPr id="11" name="Google Shape;11;p2"/>
          <p:cNvSpPr txBox="1"/>
          <p:nvPr>
            <p:ph type="ctr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311700" y="1878560"/>
            <a:ext cx="4242600" cy="73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dk1"/>
        </a:solidFill>
      </p:bgPr>
    </p:bg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1"/>
          <p:cNvSpPr txBox="1"/>
          <p:nvPr>
            <p:ph hasCustomPrompt="1" type="title"/>
          </p:nvPr>
        </p:nvSpPr>
        <p:spPr>
          <a:xfrm>
            <a:off x="311750" y="831175"/>
            <a:ext cx="5334900" cy="1244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6" name="Google Shape;56;p11"/>
          <p:cNvSpPr txBox="1"/>
          <p:nvPr>
            <p:ph idx="1" type="body"/>
          </p:nvPr>
        </p:nvSpPr>
        <p:spPr>
          <a:xfrm>
            <a:off x="311700" y="2121425"/>
            <a:ext cx="5334900" cy="94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●"/>
              <a:defRPr>
                <a:solidFill>
                  <a:schemeClr val="accent2"/>
                </a:solidFill>
              </a:defRPr>
            </a:lvl1pPr>
            <a:lvl2pPr indent="-298450" lvl="1" marL="914400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2pPr>
            <a:lvl3pPr indent="-298450" lvl="2" marL="1371600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3pPr>
            <a:lvl4pPr indent="-298450" lvl="3" marL="1828800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4pPr>
            <a:lvl5pPr indent="-298450" lvl="4" marL="2286000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5pPr>
            <a:lvl6pPr indent="-298450" lvl="5" marL="2743200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6pPr>
            <a:lvl7pPr indent="-298450" lvl="6" marL="3200400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7pPr>
            <a:lvl8pPr indent="-298450" lvl="7" marL="3657600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8pPr>
            <a:lvl9pPr indent="-298450" lvl="8" marL="4114800" rtl="0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57" name="Google Shape;5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accent3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/>
          <p:nvPr/>
        </p:nvSpPr>
        <p:spPr>
          <a:xfrm>
            <a:off x="0" y="48099"/>
            <a:ext cx="9144250" cy="4398100"/>
          </a:xfrm>
          <a:custGeom>
            <a:rect b="b" l="l" r="r" t="t"/>
            <a:pathLst>
              <a:path extrusionOk="0" h="175924" w="36577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sp>
        <p:nvSpPr>
          <p:cNvPr id="16" name="Google Shape;16;p3"/>
          <p:cNvSpPr/>
          <p:nvPr/>
        </p:nvSpPr>
        <p:spPr>
          <a:xfrm>
            <a:off x="0" y="0"/>
            <a:ext cx="9144250" cy="4398100"/>
          </a:xfrm>
          <a:custGeom>
            <a:rect b="b" l="l" r="r" t="t"/>
            <a:pathLst>
              <a:path extrusionOk="0" h="175924" w="36577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</p:sp>
      <p:sp>
        <p:nvSpPr>
          <p:cNvPr id="17" name="Google Shape;17;p3"/>
          <p:cNvSpPr txBox="1"/>
          <p:nvPr>
            <p:ph type="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accent1"/>
                </a:solidFill>
              </a:defRPr>
            </a:lvl1pPr>
            <a:lvl2pPr lvl="1" rtl="0">
              <a:buNone/>
              <a:defRPr>
                <a:solidFill>
                  <a:schemeClr val="accent1"/>
                </a:solidFill>
              </a:defRPr>
            </a:lvl2pPr>
            <a:lvl3pPr lvl="2" rtl="0">
              <a:buNone/>
              <a:defRPr>
                <a:solidFill>
                  <a:schemeClr val="accent1"/>
                </a:solidFill>
              </a:defRPr>
            </a:lvl3pPr>
            <a:lvl4pPr lvl="3" rtl="0">
              <a:buNone/>
              <a:defRPr>
                <a:solidFill>
                  <a:schemeClr val="accent1"/>
                </a:solidFill>
              </a:defRPr>
            </a:lvl4pPr>
            <a:lvl5pPr lvl="4" rtl="0">
              <a:buNone/>
              <a:defRPr>
                <a:solidFill>
                  <a:schemeClr val="accent1"/>
                </a:solidFill>
              </a:defRPr>
            </a:lvl5pPr>
            <a:lvl6pPr lvl="5" rtl="0">
              <a:buNone/>
              <a:defRPr>
                <a:solidFill>
                  <a:schemeClr val="accent1"/>
                </a:solidFill>
              </a:defRPr>
            </a:lvl6pPr>
            <a:lvl7pPr lvl="6" rtl="0">
              <a:buNone/>
              <a:defRPr>
                <a:solidFill>
                  <a:schemeClr val="accent1"/>
                </a:solidFill>
              </a:defRPr>
            </a:lvl7pPr>
            <a:lvl8pPr lvl="7" rtl="0">
              <a:buNone/>
              <a:defRPr>
                <a:solidFill>
                  <a:schemeClr val="accent1"/>
                </a:solidFill>
              </a:defRPr>
            </a:lvl8pPr>
            <a:lvl9pPr lvl="8" rtl="0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/>
          <p:nvPr/>
        </p:nvSpPr>
        <p:spPr>
          <a:xfrm>
            <a:off x="0" y="0"/>
            <a:ext cx="4314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" name="Google Shape;21;p4"/>
          <p:cNvSpPr/>
          <p:nvPr/>
        </p:nvSpPr>
        <p:spPr>
          <a:xfrm>
            <a:off x="0" y="44125"/>
            <a:ext cx="4313625" cy="4399375"/>
          </a:xfrm>
          <a:custGeom>
            <a:rect b="b" l="l" r="r" t="t"/>
            <a:pathLst>
              <a:path extrusionOk="0" h="175975" w="172545">
                <a:moveTo>
                  <a:pt x="0" y="157"/>
                </a:moveTo>
                <a:lnTo>
                  <a:pt x="172419" y="0"/>
                </a:lnTo>
                <a:lnTo>
                  <a:pt x="172545" y="126541"/>
                </a:lnTo>
                <a:lnTo>
                  <a:pt x="0" y="17597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</p:sp>
      <p:sp>
        <p:nvSpPr>
          <p:cNvPr id="22" name="Google Shape;22;p4"/>
          <p:cNvSpPr/>
          <p:nvPr/>
        </p:nvSpPr>
        <p:spPr>
          <a:xfrm>
            <a:off x="-125" y="0"/>
            <a:ext cx="4316900" cy="4395600"/>
          </a:xfrm>
          <a:custGeom>
            <a:rect b="b" l="l" r="r" t="t"/>
            <a:pathLst>
              <a:path extrusionOk="0" h="175824" w="172676">
                <a:moveTo>
                  <a:pt x="0" y="6"/>
                </a:moveTo>
                <a:lnTo>
                  <a:pt x="172676" y="0"/>
                </a:lnTo>
                <a:lnTo>
                  <a:pt x="172562" y="126442"/>
                </a:lnTo>
                <a:lnTo>
                  <a:pt x="0" y="175824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</p:sp>
      <p:sp>
        <p:nvSpPr>
          <p:cNvPr id="23" name="Google Shape;23;p4"/>
          <p:cNvSpPr txBox="1"/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4" name="Google Shape;24;p4"/>
          <p:cNvSpPr txBox="1"/>
          <p:nvPr>
            <p:ph idx="1" type="body"/>
          </p:nvPr>
        </p:nvSpPr>
        <p:spPr>
          <a:xfrm>
            <a:off x="4644675" y="500925"/>
            <a:ext cx="4166400" cy="409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5"/>
          <p:cNvSpPr/>
          <p:nvPr/>
        </p:nvSpPr>
        <p:spPr>
          <a:xfrm>
            <a:off x="0" y="0"/>
            <a:ext cx="9144000" cy="1277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" name="Google Shape;28;p5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311700" y="1505700"/>
            <a:ext cx="3999900" cy="307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0" name="Google Shape;30;p5"/>
          <p:cNvSpPr txBox="1"/>
          <p:nvPr>
            <p:ph idx="2" type="body"/>
          </p:nvPr>
        </p:nvSpPr>
        <p:spPr>
          <a:xfrm>
            <a:off x="4832400" y="1505700"/>
            <a:ext cx="3999900" cy="307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6"/>
          <p:cNvSpPr/>
          <p:nvPr/>
        </p:nvSpPr>
        <p:spPr>
          <a:xfrm>
            <a:off x="0" y="0"/>
            <a:ext cx="9144000" cy="1277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" name="Google Shape;34;p6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5" name="Google Shape;35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/>
          <p:nvPr/>
        </p:nvSpPr>
        <p:spPr>
          <a:xfrm>
            <a:off x="0" y="0"/>
            <a:ext cx="37644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" name="Google Shape;38;p7"/>
          <p:cNvSpPr txBox="1"/>
          <p:nvPr>
            <p:ph type="title"/>
          </p:nvPr>
        </p:nvSpPr>
        <p:spPr>
          <a:xfrm>
            <a:off x="311725" y="500925"/>
            <a:ext cx="3127500" cy="182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9" name="Google Shape;39;p7"/>
          <p:cNvSpPr txBox="1"/>
          <p:nvPr>
            <p:ph idx="1" type="body"/>
          </p:nvPr>
        </p:nvSpPr>
        <p:spPr>
          <a:xfrm>
            <a:off x="311700" y="2390650"/>
            <a:ext cx="3127500" cy="229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●"/>
              <a:defRPr>
                <a:solidFill>
                  <a:schemeClr val="accent2"/>
                </a:solidFill>
              </a:defRPr>
            </a:lvl1pPr>
            <a:lvl2pPr indent="-298450" lvl="1" marL="914400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2pPr>
            <a:lvl3pPr indent="-298450" lvl="2" marL="1371600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3pPr>
            <a:lvl4pPr indent="-298450" lvl="3" marL="1828800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4pPr>
            <a:lvl5pPr indent="-298450" lvl="4" marL="2286000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5pPr>
            <a:lvl6pPr indent="-298450" lvl="5" marL="2743200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6pPr>
            <a:lvl7pPr indent="-298450" lvl="6" marL="3200400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7pPr>
            <a:lvl8pPr indent="-298450" lvl="7" marL="3657600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8pPr>
            <a:lvl9pPr indent="-298450" lvl="8" marL="4114800" rtl="0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40" name="Google Shape;40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3"/>
        </a:solidFill>
      </p:bgPr>
    </p:bg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8"/>
          <p:cNvSpPr txBox="1"/>
          <p:nvPr>
            <p:ph type="title"/>
          </p:nvPr>
        </p:nvSpPr>
        <p:spPr>
          <a:xfrm>
            <a:off x="311675" y="798600"/>
            <a:ext cx="6247800" cy="3546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43" name="Google Shape;43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accent1"/>
                </a:solidFill>
              </a:defRPr>
            </a:lvl1pPr>
            <a:lvl2pPr lvl="1" rtl="0">
              <a:buNone/>
              <a:defRPr>
                <a:solidFill>
                  <a:schemeClr val="accent1"/>
                </a:solidFill>
              </a:defRPr>
            </a:lvl2pPr>
            <a:lvl3pPr lvl="2" rtl="0">
              <a:buNone/>
              <a:defRPr>
                <a:solidFill>
                  <a:schemeClr val="accent1"/>
                </a:solidFill>
              </a:defRPr>
            </a:lvl3pPr>
            <a:lvl4pPr lvl="3" rtl="0">
              <a:buNone/>
              <a:defRPr>
                <a:solidFill>
                  <a:schemeClr val="accent1"/>
                </a:solidFill>
              </a:defRPr>
            </a:lvl4pPr>
            <a:lvl5pPr lvl="4" rtl="0">
              <a:buNone/>
              <a:defRPr>
                <a:solidFill>
                  <a:schemeClr val="accent1"/>
                </a:solidFill>
              </a:defRPr>
            </a:lvl5pPr>
            <a:lvl6pPr lvl="5" rtl="0">
              <a:buNone/>
              <a:defRPr>
                <a:solidFill>
                  <a:schemeClr val="accent1"/>
                </a:solidFill>
              </a:defRPr>
            </a:lvl6pPr>
            <a:lvl7pPr lvl="6" rtl="0">
              <a:buNone/>
              <a:defRPr>
                <a:solidFill>
                  <a:schemeClr val="accent1"/>
                </a:solidFill>
              </a:defRPr>
            </a:lvl7pPr>
            <a:lvl8pPr lvl="7" rtl="0">
              <a:buNone/>
              <a:defRPr>
                <a:solidFill>
                  <a:schemeClr val="accent1"/>
                </a:solidFill>
              </a:defRPr>
            </a:lvl8pPr>
            <a:lvl9pPr lvl="8" rtl="0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9"/>
          <p:cNvSpPr txBox="1"/>
          <p:nvPr>
            <p:ph type="title"/>
          </p:nvPr>
        </p:nvSpPr>
        <p:spPr>
          <a:xfrm>
            <a:off x="311300" y="500925"/>
            <a:ext cx="3704400" cy="204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9"/>
          <p:cNvSpPr txBox="1"/>
          <p:nvPr>
            <p:ph idx="1" type="subTitle"/>
          </p:nvPr>
        </p:nvSpPr>
        <p:spPr>
          <a:xfrm>
            <a:off x="304800" y="2626725"/>
            <a:ext cx="3704400" cy="92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48" name="Google Shape;48;p9"/>
          <p:cNvSpPr txBox="1"/>
          <p:nvPr>
            <p:ph idx="2" type="body"/>
          </p:nvPr>
        </p:nvSpPr>
        <p:spPr>
          <a:xfrm>
            <a:off x="4879025" y="500925"/>
            <a:ext cx="3954000" cy="411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49" name="Google Shape;49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0"/>
          <p:cNvSpPr/>
          <p:nvPr/>
        </p:nvSpPr>
        <p:spPr>
          <a:xfrm>
            <a:off x="0" y="4369000"/>
            <a:ext cx="9144000" cy="7743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10"/>
          <p:cNvSpPr txBox="1"/>
          <p:nvPr>
            <p:ph idx="1" type="body"/>
          </p:nvPr>
        </p:nvSpPr>
        <p:spPr>
          <a:xfrm>
            <a:off x="311700" y="4521400"/>
            <a:ext cx="7979400" cy="46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Merriweather"/>
              <a:buNone/>
              <a:defRPr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</a:lstStyle>
          <a:p/>
        </p:txBody>
      </p:sp>
      <p:sp>
        <p:nvSpPr>
          <p:cNvPr id="53" name="Google Shape;5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paradigm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Roboto"/>
              <a:buChar char="●"/>
              <a:defRPr sz="13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298450" lvl="1" marL="914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9845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9845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9845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9845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29845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29845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29845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3"/>
          <p:cNvSpPr txBox="1"/>
          <p:nvPr>
            <p:ph type="ctrTitle"/>
          </p:nvPr>
        </p:nvSpPr>
        <p:spPr>
          <a:xfrm>
            <a:off x="311700" y="539725"/>
            <a:ext cx="6085500" cy="93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4000"/>
              <a:t>Toys Arranging Robot</a:t>
            </a:r>
            <a:endParaRPr i="1" sz="4000"/>
          </a:p>
        </p:txBody>
      </p:sp>
      <p:sp>
        <p:nvSpPr>
          <p:cNvPr id="65" name="Google Shape;65;p13"/>
          <p:cNvSpPr txBox="1"/>
          <p:nvPr>
            <p:ph idx="1" type="subTitle"/>
          </p:nvPr>
        </p:nvSpPr>
        <p:spPr>
          <a:xfrm>
            <a:off x="238100" y="1833450"/>
            <a:ext cx="2858100" cy="73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35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rPr>
              <a:t>TAR</a:t>
            </a:r>
            <a:endParaRPr b="1" i="1" sz="3500">
              <a:solidFill>
                <a:schemeClr val="accent1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66" name="Google Shape;66;p13"/>
          <p:cNvSpPr txBox="1"/>
          <p:nvPr/>
        </p:nvSpPr>
        <p:spPr>
          <a:xfrm>
            <a:off x="2949900" y="3417650"/>
            <a:ext cx="6262200" cy="162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rPr>
              <a:t>By: Ala’a Haj Ali &amp; Rania Atta.</a:t>
            </a:r>
            <a:endParaRPr sz="2000">
              <a:solidFill>
                <a:srgbClr val="D9D9D9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rPr>
              <a:t>Supervisors: Dr. Ashraf Armoush &amp; Eng. Asma’a Afifi.</a:t>
            </a:r>
            <a:endParaRPr sz="2000">
              <a:solidFill>
                <a:srgbClr val="D9D9D9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7" name="Google Shape;67;p13"/>
          <p:cNvSpPr txBox="1"/>
          <p:nvPr/>
        </p:nvSpPr>
        <p:spPr>
          <a:xfrm>
            <a:off x="6109000" y="462000"/>
            <a:ext cx="2560500" cy="234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2"/>
          <p:cNvSpPr txBox="1"/>
          <p:nvPr>
            <p:ph idx="4294967295" type="body"/>
          </p:nvPr>
        </p:nvSpPr>
        <p:spPr>
          <a:xfrm>
            <a:off x="641575" y="1342975"/>
            <a:ext cx="7979400" cy="3639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000000"/>
                </a:solidFill>
              </a:rPr>
              <a:t>TAR serves mothers and kindergartners in collecting Lego pieces from kids’ playrooms saving the time and effort taken to do this task.</a:t>
            </a:r>
            <a:r>
              <a:rPr lang="en" sz="2200">
                <a:solidFill>
                  <a:srgbClr val="000000"/>
                </a:solidFill>
              </a:rPr>
              <a:t> </a:t>
            </a:r>
            <a:endParaRPr sz="22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2200">
              <a:solidFill>
                <a:srgbClr val="000000"/>
              </a:solidFill>
            </a:endParaRPr>
          </a:p>
        </p:txBody>
      </p:sp>
      <p:sp>
        <p:nvSpPr>
          <p:cNvPr id="121" name="Google Shape;121;p22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Summary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4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Outline</a:t>
            </a:r>
            <a:endParaRPr/>
          </a:p>
        </p:txBody>
      </p:sp>
      <p:sp>
        <p:nvSpPr>
          <p:cNvPr id="73" name="Google Shape;73;p14"/>
          <p:cNvSpPr txBox="1"/>
          <p:nvPr>
            <p:ph idx="4294967295" type="body"/>
          </p:nvPr>
        </p:nvSpPr>
        <p:spPr>
          <a:xfrm>
            <a:off x="311725" y="1258375"/>
            <a:ext cx="7979400" cy="33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8300" lvl="0" marL="457200" rtl="0" algn="just">
              <a:lnSpc>
                <a:spcPct val="2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200"/>
              <a:buChar char="●"/>
            </a:pPr>
            <a:r>
              <a:rPr lang="en" sz="2100">
                <a:solidFill>
                  <a:srgbClr val="000000"/>
                </a:solidFill>
              </a:rPr>
              <a:t>Introduction</a:t>
            </a:r>
            <a:endParaRPr sz="2100">
              <a:solidFill>
                <a:srgbClr val="000000"/>
              </a:solidFill>
            </a:endParaRPr>
          </a:p>
          <a:p>
            <a:pPr indent="-361950" lvl="0" marL="457200" rtl="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Char char="●"/>
            </a:pPr>
            <a:r>
              <a:rPr lang="en" sz="2100">
                <a:solidFill>
                  <a:srgbClr val="000000"/>
                </a:solidFill>
              </a:rPr>
              <a:t>Contribution</a:t>
            </a:r>
            <a:endParaRPr sz="2100">
              <a:solidFill>
                <a:srgbClr val="000000"/>
              </a:solidFill>
            </a:endParaRPr>
          </a:p>
          <a:p>
            <a:pPr indent="-361950" lvl="0" marL="457200" rtl="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Char char="●"/>
            </a:pPr>
            <a:r>
              <a:rPr lang="en" sz="2100">
                <a:solidFill>
                  <a:srgbClr val="000000"/>
                </a:solidFill>
              </a:rPr>
              <a:t>Tools and Components</a:t>
            </a:r>
            <a:endParaRPr sz="2100">
              <a:solidFill>
                <a:srgbClr val="000000"/>
              </a:solidFill>
            </a:endParaRPr>
          </a:p>
          <a:p>
            <a:pPr indent="-361950" lvl="0" marL="457200" rtl="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Char char="●"/>
            </a:pPr>
            <a:r>
              <a:rPr lang="en" sz="2100">
                <a:solidFill>
                  <a:srgbClr val="000000"/>
                </a:solidFill>
              </a:rPr>
              <a:t>Methodology</a:t>
            </a:r>
            <a:endParaRPr sz="2100">
              <a:solidFill>
                <a:srgbClr val="000000"/>
              </a:solidFill>
            </a:endParaRPr>
          </a:p>
          <a:p>
            <a:pPr indent="-361950" lvl="0" marL="457200" rtl="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Char char="●"/>
            </a:pPr>
            <a:r>
              <a:rPr lang="en" sz="2100">
                <a:solidFill>
                  <a:srgbClr val="000000"/>
                </a:solidFill>
              </a:rPr>
              <a:t>Constraints</a:t>
            </a:r>
            <a:endParaRPr sz="2100">
              <a:solidFill>
                <a:srgbClr val="000000"/>
              </a:solidFill>
            </a:endParaRPr>
          </a:p>
          <a:p>
            <a:pPr indent="-361950" lvl="0" marL="457200" rtl="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Char char="●"/>
            </a:pPr>
            <a:r>
              <a:rPr lang="en" sz="2100">
                <a:solidFill>
                  <a:srgbClr val="000000"/>
                </a:solidFill>
              </a:rPr>
              <a:t>Summary</a:t>
            </a:r>
            <a:endParaRPr sz="2100">
              <a:solidFill>
                <a:srgbClr val="000000"/>
              </a:solidFill>
            </a:endParaRPr>
          </a:p>
          <a:p>
            <a:pPr indent="0" lvl="0" marL="0" rtl="0" algn="just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rgbClr val="000000"/>
              </a:solidFill>
            </a:endParaRPr>
          </a:p>
          <a:p>
            <a:pPr indent="0" lvl="0" marL="0" rtl="0" algn="just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rgbClr val="000000"/>
              </a:solidFill>
            </a:endParaRPr>
          </a:p>
          <a:p>
            <a:pPr indent="0" lvl="0" marL="0" rtl="0" algn="just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21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Introduction</a:t>
            </a:r>
            <a:endParaRPr/>
          </a:p>
        </p:txBody>
      </p:sp>
      <p:sp>
        <p:nvSpPr>
          <p:cNvPr id="79" name="Google Shape;79;p15"/>
          <p:cNvSpPr txBox="1"/>
          <p:nvPr>
            <p:ph idx="4294967295" type="body"/>
          </p:nvPr>
        </p:nvSpPr>
        <p:spPr>
          <a:xfrm>
            <a:off x="311700" y="1431475"/>
            <a:ext cx="7979400" cy="355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rgbClr val="000000"/>
              </a:solidFill>
            </a:endParaRPr>
          </a:p>
          <a:p>
            <a:pPr indent="0" lvl="0" marL="0" rtl="0" algn="just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2200">
                <a:solidFill>
                  <a:srgbClr val="000000"/>
                </a:solidFill>
              </a:rPr>
              <a:t>TAR is a car robot that’s designed to collect lego </a:t>
            </a:r>
            <a:r>
              <a:rPr lang="en" sz="2200">
                <a:solidFill>
                  <a:srgbClr val="000000"/>
                </a:solidFill>
              </a:rPr>
              <a:t>pieces</a:t>
            </a:r>
            <a:r>
              <a:rPr lang="en" sz="2200">
                <a:solidFill>
                  <a:srgbClr val="000000"/>
                </a:solidFill>
              </a:rPr>
              <a:t> from kids’ playrooms and place them in a desired box that’s put on top of it.</a:t>
            </a:r>
            <a:endParaRPr sz="22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6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Current projects vs Contribution</a:t>
            </a:r>
            <a:endParaRPr/>
          </a:p>
        </p:txBody>
      </p:sp>
      <p:sp>
        <p:nvSpPr>
          <p:cNvPr id="85" name="Google Shape;85;p16"/>
          <p:cNvSpPr txBox="1"/>
          <p:nvPr/>
        </p:nvSpPr>
        <p:spPr>
          <a:xfrm>
            <a:off x="311725" y="1441650"/>
            <a:ext cx="8520600" cy="344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68300" lvl="0" marL="457200" rtl="0" algn="just">
              <a:spcBef>
                <a:spcPts val="0"/>
              </a:spcBef>
              <a:spcAft>
                <a:spcPts val="0"/>
              </a:spcAft>
              <a:buSzPts val="2200"/>
              <a:buFont typeface="Roboto"/>
              <a:buChar char="●"/>
            </a:pPr>
            <a:r>
              <a:rPr lang="en" sz="2200">
                <a:latin typeface="Roboto"/>
                <a:ea typeface="Roboto"/>
                <a:cs typeface="Roboto"/>
                <a:sym typeface="Roboto"/>
              </a:rPr>
              <a:t>Most robotic cars that aims to collect objects are based on manual controlling via bluetooth connection with a mobile app.</a:t>
            </a:r>
            <a:endParaRPr sz="2200">
              <a:latin typeface="Roboto"/>
              <a:ea typeface="Roboto"/>
              <a:cs typeface="Roboto"/>
              <a:sym typeface="Roboto"/>
            </a:endParaRPr>
          </a:p>
          <a:p>
            <a:pPr indent="-368300" lvl="0" marL="457200" rtl="0" algn="just">
              <a:spcBef>
                <a:spcPts val="0"/>
              </a:spcBef>
              <a:spcAft>
                <a:spcPts val="0"/>
              </a:spcAft>
              <a:buSzPts val="2200"/>
              <a:buFont typeface="Roboto"/>
              <a:buChar char="●"/>
            </a:pPr>
            <a:r>
              <a:rPr lang="en" sz="2200">
                <a:latin typeface="Roboto"/>
                <a:ea typeface="Roboto"/>
                <a:cs typeface="Roboto"/>
                <a:sym typeface="Roboto"/>
              </a:rPr>
              <a:t>Some other robots aim to collect general objects based on color and size and separate them according to that base.</a:t>
            </a:r>
            <a:endParaRPr sz="2200"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Roboto"/>
              <a:ea typeface="Roboto"/>
              <a:cs typeface="Roboto"/>
              <a:sym typeface="Roboto"/>
            </a:endParaRPr>
          </a:p>
          <a:p>
            <a:pPr indent="-368300" lvl="0" marL="457200" rtl="0" algn="just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200"/>
              <a:buFont typeface="Roboto"/>
              <a:buChar char="●"/>
            </a:pPr>
            <a:r>
              <a:rPr lang="en" sz="2200">
                <a:latin typeface="Roboto"/>
                <a:ea typeface="Roboto"/>
                <a:cs typeface="Roboto"/>
                <a:sym typeface="Roboto"/>
              </a:rPr>
              <a:t> Our robot is used to detect a specific object via camera module and it does not need manual controlling.</a:t>
            </a:r>
            <a:endParaRPr sz="22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7"/>
          <p:cNvSpPr txBox="1"/>
          <p:nvPr>
            <p:ph idx="4294967295" type="body"/>
          </p:nvPr>
        </p:nvSpPr>
        <p:spPr>
          <a:xfrm>
            <a:off x="311700" y="1342975"/>
            <a:ext cx="7979400" cy="39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●"/>
            </a:pPr>
            <a:r>
              <a:rPr lang="en" sz="1600">
                <a:solidFill>
                  <a:srgbClr val="000000"/>
                </a:solidFill>
              </a:rPr>
              <a:t>DC motors : four DC motors were used connected to four wheels for the purpose of car movement .</a:t>
            </a:r>
            <a:endParaRPr sz="1600">
              <a:solidFill>
                <a:srgbClr val="000000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000000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600"/>
              <a:buChar char="●"/>
            </a:pPr>
            <a:r>
              <a:rPr lang="en" sz="1600">
                <a:solidFill>
                  <a:srgbClr val="000000"/>
                </a:solidFill>
              </a:rPr>
              <a:t>Servo motors: to build robotic arm using two servo motors after giving the </a:t>
            </a:r>
            <a:r>
              <a:rPr lang="en" sz="1600">
                <a:solidFill>
                  <a:srgbClr val="000000"/>
                </a:solidFill>
              </a:rPr>
              <a:t>appropriate degrees to initialize the movement.</a:t>
            </a:r>
            <a:endParaRPr sz="1600">
              <a:solidFill>
                <a:srgbClr val="000000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000000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600"/>
              <a:buChar char="●"/>
            </a:pPr>
            <a:r>
              <a:rPr lang="en" sz="1600">
                <a:solidFill>
                  <a:srgbClr val="000000"/>
                </a:solidFill>
              </a:rPr>
              <a:t>Dual H-Bridge driver: to control the speed and the direction of the DC motors, two drivers were used.</a:t>
            </a:r>
            <a:endParaRPr sz="16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000000"/>
              </a:solidFill>
            </a:endParaRPr>
          </a:p>
          <a:p>
            <a:pPr indent="0" lvl="0" marL="457200" rtl="0" algn="l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000000"/>
                </a:solidFill>
              </a:rPr>
              <a:t>                  </a:t>
            </a:r>
            <a:endParaRPr sz="22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2200">
              <a:solidFill>
                <a:srgbClr val="000000"/>
              </a:solidFill>
            </a:endParaRPr>
          </a:p>
        </p:txBody>
      </p:sp>
      <p:sp>
        <p:nvSpPr>
          <p:cNvPr id="91" name="Google Shape;91;p17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Tools and Components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8"/>
          <p:cNvSpPr txBox="1"/>
          <p:nvPr>
            <p:ph idx="4294967295" type="body"/>
          </p:nvPr>
        </p:nvSpPr>
        <p:spPr>
          <a:xfrm>
            <a:off x="311725" y="1326425"/>
            <a:ext cx="7979400" cy="381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000000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600"/>
              <a:buChar char="●"/>
            </a:pPr>
            <a:r>
              <a:rPr lang="en" sz="1600">
                <a:solidFill>
                  <a:srgbClr val="000000"/>
                </a:solidFill>
              </a:rPr>
              <a:t>Ultrasonic sensor: to </a:t>
            </a:r>
            <a:r>
              <a:rPr lang="en" sz="1600">
                <a:solidFill>
                  <a:srgbClr val="000000"/>
                </a:solidFill>
              </a:rPr>
              <a:t>measure the distance from the object in addition to avoiding obstacles.</a:t>
            </a:r>
            <a:endParaRPr sz="1600">
              <a:solidFill>
                <a:srgbClr val="000000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00000"/>
                </a:solidFill>
              </a:rPr>
              <a:t> </a:t>
            </a:r>
            <a:r>
              <a:rPr lang="en" sz="1600">
                <a:solidFill>
                  <a:srgbClr val="000000"/>
                </a:solidFill>
              </a:rPr>
              <a:t> </a:t>
            </a:r>
            <a:endParaRPr sz="1600">
              <a:solidFill>
                <a:srgbClr val="000000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600"/>
              <a:buChar char="●"/>
            </a:pPr>
            <a:r>
              <a:rPr lang="en" sz="1600">
                <a:solidFill>
                  <a:srgbClr val="000000"/>
                </a:solidFill>
              </a:rPr>
              <a:t>Arduino: used as a  microcontroller to control DC, servo motors and ultrasonic.</a:t>
            </a:r>
            <a:endParaRPr sz="16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000000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600"/>
              <a:buChar char="●"/>
            </a:pPr>
            <a:r>
              <a:rPr lang="en" sz="1600">
                <a:solidFill>
                  <a:srgbClr val="000000"/>
                </a:solidFill>
              </a:rPr>
              <a:t>Raspberry pi 4 with pi camera module: for image processing to detect objects(Lego) using openCV with python.</a:t>
            </a:r>
            <a:endParaRPr sz="1600">
              <a:solidFill>
                <a:srgbClr val="000000"/>
              </a:solidFill>
            </a:endParaRPr>
          </a:p>
          <a:p>
            <a:pPr indent="0" lvl="0" marL="457200" rtl="0" algn="l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000000"/>
                </a:solidFill>
              </a:rPr>
              <a:t>                  </a:t>
            </a:r>
            <a:endParaRPr sz="22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2200">
              <a:solidFill>
                <a:srgbClr val="000000"/>
              </a:solidFill>
            </a:endParaRPr>
          </a:p>
        </p:txBody>
      </p:sp>
      <p:sp>
        <p:nvSpPr>
          <p:cNvPr id="97" name="Google Shape;97;p18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Tools and Components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9"/>
          <p:cNvSpPr txBox="1"/>
          <p:nvPr>
            <p:ph idx="4294967295" type="body"/>
          </p:nvPr>
        </p:nvSpPr>
        <p:spPr>
          <a:xfrm>
            <a:off x="311700" y="1342975"/>
            <a:ext cx="7979400" cy="36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000000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600"/>
              <a:buChar char="●"/>
            </a:pPr>
            <a:r>
              <a:rPr lang="en" sz="1600">
                <a:solidFill>
                  <a:srgbClr val="000000"/>
                </a:solidFill>
              </a:rPr>
              <a:t>Boost voltage converter: to convert input voltage(5V) to the appropriate voltage needed by drivers and the base servo motor.</a:t>
            </a:r>
            <a:endParaRPr sz="1600">
              <a:solidFill>
                <a:srgbClr val="000000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000000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600"/>
              <a:buChar char="●"/>
            </a:pPr>
            <a:r>
              <a:rPr lang="en" sz="1600">
                <a:solidFill>
                  <a:srgbClr val="000000"/>
                </a:solidFill>
              </a:rPr>
              <a:t>Power supply (5V/5A): provide a </a:t>
            </a:r>
            <a:r>
              <a:rPr lang="en" sz="1600">
                <a:solidFill>
                  <a:srgbClr val="000000"/>
                </a:solidFill>
              </a:rPr>
              <a:t>sufficient</a:t>
            </a:r>
            <a:r>
              <a:rPr lang="en" sz="1600">
                <a:solidFill>
                  <a:srgbClr val="000000"/>
                </a:solidFill>
              </a:rPr>
              <a:t> power for all components. </a:t>
            </a:r>
            <a:endParaRPr sz="16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000000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600"/>
              <a:buChar char="●"/>
            </a:pPr>
            <a:r>
              <a:rPr lang="en" sz="1600">
                <a:solidFill>
                  <a:srgbClr val="000000"/>
                </a:solidFill>
              </a:rPr>
              <a:t>White board and wires.</a:t>
            </a:r>
            <a:endParaRPr sz="16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000000"/>
                </a:solidFill>
              </a:rPr>
              <a:t>                  </a:t>
            </a:r>
            <a:endParaRPr sz="22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2200">
              <a:solidFill>
                <a:srgbClr val="000000"/>
              </a:solidFill>
            </a:endParaRPr>
          </a:p>
        </p:txBody>
      </p:sp>
      <p:sp>
        <p:nvSpPr>
          <p:cNvPr id="103" name="Google Shape;103;p19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Tools and Components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Google Shape;108;p20"/>
          <p:cNvPicPr preferRelativeResize="0"/>
          <p:nvPr/>
        </p:nvPicPr>
        <p:blipFill>
          <a:blip r:embed="rId3">
            <a:alphaModFix amt="94000"/>
          </a:blip>
          <a:stretch>
            <a:fillRect/>
          </a:stretch>
        </p:blipFill>
        <p:spPr>
          <a:xfrm>
            <a:off x="977375" y="85525"/>
            <a:ext cx="7232676" cy="4276074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20"/>
          <p:cNvSpPr txBox="1"/>
          <p:nvPr>
            <p:ph idx="1" type="body"/>
          </p:nvPr>
        </p:nvSpPr>
        <p:spPr>
          <a:xfrm>
            <a:off x="311700" y="4521400"/>
            <a:ext cx="7979400" cy="46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/>
              <a:t>Methodology</a:t>
            </a:r>
            <a:endParaRPr sz="22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1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Constraints</a:t>
            </a:r>
            <a:endParaRPr/>
          </a:p>
        </p:txBody>
      </p:sp>
      <p:sp>
        <p:nvSpPr>
          <p:cNvPr id="115" name="Google Shape;115;p21"/>
          <p:cNvSpPr txBox="1"/>
          <p:nvPr/>
        </p:nvSpPr>
        <p:spPr>
          <a:xfrm>
            <a:off x="311625" y="1551600"/>
            <a:ext cx="8520600" cy="320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87350" lvl="0" marL="457200" rtl="0" algn="l">
              <a:spcBef>
                <a:spcPts val="0"/>
              </a:spcBef>
              <a:spcAft>
                <a:spcPts val="0"/>
              </a:spcAft>
              <a:buSzPts val="2500"/>
              <a:buFont typeface="Roboto"/>
              <a:buChar char="●"/>
            </a:pPr>
            <a:r>
              <a:rPr lang="en" sz="2500">
                <a:latin typeface="Roboto"/>
                <a:ea typeface="Roboto"/>
                <a:cs typeface="Roboto"/>
                <a:sym typeface="Roboto"/>
              </a:rPr>
              <a:t>Robot weight.</a:t>
            </a:r>
            <a:endParaRPr sz="2500"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500">
              <a:latin typeface="Roboto"/>
              <a:ea typeface="Roboto"/>
              <a:cs typeface="Roboto"/>
              <a:sym typeface="Roboto"/>
            </a:endParaRPr>
          </a:p>
          <a:p>
            <a:pPr indent="-387350" lvl="0" marL="457200" rtl="0" algn="l">
              <a:spcBef>
                <a:spcPts val="0"/>
              </a:spcBef>
              <a:spcAft>
                <a:spcPts val="0"/>
              </a:spcAft>
              <a:buSzPts val="2500"/>
              <a:buFont typeface="Roboto"/>
              <a:buChar char="●"/>
            </a:pPr>
            <a:r>
              <a:rPr lang="en" sz="2500">
                <a:latin typeface="Roboto"/>
                <a:ea typeface="Roboto"/>
                <a:cs typeface="Roboto"/>
                <a:sym typeface="Roboto"/>
              </a:rPr>
              <a:t>Performance.</a:t>
            </a:r>
            <a:endParaRPr sz="25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Paradigm">
  <a:themeElements>
    <a:clrScheme name="Paradigm">
      <a:dk1>
        <a:srgbClr val="31394D"/>
      </a:dk1>
      <a:lt1>
        <a:srgbClr val="FFFFFF"/>
      </a:lt1>
      <a:dk2>
        <a:srgbClr val="666666"/>
      </a:dk2>
      <a:lt2>
        <a:srgbClr val="626B73"/>
      </a:lt2>
      <a:accent1>
        <a:srgbClr val="002F4A"/>
      </a:accent1>
      <a:accent2>
        <a:srgbClr val="D9C4B1"/>
      </a:accent2>
      <a:accent3>
        <a:srgbClr val="EDE3DA"/>
      </a:accent3>
      <a:accent4>
        <a:srgbClr val="B85741"/>
      </a:accent4>
      <a:accent5>
        <a:srgbClr val="009384"/>
      </a:accent5>
      <a:accent6>
        <a:srgbClr val="D0F6FF"/>
      </a:accent6>
      <a:hlink>
        <a:srgbClr val="009384"/>
      </a:hlink>
      <a:folHlink>
        <a:srgbClr val="00938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