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charts/chart3.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notesSlides/notesSlide8.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648" r:id="rId1"/>
  </p:sldMasterIdLst>
  <p:notesMasterIdLst>
    <p:notesMasterId r:id="rId84"/>
  </p:notesMasterIdLst>
  <p:sldIdLst>
    <p:sldId id="277" r:id="rId2"/>
    <p:sldId id="256" r:id="rId3"/>
    <p:sldId id="265" r:id="rId4"/>
    <p:sldId id="266" r:id="rId5"/>
    <p:sldId id="267" r:id="rId6"/>
    <p:sldId id="268" r:id="rId7"/>
    <p:sldId id="269" r:id="rId8"/>
    <p:sldId id="350" r:id="rId9"/>
    <p:sldId id="270" r:id="rId10"/>
    <p:sldId id="257" r:id="rId11"/>
    <p:sldId id="271" r:id="rId12"/>
    <p:sldId id="272" r:id="rId13"/>
    <p:sldId id="273" r:id="rId14"/>
    <p:sldId id="274" r:id="rId15"/>
    <p:sldId id="275" r:id="rId16"/>
    <p:sldId id="278" r:id="rId17"/>
    <p:sldId id="279" r:id="rId18"/>
    <p:sldId id="282" r:id="rId19"/>
    <p:sldId id="284" r:id="rId20"/>
    <p:sldId id="285" r:id="rId21"/>
    <p:sldId id="287" r:id="rId22"/>
    <p:sldId id="288" r:id="rId23"/>
    <p:sldId id="290" r:id="rId24"/>
    <p:sldId id="291" r:id="rId25"/>
    <p:sldId id="293" r:id="rId26"/>
    <p:sldId id="294" r:id="rId27"/>
    <p:sldId id="289" r:id="rId28"/>
    <p:sldId id="349" r:id="rId29"/>
    <p:sldId id="295" r:id="rId30"/>
    <p:sldId id="353" r:id="rId31"/>
    <p:sldId id="351"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19" r:id="rId52"/>
    <p:sldId id="315" r:id="rId53"/>
    <p:sldId id="316" r:id="rId54"/>
    <p:sldId id="317" r:id="rId55"/>
    <p:sldId id="318" r:id="rId56"/>
    <p:sldId id="320" r:id="rId57"/>
    <p:sldId id="321" r:id="rId58"/>
    <p:sldId id="322" r:id="rId59"/>
    <p:sldId id="323" r:id="rId60"/>
    <p:sldId id="324" r:id="rId61"/>
    <p:sldId id="352" r:id="rId62"/>
    <p:sldId id="325" r:id="rId63"/>
    <p:sldId id="355" r:id="rId64"/>
    <p:sldId id="356" r:id="rId65"/>
    <p:sldId id="357" r:id="rId66"/>
    <p:sldId id="358" r:id="rId67"/>
    <p:sldId id="359" r:id="rId68"/>
    <p:sldId id="360" r:id="rId69"/>
    <p:sldId id="361" r:id="rId70"/>
    <p:sldId id="362" r:id="rId71"/>
    <p:sldId id="363" r:id="rId72"/>
    <p:sldId id="364" r:id="rId73"/>
    <p:sldId id="365" r:id="rId74"/>
    <p:sldId id="366" r:id="rId75"/>
    <p:sldId id="367" r:id="rId76"/>
    <p:sldId id="368" r:id="rId77"/>
    <p:sldId id="369" r:id="rId78"/>
    <p:sldId id="370" r:id="rId79"/>
    <p:sldId id="371" r:id="rId80"/>
    <p:sldId id="354" r:id="rId81"/>
    <p:sldId id="348" r:id="rId82"/>
    <p:sldId id="372" r:id="rId83"/>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130" autoAdjust="0"/>
    <p:restoredTop sz="92294" autoAdjust="0"/>
  </p:normalViewPr>
  <p:slideViewPr>
    <p:cSldViewPr>
      <p:cViewPr>
        <p:scale>
          <a:sx n="60" d="100"/>
          <a:sy n="60" d="100"/>
        </p:scale>
        <p:origin x="-702" y="-24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Nael\Desktop\english.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Nael\Desktop\english.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Nael\Desktop\englis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8"/>
  <c:chart>
    <c:title>
      <c:tx>
        <c:rich>
          <a:bodyPr/>
          <a:lstStyle/>
          <a:p>
            <a:pPr>
              <a:defRPr lang="en-GB"/>
            </a:pPr>
            <a:r>
              <a:rPr lang="en-US"/>
              <a:t>fauiler casues-freq(for each device)</a:t>
            </a:r>
          </a:p>
        </c:rich>
      </c:tx>
      <c:layout/>
    </c:title>
    <c:plotArea>
      <c:layout>
        <c:manualLayout>
          <c:layoutTarget val="inner"/>
          <c:xMode val="edge"/>
          <c:yMode val="edge"/>
          <c:x val="0.22831631691971521"/>
          <c:y val="0.40477720631741848"/>
          <c:w val="0.65215160305920172"/>
          <c:h val="0.27660256753620088"/>
        </c:manualLayout>
      </c:layout>
      <c:barChart>
        <c:barDir val="col"/>
        <c:grouping val="clustered"/>
        <c:ser>
          <c:idx val="0"/>
          <c:order val="0"/>
          <c:tx>
            <c:strRef>
              <c:f>Sheet2!$F$23</c:f>
              <c:strCache>
                <c:ptCount val="1"/>
                <c:pt idx="0">
                  <c:v>freq</c:v>
                </c:pt>
              </c:strCache>
            </c:strRef>
          </c:tx>
          <c:cat>
            <c:strRef>
              <c:f>Sheet2!$E$24:$E$27</c:f>
              <c:strCache>
                <c:ptCount val="3"/>
                <c:pt idx="0">
                  <c:v>Human</c:v>
                </c:pt>
                <c:pt idx="1">
                  <c:v> Environment</c:v>
                </c:pt>
                <c:pt idx="2">
                  <c:v>P .cleaning</c:v>
                </c:pt>
              </c:strCache>
            </c:strRef>
          </c:cat>
          <c:val>
            <c:numRef>
              <c:f>Sheet2!$F$24:$F$27</c:f>
              <c:numCache>
                <c:formatCode>General</c:formatCode>
                <c:ptCount val="4"/>
                <c:pt idx="0">
                  <c:v>12</c:v>
                </c:pt>
                <c:pt idx="1">
                  <c:v>7</c:v>
                </c:pt>
                <c:pt idx="2">
                  <c:v>6</c:v>
                </c:pt>
              </c:numCache>
            </c:numRef>
          </c:val>
        </c:ser>
        <c:axId val="69292800"/>
        <c:axId val="69294720"/>
      </c:barChart>
      <c:catAx>
        <c:axId val="69292800"/>
        <c:scaling>
          <c:orientation val="minMax"/>
        </c:scaling>
        <c:axPos val="b"/>
        <c:title>
          <c:tx>
            <c:rich>
              <a:bodyPr/>
              <a:lstStyle/>
              <a:p>
                <a:pPr>
                  <a:defRPr lang="en-GB"/>
                </a:pPr>
                <a:r>
                  <a:rPr lang="en-US"/>
                  <a:t>Failure causes</a:t>
                </a:r>
              </a:p>
            </c:rich>
          </c:tx>
          <c:layout/>
        </c:title>
        <c:majorTickMark val="none"/>
        <c:tickLblPos val="nextTo"/>
        <c:txPr>
          <a:bodyPr/>
          <a:lstStyle/>
          <a:p>
            <a:pPr>
              <a:defRPr lang="en-GB"/>
            </a:pPr>
            <a:endParaRPr lang="en-US"/>
          </a:p>
        </c:txPr>
        <c:crossAx val="69294720"/>
        <c:crosses val="autoZero"/>
        <c:auto val="1"/>
        <c:lblAlgn val="ctr"/>
        <c:lblOffset val="100"/>
      </c:catAx>
      <c:valAx>
        <c:axId val="69294720"/>
        <c:scaling>
          <c:orientation val="minMax"/>
        </c:scaling>
        <c:axPos val="l"/>
        <c:majorGridlines/>
        <c:title>
          <c:tx>
            <c:rich>
              <a:bodyPr rot="0" vert="horz"/>
              <a:lstStyle/>
              <a:p>
                <a:pPr>
                  <a:defRPr lang="en-GB"/>
                </a:pPr>
                <a:r>
                  <a:rPr lang="en-US"/>
                  <a:t>Frequency</a:t>
                </a:r>
              </a:p>
            </c:rich>
          </c:tx>
          <c:layout>
            <c:manualLayout>
              <c:xMode val="edge"/>
              <c:yMode val="edge"/>
              <c:x val="0"/>
              <c:y val="0.46136331224492932"/>
            </c:manualLayout>
          </c:layout>
        </c:title>
        <c:numFmt formatCode="General" sourceLinked="1"/>
        <c:majorTickMark val="none"/>
        <c:tickLblPos val="nextTo"/>
        <c:txPr>
          <a:bodyPr/>
          <a:lstStyle/>
          <a:p>
            <a:pPr>
              <a:defRPr lang="en-GB"/>
            </a:pPr>
            <a:endParaRPr lang="en-US"/>
          </a:p>
        </c:txPr>
        <c:crossAx val="69292800"/>
        <c:crosses val="autoZero"/>
        <c:crossBetween val="between"/>
      </c:valAx>
    </c:plotArea>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7"/>
  <c:chart>
    <c:title>
      <c:tx>
        <c:rich>
          <a:bodyPr/>
          <a:lstStyle/>
          <a:p>
            <a:pPr>
              <a:defRPr lang="en-GB"/>
            </a:pPr>
            <a:r>
              <a:rPr lang="en-US" dirty="0"/>
              <a:t>Devices </a:t>
            </a:r>
            <a:r>
              <a:rPr lang="en-US" dirty="0" err="1"/>
              <a:t>vs</a:t>
            </a:r>
            <a:r>
              <a:rPr lang="en-US" dirty="0"/>
              <a:t> Failure freq</a:t>
            </a:r>
          </a:p>
        </c:rich>
      </c:tx>
      <c:layout/>
    </c:title>
    <c:plotArea>
      <c:layout/>
      <c:barChart>
        <c:barDir val="col"/>
        <c:grouping val="stacked"/>
        <c:ser>
          <c:idx val="0"/>
          <c:order val="0"/>
          <c:tx>
            <c:strRef>
              <c:f>Sheet2!$C$65</c:f>
              <c:strCache>
                <c:ptCount val="1"/>
                <c:pt idx="0">
                  <c:v>Number of failures</c:v>
                </c:pt>
              </c:strCache>
            </c:strRef>
          </c:tx>
          <c:cat>
            <c:strRef>
              <c:f>Sheet2!$B$66:$B$72</c:f>
              <c:strCache>
                <c:ptCount val="7"/>
                <c:pt idx="0">
                  <c:v>Blood gas analyzer</c:v>
                </c:pt>
                <c:pt idx="1">
                  <c:v>Chemwell awarness</c:v>
                </c:pt>
                <c:pt idx="2">
                  <c:v>Electrolyte analyzer</c:v>
                </c:pt>
                <c:pt idx="3">
                  <c:v>Modonic</c:v>
                </c:pt>
                <c:pt idx="4">
                  <c:v>Microscope</c:v>
                </c:pt>
                <c:pt idx="5">
                  <c:v>easylyte</c:v>
                </c:pt>
                <c:pt idx="6">
                  <c:v>Hettich centrifuge</c:v>
                </c:pt>
              </c:strCache>
            </c:strRef>
          </c:cat>
          <c:val>
            <c:numRef>
              <c:f>Sheet2!$C$66:$C$72</c:f>
              <c:numCache>
                <c:formatCode>General</c:formatCode>
                <c:ptCount val="7"/>
                <c:pt idx="0">
                  <c:v>5</c:v>
                </c:pt>
                <c:pt idx="1">
                  <c:v>4</c:v>
                </c:pt>
                <c:pt idx="2">
                  <c:v>5</c:v>
                </c:pt>
                <c:pt idx="3">
                  <c:v>2</c:v>
                </c:pt>
                <c:pt idx="4">
                  <c:v>1</c:v>
                </c:pt>
                <c:pt idx="5">
                  <c:v>1</c:v>
                </c:pt>
                <c:pt idx="6">
                  <c:v>3</c:v>
                </c:pt>
              </c:numCache>
            </c:numRef>
          </c:val>
        </c:ser>
        <c:overlap val="100"/>
        <c:axId val="69379584"/>
        <c:axId val="69381504"/>
      </c:barChart>
      <c:catAx>
        <c:axId val="69379584"/>
        <c:scaling>
          <c:orientation val="minMax"/>
        </c:scaling>
        <c:axPos val="b"/>
        <c:title>
          <c:tx>
            <c:rich>
              <a:bodyPr/>
              <a:lstStyle/>
              <a:p>
                <a:pPr>
                  <a:defRPr lang="en-GB" sz="1100"/>
                </a:pPr>
                <a:r>
                  <a:rPr lang="en-US" sz="1100"/>
                  <a:t>Device name</a:t>
                </a:r>
              </a:p>
            </c:rich>
          </c:tx>
          <c:layout/>
        </c:title>
        <c:tickLblPos val="nextTo"/>
        <c:txPr>
          <a:bodyPr/>
          <a:lstStyle/>
          <a:p>
            <a:pPr>
              <a:defRPr lang="en-GB" b="1"/>
            </a:pPr>
            <a:endParaRPr lang="en-US"/>
          </a:p>
        </c:txPr>
        <c:crossAx val="69381504"/>
        <c:crosses val="autoZero"/>
        <c:auto val="1"/>
        <c:lblAlgn val="ctr"/>
        <c:lblOffset val="100"/>
      </c:catAx>
      <c:valAx>
        <c:axId val="69381504"/>
        <c:scaling>
          <c:orientation val="minMax"/>
        </c:scaling>
        <c:axPos val="l"/>
        <c:majorGridlines/>
        <c:title>
          <c:tx>
            <c:rich>
              <a:bodyPr rot="0" vert="horz"/>
              <a:lstStyle/>
              <a:p>
                <a:pPr>
                  <a:defRPr lang="en-GB"/>
                </a:pPr>
                <a:r>
                  <a:rPr lang="en-US"/>
                  <a:t>Failure</a:t>
                </a:r>
              </a:p>
              <a:p>
                <a:pPr>
                  <a:defRPr lang="en-GB"/>
                </a:pPr>
                <a:r>
                  <a:rPr lang="en-US"/>
                  <a:t>Frequency</a:t>
                </a:r>
              </a:p>
            </c:rich>
          </c:tx>
          <c:layout/>
        </c:title>
        <c:numFmt formatCode="General" sourceLinked="1"/>
        <c:tickLblPos val="nextTo"/>
        <c:txPr>
          <a:bodyPr/>
          <a:lstStyle/>
          <a:p>
            <a:pPr>
              <a:defRPr lang="en-GB" b="1"/>
            </a:pPr>
            <a:endParaRPr lang="en-US"/>
          </a:p>
        </c:txPr>
        <c:crossAx val="69379584"/>
        <c:crosses val="autoZero"/>
        <c:crossBetween val="between"/>
      </c:valAx>
    </c:plotArea>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26"/>
  <c:chart>
    <c:title>
      <c:tx>
        <c:rich>
          <a:bodyPr/>
          <a:lstStyle/>
          <a:p>
            <a:pPr>
              <a:defRPr lang="en-GB"/>
            </a:pPr>
            <a:r>
              <a:rPr lang="en-US" sz="1400" b="1">
                <a:latin typeface="Times New Roman" pitchFamily="18" charset="0"/>
                <a:cs typeface="Times New Roman" pitchFamily="18" charset="0"/>
              </a:rPr>
              <a:t>Internal&amp;External maintenance Vs failures frequency</a:t>
            </a:r>
          </a:p>
        </c:rich>
      </c:tx>
      <c:layout/>
    </c:title>
    <c:plotArea>
      <c:layout/>
      <c:barChart>
        <c:barDir val="col"/>
        <c:grouping val="clustered"/>
        <c:ser>
          <c:idx val="0"/>
          <c:order val="0"/>
          <c:tx>
            <c:strRef>
              <c:f>Sheet2!$G$13</c:f>
              <c:strCache>
                <c:ptCount val="1"/>
                <c:pt idx="0">
                  <c:v>Internal</c:v>
                </c:pt>
              </c:strCache>
            </c:strRef>
          </c:tx>
          <c:cat>
            <c:strRef>
              <c:f>Sheet2!$E$14:$E$20</c:f>
              <c:strCache>
                <c:ptCount val="7"/>
                <c:pt idx="0">
                  <c:v>Lab</c:v>
                </c:pt>
                <c:pt idx="1">
                  <c:v>Sleeping Ward</c:v>
                </c:pt>
                <c:pt idx="2">
                  <c:v>Emergency</c:v>
                </c:pt>
                <c:pt idx="3">
                  <c:v>Men</c:v>
                </c:pt>
                <c:pt idx="4">
                  <c:v>Cardiac Surgery</c:v>
                </c:pt>
                <c:pt idx="5">
                  <c:v>Maternity</c:v>
                </c:pt>
                <c:pt idx="6">
                  <c:v>Nursing</c:v>
                </c:pt>
              </c:strCache>
            </c:strRef>
          </c:cat>
          <c:val>
            <c:numRef>
              <c:f>Sheet2!$G$14:$G$20</c:f>
              <c:numCache>
                <c:formatCode>General</c:formatCode>
                <c:ptCount val="7"/>
                <c:pt idx="0">
                  <c:v>2</c:v>
                </c:pt>
                <c:pt idx="1">
                  <c:v>1</c:v>
                </c:pt>
                <c:pt idx="2">
                  <c:v>2</c:v>
                </c:pt>
                <c:pt idx="3">
                  <c:v>1</c:v>
                </c:pt>
                <c:pt idx="4">
                  <c:v>1</c:v>
                </c:pt>
                <c:pt idx="5">
                  <c:v>1</c:v>
                </c:pt>
                <c:pt idx="6">
                  <c:v>1</c:v>
                </c:pt>
              </c:numCache>
            </c:numRef>
          </c:val>
        </c:ser>
        <c:ser>
          <c:idx val="1"/>
          <c:order val="1"/>
          <c:tx>
            <c:strRef>
              <c:f>Sheet2!$H$13</c:f>
              <c:strCache>
                <c:ptCount val="1"/>
                <c:pt idx="0">
                  <c:v>External</c:v>
                </c:pt>
              </c:strCache>
            </c:strRef>
          </c:tx>
          <c:cat>
            <c:strRef>
              <c:f>Sheet2!$E$14:$E$20</c:f>
              <c:strCache>
                <c:ptCount val="7"/>
                <c:pt idx="0">
                  <c:v>Lab</c:v>
                </c:pt>
                <c:pt idx="1">
                  <c:v>Sleeping Ward</c:v>
                </c:pt>
                <c:pt idx="2">
                  <c:v>Emergency</c:v>
                </c:pt>
                <c:pt idx="3">
                  <c:v>Men</c:v>
                </c:pt>
                <c:pt idx="4">
                  <c:v>Cardiac Surgery</c:v>
                </c:pt>
                <c:pt idx="5">
                  <c:v>Maternity</c:v>
                </c:pt>
                <c:pt idx="6">
                  <c:v>Nursing</c:v>
                </c:pt>
              </c:strCache>
            </c:strRef>
          </c:cat>
          <c:val>
            <c:numRef>
              <c:f>Sheet2!$H$14:$H$20</c:f>
              <c:numCache>
                <c:formatCode>General</c:formatCode>
                <c:ptCount val="7"/>
                <c:pt idx="0">
                  <c:v>3</c:v>
                </c:pt>
                <c:pt idx="1">
                  <c:v>1</c:v>
                </c:pt>
                <c:pt idx="2">
                  <c:v>1</c:v>
                </c:pt>
                <c:pt idx="3">
                  <c:v>2</c:v>
                </c:pt>
                <c:pt idx="4">
                  <c:v>1</c:v>
                </c:pt>
                <c:pt idx="5">
                  <c:v>1</c:v>
                </c:pt>
                <c:pt idx="6">
                  <c:v>1</c:v>
                </c:pt>
              </c:numCache>
            </c:numRef>
          </c:val>
        </c:ser>
        <c:axId val="69555712"/>
        <c:axId val="69557632"/>
      </c:barChart>
      <c:catAx>
        <c:axId val="69555712"/>
        <c:scaling>
          <c:orientation val="minMax"/>
        </c:scaling>
        <c:axPos val="b"/>
        <c:title>
          <c:tx>
            <c:rich>
              <a:bodyPr/>
              <a:lstStyle/>
              <a:p>
                <a:pPr>
                  <a:defRPr lang="en-GB"/>
                </a:pPr>
                <a:r>
                  <a:rPr lang="en-US"/>
                  <a:t>Departments</a:t>
                </a:r>
              </a:p>
            </c:rich>
          </c:tx>
          <c:layout/>
        </c:title>
        <c:tickLblPos val="nextTo"/>
        <c:txPr>
          <a:bodyPr/>
          <a:lstStyle/>
          <a:p>
            <a:pPr>
              <a:defRPr lang="en-GB" b="1"/>
            </a:pPr>
            <a:endParaRPr lang="en-US"/>
          </a:p>
        </c:txPr>
        <c:crossAx val="69557632"/>
        <c:crosses val="autoZero"/>
        <c:auto val="1"/>
        <c:lblAlgn val="ctr"/>
        <c:lblOffset val="100"/>
      </c:catAx>
      <c:valAx>
        <c:axId val="69557632"/>
        <c:scaling>
          <c:orientation val="minMax"/>
        </c:scaling>
        <c:axPos val="l"/>
        <c:majorGridlines/>
        <c:title>
          <c:tx>
            <c:rich>
              <a:bodyPr rot="0" vert="horz"/>
              <a:lstStyle/>
              <a:p>
                <a:pPr>
                  <a:defRPr lang="en-GB"/>
                </a:pPr>
                <a:r>
                  <a:rPr lang="en-US"/>
                  <a:t>Failure frequency</a:t>
                </a:r>
              </a:p>
            </c:rich>
          </c:tx>
          <c:layout/>
        </c:title>
        <c:numFmt formatCode="#,##0" sourceLinked="0"/>
        <c:tickLblPos val="nextTo"/>
        <c:txPr>
          <a:bodyPr/>
          <a:lstStyle/>
          <a:p>
            <a:pPr>
              <a:defRPr lang="en-GB"/>
            </a:pPr>
            <a:endParaRPr lang="en-US"/>
          </a:p>
        </c:txPr>
        <c:crossAx val="69555712"/>
        <c:crosses val="autoZero"/>
        <c:crossBetween val="between"/>
      </c:valAx>
    </c:plotArea>
    <c:legend>
      <c:legendPos val="r"/>
      <c:layout/>
      <c:txPr>
        <a:bodyPr/>
        <a:lstStyle/>
        <a:p>
          <a:pPr>
            <a:defRPr lang="en-GB" b="1"/>
          </a:pPr>
          <a:endParaRPr lang="en-US"/>
        </a:p>
      </c:txPr>
    </c:legend>
    <c:plotVisOnly val="1"/>
    <c:dispBlanksAs val="gap"/>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0493DA-0BA1-4F33-9ECA-F5CFACDB6392}" type="doc">
      <dgm:prSet loTypeId="urn:microsoft.com/office/officeart/2005/8/layout/hierarchy1" loCatId="hierarchy" qsTypeId="urn:microsoft.com/office/officeart/2005/8/quickstyle/simple1" qsCatId="simple" csTypeId="urn:microsoft.com/office/officeart/2005/8/colors/accent0_1" csCatId="mainScheme" phldr="1"/>
      <dgm:spPr/>
      <dgm:t>
        <a:bodyPr/>
        <a:lstStyle/>
        <a:p>
          <a:endParaRPr lang="en-US"/>
        </a:p>
      </dgm:t>
    </dgm:pt>
    <dgm:pt modelId="{1B61BF54-0173-4E41-8AE8-663EB16FC1C7}">
      <dgm:prSet phldrT="[Text]" custT="1"/>
      <dgm:spPr/>
      <dgm:t>
        <a:bodyPr/>
        <a:lstStyle/>
        <a:p>
          <a:r>
            <a:rPr lang="en-US" sz="2000" b="1" dirty="0" smtClean="0"/>
            <a:t>Medical maintenance  Engineer</a:t>
          </a:r>
          <a:endParaRPr lang="en-US" sz="2000" b="1" dirty="0"/>
        </a:p>
      </dgm:t>
    </dgm:pt>
    <dgm:pt modelId="{807B5C1F-B3E0-4C14-8A71-B244FA733F02}" type="parTrans" cxnId="{9CDFD38C-C9E8-4AC2-8143-FC8AE572B9F8}">
      <dgm:prSet/>
      <dgm:spPr/>
      <dgm:t>
        <a:bodyPr/>
        <a:lstStyle/>
        <a:p>
          <a:endParaRPr lang="en-US"/>
        </a:p>
      </dgm:t>
    </dgm:pt>
    <dgm:pt modelId="{15245250-7530-4591-8B3E-8D1DE0E90AE5}" type="sibTrans" cxnId="{9CDFD38C-C9E8-4AC2-8143-FC8AE572B9F8}">
      <dgm:prSet/>
      <dgm:spPr/>
      <dgm:t>
        <a:bodyPr/>
        <a:lstStyle/>
        <a:p>
          <a:endParaRPr lang="en-US"/>
        </a:p>
      </dgm:t>
    </dgm:pt>
    <dgm:pt modelId="{00B7664E-F61B-4933-990E-16859967DA58}" type="asst">
      <dgm:prSet phldrT="[Text]" custT="1"/>
      <dgm:spPr/>
      <dgm:t>
        <a:bodyPr/>
        <a:lstStyle/>
        <a:p>
          <a:r>
            <a:rPr lang="en-US" sz="2000" b="1" dirty="0" smtClean="0"/>
            <a:t>Head if Maintenance Department</a:t>
          </a:r>
          <a:endParaRPr lang="en-US" sz="2000" b="1" dirty="0"/>
        </a:p>
      </dgm:t>
    </dgm:pt>
    <dgm:pt modelId="{A25D7C1B-7E96-463D-9440-45FDAA88F2BC}" type="parTrans" cxnId="{6B57170C-94A7-47F1-AC95-E75000F4B238}">
      <dgm:prSet/>
      <dgm:spPr/>
      <dgm:t>
        <a:bodyPr/>
        <a:lstStyle/>
        <a:p>
          <a:endParaRPr lang="en-US"/>
        </a:p>
      </dgm:t>
    </dgm:pt>
    <dgm:pt modelId="{DAC72721-48C1-4842-9B4A-FADF1E6FD3AE}" type="sibTrans" cxnId="{6B57170C-94A7-47F1-AC95-E75000F4B238}">
      <dgm:prSet/>
      <dgm:spPr/>
      <dgm:t>
        <a:bodyPr/>
        <a:lstStyle/>
        <a:p>
          <a:endParaRPr lang="en-US"/>
        </a:p>
      </dgm:t>
    </dgm:pt>
    <dgm:pt modelId="{D6154E91-A3C1-4581-88C5-E01E14EF4611}">
      <dgm:prSet phldrT="[Text]" custT="1"/>
      <dgm:spPr/>
      <dgm:t>
        <a:bodyPr/>
        <a:lstStyle/>
        <a:p>
          <a:r>
            <a:rPr lang="en-US" sz="2000" b="1" dirty="0" smtClean="0"/>
            <a:t>Maintenance technician (1)</a:t>
          </a:r>
          <a:endParaRPr lang="en-US" sz="2000" b="1" dirty="0"/>
        </a:p>
      </dgm:t>
    </dgm:pt>
    <dgm:pt modelId="{DC493AB6-A799-4790-87C0-36AE55C77077}" type="parTrans" cxnId="{ECF069F8-3861-4ED5-AD06-35CB0F687CC8}">
      <dgm:prSet/>
      <dgm:spPr/>
      <dgm:t>
        <a:bodyPr/>
        <a:lstStyle/>
        <a:p>
          <a:endParaRPr lang="en-US"/>
        </a:p>
      </dgm:t>
    </dgm:pt>
    <dgm:pt modelId="{04709284-D7E9-4C5C-B7FF-543EE48ABB95}" type="sibTrans" cxnId="{ECF069F8-3861-4ED5-AD06-35CB0F687CC8}">
      <dgm:prSet/>
      <dgm:spPr/>
      <dgm:t>
        <a:bodyPr/>
        <a:lstStyle/>
        <a:p>
          <a:endParaRPr lang="en-US"/>
        </a:p>
      </dgm:t>
    </dgm:pt>
    <dgm:pt modelId="{CB0DEB17-1F56-4C3E-89FA-1112671EFA7D}">
      <dgm:prSet phldrT="[Text]" custT="1"/>
      <dgm:spPr/>
      <dgm:t>
        <a:bodyPr/>
        <a:lstStyle/>
        <a:p>
          <a:r>
            <a:rPr lang="en-US" sz="2000" b="1" dirty="0" smtClean="0"/>
            <a:t>Maintenance technician (2)</a:t>
          </a:r>
          <a:endParaRPr lang="en-US" sz="2000" b="1" dirty="0"/>
        </a:p>
      </dgm:t>
    </dgm:pt>
    <dgm:pt modelId="{ADC8A8D4-429B-4706-A173-8E258CDE77EB}" type="parTrans" cxnId="{DF67846F-F3D3-4CD6-816E-CB0923204C5A}">
      <dgm:prSet/>
      <dgm:spPr/>
      <dgm:t>
        <a:bodyPr/>
        <a:lstStyle/>
        <a:p>
          <a:endParaRPr lang="en-US"/>
        </a:p>
      </dgm:t>
    </dgm:pt>
    <dgm:pt modelId="{E83AD88B-4D37-4B41-943A-22AABDC965A9}" type="sibTrans" cxnId="{DF67846F-F3D3-4CD6-816E-CB0923204C5A}">
      <dgm:prSet/>
      <dgm:spPr/>
      <dgm:t>
        <a:bodyPr/>
        <a:lstStyle/>
        <a:p>
          <a:endParaRPr lang="en-US"/>
        </a:p>
      </dgm:t>
    </dgm:pt>
    <dgm:pt modelId="{8D320DD0-128B-4F20-9536-785F110E2A61}" type="pres">
      <dgm:prSet presAssocID="{9F0493DA-0BA1-4F33-9ECA-F5CFACDB6392}" presName="hierChild1" presStyleCnt="0">
        <dgm:presLayoutVars>
          <dgm:chPref val="1"/>
          <dgm:dir/>
          <dgm:animOne val="branch"/>
          <dgm:animLvl val="lvl"/>
          <dgm:resizeHandles/>
        </dgm:presLayoutVars>
      </dgm:prSet>
      <dgm:spPr/>
      <dgm:t>
        <a:bodyPr/>
        <a:lstStyle/>
        <a:p>
          <a:endParaRPr lang="en-US"/>
        </a:p>
      </dgm:t>
    </dgm:pt>
    <dgm:pt modelId="{E1B06E05-3835-47B3-8805-7078CA0305D8}" type="pres">
      <dgm:prSet presAssocID="{1B61BF54-0173-4E41-8AE8-663EB16FC1C7}" presName="hierRoot1" presStyleCnt="0"/>
      <dgm:spPr/>
    </dgm:pt>
    <dgm:pt modelId="{61BA5DE2-3693-4FFA-98C2-F2A52EBFD3AD}" type="pres">
      <dgm:prSet presAssocID="{1B61BF54-0173-4E41-8AE8-663EB16FC1C7}" presName="composite" presStyleCnt="0"/>
      <dgm:spPr/>
    </dgm:pt>
    <dgm:pt modelId="{42AB81B3-6E1D-446A-A902-8F6D8E906BC3}" type="pres">
      <dgm:prSet presAssocID="{1B61BF54-0173-4E41-8AE8-663EB16FC1C7}" presName="background" presStyleLbl="node0" presStyleIdx="0" presStyleCnt="1"/>
      <dgm:spPr/>
    </dgm:pt>
    <dgm:pt modelId="{A49F83EF-DAB3-4B36-AD6C-187F4AD12454}" type="pres">
      <dgm:prSet presAssocID="{1B61BF54-0173-4E41-8AE8-663EB16FC1C7}" presName="text" presStyleLbl="fgAcc0" presStyleIdx="0" presStyleCnt="1">
        <dgm:presLayoutVars>
          <dgm:chPref val="3"/>
        </dgm:presLayoutVars>
      </dgm:prSet>
      <dgm:spPr/>
      <dgm:t>
        <a:bodyPr/>
        <a:lstStyle/>
        <a:p>
          <a:endParaRPr lang="en-US"/>
        </a:p>
      </dgm:t>
    </dgm:pt>
    <dgm:pt modelId="{8E73A5E2-FC53-4F64-A52E-069A4447C1F4}" type="pres">
      <dgm:prSet presAssocID="{1B61BF54-0173-4E41-8AE8-663EB16FC1C7}" presName="hierChild2" presStyleCnt="0"/>
      <dgm:spPr/>
    </dgm:pt>
    <dgm:pt modelId="{2D4DDCE8-B211-4FEB-A7A4-C8CA8F7DD4D4}" type="pres">
      <dgm:prSet presAssocID="{A25D7C1B-7E96-463D-9440-45FDAA88F2BC}" presName="Name10" presStyleLbl="parChTrans1D2" presStyleIdx="0" presStyleCnt="1"/>
      <dgm:spPr/>
      <dgm:t>
        <a:bodyPr/>
        <a:lstStyle/>
        <a:p>
          <a:endParaRPr lang="en-US"/>
        </a:p>
      </dgm:t>
    </dgm:pt>
    <dgm:pt modelId="{0C0B6EBD-7A98-4AD6-AD99-E3E6AF2F00B2}" type="pres">
      <dgm:prSet presAssocID="{00B7664E-F61B-4933-990E-16859967DA58}" presName="hierRoot2" presStyleCnt="0"/>
      <dgm:spPr/>
    </dgm:pt>
    <dgm:pt modelId="{A7E4DA44-C1BD-419D-A781-8F0E8B572207}" type="pres">
      <dgm:prSet presAssocID="{00B7664E-F61B-4933-990E-16859967DA58}" presName="composite2" presStyleCnt="0"/>
      <dgm:spPr/>
    </dgm:pt>
    <dgm:pt modelId="{F869E007-B77C-4DBA-A943-490878852C87}" type="pres">
      <dgm:prSet presAssocID="{00B7664E-F61B-4933-990E-16859967DA58}" presName="background2" presStyleLbl="asst1" presStyleIdx="0" presStyleCnt="1"/>
      <dgm:spPr/>
    </dgm:pt>
    <dgm:pt modelId="{7395A00C-241F-4D53-937B-17B07D7D2F33}" type="pres">
      <dgm:prSet presAssocID="{00B7664E-F61B-4933-990E-16859967DA58}" presName="text2" presStyleLbl="fgAcc2" presStyleIdx="0" presStyleCnt="1">
        <dgm:presLayoutVars>
          <dgm:chPref val="3"/>
        </dgm:presLayoutVars>
      </dgm:prSet>
      <dgm:spPr/>
      <dgm:t>
        <a:bodyPr/>
        <a:lstStyle/>
        <a:p>
          <a:endParaRPr lang="en-US"/>
        </a:p>
      </dgm:t>
    </dgm:pt>
    <dgm:pt modelId="{D4CFE422-40AB-4CEB-A617-E249CCE93B18}" type="pres">
      <dgm:prSet presAssocID="{00B7664E-F61B-4933-990E-16859967DA58}" presName="hierChild3" presStyleCnt="0"/>
      <dgm:spPr/>
    </dgm:pt>
    <dgm:pt modelId="{55CCD2C6-A889-491C-AA3F-7CB42BDA9BB8}" type="pres">
      <dgm:prSet presAssocID="{DC493AB6-A799-4790-87C0-36AE55C77077}" presName="Name17" presStyleLbl="parChTrans1D3" presStyleIdx="0" presStyleCnt="2"/>
      <dgm:spPr/>
      <dgm:t>
        <a:bodyPr/>
        <a:lstStyle/>
        <a:p>
          <a:endParaRPr lang="en-US"/>
        </a:p>
      </dgm:t>
    </dgm:pt>
    <dgm:pt modelId="{CDA4C3FB-9A06-4378-BC50-D1C19A525E6C}" type="pres">
      <dgm:prSet presAssocID="{D6154E91-A3C1-4581-88C5-E01E14EF4611}" presName="hierRoot3" presStyleCnt="0"/>
      <dgm:spPr/>
    </dgm:pt>
    <dgm:pt modelId="{2291BB6E-2958-4525-9344-D7BF84467B81}" type="pres">
      <dgm:prSet presAssocID="{D6154E91-A3C1-4581-88C5-E01E14EF4611}" presName="composite3" presStyleCnt="0"/>
      <dgm:spPr/>
    </dgm:pt>
    <dgm:pt modelId="{3D1CCD1D-D59E-4060-A5B0-91B431256385}" type="pres">
      <dgm:prSet presAssocID="{D6154E91-A3C1-4581-88C5-E01E14EF4611}" presName="background3" presStyleLbl="node3" presStyleIdx="0" presStyleCnt="2"/>
      <dgm:spPr/>
    </dgm:pt>
    <dgm:pt modelId="{29B269A3-01E9-4E48-97A8-91ACAFD05263}" type="pres">
      <dgm:prSet presAssocID="{D6154E91-A3C1-4581-88C5-E01E14EF4611}" presName="text3" presStyleLbl="fgAcc3" presStyleIdx="0" presStyleCnt="2">
        <dgm:presLayoutVars>
          <dgm:chPref val="3"/>
        </dgm:presLayoutVars>
      </dgm:prSet>
      <dgm:spPr/>
      <dgm:t>
        <a:bodyPr/>
        <a:lstStyle/>
        <a:p>
          <a:endParaRPr lang="en-US"/>
        </a:p>
      </dgm:t>
    </dgm:pt>
    <dgm:pt modelId="{2836D6EC-E9FB-4E08-91A2-86E4A4FAFB4A}" type="pres">
      <dgm:prSet presAssocID="{D6154E91-A3C1-4581-88C5-E01E14EF4611}" presName="hierChild4" presStyleCnt="0"/>
      <dgm:spPr/>
    </dgm:pt>
    <dgm:pt modelId="{B23D8EC0-9702-43DA-A912-99E5279A773C}" type="pres">
      <dgm:prSet presAssocID="{ADC8A8D4-429B-4706-A173-8E258CDE77EB}" presName="Name17" presStyleLbl="parChTrans1D3" presStyleIdx="1" presStyleCnt="2"/>
      <dgm:spPr/>
      <dgm:t>
        <a:bodyPr/>
        <a:lstStyle/>
        <a:p>
          <a:endParaRPr lang="en-US"/>
        </a:p>
      </dgm:t>
    </dgm:pt>
    <dgm:pt modelId="{215D0107-DEFF-4D5E-A9CA-2E5DAEE67F75}" type="pres">
      <dgm:prSet presAssocID="{CB0DEB17-1F56-4C3E-89FA-1112671EFA7D}" presName="hierRoot3" presStyleCnt="0"/>
      <dgm:spPr/>
    </dgm:pt>
    <dgm:pt modelId="{FDE26B17-10FF-4D20-9BF1-C8E231E6F8D5}" type="pres">
      <dgm:prSet presAssocID="{CB0DEB17-1F56-4C3E-89FA-1112671EFA7D}" presName="composite3" presStyleCnt="0"/>
      <dgm:spPr/>
    </dgm:pt>
    <dgm:pt modelId="{684C5623-D7A2-4916-9F51-C04839F8065D}" type="pres">
      <dgm:prSet presAssocID="{CB0DEB17-1F56-4C3E-89FA-1112671EFA7D}" presName="background3" presStyleLbl="node3" presStyleIdx="1" presStyleCnt="2"/>
      <dgm:spPr/>
    </dgm:pt>
    <dgm:pt modelId="{8825FA20-652D-4E86-A5FF-A7BAEC52516A}" type="pres">
      <dgm:prSet presAssocID="{CB0DEB17-1F56-4C3E-89FA-1112671EFA7D}" presName="text3" presStyleLbl="fgAcc3" presStyleIdx="1" presStyleCnt="2">
        <dgm:presLayoutVars>
          <dgm:chPref val="3"/>
        </dgm:presLayoutVars>
      </dgm:prSet>
      <dgm:spPr/>
      <dgm:t>
        <a:bodyPr/>
        <a:lstStyle/>
        <a:p>
          <a:endParaRPr lang="en-US"/>
        </a:p>
      </dgm:t>
    </dgm:pt>
    <dgm:pt modelId="{A8DF36A5-4D85-45C2-BA67-A74730FFB2A1}" type="pres">
      <dgm:prSet presAssocID="{CB0DEB17-1F56-4C3E-89FA-1112671EFA7D}" presName="hierChild4" presStyleCnt="0"/>
      <dgm:spPr/>
    </dgm:pt>
  </dgm:ptLst>
  <dgm:cxnLst>
    <dgm:cxn modelId="{ECF069F8-3861-4ED5-AD06-35CB0F687CC8}" srcId="{00B7664E-F61B-4933-990E-16859967DA58}" destId="{D6154E91-A3C1-4581-88C5-E01E14EF4611}" srcOrd="0" destOrd="0" parTransId="{DC493AB6-A799-4790-87C0-36AE55C77077}" sibTransId="{04709284-D7E9-4C5C-B7FF-543EE48ABB95}"/>
    <dgm:cxn modelId="{7EC8C92E-E447-4695-8ECB-761A12364EA0}" type="presOf" srcId="{ADC8A8D4-429B-4706-A173-8E258CDE77EB}" destId="{B23D8EC0-9702-43DA-A912-99E5279A773C}" srcOrd="0" destOrd="0" presId="urn:microsoft.com/office/officeart/2005/8/layout/hierarchy1"/>
    <dgm:cxn modelId="{DF67846F-F3D3-4CD6-816E-CB0923204C5A}" srcId="{00B7664E-F61B-4933-990E-16859967DA58}" destId="{CB0DEB17-1F56-4C3E-89FA-1112671EFA7D}" srcOrd="1" destOrd="0" parTransId="{ADC8A8D4-429B-4706-A173-8E258CDE77EB}" sibTransId="{E83AD88B-4D37-4B41-943A-22AABDC965A9}"/>
    <dgm:cxn modelId="{81707A24-EF79-4774-B5A6-E3CFB06EDF14}" type="presOf" srcId="{CB0DEB17-1F56-4C3E-89FA-1112671EFA7D}" destId="{8825FA20-652D-4E86-A5FF-A7BAEC52516A}" srcOrd="0" destOrd="0" presId="urn:microsoft.com/office/officeart/2005/8/layout/hierarchy1"/>
    <dgm:cxn modelId="{77F51D2D-3413-4F5E-9F6D-1439F99A1CD2}" type="presOf" srcId="{9F0493DA-0BA1-4F33-9ECA-F5CFACDB6392}" destId="{8D320DD0-128B-4F20-9536-785F110E2A61}" srcOrd="0" destOrd="0" presId="urn:microsoft.com/office/officeart/2005/8/layout/hierarchy1"/>
    <dgm:cxn modelId="{D5AF8522-0BF5-448B-AEFF-5BEDB384CCE6}" type="presOf" srcId="{DC493AB6-A799-4790-87C0-36AE55C77077}" destId="{55CCD2C6-A889-491C-AA3F-7CB42BDA9BB8}" srcOrd="0" destOrd="0" presId="urn:microsoft.com/office/officeart/2005/8/layout/hierarchy1"/>
    <dgm:cxn modelId="{FA359396-DC7C-4BAB-98B3-72F59A3B5A57}" type="presOf" srcId="{1B61BF54-0173-4E41-8AE8-663EB16FC1C7}" destId="{A49F83EF-DAB3-4B36-AD6C-187F4AD12454}" srcOrd="0" destOrd="0" presId="urn:microsoft.com/office/officeart/2005/8/layout/hierarchy1"/>
    <dgm:cxn modelId="{39104687-2180-4A07-BA9F-8F4503086DC4}" type="presOf" srcId="{00B7664E-F61B-4933-990E-16859967DA58}" destId="{7395A00C-241F-4D53-937B-17B07D7D2F33}" srcOrd="0" destOrd="0" presId="urn:microsoft.com/office/officeart/2005/8/layout/hierarchy1"/>
    <dgm:cxn modelId="{9CDFD38C-C9E8-4AC2-8143-FC8AE572B9F8}" srcId="{9F0493DA-0BA1-4F33-9ECA-F5CFACDB6392}" destId="{1B61BF54-0173-4E41-8AE8-663EB16FC1C7}" srcOrd="0" destOrd="0" parTransId="{807B5C1F-B3E0-4C14-8A71-B244FA733F02}" sibTransId="{15245250-7530-4591-8B3E-8D1DE0E90AE5}"/>
    <dgm:cxn modelId="{8458C470-EBC4-4B2C-B7CE-114A8A34D905}" type="presOf" srcId="{A25D7C1B-7E96-463D-9440-45FDAA88F2BC}" destId="{2D4DDCE8-B211-4FEB-A7A4-C8CA8F7DD4D4}" srcOrd="0" destOrd="0" presId="urn:microsoft.com/office/officeart/2005/8/layout/hierarchy1"/>
    <dgm:cxn modelId="{5B698426-615B-4C04-9301-464CDE7F27DC}" type="presOf" srcId="{D6154E91-A3C1-4581-88C5-E01E14EF4611}" destId="{29B269A3-01E9-4E48-97A8-91ACAFD05263}" srcOrd="0" destOrd="0" presId="urn:microsoft.com/office/officeart/2005/8/layout/hierarchy1"/>
    <dgm:cxn modelId="{6B57170C-94A7-47F1-AC95-E75000F4B238}" srcId="{1B61BF54-0173-4E41-8AE8-663EB16FC1C7}" destId="{00B7664E-F61B-4933-990E-16859967DA58}" srcOrd="0" destOrd="0" parTransId="{A25D7C1B-7E96-463D-9440-45FDAA88F2BC}" sibTransId="{DAC72721-48C1-4842-9B4A-FADF1E6FD3AE}"/>
    <dgm:cxn modelId="{8DA61453-A6C0-4EF5-9C09-3E61C0C5E15D}" type="presParOf" srcId="{8D320DD0-128B-4F20-9536-785F110E2A61}" destId="{E1B06E05-3835-47B3-8805-7078CA0305D8}" srcOrd="0" destOrd="0" presId="urn:microsoft.com/office/officeart/2005/8/layout/hierarchy1"/>
    <dgm:cxn modelId="{09B6DAEE-9083-43BF-8634-89C4E9B5D793}" type="presParOf" srcId="{E1B06E05-3835-47B3-8805-7078CA0305D8}" destId="{61BA5DE2-3693-4FFA-98C2-F2A52EBFD3AD}" srcOrd="0" destOrd="0" presId="urn:microsoft.com/office/officeart/2005/8/layout/hierarchy1"/>
    <dgm:cxn modelId="{2ED9C486-0F54-4EC2-942C-01BA9460B330}" type="presParOf" srcId="{61BA5DE2-3693-4FFA-98C2-F2A52EBFD3AD}" destId="{42AB81B3-6E1D-446A-A902-8F6D8E906BC3}" srcOrd="0" destOrd="0" presId="urn:microsoft.com/office/officeart/2005/8/layout/hierarchy1"/>
    <dgm:cxn modelId="{3DBB0049-A843-45E4-8DDC-374E50C24497}" type="presParOf" srcId="{61BA5DE2-3693-4FFA-98C2-F2A52EBFD3AD}" destId="{A49F83EF-DAB3-4B36-AD6C-187F4AD12454}" srcOrd="1" destOrd="0" presId="urn:microsoft.com/office/officeart/2005/8/layout/hierarchy1"/>
    <dgm:cxn modelId="{CCD62AA1-EFFD-48C1-8534-63FD78C7A628}" type="presParOf" srcId="{E1B06E05-3835-47B3-8805-7078CA0305D8}" destId="{8E73A5E2-FC53-4F64-A52E-069A4447C1F4}" srcOrd="1" destOrd="0" presId="urn:microsoft.com/office/officeart/2005/8/layout/hierarchy1"/>
    <dgm:cxn modelId="{51AB915D-ACAF-40D2-9C31-E194249C27F0}" type="presParOf" srcId="{8E73A5E2-FC53-4F64-A52E-069A4447C1F4}" destId="{2D4DDCE8-B211-4FEB-A7A4-C8CA8F7DD4D4}" srcOrd="0" destOrd="0" presId="urn:microsoft.com/office/officeart/2005/8/layout/hierarchy1"/>
    <dgm:cxn modelId="{B092B55A-A129-4FC5-879E-695178F5892E}" type="presParOf" srcId="{8E73A5E2-FC53-4F64-A52E-069A4447C1F4}" destId="{0C0B6EBD-7A98-4AD6-AD99-E3E6AF2F00B2}" srcOrd="1" destOrd="0" presId="urn:microsoft.com/office/officeart/2005/8/layout/hierarchy1"/>
    <dgm:cxn modelId="{744E68AA-AE84-4A0A-9E37-92F3FA9A6317}" type="presParOf" srcId="{0C0B6EBD-7A98-4AD6-AD99-E3E6AF2F00B2}" destId="{A7E4DA44-C1BD-419D-A781-8F0E8B572207}" srcOrd="0" destOrd="0" presId="urn:microsoft.com/office/officeart/2005/8/layout/hierarchy1"/>
    <dgm:cxn modelId="{5D37E7A0-3794-4507-93CA-FF322FE990BF}" type="presParOf" srcId="{A7E4DA44-C1BD-419D-A781-8F0E8B572207}" destId="{F869E007-B77C-4DBA-A943-490878852C87}" srcOrd="0" destOrd="0" presId="urn:microsoft.com/office/officeart/2005/8/layout/hierarchy1"/>
    <dgm:cxn modelId="{A629B373-5532-4E7E-B7F8-B3B6B4EB72B7}" type="presParOf" srcId="{A7E4DA44-C1BD-419D-A781-8F0E8B572207}" destId="{7395A00C-241F-4D53-937B-17B07D7D2F33}" srcOrd="1" destOrd="0" presId="urn:microsoft.com/office/officeart/2005/8/layout/hierarchy1"/>
    <dgm:cxn modelId="{A4A31A0D-7887-4147-8AD6-2C117C46CFAA}" type="presParOf" srcId="{0C0B6EBD-7A98-4AD6-AD99-E3E6AF2F00B2}" destId="{D4CFE422-40AB-4CEB-A617-E249CCE93B18}" srcOrd="1" destOrd="0" presId="urn:microsoft.com/office/officeart/2005/8/layout/hierarchy1"/>
    <dgm:cxn modelId="{CD352E4A-921C-46CD-A480-FAE93D7B8167}" type="presParOf" srcId="{D4CFE422-40AB-4CEB-A617-E249CCE93B18}" destId="{55CCD2C6-A889-491C-AA3F-7CB42BDA9BB8}" srcOrd="0" destOrd="0" presId="urn:microsoft.com/office/officeart/2005/8/layout/hierarchy1"/>
    <dgm:cxn modelId="{E9DA6D53-0DC7-4E31-9E4B-47547747E78D}" type="presParOf" srcId="{D4CFE422-40AB-4CEB-A617-E249CCE93B18}" destId="{CDA4C3FB-9A06-4378-BC50-D1C19A525E6C}" srcOrd="1" destOrd="0" presId="urn:microsoft.com/office/officeart/2005/8/layout/hierarchy1"/>
    <dgm:cxn modelId="{3F24062A-9EC7-497C-89AA-11D909BCFDC0}" type="presParOf" srcId="{CDA4C3FB-9A06-4378-BC50-D1C19A525E6C}" destId="{2291BB6E-2958-4525-9344-D7BF84467B81}" srcOrd="0" destOrd="0" presId="urn:microsoft.com/office/officeart/2005/8/layout/hierarchy1"/>
    <dgm:cxn modelId="{F68A7246-7301-45F0-A903-A864800BDF6C}" type="presParOf" srcId="{2291BB6E-2958-4525-9344-D7BF84467B81}" destId="{3D1CCD1D-D59E-4060-A5B0-91B431256385}" srcOrd="0" destOrd="0" presId="urn:microsoft.com/office/officeart/2005/8/layout/hierarchy1"/>
    <dgm:cxn modelId="{125FE203-ADA9-4975-BCD9-A0A873699F9D}" type="presParOf" srcId="{2291BB6E-2958-4525-9344-D7BF84467B81}" destId="{29B269A3-01E9-4E48-97A8-91ACAFD05263}" srcOrd="1" destOrd="0" presId="urn:microsoft.com/office/officeart/2005/8/layout/hierarchy1"/>
    <dgm:cxn modelId="{036A4D2B-DDF4-44DD-8D02-30CFD2AB2D9C}" type="presParOf" srcId="{CDA4C3FB-9A06-4378-BC50-D1C19A525E6C}" destId="{2836D6EC-E9FB-4E08-91A2-86E4A4FAFB4A}" srcOrd="1" destOrd="0" presId="urn:microsoft.com/office/officeart/2005/8/layout/hierarchy1"/>
    <dgm:cxn modelId="{4796B520-4460-4410-BF69-291D2B0C90F9}" type="presParOf" srcId="{D4CFE422-40AB-4CEB-A617-E249CCE93B18}" destId="{B23D8EC0-9702-43DA-A912-99E5279A773C}" srcOrd="2" destOrd="0" presId="urn:microsoft.com/office/officeart/2005/8/layout/hierarchy1"/>
    <dgm:cxn modelId="{9EED232F-3A0C-4B2F-B5F1-CE74F216C22C}" type="presParOf" srcId="{D4CFE422-40AB-4CEB-A617-E249CCE93B18}" destId="{215D0107-DEFF-4D5E-A9CA-2E5DAEE67F75}" srcOrd="3" destOrd="0" presId="urn:microsoft.com/office/officeart/2005/8/layout/hierarchy1"/>
    <dgm:cxn modelId="{1A1BAE53-E4F4-4FAF-ACAC-5A22C5E00DBF}" type="presParOf" srcId="{215D0107-DEFF-4D5E-A9CA-2E5DAEE67F75}" destId="{FDE26B17-10FF-4D20-9BF1-C8E231E6F8D5}" srcOrd="0" destOrd="0" presId="urn:microsoft.com/office/officeart/2005/8/layout/hierarchy1"/>
    <dgm:cxn modelId="{1507AE78-C785-480B-94C0-E94C71A4E7BE}" type="presParOf" srcId="{FDE26B17-10FF-4D20-9BF1-C8E231E6F8D5}" destId="{684C5623-D7A2-4916-9F51-C04839F8065D}" srcOrd="0" destOrd="0" presId="urn:microsoft.com/office/officeart/2005/8/layout/hierarchy1"/>
    <dgm:cxn modelId="{D7C82710-A193-46AA-B49B-6D08920B07C6}" type="presParOf" srcId="{FDE26B17-10FF-4D20-9BF1-C8E231E6F8D5}" destId="{8825FA20-652D-4E86-A5FF-A7BAEC52516A}" srcOrd="1" destOrd="0" presId="urn:microsoft.com/office/officeart/2005/8/layout/hierarchy1"/>
    <dgm:cxn modelId="{9890335A-D0ED-464B-9D44-35F74EA4359A}" type="presParOf" srcId="{215D0107-DEFF-4D5E-A9CA-2E5DAEE67F75}" destId="{A8DF36A5-4D85-45C2-BA67-A74730FFB2A1}" srcOrd="1" destOrd="0" presId="urn:microsoft.com/office/officeart/2005/8/layout/hierarchy1"/>
  </dgm:cxnLst>
  <dgm:bg/>
  <dgm:whole/>
  <dgm:extLst>
    <a:ext uri="http://schemas.microsoft.com/office/drawing/2008/diagram">
      <dsp:dataModelExt xmlns=""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3D8EC0-9702-43DA-A912-99E5279A773C}">
      <dsp:nvSpPr>
        <dsp:cNvPr id="0" name=""/>
        <dsp:cNvSpPr/>
      </dsp:nvSpPr>
      <dsp:spPr>
        <a:xfrm>
          <a:off x="3519999" y="2798221"/>
          <a:ext cx="1094509" cy="520887"/>
        </a:xfrm>
        <a:custGeom>
          <a:avLst/>
          <a:gdLst/>
          <a:ahLst/>
          <a:cxnLst/>
          <a:rect l="0" t="0" r="0" b="0"/>
          <a:pathLst>
            <a:path>
              <a:moveTo>
                <a:pt x="0" y="0"/>
              </a:moveTo>
              <a:lnTo>
                <a:pt x="0" y="354969"/>
              </a:lnTo>
              <a:lnTo>
                <a:pt x="1094509" y="354969"/>
              </a:lnTo>
              <a:lnTo>
                <a:pt x="1094509" y="520887"/>
              </a:lnTo>
            </a:path>
          </a:pathLst>
        </a:custGeom>
        <a:noFill/>
        <a:ln w="1905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CCD2C6-A889-491C-AA3F-7CB42BDA9BB8}">
      <dsp:nvSpPr>
        <dsp:cNvPr id="0" name=""/>
        <dsp:cNvSpPr/>
      </dsp:nvSpPr>
      <dsp:spPr>
        <a:xfrm>
          <a:off x="2425489" y="2798221"/>
          <a:ext cx="1094509" cy="520887"/>
        </a:xfrm>
        <a:custGeom>
          <a:avLst/>
          <a:gdLst/>
          <a:ahLst/>
          <a:cxnLst/>
          <a:rect l="0" t="0" r="0" b="0"/>
          <a:pathLst>
            <a:path>
              <a:moveTo>
                <a:pt x="1094509" y="0"/>
              </a:moveTo>
              <a:lnTo>
                <a:pt x="1094509" y="354969"/>
              </a:lnTo>
              <a:lnTo>
                <a:pt x="0" y="354969"/>
              </a:lnTo>
              <a:lnTo>
                <a:pt x="0" y="520887"/>
              </a:lnTo>
            </a:path>
          </a:pathLst>
        </a:custGeom>
        <a:noFill/>
        <a:ln w="1905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4DDCE8-B211-4FEB-A7A4-C8CA8F7DD4D4}">
      <dsp:nvSpPr>
        <dsp:cNvPr id="0" name=""/>
        <dsp:cNvSpPr/>
      </dsp:nvSpPr>
      <dsp:spPr>
        <a:xfrm>
          <a:off x="3474279" y="1140039"/>
          <a:ext cx="91440" cy="520887"/>
        </a:xfrm>
        <a:custGeom>
          <a:avLst/>
          <a:gdLst/>
          <a:ahLst/>
          <a:cxnLst/>
          <a:rect l="0" t="0" r="0" b="0"/>
          <a:pathLst>
            <a:path>
              <a:moveTo>
                <a:pt x="45720" y="0"/>
              </a:moveTo>
              <a:lnTo>
                <a:pt x="45720" y="520887"/>
              </a:lnTo>
            </a:path>
          </a:pathLst>
        </a:custGeom>
        <a:noFill/>
        <a:ln w="1905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AB81B3-6E1D-446A-A902-8F6D8E906BC3}">
      <dsp:nvSpPr>
        <dsp:cNvPr id="0" name=""/>
        <dsp:cNvSpPr/>
      </dsp:nvSpPr>
      <dsp:spPr>
        <a:xfrm>
          <a:off x="2624490" y="2743"/>
          <a:ext cx="1791016" cy="1137295"/>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9F83EF-DAB3-4B36-AD6C-187F4AD12454}">
      <dsp:nvSpPr>
        <dsp:cNvPr id="0" name=""/>
        <dsp:cNvSpPr/>
      </dsp:nvSpPr>
      <dsp:spPr>
        <a:xfrm>
          <a:off x="2823492" y="191795"/>
          <a:ext cx="1791016" cy="1137295"/>
        </a:xfrm>
        <a:prstGeom prst="roundRect">
          <a:avLst>
            <a:gd name="adj" fmla="val 10000"/>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Medical maintenance  Engineer</a:t>
          </a:r>
          <a:endParaRPr lang="en-US" sz="2000" b="1" kern="1200" dirty="0"/>
        </a:p>
      </dsp:txBody>
      <dsp:txXfrm>
        <a:off x="2823492" y="191795"/>
        <a:ext cx="1791016" cy="1137295"/>
      </dsp:txXfrm>
    </dsp:sp>
    <dsp:sp modelId="{F869E007-B77C-4DBA-A943-490878852C87}">
      <dsp:nvSpPr>
        <dsp:cNvPr id="0" name=""/>
        <dsp:cNvSpPr/>
      </dsp:nvSpPr>
      <dsp:spPr>
        <a:xfrm>
          <a:off x="2624490" y="1660926"/>
          <a:ext cx="1791016" cy="1137295"/>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95A00C-241F-4D53-937B-17B07D7D2F33}">
      <dsp:nvSpPr>
        <dsp:cNvPr id="0" name=""/>
        <dsp:cNvSpPr/>
      </dsp:nvSpPr>
      <dsp:spPr>
        <a:xfrm>
          <a:off x="2823492" y="1849978"/>
          <a:ext cx="1791016" cy="1137295"/>
        </a:xfrm>
        <a:prstGeom prst="roundRect">
          <a:avLst>
            <a:gd name="adj" fmla="val 10000"/>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Head if Maintenance Department</a:t>
          </a:r>
          <a:endParaRPr lang="en-US" sz="2000" b="1" kern="1200" dirty="0"/>
        </a:p>
      </dsp:txBody>
      <dsp:txXfrm>
        <a:off x="2823492" y="1849978"/>
        <a:ext cx="1791016" cy="1137295"/>
      </dsp:txXfrm>
    </dsp:sp>
    <dsp:sp modelId="{3D1CCD1D-D59E-4060-A5B0-91B431256385}">
      <dsp:nvSpPr>
        <dsp:cNvPr id="0" name=""/>
        <dsp:cNvSpPr/>
      </dsp:nvSpPr>
      <dsp:spPr>
        <a:xfrm>
          <a:off x="1529981" y="3319109"/>
          <a:ext cx="1791016" cy="1137295"/>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B269A3-01E9-4E48-97A8-91ACAFD05263}">
      <dsp:nvSpPr>
        <dsp:cNvPr id="0" name=""/>
        <dsp:cNvSpPr/>
      </dsp:nvSpPr>
      <dsp:spPr>
        <a:xfrm>
          <a:off x="1728982" y="3508160"/>
          <a:ext cx="1791016" cy="1137295"/>
        </a:xfrm>
        <a:prstGeom prst="roundRect">
          <a:avLst>
            <a:gd name="adj" fmla="val 10000"/>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Maintenance technician (1)</a:t>
          </a:r>
          <a:endParaRPr lang="en-US" sz="2000" b="1" kern="1200" dirty="0"/>
        </a:p>
      </dsp:txBody>
      <dsp:txXfrm>
        <a:off x="1728982" y="3508160"/>
        <a:ext cx="1791016" cy="1137295"/>
      </dsp:txXfrm>
    </dsp:sp>
    <dsp:sp modelId="{684C5623-D7A2-4916-9F51-C04839F8065D}">
      <dsp:nvSpPr>
        <dsp:cNvPr id="0" name=""/>
        <dsp:cNvSpPr/>
      </dsp:nvSpPr>
      <dsp:spPr>
        <a:xfrm>
          <a:off x="3719000" y="3319109"/>
          <a:ext cx="1791016" cy="1137295"/>
        </a:xfrm>
        <a:prstGeom prst="roundRect">
          <a:avLst>
            <a:gd name="adj" fmla="val 10000"/>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25FA20-652D-4E86-A5FF-A7BAEC52516A}">
      <dsp:nvSpPr>
        <dsp:cNvPr id="0" name=""/>
        <dsp:cNvSpPr/>
      </dsp:nvSpPr>
      <dsp:spPr>
        <a:xfrm>
          <a:off x="3918002" y="3508160"/>
          <a:ext cx="1791016" cy="1137295"/>
        </a:xfrm>
        <a:prstGeom prst="roundRect">
          <a:avLst>
            <a:gd name="adj" fmla="val 10000"/>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Maintenance technician (2)</a:t>
          </a:r>
          <a:endParaRPr lang="en-US" sz="2000" b="1" kern="1200" dirty="0"/>
        </a:p>
      </dsp:txBody>
      <dsp:txXfrm>
        <a:off x="3918002" y="3508160"/>
        <a:ext cx="1791016" cy="113729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9.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70.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7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7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7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A8ADFD5B-A66C-449C-B6E8-FB716D07777D}" type="datetimeFigureOut">
              <a:rPr lang="en-US" smtClean="0"/>
              <a:pPr/>
              <a:t>12/28/2011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CA5D3BF3-D352-46FC-8343-31F56E6730E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80</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81</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82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1143000" y="685800"/>
            <a:ext cx="4572000" cy="3429000"/>
          </a:xfrm>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Subtitle 8"/>
          <p:cNvSpPr>
            <a:spLocks noGrp="1"/>
          </p:cNvSpPr>
          <p:nvPr>
            <p:ph type="subTitle" idx="1"/>
          </p:nvPr>
        </p:nvSpPr>
        <p:spPr>
          <a:xfrm>
            <a:off x="2362200" y="6050037"/>
            <a:ext cx="6515100" cy="685800"/>
          </a:xfrm>
        </p:spPr>
        <p:txBody>
          <a:bodyPr anchor="ctr"/>
          <a:lstStyle>
            <a:lvl1pPr marL="0" indent="0" algn="l">
              <a:buNone/>
              <a:defRPr sz="28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extLst/>
          </a:lstStyle>
          <a:p>
            <a:pPr algn="ctr"/>
            <a:fld id="{047E157E-8DCB-4F70-A0AF-5EB586A91DD4}" type="datetime1">
              <a:rPr lang="en-US" smtClean="0">
                <a:solidFill>
                  <a:srgbClr val="FFFFFF"/>
                </a:solidFill>
              </a:rPr>
              <a:pPr algn="ctr"/>
              <a:t>12/28/2011</a:t>
            </a:fld>
            <a:endParaRPr lang="en-US" sz="2000" dirty="0">
              <a:solidFill>
                <a:srgbClr val="FFFFFF"/>
              </a:solidFill>
            </a:endParaRPr>
          </a:p>
        </p:txBody>
      </p:sp>
      <p:sp>
        <p:nvSpPr>
          <p:cNvPr id="17" name="Footer Placeholder 16"/>
          <p:cNvSpPr>
            <a:spLocks noGrp="1"/>
          </p:cNvSpPr>
          <p:nvPr>
            <p:ph type="ftr" sz="quarter" idx="11"/>
          </p:nvPr>
        </p:nvSpPr>
        <p:spPr>
          <a:xfrm>
            <a:off x="2085393" y="236539"/>
            <a:ext cx="5867400" cy="365125"/>
          </a:xfrm>
        </p:spPr>
        <p:txBody>
          <a:bodyPr/>
          <a:lstStyle>
            <a:lvl1pPr algn="r">
              <a:defRPr>
                <a:solidFill>
                  <a:schemeClr val="tx2"/>
                </a:solidFill>
              </a:defRPr>
            </a:lvl1pPr>
            <a:extLst/>
          </a:lstStyle>
          <a:p>
            <a:pPr algn="r"/>
            <a:endParaRPr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extLst/>
          </a:lstStyle>
          <a:p>
            <a:fld id="{8F82E0A0-C266-4798-8C8F-B9F91E9DA37E}" type="slidenum">
              <a:rPr lang="en-US" smtClean="0">
                <a:solidFill>
                  <a:schemeClr val="tx2"/>
                </a:solidFill>
              </a:rPr>
              <a:pPr/>
              <a:t>‹#›</a:t>
            </a:fld>
            <a:endParaRPr lang="en-US" dirty="0">
              <a:solidFill>
                <a:schemeClr val="tx2"/>
              </a:solidFill>
            </a:endParaRPr>
          </a:p>
        </p:txBody>
      </p:sp>
      <p:sp>
        <p:nvSpPr>
          <p:cNvPr id="12" name="Rectangle 11"/>
          <p:cNvSpPr>
            <a:spLocks noGrp="1"/>
          </p:cNvSpPr>
          <p:nvPr>
            <p:ph type="title"/>
          </p:nvPr>
        </p:nvSpPr>
        <p:spPr>
          <a:xfrm>
            <a:off x="2362200" y="3124200"/>
            <a:ext cx="6477000" cy="2717800"/>
          </a:xfrm>
        </p:spPr>
        <p:txBody>
          <a:bodyPr rtlCol="0" anchor="b"/>
          <a:lstStyle>
            <a:lvl1pPr>
              <a:defRPr cap="all" baseline="0"/>
            </a:lvl1pPr>
            <a:extLst/>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smtClean="0"/>
              <a:t>Click to edit Master title style</a:t>
            </a:r>
            <a:endParaRPr lang="en-US" dirty="0"/>
          </a:p>
        </p:txBody>
      </p:sp>
      <p:sp>
        <p:nvSpPr>
          <p:cNvPr id="3" name="Rectangle 2"/>
          <p:cNvSpPr>
            <a:spLocks noGrp="1"/>
          </p:cNvSpPr>
          <p:nvPr>
            <p:ph type="dt" sz="half" idx="10"/>
          </p:nvPr>
        </p:nvSpPr>
        <p:spPr/>
        <p:txBody>
          <a:bodyPr/>
          <a:lstStyle>
            <a:extLst/>
          </a:lstStyle>
          <a:p>
            <a:fld id="{E4606EA6-EFEA-4C30-9264-4F9291A5780D}" type="datetime1">
              <a:rPr lang="en-US" smtClean="0"/>
              <a:pPr/>
              <a:t>12/28/2011</a:t>
            </a:fld>
            <a:endParaRPr lang="en-US"/>
          </a:p>
        </p:txBody>
      </p:sp>
      <p:sp>
        <p:nvSpPr>
          <p:cNvPr id="4" name="Rectangle 3"/>
          <p:cNvSpPr>
            <a:spLocks noGrp="1"/>
          </p:cNvSpPr>
          <p:nvPr>
            <p:ph type="ftr" sz="quarter" idx="11"/>
          </p:nvPr>
        </p:nvSpPr>
        <p:spPr/>
        <p:txBody>
          <a:bodyPr/>
          <a:lstStyle>
            <a:extLst/>
          </a:lstStyle>
          <a:p>
            <a:endParaRPr lang="en-US"/>
          </a:p>
        </p:txBody>
      </p:sp>
      <p:sp>
        <p:nvSpPr>
          <p:cNvPr id="5" name="Rectangle 4"/>
          <p:cNvSpPr>
            <a:spLocks noGrp="1"/>
          </p:cNvSpPr>
          <p:nvPr>
            <p:ph type="sldNum" sz="quarter" idx="12"/>
          </p:nvPr>
        </p:nvSpPr>
        <p:spPr/>
        <p:txBody>
          <a:bodyPr/>
          <a:lstStyle>
            <a:extLst/>
          </a:lstStyle>
          <a:p>
            <a:pPr algn="ctr"/>
            <a:fld id="{8F82E0A0-C266-4798-8C8F-B9F91E9DA37E}" type="slidenum">
              <a:rPr lang="en-US" sz="1400" b="1" smtClean="0">
                <a:solidFill>
                  <a:srgbClr val="FFFFFF"/>
                </a:solidFill>
              </a:rPr>
              <a:pPr algn="ctr"/>
              <a:t>‹#›</a:t>
            </a:fld>
            <a:endParaRPr lang="en-US"/>
          </a:p>
        </p:txBody>
      </p:sp>
      <p:sp>
        <p:nvSpPr>
          <p:cNvPr id="7" name="Rectangle 6"/>
          <p:cNvSpPr>
            <a:spLocks noGrp="1"/>
          </p:cNvSpPr>
          <p:nvPr>
            <p:ph sz="quarter" idx="13"/>
          </p:nvPr>
        </p:nvSpPr>
        <p:spPr>
          <a:xfrm>
            <a:off x="609600" y="1803400"/>
            <a:ext cx="8153400" cy="436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1"/>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7" name="Rectangle 6"/>
          <p:cNvSpPr/>
          <p:nvPr/>
        </p:nvSpPr>
        <p:spPr>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 name="Title 1"/>
          <p:cNvSpPr>
            <a:spLocks noGrp="1"/>
          </p:cNvSpPr>
          <p:nvPr>
            <p:ph type="title" hasCustomPrompt="1"/>
          </p:nvPr>
        </p:nvSpPr>
        <p:spPr>
          <a:xfrm>
            <a:off x="1371600" y="1600200"/>
            <a:ext cx="7620000" cy="990600"/>
          </a:xfrm>
        </p:spPr>
        <p:txBody>
          <a:bodyPr/>
          <a:lstStyle>
            <a:lvl1pPr algn="l">
              <a:buNone/>
              <a:defRPr sz="4400" b="0" cap="none">
                <a:solidFill>
                  <a:srgbClr val="FFFFFF"/>
                </a:solidFill>
              </a:defRPr>
            </a:lvl1pPr>
            <a:extLst/>
          </a:lstStyle>
          <a:p>
            <a:r>
              <a:rPr lang="en-US" dirty="0" smtClean="0"/>
              <a:t>Click to edit master title style</a:t>
            </a:r>
            <a:endParaRPr lang="en-US" dirty="0"/>
          </a:p>
        </p:txBody>
      </p:sp>
      <p:sp>
        <p:nvSpPr>
          <p:cNvPr id="12" name="Date Placeholder 11"/>
          <p:cNvSpPr>
            <a:spLocks noGrp="1"/>
          </p:cNvSpPr>
          <p:nvPr>
            <p:ph type="dt" sz="half" idx="10"/>
          </p:nvPr>
        </p:nvSpPr>
        <p:spPr/>
        <p:txBody>
          <a:bodyPr/>
          <a:lstStyle>
            <a:extLst/>
          </a:lstStyle>
          <a:p>
            <a:fld id="{6FCF9F07-3BC7-4570-B054-79111B0A380C}" type="datetime1">
              <a:rPr lang="en-US" smtClean="0"/>
              <a:pPr/>
              <a:t>12/28/2011</a:t>
            </a:fld>
            <a:endParaRPr lang="en-US"/>
          </a:p>
        </p:txBody>
      </p:sp>
      <p:sp>
        <p:nvSpPr>
          <p:cNvPr id="13" name="Slide Number Placeholder 12"/>
          <p:cNvSpPr>
            <a:spLocks noGrp="1"/>
          </p:cNvSpPr>
          <p:nvPr>
            <p:ph type="sldNum" sz="quarter" idx="11"/>
          </p:nvPr>
        </p:nvSpPr>
        <p:spPr>
          <a:xfrm>
            <a:off x="0" y="1752601"/>
            <a:ext cx="1295400" cy="701676"/>
          </a:xfrm>
        </p:spPr>
        <p:txBody>
          <a:bodyPr>
            <a:noAutofit/>
          </a:bodyPr>
          <a:lstStyle>
            <a:lvl1pPr>
              <a:defRPr sz="2400">
                <a:solidFill>
                  <a:srgbClr val="FFFFFF"/>
                </a:solidFill>
              </a:defRPr>
            </a:lvl1pPr>
            <a:extLst/>
          </a:lstStyle>
          <a:p>
            <a:pPr algn="ctr"/>
            <a:fld id="{8F82E0A0-C266-4798-8C8F-B9F91E9DA37E}" type="slidenum">
              <a:rPr lang="en-US" sz="2400" b="1" smtClean="0">
                <a:solidFill>
                  <a:srgbClr val="FFFFFF"/>
                </a:solidFill>
              </a:rPr>
              <a:pPr algn="ctr"/>
              <a:t>‹#›</a:t>
            </a:fld>
            <a:endParaRPr lang="en-US" sz="2400" dirty="0">
              <a:solidFill>
                <a:srgbClr val="FFFFFF"/>
              </a:solidFill>
            </a:endParaRPr>
          </a:p>
        </p:txBody>
      </p:sp>
      <p:sp>
        <p:nvSpPr>
          <p:cNvPr id="14" name="Footer Placeholder 13"/>
          <p:cNvSpPr>
            <a:spLocks noGrp="1"/>
          </p:cNvSpPr>
          <p:nvPr>
            <p:ph type="ftr" sz="quarter" idx="12"/>
          </p:nvPr>
        </p:nvSpPr>
        <p:spPr/>
        <p:txBody>
          <a:bodyPr/>
          <a:lstStyle>
            <a:extLst/>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dirty="0"/>
          </a:p>
        </p:txBody>
      </p:sp>
      <p:sp>
        <p:nvSpPr>
          <p:cNvPr id="9" name="Content Placeholder 8"/>
          <p:cNvSpPr>
            <a:spLocks noGrp="1"/>
          </p:cNvSpPr>
          <p:nvPr>
            <p:ph sz="quarter" idx="13"/>
          </p:nvPr>
        </p:nvSpPr>
        <p:spPr>
          <a:xfrm>
            <a:off x="609600" y="1803402"/>
            <a:ext cx="3886200" cy="4358165"/>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844901" y="1803399"/>
            <a:ext cx="3886200" cy="4358167"/>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5"/>
          </p:nvPr>
        </p:nvSpPr>
        <p:spPr/>
        <p:txBody>
          <a:bodyPr rtlCol="0"/>
          <a:lstStyle>
            <a:extLst/>
          </a:lstStyle>
          <a:p>
            <a:fld id="{E4606EA6-EFEA-4C30-9264-4F9291A5780D}" type="datetime1">
              <a:rPr lang="en-US" smtClean="0"/>
              <a:pPr/>
              <a:t>12/28/2011</a:t>
            </a:fld>
            <a:endParaRPr lang="en-US"/>
          </a:p>
        </p:txBody>
      </p:sp>
      <p:sp>
        <p:nvSpPr>
          <p:cNvPr id="10" name="Slide Number Placeholder 9"/>
          <p:cNvSpPr>
            <a:spLocks noGrp="1"/>
          </p:cNvSpPr>
          <p:nvPr>
            <p:ph type="sldNum" sz="quarter" idx="16"/>
          </p:nvPr>
        </p:nvSpPr>
        <p:spPr/>
        <p:txBody>
          <a:bodyPr rtlCol="0"/>
          <a:lstStyle>
            <a:extLst/>
          </a:lstStyle>
          <a:p>
            <a:pPr algn="ctr"/>
            <a:fld id="{8F82E0A0-C266-4798-8C8F-B9F91E9DA37E}" type="slidenum">
              <a:rPr lang="en-US" sz="1400" b="1" smtClean="0">
                <a:solidFill>
                  <a:srgbClr val="FFFFFF"/>
                </a:solidFill>
              </a:rPr>
              <a:pPr algn="ctr"/>
              <a:t>‹#›</a:t>
            </a:fld>
            <a:endParaRPr lang="en-US"/>
          </a:p>
        </p:txBody>
      </p:sp>
      <p:sp>
        <p:nvSpPr>
          <p:cNvPr id="12" name="Footer Placeholder 11"/>
          <p:cNvSpPr>
            <a:spLocks noGrp="1"/>
          </p:cNvSpPr>
          <p:nvPr>
            <p:ph type="ftr" sz="quarter" idx="17"/>
          </p:nvPr>
        </p:nvSpPr>
        <p:spPr/>
        <p:txBody>
          <a:bodyPr rtlCol="0"/>
          <a:lstStyle>
            <a:extLst/>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648" y="157480"/>
            <a:ext cx="8153400" cy="1341120"/>
          </a:xfrm>
        </p:spPr>
        <p:txBody>
          <a:bodyPr anchor="b"/>
          <a:lstStyle>
            <a:lvl1pPr>
              <a:defRPr/>
            </a:lvl1pPr>
            <a:extLst/>
          </a:lstStyle>
          <a:p>
            <a:r>
              <a:rPr lang="en-US" smtClean="0"/>
              <a:t>Click to edit Master title style</a:t>
            </a:r>
            <a:endParaRPr lang="en-US" dirty="0"/>
          </a:p>
        </p:txBody>
      </p:sp>
      <p:sp>
        <p:nvSpPr>
          <p:cNvPr id="11" name="Content Placeholder 10"/>
          <p:cNvSpPr>
            <a:spLocks noGrp="1"/>
          </p:cNvSpPr>
          <p:nvPr>
            <p:ph sz="quarter" idx="13"/>
          </p:nvPr>
        </p:nvSpPr>
        <p:spPr>
          <a:xfrm>
            <a:off x="609600" y="2559757"/>
            <a:ext cx="3886200" cy="35052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800600" y="2559757"/>
            <a:ext cx="3886200" cy="35052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5"/>
          </p:nvPr>
        </p:nvSpPr>
        <p:spPr/>
        <p:txBody>
          <a:bodyPr rtlCol="0"/>
          <a:lstStyle>
            <a:extLst/>
          </a:lstStyle>
          <a:p>
            <a:fld id="{E4606EA6-EFEA-4C30-9264-4F9291A5780D}" type="datetime1">
              <a:rPr lang="en-US" smtClean="0"/>
              <a:pPr/>
              <a:t>12/28/2011</a:t>
            </a:fld>
            <a:endParaRPr lang="en-US"/>
          </a:p>
        </p:txBody>
      </p:sp>
      <p:sp>
        <p:nvSpPr>
          <p:cNvPr id="12" name="Slide Number Placeholder 11"/>
          <p:cNvSpPr>
            <a:spLocks noGrp="1"/>
          </p:cNvSpPr>
          <p:nvPr>
            <p:ph type="sldNum" sz="quarter" idx="16"/>
          </p:nvPr>
        </p:nvSpPr>
        <p:spPr/>
        <p:txBody>
          <a:bodyPr rtlCol="0"/>
          <a:lstStyle>
            <a:extLst/>
          </a:lstStyle>
          <a:p>
            <a:pPr algn="ctr"/>
            <a:fld id="{8F82E0A0-C266-4798-8C8F-B9F91E9DA37E}" type="slidenum">
              <a:rPr lang="en-US" sz="1400" b="1" smtClean="0">
                <a:solidFill>
                  <a:srgbClr val="FFFFFF"/>
                </a:solidFill>
              </a:rPr>
              <a:pPr algn="ctr"/>
              <a:t>‹#›</a:t>
            </a:fld>
            <a:endParaRPr lang="en-US"/>
          </a:p>
        </p:txBody>
      </p:sp>
      <p:sp>
        <p:nvSpPr>
          <p:cNvPr id="14" name="Footer Placeholder 13"/>
          <p:cNvSpPr>
            <a:spLocks noGrp="1"/>
          </p:cNvSpPr>
          <p:nvPr>
            <p:ph type="ftr" sz="quarter" idx="17"/>
          </p:nvPr>
        </p:nvSpPr>
        <p:spPr/>
        <p:txBody>
          <a:bodyPr rtlCol="0"/>
          <a:lstStyle>
            <a:extLst/>
          </a:lstStyle>
          <a:p>
            <a:endParaRPr lang="en-US"/>
          </a:p>
        </p:txBody>
      </p:sp>
      <p:sp>
        <p:nvSpPr>
          <p:cNvPr id="16" name="Text Placeholder 15"/>
          <p:cNvSpPr>
            <a:spLocks noGrp="1"/>
          </p:cNvSpPr>
          <p:nvPr>
            <p:ph type="body" sz="quarter" idx="18"/>
          </p:nvPr>
        </p:nvSpPr>
        <p:spPr>
          <a:xfrm>
            <a:off x="609600" y="1816383"/>
            <a:ext cx="3886200" cy="707136"/>
          </a:xfrm>
          <a:solidFill>
            <a:schemeClr val="accent2"/>
          </a:solidFill>
        </p:spPr>
        <p:txBody>
          <a:bodyPr rtlCol="0" anchor="ctr"/>
          <a:lstStyle>
            <a:lvl1pPr>
              <a:buFontTx/>
              <a:buNone/>
              <a:defRPr sz="2000" b="1">
                <a:solidFill>
                  <a:srgbClr val="FFFFFF"/>
                </a:solidFill>
              </a:defRPr>
            </a:lvl1pPr>
            <a:extLst/>
          </a:lstStyle>
          <a:p>
            <a:pPr lvl="0"/>
            <a:r>
              <a:rPr lang="en-US" smtClean="0"/>
              <a:t>Click to edit Master text styles</a:t>
            </a:r>
          </a:p>
        </p:txBody>
      </p:sp>
      <p:sp>
        <p:nvSpPr>
          <p:cNvPr id="15" name="Text Placeholder 14"/>
          <p:cNvSpPr>
            <a:spLocks noGrp="1"/>
          </p:cNvSpPr>
          <p:nvPr>
            <p:ph type="body" sz="quarter" idx="19"/>
          </p:nvPr>
        </p:nvSpPr>
        <p:spPr>
          <a:xfrm>
            <a:off x="4800600" y="1816383"/>
            <a:ext cx="3886200" cy="707136"/>
          </a:xfrm>
          <a:solidFill>
            <a:schemeClr val="accent4"/>
          </a:solidFill>
        </p:spPr>
        <p:txBody>
          <a:bodyPr rtlCol="0" anchor="ctr"/>
          <a:lstStyle>
            <a:lvl1pPr>
              <a:buFontTx/>
              <a:buNone/>
              <a:defRPr sz="2000" b="1">
                <a:solidFill>
                  <a:srgbClr val="FFFFFF"/>
                </a:solidFill>
              </a:defRPr>
            </a:lvl1pPr>
            <a:extLst/>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extLst/>
          </a:lstStyle>
          <a:p>
            <a:fld id="{6DFADB5D-B7A0-47E3-AD2D-B1A6F8614213}" type="datetime1">
              <a:rPr lang="en-US" smtClean="0"/>
              <a:pPr/>
              <a:t>12/28/2011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extLst/>
          </a:lstStyle>
          <a:p>
            <a:fld id="{A3F7CB7D-F184-43C7-B6FD-03D728E1BBFF}" type="slidenum">
              <a:rPr lang="en-US" smtClean="0">
                <a:solidFill>
                  <a:srgbClr val="FFFFFF"/>
                </a:solidFill>
              </a:rPr>
              <a:pPr/>
              <a:t>‹#›</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2968126-03FC-49C0-B9B8-2B561CCC3D90}" type="datetime1">
              <a:rPr lang="en-US" smtClean="0"/>
              <a:pPr/>
              <a:t>12/28/2011</a:t>
            </a:fld>
            <a:endParaRPr lang="en-US"/>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extLst/>
          </a:lstStyle>
          <a:p>
            <a:fld id="{A3F7CB7D-F184-43C7-B6FD-03D728E1BBFF}" type="slidenum">
              <a:rPr lang="en-US" smtClean="0">
                <a:solidFill>
                  <a:schemeClr val="tx2"/>
                </a:solidFill>
              </a:rPr>
              <a:pPr/>
              <a:t>‹#›</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157480"/>
            <a:ext cx="8153400" cy="1341120"/>
          </a:xfrm>
        </p:spPr>
        <p:txBody>
          <a:bodyPr anchor="b"/>
          <a:lstStyle>
            <a:lvl1pPr algn="l">
              <a:buNone/>
              <a:defRPr sz="4200" b="0"/>
            </a:lvl1pPr>
            <a:extLst/>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extLst/>
          </a:lstStyle>
          <a:p>
            <a:fld id="{F49A8198-4617-485E-9585-4840B69DBBA6}" type="datetime1">
              <a:rPr lang="en-US" smtClean="0"/>
              <a:pPr/>
              <a:t>12/28/2011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extLst/>
          </a:lstStyle>
          <a:p>
            <a:fld id="{A3F7CB7D-F184-43C7-B6FD-03D728E1BBFF}" type="slidenum">
              <a:rPr lang="en-US" smtClean="0">
                <a:solidFill>
                  <a:srgbClr val="FFFFFF"/>
                </a:solidFill>
              </a:rPr>
              <a:pPr/>
              <a:t>‹#›</a:t>
            </a:fld>
            <a:endParaRPr lang="en-US" dirty="0">
              <a:solidFill>
                <a:srgbClr val="FFFFFF"/>
              </a:solidFill>
            </a:endParaRPr>
          </a:p>
        </p:txBody>
      </p:sp>
      <p:sp>
        <p:nvSpPr>
          <p:cNvPr id="3" name="Text Placeholder 2"/>
          <p:cNvSpPr>
            <a:spLocks noGrp="1"/>
          </p:cNvSpPr>
          <p:nvPr>
            <p:ph type="body" idx="1"/>
          </p:nvPr>
        </p:nvSpPr>
        <p:spPr>
          <a:xfrm>
            <a:off x="609600" y="1905000"/>
            <a:ext cx="1600200" cy="41656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9" name="Content Placeholder 8"/>
          <p:cNvSpPr>
            <a:spLocks noGrp="1"/>
          </p:cNvSpPr>
          <p:nvPr>
            <p:ph sz="quarter" idx="13"/>
          </p:nvPr>
        </p:nvSpPr>
        <p:spPr>
          <a:xfrm>
            <a:off x="2362200" y="1905000"/>
            <a:ext cx="6400800" cy="42672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57668" y="0"/>
            <a:ext cx="7586332" cy="4559808"/>
          </a:xfrm>
          <a:solidFill>
            <a:schemeClr val="tx2">
              <a:shade val="50000"/>
            </a:schemeClr>
          </a:solidFill>
          <a:ln>
            <a:noFill/>
          </a:ln>
        </p:spPr>
        <p:txBody>
          <a:bodyPr/>
          <a:lstStyle>
            <a:lvl1pPr>
              <a:buNone/>
              <a:defRPr sz="3200"/>
            </a:lvl1pPr>
            <a:extLst/>
          </a:lstStyle>
          <a:p>
            <a:r>
              <a:rPr lang="en-US" smtClean="0"/>
              <a:t>Click icon to add picture</a:t>
            </a:r>
            <a:endParaRPr lang="en-US" dirty="0"/>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extLst/>
          </a:lstStyle>
          <a:p>
            <a:pPr lvl="0"/>
            <a:r>
              <a:rPr lang="en-US" smtClean="0"/>
              <a:t>Click to edit Master text styles</a:t>
            </a:r>
          </a:p>
        </p:txBody>
      </p:sp>
      <p:sp>
        <p:nvSpPr>
          <p:cNvPr id="8" name="Rectangle 7"/>
          <p:cNvSpPr/>
          <p:nvPr/>
        </p:nvSpPr>
        <p:spPr>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0" name="Rectangle 9"/>
          <p:cNvSpPr/>
          <p:nvPr/>
        </p:nvSpPr>
        <p:spPr>
          <a:xfrm>
            <a:off x="1545336" y="4654296"/>
            <a:ext cx="7589520"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 name="Title 1"/>
          <p:cNvSpPr>
            <a:spLocks noGrp="1"/>
          </p:cNvSpPr>
          <p:nvPr>
            <p:ph type="title"/>
          </p:nvPr>
        </p:nvSpPr>
        <p:spPr>
          <a:xfrm>
            <a:off x="1600200" y="4724400"/>
            <a:ext cx="7315200" cy="609600"/>
          </a:xfrm>
        </p:spPr>
        <p:txBody>
          <a:bodyPr anchor="ctr"/>
          <a:lstStyle>
            <a:lvl1pPr algn="l">
              <a:buNone/>
              <a:defRPr sz="2800" b="0">
                <a:solidFill>
                  <a:srgbClr val="FFFFFF"/>
                </a:solidFill>
              </a:defRPr>
            </a:lvl1pPr>
            <a:extLst/>
          </a:lstStyle>
          <a:p>
            <a:r>
              <a:rPr lang="en-US" smtClean="0"/>
              <a:t>Click to edit Master title style</a:t>
            </a:r>
            <a:endParaRPr lang="en-US" dirty="0"/>
          </a:p>
        </p:txBody>
      </p:sp>
      <p:sp>
        <p:nvSpPr>
          <p:cNvPr id="11" name="Rectangle 10"/>
          <p:cNvSpPr/>
          <p:nvPr/>
        </p:nvSpPr>
        <p:spPr>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2" name="Date Placeholder 11"/>
          <p:cNvSpPr>
            <a:spLocks noGrp="1"/>
          </p:cNvSpPr>
          <p:nvPr>
            <p:ph type="dt" sz="half" idx="10"/>
          </p:nvPr>
        </p:nvSpPr>
        <p:spPr>
          <a:xfrm>
            <a:off x="6248400" y="6248400"/>
            <a:ext cx="2667000" cy="365125"/>
          </a:xfrm>
        </p:spPr>
        <p:txBody>
          <a:bodyPr rtlCol="0"/>
          <a:lstStyle>
            <a:extLst/>
          </a:lstStyle>
          <a:p>
            <a:fld id="{E4606EA6-EFEA-4C30-9264-4F9291A5780D}" type="datetime1">
              <a:rPr lang="en-US" smtClean="0"/>
              <a:pPr/>
              <a:t>12/28/2011</a:t>
            </a:fld>
            <a:endParaRPr lang="en-US"/>
          </a:p>
        </p:txBody>
      </p:sp>
      <p:sp>
        <p:nvSpPr>
          <p:cNvPr id="13" name="Slide Number Placeholder 12"/>
          <p:cNvSpPr>
            <a:spLocks noGrp="1"/>
          </p:cNvSpPr>
          <p:nvPr>
            <p:ph type="sldNum" sz="quarter" idx="11"/>
          </p:nvPr>
        </p:nvSpPr>
        <p:spPr>
          <a:xfrm>
            <a:off x="0" y="4667249"/>
            <a:ext cx="1447800" cy="663579"/>
          </a:xfrm>
        </p:spPr>
        <p:txBody>
          <a:bodyPr rtlCol="0"/>
          <a:lstStyle>
            <a:lvl1pPr>
              <a:defRPr sz="2800"/>
            </a:lvl1pPr>
            <a:extLst/>
          </a:lstStyle>
          <a:p>
            <a:pPr algn="ctr"/>
            <a:fld id="{8F82E0A0-C266-4798-8C8F-B9F91E9DA37E}" type="slidenum">
              <a:rPr lang="en-US" sz="2800" b="1" smtClean="0">
                <a:solidFill>
                  <a:srgbClr val="FFFFFF"/>
                </a:solidFill>
              </a:rPr>
              <a:pPr algn="ctr"/>
              <a:t>‹#›</a:t>
            </a:fld>
            <a:endParaRPr lang="en-US" sz="2800" dirty="0"/>
          </a:p>
        </p:txBody>
      </p:sp>
      <p:sp>
        <p:nvSpPr>
          <p:cNvPr id="14" name="Footer Placeholder 13"/>
          <p:cNvSpPr>
            <a:spLocks noGrp="1"/>
          </p:cNvSpPr>
          <p:nvPr>
            <p:ph type="ftr" sz="quarter" idx="12"/>
          </p:nvPr>
        </p:nvSpPr>
        <p:spPr>
          <a:xfrm>
            <a:off x="1600200" y="6248207"/>
            <a:ext cx="4572000" cy="365125"/>
          </a:xfrm>
        </p:spPr>
        <p:txBody>
          <a:bodyPr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803400"/>
            <a:ext cx="8153400" cy="4323080"/>
          </a:xfrm>
          <a:prstGeom prst="rect">
            <a:avLst/>
          </a:prstGeom>
        </p:spPr>
        <p:txBody>
          <a:bodyPr vert="horz">
            <a:normAutofit/>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a:defRPr sz="1400">
                <a:solidFill>
                  <a:schemeClr val="tx2"/>
                </a:solidFill>
              </a:defRPr>
            </a:lvl1pPr>
            <a:extLst/>
          </a:lstStyle>
          <a:p>
            <a:fld id="{E4606EA6-EFEA-4C30-9264-4F9291A5780D}" type="datetime1">
              <a:rPr lang="en-US" smtClean="0"/>
              <a:pPr/>
              <a:t>12/28/2011</a:t>
            </a:fld>
            <a:endParaRPr lang="en-US" sz="1400" dirty="0">
              <a:solidFill>
                <a:schemeClr val="tx2"/>
              </a:solidFill>
            </a:endParaRPr>
          </a:p>
        </p:txBody>
      </p:sp>
      <p:sp>
        <p:nvSpPr>
          <p:cNvPr id="3" name="Footer Placeholder 2"/>
          <p:cNvSpPr>
            <a:spLocks noGrp="1"/>
          </p:cNvSpPr>
          <p:nvPr>
            <p:ph type="ftr" sz="quarter" idx="3"/>
          </p:nvPr>
        </p:nvSpPr>
        <p:spPr>
          <a:xfrm>
            <a:off x="609602" y="6248207"/>
            <a:ext cx="5421083" cy="365125"/>
          </a:xfrm>
          <a:prstGeom prst="rect">
            <a:avLst/>
          </a:prstGeom>
        </p:spPr>
        <p:txBody>
          <a:bodyPr vert="horz" anchor="ctr"/>
          <a:lstStyle>
            <a:lvl1pPr algn="r">
              <a:defRPr sz="1400">
                <a:solidFill>
                  <a:schemeClr val="tx2"/>
                </a:solidFill>
              </a:defRPr>
            </a:lvl1pPr>
            <a:extLst/>
          </a:lstStyle>
          <a:p>
            <a:pPr algn="r"/>
            <a:endParaRPr lang="en-US" sz="1400" dirty="0">
              <a:solidFill>
                <a:schemeClr val="tx2"/>
              </a:solidFill>
            </a:endParaRPr>
          </a:p>
        </p:txBody>
      </p:sp>
      <p:sp>
        <p:nvSpPr>
          <p:cNvPr id="7" name="Rectangle 6"/>
          <p:cNvSpPr/>
          <p:nvPr/>
        </p:nvSpPr>
        <p:spPr>
          <a:xfrm>
            <a:off x="0" y="1460227"/>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8" name="Rectangle 7"/>
          <p:cNvSpPr/>
          <p:nvPr/>
        </p:nvSpPr>
        <p:spPr>
          <a:xfrm>
            <a:off x="0" y="1505947"/>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Rectangle 8"/>
          <p:cNvSpPr/>
          <p:nvPr/>
        </p:nvSpPr>
        <p:spPr>
          <a:xfrm>
            <a:off x="590550" y="1505947"/>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3" name="Slide Number Placeholder 22"/>
          <p:cNvSpPr>
            <a:spLocks noGrp="1"/>
          </p:cNvSpPr>
          <p:nvPr>
            <p:ph type="sldNum" sz="quarter" idx="4"/>
          </p:nvPr>
        </p:nvSpPr>
        <p:spPr>
          <a:xfrm>
            <a:off x="0" y="1498010"/>
            <a:ext cx="533400" cy="244476"/>
          </a:xfrm>
          <a:prstGeom prst="rect">
            <a:avLst/>
          </a:prstGeom>
        </p:spPr>
        <p:txBody>
          <a:bodyPr vert="horz" anchor="ctr" anchorCtr="0">
            <a:normAutofit/>
          </a:bodyPr>
          <a:lstStyle>
            <a:lvl1pPr algn="ctr">
              <a:defRPr sz="1400" b="1">
                <a:solidFill>
                  <a:srgbClr val="FFFFFF"/>
                </a:solidFill>
              </a:defRPr>
            </a:lvl1pPr>
            <a:extLst/>
          </a:lstStyle>
          <a:p>
            <a:pPr algn="ctr"/>
            <a:fld id="{8F82E0A0-C266-4798-8C8F-B9F91E9DA37E}" type="slidenum">
              <a:rPr lang="en-US" sz="1400" b="1" smtClean="0">
                <a:solidFill>
                  <a:srgbClr val="FFFFFF"/>
                </a:solidFill>
              </a:rPr>
              <a:pPr algn="ctr"/>
              <a:t>‹#›</a:t>
            </a:fld>
            <a:endParaRPr lang="en-US" sz="1400" b="1" dirty="0">
              <a:solidFill>
                <a:srgbClr val="FFFFFF"/>
              </a:solidFill>
            </a:endParaRPr>
          </a:p>
        </p:txBody>
      </p:sp>
      <p:sp>
        <p:nvSpPr>
          <p:cNvPr id="22" name="Title Placeholder 21"/>
          <p:cNvSpPr>
            <a:spLocks noGrp="1"/>
          </p:cNvSpPr>
          <p:nvPr>
            <p:ph type="title"/>
          </p:nvPr>
        </p:nvSpPr>
        <p:spPr>
          <a:xfrm>
            <a:off x="609600" y="157480"/>
            <a:ext cx="8153400" cy="1341120"/>
          </a:xfrm>
          <a:prstGeom prst="rect">
            <a:avLst/>
          </a:prstGeom>
        </p:spPr>
        <p:txBody>
          <a:bodyPr vert="horz" anchor="b">
            <a:normAutofit/>
          </a:bodyPr>
          <a:lstStyle>
            <a:extLst/>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8"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latinLnBrk="0" hangingPunct="1">
        <a:spcBef>
          <a:spcPct val="0"/>
        </a:spcBef>
        <a:buNone/>
        <a:defRPr sz="4200" kern="1200">
          <a:solidFill>
            <a:schemeClr val="tx2"/>
          </a:solidFill>
          <a:latin typeface="+mj-lt"/>
          <a:ea typeface="+mj-ea"/>
          <a:cs typeface="+mj-cs"/>
        </a:defRPr>
      </a:lvl1pPr>
      <a:extLst/>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None/>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extLst/>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eg"/><Relationship Id="rId7" Type="http://schemas.openxmlformats.org/officeDocument/2006/relationships/diagramColors" Target="../diagrams/colors1.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4.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4.jpeg"/></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1.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4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image" Target="../media/image33.jpeg"/></Relationships>
</file>

<file path=ppt/slides/_rels/slide4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3.xml"/><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4.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5.xml"/><Relationship Id="rId1" Type="http://schemas.openxmlformats.org/officeDocument/2006/relationships/slideLayout" Target="../slideLayouts/slideLayout4.xml"/><Relationship Id="rId4" Type="http://schemas.openxmlformats.org/officeDocument/2006/relationships/image" Target="../media/image36.jpeg"/></Relationships>
</file>

<file path=ppt/slides/_rels/slide4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6.xml"/><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4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image" Target="../media/image38.jpeg"/></Relationships>
</file>

<file path=ppt/slides/_rels/slide4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8.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4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9.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0.xml"/><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5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1.xml"/><Relationship Id="rId1" Type="http://schemas.openxmlformats.org/officeDocument/2006/relationships/slideLayout" Target="../slideLayouts/slideLayout4.xml"/><Relationship Id="rId4" Type="http://schemas.openxmlformats.org/officeDocument/2006/relationships/chart" Target="../charts/chart1.xml"/></Relationships>
</file>

<file path=ppt/slides/_rels/slide5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2.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5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3.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5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4.xml"/><Relationship Id="rId1" Type="http://schemas.openxmlformats.org/officeDocument/2006/relationships/slideLayout" Target="../slideLayouts/slideLayout4.xml"/><Relationship Id="rId4" Type="http://schemas.openxmlformats.org/officeDocument/2006/relationships/image" Target="../media/image43.jpeg"/></Relationships>
</file>

<file path=ppt/slides/_rels/slide5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5.xml"/><Relationship Id="rId1" Type="http://schemas.openxmlformats.org/officeDocument/2006/relationships/slideLayout" Target="../slideLayouts/slideLayout4.xml"/><Relationship Id="rId4" Type="http://schemas.openxmlformats.org/officeDocument/2006/relationships/chart" Target="../charts/chart3.xml"/></Relationships>
</file>

<file path=ppt/slides/_rels/slide5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0.xml"/><Relationship Id="rId1" Type="http://schemas.openxmlformats.org/officeDocument/2006/relationships/slideLayout" Target="../slideLayouts/slideLayout4.xml"/><Relationship Id="rId5" Type="http://schemas.openxmlformats.org/officeDocument/2006/relationships/image" Target="../media/image46.jpeg"/><Relationship Id="rId4" Type="http://schemas.openxmlformats.org/officeDocument/2006/relationships/image" Target="../media/image45.jpeg"/></Relationships>
</file>

<file path=ppt/slides/_rels/slide6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8" Type="http://schemas.openxmlformats.org/officeDocument/2006/relationships/slide" Target="slide73.xml"/><Relationship Id="rId13" Type="http://schemas.openxmlformats.org/officeDocument/2006/relationships/image" Target="../media/image53.png"/><Relationship Id="rId3" Type="http://schemas.openxmlformats.org/officeDocument/2006/relationships/oleObject" Target="../embeddings/oleObject4.bin"/><Relationship Id="rId7" Type="http://schemas.openxmlformats.org/officeDocument/2006/relationships/image" Target="../media/image50.png"/><Relationship Id="rId12" Type="http://schemas.openxmlformats.org/officeDocument/2006/relationships/slide" Target="slide75.xml"/><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slide" Target="slide68.xml"/><Relationship Id="rId11" Type="http://schemas.openxmlformats.org/officeDocument/2006/relationships/image" Target="../media/image52.png"/><Relationship Id="rId5" Type="http://schemas.openxmlformats.org/officeDocument/2006/relationships/image" Target="../media/image49.png"/><Relationship Id="rId10" Type="http://schemas.openxmlformats.org/officeDocument/2006/relationships/slide" Target="slide70.xml"/><Relationship Id="rId4" Type="http://schemas.openxmlformats.org/officeDocument/2006/relationships/slide" Target="slide64.xml"/><Relationship Id="rId9" Type="http://schemas.openxmlformats.org/officeDocument/2006/relationships/image" Target="../media/image51.png"/></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58.png"/><Relationship Id="rId4" Type="http://schemas.openxmlformats.org/officeDocument/2006/relationships/slide" Target="slide63.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61.png"/><Relationship Id="rId4" Type="http://schemas.openxmlformats.org/officeDocument/2006/relationships/slide" Target="slide6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11.v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image" Target="../media/image64.png"/><Relationship Id="rId4" Type="http://schemas.openxmlformats.org/officeDocument/2006/relationships/slide" Target="slide63.xml"/></Relationships>
</file>

<file path=ppt/slides/_rels/slide72.xml.rels><?xml version="1.0" encoding="UTF-8" standalone="yes"?>
<Relationships xmlns="http://schemas.openxmlformats.org/package/2006/relationships"><Relationship Id="rId3" Type="http://schemas.openxmlformats.org/officeDocument/2006/relationships/slide" Target="slide63.xml"/><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oleObject" Target="../embeddings/oleObject13.bin"/></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14.v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15.vml"/><Relationship Id="rId5" Type="http://schemas.openxmlformats.org/officeDocument/2006/relationships/image" Target="../media/image68.png"/><Relationship Id="rId4" Type="http://schemas.openxmlformats.org/officeDocument/2006/relationships/slide" Target="slide63.xml"/></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16.vml"/></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7.xml"/><Relationship Id="rId1" Type="http://schemas.openxmlformats.org/officeDocument/2006/relationships/vmlDrawing" Target="../drawings/vmlDrawing17.vml"/></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18.bin"/><Relationship Id="rId7" Type="http://schemas.openxmlformats.org/officeDocument/2006/relationships/image" Target="../media/image73.png"/><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slide" Target="slide79.xml"/><Relationship Id="rId5" Type="http://schemas.openxmlformats.org/officeDocument/2006/relationships/image" Target="../media/image72.png"/><Relationship Id="rId4" Type="http://schemas.openxmlformats.org/officeDocument/2006/relationships/slide" Target="slide78.xml"/></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19.vml"/><Relationship Id="rId5" Type="http://schemas.openxmlformats.org/officeDocument/2006/relationships/image" Target="../media/image75.png"/><Relationship Id="rId4" Type="http://schemas.openxmlformats.org/officeDocument/2006/relationships/slide" Target="slide77.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20.v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normAutofit/>
          </a:bodyPr>
          <a:lstStyle>
            <a:extLst/>
          </a:lstStyle>
          <a:p>
            <a:r>
              <a:rPr lang="en-US" dirty="0" smtClean="0">
                <a:solidFill>
                  <a:schemeClr val="bg2"/>
                </a:solidFill>
                <a:effectLst>
                  <a:glow rad="139700">
                    <a:schemeClr val="accent1">
                      <a:satMod val="175000"/>
                      <a:alpha val="40000"/>
                    </a:schemeClr>
                  </a:glow>
                </a:effectLst>
              </a:rPr>
              <a:t>Creating  HEALTHCARE for the WORLD</a:t>
            </a:r>
            <a:endParaRPr lang="en-US" dirty="0">
              <a:solidFill>
                <a:schemeClr val="bg2"/>
              </a:solidFill>
              <a:effectLst>
                <a:glow rad="139700">
                  <a:schemeClr val="accent1">
                    <a:satMod val="175000"/>
                    <a:alpha val="40000"/>
                  </a:schemeClr>
                </a:glow>
              </a:effectLst>
            </a:endParaRPr>
          </a:p>
        </p:txBody>
      </p:sp>
      <p:sp>
        <p:nvSpPr>
          <p:cNvPr id="5" name="Picture Placeholder 4"/>
          <p:cNvSpPr>
            <a:spLocks noGrp="1"/>
          </p:cNvSpPr>
          <p:nvPr>
            <p:ph type="pic" idx="1"/>
          </p:nvPr>
        </p:nvSpPr>
        <p:spPr/>
      </p:sp>
      <p:pic>
        <p:nvPicPr>
          <p:cNvPr id="6" name="Picture 3" descr="C:\Users\Amt\Downloads\Medical-malpractice-page.jpg"/>
          <p:cNvPicPr>
            <a:picLocks noChangeAspect="1" noChangeArrowheads="1"/>
          </p:cNvPicPr>
          <p:nvPr/>
        </p:nvPicPr>
        <p:blipFill>
          <a:blip r:embed="rId3" cstate="print"/>
          <a:srcRect t="10913"/>
          <a:stretch>
            <a:fillRect/>
          </a:stretch>
        </p:blipFill>
        <p:spPr bwMode="auto">
          <a:xfrm>
            <a:off x="1514567" y="0"/>
            <a:ext cx="7705633" cy="45720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extLst/>
          </a:lstStyle>
          <a:p>
            <a:r>
              <a:rPr lang="en-US" sz="4400" b="1" dirty="0" smtClean="0"/>
              <a:t>The Organizational Structure </a:t>
            </a:r>
          </a:p>
        </p:txBody>
      </p:sp>
      <p:sp>
        <p:nvSpPr>
          <p:cNvPr id="19" name="Folded Corner 18"/>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accent2"/>
                </a:solidFill>
              </a:rPr>
              <a:t>Organizational  structure </a:t>
            </a:r>
          </a:p>
          <a:p>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graphicFrame>
        <p:nvGraphicFramePr>
          <p:cNvPr id="14" name="Diagram 13"/>
          <p:cNvGraphicFramePr/>
          <p:nvPr/>
        </p:nvGraphicFramePr>
        <p:xfrm>
          <a:off x="-152400" y="1981200"/>
          <a:ext cx="7239000" cy="4648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par>
                                <p:cTn id="8" presetID="18" presetClass="emph" presetSubtype="0" fill="hold" nodeType="withEffect">
                                  <p:stCondLst>
                                    <p:cond delay="0"/>
                                  </p:stCondLst>
                                  <p:iterate type="lt">
                                    <p:tmPct val="4000"/>
                                  </p:iterate>
                                  <p:childTnLst>
                                    <p:set>
                                      <p:cBhvr override="childStyle">
                                        <p:cTn id="9" dur="500" fill="hold"/>
                                        <p:tgtEl>
                                          <p:spTgt spid="21">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381000" y="157480"/>
            <a:ext cx="8763000" cy="1290320"/>
          </a:xfrm>
        </p:spPr>
        <p:txBody>
          <a:bodyPr>
            <a:noAutofit/>
          </a:bodyPr>
          <a:lstStyle>
            <a:extLst/>
          </a:lstStyle>
          <a:p>
            <a:r>
              <a:rPr lang="en-US" sz="4400" b="1" dirty="0" smtClean="0"/>
              <a:t>The Maintenance Activities Process</a:t>
            </a:r>
          </a:p>
        </p:txBody>
      </p:sp>
      <p:sp>
        <p:nvSpPr>
          <p:cNvPr id="43" name="TextBox 42"/>
          <p:cNvSpPr txBox="1"/>
          <p:nvPr/>
        </p:nvSpPr>
        <p:spPr>
          <a:xfrm>
            <a:off x="4572000" y="5105400"/>
            <a:ext cx="457200" cy="307777"/>
          </a:xfrm>
          <a:prstGeom prst="rect">
            <a:avLst/>
          </a:prstGeom>
          <a:noFill/>
        </p:spPr>
        <p:txBody>
          <a:bodyPr wrap="square" rtlCol="0">
            <a:spAutoFit/>
          </a:bodyPr>
          <a:lstStyle/>
          <a:p>
            <a:r>
              <a:rPr lang="en-US" sz="1400" b="1" dirty="0" smtClean="0"/>
              <a:t>Yes</a:t>
            </a:r>
            <a:r>
              <a:rPr lang="en-US" sz="1400" dirty="0" smtClean="0"/>
              <a:t> </a:t>
            </a:r>
            <a:endParaRPr lang="en-US" sz="1400" dirty="0"/>
          </a:p>
        </p:txBody>
      </p:sp>
      <p:sp>
        <p:nvSpPr>
          <p:cNvPr id="44" name="TextBox 43"/>
          <p:cNvSpPr txBox="1"/>
          <p:nvPr/>
        </p:nvSpPr>
        <p:spPr>
          <a:xfrm>
            <a:off x="3962400" y="3657600"/>
            <a:ext cx="533400" cy="307777"/>
          </a:xfrm>
          <a:prstGeom prst="rect">
            <a:avLst/>
          </a:prstGeom>
          <a:noFill/>
        </p:spPr>
        <p:txBody>
          <a:bodyPr wrap="square" rtlCol="0">
            <a:spAutoFit/>
          </a:bodyPr>
          <a:lstStyle/>
          <a:p>
            <a:r>
              <a:rPr lang="en-US" sz="1400" b="1" dirty="0" smtClean="0"/>
              <a:t>No </a:t>
            </a:r>
            <a:endParaRPr lang="en-US" sz="1400" b="1" dirty="0"/>
          </a:p>
        </p:txBody>
      </p:sp>
      <p:cxnSp>
        <p:nvCxnSpPr>
          <p:cNvPr id="46" name="Straight Arrow Connector 45"/>
          <p:cNvCxnSpPr/>
          <p:nvPr/>
        </p:nvCxnSpPr>
        <p:spPr>
          <a:xfrm rot="10800000">
            <a:off x="3962400" y="5638800"/>
            <a:ext cx="1295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16200000" flipH="1">
            <a:off x="3196419" y="5871381"/>
            <a:ext cx="347622" cy="3486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04800" y="1905000"/>
            <a:ext cx="2057400" cy="523220"/>
          </a:xfrm>
          <a:prstGeom prst="rect">
            <a:avLst/>
          </a:prstGeom>
          <a:noFill/>
        </p:spPr>
        <p:txBody>
          <a:bodyPr wrap="square" rtlCol="0">
            <a:spAutoFit/>
          </a:bodyPr>
          <a:lstStyle/>
          <a:p>
            <a:r>
              <a:rPr lang="en-US" sz="2800" dirty="0" smtClean="0">
                <a:solidFill>
                  <a:schemeClr val="accent2"/>
                </a:solidFill>
              </a:rPr>
              <a:t>Flow chart </a:t>
            </a:r>
            <a:r>
              <a:rPr lang="en-US" dirty="0" smtClean="0">
                <a:solidFill>
                  <a:schemeClr val="accent2"/>
                </a:solidFill>
              </a:rPr>
              <a:t>:</a:t>
            </a:r>
            <a:endParaRPr lang="en-US" dirty="0">
              <a:solidFill>
                <a:schemeClr val="accent2"/>
              </a:solidFill>
            </a:endParaRPr>
          </a:p>
        </p:txBody>
      </p:sp>
      <p:grpSp>
        <p:nvGrpSpPr>
          <p:cNvPr id="39" name="Group 68"/>
          <p:cNvGrpSpPr>
            <a:grpSpLocks/>
          </p:cNvGrpSpPr>
          <p:nvPr/>
        </p:nvGrpSpPr>
        <p:grpSpPr bwMode="auto">
          <a:xfrm>
            <a:off x="304801" y="2057400"/>
            <a:ext cx="6103938" cy="4495800"/>
            <a:chOff x="2218" y="3321"/>
            <a:chExt cx="7937" cy="10411"/>
          </a:xfrm>
        </p:grpSpPr>
        <p:sp>
          <p:nvSpPr>
            <p:cNvPr id="40" name="Rectangle 49"/>
            <p:cNvSpPr>
              <a:spLocks noChangeArrowheads="1"/>
            </p:cNvSpPr>
            <p:nvPr/>
          </p:nvSpPr>
          <p:spPr bwMode="auto">
            <a:xfrm>
              <a:off x="4964" y="12419"/>
              <a:ext cx="1448" cy="610"/>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Calibri" pitchFamily="34" charset="0"/>
                  <a:ea typeface="Arial" pitchFamily="34" charset="0"/>
                  <a:cs typeface="Arial" pitchFamily="34" charset="0"/>
                </a:rPr>
                <a:t>Repairing the failure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 name="Oval 50"/>
            <p:cNvSpPr>
              <a:spLocks noChangeArrowheads="1"/>
            </p:cNvSpPr>
            <p:nvPr/>
          </p:nvSpPr>
          <p:spPr bwMode="auto">
            <a:xfrm>
              <a:off x="4995" y="13283"/>
              <a:ext cx="1368" cy="449"/>
            </a:xfrm>
            <a:prstGeom prst="ellipse">
              <a:avLst/>
            </a:prstGeom>
            <a:gradFill rotWithShape="0">
              <a:gsLst>
                <a:gs pos="0">
                  <a:srgbClr val="FABF8F"/>
                </a:gs>
                <a:gs pos="50000">
                  <a:srgbClr val="FDE9D9"/>
                </a:gs>
                <a:gs pos="100000">
                  <a:srgbClr val="FABF8F"/>
                </a:gs>
              </a:gsLst>
              <a:lin ang="18900000" scaled="1"/>
            </a:gradFill>
            <a:ln w="12700">
              <a:solidFill>
                <a:srgbClr val="FABF8F"/>
              </a:solidFill>
              <a:round/>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Calibri" pitchFamily="34" charset="0"/>
                  <a:ea typeface="Arial" pitchFamily="34" charset="0"/>
                  <a:cs typeface="Arial" pitchFamily="34" charset="0"/>
                </a:rPr>
                <a:t>The end</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42" name="Group 67"/>
            <p:cNvGrpSpPr>
              <a:grpSpLocks/>
            </p:cNvGrpSpPr>
            <p:nvPr/>
          </p:nvGrpSpPr>
          <p:grpSpPr bwMode="auto">
            <a:xfrm>
              <a:off x="2218" y="3321"/>
              <a:ext cx="7937" cy="8819"/>
              <a:chOff x="2218" y="3321"/>
              <a:chExt cx="7937" cy="8819"/>
            </a:xfrm>
          </p:grpSpPr>
          <p:cxnSp>
            <p:nvCxnSpPr>
              <p:cNvPr id="48" name="AutoShape 40"/>
              <p:cNvCxnSpPr>
                <a:cxnSpLocks noChangeShapeType="1"/>
              </p:cNvCxnSpPr>
              <p:nvPr/>
            </p:nvCxnSpPr>
            <p:spPr bwMode="auto">
              <a:xfrm rot="10800000" flipV="1">
                <a:off x="4430" y="4901"/>
                <a:ext cx="1440" cy="426"/>
              </a:xfrm>
              <a:prstGeom prst="bentConnector3">
                <a:avLst>
                  <a:gd name="adj1" fmla="val 50000"/>
                </a:avLst>
              </a:prstGeom>
              <a:noFill/>
              <a:ln w="9525">
                <a:solidFill>
                  <a:srgbClr val="000000"/>
                </a:solidFill>
                <a:miter lim="800000"/>
                <a:headEnd/>
                <a:tailEnd type="triangle" w="med" len="med"/>
              </a:ln>
            </p:spPr>
          </p:cxnSp>
          <p:sp>
            <p:nvSpPr>
              <p:cNvPr id="49" name="Rectangle 42"/>
              <p:cNvSpPr>
                <a:spLocks noChangeArrowheads="1"/>
              </p:cNvSpPr>
              <p:nvPr/>
            </p:nvSpPr>
            <p:spPr bwMode="auto">
              <a:xfrm>
                <a:off x="2218" y="4823"/>
                <a:ext cx="2212" cy="1008"/>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Calibri" pitchFamily="34" charset="0"/>
                    <a:ea typeface="Arial" pitchFamily="34" charset="0"/>
                    <a:cs typeface="Arial" pitchFamily="34" charset="0"/>
                  </a:rPr>
                  <a:t>Inform the maintenance</a:t>
                </a:r>
                <a:r>
                  <a:rPr kumimoji="0" lang="en-US" sz="900" b="0" i="0" u="none" strike="noStrike" cap="none" normalizeH="0" baseline="0" smtClean="0">
                    <a:ln>
                      <a:noFill/>
                    </a:ln>
                    <a:solidFill>
                      <a:srgbClr val="333333"/>
                    </a:solidFill>
                    <a:effectLst/>
                    <a:latin typeface="Arial" pitchFamily="34" charset="0"/>
                    <a:ea typeface="Arial" pitchFamily="34" charset="0"/>
                    <a:cs typeface="Arial" pitchFamily="34" charset="0"/>
                  </a:rPr>
                  <a:t> </a:t>
                </a:r>
                <a:r>
                  <a:rPr kumimoji="0" lang="en-US" sz="900" b="1" i="0" u="none" strike="noStrike" cap="none" normalizeH="0" baseline="0" smtClean="0">
                    <a:ln>
                      <a:noFill/>
                    </a:ln>
                    <a:solidFill>
                      <a:schemeClr val="tx1"/>
                    </a:solidFill>
                    <a:effectLst/>
                    <a:latin typeface="Calibri" pitchFamily="34" charset="0"/>
                    <a:ea typeface="Arial" pitchFamily="34" charset="0"/>
                    <a:cs typeface="Arial" pitchFamily="34" charset="0"/>
                  </a:rPr>
                  <a:t>department for the failure orally</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0" name="Rectangle 43"/>
              <p:cNvSpPr>
                <a:spLocks noChangeArrowheads="1"/>
              </p:cNvSpPr>
              <p:nvPr/>
            </p:nvSpPr>
            <p:spPr bwMode="auto">
              <a:xfrm>
                <a:off x="7710" y="6209"/>
                <a:ext cx="1840" cy="994"/>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dirty="0" smtClean="0">
                    <a:ln>
                      <a:noFill/>
                    </a:ln>
                    <a:solidFill>
                      <a:schemeClr val="tx1"/>
                    </a:solidFill>
                    <a:effectLst/>
                    <a:latin typeface="Calibri" pitchFamily="34" charset="0"/>
                    <a:ea typeface="Arial" pitchFamily="34" charset="0"/>
                    <a:cs typeface="Arial" pitchFamily="34" charset="0"/>
                  </a:rPr>
                  <a:t>Sending request for maintenance department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 name="Rectangle 44"/>
              <p:cNvSpPr>
                <a:spLocks noChangeArrowheads="1"/>
              </p:cNvSpPr>
              <p:nvPr/>
            </p:nvSpPr>
            <p:spPr bwMode="auto">
              <a:xfrm>
                <a:off x="2218" y="6194"/>
                <a:ext cx="2180" cy="1186"/>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dirty="0" smtClean="0">
                    <a:ln>
                      <a:noFill/>
                    </a:ln>
                    <a:solidFill>
                      <a:schemeClr val="tx1"/>
                    </a:solidFill>
                    <a:effectLst/>
                    <a:latin typeface="Calibri" pitchFamily="34" charset="0"/>
                    <a:ea typeface="Arial" pitchFamily="34" charset="0"/>
                    <a:cs typeface="Arial" pitchFamily="34" charset="0"/>
                  </a:rPr>
                  <a:t>Inform the service technician internally or externally for the failure orally</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 name="AutoShape 45"/>
              <p:cNvSpPr>
                <a:spLocks noChangeArrowheads="1"/>
              </p:cNvSpPr>
              <p:nvPr/>
            </p:nvSpPr>
            <p:spPr bwMode="auto">
              <a:xfrm>
                <a:off x="7155" y="7481"/>
                <a:ext cx="3000" cy="1728"/>
              </a:xfrm>
              <a:prstGeom prst="diamond">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dirty="0" smtClean="0">
                    <a:ln>
                      <a:noFill/>
                    </a:ln>
                    <a:solidFill>
                      <a:schemeClr val="tx1"/>
                    </a:solidFill>
                    <a:effectLst/>
                    <a:latin typeface="Calibri" pitchFamily="34" charset="0"/>
                    <a:ea typeface="Arial" pitchFamily="34" charset="0"/>
                    <a:cs typeface="Arial" pitchFamily="34" charset="0"/>
                  </a:rPr>
                  <a:t>Is it possible to maintain the fault internally? </a:t>
                </a:r>
              </a:p>
            </p:txBody>
          </p:sp>
          <p:sp>
            <p:nvSpPr>
              <p:cNvPr id="53" name="Rectangle 46"/>
              <p:cNvSpPr>
                <a:spLocks noChangeArrowheads="1"/>
              </p:cNvSpPr>
              <p:nvPr/>
            </p:nvSpPr>
            <p:spPr bwMode="auto">
              <a:xfrm>
                <a:off x="4915" y="7859"/>
                <a:ext cx="1663" cy="1154"/>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Calibri" pitchFamily="34" charset="0"/>
                    <a:ea typeface="Arial" pitchFamily="34" charset="0"/>
                    <a:cs typeface="Arial" pitchFamily="34" charset="0"/>
                  </a:rPr>
                  <a:t>Filling the request of the external maintenance report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 name="Rectangle 47"/>
              <p:cNvSpPr>
                <a:spLocks noChangeArrowheads="1"/>
              </p:cNvSpPr>
              <p:nvPr/>
            </p:nvSpPr>
            <p:spPr bwMode="auto">
              <a:xfrm>
                <a:off x="4767" y="9497"/>
                <a:ext cx="1811" cy="1059"/>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dirty="0" smtClean="0">
                    <a:ln>
                      <a:noFill/>
                    </a:ln>
                    <a:solidFill>
                      <a:schemeClr val="tx1"/>
                    </a:solidFill>
                    <a:effectLst/>
                    <a:latin typeface="Calibri" pitchFamily="34" charset="0"/>
                    <a:ea typeface="Arial" pitchFamily="34" charset="0"/>
                    <a:cs typeface="Arial" pitchFamily="34" charset="0"/>
                  </a:rPr>
                  <a:t>Sending the request to the competent authorities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5" name="Rectangle 48"/>
              <p:cNvSpPr>
                <a:spLocks noChangeArrowheads="1"/>
              </p:cNvSpPr>
              <p:nvPr/>
            </p:nvSpPr>
            <p:spPr bwMode="auto">
              <a:xfrm>
                <a:off x="4544" y="11195"/>
                <a:ext cx="2470" cy="945"/>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Calibri" pitchFamily="34" charset="0"/>
                    <a:ea typeface="Arial" pitchFamily="34" charset="0"/>
                    <a:cs typeface="Arial" pitchFamily="34" charset="0"/>
                  </a:rPr>
                  <a:t>Sending the service technician to the site of failure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56" name="Group 66"/>
              <p:cNvGrpSpPr>
                <a:grpSpLocks/>
              </p:cNvGrpSpPr>
              <p:nvPr/>
            </p:nvGrpSpPr>
            <p:grpSpPr bwMode="auto">
              <a:xfrm>
                <a:off x="5336" y="3321"/>
                <a:ext cx="4332" cy="2510"/>
                <a:chOff x="5336" y="3321"/>
                <a:chExt cx="4332" cy="2510"/>
              </a:xfrm>
            </p:grpSpPr>
            <p:sp>
              <p:nvSpPr>
                <p:cNvPr id="67" name="Rectangle 38"/>
                <p:cNvSpPr>
                  <a:spLocks noChangeArrowheads="1"/>
                </p:cNvSpPr>
                <p:nvPr/>
              </p:nvSpPr>
              <p:spPr bwMode="auto">
                <a:xfrm>
                  <a:off x="5336" y="4139"/>
                  <a:ext cx="1027" cy="396"/>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Calibri" pitchFamily="34" charset="0"/>
                      <a:ea typeface="Arial" pitchFamily="34" charset="0"/>
                      <a:cs typeface="Arial" pitchFamily="34" charset="0"/>
                    </a:rPr>
                    <a:t>Failure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68" name="AutoShape 39"/>
                <p:cNvCxnSpPr>
                  <a:cxnSpLocks noChangeShapeType="1"/>
                </p:cNvCxnSpPr>
                <p:nvPr/>
              </p:nvCxnSpPr>
              <p:spPr bwMode="auto">
                <a:xfrm>
                  <a:off x="5870" y="4901"/>
                  <a:ext cx="1644" cy="426"/>
                </a:xfrm>
                <a:prstGeom prst="bentConnector3">
                  <a:avLst>
                    <a:gd name="adj1" fmla="val 50000"/>
                  </a:avLst>
                </a:prstGeom>
                <a:noFill/>
                <a:ln w="9525">
                  <a:solidFill>
                    <a:srgbClr val="000000"/>
                  </a:solidFill>
                  <a:miter lim="800000"/>
                  <a:headEnd/>
                  <a:tailEnd type="triangle" w="med" len="med"/>
                </a:ln>
              </p:spPr>
            </p:cxnSp>
            <p:sp>
              <p:nvSpPr>
                <p:cNvPr id="69" name="Rectangle 41"/>
                <p:cNvSpPr>
                  <a:spLocks noChangeArrowheads="1"/>
                </p:cNvSpPr>
                <p:nvPr/>
              </p:nvSpPr>
              <p:spPr bwMode="auto">
                <a:xfrm>
                  <a:off x="7514" y="4901"/>
                  <a:ext cx="2154" cy="930"/>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Calibri" pitchFamily="34" charset="0"/>
                      <a:ea typeface="Arial" pitchFamily="34" charset="0"/>
                      <a:cs typeface="Arial" pitchFamily="34" charset="0"/>
                    </a:rPr>
                    <a:t>Filling the request of general maintenance report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0" name="Oval 51"/>
                <p:cNvSpPr>
                  <a:spLocks noChangeArrowheads="1"/>
                </p:cNvSpPr>
                <p:nvPr/>
              </p:nvSpPr>
              <p:spPr bwMode="auto">
                <a:xfrm>
                  <a:off x="5336" y="3321"/>
                  <a:ext cx="1076" cy="420"/>
                </a:xfrm>
                <a:prstGeom prst="ellipse">
                  <a:avLst/>
                </a:prstGeom>
                <a:gradFill rotWithShape="0">
                  <a:gsLst>
                    <a:gs pos="0">
                      <a:srgbClr val="FABF8F"/>
                    </a:gs>
                    <a:gs pos="50000">
                      <a:srgbClr val="FDE9D9"/>
                    </a:gs>
                    <a:gs pos="100000">
                      <a:srgbClr val="FABF8F"/>
                    </a:gs>
                  </a:gsLst>
                  <a:lin ang="18900000" scaled="1"/>
                </a:gradFill>
                <a:ln w="12700">
                  <a:solidFill>
                    <a:srgbClr val="FABF8F"/>
                  </a:solidFill>
                  <a:round/>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Calibri" pitchFamily="34" charset="0"/>
                      <a:ea typeface="Arial" pitchFamily="34" charset="0"/>
                      <a:cs typeface="Arial" pitchFamily="34" charset="0"/>
                    </a:rPr>
                    <a:t>Start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71" name="AutoShape 52"/>
                <p:cNvCxnSpPr>
                  <a:cxnSpLocks noChangeShapeType="1"/>
                </p:cNvCxnSpPr>
                <p:nvPr/>
              </p:nvCxnSpPr>
              <p:spPr bwMode="auto">
                <a:xfrm>
                  <a:off x="5870" y="3776"/>
                  <a:ext cx="0" cy="363"/>
                </a:xfrm>
                <a:prstGeom prst="straightConnector1">
                  <a:avLst/>
                </a:prstGeom>
                <a:noFill/>
                <a:ln w="9525">
                  <a:solidFill>
                    <a:srgbClr val="000000"/>
                  </a:solidFill>
                  <a:round/>
                  <a:headEnd/>
                  <a:tailEnd type="triangle" w="med" len="med"/>
                </a:ln>
              </p:spPr>
            </p:cxnSp>
            <p:cxnSp>
              <p:nvCxnSpPr>
                <p:cNvPr id="72" name="AutoShape 53"/>
                <p:cNvCxnSpPr>
                  <a:cxnSpLocks noChangeShapeType="1"/>
                </p:cNvCxnSpPr>
                <p:nvPr/>
              </p:nvCxnSpPr>
              <p:spPr bwMode="auto">
                <a:xfrm>
                  <a:off x="5870" y="4538"/>
                  <a:ext cx="0" cy="363"/>
                </a:xfrm>
                <a:prstGeom prst="straightConnector1">
                  <a:avLst/>
                </a:prstGeom>
                <a:noFill/>
                <a:ln w="9525">
                  <a:solidFill>
                    <a:srgbClr val="000000"/>
                  </a:solidFill>
                  <a:round/>
                  <a:headEnd/>
                  <a:tailEnd type="triangle" w="med" len="med"/>
                </a:ln>
              </p:spPr>
            </p:cxnSp>
          </p:grpSp>
          <p:cxnSp>
            <p:nvCxnSpPr>
              <p:cNvPr id="57" name="AutoShape 54"/>
              <p:cNvCxnSpPr>
                <a:cxnSpLocks noChangeShapeType="1"/>
              </p:cNvCxnSpPr>
              <p:nvPr/>
            </p:nvCxnSpPr>
            <p:spPr bwMode="auto">
              <a:xfrm>
                <a:off x="3225" y="5831"/>
                <a:ext cx="0" cy="363"/>
              </a:xfrm>
              <a:prstGeom prst="straightConnector1">
                <a:avLst/>
              </a:prstGeom>
              <a:noFill/>
              <a:ln w="9525">
                <a:solidFill>
                  <a:srgbClr val="000000"/>
                </a:solidFill>
                <a:round/>
                <a:headEnd/>
                <a:tailEnd type="triangle" w="med" len="med"/>
              </a:ln>
            </p:spPr>
          </p:cxnSp>
          <p:cxnSp>
            <p:nvCxnSpPr>
              <p:cNvPr id="58" name="AutoShape 55"/>
              <p:cNvCxnSpPr>
                <a:cxnSpLocks noChangeShapeType="1"/>
              </p:cNvCxnSpPr>
              <p:nvPr/>
            </p:nvCxnSpPr>
            <p:spPr bwMode="auto">
              <a:xfrm>
                <a:off x="8643" y="5831"/>
                <a:ext cx="0" cy="363"/>
              </a:xfrm>
              <a:prstGeom prst="straightConnector1">
                <a:avLst/>
              </a:prstGeom>
              <a:noFill/>
              <a:ln w="9525">
                <a:solidFill>
                  <a:srgbClr val="000000"/>
                </a:solidFill>
                <a:round/>
                <a:headEnd/>
                <a:tailEnd type="triangle" w="med" len="med"/>
              </a:ln>
            </p:spPr>
          </p:cxnSp>
          <p:cxnSp>
            <p:nvCxnSpPr>
              <p:cNvPr id="59" name="AutoShape 56"/>
              <p:cNvCxnSpPr>
                <a:cxnSpLocks noChangeShapeType="1"/>
              </p:cNvCxnSpPr>
              <p:nvPr/>
            </p:nvCxnSpPr>
            <p:spPr bwMode="auto">
              <a:xfrm>
                <a:off x="8643" y="7118"/>
                <a:ext cx="0" cy="363"/>
              </a:xfrm>
              <a:prstGeom prst="straightConnector1">
                <a:avLst/>
              </a:prstGeom>
              <a:noFill/>
              <a:ln w="9525">
                <a:solidFill>
                  <a:srgbClr val="000000"/>
                </a:solidFill>
                <a:round/>
                <a:headEnd/>
                <a:tailEnd type="triangle" w="med" len="med"/>
              </a:ln>
            </p:spPr>
          </p:cxnSp>
          <p:cxnSp>
            <p:nvCxnSpPr>
              <p:cNvPr id="60" name="AutoShape 57"/>
              <p:cNvCxnSpPr>
                <a:cxnSpLocks noChangeShapeType="1"/>
              </p:cNvCxnSpPr>
              <p:nvPr/>
            </p:nvCxnSpPr>
            <p:spPr bwMode="auto">
              <a:xfrm flipH="1">
                <a:off x="6578" y="8399"/>
                <a:ext cx="577" cy="0"/>
              </a:xfrm>
              <a:prstGeom prst="straightConnector1">
                <a:avLst/>
              </a:prstGeom>
              <a:noFill/>
              <a:ln w="9525">
                <a:solidFill>
                  <a:srgbClr val="000000"/>
                </a:solidFill>
                <a:round/>
                <a:headEnd/>
                <a:tailEnd type="triangle" w="med" len="med"/>
              </a:ln>
            </p:spPr>
          </p:cxnSp>
          <p:cxnSp>
            <p:nvCxnSpPr>
              <p:cNvPr id="61" name="AutoShape 58"/>
              <p:cNvCxnSpPr>
                <a:cxnSpLocks noChangeShapeType="1"/>
              </p:cNvCxnSpPr>
              <p:nvPr/>
            </p:nvCxnSpPr>
            <p:spPr bwMode="auto">
              <a:xfrm>
                <a:off x="8643" y="9209"/>
                <a:ext cx="0" cy="2510"/>
              </a:xfrm>
              <a:prstGeom prst="straightConnector1">
                <a:avLst/>
              </a:prstGeom>
              <a:noFill/>
              <a:ln w="9525">
                <a:solidFill>
                  <a:srgbClr val="000000"/>
                </a:solidFill>
                <a:round/>
                <a:headEnd/>
                <a:tailEnd type="triangle" w="med" len="med"/>
              </a:ln>
            </p:spPr>
          </p:cxnSp>
          <p:cxnSp>
            <p:nvCxnSpPr>
              <p:cNvPr id="62" name="AutoShape 59"/>
              <p:cNvCxnSpPr>
                <a:cxnSpLocks noChangeShapeType="1"/>
              </p:cNvCxnSpPr>
              <p:nvPr/>
            </p:nvCxnSpPr>
            <p:spPr bwMode="auto">
              <a:xfrm rot="16200000" flipH="1">
                <a:off x="1135" y="9629"/>
                <a:ext cx="4163" cy="16"/>
              </a:xfrm>
              <a:prstGeom prst="straightConnector1">
                <a:avLst/>
              </a:prstGeom>
              <a:noFill/>
              <a:ln w="9525">
                <a:solidFill>
                  <a:srgbClr val="000000"/>
                </a:solidFill>
                <a:round/>
                <a:headEnd/>
                <a:tailEnd type="triangle" w="med" len="med"/>
              </a:ln>
            </p:spPr>
          </p:cxnSp>
          <p:cxnSp>
            <p:nvCxnSpPr>
              <p:cNvPr id="63" name="AutoShape 60"/>
              <p:cNvCxnSpPr>
                <a:cxnSpLocks noChangeShapeType="1"/>
              </p:cNvCxnSpPr>
              <p:nvPr/>
            </p:nvCxnSpPr>
            <p:spPr bwMode="auto">
              <a:xfrm>
                <a:off x="5700" y="9013"/>
                <a:ext cx="0" cy="637"/>
              </a:xfrm>
              <a:prstGeom prst="straightConnector1">
                <a:avLst/>
              </a:prstGeom>
              <a:noFill/>
              <a:ln w="9525">
                <a:solidFill>
                  <a:srgbClr val="000000"/>
                </a:solidFill>
                <a:round/>
                <a:headEnd/>
                <a:tailEnd type="triangle" w="med" len="med"/>
              </a:ln>
            </p:spPr>
          </p:cxnSp>
          <p:cxnSp>
            <p:nvCxnSpPr>
              <p:cNvPr id="64" name="AutoShape 61"/>
              <p:cNvCxnSpPr>
                <a:cxnSpLocks noChangeShapeType="1"/>
              </p:cNvCxnSpPr>
              <p:nvPr/>
            </p:nvCxnSpPr>
            <p:spPr bwMode="auto">
              <a:xfrm flipH="1">
                <a:off x="5690" y="10614"/>
                <a:ext cx="2" cy="581"/>
              </a:xfrm>
              <a:prstGeom prst="straightConnector1">
                <a:avLst/>
              </a:prstGeom>
              <a:noFill/>
              <a:ln w="9525">
                <a:solidFill>
                  <a:srgbClr val="000000"/>
                </a:solidFill>
                <a:round/>
                <a:headEnd/>
                <a:tailEnd type="triangle" w="med" len="med"/>
              </a:ln>
            </p:spPr>
          </p:cxnSp>
          <p:cxnSp>
            <p:nvCxnSpPr>
              <p:cNvPr id="66" name="AutoShape 62"/>
              <p:cNvCxnSpPr>
                <a:cxnSpLocks noChangeShapeType="1"/>
              </p:cNvCxnSpPr>
              <p:nvPr/>
            </p:nvCxnSpPr>
            <p:spPr bwMode="auto">
              <a:xfrm>
                <a:off x="3227" y="11719"/>
                <a:ext cx="1317" cy="0"/>
              </a:xfrm>
              <a:prstGeom prst="straightConnector1">
                <a:avLst/>
              </a:prstGeom>
              <a:noFill/>
              <a:ln w="9525">
                <a:solidFill>
                  <a:srgbClr val="000000"/>
                </a:solidFill>
                <a:round/>
                <a:headEnd/>
                <a:tailEnd type="triangle" w="med" len="med"/>
              </a:ln>
            </p:spPr>
          </p:cxnSp>
        </p:grpSp>
        <p:cxnSp>
          <p:nvCxnSpPr>
            <p:cNvPr id="45" name="AutoShape 64"/>
            <p:cNvCxnSpPr>
              <a:cxnSpLocks noChangeShapeType="1"/>
            </p:cNvCxnSpPr>
            <p:nvPr/>
          </p:nvCxnSpPr>
          <p:spPr bwMode="auto">
            <a:xfrm flipH="1">
              <a:off x="5700" y="12176"/>
              <a:ext cx="6" cy="243"/>
            </a:xfrm>
            <a:prstGeom prst="straightConnector1">
              <a:avLst/>
            </a:prstGeom>
            <a:noFill/>
            <a:ln w="9525">
              <a:solidFill>
                <a:srgbClr val="000000"/>
              </a:solidFill>
              <a:round/>
              <a:headEnd/>
              <a:tailEnd type="triangle" w="med" len="med"/>
            </a:ln>
          </p:spPr>
        </p:cxnSp>
        <p:cxnSp>
          <p:nvCxnSpPr>
            <p:cNvPr id="47" name="AutoShape 65"/>
            <p:cNvCxnSpPr>
              <a:cxnSpLocks noChangeShapeType="1"/>
            </p:cNvCxnSpPr>
            <p:nvPr/>
          </p:nvCxnSpPr>
          <p:spPr bwMode="auto">
            <a:xfrm flipH="1">
              <a:off x="5692" y="13029"/>
              <a:ext cx="2" cy="254"/>
            </a:xfrm>
            <a:prstGeom prst="straightConnector1">
              <a:avLst/>
            </a:prstGeom>
            <a:noFill/>
            <a:ln w="9525">
              <a:solidFill>
                <a:srgbClr val="000000"/>
              </a:solidFill>
              <a:round/>
              <a:headEnd/>
              <a:tailEnd type="triangle" w="med" len="med"/>
            </a:ln>
          </p:spPr>
        </p:cxnSp>
      </p:grpSp>
      <p:sp>
        <p:nvSpPr>
          <p:cNvPr id="75" name="Folded Corner 74"/>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6" name="TextBox 75"/>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accent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1000" fill="hold"/>
                                        <p:tgtEl>
                                          <p:spTgt spid="38"/>
                                        </p:tgtEl>
                                        <p:attrNameLst>
                                          <p:attrName>ppt_w</p:attrName>
                                        </p:attrNameLst>
                                      </p:cBhvr>
                                      <p:tavLst>
                                        <p:tav tm="0">
                                          <p:val>
                                            <p:strVal val="#ppt_w+.3"/>
                                          </p:val>
                                        </p:tav>
                                        <p:tav tm="100000">
                                          <p:val>
                                            <p:strVal val="#ppt_w"/>
                                          </p:val>
                                        </p:tav>
                                      </p:tavLst>
                                    </p:anim>
                                    <p:anim calcmode="lin" valueType="num">
                                      <p:cBhvr>
                                        <p:cTn id="8" dur="1000" fill="hold"/>
                                        <p:tgtEl>
                                          <p:spTgt spid="38"/>
                                        </p:tgtEl>
                                        <p:attrNameLst>
                                          <p:attrName>ppt_h</p:attrName>
                                        </p:attrNameLst>
                                      </p:cBhvr>
                                      <p:tavLst>
                                        <p:tav tm="0">
                                          <p:val>
                                            <p:strVal val="#ppt_h"/>
                                          </p:val>
                                        </p:tav>
                                        <p:tav tm="100000">
                                          <p:val>
                                            <p:strVal val="#ppt_h"/>
                                          </p:val>
                                        </p:tav>
                                      </p:tavLst>
                                    </p:anim>
                                    <p:animEffect transition="in" filter="fade">
                                      <p:cBhvr>
                                        <p:cTn id="9" dur="1000"/>
                                        <p:tgtEl>
                                          <p:spTgt spid="38"/>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2000"/>
                                        <p:tgtEl>
                                          <p:spTgt spid="39"/>
                                        </p:tgtEl>
                                      </p:cBhvr>
                                    </p:animEffect>
                                  </p:childTnLst>
                                </p:cTn>
                              </p:par>
                              <p:par>
                                <p:cTn id="14" presetID="18" presetClass="emph" presetSubtype="0" fill="hold" nodeType="withEffect">
                                  <p:stCondLst>
                                    <p:cond delay="0"/>
                                  </p:stCondLst>
                                  <p:iterate type="lt">
                                    <p:tmPct val="4000"/>
                                  </p:iterate>
                                  <p:childTnLst>
                                    <p:set>
                                      <p:cBhvr override="childStyle">
                                        <p:cTn id="15" dur="500" fill="hold"/>
                                        <p:tgtEl>
                                          <p:spTgt spid="76">
                                            <p:txEl>
                                              <p:pRg st="2" end="2"/>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09600"/>
            <a:ext cx="7239000" cy="769441"/>
          </a:xfrm>
          <a:prstGeom prst="rect">
            <a:avLst/>
          </a:prstGeom>
          <a:noFill/>
        </p:spPr>
        <p:txBody>
          <a:bodyPr wrap="square" rtlCol="0">
            <a:spAutoFit/>
          </a:bodyPr>
          <a:lstStyle/>
          <a:p>
            <a:r>
              <a:rPr lang="en-US" sz="4400" b="1" dirty="0" smtClean="0">
                <a:solidFill>
                  <a:schemeClr val="tx2"/>
                </a:solidFill>
              </a:rPr>
              <a:t>Report templates</a:t>
            </a:r>
            <a:endParaRPr lang="en-US" sz="4400" b="1" dirty="0">
              <a:solidFill>
                <a:schemeClr val="tx2"/>
              </a:solidFill>
            </a:endParaRPr>
          </a:p>
        </p:txBody>
      </p:sp>
      <p:sp>
        <p:nvSpPr>
          <p:cNvPr id="7" name="TextBox 6"/>
          <p:cNvSpPr txBox="1"/>
          <p:nvPr/>
        </p:nvSpPr>
        <p:spPr>
          <a:xfrm>
            <a:off x="304800" y="1981200"/>
            <a:ext cx="3200400" cy="369332"/>
          </a:xfrm>
          <a:prstGeom prst="rect">
            <a:avLst/>
          </a:prstGeom>
          <a:noFill/>
        </p:spPr>
        <p:txBody>
          <a:bodyPr wrap="square" rtlCol="0">
            <a:spAutoFit/>
          </a:bodyPr>
          <a:lstStyle/>
          <a:p>
            <a:r>
              <a:rPr lang="en-US" b="1" dirty="0" smtClean="0">
                <a:solidFill>
                  <a:schemeClr val="accent1"/>
                </a:solidFill>
              </a:rPr>
              <a:t>1- Devices and Machines List.</a:t>
            </a:r>
            <a:endParaRPr lang="en-US" dirty="0">
              <a:solidFill>
                <a:schemeClr val="accent1"/>
              </a:solidFill>
            </a:endParaRPr>
          </a:p>
        </p:txBody>
      </p:sp>
      <p:pic>
        <p:nvPicPr>
          <p:cNvPr id="8" name="Picture 7"/>
          <p:cNvPicPr/>
          <p:nvPr/>
        </p:nvPicPr>
        <p:blipFill>
          <a:blip r:embed="rId3" cstate="print"/>
          <a:srcRect b="32877"/>
          <a:stretch>
            <a:fillRect/>
          </a:stretch>
        </p:blipFill>
        <p:spPr bwMode="auto">
          <a:xfrm>
            <a:off x="304800" y="2438400"/>
            <a:ext cx="6629400" cy="3733800"/>
          </a:xfrm>
          <a:prstGeom prst="rect">
            <a:avLst/>
          </a:prstGeom>
          <a:noFill/>
          <a:ln w="9525">
            <a:noFill/>
            <a:miter lim="800000"/>
            <a:headEnd/>
            <a:tailEnd/>
          </a:ln>
        </p:spPr>
      </p:pic>
      <p:sp>
        <p:nvSpPr>
          <p:cNvPr id="11" name="Rectangle 10"/>
          <p:cNvSpPr/>
          <p:nvPr/>
        </p:nvSpPr>
        <p:spPr>
          <a:xfrm>
            <a:off x="3962400" y="6324600"/>
            <a:ext cx="3200400" cy="369332"/>
          </a:xfrm>
          <a:prstGeom prst="rect">
            <a:avLst/>
          </a:prstGeom>
        </p:spPr>
        <p:txBody>
          <a:bodyPr wrap="square">
            <a:spAutoFit/>
          </a:bodyPr>
          <a:lstStyle/>
          <a:p>
            <a:r>
              <a:rPr lang="ar-SA" b="1" dirty="0" smtClean="0"/>
              <a:t>رئيس قسم الصيانة (التوقيع والتاريخ):</a:t>
            </a:r>
            <a:r>
              <a:rPr lang="en-US" b="1" dirty="0" smtClean="0"/>
              <a:t> </a:t>
            </a:r>
            <a:endParaRPr lang="en-US" dirty="0"/>
          </a:p>
        </p:txBody>
      </p:sp>
      <p:pic>
        <p:nvPicPr>
          <p:cNvPr id="9" name="j0314068.jpg"/>
          <p:cNvPicPr>
            <a:picLocks noGrp="1" noChangeAspect="1"/>
          </p:cNvPicPr>
          <p:nvPr>
            <p:ph sz="quarter" idx="14"/>
          </p:nvPr>
        </p:nvPicPr>
        <p:blipFill>
          <a:blip r:embed="rId4"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2" name="TextBox 11"/>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accent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xEl>
                                              <p:pRg st="0" end="0"/>
                                            </p:txEl>
                                          </p:spTgt>
                                        </p:tgtEl>
                                        <p:attrNameLst>
                                          <p:attrName>style.visibility</p:attrName>
                                        </p:attrNameLst>
                                      </p:cBhvr>
                                      <p:to>
                                        <p:strVal val="visible"/>
                                      </p:to>
                                    </p:set>
                                    <p:animEffect transition="in" filter="fade">
                                      <p:cBhvr>
                                        <p:cTn id="16" dur="2000"/>
                                        <p:tgtEl>
                                          <p:spTgt spid="11">
                                            <p:txEl>
                                              <p:pRg st="0" end="0"/>
                                            </p:txEl>
                                          </p:spTgt>
                                        </p:tgtEl>
                                      </p:cBhvr>
                                    </p:animEffect>
                                  </p:childTnLst>
                                </p:cTn>
                              </p:par>
                              <p:par>
                                <p:cTn id="17" presetID="18" presetClass="emph" presetSubtype="0" fill="hold" nodeType="withEffect">
                                  <p:stCondLst>
                                    <p:cond delay="0"/>
                                  </p:stCondLst>
                                  <p:iterate type="lt">
                                    <p:tmPct val="4000"/>
                                  </p:iterate>
                                  <p:childTnLst>
                                    <p:set>
                                      <p:cBhvr override="childStyle">
                                        <p:cTn id="18" dur="500" fill="hold"/>
                                        <p:tgtEl>
                                          <p:spTgt spid="12">
                                            <p:txEl>
                                              <p:pRg st="4" end="4"/>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09600"/>
            <a:ext cx="7239000" cy="769441"/>
          </a:xfrm>
          <a:prstGeom prst="rect">
            <a:avLst/>
          </a:prstGeom>
          <a:noFill/>
        </p:spPr>
        <p:txBody>
          <a:bodyPr wrap="square" rtlCol="0">
            <a:spAutoFit/>
          </a:bodyPr>
          <a:lstStyle/>
          <a:p>
            <a:r>
              <a:rPr lang="en-US" sz="4400" b="1" dirty="0" smtClean="0">
                <a:solidFill>
                  <a:schemeClr val="tx2"/>
                </a:solidFill>
              </a:rPr>
              <a:t>Report templates</a:t>
            </a:r>
            <a:endParaRPr lang="en-US" sz="4400" b="1" dirty="0">
              <a:solidFill>
                <a:schemeClr val="tx2"/>
              </a:solidFill>
            </a:endParaRPr>
          </a:p>
        </p:txBody>
      </p:sp>
      <p:sp>
        <p:nvSpPr>
          <p:cNvPr id="7" name="TextBox 6"/>
          <p:cNvSpPr txBox="1"/>
          <p:nvPr/>
        </p:nvSpPr>
        <p:spPr>
          <a:xfrm>
            <a:off x="304800" y="1981200"/>
            <a:ext cx="4419600" cy="369332"/>
          </a:xfrm>
          <a:prstGeom prst="rect">
            <a:avLst/>
          </a:prstGeom>
          <a:noFill/>
        </p:spPr>
        <p:txBody>
          <a:bodyPr wrap="square" rtlCol="0">
            <a:spAutoFit/>
          </a:bodyPr>
          <a:lstStyle/>
          <a:p>
            <a:r>
              <a:rPr lang="en-US" b="1" dirty="0" smtClean="0">
                <a:solidFill>
                  <a:schemeClr val="accent1"/>
                </a:solidFill>
              </a:rPr>
              <a:t>2- Annual Preventive Maintenance Plan</a:t>
            </a:r>
            <a:r>
              <a:rPr lang="en-US" b="1" dirty="0" smtClean="0"/>
              <a:t>.</a:t>
            </a:r>
            <a:endParaRPr lang="en-US" dirty="0">
              <a:solidFill>
                <a:schemeClr val="accent1"/>
              </a:solidFill>
            </a:endParaRPr>
          </a:p>
        </p:txBody>
      </p:sp>
      <p:pic>
        <p:nvPicPr>
          <p:cNvPr id="9" name="Picture 8"/>
          <p:cNvPicPr/>
          <p:nvPr/>
        </p:nvPicPr>
        <p:blipFill>
          <a:blip r:embed="rId3" cstate="print"/>
          <a:srcRect b="9804"/>
          <a:stretch>
            <a:fillRect/>
          </a:stretch>
        </p:blipFill>
        <p:spPr bwMode="auto">
          <a:xfrm>
            <a:off x="121227" y="2819400"/>
            <a:ext cx="6889173" cy="3505200"/>
          </a:xfrm>
          <a:prstGeom prst="rect">
            <a:avLst/>
          </a:prstGeom>
          <a:noFill/>
          <a:ln w="9525">
            <a:noFill/>
            <a:miter lim="800000"/>
            <a:headEnd/>
            <a:tailEnd/>
          </a:ln>
        </p:spPr>
      </p:pic>
      <p:sp>
        <p:nvSpPr>
          <p:cNvPr id="10" name="Rectangle 9"/>
          <p:cNvSpPr/>
          <p:nvPr/>
        </p:nvSpPr>
        <p:spPr>
          <a:xfrm>
            <a:off x="3886200" y="2362200"/>
            <a:ext cx="2302233" cy="369332"/>
          </a:xfrm>
          <a:prstGeom prst="rect">
            <a:avLst/>
          </a:prstGeom>
        </p:spPr>
        <p:txBody>
          <a:bodyPr wrap="none">
            <a:spAutoFit/>
          </a:bodyPr>
          <a:lstStyle/>
          <a:p>
            <a:r>
              <a:rPr lang="ar-JO" dirty="0" smtClean="0"/>
              <a:t>تاريخ الإعداد:      /        / </a:t>
            </a:r>
            <a:endParaRPr lang="en-US" dirty="0"/>
          </a:p>
        </p:txBody>
      </p:sp>
      <p:sp>
        <p:nvSpPr>
          <p:cNvPr id="11" name="Rectangle 10"/>
          <p:cNvSpPr/>
          <p:nvPr/>
        </p:nvSpPr>
        <p:spPr>
          <a:xfrm>
            <a:off x="3787185" y="6324600"/>
            <a:ext cx="3147015" cy="369332"/>
          </a:xfrm>
          <a:prstGeom prst="rect">
            <a:avLst/>
          </a:prstGeom>
        </p:spPr>
        <p:txBody>
          <a:bodyPr wrap="none">
            <a:spAutoFit/>
          </a:bodyPr>
          <a:lstStyle/>
          <a:p>
            <a:r>
              <a:rPr lang="ar-SA" b="1" dirty="0" smtClean="0"/>
              <a:t>رئيس قسم الصيانة (التوقيع والتاريخ):</a:t>
            </a:r>
            <a:r>
              <a:rPr lang="en-US" b="1" dirty="0" smtClean="0"/>
              <a:t> </a:t>
            </a:r>
            <a:endParaRPr lang="en-US" dirty="0"/>
          </a:p>
        </p:txBody>
      </p:sp>
      <p:pic>
        <p:nvPicPr>
          <p:cNvPr id="12" name="j0314068.jpg"/>
          <p:cNvPicPr>
            <a:picLocks noGrp="1" noChangeAspect="1"/>
          </p:cNvPicPr>
          <p:nvPr>
            <p:ph sz="quarter" idx="14"/>
          </p:nvPr>
        </p:nvPicPr>
        <p:blipFill>
          <a:blip r:embed="rId4" cstate="print">
            <a:clrChange>
              <a:clrFrom>
                <a:srgbClr val="FFFFFF"/>
              </a:clrFrom>
              <a:clrTo>
                <a:srgbClr val="FFFFFF">
                  <a:alpha val="0"/>
                </a:srgbClr>
              </a:clrTo>
            </a:clrChange>
          </a:blip>
          <a:stretch>
            <a:fillRect/>
          </a:stretch>
        </p:blipFill>
        <p:spPr>
          <a:xfrm>
            <a:off x="7391400" y="228600"/>
            <a:ext cx="1422578" cy="1333814"/>
          </a:xfrm>
        </p:spPr>
      </p:pic>
      <p:sp>
        <p:nvSpPr>
          <p:cNvPr id="13" name="Folded Corner 12"/>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4" name="TextBox 13"/>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accent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xEl>
                                              <p:pRg st="0" end="0"/>
                                            </p:txEl>
                                          </p:spTgt>
                                        </p:tgtEl>
                                        <p:attrNameLst>
                                          <p:attrName>style.visibility</p:attrName>
                                        </p:attrNameLst>
                                      </p:cBhvr>
                                      <p:to>
                                        <p:strVal val="visible"/>
                                      </p:to>
                                    </p:set>
                                    <p:animEffect transition="in" filter="fade">
                                      <p:cBhvr>
                                        <p:cTn id="16" dur="2000"/>
                                        <p:tgtEl>
                                          <p:spTgt spid="11">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2000"/>
                                        <p:tgtEl>
                                          <p:spTgt spid="10">
                                            <p:txEl>
                                              <p:pRg st="0" end="0"/>
                                            </p:txEl>
                                          </p:spTgt>
                                        </p:tgtEl>
                                      </p:cBhvr>
                                    </p:animEffect>
                                  </p:childTnLst>
                                </p:cTn>
                              </p:par>
                              <p:par>
                                <p:cTn id="20" presetID="18" presetClass="emph" presetSubtype="0" fill="hold" nodeType="withEffect">
                                  <p:stCondLst>
                                    <p:cond delay="0"/>
                                  </p:stCondLst>
                                  <p:iterate type="lt">
                                    <p:tmPct val="4000"/>
                                  </p:iterate>
                                  <p:childTnLst>
                                    <p:set>
                                      <p:cBhvr override="childStyle">
                                        <p:cTn id="21" dur="500" fill="hold"/>
                                        <p:tgtEl>
                                          <p:spTgt spid="14">
                                            <p:txEl>
                                              <p:pRg st="4" end="4"/>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09600"/>
            <a:ext cx="7239000" cy="769441"/>
          </a:xfrm>
          <a:prstGeom prst="rect">
            <a:avLst/>
          </a:prstGeom>
          <a:noFill/>
        </p:spPr>
        <p:txBody>
          <a:bodyPr wrap="square" rtlCol="0">
            <a:spAutoFit/>
          </a:bodyPr>
          <a:lstStyle/>
          <a:p>
            <a:r>
              <a:rPr lang="en-US" sz="4400" b="1" dirty="0" smtClean="0">
                <a:solidFill>
                  <a:schemeClr val="tx2"/>
                </a:solidFill>
              </a:rPr>
              <a:t>Report templates</a:t>
            </a:r>
            <a:endParaRPr lang="en-US" sz="4400" b="1" dirty="0">
              <a:solidFill>
                <a:schemeClr val="tx2"/>
              </a:solidFill>
            </a:endParaRPr>
          </a:p>
        </p:txBody>
      </p:sp>
      <p:sp>
        <p:nvSpPr>
          <p:cNvPr id="7" name="TextBox 6"/>
          <p:cNvSpPr txBox="1"/>
          <p:nvPr/>
        </p:nvSpPr>
        <p:spPr>
          <a:xfrm>
            <a:off x="304800" y="1828800"/>
            <a:ext cx="5181600" cy="369332"/>
          </a:xfrm>
          <a:prstGeom prst="rect">
            <a:avLst/>
          </a:prstGeom>
          <a:noFill/>
        </p:spPr>
        <p:txBody>
          <a:bodyPr wrap="square" rtlCol="0">
            <a:spAutoFit/>
          </a:bodyPr>
          <a:lstStyle/>
          <a:p>
            <a:r>
              <a:rPr lang="en-US" b="1" dirty="0" smtClean="0">
                <a:solidFill>
                  <a:schemeClr val="accent1"/>
                </a:solidFill>
              </a:rPr>
              <a:t>3- Summary of Preventive Maintenance Works</a:t>
            </a:r>
            <a:r>
              <a:rPr lang="en-US" b="1" dirty="0" smtClean="0"/>
              <a:t>.</a:t>
            </a:r>
            <a:endParaRPr lang="en-US" dirty="0">
              <a:solidFill>
                <a:schemeClr val="accent1"/>
              </a:solidFill>
            </a:endParaRPr>
          </a:p>
        </p:txBody>
      </p:sp>
      <p:pic>
        <p:nvPicPr>
          <p:cNvPr id="12" name="Picture 11"/>
          <p:cNvPicPr/>
          <p:nvPr/>
        </p:nvPicPr>
        <p:blipFill>
          <a:blip r:embed="rId3" cstate="print"/>
          <a:srcRect/>
          <a:stretch>
            <a:fillRect/>
          </a:stretch>
        </p:blipFill>
        <p:spPr bwMode="auto">
          <a:xfrm>
            <a:off x="457200" y="2676994"/>
            <a:ext cx="6400800" cy="4038600"/>
          </a:xfrm>
          <a:prstGeom prst="rect">
            <a:avLst/>
          </a:prstGeom>
          <a:noFill/>
          <a:ln w="9525">
            <a:noFill/>
            <a:miter lim="800000"/>
            <a:headEnd/>
            <a:tailEnd/>
          </a:ln>
        </p:spPr>
      </p:pic>
      <p:sp>
        <p:nvSpPr>
          <p:cNvPr id="49153" name="Rectangle 1"/>
          <p:cNvSpPr>
            <a:spLocks noChangeArrowheads="1"/>
          </p:cNvSpPr>
          <p:nvPr/>
        </p:nvSpPr>
        <p:spPr bwMode="auto">
          <a:xfrm>
            <a:off x="-2133600" y="2133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________: </a:t>
            </a:r>
            <a:r>
              <a:rPr kumimoji="0" lang="ar-SA" sz="11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رقم الماكنة / الجهاز_______________ الشهر: _________________ السنة</a:t>
            </a:r>
            <a:r>
              <a:rPr kumimoji="0" lang="en-US" sz="11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en-US" sz="9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______ </a:t>
            </a:r>
            <a:r>
              <a:rPr kumimoji="0" lang="ar-SA" sz="11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اسم الماكنة/الجهاز</a:t>
            </a:r>
            <a:r>
              <a:rPr kumimoji="0" lang="en-US" sz="11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j0314068.jpg"/>
          <p:cNvPicPr>
            <a:picLocks noGrp="1" noChangeAspect="1"/>
          </p:cNvPicPr>
          <p:nvPr>
            <p:ph sz="quarter" idx="14"/>
          </p:nvPr>
        </p:nvPicPr>
        <p:blipFill>
          <a:blip r:embed="rId4" cstate="print">
            <a:clrChange>
              <a:clrFrom>
                <a:srgbClr val="FFFFFF"/>
              </a:clrFrom>
              <a:clrTo>
                <a:srgbClr val="FFFFFF">
                  <a:alpha val="0"/>
                </a:srgbClr>
              </a:clrTo>
            </a:clrChange>
          </a:blip>
          <a:stretch>
            <a:fillRect/>
          </a:stretch>
        </p:blipFill>
        <p:spPr>
          <a:xfrm>
            <a:off x="7391400" y="228600"/>
            <a:ext cx="1422578" cy="1333814"/>
          </a:xfrm>
        </p:spPr>
      </p:pic>
      <p:sp>
        <p:nvSpPr>
          <p:cNvPr id="9" name="Folded Corner 8"/>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0" name="TextBox 9"/>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accent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49153">
                                            <p:txEl>
                                              <p:pRg st="0" end="0"/>
                                            </p:txEl>
                                          </p:spTgt>
                                        </p:tgtEl>
                                        <p:attrNameLst>
                                          <p:attrName>style.visibility</p:attrName>
                                        </p:attrNameLst>
                                      </p:cBhvr>
                                      <p:to>
                                        <p:strVal val="visible"/>
                                      </p:to>
                                    </p:set>
                                    <p:animEffect transition="in" filter="fade">
                                      <p:cBhvr>
                                        <p:cTn id="16" dur="2000"/>
                                        <p:tgtEl>
                                          <p:spTgt spid="49153">
                                            <p:txEl>
                                              <p:pRg st="0" end="0"/>
                                            </p:txEl>
                                          </p:spTgt>
                                        </p:tgtEl>
                                      </p:cBhvr>
                                    </p:animEffect>
                                  </p:childTnLst>
                                </p:cTn>
                              </p:par>
                              <p:par>
                                <p:cTn id="17" presetID="18" presetClass="emph" presetSubtype="0" fill="hold" nodeType="withEffect">
                                  <p:stCondLst>
                                    <p:cond delay="0"/>
                                  </p:stCondLst>
                                  <p:iterate type="lt">
                                    <p:tmPct val="4000"/>
                                  </p:iterate>
                                  <p:childTnLst>
                                    <p:set>
                                      <p:cBhvr override="childStyle">
                                        <p:cTn id="18" dur="500" fill="hold"/>
                                        <p:tgtEl>
                                          <p:spTgt spid="10">
                                            <p:txEl>
                                              <p:pRg st="4" end="4"/>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09600"/>
            <a:ext cx="7239000" cy="769441"/>
          </a:xfrm>
          <a:prstGeom prst="rect">
            <a:avLst/>
          </a:prstGeom>
          <a:noFill/>
        </p:spPr>
        <p:txBody>
          <a:bodyPr wrap="square" rtlCol="0">
            <a:spAutoFit/>
          </a:bodyPr>
          <a:lstStyle/>
          <a:p>
            <a:r>
              <a:rPr lang="en-US" sz="4400" b="1" dirty="0" smtClean="0">
                <a:solidFill>
                  <a:schemeClr val="tx2"/>
                </a:solidFill>
              </a:rPr>
              <a:t>Report templates</a:t>
            </a:r>
            <a:endParaRPr lang="en-US" sz="4400" b="1" dirty="0">
              <a:solidFill>
                <a:schemeClr val="tx2"/>
              </a:solidFill>
            </a:endParaRPr>
          </a:p>
        </p:txBody>
      </p:sp>
      <p:sp>
        <p:nvSpPr>
          <p:cNvPr id="7" name="TextBox 6"/>
          <p:cNvSpPr txBox="1"/>
          <p:nvPr/>
        </p:nvSpPr>
        <p:spPr>
          <a:xfrm>
            <a:off x="304800" y="1828800"/>
            <a:ext cx="5181600" cy="369332"/>
          </a:xfrm>
          <a:prstGeom prst="rect">
            <a:avLst/>
          </a:prstGeom>
          <a:noFill/>
        </p:spPr>
        <p:txBody>
          <a:bodyPr wrap="square" rtlCol="0">
            <a:spAutoFit/>
          </a:bodyPr>
          <a:lstStyle/>
          <a:p>
            <a:r>
              <a:rPr lang="en-US" b="1" dirty="0" smtClean="0">
                <a:solidFill>
                  <a:schemeClr val="accent1"/>
                </a:solidFill>
              </a:rPr>
              <a:t>. 4- Request for General Maintenance report</a:t>
            </a:r>
            <a:r>
              <a:rPr lang="en-US" b="1" dirty="0" smtClean="0"/>
              <a:t>.</a:t>
            </a:r>
            <a:endParaRPr lang="en-US" dirty="0">
              <a:solidFill>
                <a:schemeClr val="accent1"/>
              </a:solidFill>
            </a:endParaRPr>
          </a:p>
        </p:txBody>
      </p:sp>
      <p:pic>
        <p:nvPicPr>
          <p:cNvPr id="8" name="Picture 7"/>
          <p:cNvPicPr/>
          <p:nvPr/>
        </p:nvPicPr>
        <p:blipFill>
          <a:blip r:embed="rId3" cstate="print"/>
          <a:srcRect/>
          <a:stretch>
            <a:fillRect/>
          </a:stretch>
        </p:blipFill>
        <p:spPr bwMode="auto">
          <a:xfrm>
            <a:off x="152400" y="2286000"/>
            <a:ext cx="6248400" cy="4419599"/>
          </a:xfrm>
          <a:prstGeom prst="rect">
            <a:avLst/>
          </a:prstGeom>
          <a:noFill/>
          <a:ln w="9525">
            <a:noFill/>
            <a:miter lim="800000"/>
            <a:headEnd/>
            <a:tailEnd/>
          </a:ln>
        </p:spPr>
      </p:pic>
      <p:pic>
        <p:nvPicPr>
          <p:cNvPr id="9" name="j0314068.jpg"/>
          <p:cNvPicPr>
            <a:picLocks noGrp="1" noChangeAspect="1"/>
          </p:cNvPicPr>
          <p:nvPr>
            <p:ph sz="quarter" idx="14"/>
          </p:nvPr>
        </p:nvPicPr>
        <p:blipFill>
          <a:blip r:embed="rId4"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accent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childTnLst>
                                </p:cTn>
                              </p:par>
                              <p:par>
                                <p:cTn id="14" presetID="18" presetClass="emph" presetSubtype="0" fill="hold" nodeType="withEffect">
                                  <p:stCondLst>
                                    <p:cond delay="0"/>
                                  </p:stCondLst>
                                  <p:iterate type="lt">
                                    <p:tmPct val="4000"/>
                                  </p:iterate>
                                  <p:childTnLst>
                                    <p:set>
                                      <p:cBhvr override="childStyle">
                                        <p:cTn id="15" dur="500" fill="hold"/>
                                        <p:tgtEl>
                                          <p:spTgt spid="11">
                                            <p:txEl>
                                              <p:pRg st="4" end="4"/>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09600"/>
            <a:ext cx="7239000" cy="769441"/>
          </a:xfrm>
          <a:prstGeom prst="rect">
            <a:avLst/>
          </a:prstGeom>
          <a:noFill/>
        </p:spPr>
        <p:txBody>
          <a:bodyPr wrap="square" rtlCol="0">
            <a:spAutoFit/>
          </a:bodyPr>
          <a:lstStyle/>
          <a:p>
            <a:r>
              <a:rPr lang="en-US" sz="4400" b="1" dirty="0" smtClean="0">
                <a:solidFill>
                  <a:schemeClr val="tx2"/>
                </a:solidFill>
              </a:rPr>
              <a:t>Report templates</a:t>
            </a:r>
            <a:endParaRPr lang="en-US" sz="4400" b="1" dirty="0">
              <a:solidFill>
                <a:schemeClr val="tx2"/>
              </a:solidFill>
            </a:endParaRPr>
          </a:p>
        </p:txBody>
      </p:sp>
      <p:sp>
        <p:nvSpPr>
          <p:cNvPr id="7" name="TextBox 6"/>
          <p:cNvSpPr txBox="1"/>
          <p:nvPr/>
        </p:nvSpPr>
        <p:spPr>
          <a:xfrm>
            <a:off x="304800" y="1828800"/>
            <a:ext cx="5181600" cy="369332"/>
          </a:xfrm>
          <a:prstGeom prst="rect">
            <a:avLst/>
          </a:prstGeom>
          <a:noFill/>
        </p:spPr>
        <p:txBody>
          <a:bodyPr wrap="square" rtlCol="0">
            <a:spAutoFit/>
          </a:bodyPr>
          <a:lstStyle/>
          <a:p>
            <a:r>
              <a:rPr lang="en-US" b="1" dirty="0" smtClean="0">
                <a:solidFill>
                  <a:schemeClr val="accent1"/>
                </a:solidFill>
              </a:rPr>
              <a:t>5- Request for External Maintenance report..</a:t>
            </a:r>
            <a:endParaRPr lang="en-US" dirty="0">
              <a:solidFill>
                <a:schemeClr val="accent1"/>
              </a:solidFill>
            </a:endParaRPr>
          </a:p>
        </p:txBody>
      </p:sp>
      <p:pic>
        <p:nvPicPr>
          <p:cNvPr id="9"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accent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pic>
        <p:nvPicPr>
          <p:cNvPr id="12" name="Picture 11"/>
          <p:cNvPicPr/>
          <p:nvPr/>
        </p:nvPicPr>
        <p:blipFill>
          <a:blip r:embed="rId4" cstate="print"/>
          <a:srcRect/>
          <a:stretch>
            <a:fillRect/>
          </a:stretch>
        </p:blipFill>
        <p:spPr bwMode="auto">
          <a:xfrm>
            <a:off x="381000" y="2362200"/>
            <a:ext cx="6000750" cy="44958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childTnLst>
                                </p:cTn>
                              </p:par>
                              <p:par>
                                <p:cTn id="14" presetID="18" presetClass="emph" presetSubtype="0" fill="hold" nodeType="withEffect">
                                  <p:stCondLst>
                                    <p:cond delay="0"/>
                                  </p:stCondLst>
                                  <p:iterate type="lt">
                                    <p:tmPct val="4000"/>
                                  </p:iterate>
                                  <p:childTnLst>
                                    <p:set>
                                      <p:cBhvr override="childStyle">
                                        <p:cTn id="15" dur="500" fill="hold"/>
                                        <p:tgtEl>
                                          <p:spTgt spid="11">
                                            <p:txEl>
                                              <p:pRg st="4" end="4"/>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09600"/>
            <a:ext cx="7239000" cy="769441"/>
          </a:xfrm>
          <a:prstGeom prst="rect">
            <a:avLst/>
          </a:prstGeom>
          <a:noFill/>
        </p:spPr>
        <p:txBody>
          <a:bodyPr wrap="square" rtlCol="0">
            <a:spAutoFit/>
          </a:bodyPr>
          <a:lstStyle/>
          <a:p>
            <a:r>
              <a:rPr lang="en-US" sz="4400" b="1" dirty="0" smtClean="0">
                <a:solidFill>
                  <a:schemeClr val="tx2"/>
                </a:solidFill>
              </a:rPr>
              <a:t>Report templates</a:t>
            </a:r>
            <a:endParaRPr lang="en-US" sz="4400" b="1" dirty="0">
              <a:solidFill>
                <a:schemeClr val="tx2"/>
              </a:solidFill>
            </a:endParaRPr>
          </a:p>
        </p:txBody>
      </p:sp>
      <p:sp>
        <p:nvSpPr>
          <p:cNvPr id="7" name="TextBox 6"/>
          <p:cNvSpPr txBox="1"/>
          <p:nvPr/>
        </p:nvSpPr>
        <p:spPr>
          <a:xfrm>
            <a:off x="304800" y="1828800"/>
            <a:ext cx="5181600" cy="369332"/>
          </a:xfrm>
          <a:prstGeom prst="rect">
            <a:avLst/>
          </a:prstGeom>
          <a:noFill/>
        </p:spPr>
        <p:txBody>
          <a:bodyPr wrap="square" rtlCol="0">
            <a:spAutoFit/>
          </a:bodyPr>
          <a:lstStyle/>
          <a:p>
            <a:r>
              <a:rPr lang="en-US" b="1" dirty="0" smtClean="0">
                <a:solidFill>
                  <a:schemeClr val="accent1"/>
                </a:solidFill>
              </a:rPr>
              <a:t>6- Record of Maintenance Requests.</a:t>
            </a:r>
            <a:endParaRPr lang="en-US" dirty="0">
              <a:solidFill>
                <a:schemeClr val="accent1"/>
              </a:solidFill>
            </a:endParaRPr>
          </a:p>
        </p:txBody>
      </p:sp>
      <p:pic>
        <p:nvPicPr>
          <p:cNvPr id="9"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accent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pic>
        <p:nvPicPr>
          <p:cNvPr id="8" name="Picture 7"/>
          <p:cNvPicPr/>
          <p:nvPr/>
        </p:nvPicPr>
        <p:blipFill>
          <a:blip r:embed="rId4" cstate="print"/>
          <a:srcRect/>
          <a:stretch>
            <a:fillRect/>
          </a:stretch>
        </p:blipFill>
        <p:spPr bwMode="auto">
          <a:xfrm>
            <a:off x="457200" y="2286000"/>
            <a:ext cx="5125085" cy="408305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childTnLst>
                                </p:cTn>
                              </p:par>
                              <p:par>
                                <p:cTn id="14" presetID="18" presetClass="emph" presetSubtype="0" fill="hold" nodeType="withEffect">
                                  <p:stCondLst>
                                    <p:cond delay="0"/>
                                  </p:stCondLst>
                                  <p:iterate type="lt">
                                    <p:tmPct val="4000"/>
                                  </p:iterate>
                                  <p:childTnLst>
                                    <p:set>
                                      <p:cBhvr override="childStyle">
                                        <p:cTn id="15" dur="500" fill="hold"/>
                                        <p:tgtEl>
                                          <p:spTgt spid="11">
                                            <p:txEl>
                                              <p:pRg st="4" end="4"/>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09600"/>
            <a:ext cx="7239000" cy="769441"/>
          </a:xfrm>
          <a:prstGeom prst="rect">
            <a:avLst/>
          </a:prstGeom>
          <a:noFill/>
        </p:spPr>
        <p:txBody>
          <a:bodyPr wrap="square" rtlCol="0">
            <a:spAutoFit/>
          </a:bodyPr>
          <a:lstStyle/>
          <a:p>
            <a:r>
              <a:rPr lang="en-US" sz="4400" b="1" dirty="0" smtClean="0">
                <a:solidFill>
                  <a:schemeClr val="tx2"/>
                </a:solidFill>
              </a:rPr>
              <a:t>Report templates</a:t>
            </a:r>
            <a:endParaRPr lang="en-US" sz="4400" b="1" dirty="0">
              <a:solidFill>
                <a:schemeClr val="tx2"/>
              </a:solidFill>
            </a:endParaRPr>
          </a:p>
        </p:txBody>
      </p:sp>
      <p:sp>
        <p:nvSpPr>
          <p:cNvPr id="7" name="TextBox 6"/>
          <p:cNvSpPr txBox="1"/>
          <p:nvPr/>
        </p:nvSpPr>
        <p:spPr>
          <a:xfrm>
            <a:off x="304800" y="1828800"/>
            <a:ext cx="5181600" cy="369332"/>
          </a:xfrm>
          <a:prstGeom prst="rect">
            <a:avLst/>
          </a:prstGeom>
          <a:noFill/>
        </p:spPr>
        <p:txBody>
          <a:bodyPr wrap="square" rtlCol="0">
            <a:spAutoFit/>
          </a:bodyPr>
          <a:lstStyle/>
          <a:p>
            <a:r>
              <a:rPr lang="en-US" b="1" dirty="0" smtClean="0">
                <a:solidFill>
                  <a:schemeClr val="accent1"/>
                </a:solidFill>
              </a:rPr>
              <a:t>7- Machine/Device Record.</a:t>
            </a:r>
            <a:endParaRPr lang="en-US" dirty="0">
              <a:solidFill>
                <a:schemeClr val="accent1"/>
              </a:solidFill>
            </a:endParaRPr>
          </a:p>
        </p:txBody>
      </p:sp>
      <p:pic>
        <p:nvPicPr>
          <p:cNvPr id="9"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accent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pic>
        <p:nvPicPr>
          <p:cNvPr id="12" name="Picture 11"/>
          <p:cNvPicPr/>
          <p:nvPr/>
        </p:nvPicPr>
        <p:blipFill>
          <a:blip r:embed="rId4" cstate="print"/>
          <a:srcRect/>
          <a:stretch>
            <a:fillRect/>
          </a:stretch>
        </p:blipFill>
        <p:spPr bwMode="auto">
          <a:xfrm>
            <a:off x="228600" y="2209800"/>
            <a:ext cx="6172200" cy="41910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childTnLst>
                                </p:cTn>
                              </p:par>
                              <p:par>
                                <p:cTn id="14" presetID="18" presetClass="emph" presetSubtype="0" fill="hold" nodeType="withEffect">
                                  <p:stCondLst>
                                    <p:cond delay="0"/>
                                  </p:stCondLst>
                                  <p:iterate type="lt">
                                    <p:tmPct val="4000"/>
                                  </p:iterate>
                                  <p:childTnLst>
                                    <p:set>
                                      <p:cBhvr override="childStyle">
                                        <p:cTn id="15" dur="500" fill="hold"/>
                                        <p:tgtEl>
                                          <p:spTgt spid="11">
                                            <p:txEl>
                                              <p:pRg st="4" end="4"/>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09600"/>
            <a:ext cx="7239000" cy="769441"/>
          </a:xfrm>
          <a:prstGeom prst="rect">
            <a:avLst/>
          </a:prstGeom>
          <a:noFill/>
        </p:spPr>
        <p:txBody>
          <a:bodyPr wrap="square" rtlCol="0">
            <a:spAutoFit/>
          </a:bodyPr>
          <a:lstStyle/>
          <a:p>
            <a:r>
              <a:rPr lang="en-US" sz="4400" b="1" dirty="0" smtClean="0">
                <a:solidFill>
                  <a:schemeClr val="tx2"/>
                </a:solidFill>
              </a:rPr>
              <a:t>Report templates</a:t>
            </a:r>
            <a:endParaRPr lang="en-US" sz="4400" b="1" dirty="0">
              <a:solidFill>
                <a:schemeClr val="tx2"/>
              </a:solidFill>
            </a:endParaRPr>
          </a:p>
        </p:txBody>
      </p:sp>
      <p:sp>
        <p:nvSpPr>
          <p:cNvPr id="7" name="TextBox 6"/>
          <p:cNvSpPr txBox="1"/>
          <p:nvPr/>
        </p:nvSpPr>
        <p:spPr>
          <a:xfrm>
            <a:off x="304800" y="1828800"/>
            <a:ext cx="5181600" cy="369332"/>
          </a:xfrm>
          <a:prstGeom prst="rect">
            <a:avLst/>
          </a:prstGeom>
          <a:noFill/>
        </p:spPr>
        <p:txBody>
          <a:bodyPr wrap="square" rtlCol="0">
            <a:spAutoFit/>
          </a:bodyPr>
          <a:lstStyle/>
          <a:p>
            <a:r>
              <a:rPr lang="en-US" b="1" dirty="0" smtClean="0">
                <a:solidFill>
                  <a:schemeClr val="accent1"/>
                </a:solidFill>
              </a:rPr>
              <a:t>8- The “Under Maintenance” Card</a:t>
            </a:r>
            <a:endParaRPr lang="en-US" dirty="0">
              <a:solidFill>
                <a:schemeClr val="accent1"/>
              </a:solidFill>
            </a:endParaRPr>
          </a:p>
        </p:txBody>
      </p:sp>
      <p:pic>
        <p:nvPicPr>
          <p:cNvPr id="9"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accent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sp>
        <p:nvSpPr>
          <p:cNvPr id="1026" name="Rectangle 36"/>
          <p:cNvSpPr>
            <a:spLocks noChangeArrowheads="1"/>
          </p:cNvSpPr>
          <p:nvPr/>
        </p:nvSpPr>
        <p:spPr bwMode="auto">
          <a:xfrm>
            <a:off x="685800" y="2514600"/>
            <a:ext cx="5410200" cy="3886200"/>
          </a:xfrm>
          <a:prstGeom prst="rect">
            <a:avLst/>
          </a:prstGeom>
          <a:solidFill>
            <a:srgbClr val="FF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ctr" defTabSz="914400" rtl="0" eaLnBrk="1" fontAlgn="base" latinLnBrk="0" hangingPunct="1">
              <a:lnSpc>
                <a:spcPct val="100000"/>
              </a:lnSpc>
              <a:spcBef>
                <a:spcPts val="2400"/>
              </a:spcBef>
              <a:spcAft>
                <a:spcPct val="0"/>
              </a:spcAft>
              <a:buClrTx/>
              <a:buSzTx/>
              <a:buFontTx/>
              <a:buNone/>
              <a:tabLst/>
            </a:pPr>
            <a:r>
              <a:rPr kumimoji="0" lang="ar-SA" sz="2600" b="1" i="0" u="none" strike="noStrike" cap="none" normalizeH="0" baseline="0" dirty="0" smtClean="0">
                <a:ln>
                  <a:noFill/>
                </a:ln>
                <a:solidFill>
                  <a:srgbClr val="000000"/>
                </a:solidFill>
                <a:effectLst/>
                <a:latin typeface="Times New Roman" pitchFamily="18" charset="0"/>
                <a:ea typeface="Arial" pitchFamily="34" charset="0"/>
                <a:cs typeface="Times New Roman" pitchFamily="18" charset="0"/>
              </a:rPr>
              <a:t>قسم الصيانة</a:t>
            </a:r>
            <a:endParaRPr kumimoji="0" lang="en-US" sz="2600" b="1" i="0" u="none" strike="noStrike" cap="none" normalizeH="0" baseline="0" dirty="0" smtClean="0">
              <a:ln>
                <a:noFill/>
              </a:ln>
              <a:solidFill>
                <a:srgbClr val="000000"/>
              </a:solidFill>
              <a:effectLst/>
              <a:latin typeface="Times New Roman" pitchFamily="18" charset="0"/>
              <a:ea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3600" b="0" i="0" u="none" strike="noStrike" cap="none" normalizeH="0" baseline="0" dirty="0" smtClean="0">
                <a:ln>
                  <a:noFill/>
                </a:ln>
                <a:solidFill>
                  <a:schemeClr val="tx1"/>
                </a:solidFill>
                <a:effectLst/>
                <a:latin typeface="Arial" pitchFamily="34" charset="0"/>
                <a:ea typeface="Arial" pitchFamily="34" charset="0"/>
                <a:cs typeface="Arial" pitchFamily="34" charset="0"/>
              </a:rPr>
              <a:t>"</a:t>
            </a:r>
            <a:r>
              <a:rPr kumimoji="0" lang="ar-KW" sz="3600" b="0" i="0" u="none" strike="noStrike" cap="none" normalizeH="0" baseline="0" dirty="0" smtClean="0">
                <a:ln>
                  <a:noFill/>
                </a:ln>
                <a:solidFill>
                  <a:schemeClr val="tx1"/>
                </a:solidFill>
                <a:effectLst/>
                <a:latin typeface="Arial" pitchFamily="34" charset="0"/>
                <a:ea typeface="Arial" pitchFamily="34" charset="0"/>
                <a:cs typeface="Arial" pitchFamily="34" charset="0"/>
              </a:rPr>
              <a:t>تحت الصيانة</a:t>
            </a:r>
            <a:r>
              <a:rPr kumimoji="0" lang="en-US" sz="3600" b="0" i="0" u="none" strike="noStrike" cap="none" normalizeH="0" baseline="0" dirty="0" smtClean="0">
                <a:ln>
                  <a:noFill/>
                </a:ln>
                <a:solidFill>
                  <a:schemeClr val="tx1"/>
                </a:solidFill>
                <a:effectLst/>
                <a:latin typeface="Arial" pitchFamily="34" charset="0"/>
                <a:ea typeface="Arial" pitchFamily="34" charset="0"/>
                <a:cs typeface="Arial" pitchFamily="34" charset="0"/>
              </a:rPr>
              <a:t>"</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UNDER MAINTENANCE </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ar-KW" sz="2000" b="0" i="0" u="none" strike="noStrike" cap="none" normalizeH="0" baseline="0" dirty="0" smtClean="0">
                <a:ln>
                  <a:noFill/>
                </a:ln>
                <a:solidFill>
                  <a:schemeClr val="tx1"/>
                </a:solidFill>
                <a:effectLst/>
                <a:latin typeface="Arial" pitchFamily="34" charset="0"/>
                <a:ea typeface="Arial" pitchFamily="34" charset="0"/>
                <a:cs typeface="Arial" pitchFamily="34" charset="0"/>
              </a:rPr>
              <a:t>لا تستخدم هذه الماكنة / الجهاز</a:t>
            </a:r>
            <a:endParaRPr kumimoji="0" lang="en-US" sz="2000" b="0" i="0" u="none" strike="noStrike" cap="none" normalizeH="0" baseline="0" dirty="0" smtClean="0">
              <a:ln>
                <a:noFill/>
              </a:ln>
              <a:solidFill>
                <a:schemeClr val="tx1"/>
              </a:solidFill>
              <a:effectLst/>
              <a:latin typeface="Arial" pitchFamily="34" charset="0"/>
              <a:ea typeface="Arial" pitchFamily="34" charset="0"/>
              <a:cs typeface="Simplified Arabic" pitchFamily="18" charset="-78"/>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Arial" pitchFamily="34" charset="0"/>
                <a:cs typeface="Simplified Arabic" pitchFamily="18" charset="-78"/>
              </a:rPr>
              <a:t>Do Not Use This Equipment / Device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par>
                                <p:cTn id="14" presetID="18" presetClass="emph" presetSubtype="0" fill="hold" nodeType="withEffect">
                                  <p:stCondLst>
                                    <p:cond delay="0"/>
                                  </p:stCondLst>
                                  <p:iterate type="lt">
                                    <p:tmPct val="4000"/>
                                  </p:iterate>
                                  <p:childTnLst>
                                    <p:set>
                                      <p:cBhvr override="childStyle">
                                        <p:cTn id="15" dur="500" fill="hold"/>
                                        <p:tgtEl>
                                          <p:spTgt spid="11">
                                            <p:txEl>
                                              <p:pRg st="4" end="4"/>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a:xfrm>
            <a:off x="1676400" y="228600"/>
            <a:ext cx="5867400" cy="2133600"/>
          </a:xfrm>
        </p:spPr>
        <p:txBody>
          <a:bodyPr>
            <a:normAutofit/>
          </a:bodyPr>
          <a:lstStyle>
            <a:extLst/>
          </a:lstStyle>
          <a:p>
            <a:pPr lvl="0" algn="ctr" rtl="1" fontAlgn="base">
              <a:spcAft>
                <a:spcPct val="0"/>
              </a:spcAft>
            </a:pPr>
            <a:r>
              <a:rPr lang="en-US" sz="2200" cap="none" dirty="0" smtClean="0">
                <a:solidFill>
                  <a:schemeClr val="tx1"/>
                </a:solidFill>
                <a:latin typeface="Arial" pitchFamily="34" charset="0"/>
                <a:ea typeface="Times New Roman" pitchFamily="18" charset="0"/>
                <a:cs typeface="Arial" pitchFamily="34" charset="0"/>
              </a:rPr>
              <a:t>An- </a:t>
            </a:r>
            <a:r>
              <a:rPr lang="en-US" sz="2200" cap="none" dirty="0" err="1" smtClean="0">
                <a:solidFill>
                  <a:schemeClr val="tx1"/>
                </a:solidFill>
                <a:latin typeface="Arial" pitchFamily="34" charset="0"/>
                <a:ea typeface="Times New Roman" pitchFamily="18" charset="0"/>
                <a:cs typeface="Arial" pitchFamily="34" charset="0"/>
              </a:rPr>
              <a:t>Najah</a:t>
            </a:r>
            <a:r>
              <a:rPr lang="en-US" sz="2200" cap="none" dirty="0" smtClean="0">
                <a:solidFill>
                  <a:schemeClr val="tx1"/>
                </a:solidFill>
                <a:latin typeface="Arial" pitchFamily="34" charset="0"/>
                <a:ea typeface="Times New Roman" pitchFamily="18" charset="0"/>
                <a:cs typeface="Arial" pitchFamily="34" charset="0"/>
              </a:rPr>
              <a:t> National University</a:t>
            </a:r>
            <a:r>
              <a:rPr lang="en-US" sz="2200" cap="none" dirty="0" smtClean="0">
                <a:solidFill>
                  <a:schemeClr val="tx1"/>
                </a:solidFill>
                <a:latin typeface="Arial" pitchFamily="34" charset="0"/>
                <a:cs typeface="Arial" pitchFamily="34" charset="0"/>
              </a:rPr>
              <a:t/>
            </a:r>
            <a:br>
              <a:rPr lang="en-US" sz="2200" cap="none" dirty="0" smtClean="0">
                <a:solidFill>
                  <a:schemeClr val="tx1"/>
                </a:solidFill>
                <a:latin typeface="Arial" pitchFamily="34" charset="0"/>
                <a:cs typeface="Arial" pitchFamily="34" charset="0"/>
              </a:rPr>
            </a:br>
            <a:r>
              <a:rPr lang="en-US" sz="2200" cap="none" dirty="0" smtClean="0">
                <a:solidFill>
                  <a:schemeClr val="tx1"/>
                </a:solidFill>
                <a:latin typeface="Arial" pitchFamily="34" charset="0"/>
                <a:ea typeface="Times New Roman" pitchFamily="18" charset="0"/>
                <a:cs typeface="Arial" pitchFamily="34" charset="0"/>
              </a:rPr>
              <a:t>Faculty of Engineering</a:t>
            </a:r>
            <a:br>
              <a:rPr lang="en-US" sz="2200" cap="none" dirty="0" smtClean="0">
                <a:solidFill>
                  <a:schemeClr val="tx1"/>
                </a:solidFill>
                <a:latin typeface="Arial" pitchFamily="34" charset="0"/>
                <a:ea typeface="Times New Roman" pitchFamily="18" charset="0"/>
                <a:cs typeface="Arial" pitchFamily="34" charset="0"/>
              </a:rPr>
            </a:br>
            <a:r>
              <a:rPr lang="en-US" sz="2200" cap="none" dirty="0" smtClean="0">
                <a:solidFill>
                  <a:schemeClr val="tx1"/>
                </a:solidFill>
                <a:latin typeface="Arial" pitchFamily="34" charset="0"/>
                <a:ea typeface="Times New Roman" pitchFamily="18" charset="0"/>
                <a:cs typeface="Arial" pitchFamily="34" charset="0"/>
              </a:rPr>
              <a:t>Industrial Engineering Department</a:t>
            </a:r>
            <a:r>
              <a:rPr lang="en-US" sz="2200" cap="none" dirty="0" smtClean="0">
                <a:solidFill>
                  <a:schemeClr val="tx1"/>
                </a:solidFill>
                <a:latin typeface="Arial" pitchFamily="34" charset="0"/>
                <a:cs typeface="Arial" pitchFamily="34" charset="0"/>
              </a:rPr>
              <a:t> </a:t>
            </a:r>
            <a:r>
              <a:rPr lang="en-US" sz="4400" cap="none" dirty="0" smtClean="0">
                <a:solidFill>
                  <a:schemeClr val="tx1"/>
                </a:solidFill>
                <a:latin typeface="Arial" pitchFamily="34" charset="0"/>
                <a:cs typeface="Arial" pitchFamily="34" charset="0"/>
              </a:rPr>
              <a:t/>
            </a:r>
            <a:br>
              <a:rPr lang="en-US" sz="4400" cap="none" dirty="0" smtClean="0">
                <a:solidFill>
                  <a:schemeClr val="tx1"/>
                </a:solidFill>
                <a:latin typeface="Arial" pitchFamily="34" charset="0"/>
                <a:cs typeface="Arial" pitchFamily="34" charset="0"/>
              </a:rPr>
            </a:br>
            <a:endParaRPr lang="en-US" dirty="0"/>
          </a:p>
        </p:txBody>
      </p:sp>
      <p:sp>
        <p:nvSpPr>
          <p:cNvPr id="5" name="Rectangle 4"/>
          <p:cNvSpPr>
            <a:spLocks noGrp="1"/>
          </p:cNvSpPr>
          <p:nvPr>
            <p:ph type="subTitle" idx="1"/>
          </p:nvPr>
        </p:nvSpPr>
        <p:spPr>
          <a:xfrm>
            <a:off x="2269958" y="6022474"/>
            <a:ext cx="7543800" cy="787400"/>
          </a:xfrm>
        </p:spPr>
        <p:txBody>
          <a:bodyPr>
            <a:normAutofit lnSpcReduction="10000"/>
          </a:bodyPr>
          <a:lstStyle>
            <a:extLst/>
          </a:lstStyle>
          <a:p>
            <a:r>
              <a:rPr lang="en-US" sz="2000" b="1" dirty="0" smtClean="0"/>
              <a:t>Reem Asmr                   Nazmia Mana’a        Ahmad Zaher</a:t>
            </a:r>
          </a:p>
          <a:p>
            <a:r>
              <a:rPr lang="en-US" sz="2000" b="1" dirty="0" smtClean="0"/>
              <a:t>Shayma Smaaneh          Sawsan  Deek          Rasha Abu-shanab </a:t>
            </a:r>
            <a:endParaRPr lang="en-US" sz="2000" b="1" dirty="0"/>
          </a:p>
        </p:txBody>
      </p:sp>
      <p:sp>
        <p:nvSpPr>
          <p:cNvPr id="12" name="Rectangle 1"/>
          <p:cNvSpPr>
            <a:spLocks noChangeArrowheads="1"/>
          </p:cNvSpPr>
          <p:nvPr/>
        </p:nvSpPr>
        <p:spPr bwMode="auto">
          <a:xfrm>
            <a:off x="1447800" y="2551093"/>
            <a:ext cx="63246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effectLst>
                  <a:outerShdw blurRad="60007" dist="310007" dir="7680000" sy="30000" kx="1300200" algn="ctr" rotWithShape="0">
                    <a:prstClr val="black">
                      <a:alpha val="32000"/>
                    </a:prstClr>
                  </a:outerShdw>
                </a:effectLst>
                <a:ea typeface="Times New Roman" pitchFamily="18" charset="0"/>
                <a:cs typeface="Arial" pitchFamily="34" charset="0"/>
              </a:rPr>
              <a:t>Developing Maintenance Management System in Al-Arabi Specialized Hospital</a:t>
            </a:r>
            <a:endParaRPr kumimoji="0" lang="en-US" sz="2800" b="0" i="0" u="none" strike="noStrike" cap="none" normalizeH="0" baseline="0" dirty="0" smtClean="0">
              <a:ln>
                <a:noFill/>
              </a:ln>
              <a:effectLst>
                <a:outerShdw blurRad="60007" dist="310007" dir="7680000" sy="30000" kx="1300200" algn="ctr" rotWithShape="0">
                  <a:prstClr val="black">
                    <a:alpha val="32000"/>
                  </a:prstClr>
                </a:outerShdw>
              </a:effectLst>
              <a:latin typeface="Arial" pitchFamily="34" charset="0"/>
              <a:cs typeface="Arial" pitchFamily="34" charset="0"/>
            </a:endParaRPr>
          </a:p>
        </p:txBody>
      </p:sp>
      <p:sp>
        <p:nvSpPr>
          <p:cNvPr id="14" name="TextBox 13"/>
          <p:cNvSpPr txBox="1"/>
          <p:nvPr/>
        </p:nvSpPr>
        <p:spPr>
          <a:xfrm>
            <a:off x="3505200" y="4552890"/>
            <a:ext cx="2895600" cy="400110"/>
          </a:xfrm>
          <a:prstGeom prst="rect">
            <a:avLst/>
          </a:prstGeom>
          <a:noFill/>
        </p:spPr>
        <p:txBody>
          <a:bodyPr wrap="square" rtlCol="0">
            <a:spAutoFit/>
          </a:bodyPr>
          <a:lstStyle/>
          <a:p>
            <a:r>
              <a:rPr lang="en-US" sz="2000" b="1" dirty="0" smtClean="0"/>
              <a:t>Eng . Tamer Haddad</a:t>
            </a:r>
            <a:endParaRPr lang="en-US" sz="2000" b="1" dirty="0"/>
          </a:p>
        </p:txBody>
      </p:sp>
      <p:sp>
        <p:nvSpPr>
          <p:cNvPr id="15" name="TextBox 14"/>
          <p:cNvSpPr txBox="1"/>
          <p:nvPr/>
        </p:nvSpPr>
        <p:spPr>
          <a:xfrm>
            <a:off x="533400" y="6172200"/>
            <a:ext cx="1600200" cy="461665"/>
          </a:xfrm>
          <a:prstGeom prst="rect">
            <a:avLst/>
          </a:prstGeom>
          <a:noFill/>
        </p:spPr>
        <p:txBody>
          <a:bodyPr wrap="square" rtlCol="0">
            <a:spAutoFit/>
          </a:bodyPr>
          <a:lstStyle/>
          <a:p>
            <a:r>
              <a:rPr lang="en-US" sz="2400" b="1" dirty="0" smtClean="0"/>
              <a:t>Students </a:t>
            </a:r>
            <a:endParaRPr lang="en-US" dirty="0"/>
          </a:p>
        </p:txBody>
      </p:sp>
      <p:sp>
        <p:nvSpPr>
          <p:cNvPr id="16" name="TextBox 15"/>
          <p:cNvSpPr txBox="1"/>
          <p:nvPr/>
        </p:nvSpPr>
        <p:spPr>
          <a:xfrm>
            <a:off x="2667000" y="4248090"/>
            <a:ext cx="1981200" cy="461665"/>
          </a:xfrm>
          <a:prstGeom prst="rect">
            <a:avLst/>
          </a:prstGeom>
          <a:noFill/>
        </p:spPr>
        <p:txBody>
          <a:bodyPr wrap="square" rtlCol="0">
            <a:spAutoFit/>
          </a:bodyPr>
          <a:lstStyle/>
          <a:p>
            <a:r>
              <a:rPr lang="en-US" sz="2400" b="1" dirty="0" smtClean="0">
                <a:solidFill>
                  <a:schemeClr val="tx1">
                    <a:lumMod val="65000"/>
                  </a:schemeClr>
                </a:solidFill>
              </a:rPr>
              <a:t>Supervisor</a:t>
            </a:r>
            <a:r>
              <a:rPr lang="en-US" sz="2400" b="1" dirty="0" smtClean="0"/>
              <a:t> </a:t>
            </a:r>
            <a:r>
              <a:rPr lang="en-US" sz="2400" dirty="0" smtClean="0"/>
              <a:t> </a:t>
            </a:r>
            <a:endParaRPr lang="en-US" sz="2400" dirty="0"/>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171271"/>
            <a:ext cx="7239000" cy="1200329"/>
          </a:xfrm>
          <a:prstGeom prst="rect">
            <a:avLst/>
          </a:prstGeom>
          <a:noFill/>
        </p:spPr>
        <p:txBody>
          <a:bodyPr wrap="square" rtlCol="0">
            <a:spAutoFit/>
          </a:bodyPr>
          <a:lstStyle/>
          <a:p>
            <a:r>
              <a:rPr lang="en-US" sz="3600" b="1" dirty="0" smtClean="0">
                <a:solidFill>
                  <a:schemeClr val="tx2"/>
                </a:solidFill>
              </a:rPr>
              <a:t>Measurement of Maintenance Activities Performance</a:t>
            </a:r>
            <a:endParaRPr lang="en-US" sz="3600" b="1" dirty="0">
              <a:solidFill>
                <a:schemeClr val="tx2"/>
              </a:solidFill>
            </a:endParaRPr>
          </a:p>
        </p:txBody>
      </p:sp>
      <p:sp>
        <p:nvSpPr>
          <p:cNvPr id="7" name="TextBox 6"/>
          <p:cNvSpPr txBox="1"/>
          <p:nvPr/>
        </p:nvSpPr>
        <p:spPr>
          <a:xfrm>
            <a:off x="304800" y="1828800"/>
            <a:ext cx="5562600" cy="369332"/>
          </a:xfrm>
          <a:prstGeom prst="rect">
            <a:avLst/>
          </a:prstGeom>
          <a:noFill/>
        </p:spPr>
        <p:txBody>
          <a:bodyPr wrap="square" rtlCol="0">
            <a:spAutoFit/>
          </a:bodyPr>
          <a:lstStyle/>
          <a:p>
            <a:r>
              <a:rPr lang="en-US" b="1" dirty="0" smtClean="0">
                <a:solidFill>
                  <a:schemeClr val="accent1"/>
                </a:solidFill>
              </a:rPr>
              <a:t>The Performance Indicator/ Maintenance Monthly report</a:t>
            </a:r>
            <a:endParaRPr lang="en-US" b="1" dirty="0">
              <a:solidFill>
                <a:schemeClr val="accent1"/>
              </a:solidFill>
            </a:endParaRPr>
          </a:p>
        </p:txBody>
      </p:sp>
      <p:pic>
        <p:nvPicPr>
          <p:cNvPr id="9"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accent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pic>
        <p:nvPicPr>
          <p:cNvPr id="8" name="Picture 7"/>
          <p:cNvPicPr/>
          <p:nvPr/>
        </p:nvPicPr>
        <p:blipFill>
          <a:blip r:embed="rId4" cstate="print"/>
          <a:srcRect/>
          <a:stretch>
            <a:fillRect/>
          </a:stretch>
        </p:blipFill>
        <p:spPr bwMode="auto">
          <a:xfrm>
            <a:off x="304800" y="2362200"/>
            <a:ext cx="6248400" cy="2362200"/>
          </a:xfrm>
          <a:prstGeom prst="rect">
            <a:avLst/>
          </a:prstGeom>
          <a:noFill/>
          <a:ln w="9525">
            <a:noFill/>
            <a:miter lim="800000"/>
            <a:headEnd/>
            <a:tailEnd/>
          </a:ln>
        </p:spPr>
      </p:pic>
      <p:pic>
        <p:nvPicPr>
          <p:cNvPr id="12" name="Picture 11"/>
          <p:cNvPicPr/>
          <p:nvPr/>
        </p:nvPicPr>
        <p:blipFill>
          <a:blip r:embed="rId5" cstate="print"/>
          <a:srcRect/>
          <a:stretch>
            <a:fillRect/>
          </a:stretch>
        </p:blipFill>
        <p:spPr bwMode="auto">
          <a:xfrm>
            <a:off x="381000" y="4648200"/>
            <a:ext cx="5715000" cy="1142999"/>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000"/>
                                        <p:tgtEl>
                                          <p:spTgt spid="12"/>
                                        </p:tgtEl>
                                      </p:cBhvr>
                                    </p:animEffect>
                                  </p:childTnLst>
                                </p:cTn>
                              </p:par>
                              <p:par>
                                <p:cTn id="17" presetID="18" presetClass="emph" presetSubtype="0" fill="hold" nodeType="withEffect">
                                  <p:stCondLst>
                                    <p:cond delay="0"/>
                                  </p:stCondLst>
                                  <p:iterate type="lt">
                                    <p:tmPct val="4000"/>
                                  </p:iterate>
                                  <p:childTnLst>
                                    <p:set>
                                      <p:cBhvr override="childStyle">
                                        <p:cTn id="18" dur="500" fill="hold"/>
                                        <p:tgtEl>
                                          <p:spTgt spid="11">
                                            <p:txEl>
                                              <p:pRg st="6" end="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4800" y="1828800"/>
            <a:ext cx="5562600" cy="369332"/>
          </a:xfrm>
          <a:prstGeom prst="rect">
            <a:avLst/>
          </a:prstGeom>
          <a:noFill/>
        </p:spPr>
        <p:txBody>
          <a:bodyPr wrap="square" rtlCol="0">
            <a:spAutoFit/>
          </a:bodyPr>
          <a:lstStyle/>
          <a:p>
            <a:r>
              <a:rPr lang="en-US" b="1" dirty="0" smtClean="0">
                <a:solidFill>
                  <a:schemeClr val="accent1"/>
                </a:solidFill>
              </a:rPr>
              <a:t>The Performance Indicator/ Maintenance Monthly report</a:t>
            </a:r>
            <a:endParaRPr lang="en-US" b="1" dirty="0">
              <a:solidFill>
                <a:schemeClr val="accent1"/>
              </a:solidFill>
            </a:endParaRPr>
          </a:p>
        </p:txBody>
      </p:sp>
      <p:pic>
        <p:nvPicPr>
          <p:cNvPr id="9"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accent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pic>
        <p:nvPicPr>
          <p:cNvPr id="13" name="Picture 12"/>
          <p:cNvPicPr/>
          <p:nvPr/>
        </p:nvPicPr>
        <p:blipFill>
          <a:blip r:embed="rId4" cstate="print"/>
          <a:srcRect/>
          <a:stretch>
            <a:fillRect/>
          </a:stretch>
        </p:blipFill>
        <p:spPr bwMode="auto">
          <a:xfrm>
            <a:off x="228600" y="2438400"/>
            <a:ext cx="6400800" cy="1828800"/>
          </a:xfrm>
          <a:prstGeom prst="rect">
            <a:avLst/>
          </a:prstGeom>
          <a:noFill/>
          <a:ln w="9525">
            <a:noFill/>
            <a:miter lim="800000"/>
            <a:headEnd/>
            <a:tailEnd/>
          </a:ln>
        </p:spPr>
      </p:pic>
      <p:pic>
        <p:nvPicPr>
          <p:cNvPr id="14" name="Picture 13"/>
          <p:cNvPicPr/>
          <p:nvPr/>
        </p:nvPicPr>
        <p:blipFill>
          <a:blip r:embed="rId5" cstate="print"/>
          <a:srcRect/>
          <a:stretch>
            <a:fillRect/>
          </a:stretch>
        </p:blipFill>
        <p:spPr bwMode="auto">
          <a:xfrm>
            <a:off x="381000" y="4343400"/>
            <a:ext cx="5791200" cy="1447800"/>
          </a:xfrm>
          <a:prstGeom prst="rect">
            <a:avLst/>
          </a:prstGeom>
          <a:noFill/>
          <a:ln w="9525">
            <a:noFill/>
            <a:miter lim="800000"/>
            <a:headEnd/>
            <a:tailEnd/>
          </a:ln>
        </p:spPr>
      </p:pic>
      <p:sp>
        <p:nvSpPr>
          <p:cNvPr id="12" name="TextBox 11"/>
          <p:cNvSpPr txBox="1"/>
          <p:nvPr/>
        </p:nvSpPr>
        <p:spPr>
          <a:xfrm>
            <a:off x="228600" y="171271"/>
            <a:ext cx="7239000" cy="1200329"/>
          </a:xfrm>
          <a:prstGeom prst="rect">
            <a:avLst/>
          </a:prstGeom>
          <a:noFill/>
        </p:spPr>
        <p:txBody>
          <a:bodyPr wrap="square" rtlCol="0">
            <a:spAutoFit/>
          </a:bodyPr>
          <a:lstStyle/>
          <a:p>
            <a:r>
              <a:rPr lang="en-US" sz="3600" b="1" dirty="0" smtClean="0">
                <a:solidFill>
                  <a:schemeClr val="tx2"/>
                </a:solidFill>
              </a:rPr>
              <a:t>Measurement of Maintenance Activities Performance</a:t>
            </a:r>
            <a:endParaRPr lang="en-US" sz="3600" b="1"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par>
                                <p:cTn id="17" presetID="18" presetClass="emph" presetSubtype="0" fill="hold" nodeType="withEffect">
                                  <p:stCondLst>
                                    <p:cond delay="0"/>
                                  </p:stCondLst>
                                  <p:iterate type="lt">
                                    <p:tmPct val="4000"/>
                                  </p:iterate>
                                  <p:childTnLst>
                                    <p:set>
                                      <p:cBhvr override="childStyle">
                                        <p:cTn id="18" dur="500" fill="hold"/>
                                        <p:tgtEl>
                                          <p:spTgt spid="11">
                                            <p:txEl>
                                              <p:pRg st="6" end="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162800" y="2133600"/>
            <a:ext cx="1828800" cy="4308872"/>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accent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sp>
        <p:nvSpPr>
          <p:cNvPr id="12" name="Rectangle 11"/>
          <p:cNvSpPr/>
          <p:nvPr/>
        </p:nvSpPr>
        <p:spPr>
          <a:xfrm>
            <a:off x="304800" y="1828800"/>
            <a:ext cx="3807709" cy="369332"/>
          </a:xfrm>
          <a:prstGeom prst="rect">
            <a:avLst/>
          </a:prstGeom>
        </p:spPr>
        <p:txBody>
          <a:bodyPr wrap="none">
            <a:spAutoFit/>
          </a:bodyPr>
          <a:lstStyle/>
          <a:p>
            <a:r>
              <a:rPr lang="en-US" b="1" dirty="0" smtClean="0">
                <a:solidFill>
                  <a:schemeClr val="accent1"/>
                </a:solidFill>
              </a:rPr>
              <a:t>Department malfunctions frequencies.</a:t>
            </a:r>
            <a:endParaRPr lang="en-US" b="1" dirty="0">
              <a:solidFill>
                <a:schemeClr val="accent1"/>
              </a:solidFill>
            </a:endParaRPr>
          </a:p>
        </p:txBody>
      </p:sp>
      <p:pic>
        <p:nvPicPr>
          <p:cNvPr id="15" name="Picture 14"/>
          <p:cNvPicPr/>
          <p:nvPr/>
        </p:nvPicPr>
        <p:blipFill>
          <a:blip r:embed="rId4" cstate="print"/>
          <a:srcRect/>
          <a:stretch>
            <a:fillRect/>
          </a:stretch>
        </p:blipFill>
        <p:spPr bwMode="auto">
          <a:xfrm>
            <a:off x="3733800" y="2286000"/>
            <a:ext cx="2895600" cy="2209800"/>
          </a:xfrm>
          <a:prstGeom prst="rect">
            <a:avLst/>
          </a:prstGeom>
          <a:noFill/>
          <a:ln w="9525">
            <a:noFill/>
            <a:miter lim="800000"/>
            <a:headEnd/>
            <a:tailEnd/>
          </a:ln>
        </p:spPr>
      </p:pic>
      <p:pic>
        <p:nvPicPr>
          <p:cNvPr id="16" name="Picture 15"/>
          <p:cNvPicPr/>
          <p:nvPr/>
        </p:nvPicPr>
        <p:blipFill>
          <a:blip r:embed="rId5" cstate="print"/>
          <a:srcRect/>
          <a:stretch>
            <a:fillRect/>
          </a:stretch>
        </p:blipFill>
        <p:spPr bwMode="auto">
          <a:xfrm>
            <a:off x="3200400" y="4495801"/>
            <a:ext cx="3810000" cy="2362200"/>
          </a:xfrm>
          <a:prstGeom prst="rect">
            <a:avLst/>
          </a:prstGeom>
          <a:noFill/>
          <a:ln w="9525">
            <a:noFill/>
            <a:miter lim="800000"/>
            <a:headEnd/>
            <a:tailEnd/>
          </a:ln>
        </p:spPr>
      </p:pic>
      <p:pic>
        <p:nvPicPr>
          <p:cNvPr id="18" name="Picture 17"/>
          <p:cNvPicPr/>
          <p:nvPr/>
        </p:nvPicPr>
        <p:blipFill>
          <a:blip r:embed="rId6" cstate="print"/>
          <a:srcRect/>
          <a:stretch>
            <a:fillRect/>
          </a:stretch>
        </p:blipFill>
        <p:spPr bwMode="auto">
          <a:xfrm>
            <a:off x="0" y="4572000"/>
            <a:ext cx="3276600" cy="2286000"/>
          </a:xfrm>
          <a:prstGeom prst="rect">
            <a:avLst/>
          </a:prstGeom>
          <a:noFill/>
          <a:ln w="9525">
            <a:noFill/>
            <a:miter lim="800000"/>
            <a:headEnd/>
            <a:tailEnd/>
          </a:ln>
        </p:spPr>
      </p:pic>
      <p:pic>
        <p:nvPicPr>
          <p:cNvPr id="19" name="Picture 18"/>
          <p:cNvPicPr/>
          <p:nvPr/>
        </p:nvPicPr>
        <p:blipFill>
          <a:blip r:embed="rId7" cstate="print"/>
          <a:srcRect/>
          <a:stretch>
            <a:fillRect/>
          </a:stretch>
        </p:blipFill>
        <p:spPr bwMode="auto">
          <a:xfrm>
            <a:off x="457200" y="2362200"/>
            <a:ext cx="2819400" cy="2057400"/>
          </a:xfrm>
          <a:prstGeom prst="rect">
            <a:avLst/>
          </a:prstGeom>
          <a:noFill/>
          <a:ln w="9525">
            <a:noFill/>
            <a:miter lim="800000"/>
            <a:headEnd/>
            <a:tailEnd/>
          </a:ln>
        </p:spPr>
      </p:pic>
      <p:sp>
        <p:nvSpPr>
          <p:cNvPr id="20" name="TextBox 19"/>
          <p:cNvSpPr txBox="1"/>
          <p:nvPr/>
        </p:nvSpPr>
        <p:spPr>
          <a:xfrm>
            <a:off x="0" y="533400"/>
            <a:ext cx="7239000" cy="707886"/>
          </a:xfrm>
          <a:prstGeom prst="rect">
            <a:avLst/>
          </a:prstGeom>
          <a:noFill/>
        </p:spPr>
        <p:txBody>
          <a:bodyPr wrap="square" rtlCol="0">
            <a:spAutoFit/>
          </a:bodyPr>
          <a:lstStyle/>
          <a:p>
            <a:r>
              <a:rPr lang="en-US" sz="4000" b="1" dirty="0" smtClean="0">
                <a:solidFill>
                  <a:schemeClr val="tx2"/>
                </a:solidFill>
              </a:rPr>
              <a:t>Analysis of Malfunctions Data</a:t>
            </a:r>
            <a:endParaRPr lang="en-US" sz="4000" b="1"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p:cTn id="7" dur="1000" fill="hold"/>
                                        <p:tgtEl>
                                          <p:spTgt spid="12">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2">
                                            <p:txEl>
                                              <p:pRg st="0" end="0"/>
                                            </p:txEl>
                                          </p:spTgt>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20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0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20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2000"/>
                                        <p:tgtEl>
                                          <p:spTgt spid="18"/>
                                        </p:tgtEl>
                                      </p:cBhvr>
                                    </p:animEffect>
                                  </p:childTnLst>
                                </p:cTn>
                              </p:par>
                              <p:par>
                                <p:cTn id="23" presetID="18" presetClass="emph" presetSubtype="0" fill="hold" nodeType="withEffect">
                                  <p:stCondLst>
                                    <p:cond delay="0"/>
                                  </p:stCondLst>
                                  <p:iterate type="lt">
                                    <p:tmPct val="4000"/>
                                  </p:iterate>
                                  <p:childTnLst>
                                    <p:set>
                                      <p:cBhvr override="childStyle">
                                        <p:cTn id="24" dur="500" fill="hold"/>
                                        <p:tgtEl>
                                          <p:spTgt spid="11">
                                            <p:txEl>
                                              <p:pRg st="8" end="8"/>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162800" y="2133600"/>
            <a:ext cx="1828800" cy="4308872"/>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accent2"/>
              </a:solidFill>
            </a:endParaRPr>
          </a:p>
          <a:p>
            <a:pPr algn="ctr"/>
            <a:r>
              <a:rPr lang="en-US" b="1" dirty="0" smtClean="0">
                <a:solidFill>
                  <a:schemeClr val="accent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sp>
        <p:nvSpPr>
          <p:cNvPr id="12" name="Rectangle 11"/>
          <p:cNvSpPr/>
          <p:nvPr/>
        </p:nvSpPr>
        <p:spPr>
          <a:xfrm>
            <a:off x="609600" y="1828800"/>
            <a:ext cx="3802836" cy="369332"/>
          </a:xfrm>
          <a:prstGeom prst="rect">
            <a:avLst/>
          </a:prstGeom>
        </p:spPr>
        <p:txBody>
          <a:bodyPr wrap="none">
            <a:spAutoFit/>
          </a:bodyPr>
          <a:lstStyle/>
          <a:p>
            <a:r>
              <a:rPr lang="en-US" b="1" dirty="0" smtClean="0">
                <a:solidFill>
                  <a:schemeClr val="accent1"/>
                </a:solidFill>
              </a:rPr>
              <a:t>Lab devices malfunctions frequencies.</a:t>
            </a:r>
            <a:endParaRPr lang="en-US" b="1" dirty="0">
              <a:solidFill>
                <a:schemeClr val="accent1"/>
              </a:solidFill>
            </a:endParaRPr>
          </a:p>
        </p:txBody>
      </p:sp>
      <p:pic>
        <p:nvPicPr>
          <p:cNvPr id="13" name="Picture 12"/>
          <p:cNvPicPr/>
          <p:nvPr/>
        </p:nvPicPr>
        <p:blipFill>
          <a:blip r:embed="rId4" cstate="print"/>
          <a:srcRect/>
          <a:stretch>
            <a:fillRect/>
          </a:stretch>
        </p:blipFill>
        <p:spPr bwMode="auto">
          <a:xfrm>
            <a:off x="2133600" y="2362200"/>
            <a:ext cx="2408406" cy="1638795"/>
          </a:xfrm>
          <a:prstGeom prst="rect">
            <a:avLst/>
          </a:prstGeom>
          <a:noFill/>
          <a:ln w="9525">
            <a:noFill/>
            <a:miter lim="800000"/>
            <a:headEnd/>
            <a:tailEnd/>
          </a:ln>
        </p:spPr>
      </p:pic>
      <p:pic>
        <p:nvPicPr>
          <p:cNvPr id="14" name="Picture 13"/>
          <p:cNvPicPr/>
          <p:nvPr/>
        </p:nvPicPr>
        <p:blipFill>
          <a:blip r:embed="rId5" cstate="print"/>
          <a:srcRect/>
          <a:stretch>
            <a:fillRect/>
          </a:stretch>
        </p:blipFill>
        <p:spPr bwMode="auto">
          <a:xfrm>
            <a:off x="1295400" y="4114800"/>
            <a:ext cx="4724400" cy="2538351"/>
          </a:xfrm>
          <a:prstGeom prst="rect">
            <a:avLst/>
          </a:prstGeom>
          <a:noFill/>
          <a:ln w="9525">
            <a:noFill/>
            <a:miter lim="800000"/>
            <a:headEnd/>
            <a:tailEnd/>
          </a:ln>
        </p:spPr>
      </p:pic>
      <p:sp>
        <p:nvSpPr>
          <p:cNvPr id="20" name="TextBox 19"/>
          <p:cNvSpPr txBox="1"/>
          <p:nvPr/>
        </p:nvSpPr>
        <p:spPr>
          <a:xfrm>
            <a:off x="0" y="533400"/>
            <a:ext cx="7239000" cy="707886"/>
          </a:xfrm>
          <a:prstGeom prst="rect">
            <a:avLst/>
          </a:prstGeom>
          <a:noFill/>
        </p:spPr>
        <p:txBody>
          <a:bodyPr wrap="square" rtlCol="0">
            <a:spAutoFit/>
          </a:bodyPr>
          <a:lstStyle/>
          <a:p>
            <a:r>
              <a:rPr lang="en-US" sz="4000" b="1" dirty="0" smtClean="0">
                <a:solidFill>
                  <a:schemeClr val="tx2"/>
                </a:solidFill>
              </a:rPr>
              <a:t>Analysis of Malfunctions Data</a:t>
            </a:r>
            <a:endParaRPr lang="en-US" sz="4000" b="1"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p:cTn id="7" dur="1000" fill="hold"/>
                                        <p:tgtEl>
                                          <p:spTgt spid="12">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2">
                                            <p:txEl>
                                              <p:pRg st="0" end="0"/>
                                            </p:txEl>
                                          </p:spTgt>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par>
                                <p:cTn id="17" presetID="18" presetClass="emph" presetSubtype="0" fill="hold" nodeType="withEffect">
                                  <p:stCondLst>
                                    <p:cond delay="0"/>
                                  </p:stCondLst>
                                  <p:iterate type="lt">
                                    <p:tmPct val="4000"/>
                                  </p:iterate>
                                  <p:childTnLst>
                                    <p:set>
                                      <p:cBhvr override="childStyle">
                                        <p:cTn id="18" dur="500" fill="hold"/>
                                        <p:tgtEl>
                                          <p:spTgt spid="11">
                                            <p:txEl>
                                              <p:pRg st="8" end="8"/>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j0314068.jpg"/>
          <p:cNvPicPr>
            <a:picLocks noGrp="1" noChangeAspect="1"/>
          </p:cNvPicPr>
          <p:nvPr>
            <p:ph sz="quarter" idx="14"/>
          </p:nvPr>
        </p:nvPicPr>
        <p:blipFill>
          <a:blip r:embed="rId4"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162800" y="2133600"/>
            <a:ext cx="1828800" cy="4308872"/>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accent2"/>
              </a:solidFill>
            </a:endParaRPr>
          </a:p>
          <a:p>
            <a:pPr algn="ctr"/>
            <a:r>
              <a:rPr lang="en-US" b="1" dirty="0" smtClean="0">
                <a:solidFill>
                  <a:schemeClr val="accent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sp>
        <p:nvSpPr>
          <p:cNvPr id="12" name="Rectangle 11"/>
          <p:cNvSpPr/>
          <p:nvPr/>
        </p:nvSpPr>
        <p:spPr>
          <a:xfrm>
            <a:off x="304800" y="1828801"/>
            <a:ext cx="3429000" cy="646331"/>
          </a:xfrm>
          <a:prstGeom prst="rect">
            <a:avLst/>
          </a:prstGeom>
        </p:spPr>
        <p:txBody>
          <a:bodyPr wrap="square">
            <a:spAutoFit/>
          </a:bodyPr>
          <a:lstStyle/>
          <a:p>
            <a:r>
              <a:rPr lang="en-US" b="1" dirty="0" smtClean="0">
                <a:solidFill>
                  <a:schemeClr val="accent1"/>
                </a:solidFill>
              </a:rPr>
              <a:t>A. Chemwell-Awarness</a:t>
            </a:r>
            <a:br>
              <a:rPr lang="en-US" b="1" dirty="0" smtClean="0">
                <a:solidFill>
                  <a:schemeClr val="accent1"/>
                </a:solidFill>
              </a:rPr>
            </a:br>
            <a:endParaRPr lang="en-US" b="1" dirty="0">
              <a:solidFill>
                <a:schemeClr val="accent1"/>
              </a:solidFill>
            </a:endParaRPr>
          </a:p>
        </p:txBody>
      </p:sp>
      <p:sp>
        <p:nvSpPr>
          <p:cNvPr id="20" name="TextBox 19"/>
          <p:cNvSpPr txBox="1"/>
          <p:nvPr/>
        </p:nvSpPr>
        <p:spPr>
          <a:xfrm>
            <a:off x="0" y="533400"/>
            <a:ext cx="7239000" cy="707886"/>
          </a:xfrm>
          <a:prstGeom prst="rect">
            <a:avLst/>
          </a:prstGeom>
          <a:noFill/>
        </p:spPr>
        <p:txBody>
          <a:bodyPr wrap="square" rtlCol="0">
            <a:spAutoFit/>
          </a:bodyPr>
          <a:lstStyle/>
          <a:p>
            <a:r>
              <a:rPr lang="en-US" sz="4000" b="1" dirty="0" smtClean="0">
                <a:solidFill>
                  <a:schemeClr val="tx2"/>
                </a:solidFill>
              </a:rPr>
              <a:t>Malfunctions’ Causes Analysis</a:t>
            </a:r>
            <a:endParaRPr lang="en-US" sz="4000" b="1" dirty="0">
              <a:solidFill>
                <a:schemeClr val="tx2"/>
              </a:solidFill>
            </a:endParaRPr>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097" name="Object 1"/>
          <p:cNvGraphicFramePr>
            <a:graphicFrameLocks noChangeAspect="1"/>
          </p:cNvGraphicFramePr>
          <p:nvPr/>
        </p:nvGraphicFramePr>
        <p:xfrm>
          <a:off x="0" y="2971800"/>
          <a:ext cx="6172200" cy="2362200"/>
        </p:xfrm>
        <a:graphic>
          <a:graphicData uri="http://schemas.openxmlformats.org/presentationml/2006/ole">
            <p:oleObj spid="_x0000_s4097" name="Visio" r:id="rId5" imgW="7861758" imgH="3233804" progId="Visio.Drawing.11">
              <p:embed/>
            </p:oleObj>
          </a:graphicData>
        </a:graphic>
      </p:graphicFrame>
      <p:sp>
        <p:nvSpPr>
          <p:cNvPr id="15" name="Rectangle 14"/>
          <p:cNvSpPr/>
          <p:nvPr/>
        </p:nvSpPr>
        <p:spPr>
          <a:xfrm>
            <a:off x="381000" y="5791200"/>
            <a:ext cx="6324600" cy="369332"/>
          </a:xfrm>
          <a:prstGeom prst="rect">
            <a:avLst/>
          </a:prstGeom>
        </p:spPr>
        <p:txBody>
          <a:bodyPr wrap="square">
            <a:spAutoFit/>
          </a:bodyPr>
          <a:lstStyle/>
          <a:p>
            <a:r>
              <a:rPr lang="en-GB" b="1" dirty="0" smtClean="0">
                <a:solidFill>
                  <a:schemeClr val="accent2"/>
                </a:solidFill>
              </a:rPr>
              <a:t>Cause-Effect diagram for Chemwell-Awarness device.</a:t>
            </a:r>
            <a:endParaRPr lang="en-US" b="1" dirty="0">
              <a:solidFill>
                <a:schemeClr val="accent2"/>
              </a:solidFill>
            </a:endParaRPr>
          </a:p>
        </p:txBody>
      </p:sp>
      <p:sp>
        <p:nvSpPr>
          <p:cNvPr id="16" name="Rectangle 15"/>
          <p:cNvSpPr/>
          <p:nvPr/>
        </p:nvSpPr>
        <p:spPr>
          <a:xfrm>
            <a:off x="0" y="2133600"/>
            <a:ext cx="6629400" cy="369332"/>
          </a:xfrm>
          <a:prstGeom prst="rect">
            <a:avLst/>
          </a:prstGeom>
        </p:spPr>
        <p:txBody>
          <a:bodyPr wrap="square">
            <a:spAutoFit/>
          </a:bodyPr>
          <a:lstStyle/>
          <a:p>
            <a:r>
              <a:rPr lang="en-US" b="1" dirty="0" smtClean="0"/>
              <a:t>Chemwell-Awarness device has the highest number of failures </a:t>
            </a:r>
            <a:endParaRPr lang="en-US" b="1"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p:cTn id="7" dur="1000" fill="hold"/>
                                        <p:tgtEl>
                                          <p:spTgt spid="12">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2">
                                            <p:txEl>
                                              <p:pRg st="0" end="0"/>
                                            </p:txEl>
                                          </p:spTgt>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 calcmode="lin" valueType="num">
                                      <p:cBhvr>
                                        <p:cTn id="12" dur="1000" fill="hold"/>
                                        <p:tgtEl>
                                          <p:spTgt spid="16">
                                            <p:txEl>
                                              <p:pRg st="0" end="0"/>
                                            </p:txEl>
                                          </p:spTgt>
                                        </p:tgtEl>
                                        <p:attrNameLst>
                                          <p:attrName>ppt_w</p:attrName>
                                        </p:attrNameLst>
                                      </p:cBhvr>
                                      <p:tavLst>
                                        <p:tav tm="0">
                                          <p:val>
                                            <p:strVal val="#ppt_w+.3"/>
                                          </p:val>
                                        </p:tav>
                                        <p:tav tm="100000">
                                          <p:val>
                                            <p:strVal val="#ppt_w"/>
                                          </p:val>
                                        </p:tav>
                                      </p:tavLst>
                                    </p:anim>
                                    <p:anim calcmode="lin" valueType="num">
                                      <p:cBhvr>
                                        <p:cTn id="13" dur="1000" fill="hold"/>
                                        <p:tgtEl>
                                          <p:spTgt spid="16">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16">
                                            <p:txEl>
                                              <p:pRg st="0" end="0"/>
                                            </p:txEl>
                                          </p:spTgt>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4097"/>
                                        </p:tgtEl>
                                        <p:attrNameLst>
                                          <p:attrName>style.visibility</p:attrName>
                                        </p:attrNameLst>
                                      </p:cBhvr>
                                      <p:to>
                                        <p:strVal val="visible"/>
                                      </p:to>
                                    </p:set>
                                    <p:animEffect transition="in" filter="fade">
                                      <p:cBhvr>
                                        <p:cTn id="18" dur="2000"/>
                                        <p:tgtEl>
                                          <p:spTgt spid="4097"/>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xEl>
                                              <p:pRg st="0" end="0"/>
                                            </p:txEl>
                                          </p:spTgt>
                                        </p:tgtEl>
                                        <p:attrNameLst>
                                          <p:attrName>style.visibility</p:attrName>
                                        </p:attrNameLst>
                                      </p:cBhvr>
                                      <p:to>
                                        <p:strVal val="visible"/>
                                      </p:to>
                                    </p:set>
                                    <p:animEffect transition="in" filter="fade">
                                      <p:cBhvr>
                                        <p:cTn id="21" dur="2000"/>
                                        <p:tgtEl>
                                          <p:spTgt spid="15">
                                            <p:txEl>
                                              <p:pRg st="0" end="0"/>
                                            </p:txEl>
                                          </p:spTgt>
                                        </p:tgtEl>
                                      </p:cBhvr>
                                    </p:animEffect>
                                  </p:childTnLst>
                                </p:cTn>
                              </p:par>
                              <p:par>
                                <p:cTn id="22" presetID="18" presetClass="emph" presetSubtype="0" fill="hold" nodeType="withEffect">
                                  <p:stCondLst>
                                    <p:cond delay="0"/>
                                  </p:stCondLst>
                                  <p:iterate type="lt">
                                    <p:tmPct val="4000"/>
                                  </p:iterate>
                                  <p:childTnLst>
                                    <p:set>
                                      <p:cBhvr override="childStyle">
                                        <p:cTn id="23" dur="500" fill="hold"/>
                                        <p:tgtEl>
                                          <p:spTgt spid="11">
                                            <p:txEl>
                                              <p:pRg st="8" end="8"/>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j0314068.jpg"/>
          <p:cNvPicPr>
            <a:picLocks noGrp="1" noChangeAspect="1"/>
          </p:cNvPicPr>
          <p:nvPr>
            <p:ph sz="quarter" idx="14"/>
          </p:nvPr>
        </p:nvPicPr>
        <p:blipFill>
          <a:blip r:embed="rId4"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162800" y="2133600"/>
            <a:ext cx="1828800" cy="4308872"/>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accent2"/>
              </a:solidFill>
            </a:endParaRPr>
          </a:p>
          <a:p>
            <a:pPr algn="ctr"/>
            <a:r>
              <a:rPr lang="en-US" b="1" dirty="0" smtClean="0">
                <a:solidFill>
                  <a:schemeClr val="accent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sp>
        <p:nvSpPr>
          <p:cNvPr id="12" name="Rectangle 11"/>
          <p:cNvSpPr/>
          <p:nvPr/>
        </p:nvSpPr>
        <p:spPr>
          <a:xfrm>
            <a:off x="304800" y="1828801"/>
            <a:ext cx="3429000" cy="646331"/>
          </a:xfrm>
          <a:prstGeom prst="rect">
            <a:avLst/>
          </a:prstGeom>
        </p:spPr>
        <p:txBody>
          <a:bodyPr wrap="square">
            <a:spAutoFit/>
          </a:bodyPr>
          <a:lstStyle/>
          <a:p>
            <a:r>
              <a:rPr lang="en-US" b="1" dirty="0" smtClean="0">
                <a:solidFill>
                  <a:schemeClr val="accent1"/>
                </a:solidFill>
              </a:rPr>
              <a:t>B. Blood Gas Analyzer </a:t>
            </a:r>
            <a:br>
              <a:rPr lang="en-US" b="1" dirty="0" smtClean="0">
                <a:solidFill>
                  <a:schemeClr val="accent1"/>
                </a:solidFill>
              </a:rPr>
            </a:br>
            <a:endParaRPr lang="en-US" b="1" dirty="0">
              <a:solidFill>
                <a:schemeClr val="accent1"/>
              </a:solidFill>
            </a:endParaRPr>
          </a:p>
        </p:txBody>
      </p:sp>
      <p:sp>
        <p:nvSpPr>
          <p:cNvPr id="20" name="TextBox 19"/>
          <p:cNvSpPr txBox="1"/>
          <p:nvPr/>
        </p:nvSpPr>
        <p:spPr>
          <a:xfrm>
            <a:off x="0" y="533400"/>
            <a:ext cx="7239000" cy="707886"/>
          </a:xfrm>
          <a:prstGeom prst="rect">
            <a:avLst/>
          </a:prstGeom>
          <a:noFill/>
        </p:spPr>
        <p:txBody>
          <a:bodyPr wrap="square" rtlCol="0">
            <a:spAutoFit/>
          </a:bodyPr>
          <a:lstStyle/>
          <a:p>
            <a:r>
              <a:rPr lang="en-US" sz="4000" b="1" dirty="0" smtClean="0">
                <a:solidFill>
                  <a:schemeClr val="tx2"/>
                </a:solidFill>
              </a:rPr>
              <a:t>Malfunctions’ Causes Analysis</a:t>
            </a:r>
            <a:endParaRPr lang="en-US" sz="4000" b="1" dirty="0">
              <a:solidFill>
                <a:schemeClr val="tx2"/>
              </a:solidFill>
            </a:endParaRPr>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4"/>
          <p:cNvSpPr/>
          <p:nvPr/>
        </p:nvSpPr>
        <p:spPr>
          <a:xfrm>
            <a:off x="381000" y="5791200"/>
            <a:ext cx="6324600" cy="369332"/>
          </a:xfrm>
          <a:prstGeom prst="rect">
            <a:avLst/>
          </a:prstGeom>
        </p:spPr>
        <p:txBody>
          <a:bodyPr wrap="square">
            <a:spAutoFit/>
          </a:bodyPr>
          <a:lstStyle/>
          <a:p>
            <a:r>
              <a:rPr lang="en-GB" b="1" dirty="0" smtClean="0">
                <a:solidFill>
                  <a:schemeClr val="accent2"/>
                </a:solidFill>
              </a:rPr>
              <a:t>Cause-Effect diagram for Blood Gas Analyzer device</a:t>
            </a:r>
            <a:endParaRPr lang="en-US" b="1" dirty="0">
              <a:solidFill>
                <a:schemeClr val="accent2"/>
              </a:solidFill>
            </a:endParaRPr>
          </a:p>
        </p:txBody>
      </p:sp>
      <p:sp>
        <p:nvSpPr>
          <p:cNvPr id="16" name="Rectangle 15"/>
          <p:cNvSpPr/>
          <p:nvPr/>
        </p:nvSpPr>
        <p:spPr>
          <a:xfrm>
            <a:off x="0" y="2133600"/>
            <a:ext cx="6629400" cy="369332"/>
          </a:xfrm>
          <a:prstGeom prst="rect">
            <a:avLst/>
          </a:prstGeom>
        </p:spPr>
        <p:txBody>
          <a:bodyPr wrap="square">
            <a:spAutoFit/>
          </a:bodyPr>
          <a:lstStyle/>
          <a:p>
            <a:r>
              <a:rPr lang="en-US" b="1" dirty="0" smtClean="0"/>
              <a:t>It’s the second highest device in number of failures</a:t>
            </a:r>
            <a:endParaRPr lang="en-US" b="1" dirty="0"/>
          </a:p>
        </p:txBody>
      </p:sp>
      <p:sp>
        <p:nvSpPr>
          <p:cNvPr id="757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5779" name="Object 3"/>
          <p:cNvGraphicFramePr>
            <a:graphicFrameLocks noChangeAspect="1"/>
          </p:cNvGraphicFramePr>
          <p:nvPr/>
        </p:nvGraphicFramePr>
        <p:xfrm>
          <a:off x="228600" y="2895600"/>
          <a:ext cx="5743575" cy="2638425"/>
        </p:xfrm>
        <a:graphic>
          <a:graphicData uri="http://schemas.openxmlformats.org/presentationml/2006/ole">
            <p:oleObj spid="_x0000_s75779" name="Visio" r:id="rId5" imgW="7048800" imgH="3233827" progId="Visio.Drawing.11">
              <p:embed/>
            </p:oleObj>
          </a:graphicData>
        </a:graphic>
      </p:graphicFrame>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3"/>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3"/>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75779"/>
                                        </p:tgtEl>
                                        <p:attrNameLst>
                                          <p:attrName>style.visibility</p:attrName>
                                        </p:attrNameLst>
                                      </p:cBhvr>
                                      <p:to>
                                        <p:strVal val="visible"/>
                                      </p:to>
                                    </p:set>
                                    <p:animEffect transition="in" filter="fade">
                                      <p:cBhvr>
                                        <p:cTn id="18" dur="2000"/>
                                        <p:tgtEl>
                                          <p:spTgt spid="75779"/>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xEl>
                                              <p:pRg st="0" end="0"/>
                                            </p:txEl>
                                          </p:spTgt>
                                        </p:tgtEl>
                                        <p:attrNameLst>
                                          <p:attrName>style.visibility</p:attrName>
                                        </p:attrNameLst>
                                      </p:cBhvr>
                                      <p:to>
                                        <p:strVal val="visible"/>
                                      </p:to>
                                    </p:set>
                                    <p:animEffect transition="in" filter="fade">
                                      <p:cBhvr>
                                        <p:cTn id="21" dur="2000"/>
                                        <p:tgtEl>
                                          <p:spTgt spid="15">
                                            <p:txEl>
                                              <p:pRg st="0" end="0"/>
                                            </p:txEl>
                                          </p:spTgt>
                                        </p:tgtEl>
                                      </p:cBhvr>
                                    </p:animEffect>
                                  </p:childTnLst>
                                </p:cTn>
                              </p:par>
                              <p:par>
                                <p:cTn id="22" presetID="18" presetClass="emph" presetSubtype="0" fill="hold" nodeType="withEffect">
                                  <p:stCondLst>
                                    <p:cond delay="0"/>
                                  </p:stCondLst>
                                  <p:iterate type="lt">
                                    <p:tmPct val="4000"/>
                                  </p:iterate>
                                  <p:childTnLst>
                                    <p:set>
                                      <p:cBhvr override="childStyle">
                                        <p:cTn id="23" dur="500" fill="hold"/>
                                        <p:tgtEl>
                                          <p:spTgt spid="11">
                                            <p:txEl>
                                              <p:pRg st="8" end="8"/>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j0314068.jpg"/>
          <p:cNvPicPr>
            <a:picLocks noGrp="1" noChangeAspect="1"/>
          </p:cNvPicPr>
          <p:nvPr>
            <p:ph sz="quarter" idx="14"/>
          </p:nvPr>
        </p:nvPicPr>
        <p:blipFill>
          <a:blip r:embed="rId4"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162800" y="2133600"/>
            <a:ext cx="1828800" cy="4308872"/>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accent2"/>
              </a:solidFill>
            </a:endParaRPr>
          </a:p>
          <a:p>
            <a:pPr algn="ctr"/>
            <a:r>
              <a:rPr lang="en-US" b="1" dirty="0" smtClean="0">
                <a:solidFill>
                  <a:schemeClr val="accent2"/>
                </a:solidFill>
              </a:rPr>
              <a:t>Analysis of   data</a:t>
            </a:r>
          </a:p>
          <a:p>
            <a:pPr algn="ctr"/>
            <a:endParaRPr lang="en-US" b="1" dirty="0" smtClean="0">
              <a:solidFill>
                <a:schemeClr val="tx2"/>
              </a:solidFill>
            </a:endParaRPr>
          </a:p>
          <a:p>
            <a:pPr algn="ctr"/>
            <a:r>
              <a:rPr lang="en-US" b="1" dirty="0" smtClean="0">
                <a:solidFill>
                  <a:schemeClr val="tx2"/>
                </a:solidFill>
              </a:rPr>
              <a:t>Problems</a:t>
            </a:r>
          </a:p>
        </p:txBody>
      </p:sp>
      <p:sp>
        <p:nvSpPr>
          <p:cNvPr id="12" name="Rectangle 11"/>
          <p:cNvSpPr/>
          <p:nvPr/>
        </p:nvSpPr>
        <p:spPr>
          <a:xfrm>
            <a:off x="304800" y="1828801"/>
            <a:ext cx="3429000" cy="646331"/>
          </a:xfrm>
          <a:prstGeom prst="rect">
            <a:avLst/>
          </a:prstGeom>
        </p:spPr>
        <p:txBody>
          <a:bodyPr wrap="square">
            <a:spAutoFit/>
          </a:bodyPr>
          <a:lstStyle/>
          <a:p>
            <a:r>
              <a:rPr lang="en-US" b="1" dirty="0" smtClean="0">
                <a:solidFill>
                  <a:schemeClr val="accent1"/>
                </a:solidFill>
              </a:rPr>
              <a:t/>
            </a:r>
            <a:br>
              <a:rPr lang="en-US" b="1" dirty="0" smtClean="0">
                <a:solidFill>
                  <a:schemeClr val="accent1"/>
                </a:solidFill>
              </a:rPr>
            </a:br>
            <a:endParaRPr lang="en-US" b="1" dirty="0">
              <a:solidFill>
                <a:schemeClr val="accent1"/>
              </a:solidFill>
            </a:endParaRPr>
          </a:p>
        </p:txBody>
      </p:sp>
      <p:sp>
        <p:nvSpPr>
          <p:cNvPr id="20" name="TextBox 19"/>
          <p:cNvSpPr txBox="1"/>
          <p:nvPr/>
        </p:nvSpPr>
        <p:spPr>
          <a:xfrm>
            <a:off x="0" y="533400"/>
            <a:ext cx="7239000" cy="707886"/>
          </a:xfrm>
          <a:prstGeom prst="rect">
            <a:avLst/>
          </a:prstGeom>
          <a:noFill/>
        </p:spPr>
        <p:txBody>
          <a:bodyPr wrap="square" rtlCol="0">
            <a:spAutoFit/>
          </a:bodyPr>
          <a:lstStyle/>
          <a:p>
            <a:r>
              <a:rPr lang="en-US" sz="4000" b="1" dirty="0" smtClean="0">
                <a:solidFill>
                  <a:schemeClr val="tx2"/>
                </a:solidFill>
              </a:rPr>
              <a:t>Malfunctions’ Causes Analysis</a:t>
            </a:r>
            <a:endParaRPr lang="en-US" sz="4000" b="1" dirty="0">
              <a:solidFill>
                <a:schemeClr val="tx2"/>
              </a:solidFill>
            </a:endParaRPr>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4"/>
          <p:cNvSpPr/>
          <p:nvPr/>
        </p:nvSpPr>
        <p:spPr>
          <a:xfrm>
            <a:off x="381000" y="5791200"/>
            <a:ext cx="6324600" cy="369332"/>
          </a:xfrm>
          <a:prstGeom prst="rect">
            <a:avLst/>
          </a:prstGeom>
        </p:spPr>
        <p:txBody>
          <a:bodyPr wrap="square">
            <a:spAutoFit/>
          </a:bodyPr>
          <a:lstStyle/>
          <a:p>
            <a:r>
              <a:rPr lang="en-GB" b="1" dirty="0" smtClean="0">
                <a:solidFill>
                  <a:schemeClr val="accent2"/>
                </a:solidFill>
              </a:rPr>
              <a:t>Cause-Effect diagram for Electrolyte device</a:t>
            </a:r>
            <a:endParaRPr lang="en-US" b="1" dirty="0">
              <a:solidFill>
                <a:schemeClr val="accent2"/>
              </a:solidFill>
            </a:endParaRPr>
          </a:p>
        </p:txBody>
      </p:sp>
      <p:sp>
        <p:nvSpPr>
          <p:cNvPr id="16" name="Rectangle 15"/>
          <p:cNvSpPr/>
          <p:nvPr/>
        </p:nvSpPr>
        <p:spPr>
          <a:xfrm>
            <a:off x="0" y="2133600"/>
            <a:ext cx="7010400" cy="369332"/>
          </a:xfrm>
          <a:prstGeom prst="rect">
            <a:avLst/>
          </a:prstGeom>
        </p:spPr>
        <p:txBody>
          <a:bodyPr wrap="square">
            <a:spAutoFit/>
          </a:bodyPr>
          <a:lstStyle/>
          <a:p>
            <a:r>
              <a:rPr lang="en-US" b="1" dirty="0" smtClean="0"/>
              <a:t>It has the same number of failures as the Blood Gas Analyzer device</a:t>
            </a:r>
            <a:endParaRPr lang="en-US" b="1" dirty="0"/>
          </a:p>
        </p:txBody>
      </p:sp>
      <p:sp>
        <p:nvSpPr>
          <p:cNvPr id="757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p:cNvSpPr/>
          <p:nvPr/>
        </p:nvSpPr>
        <p:spPr>
          <a:xfrm>
            <a:off x="457200" y="1828800"/>
            <a:ext cx="1417376" cy="369332"/>
          </a:xfrm>
          <a:prstGeom prst="rect">
            <a:avLst/>
          </a:prstGeom>
        </p:spPr>
        <p:txBody>
          <a:bodyPr wrap="none">
            <a:spAutoFit/>
          </a:bodyPr>
          <a:lstStyle/>
          <a:p>
            <a:r>
              <a:rPr lang="en-US" b="1" dirty="0" smtClean="0">
                <a:solidFill>
                  <a:schemeClr val="accent1"/>
                </a:solidFill>
              </a:rPr>
              <a:t>C. Electrolyte</a:t>
            </a:r>
            <a:endParaRPr lang="en-US" dirty="0">
              <a:solidFill>
                <a:schemeClr val="accent1"/>
              </a:solidFill>
            </a:endParaRPr>
          </a:p>
        </p:txBody>
      </p:sp>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7827" name="Object 3"/>
          <p:cNvGraphicFramePr>
            <a:graphicFrameLocks noChangeAspect="1"/>
          </p:cNvGraphicFramePr>
          <p:nvPr/>
        </p:nvGraphicFramePr>
        <p:xfrm>
          <a:off x="609600" y="3048000"/>
          <a:ext cx="5715000" cy="2438400"/>
        </p:xfrm>
        <a:graphic>
          <a:graphicData uri="http://schemas.openxmlformats.org/presentationml/2006/ole">
            <p:oleObj spid="_x0000_s77827" name="Visio" r:id="rId5" imgW="7963639" imgH="3233827" progId="Visio.Drawing.11">
              <p:embed/>
            </p:oleObj>
          </a:graphicData>
        </a:graphic>
      </p:graphicFrame>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strVal val="#ppt_w+.3"/>
                                          </p:val>
                                        </p:tav>
                                        <p:tav tm="100000">
                                          <p:val>
                                            <p:strVal val="#ppt_w"/>
                                          </p:val>
                                        </p:tav>
                                      </p:tavLst>
                                    </p:anim>
                                    <p:anim calcmode="lin" valueType="num">
                                      <p:cBhvr>
                                        <p:cTn id="13" dur="1000" fill="hold"/>
                                        <p:tgtEl>
                                          <p:spTgt spid="16"/>
                                        </p:tgtEl>
                                        <p:attrNameLst>
                                          <p:attrName>ppt_h</p:attrName>
                                        </p:attrNameLst>
                                      </p:cBhvr>
                                      <p:tavLst>
                                        <p:tav tm="0">
                                          <p:val>
                                            <p:strVal val="#ppt_h"/>
                                          </p:val>
                                        </p:tav>
                                        <p:tav tm="100000">
                                          <p:val>
                                            <p:strVal val="#ppt_h"/>
                                          </p:val>
                                        </p:tav>
                                      </p:tavLst>
                                    </p:anim>
                                    <p:animEffect transition="in" filter="fade">
                                      <p:cBhvr>
                                        <p:cTn id="14" dur="1000"/>
                                        <p:tgtEl>
                                          <p:spTgt spid="16"/>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77827"/>
                                        </p:tgtEl>
                                        <p:attrNameLst>
                                          <p:attrName>style.visibility</p:attrName>
                                        </p:attrNameLst>
                                      </p:cBhvr>
                                      <p:to>
                                        <p:strVal val="visible"/>
                                      </p:to>
                                    </p:set>
                                    <p:animEffect transition="in" filter="fade">
                                      <p:cBhvr>
                                        <p:cTn id="18" dur="2000"/>
                                        <p:tgtEl>
                                          <p:spTgt spid="77827"/>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xEl>
                                              <p:pRg st="0" end="0"/>
                                            </p:txEl>
                                          </p:spTgt>
                                        </p:tgtEl>
                                        <p:attrNameLst>
                                          <p:attrName>style.visibility</p:attrName>
                                        </p:attrNameLst>
                                      </p:cBhvr>
                                      <p:to>
                                        <p:strVal val="visible"/>
                                      </p:to>
                                    </p:set>
                                    <p:animEffect transition="in" filter="fade">
                                      <p:cBhvr>
                                        <p:cTn id="21" dur="2000"/>
                                        <p:tgtEl>
                                          <p:spTgt spid="15">
                                            <p:txEl>
                                              <p:pRg st="0" end="0"/>
                                            </p:txEl>
                                          </p:spTgt>
                                        </p:tgtEl>
                                      </p:cBhvr>
                                    </p:animEffect>
                                  </p:childTnLst>
                                </p:cTn>
                              </p:par>
                              <p:par>
                                <p:cTn id="22" presetID="18" presetClass="emph" presetSubtype="0" fill="hold" nodeType="withEffect">
                                  <p:stCondLst>
                                    <p:cond delay="0"/>
                                  </p:stCondLst>
                                  <p:iterate type="lt">
                                    <p:tmPct val="4000"/>
                                  </p:iterate>
                                  <p:childTnLst>
                                    <p:set>
                                      <p:cBhvr override="childStyle">
                                        <p:cTn id="23" dur="500" fill="hold"/>
                                        <p:tgtEl>
                                          <p:spTgt spid="11">
                                            <p:txEl>
                                              <p:pRg st="8" end="8"/>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accent2"/>
                </a:solidFill>
              </a:rPr>
              <a:t>Problems</a:t>
            </a:r>
          </a:p>
        </p:txBody>
      </p:sp>
      <p:sp>
        <p:nvSpPr>
          <p:cNvPr id="12" name="Rectangle 11"/>
          <p:cNvSpPr/>
          <p:nvPr/>
        </p:nvSpPr>
        <p:spPr>
          <a:xfrm>
            <a:off x="381000" y="1981200"/>
            <a:ext cx="4267200" cy="381000"/>
          </a:xfrm>
          <a:prstGeom prst="rect">
            <a:avLst/>
          </a:prstGeom>
        </p:spPr>
        <p:txBody>
          <a:bodyPr wrap="square">
            <a:spAutoFit/>
          </a:bodyPr>
          <a:lstStyle/>
          <a:p>
            <a:r>
              <a:rPr lang="en-US" b="1" dirty="0" smtClean="0">
                <a:solidFill>
                  <a:schemeClr val="accent1"/>
                </a:solidFill>
              </a:rPr>
              <a:t>These problems can be summarized as:</a:t>
            </a:r>
            <a:endParaRPr lang="en-US" b="1" dirty="0">
              <a:solidFill>
                <a:schemeClr val="accent1"/>
              </a:solidFill>
            </a:endParaRPr>
          </a:p>
        </p:txBody>
      </p:sp>
      <p:sp>
        <p:nvSpPr>
          <p:cNvPr id="19" name="TextBox 18"/>
          <p:cNvSpPr txBox="1"/>
          <p:nvPr/>
        </p:nvSpPr>
        <p:spPr>
          <a:xfrm>
            <a:off x="0" y="725269"/>
            <a:ext cx="7924800" cy="646331"/>
          </a:xfrm>
          <a:prstGeom prst="rect">
            <a:avLst/>
          </a:prstGeom>
          <a:noFill/>
        </p:spPr>
        <p:txBody>
          <a:bodyPr wrap="square" rtlCol="0">
            <a:spAutoFit/>
          </a:bodyPr>
          <a:lstStyle/>
          <a:p>
            <a:r>
              <a:rPr lang="en-US" sz="3600" b="1" dirty="0" smtClean="0">
                <a:solidFill>
                  <a:schemeClr val="tx2"/>
                </a:solidFill>
              </a:rPr>
              <a:t>Problems related to the existent system</a:t>
            </a:r>
            <a:endParaRPr lang="en-US" sz="3600" b="1" dirty="0">
              <a:solidFill>
                <a:schemeClr val="tx2"/>
              </a:solidFill>
            </a:endParaRPr>
          </a:p>
        </p:txBody>
      </p:sp>
      <p:grpSp>
        <p:nvGrpSpPr>
          <p:cNvPr id="21" name="Group 20"/>
          <p:cNvGrpSpPr/>
          <p:nvPr/>
        </p:nvGrpSpPr>
        <p:grpSpPr>
          <a:xfrm>
            <a:off x="756202" y="2514600"/>
            <a:ext cx="5949398" cy="886930"/>
            <a:chOff x="297470" y="97298"/>
            <a:chExt cx="5949398" cy="886930"/>
          </a:xfrm>
        </p:grpSpPr>
        <p:sp>
          <p:nvSpPr>
            <p:cNvPr id="31" name="Rounded Rectangle 30"/>
            <p:cNvSpPr/>
            <p:nvPr/>
          </p:nvSpPr>
          <p:spPr>
            <a:xfrm>
              <a:off x="297470" y="97298"/>
              <a:ext cx="5949398" cy="886930"/>
            </a:xfrm>
            <a:prstGeom prst="roundRect">
              <a:avLst/>
            </a:prstGeom>
          </p:spPr>
          <p:style>
            <a:lnRef idx="3">
              <a:schemeClr val="lt1">
                <a:hueOff val="0"/>
                <a:satOff val="0"/>
                <a:lumOff val="0"/>
                <a:alphaOff val="0"/>
              </a:schemeClr>
            </a:lnRef>
            <a:fillRef idx="1">
              <a:schemeClr val="accent5">
                <a:shade val="80000"/>
                <a:hueOff val="0"/>
                <a:satOff val="0"/>
                <a:lumOff val="0"/>
                <a:alphaOff val="0"/>
              </a:schemeClr>
            </a:fillRef>
            <a:effectRef idx="1">
              <a:schemeClr val="accent5">
                <a:shade val="80000"/>
                <a:hueOff val="0"/>
                <a:satOff val="0"/>
                <a:lumOff val="0"/>
                <a:alphaOff val="0"/>
              </a:schemeClr>
            </a:effectRef>
            <a:fontRef idx="minor">
              <a:schemeClr val="lt1"/>
            </a:fontRef>
          </p:style>
        </p:sp>
        <p:sp>
          <p:nvSpPr>
            <p:cNvPr id="32" name="Rounded Rectangle 4"/>
            <p:cNvSpPr/>
            <p:nvPr/>
          </p:nvSpPr>
          <p:spPr>
            <a:xfrm>
              <a:off x="340766" y="140594"/>
              <a:ext cx="5862806" cy="80033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322" tIns="0" rIns="165322" bIns="0" numCol="1" spcCol="1270" anchor="ctr" anchorCtr="0">
              <a:noAutofit/>
            </a:bodyPr>
            <a:lstStyle/>
            <a:p>
              <a:pPr lvl="0" algn="l" defTabSz="889000">
                <a:lnSpc>
                  <a:spcPct val="90000"/>
                </a:lnSpc>
                <a:spcBef>
                  <a:spcPct val="0"/>
                </a:spcBef>
                <a:spcAft>
                  <a:spcPct val="35000"/>
                </a:spcAft>
              </a:pPr>
              <a:r>
                <a:rPr lang="en-US" sz="2000" kern="1200" dirty="0" smtClean="0"/>
                <a:t>1.The general and external reports are written by hand </a:t>
              </a:r>
              <a:endParaRPr lang="en-US" sz="2000" kern="1200" dirty="0"/>
            </a:p>
          </p:txBody>
        </p:sp>
      </p:grpSp>
      <p:grpSp>
        <p:nvGrpSpPr>
          <p:cNvPr id="22" name="Group 21"/>
          <p:cNvGrpSpPr/>
          <p:nvPr/>
        </p:nvGrpSpPr>
        <p:grpSpPr>
          <a:xfrm>
            <a:off x="756202" y="3607451"/>
            <a:ext cx="5949398" cy="886930"/>
            <a:chOff x="297470" y="1190149"/>
            <a:chExt cx="5949398" cy="886930"/>
          </a:xfrm>
        </p:grpSpPr>
        <p:sp>
          <p:nvSpPr>
            <p:cNvPr id="29" name="Rounded Rectangle 28"/>
            <p:cNvSpPr/>
            <p:nvPr/>
          </p:nvSpPr>
          <p:spPr>
            <a:xfrm>
              <a:off x="297470" y="1190149"/>
              <a:ext cx="5949398" cy="886930"/>
            </a:xfrm>
            <a:prstGeom prst="roundRect">
              <a:avLst/>
            </a:prstGeom>
          </p:spPr>
          <p:style>
            <a:lnRef idx="3">
              <a:schemeClr val="lt1">
                <a:hueOff val="0"/>
                <a:satOff val="0"/>
                <a:lumOff val="0"/>
                <a:alphaOff val="0"/>
              </a:schemeClr>
            </a:lnRef>
            <a:fillRef idx="1">
              <a:schemeClr val="accent5">
                <a:shade val="80000"/>
                <a:hueOff val="22730"/>
                <a:satOff val="-5447"/>
                <a:lumOff val="10615"/>
                <a:alphaOff val="0"/>
              </a:schemeClr>
            </a:fillRef>
            <a:effectRef idx="1">
              <a:schemeClr val="accent5">
                <a:shade val="80000"/>
                <a:hueOff val="22730"/>
                <a:satOff val="-5447"/>
                <a:lumOff val="10615"/>
                <a:alphaOff val="0"/>
              </a:schemeClr>
            </a:effectRef>
            <a:fontRef idx="minor">
              <a:schemeClr val="lt1"/>
            </a:fontRef>
          </p:style>
        </p:sp>
        <p:sp>
          <p:nvSpPr>
            <p:cNvPr id="30" name="Rounded Rectangle 6"/>
            <p:cNvSpPr/>
            <p:nvPr/>
          </p:nvSpPr>
          <p:spPr>
            <a:xfrm>
              <a:off x="340766" y="1233445"/>
              <a:ext cx="5862806" cy="80033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322" tIns="0" rIns="165322" bIns="0" numCol="1" spcCol="1270" anchor="ctr" anchorCtr="0">
              <a:noAutofit/>
            </a:bodyPr>
            <a:lstStyle/>
            <a:p>
              <a:pPr lvl="0" algn="l" defTabSz="889000">
                <a:lnSpc>
                  <a:spcPct val="90000"/>
                </a:lnSpc>
                <a:spcBef>
                  <a:spcPct val="0"/>
                </a:spcBef>
                <a:spcAft>
                  <a:spcPct val="35000"/>
                </a:spcAft>
              </a:pPr>
              <a:r>
                <a:rPr lang="en-US" sz="2000" kern="1200" dirty="0" smtClean="0"/>
                <a:t>2.The reports are stored in a non-professional and unsafe way </a:t>
              </a:r>
              <a:endParaRPr lang="en-US" sz="2000" kern="1200" dirty="0"/>
            </a:p>
          </p:txBody>
        </p:sp>
      </p:grpSp>
      <p:grpSp>
        <p:nvGrpSpPr>
          <p:cNvPr id="23" name="Group 22"/>
          <p:cNvGrpSpPr/>
          <p:nvPr/>
        </p:nvGrpSpPr>
        <p:grpSpPr>
          <a:xfrm>
            <a:off x="756202" y="4700302"/>
            <a:ext cx="5949398" cy="886930"/>
            <a:chOff x="297470" y="2283000"/>
            <a:chExt cx="5949398" cy="886930"/>
          </a:xfrm>
        </p:grpSpPr>
        <p:sp>
          <p:nvSpPr>
            <p:cNvPr id="27" name="Rounded Rectangle 26"/>
            <p:cNvSpPr/>
            <p:nvPr/>
          </p:nvSpPr>
          <p:spPr>
            <a:xfrm>
              <a:off x="297470" y="2283000"/>
              <a:ext cx="5949398" cy="886930"/>
            </a:xfrm>
            <a:prstGeom prst="roundRect">
              <a:avLst/>
            </a:prstGeom>
          </p:spPr>
          <p:style>
            <a:lnRef idx="3">
              <a:schemeClr val="lt1">
                <a:hueOff val="0"/>
                <a:satOff val="0"/>
                <a:lumOff val="0"/>
                <a:alphaOff val="0"/>
              </a:schemeClr>
            </a:lnRef>
            <a:fillRef idx="1">
              <a:schemeClr val="accent5">
                <a:shade val="80000"/>
                <a:hueOff val="45460"/>
                <a:satOff val="-10893"/>
                <a:lumOff val="21231"/>
                <a:alphaOff val="0"/>
              </a:schemeClr>
            </a:fillRef>
            <a:effectRef idx="1">
              <a:schemeClr val="accent5">
                <a:shade val="80000"/>
                <a:hueOff val="45460"/>
                <a:satOff val="-10893"/>
                <a:lumOff val="21231"/>
                <a:alphaOff val="0"/>
              </a:schemeClr>
            </a:effectRef>
            <a:fontRef idx="minor">
              <a:schemeClr val="lt1"/>
            </a:fontRef>
          </p:style>
        </p:sp>
        <p:sp>
          <p:nvSpPr>
            <p:cNvPr id="28" name="Rounded Rectangle 8"/>
            <p:cNvSpPr/>
            <p:nvPr/>
          </p:nvSpPr>
          <p:spPr>
            <a:xfrm>
              <a:off x="340766" y="2326296"/>
              <a:ext cx="5862806" cy="80033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322" tIns="0" rIns="165322" bIns="0" numCol="1" spcCol="1270" anchor="ctr" anchorCtr="0">
              <a:noAutofit/>
            </a:bodyPr>
            <a:lstStyle/>
            <a:p>
              <a:pPr lvl="0" algn="l" defTabSz="889000" rtl="0">
                <a:lnSpc>
                  <a:spcPct val="90000"/>
                </a:lnSpc>
                <a:spcBef>
                  <a:spcPct val="0"/>
                </a:spcBef>
                <a:spcAft>
                  <a:spcPct val="35000"/>
                </a:spcAft>
              </a:pPr>
              <a:r>
                <a:rPr lang="en-US" sz="2000" kern="1200" smtClean="0"/>
                <a:t>3.All maintenance reports related to all hospital departments are stored together in one record</a:t>
              </a:r>
              <a:r>
                <a:rPr kumimoji="0" lang="en-US" sz="2000" b="0" i="0" u="none" strike="noStrike" kern="1200" cap="none" normalizeH="0" baseline="0" smtClean="0">
                  <a:ln/>
                  <a:effectLst/>
                  <a:latin typeface="Times New Roman" pitchFamily="18" charset="0"/>
                  <a:ea typeface="Times New Roman" pitchFamily="18" charset="0"/>
                  <a:cs typeface="Times New Roman" pitchFamily="18" charset="0"/>
                </a:rPr>
                <a:t>.</a:t>
              </a:r>
              <a:endParaRPr lang="en-US" sz="2000" kern="1200" dirty="0"/>
            </a:p>
          </p:txBody>
        </p:sp>
      </p:grpSp>
      <p:grpSp>
        <p:nvGrpSpPr>
          <p:cNvPr id="24" name="Group 23"/>
          <p:cNvGrpSpPr/>
          <p:nvPr/>
        </p:nvGrpSpPr>
        <p:grpSpPr>
          <a:xfrm>
            <a:off x="756202" y="5793152"/>
            <a:ext cx="5949398" cy="886930"/>
            <a:chOff x="297470" y="3375850"/>
            <a:chExt cx="5949398" cy="886930"/>
          </a:xfrm>
        </p:grpSpPr>
        <p:sp>
          <p:nvSpPr>
            <p:cNvPr id="25" name="Rounded Rectangle 24"/>
            <p:cNvSpPr/>
            <p:nvPr/>
          </p:nvSpPr>
          <p:spPr>
            <a:xfrm>
              <a:off x="297470" y="3375850"/>
              <a:ext cx="5949398" cy="886930"/>
            </a:xfrm>
            <a:prstGeom prst="roundRect">
              <a:avLst/>
            </a:prstGeom>
          </p:spPr>
          <p:style>
            <a:lnRef idx="3">
              <a:schemeClr val="lt1">
                <a:hueOff val="0"/>
                <a:satOff val="0"/>
                <a:lumOff val="0"/>
                <a:alphaOff val="0"/>
              </a:schemeClr>
            </a:lnRef>
            <a:fillRef idx="1">
              <a:schemeClr val="accent5">
                <a:shade val="80000"/>
                <a:hueOff val="68189"/>
                <a:satOff val="-16340"/>
                <a:lumOff val="31846"/>
                <a:alphaOff val="0"/>
              </a:schemeClr>
            </a:fillRef>
            <a:effectRef idx="1">
              <a:schemeClr val="accent5">
                <a:shade val="80000"/>
                <a:hueOff val="68189"/>
                <a:satOff val="-16340"/>
                <a:lumOff val="31846"/>
                <a:alphaOff val="0"/>
              </a:schemeClr>
            </a:effectRef>
            <a:fontRef idx="minor">
              <a:schemeClr val="lt1"/>
            </a:fontRef>
          </p:style>
        </p:sp>
        <p:sp>
          <p:nvSpPr>
            <p:cNvPr id="26" name="Rounded Rectangle 10"/>
            <p:cNvSpPr/>
            <p:nvPr/>
          </p:nvSpPr>
          <p:spPr>
            <a:xfrm>
              <a:off x="340766" y="3419146"/>
              <a:ext cx="5862806" cy="80033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322" tIns="0" rIns="165322" bIns="0" numCol="1" spcCol="1270" anchor="ctr" anchorCtr="0">
              <a:noAutofit/>
            </a:bodyPr>
            <a:lstStyle/>
            <a:p>
              <a:pPr lvl="0" algn="l" defTabSz="889000" rtl="0">
                <a:lnSpc>
                  <a:spcPct val="90000"/>
                </a:lnSpc>
                <a:spcBef>
                  <a:spcPct val="0"/>
                </a:spcBef>
                <a:spcAft>
                  <a:spcPct val="35000"/>
                </a:spcAft>
              </a:pPr>
              <a:r>
                <a:rPr lang="en-US" sz="2000" kern="1200" dirty="0" smtClean="0"/>
                <a:t>4.Many simple malfunctions could be fixed at the instant of occurrence instead of taking a long time in performing the maintenance operation.</a:t>
              </a:r>
              <a:endParaRPr lang="en-US" sz="2000" kern="1200" dirty="0"/>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p:cTn id="7" dur="1000" fill="hold"/>
                                        <p:tgtEl>
                                          <p:spTgt spid="12">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2">
                                            <p:txEl>
                                              <p:pRg st="0" end="0"/>
                                            </p:txEl>
                                          </p:spTgt>
                                        </p:tgtEl>
                                      </p:cBhvr>
                                    </p:animEffect>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anim calcmode="lin" valueType="num">
                                      <p:cBhvr>
                                        <p:cTn id="20" dur="1000" fill="hold"/>
                                        <p:tgtEl>
                                          <p:spTgt spid="22"/>
                                        </p:tgtEl>
                                        <p:attrNameLst>
                                          <p:attrName>ppt_x</p:attrName>
                                        </p:attrNameLst>
                                      </p:cBhvr>
                                      <p:tavLst>
                                        <p:tav tm="0">
                                          <p:val>
                                            <p:strVal val="#ppt_x"/>
                                          </p:val>
                                        </p:tav>
                                        <p:tav tm="100000">
                                          <p:val>
                                            <p:strVal val="#ppt_x"/>
                                          </p:val>
                                        </p:tav>
                                      </p:tavLst>
                                    </p:anim>
                                    <p:anim calcmode="lin" valueType="num">
                                      <p:cBhvr>
                                        <p:cTn id="21" dur="1000" fill="hold"/>
                                        <p:tgtEl>
                                          <p:spTgt spid="2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18" presetClass="emph" presetSubtype="0" fill="hold" nodeType="afterEffect">
                                  <p:stCondLst>
                                    <p:cond delay="0"/>
                                  </p:stCondLst>
                                  <p:iterate type="lt">
                                    <p:tmPct val="4000"/>
                                  </p:iterate>
                                  <p:childTnLst>
                                    <p:set>
                                      <p:cBhvr override="childStyle">
                                        <p:cTn id="36" dur="500" fill="hold"/>
                                        <p:tgtEl>
                                          <p:spTgt spid="11">
                                            <p:txEl>
                                              <p:pRg st="10" end="1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accent2"/>
                </a:solidFill>
              </a:rPr>
              <a:t>Problems</a:t>
            </a:r>
          </a:p>
        </p:txBody>
      </p:sp>
      <p:sp>
        <p:nvSpPr>
          <p:cNvPr id="12" name="Rectangle 11"/>
          <p:cNvSpPr/>
          <p:nvPr/>
        </p:nvSpPr>
        <p:spPr>
          <a:xfrm>
            <a:off x="381000" y="1981200"/>
            <a:ext cx="4267200" cy="381000"/>
          </a:xfrm>
          <a:prstGeom prst="rect">
            <a:avLst/>
          </a:prstGeom>
        </p:spPr>
        <p:txBody>
          <a:bodyPr wrap="square">
            <a:spAutoFit/>
          </a:bodyPr>
          <a:lstStyle/>
          <a:p>
            <a:r>
              <a:rPr lang="en-US" b="1" dirty="0" smtClean="0">
                <a:solidFill>
                  <a:schemeClr val="accent1"/>
                </a:solidFill>
              </a:rPr>
              <a:t>These problems can be summarized as:</a:t>
            </a:r>
            <a:endParaRPr lang="en-US" b="1" dirty="0">
              <a:solidFill>
                <a:schemeClr val="accent1"/>
              </a:solidFill>
            </a:endParaRPr>
          </a:p>
        </p:txBody>
      </p:sp>
      <p:sp>
        <p:nvSpPr>
          <p:cNvPr id="19" name="TextBox 18"/>
          <p:cNvSpPr txBox="1"/>
          <p:nvPr/>
        </p:nvSpPr>
        <p:spPr>
          <a:xfrm>
            <a:off x="0" y="725269"/>
            <a:ext cx="7924800" cy="646331"/>
          </a:xfrm>
          <a:prstGeom prst="rect">
            <a:avLst/>
          </a:prstGeom>
          <a:noFill/>
        </p:spPr>
        <p:txBody>
          <a:bodyPr wrap="square" rtlCol="0">
            <a:spAutoFit/>
          </a:bodyPr>
          <a:lstStyle/>
          <a:p>
            <a:r>
              <a:rPr lang="en-US" sz="3600" b="1" dirty="0" smtClean="0">
                <a:solidFill>
                  <a:schemeClr val="tx2"/>
                </a:solidFill>
              </a:rPr>
              <a:t>Problems related to the existent system</a:t>
            </a:r>
            <a:endParaRPr lang="en-US" sz="3600" b="1" dirty="0">
              <a:solidFill>
                <a:schemeClr val="tx2"/>
              </a:solidFill>
            </a:endParaRPr>
          </a:p>
        </p:txBody>
      </p:sp>
      <p:grpSp>
        <p:nvGrpSpPr>
          <p:cNvPr id="21" name="Group 20"/>
          <p:cNvGrpSpPr/>
          <p:nvPr/>
        </p:nvGrpSpPr>
        <p:grpSpPr>
          <a:xfrm>
            <a:off x="762000" y="2895600"/>
            <a:ext cx="5949398" cy="1150015"/>
            <a:chOff x="297470" y="450183"/>
            <a:chExt cx="5949398" cy="1150015"/>
          </a:xfrm>
        </p:grpSpPr>
        <p:sp>
          <p:nvSpPr>
            <p:cNvPr id="28" name="Rounded Rectangle 27"/>
            <p:cNvSpPr/>
            <p:nvPr/>
          </p:nvSpPr>
          <p:spPr>
            <a:xfrm>
              <a:off x="297470" y="450183"/>
              <a:ext cx="5949398" cy="1150015"/>
            </a:xfrm>
            <a:prstGeom prst="roundRect">
              <a:avLst/>
            </a:prstGeom>
          </p:spPr>
          <p:style>
            <a:lnRef idx="3">
              <a:schemeClr val="lt1">
                <a:hueOff val="0"/>
                <a:satOff val="0"/>
                <a:lumOff val="0"/>
                <a:alphaOff val="0"/>
              </a:schemeClr>
            </a:lnRef>
            <a:fillRef idx="1">
              <a:schemeClr val="accent5">
                <a:shade val="80000"/>
                <a:hueOff val="0"/>
                <a:satOff val="0"/>
                <a:lumOff val="0"/>
                <a:alphaOff val="0"/>
              </a:schemeClr>
            </a:fillRef>
            <a:effectRef idx="1">
              <a:schemeClr val="accent5">
                <a:shade val="80000"/>
                <a:hueOff val="0"/>
                <a:satOff val="0"/>
                <a:lumOff val="0"/>
                <a:alphaOff val="0"/>
              </a:schemeClr>
            </a:effectRef>
            <a:fontRef idx="minor">
              <a:schemeClr val="lt1"/>
            </a:fontRef>
          </p:style>
        </p:sp>
        <p:sp>
          <p:nvSpPr>
            <p:cNvPr id="29" name="Rounded Rectangle 4"/>
            <p:cNvSpPr/>
            <p:nvPr/>
          </p:nvSpPr>
          <p:spPr>
            <a:xfrm>
              <a:off x="353609" y="506322"/>
              <a:ext cx="5837120" cy="103773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322" tIns="0" rIns="165322" bIns="0" numCol="1" spcCol="1270" anchor="ctr" anchorCtr="0">
              <a:noAutofit/>
            </a:bodyPr>
            <a:lstStyle/>
            <a:p>
              <a:pPr lvl="0" algn="l" defTabSz="889000">
                <a:lnSpc>
                  <a:spcPct val="90000"/>
                </a:lnSpc>
                <a:spcBef>
                  <a:spcPct val="0"/>
                </a:spcBef>
                <a:spcAft>
                  <a:spcPct val="35000"/>
                </a:spcAft>
              </a:pPr>
              <a:r>
                <a:rPr lang="en-US" sz="2000" kern="1200" dirty="0" smtClean="0"/>
                <a:t>5.When there is a need for external maintenance, then the request for </a:t>
              </a:r>
              <a:r>
                <a:rPr lang="en-US" kern="1200" dirty="0" smtClean="0"/>
                <a:t>external maintenance report must be documented and attached with the request for general maintenance report.</a:t>
              </a:r>
              <a:endParaRPr lang="en-US" sz="2000" kern="1200" dirty="0"/>
            </a:p>
          </p:txBody>
        </p:sp>
      </p:grpSp>
      <p:grpSp>
        <p:nvGrpSpPr>
          <p:cNvPr id="22" name="Group 21"/>
          <p:cNvGrpSpPr/>
          <p:nvPr/>
        </p:nvGrpSpPr>
        <p:grpSpPr>
          <a:xfrm>
            <a:off x="776949" y="4409936"/>
            <a:ext cx="5897914" cy="797696"/>
            <a:chOff x="312419" y="1964519"/>
            <a:chExt cx="5897914" cy="797696"/>
          </a:xfrm>
        </p:grpSpPr>
        <p:sp>
          <p:nvSpPr>
            <p:cNvPr id="26" name="Rounded Rectangle 25"/>
            <p:cNvSpPr/>
            <p:nvPr/>
          </p:nvSpPr>
          <p:spPr>
            <a:xfrm>
              <a:off x="312419" y="1964519"/>
              <a:ext cx="5897914" cy="797696"/>
            </a:xfrm>
            <a:prstGeom prst="roundRect">
              <a:avLst/>
            </a:prstGeom>
          </p:spPr>
          <p:style>
            <a:lnRef idx="3">
              <a:schemeClr val="lt1">
                <a:hueOff val="0"/>
                <a:satOff val="0"/>
                <a:lumOff val="0"/>
                <a:alphaOff val="0"/>
              </a:schemeClr>
            </a:lnRef>
            <a:fillRef idx="1">
              <a:schemeClr val="accent5">
                <a:shade val="80000"/>
                <a:hueOff val="34095"/>
                <a:satOff val="-8170"/>
                <a:lumOff val="15923"/>
                <a:alphaOff val="0"/>
              </a:schemeClr>
            </a:fillRef>
            <a:effectRef idx="1">
              <a:schemeClr val="accent5">
                <a:shade val="80000"/>
                <a:hueOff val="34095"/>
                <a:satOff val="-8170"/>
                <a:lumOff val="15923"/>
                <a:alphaOff val="0"/>
              </a:schemeClr>
            </a:effectRef>
            <a:fontRef idx="minor">
              <a:schemeClr val="lt1"/>
            </a:fontRef>
          </p:style>
        </p:sp>
        <p:sp>
          <p:nvSpPr>
            <p:cNvPr id="27" name="Rounded Rectangle 6"/>
            <p:cNvSpPr/>
            <p:nvPr/>
          </p:nvSpPr>
          <p:spPr>
            <a:xfrm>
              <a:off x="351359" y="2003459"/>
              <a:ext cx="5820034" cy="7198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322" tIns="0" rIns="165322" bIns="0" numCol="1" spcCol="1270" anchor="ctr" anchorCtr="0">
              <a:noAutofit/>
            </a:bodyPr>
            <a:lstStyle/>
            <a:p>
              <a:pPr lvl="0" algn="l" defTabSz="1022350" rtl="0">
                <a:lnSpc>
                  <a:spcPct val="90000"/>
                </a:lnSpc>
                <a:spcBef>
                  <a:spcPct val="0"/>
                </a:spcBef>
                <a:spcAft>
                  <a:spcPct val="35000"/>
                </a:spcAft>
              </a:pPr>
              <a:r>
                <a:rPr lang="en-US" sz="2300" kern="1200" dirty="0" smtClean="0"/>
                <a:t>6.Record of Maintenance Request reports are not filled out</a:t>
              </a:r>
              <a:r>
                <a:rPr kumimoji="0" lang="en-US" sz="2300" b="0" i="0" u="none" strike="noStrike" kern="1200"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lang="en-US" sz="2300" kern="1200" dirty="0" smtClean="0"/>
            </a:p>
          </p:txBody>
        </p:sp>
      </p:grpSp>
      <p:grpSp>
        <p:nvGrpSpPr>
          <p:cNvPr id="23" name="Group 22"/>
          <p:cNvGrpSpPr/>
          <p:nvPr/>
        </p:nvGrpSpPr>
        <p:grpSpPr>
          <a:xfrm>
            <a:off x="774814" y="5571953"/>
            <a:ext cx="5933225" cy="678960"/>
            <a:chOff x="310284" y="3126536"/>
            <a:chExt cx="5933225" cy="678960"/>
          </a:xfrm>
        </p:grpSpPr>
        <p:sp>
          <p:nvSpPr>
            <p:cNvPr id="24" name="Rounded Rectangle 23"/>
            <p:cNvSpPr/>
            <p:nvPr/>
          </p:nvSpPr>
          <p:spPr>
            <a:xfrm>
              <a:off x="310284" y="3126536"/>
              <a:ext cx="5933225" cy="678960"/>
            </a:xfrm>
            <a:prstGeom prst="roundRect">
              <a:avLst/>
            </a:prstGeom>
          </p:spPr>
          <p:style>
            <a:lnRef idx="3">
              <a:schemeClr val="lt1">
                <a:hueOff val="0"/>
                <a:satOff val="0"/>
                <a:lumOff val="0"/>
                <a:alphaOff val="0"/>
              </a:schemeClr>
            </a:lnRef>
            <a:fillRef idx="1">
              <a:schemeClr val="accent5">
                <a:shade val="80000"/>
                <a:hueOff val="68189"/>
                <a:satOff val="-16340"/>
                <a:lumOff val="31846"/>
                <a:alphaOff val="0"/>
              </a:schemeClr>
            </a:fillRef>
            <a:effectRef idx="1">
              <a:schemeClr val="accent5">
                <a:shade val="80000"/>
                <a:hueOff val="68189"/>
                <a:satOff val="-16340"/>
                <a:lumOff val="31846"/>
                <a:alphaOff val="0"/>
              </a:schemeClr>
            </a:effectRef>
            <a:fontRef idx="minor">
              <a:schemeClr val="lt1"/>
            </a:fontRef>
          </p:style>
        </p:sp>
        <p:sp>
          <p:nvSpPr>
            <p:cNvPr id="25" name="Rounded Rectangle 8"/>
            <p:cNvSpPr/>
            <p:nvPr/>
          </p:nvSpPr>
          <p:spPr>
            <a:xfrm>
              <a:off x="343428" y="3159680"/>
              <a:ext cx="5866937" cy="612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322" tIns="0" rIns="165322" bIns="0" numCol="1" spcCol="1270" anchor="ctr" anchorCtr="0">
              <a:noAutofit/>
            </a:bodyPr>
            <a:lstStyle/>
            <a:p>
              <a:pPr lvl="0" algn="l" defTabSz="1022350" rtl="0">
                <a:lnSpc>
                  <a:spcPct val="90000"/>
                </a:lnSpc>
                <a:spcBef>
                  <a:spcPct val="0"/>
                </a:spcBef>
                <a:spcAft>
                  <a:spcPct val="35000"/>
                </a:spcAft>
              </a:pPr>
              <a:r>
                <a:rPr lang="en-US" sz="2300" kern="1200" dirty="0" smtClean="0"/>
                <a:t>7.The used performance indicator is not efficient and is not accurate</a:t>
              </a:r>
              <a:r>
                <a:rPr kumimoji="0" lang="en-US" sz="2300" b="0" i="0" u="none" strike="noStrike" kern="1200"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300" b="0" i="0" u="none" strike="noStrike" kern="1200"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11">
                                            <p:txEl>
                                              <p:pRg st="10" end="10"/>
                                            </p:txEl>
                                          </p:spTgt>
                                        </p:tgtEl>
                                        <p:attrNameLst>
                                          <p:attrName>style.textDecorationUnderline</p:attrName>
                                        </p:attrNameLst>
                                      </p:cBhvr>
                                      <p:to>
                                        <p:strVal val="true"/>
                                      </p:to>
                                    </p:set>
                                  </p:childTnLst>
                                </p:cTn>
                              </p:par>
                            </p:childTnLst>
                          </p:cTn>
                        </p:par>
                        <p:par>
                          <p:cTn id="7" fill="hold">
                            <p:stCondLst>
                              <p:cond delay="640"/>
                            </p:stCondLst>
                            <p:childTnLst>
                              <p:par>
                                <p:cTn id="8" presetID="47" presetClass="entr" presetSubtype="0" fill="hold" nodeType="after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anim calcmode="lin" valueType="num">
                                      <p:cBhvr>
                                        <p:cTn id="11" dur="1000" fill="hold"/>
                                        <p:tgtEl>
                                          <p:spTgt spid="21"/>
                                        </p:tgtEl>
                                        <p:attrNameLst>
                                          <p:attrName>ppt_x</p:attrName>
                                        </p:attrNameLst>
                                      </p:cBhvr>
                                      <p:tavLst>
                                        <p:tav tm="0">
                                          <p:val>
                                            <p:strVal val="#ppt_x"/>
                                          </p:val>
                                        </p:tav>
                                        <p:tav tm="100000">
                                          <p:val>
                                            <p:strVal val="#ppt_x"/>
                                          </p:val>
                                        </p:tav>
                                      </p:tavLst>
                                    </p:anim>
                                    <p:anim calcmode="lin" valueType="num">
                                      <p:cBhvr>
                                        <p:cTn id="12" dur="1000" fill="hold"/>
                                        <p:tgtEl>
                                          <p:spTgt spid="21"/>
                                        </p:tgtEl>
                                        <p:attrNameLst>
                                          <p:attrName>ppt_y</p:attrName>
                                        </p:attrNameLst>
                                      </p:cBhvr>
                                      <p:tavLst>
                                        <p:tav tm="0">
                                          <p:val>
                                            <p:strVal val="#ppt_y-.1"/>
                                          </p:val>
                                        </p:tav>
                                        <p:tav tm="100000">
                                          <p:val>
                                            <p:strVal val="#ppt_y"/>
                                          </p:val>
                                        </p:tav>
                                      </p:tavLst>
                                    </p:anim>
                                  </p:childTnLst>
                                </p:cTn>
                              </p:par>
                            </p:childTnLst>
                          </p:cTn>
                        </p:par>
                        <p:par>
                          <p:cTn id="13" fill="hold">
                            <p:stCondLst>
                              <p:cond delay="1640"/>
                            </p:stCondLst>
                            <p:childTnLst>
                              <p:par>
                                <p:cTn id="14" presetID="47" presetClass="entr" presetSubtype="0"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anim calcmode="lin" valueType="num">
                                      <p:cBhvr>
                                        <p:cTn id="17" dur="1000" fill="hold"/>
                                        <p:tgtEl>
                                          <p:spTgt spid="22"/>
                                        </p:tgtEl>
                                        <p:attrNameLst>
                                          <p:attrName>ppt_x</p:attrName>
                                        </p:attrNameLst>
                                      </p:cBhvr>
                                      <p:tavLst>
                                        <p:tav tm="0">
                                          <p:val>
                                            <p:strVal val="#ppt_x"/>
                                          </p:val>
                                        </p:tav>
                                        <p:tav tm="100000">
                                          <p:val>
                                            <p:strVal val="#ppt_x"/>
                                          </p:val>
                                        </p:tav>
                                      </p:tavLst>
                                    </p:anim>
                                    <p:anim calcmode="lin" valueType="num">
                                      <p:cBhvr>
                                        <p:cTn id="18" dur="100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2640"/>
                            </p:stCondLst>
                            <p:childTnLst>
                              <p:par>
                                <p:cTn id="20" presetID="47" presetClass="entr" presetSubtype="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accent2"/>
                </a:solidFill>
              </a:rPr>
              <a:t>Problems</a:t>
            </a:r>
          </a:p>
        </p:txBody>
      </p:sp>
      <p:sp>
        <p:nvSpPr>
          <p:cNvPr id="7" name="TextBox 6"/>
          <p:cNvSpPr txBox="1"/>
          <p:nvPr/>
        </p:nvSpPr>
        <p:spPr>
          <a:xfrm>
            <a:off x="0" y="725269"/>
            <a:ext cx="7924800" cy="646331"/>
          </a:xfrm>
          <a:prstGeom prst="rect">
            <a:avLst/>
          </a:prstGeom>
          <a:noFill/>
        </p:spPr>
        <p:txBody>
          <a:bodyPr wrap="square" rtlCol="0">
            <a:spAutoFit/>
          </a:bodyPr>
          <a:lstStyle/>
          <a:p>
            <a:r>
              <a:rPr lang="en-US" sz="3600" b="1" dirty="0" smtClean="0">
                <a:solidFill>
                  <a:schemeClr val="tx2"/>
                </a:solidFill>
              </a:rPr>
              <a:t>Problems related to the existent system</a:t>
            </a:r>
            <a:endParaRPr lang="en-US" sz="3600" b="1" dirty="0">
              <a:solidFill>
                <a:schemeClr val="tx2"/>
              </a:solidFill>
            </a:endParaRPr>
          </a:p>
        </p:txBody>
      </p:sp>
      <p:sp>
        <p:nvSpPr>
          <p:cNvPr id="8" name="Rectangle 7"/>
          <p:cNvSpPr/>
          <p:nvPr/>
        </p:nvSpPr>
        <p:spPr>
          <a:xfrm>
            <a:off x="304800" y="1828800"/>
            <a:ext cx="6324600" cy="707886"/>
          </a:xfrm>
          <a:prstGeom prst="rect">
            <a:avLst/>
          </a:prstGeom>
        </p:spPr>
        <p:txBody>
          <a:bodyPr wrap="square">
            <a:spAutoFit/>
          </a:bodyPr>
          <a:lstStyle/>
          <a:p>
            <a:pPr lvl="0" fontAlgn="base">
              <a:spcBef>
                <a:spcPct val="0"/>
              </a:spcBef>
              <a:spcAft>
                <a:spcPct val="0"/>
              </a:spcAft>
              <a:buFontTx/>
              <a:buChar char="•"/>
            </a:pPr>
            <a:r>
              <a:rPr lang="en-US" sz="2000" b="1" dirty="0" smtClean="0">
                <a:solidFill>
                  <a:schemeClr val="accent1"/>
                </a:solidFill>
                <a:ea typeface="Times New Roman" pitchFamily="18" charset="0"/>
                <a:cs typeface="Times New Roman" pitchFamily="18" charset="0"/>
              </a:rPr>
              <a:t>The following items are not documented in most request for general maintenance reports</a:t>
            </a:r>
            <a:r>
              <a:rPr lang="en-US" sz="2000" b="1" dirty="0" smtClean="0">
                <a:ea typeface="Times New Roman" pitchFamily="18" charset="0"/>
                <a:cs typeface="Times New Roman" pitchFamily="18" charset="0"/>
              </a:rPr>
              <a:t>:</a:t>
            </a:r>
            <a:endParaRPr lang="en-US" sz="2000" b="1" dirty="0" smtClean="0">
              <a:cs typeface="Arial" pitchFamily="34" charset="0"/>
            </a:endParaRPr>
          </a:p>
        </p:txBody>
      </p:sp>
      <p:grpSp>
        <p:nvGrpSpPr>
          <p:cNvPr id="22" name="Group 21"/>
          <p:cNvGrpSpPr/>
          <p:nvPr/>
        </p:nvGrpSpPr>
        <p:grpSpPr>
          <a:xfrm>
            <a:off x="304800" y="2743200"/>
            <a:ext cx="6400783" cy="950435"/>
            <a:chOff x="342900" y="59987"/>
            <a:chExt cx="6400783" cy="950435"/>
          </a:xfrm>
        </p:grpSpPr>
        <p:sp>
          <p:nvSpPr>
            <p:cNvPr id="29" name="Rounded Rectangle 28"/>
            <p:cNvSpPr/>
            <p:nvPr/>
          </p:nvSpPr>
          <p:spPr>
            <a:xfrm>
              <a:off x="342900" y="59987"/>
              <a:ext cx="6400783" cy="950435"/>
            </a:xfrm>
            <a:prstGeom prst="roundRect">
              <a:avLst/>
            </a:prstGeom>
          </p:spPr>
          <p:style>
            <a:lnRef idx="2">
              <a:schemeClr val="lt1">
                <a:hueOff val="0"/>
                <a:satOff val="0"/>
                <a:lumOff val="0"/>
                <a:alphaOff val="0"/>
              </a:schemeClr>
            </a:lnRef>
            <a:fillRef idx="1">
              <a:schemeClr val="accent4">
                <a:shade val="80000"/>
                <a:hueOff val="0"/>
                <a:satOff val="0"/>
                <a:lumOff val="0"/>
                <a:alphaOff val="0"/>
              </a:schemeClr>
            </a:fillRef>
            <a:effectRef idx="0">
              <a:schemeClr val="accent4">
                <a:shade val="80000"/>
                <a:hueOff val="0"/>
                <a:satOff val="0"/>
                <a:lumOff val="0"/>
                <a:alphaOff val="0"/>
              </a:schemeClr>
            </a:effectRef>
            <a:fontRef idx="minor">
              <a:schemeClr val="lt1"/>
            </a:fontRef>
          </p:style>
        </p:sp>
        <p:sp>
          <p:nvSpPr>
            <p:cNvPr id="30" name="Rounded Rectangle 4"/>
            <p:cNvSpPr/>
            <p:nvPr/>
          </p:nvSpPr>
          <p:spPr>
            <a:xfrm>
              <a:off x="389296" y="106383"/>
              <a:ext cx="6307991" cy="8576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1451" tIns="0" rIns="181451" bIns="0" numCol="1" spcCol="1270" anchor="ctr" anchorCtr="0">
              <a:noAutofit/>
            </a:bodyPr>
            <a:lstStyle/>
            <a:p>
              <a:pPr lvl="0" algn="l" defTabSz="889000" rtl="0">
                <a:lnSpc>
                  <a:spcPct val="90000"/>
                </a:lnSpc>
                <a:spcBef>
                  <a:spcPct val="0"/>
                </a:spcBef>
                <a:spcAft>
                  <a:spcPct val="35000"/>
                </a:spcAft>
              </a:pPr>
              <a:r>
                <a:rPr lang="en-US" sz="2000" i="0" kern="1200" baseline="0" dirty="0" smtClean="0"/>
                <a:t>1.The name of the department that submitted the request for maintenance report. </a:t>
              </a:r>
              <a:endParaRPr lang="en-US" sz="2000" i="0" kern="1200" baseline="0" dirty="0"/>
            </a:p>
          </p:txBody>
        </p:sp>
      </p:grpSp>
      <p:grpSp>
        <p:nvGrpSpPr>
          <p:cNvPr id="23" name="Group 22"/>
          <p:cNvGrpSpPr/>
          <p:nvPr/>
        </p:nvGrpSpPr>
        <p:grpSpPr>
          <a:xfrm>
            <a:off x="304800" y="4105475"/>
            <a:ext cx="6400783" cy="950435"/>
            <a:chOff x="342900" y="1422262"/>
            <a:chExt cx="6400783" cy="950435"/>
          </a:xfrm>
        </p:grpSpPr>
        <p:sp>
          <p:nvSpPr>
            <p:cNvPr id="27" name="Rounded Rectangle 26"/>
            <p:cNvSpPr/>
            <p:nvPr/>
          </p:nvSpPr>
          <p:spPr>
            <a:xfrm>
              <a:off x="342900" y="1422262"/>
              <a:ext cx="6400783" cy="950435"/>
            </a:xfrm>
            <a:prstGeom prst="roundRect">
              <a:avLst/>
            </a:prstGeom>
          </p:spPr>
          <p:style>
            <a:lnRef idx="2">
              <a:schemeClr val="lt1">
                <a:hueOff val="0"/>
                <a:satOff val="0"/>
                <a:lumOff val="0"/>
                <a:alphaOff val="0"/>
              </a:schemeClr>
            </a:lnRef>
            <a:fillRef idx="1">
              <a:schemeClr val="accent4">
                <a:shade val="80000"/>
                <a:hueOff val="191689"/>
                <a:satOff val="-11811"/>
                <a:lumOff val="15305"/>
                <a:alphaOff val="0"/>
              </a:schemeClr>
            </a:fillRef>
            <a:effectRef idx="0">
              <a:schemeClr val="accent4">
                <a:shade val="80000"/>
                <a:hueOff val="191689"/>
                <a:satOff val="-11811"/>
                <a:lumOff val="15305"/>
                <a:alphaOff val="0"/>
              </a:schemeClr>
            </a:effectRef>
            <a:fontRef idx="minor">
              <a:schemeClr val="lt1"/>
            </a:fontRef>
          </p:style>
        </p:sp>
        <p:sp>
          <p:nvSpPr>
            <p:cNvPr id="28" name="Rounded Rectangle 6"/>
            <p:cNvSpPr/>
            <p:nvPr/>
          </p:nvSpPr>
          <p:spPr>
            <a:xfrm>
              <a:off x="389296" y="1468658"/>
              <a:ext cx="6307991" cy="8576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1451" tIns="0" rIns="181451" bIns="0" numCol="1" spcCol="1270" anchor="ctr" anchorCtr="0">
              <a:noAutofit/>
            </a:bodyPr>
            <a:lstStyle/>
            <a:p>
              <a:pPr lvl="0" algn="l" defTabSz="889000" rtl="0">
                <a:lnSpc>
                  <a:spcPct val="90000"/>
                </a:lnSpc>
                <a:spcBef>
                  <a:spcPct val="0"/>
                </a:spcBef>
                <a:spcAft>
                  <a:spcPct val="35000"/>
                </a:spcAft>
              </a:pPr>
              <a:r>
                <a:rPr lang="en-US" sz="2000" i="0" kern="1200" baseline="0" dirty="0" smtClean="0"/>
                <a:t>2.The name of the person who informed of the malfunction.</a:t>
              </a:r>
              <a:endParaRPr lang="en-US" sz="2000" i="0" kern="1200" baseline="0" dirty="0"/>
            </a:p>
          </p:txBody>
        </p:sp>
      </p:grpSp>
      <p:grpSp>
        <p:nvGrpSpPr>
          <p:cNvPr id="24" name="Group 23"/>
          <p:cNvGrpSpPr/>
          <p:nvPr/>
        </p:nvGrpSpPr>
        <p:grpSpPr>
          <a:xfrm>
            <a:off x="304800" y="5467751"/>
            <a:ext cx="6400783" cy="950435"/>
            <a:chOff x="342900" y="2784538"/>
            <a:chExt cx="6400783" cy="950435"/>
          </a:xfrm>
        </p:grpSpPr>
        <p:sp>
          <p:nvSpPr>
            <p:cNvPr id="25" name="Rounded Rectangle 24"/>
            <p:cNvSpPr/>
            <p:nvPr/>
          </p:nvSpPr>
          <p:spPr>
            <a:xfrm>
              <a:off x="342900" y="2784538"/>
              <a:ext cx="6400783" cy="950435"/>
            </a:xfrm>
            <a:prstGeom prst="roundRect">
              <a:avLst/>
            </a:prstGeom>
          </p:spPr>
          <p:style>
            <a:lnRef idx="2">
              <a:schemeClr val="lt1">
                <a:hueOff val="0"/>
                <a:satOff val="0"/>
                <a:lumOff val="0"/>
                <a:alphaOff val="0"/>
              </a:schemeClr>
            </a:lnRef>
            <a:fillRef idx="1">
              <a:schemeClr val="accent4">
                <a:shade val="80000"/>
                <a:hueOff val="383377"/>
                <a:satOff val="-23621"/>
                <a:lumOff val="30610"/>
                <a:alphaOff val="0"/>
              </a:schemeClr>
            </a:fillRef>
            <a:effectRef idx="0">
              <a:schemeClr val="accent4">
                <a:shade val="80000"/>
                <a:hueOff val="383377"/>
                <a:satOff val="-23621"/>
                <a:lumOff val="30610"/>
                <a:alphaOff val="0"/>
              </a:schemeClr>
            </a:effectRef>
            <a:fontRef idx="minor">
              <a:schemeClr val="lt1"/>
            </a:fontRef>
          </p:style>
        </p:sp>
        <p:sp>
          <p:nvSpPr>
            <p:cNvPr id="26" name="Rounded Rectangle 8"/>
            <p:cNvSpPr/>
            <p:nvPr/>
          </p:nvSpPr>
          <p:spPr>
            <a:xfrm>
              <a:off x="389296" y="2830934"/>
              <a:ext cx="6307991" cy="8576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1451" tIns="0" rIns="181451" bIns="0" numCol="1" spcCol="1270" anchor="ctr" anchorCtr="0">
              <a:noAutofit/>
            </a:bodyPr>
            <a:lstStyle/>
            <a:p>
              <a:pPr lvl="0" algn="l" defTabSz="889000" rtl="0">
                <a:lnSpc>
                  <a:spcPct val="90000"/>
                </a:lnSpc>
                <a:spcBef>
                  <a:spcPct val="0"/>
                </a:spcBef>
                <a:spcAft>
                  <a:spcPct val="35000"/>
                </a:spcAft>
              </a:pPr>
              <a:r>
                <a:rPr lang="en-US" sz="2000" i="0" kern="1200" baseline="0" dirty="0" smtClean="0"/>
                <a:t>3.The date and time of malfunction occurrence.</a:t>
              </a:r>
              <a:endParaRPr lang="en-US" sz="2000" i="0" kern="1200" baseline="0" dirty="0"/>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1000" fill="hold"/>
                                        <p:tgtEl>
                                          <p:spTgt spid="8">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8">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8">
                                            <p:txEl>
                                              <p:pRg st="0" end="0"/>
                                            </p:txEl>
                                          </p:spTgt>
                                        </p:tgtEl>
                                      </p:cBhvr>
                                    </p:animEffect>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18" presetClass="emph" presetSubtype="0" fill="hold" nodeType="afterEffect">
                                  <p:stCondLst>
                                    <p:cond delay="0"/>
                                  </p:stCondLst>
                                  <p:iterate type="lt">
                                    <p:tmPct val="4000"/>
                                  </p:iterate>
                                  <p:childTnLst>
                                    <p:set>
                                      <p:cBhvr override="childStyle">
                                        <p:cTn id="30" dur="500" fill="hold"/>
                                        <p:tgtEl>
                                          <p:spTgt spid="11">
                                            <p:txEl>
                                              <p:pRg st="10" end="1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09600" y="0"/>
            <a:ext cx="8153400" cy="1341120"/>
          </a:xfrm>
        </p:spPr>
        <p:txBody>
          <a:bodyPr/>
          <a:lstStyle>
            <a:extLst/>
          </a:lstStyle>
          <a:p>
            <a:r>
              <a:rPr lang="en-US" b="1" dirty="0" smtClean="0"/>
              <a:t>Sections :</a:t>
            </a:r>
            <a:endParaRPr lang="en-US" b="1" dirty="0"/>
          </a:p>
        </p:txBody>
      </p:sp>
      <p:sp>
        <p:nvSpPr>
          <p:cNvPr id="6" name="Rounded Rectangle 12"/>
          <p:cNvSpPr/>
          <p:nvPr/>
        </p:nvSpPr>
        <p:spPr>
          <a:xfrm>
            <a:off x="304800" y="2286000"/>
            <a:ext cx="5931453" cy="816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n-US" sz="1800" b="1" i="0" kern="1200" baseline="0" dirty="0" smtClean="0"/>
              <a:t>5.Apply the 5S system to arrange the workshop and reduce the time taken in maintenance</a:t>
            </a:r>
            <a:r>
              <a:rPr lang="en-US" sz="1800" b="0" i="0" kern="1200" baseline="0" dirty="0" smtClean="0"/>
              <a:t>.</a:t>
            </a:r>
            <a:endParaRPr lang="en-US" sz="1800" b="0" i="0" kern="1200" baseline="0" dirty="0"/>
          </a:p>
        </p:txBody>
      </p:sp>
      <p:grpSp>
        <p:nvGrpSpPr>
          <p:cNvPr id="10" name="Group 9"/>
          <p:cNvGrpSpPr/>
          <p:nvPr/>
        </p:nvGrpSpPr>
        <p:grpSpPr>
          <a:xfrm>
            <a:off x="1371600" y="1828800"/>
            <a:ext cx="6172200" cy="914400"/>
            <a:chOff x="685805" y="-73329"/>
            <a:chExt cx="6019789" cy="904777"/>
          </a:xfrm>
        </p:grpSpPr>
        <p:sp>
          <p:nvSpPr>
            <p:cNvPr id="11" name="Rounded Rectangle 10"/>
            <p:cNvSpPr/>
            <p:nvPr/>
          </p:nvSpPr>
          <p:spPr>
            <a:xfrm>
              <a:off x="685805" y="-73329"/>
              <a:ext cx="6019789" cy="904777"/>
            </a:xfrm>
            <a:prstGeom prst="roundRect">
              <a:avLst/>
            </a:prstGeom>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sp>
        <p:sp>
          <p:nvSpPr>
            <p:cNvPr id="12" name="Rounded Rectangle 4"/>
            <p:cNvSpPr/>
            <p:nvPr/>
          </p:nvSpPr>
          <p:spPr>
            <a:xfrm>
              <a:off x="729973" y="46237"/>
              <a:ext cx="5931453" cy="70981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n-US" sz="2800" b="1" i="0" kern="1200" baseline="0" dirty="0" smtClean="0"/>
                <a:t>Introduction</a:t>
              </a:r>
              <a:endParaRPr lang="en-US" sz="2800" kern="1200" dirty="0"/>
            </a:p>
          </p:txBody>
        </p:sp>
      </p:grpSp>
      <p:grpSp>
        <p:nvGrpSpPr>
          <p:cNvPr id="13" name="Group 12"/>
          <p:cNvGrpSpPr/>
          <p:nvPr/>
        </p:nvGrpSpPr>
        <p:grpSpPr>
          <a:xfrm>
            <a:off x="1066800" y="2819400"/>
            <a:ext cx="6477000" cy="904777"/>
            <a:chOff x="838205" y="723485"/>
            <a:chExt cx="6324589" cy="904777"/>
          </a:xfrm>
        </p:grpSpPr>
        <p:sp>
          <p:nvSpPr>
            <p:cNvPr id="14" name="Rounded Rectangle 13"/>
            <p:cNvSpPr/>
            <p:nvPr/>
          </p:nvSpPr>
          <p:spPr>
            <a:xfrm>
              <a:off x="1143005" y="723485"/>
              <a:ext cx="6019789" cy="904777"/>
            </a:xfrm>
            <a:prstGeom prst="roundRect">
              <a:avLst/>
            </a:prstGeom>
          </p:spPr>
          <p:style>
            <a:lnRef idx="3">
              <a:schemeClr val="lt1">
                <a:hueOff val="0"/>
                <a:satOff val="0"/>
                <a:lumOff val="0"/>
                <a:alphaOff val="0"/>
              </a:schemeClr>
            </a:lnRef>
            <a:fillRef idx="1">
              <a:schemeClr val="accent5">
                <a:hueOff val="1679638"/>
                <a:satOff val="2370"/>
                <a:lumOff val="-294"/>
                <a:alphaOff val="0"/>
              </a:schemeClr>
            </a:fillRef>
            <a:effectRef idx="1">
              <a:schemeClr val="accent5">
                <a:hueOff val="1679638"/>
                <a:satOff val="2370"/>
                <a:lumOff val="-294"/>
                <a:alphaOff val="0"/>
              </a:schemeClr>
            </a:effectRef>
            <a:fontRef idx="minor">
              <a:schemeClr val="lt1"/>
            </a:fontRef>
          </p:style>
        </p:sp>
        <p:sp>
          <p:nvSpPr>
            <p:cNvPr id="15" name="Rounded Rectangle 6"/>
            <p:cNvSpPr/>
            <p:nvPr/>
          </p:nvSpPr>
          <p:spPr>
            <a:xfrm>
              <a:off x="838205" y="799685"/>
              <a:ext cx="5931453" cy="816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n-US" sz="2800" b="1" i="0" kern="1200" baseline="0" dirty="0" smtClean="0"/>
                <a:t>Maintenance management</a:t>
              </a:r>
              <a:r>
                <a:rPr lang="en-US" sz="2800" b="1" i="0" kern="1200" dirty="0" smtClean="0"/>
                <a:t> </a:t>
              </a:r>
              <a:endParaRPr lang="en-US" sz="2800" kern="1200" dirty="0"/>
            </a:p>
          </p:txBody>
        </p:sp>
      </p:grpSp>
      <p:grpSp>
        <p:nvGrpSpPr>
          <p:cNvPr id="16" name="Group 15"/>
          <p:cNvGrpSpPr/>
          <p:nvPr/>
        </p:nvGrpSpPr>
        <p:grpSpPr>
          <a:xfrm>
            <a:off x="1371600" y="3810000"/>
            <a:ext cx="6172200" cy="904777"/>
            <a:chOff x="685805" y="1825901"/>
            <a:chExt cx="6019789" cy="904777"/>
          </a:xfrm>
        </p:grpSpPr>
        <p:sp>
          <p:nvSpPr>
            <p:cNvPr id="17" name="Rounded Rectangle 16"/>
            <p:cNvSpPr/>
            <p:nvPr/>
          </p:nvSpPr>
          <p:spPr>
            <a:xfrm>
              <a:off x="685805" y="1825901"/>
              <a:ext cx="6019789" cy="904777"/>
            </a:xfrm>
            <a:prstGeom prst="roundRect">
              <a:avLst/>
            </a:prstGeom>
          </p:spPr>
          <p:style>
            <a:lnRef idx="3">
              <a:schemeClr val="lt1">
                <a:hueOff val="0"/>
                <a:satOff val="0"/>
                <a:lumOff val="0"/>
                <a:alphaOff val="0"/>
              </a:schemeClr>
            </a:lnRef>
            <a:fillRef idx="1">
              <a:schemeClr val="accent5">
                <a:hueOff val="3359277"/>
                <a:satOff val="4740"/>
                <a:lumOff val="-588"/>
                <a:alphaOff val="0"/>
              </a:schemeClr>
            </a:fillRef>
            <a:effectRef idx="1">
              <a:schemeClr val="accent5">
                <a:hueOff val="3359277"/>
                <a:satOff val="4740"/>
                <a:lumOff val="-588"/>
                <a:alphaOff val="0"/>
              </a:schemeClr>
            </a:effectRef>
            <a:fontRef idx="minor">
              <a:schemeClr val="lt1"/>
            </a:fontRef>
          </p:style>
        </p:sp>
        <p:sp>
          <p:nvSpPr>
            <p:cNvPr id="18" name="Rounded Rectangle 8"/>
            <p:cNvSpPr/>
            <p:nvPr/>
          </p:nvSpPr>
          <p:spPr>
            <a:xfrm>
              <a:off x="685805" y="1902101"/>
              <a:ext cx="5931453" cy="816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2400" b="1" dirty="0" smtClean="0"/>
                <a:t>Current Status for Maintenance System</a:t>
              </a:r>
              <a:endParaRPr lang="en-US" sz="2400" kern="1200" dirty="0"/>
            </a:p>
          </p:txBody>
        </p:sp>
      </p:grpSp>
      <p:grpSp>
        <p:nvGrpSpPr>
          <p:cNvPr id="19" name="Group 18"/>
          <p:cNvGrpSpPr/>
          <p:nvPr/>
        </p:nvGrpSpPr>
        <p:grpSpPr>
          <a:xfrm>
            <a:off x="1371600" y="4800600"/>
            <a:ext cx="6248400" cy="914400"/>
            <a:chOff x="685805" y="2852118"/>
            <a:chExt cx="6083853" cy="904777"/>
          </a:xfrm>
        </p:grpSpPr>
        <p:sp>
          <p:nvSpPr>
            <p:cNvPr id="20" name="Rounded Rectangle 19"/>
            <p:cNvSpPr/>
            <p:nvPr/>
          </p:nvSpPr>
          <p:spPr>
            <a:xfrm>
              <a:off x="685805" y="2852118"/>
              <a:ext cx="6019789" cy="904777"/>
            </a:xfrm>
            <a:prstGeom prst="roundRect">
              <a:avLst/>
            </a:prstGeom>
          </p:spPr>
          <p:style>
            <a:lnRef idx="3">
              <a:schemeClr val="lt1">
                <a:hueOff val="0"/>
                <a:satOff val="0"/>
                <a:lumOff val="0"/>
                <a:alphaOff val="0"/>
              </a:schemeClr>
            </a:lnRef>
            <a:fillRef idx="1">
              <a:schemeClr val="accent5">
                <a:hueOff val="5038915"/>
                <a:satOff val="7109"/>
                <a:lumOff val="-882"/>
                <a:alphaOff val="0"/>
              </a:schemeClr>
            </a:fillRef>
            <a:effectRef idx="1">
              <a:schemeClr val="accent5">
                <a:hueOff val="5038915"/>
                <a:satOff val="7109"/>
                <a:lumOff val="-882"/>
                <a:alphaOff val="0"/>
              </a:schemeClr>
            </a:effectRef>
            <a:fontRef idx="minor">
              <a:schemeClr val="lt1"/>
            </a:fontRef>
          </p:style>
        </p:sp>
        <p:sp>
          <p:nvSpPr>
            <p:cNvPr id="21" name="Rounded Rectangle 10"/>
            <p:cNvSpPr/>
            <p:nvPr/>
          </p:nvSpPr>
          <p:spPr>
            <a:xfrm>
              <a:off x="838205" y="2928318"/>
              <a:ext cx="5931453" cy="816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2400" b="1" dirty="0" smtClean="0"/>
                <a:t>Suggested Maintenance Management System</a:t>
              </a:r>
              <a:endParaRPr lang="en-US" sz="2400" kern="1200" dirty="0"/>
            </a:p>
          </p:txBody>
        </p:sp>
      </p:grpSp>
      <p:grpSp>
        <p:nvGrpSpPr>
          <p:cNvPr id="22" name="Group 21"/>
          <p:cNvGrpSpPr/>
          <p:nvPr/>
        </p:nvGrpSpPr>
        <p:grpSpPr>
          <a:xfrm>
            <a:off x="1371600" y="5867400"/>
            <a:ext cx="6248400" cy="990600"/>
            <a:chOff x="571500" y="4050292"/>
            <a:chExt cx="6019789" cy="990600"/>
          </a:xfrm>
        </p:grpSpPr>
        <p:sp>
          <p:nvSpPr>
            <p:cNvPr id="23" name="Rounded Rectangle 22"/>
            <p:cNvSpPr/>
            <p:nvPr/>
          </p:nvSpPr>
          <p:spPr>
            <a:xfrm>
              <a:off x="571500" y="4050292"/>
              <a:ext cx="6019789" cy="904777"/>
            </a:xfrm>
            <a:prstGeom prst="roundRect">
              <a:avLst/>
            </a:prstGeom>
          </p:spPr>
          <p:style>
            <a:lnRef idx="3">
              <a:schemeClr val="lt1">
                <a:hueOff val="0"/>
                <a:satOff val="0"/>
                <a:lumOff val="0"/>
                <a:alphaOff val="0"/>
              </a:schemeClr>
            </a:lnRef>
            <a:fillRef idx="1">
              <a:schemeClr val="accent5">
                <a:hueOff val="6718553"/>
                <a:satOff val="9479"/>
                <a:lumOff val="-1176"/>
                <a:alphaOff val="0"/>
              </a:schemeClr>
            </a:fillRef>
            <a:effectRef idx="1">
              <a:schemeClr val="accent5">
                <a:hueOff val="6718553"/>
                <a:satOff val="9479"/>
                <a:lumOff val="-1176"/>
                <a:alphaOff val="0"/>
              </a:schemeClr>
            </a:effectRef>
            <a:fontRef idx="minor">
              <a:schemeClr val="lt1"/>
            </a:fontRef>
          </p:style>
        </p:sp>
        <p:sp>
          <p:nvSpPr>
            <p:cNvPr id="24" name="Rounded Rectangle 12"/>
            <p:cNvSpPr/>
            <p:nvPr/>
          </p:nvSpPr>
          <p:spPr>
            <a:xfrm>
              <a:off x="647700" y="4224451"/>
              <a:ext cx="5931453" cy="816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endParaRPr lang="en-US" sz="1800" b="0" i="0" kern="1200" baseline="0" dirty="0"/>
            </a:p>
          </p:txBody>
        </p:sp>
      </p:grpSp>
      <p:sp>
        <p:nvSpPr>
          <p:cNvPr id="26" name="Rounded Rectangle 10"/>
          <p:cNvSpPr/>
          <p:nvPr/>
        </p:nvSpPr>
        <p:spPr>
          <a:xfrm>
            <a:off x="1371600" y="6032876"/>
            <a:ext cx="5931453" cy="8251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2400" b="1" dirty="0" smtClean="0"/>
              <a:t>Conclusion and Recommendations.</a:t>
            </a:r>
            <a:endParaRPr lang="en-US" sz="2400" kern="1200"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0-#ppt_w/2"/>
                                          </p:val>
                                        </p:tav>
                                        <p:tav tm="100000">
                                          <p:val>
                                            <p:strVal val="#ppt_x"/>
                                          </p:val>
                                        </p:tav>
                                      </p:tavLst>
                                    </p:anim>
                                    <p:anim calcmode="lin" valueType="num">
                                      <p:cBhvr additive="base">
                                        <p:cTn id="16" dur="10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12"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1000" fill="hold"/>
                                        <p:tgtEl>
                                          <p:spTgt spid="22"/>
                                        </p:tgtEl>
                                        <p:attrNameLst>
                                          <p:attrName>ppt_x</p:attrName>
                                        </p:attrNameLst>
                                      </p:cBhvr>
                                      <p:tavLst>
                                        <p:tav tm="0">
                                          <p:val>
                                            <p:strVal val="0-#ppt_w/2"/>
                                          </p:val>
                                        </p:tav>
                                        <p:tav tm="100000">
                                          <p:val>
                                            <p:strVal val="#ppt_x"/>
                                          </p:val>
                                        </p:tav>
                                      </p:tavLst>
                                    </p:anim>
                                    <p:anim calcmode="lin" valueType="num">
                                      <p:cBhvr additive="base">
                                        <p:cTn id="24"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0" name="Folded Corner 9"/>
          <p:cNvSpPr/>
          <p:nvPr/>
        </p:nvSpPr>
        <p:spPr>
          <a:xfrm>
            <a:off x="7093226" y="2057400"/>
            <a:ext cx="1822174" cy="44196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TextBox 10"/>
          <p:cNvSpPr txBox="1"/>
          <p:nvPr/>
        </p:nvSpPr>
        <p:spPr>
          <a:xfrm>
            <a:off x="7086600" y="2057400"/>
            <a:ext cx="1905000" cy="3754874"/>
          </a:xfrm>
          <a:prstGeom prst="rect">
            <a:avLst/>
          </a:prstGeom>
          <a:noFill/>
        </p:spPr>
        <p:txBody>
          <a:bodyPr wrap="square" rtlCol="0">
            <a:spAutoFit/>
          </a:bodyPr>
          <a:lstStyle/>
          <a:p>
            <a:pPr algn="ctr"/>
            <a:r>
              <a:rPr lang="en-US" sz="2000" b="1" dirty="0" smtClean="0">
                <a:solidFill>
                  <a:schemeClr val="tx2"/>
                </a:solidFill>
              </a:rPr>
              <a:t>Organizational  structure </a:t>
            </a:r>
          </a:p>
          <a:p>
            <a:pPr>
              <a:buFont typeface="Arial" pitchFamily="34" charset="0"/>
              <a:buChar char="•"/>
            </a:pPr>
            <a:endParaRPr lang="en-US" b="1" dirty="0" smtClean="0">
              <a:solidFill>
                <a:schemeClr val="bg2">
                  <a:lumMod val="50000"/>
                </a:schemeClr>
              </a:solidFill>
            </a:endParaRPr>
          </a:p>
          <a:p>
            <a:pPr algn="ctr"/>
            <a:r>
              <a:rPr lang="en-US" b="1" dirty="0" smtClean="0">
                <a:solidFill>
                  <a:schemeClr val="tx2"/>
                </a:solidFill>
              </a:rPr>
              <a:t>Flow charts</a:t>
            </a:r>
          </a:p>
          <a:p>
            <a:pPr algn="ctr"/>
            <a:r>
              <a:rPr lang="en-US" b="1" dirty="0" smtClean="0">
                <a:solidFill>
                  <a:schemeClr val="tx2"/>
                </a:solidFill>
              </a:rPr>
              <a:t> </a:t>
            </a:r>
          </a:p>
          <a:p>
            <a:pPr algn="ctr"/>
            <a:r>
              <a:rPr lang="en-US" b="1" dirty="0" smtClean="0">
                <a:solidFill>
                  <a:schemeClr val="tx2"/>
                </a:solidFill>
              </a:rPr>
              <a:t>Reports templates</a:t>
            </a:r>
          </a:p>
          <a:p>
            <a:pPr algn="ctr"/>
            <a:endParaRPr lang="en-US" b="1" dirty="0" smtClean="0">
              <a:solidFill>
                <a:schemeClr val="tx2"/>
              </a:solidFill>
            </a:endParaRPr>
          </a:p>
          <a:p>
            <a:pPr algn="ctr"/>
            <a:r>
              <a:rPr lang="en-US" b="1" dirty="0" smtClean="0">
                <a:solidFill>
                  <a:schemeClr val="tx2"/>
                </a:solidFill>
              </a:rPr>
              <a:t>Performance indicator</a:t>
            </a:r>
          </a:p>
          <a:p>
            <a:pPr algn="ctr"/>
            <a:endParaRPr lang="en-US" b="1" dirty="0" smtClean="0">
              <a:solidFill>
                <a:schemeClr val="tx2"/>
              </a:solidFill>
            </a:endParaRPr>
          </a:p>
          <a:p>
            <a:pPr algn="ctr"/>
            <a:r>
              <a:rPr lang="en-US" b="1" dirty="0" smtClean="0">
                <a:solidFill>
                  <a:schemeClr val="tx2"/>
                </a:solidFill>
              </a:rPr>
              <a:t>Analysis of   data</a:t>
            </a:r>
          </a:p>
          <a:p>
            <a:pPr algn="ctr"/>
            <a:endParaRPr lang="en-US" b="1" dirty="0" smtClean="0">
              <a:solidFill>
                <a:schemeClr val="tx2"/>
              </a:solidFill>
            </a:endParaRPr>
          </a:p>
          <a:p>
            <a:pPr algn="ctr"/>
            <a:r>
              <a:rPr lang="en-US" b="1" dirty="0" smtClean="0">
                <a:solidFill>
                  <a:schemeClr val="accent2"/>
                </a:solidFill>
              </a:rPr>
              <a:t>Problems</a:t>
            </a:r>
          </a:p>
        </p:txBody>
      </p:sp>
      <p:sp>
        <p:nvSpPr>
          <p:cNvPr id="7" name="TextBox 6"/>
          <p:cNvSpPr txBox="1"/>
          <p:nvPr/>
        </p:nvSpPr>
        <p:spPr>
          <a:xfrm>
            <a:off x="0" y="725269"/>
            <a:ext cx="7924800" cy="646331"/>
          </a:xfrm>
          <a:prstGeom prst="rect">
            <a:avLst/>
          </a:prstGeom>
          <a:noFill/>
        </p:spPr>
        <p:txBody>
          <a:bodyPr wrap="square" rtlCol="0">
            <a:spAutoFit/>
          </a:bodyPr>
          <a:lstStyle/>
          <a:p>
            <a:r>
              <a:rPr lang="en-US" sz="3600" b="1" dirty="0" smtClean="0">
                <a:solidFill>
                  <a:schemeClr val="tx2"/>
                </a:solidFill>
              </a:rPr>
              <a:t>Problems related to the existent system</a:t>
            </a:r>
            <a:endParaRPr lang="en-US" sz="3600" b="1" dirty="0">
              <a:solidFill>
                <a:schemeClr val="tx2"/>
              </a:solidFill>
            </a:endParaRPr>
          </a:p>
        </p:txBody>
      </p:sp>
      <p:sp>
        <p:nvSpPr>
          <p:cNvPr id="13" name="Rectangle 12"/>
          <p:cNvSpPr/>
          <p:nvPr/>
        </p:nvSpPr>
        <p:spPr>
          <a:xfrm>
            <a:off x="304800" y="1828800"/>
            <a:ext cx="6324600" cy="707886"/>
          </a:xfrm>
          <a:prstGeom prst="rect">
            <a:avLst/>
          </a:prstGeom>
        </p:spPr>
        <p:txBody>
          <a:bodyPr wrap="square">
            <a:spAutoFit/>
          </a:bodyPr>
          <a:lstStyle/>
          <a:p>
            <a:pPr lvl="0" fontAlgn="base">
              <a:spcBef>
                <a:spcPct val="0"/>
              </a:spcBef>
              <a:spcAft>
                <a:spcPct val="0"/>
              </a:spcAft>
              <a:buFontTx/>
              <a:buChar char="•"/>
            </a:pPr>
            <a:r>
              <a:rPr lang="en-US" sz="2000" b="1" dirty="0" smtClean="0">
                <a:solidFill>
                  <a:schemeClr val="accent1"/>
                </a:solidFill>
                <a:ea typeface="Times New Roman" pitchFamily="18" charset="0"/>
                <a:cs typeface="Times New Roman" pitchFamily="18" charset="0"/>
              </a:rPr>
              <a:t>The following items are not documented in most request for general maintenance reports</a:t>
            </a:r>
            <a:r>
              <a:rPr lang="en-US" sz="2000" b="1" dirty="0" smtClean="0">
                <a:ea typeface="Times New Roman" pitchFamily="18" charset="0"/>
                <a:cs typeface="Times New Roman" pitchFamily="18" charset="0"/>
              </a:rPr>
              <a:t>:</a:t>
            </a:r>
            <a:endParaRPr lang="en-US" sz="2000" b="1" dirty="0" smtClean="0">
              <a:cs typeface="Arial" pitchFamily="34" charset="0"/>
            </a:endParaRPr>
          </a:p>
        </p:txBody>
      </p:sp>
      <p:grpSp>
        <p:nvGrpSpPr>
          <p:cNvPr id="14" name="Group 13"/>
          <p:cNvGrpSpPr/>
          <p:nvPr/>
        </p:nvGrpSpPr>
        <p:grpSpPr>
          <a:xfrm>
            <a:off x="381000" y="2725814"/>
            <a:ext cx="6400783" cy="950435"/>
            <a:chOff x="342900" y="59987"/>
            <a:chExt cx="6400783" cy="950435"/>
          </a:xfrm>
        </p:grpSpPr>
        <p:sp>
          <p:nvSpPr>
            <p:cNvPr id="21" name="Rounded Rectangle 20"/>
            <p:cNvSpPr/>
            <p:nvPr/>
          </p:nvSpPr>
          <p:spPr>
            <a:xfrm>
              <a:off x="342900" y="59987"/>
              <a:ext cx="6400783" cy="950435"/>
            </a:xfrm>
            <a:prstGeom prst="roundRect">
              <a:avLst/>
            </a:prstGeom>
          </p:spPr>
          <p:style>
            <a:lnRef idx="2">
              <a:schemeClr val="lt1">
                <a:hueOff val="0"/>
                <a:satOff val="0"/>
                <a:lumOff val="0"/>
                <a:alphaOff val="0"/>
              </a:schemeClr>
            </a:lnRef>
            <a:fillRef idx="1">
              <a:schemeClr val="accent4">
                <a:shade val="80000"/>
                <a:hueOff val="0"/>
                <a:satOff val="0"/>
                <a:lumOff val="0"/>
                <a:alphaOff val="0"/>
              </a:schemeClr>
            </a:fillRef>
            <a:effectRef idx="0">
              <a:schemeClr val="accent4">
                <a:shade val="80000"/>
                <a:hueOff val="0"/>
                <a:satOff val="0"/>
                <a:lumOff val="0"/>
                <a:alphaOff val="0"/>
              </a:schemeClr>
            </a:effectRef>
            <a:fontRef idx="minor">
              <a:schemeClr val="lt1"/>
            </a:fontRef>
          </p:style>
        </p:sp>
        <p:sp>
          <p:nvSpPr>
            <p:cNvPr id="22" name="Rounded Rectangle 4"/>
            <p:cNvSpPr/>
            <p:nvPr/>
          </p:nvSpPr>
          <p:spPr>
            <a:xfrm>
              <a:off x="389296" y="106383"/>
              <a:ext cx="6307991" cy="8576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1451" tIns="0" rIns="181451" bIns="0" numCol="1" spcCol="1270" anchor="ctr" anchorCtr="0">
              <a:noAutofit/>
            </a:bodyPr>
            <a:lstStyle/>
            <a:p>
              <a:pPr lvl="0" algn="l" defTabSz="889000" rtl="0">
                <a:lnSpc>
                  <a:spcPct val="90000"/>
                </a:lnSpc>
                <a:spcBef>
                  <a:spcPct val="0"/>
                </a:spcBef>
                <a:spcAft>
                  <a:spcPct val="35000"/>
                </a:spcAft>
              </a:pPr>
              <a:r>
                <a:rPr lang="en-US" sz="2000" kern="1200" dirty="0" smtClean="0"/>
                <a:t>4.</a:t>
              </a:r>
              <a:r>
                <a:rPr lang="en-US" sz="2000" i="0" kern="1200" baseline="0" dirty="0" smtClean="0"/>
                <a:t>The name of the technician who performed the maintenance.</a:t>
              </a:r>
              <a:endParaRPr lang="en-US" sz="2000" i="0" kern="1200" baseline="0" dirty="0"/>
            </a:p>
          </p:txBody>
        </p:sp>
      </p:grpSp>
      <p:grpSp>
        <p:nvGrpSpPr>
          <p:cNvPr id="15" name="Group 14"/>
          <p:cNvGrpSpPr/>
          <p:nvPr/>
        </p:nvGrpSpPr>
        <p:grpSpPr>
          <a:xfrm>
            <a:off x="381000" y="4088089"/>
            <a:ext cx="6400783" cy="950435"/>
            <a:chOff x="342900" y="1422262"/>
            <a:chExt cx="6400783" cy="950435"/>
          </a:xfrm>
        </p:grpSpPr>
        <p:sp>
          <p:nvSpPr>
            <p:cNvPr id="19" name="Rounded Rectangle 18"/>
            <p:cNvSpPr/>
            <p:nvPr/>
          </p:nvSpPr>
          <p:spPr>
            <a:xfrm>
              <a:off x="342900" y="1422262"/>
              <a:ext cx="6400783" cy="950435"/>
            </a:xfrm>
            <a:prstGeom prst="roundRect">
              <a:avLst/>
            </a:prstGeom>
          </p:spPr>
          <p:style>
            <a:lnRef idx="2">
              <a:schemeClr val="lt1">
                <a:hueOff val="0"/>
                <a:satOff val="0"/>
                <a:lumOff val="0"/>
                <a:alphaOff val="0"/>
              </a:schemeClr>
            </a:lnRef>
            <a:fillRef idx="1">
              <a:schemeClr val="accent4">
                <a:shade val="80000"/>
                <a:hueOff val="191689"/>
                <a:satOff val="-11811"/>
                <a:lumOff val="15305"/>
                <a:alphaOff val="0"/>
              </a:schemeClr>
            </a:fillRef>
            <a:effectRef idx="0">
              <a:schemeClr val="accent4">
                <a:shade val="80000"/>
                <a:hueOff val="191689"/>
                <a:satOff val="-11811"/>
                <a:lumOff val="15305"/>
                <a:alphaOff val="0"/>
              </a:schemeClr>
            </a:effectRef>
            <a:fontRef idx="minor">
              <a:schemeClr val="lt1"/>
            </a:fontRef>
          </p:style>
        </p:sp>
        <p:sp>
          <p:nvSpPr>
            <p:cNvPr id="20" name="Rounded Rectangle 6"/>
            <p:cNvSpPr/>
            <p:nvPr/>
          </p:nvSpPr>
          <p:spPr>
            <a:xfrm>
              <a:off x="389296" y="1468658"/>
              <a:ext cx="6307991" cy="8576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1451" tIns="0" rIns="181451" bIns="0" numCol="1" spcCol="1270" anchor="ctr" anchorCtr="0">
              <a:noAutofit/>
            </a:bodyPr>
            <a:lstStyle/>
            <a:p>
              <a:pPr lvl="0" algn="l" defTabSz="889000" rtl="0">
                <a:lnSpc>
                  <a:spcPct val="90000"/>
                </a:lnSpc>
                <a:spcBef>
                  <a:spcPct val="0"/>
                </a:spcBef>
                <a:spcAft>
                  <a:spcPct val="35000"/>
                </a:spcAft>
              </a:pPr>
              <a:r>
                <a:rPr lang="en-US" sz="2000" kern="1200" dirty="0" smtClean="0"/>
                <a:t>5</a:t>
              </a:r>
              <a:r>
                <a:rPr lang="en-US" sz="2000" i="0" kern="1200" baseline="0" dirty="0" smtClean="0"/>
                <a:t>.Description of the malfunction </a:t>
              </a:r>
              <a:r>
                <a:rPr lang="en-US" sz="2000" kern="1200" dirty="0" smtClean="0"/>
                <a:t>and the r</a:t>
              </a:r>
              <a:r>
                <a:rPr lang="en-US" sz="2000" i="0" kern="1200" baseline="0" dirty="0" smtClean="0"/>
                <a:t>easons of its occurrence</a:t>
              </a:r>
              <a:endParaRPr lang="en-US" sz="2000" i="0" kern="1200" baseline="0" dirty="0"/>
            </a:p>
          </p:txBody>
        </p:sp>
      </p:grpSp>
      <p:grpSp>
        <p:nvGrpSpPr>
          <p:cNvPr id="16" name="Group 15"/>
          <p:cNvGrpSpPr/>
          <p:nvPr/>
        </p:nvGrpSpPr>
        <p:grpSpPr>
          <a:xfrm>
            <a:off x="381000" y="5450365"/>
            <a:ext cx="6400783" cy="950435"/>
            <a:chOff x="342900" y="2784538"/>
            <a:chExt cx="6400783" cy="950435"/>
          </a:xfrm>
        </p:grpSpPr>
        <p:sp>
          <p:nvSpPr>
            <p:cNvPr id="17" name="Rounded Rectangle 16"/>
            <p:cNvSpPr/>
            <p:nvPr/>
          </p:nvSpPr>
          <p:spPr>
            <a:xfrm>
              <a:off x="342900" y="2784538"/>
              <a:ext cx="6400783" cy="950435"/>
            </a:xfrm>
            <a:prstGeom prst="roundRect">
              <a:avLst/>
            </a:prstGeom>
          </p:spPr>
          <p:style>
            <a:lnRef idx="2">
              <a:schemeClr val="lt1">
                <a:hueOff val="0"/>
                <a:satOff val="0"/>
                <a:lumOff val="0"/>
                <a:alphaOff val="0"/>
              </a:schemeClr>
            </a:lnRef>
            <a:fillRef idx="1">
              <a:schemeClr val="accent4">
                <a:shade val="80000"/>
                <a:hueOff val="383377"/>
                <a:satOff val="-23621"/>
                <a:lumOff val="30610"/>
                <a:alphaOff val="0"/>
              </a:schemeClr>
            </a:fillRef>
            <a:effectRef idx="0">
              <a:schemeClr val="accent4">
                <a:shade val="80000"/>
                <a:hueOff val="383377"/>
                <a:satOff val="-23621"/>
                <a:lumOff val="30610"/>
                <a:alphaOff val="0"/>
              </a:schemeClr>
            </a:effectRef>
            <a:fontRef idx="minor">
              <a:schemeClr val="lt1"/>
            </a:fontRef>
          </p:style>
        </p:sp>
        <p:sp>
          <p:nvSpPr>
            <p:cNvPr id="18" name="Rounded Rectangle 8"/>
            <p:cNvSpPr/>
            <p:nvPr/>
          </p:nvSpPr>
          <p:spPr>
            <a:xfrm>
              <a:off x="389296" y="2830934"/>
              <a:ext cx="6307991" cy="8576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1451" tIns="0" rIns="181451" bIns="0" numCol="1" spcCol="1270" anchor="ctr" anchorCtr="0">
              <a:noAutofit/>
            </a:bodyPr>
            <a:lstStyle/>
            <a:p>
              <a:pPr lvl="0" algn="l" defTabSz="889000" rtl="0">
                <a:lnSpc>
                  <a:spcPct val="90000"/>
                </a:lnSpc>
                <a:spcBef>
                  <a:spcPct val="0"/>
                </a:spcBef>
                <a:spcAft>
                  <a:spcPct val="35000"/>
                </a:spcAft>
              </a:pPr>
              <a:r>
                <a:rPr lang="en-US" sz="2000" kern="1200" dirty="0" smtClean="0"/>
                <a:t>6</a:t>
              </a:r>
              <a:r>
                <a:rPr lang="en-US" sz="2000" i="0" kern="1200" baseline="0" dirty="0" smtClean="0"/>
                <a:t>.Clarifying the need for local or external </a:t>
              </a:r>
              <a:r>
                <a:rPr lang="en-US" sz="2000" i="0" kern="1200" dirty="0" smtClean="0"/>
                <a:t> </a:t>
              </a:r>
              <a:r>
                <a:rPr lang="en-US" sz="2000" i="0" kern="1200" baseline="0" dirty="0" smtClean="0"/>
                <a:t>maintenance </a:t>
              </a:r>
              <a:endParaRPr lang="en-US" sz="2000" kern="1200" dirty="0"/>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11">
                                            <p:txEl>
                                              <p:pRg st="10" end="10"/>
                                            </p:txEl>
                                          </p:spTgt>
                                        </p:tgtEl>
                                        <p:attrNameLst>
                                          <p:attrName>style.textDecorationUnderline</p:attrName>
                                        </p:attrNameLst>
                                      </p:cBhvr>
                                      <p:to>
                                        <p:strVal val="true"/>
                                      </p:to>
                                    </p:set>
                                  </p:childTnLst>
                                </p:cTn>
                              </p:par>
                            </p:childTnLst>
                          </p:cTn>
                        </p:par>
                        <p:par>
                          <p:cTn id="7" fill="hold">
                            <p:stCondLst>
                              <p:cond delay="640"/>
                            </p:stCondLst>
                            <p:childTnLst>
                              <p:par>
                                <p:cTn id="8" presetID="47" presetClass="entr" presetSubtype="0" fill="hold" nodeType="after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childTnLst>
                          </p:cTn>
                        </p:par>
                        <p:par>
                          <p:cTn id="13" fill="hold">
                            <p:stCondLst>
                              <p:cond delay="1640"/>
                            </p:stCondLst>
                            <p:childTnLst>
                              <p:par>
                                <p:cTn id="14" presetID="47" presetClass="entr" presetSubtype="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1000"/>
                                        <p:tgtEl>
                                          <p:spTgt spid="15"/>
                                        </p:tgtEl>
                                      </p:cBhvr>
                                    </p:animEffect>
                                    <p:anim calcmode="lin" valueType="num">
                                      <p:cBhvr>
                                        <p:cTn id="17" dur="1000" fill="hold"/>
                                        <p:tgtEl>
                                          <p:spTgt spid="15"/>
                                        </p:tgtEl>
                                        <p:attrNameLst>
                                          <p:attrName>ppt_x</p:attrName>
                                        </p:attrNameLst>
                                      </p:cBhvr>
                                      <p:tavLst>
                                        <p:tav tm="0">
                                          <p:val>
                                            <p:strVal val="#ppt_x"/>
                                          </p:val>
                                        </p:tav>
                                        <p:tav tm="100000">
                                          <p:val>
                                            <p:strVal val="#ppt_x"/>
                                          </p:val>
                                        </p:tav>
                                      </p:tavLst>
                                    </p:anim>
                                    <p:anim calcmode="lin" valueType="num">
                                      <p:cBhvr>
                                        <p:cTn id="18" dur="1000" fill="hold"/>
                                        <p:tgtEl>
                                          <p:spTgt spid="15"/>
                                        </p:tgtEl>
                                        <p:attrNameLst>
                                          <p:attrName>ppt_y</p:attrName>
                                        </p:attrNameLst>
                                      </p:cBhvr>
                                      <p:tavLst>
                                        <p:tav tm="0">
                                          <p:val>
                                            <p:strVal val="#ppt_y-.1"/>
                                          </p:val>
                                        </p:tav>
                                        <p:tav tm="100000">
                                          <p:val>
                                            <p:strVal val="#ppt_y"/>
                                          </p:val>
                                        </p:tav>
                                      </p:tavLst>
                                    </p:anim>
                                  </p:childTnLst>
                                </p:cTn>
                              </p:par>
                            </p:childTnLst>
                          </p:cTn>
                        </p:par>
                        <p:par>
                          <p:cTn id="19" fill="hold">
                            <p:stCondLst>
                              <p:cond delay="2640"/>
                            </p:stCondLst>
                            <p:childTnLst>
                              <p:par>
                                <p:cTn id="20" presetID="47" presetClass="entr" presetSubtype="0"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normAutofit fontScale="90000"/>
          </a:bodyPr>
          <a:lstStyle>
            <a:extLst/>
          </a:lstStyle>
          <a:p>
            <a:r>
              <a:rPr lang="en-US" dirty="0" smtClean="0">
                <a:solidFill>
                  <a:schemeClr val="bg2"/>
                </a:solidFill>
                <a:effectLst>
                  <a:glow rad="139700">
                    <a:schemeClr val="accent1">
                      <a:satMod val="175000"/>
                      <a:alpha val="40000"/>
                    </a:schemeClr>
                  </a:glow>
                </a:effectLst>
              </a:rPr>
              <a:t>SUGGESTED MAINTENANCE MANAGEMENT SYSTEM</a:t>
            </a:r>
            <a:endParaRPr lang="en-US" dirty="0">
              <a:solidFill>
                <a:schemeClr val="bg2"/>
              </a:solidFill>
              <a:effectLst>
                <a:glow rad="139700">
                  <a:schemeClr val="accent1">
                    <a:satMod val="175000"/>
                    <a:alpha val="40000"/>
                  </a:schemeClr>
                </a:glow>
              </a:effectLst>
            </a:endParaRPr>
          </a:p>
        </p:txBody>
      </p:sp>
      <p:pic>
        <p:nvPicPr>
          <p:cNvPr id="238596" name="Picture 4" descr="http://workinsingaporedoctors.info/img/consultant_doctor.jpg"/>
          <p:cNvPicPr>
            <a:picLocks noChangeAspect="1" noChangeArrowheads="1"/>
          </p:cNvPicPr>
          <p:nvPr/>
        </p:nvPicPr>
        <p:blipFill>
          <a:blip r:embed="rId3" cstate="print"/>
          <a:srcRect t="8000" b="12000"/>
          <a:stretch>
            <a:fillRect/>
          </a:stretch>
        </p:blipFill>
        <p:spPr bwMode="auto">
          <a:xfrm>
            <a:off x="1524000" y="0"/>
            <a:ext cx="7620000" cy="45720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0" y="228600"/>
            <a:ext cx="8229600" cy="1143000"/>
          </a:xfrm>
        </p:spPr>
        <p:txBody>
          <a:bodyPr>
            <a:noAutofit/>
          </a:bodyPr>
          <a:lstStyle>
            <a:extLst/>
          </a:lstStyle>
          <a:p>
            <a:r>
              <a:rPr lang="en-US" sz="3200" b="1" dirty="0" smtClean="0"/>
              <a:t>Suggested Maintenance Management System</a:t>
            </a:r>
            <a:endParaRPr lang="en-US" sz="3200" dirty="0"/>
          </a:p>
        </p:txBody>
      </p:sp>
      <p:pic>
        <p:nvPicPr>
          <p:cNvPr id="8"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5" name="TextBox 4"/>
          <p:cNvSpPr txBox="1"/>
          <p:nvPr/>
        </p:nvSpPr>
        <p:spPr>
          <a:xfrm>
            <a:off x="381000" y="2133600"/>
            <a:ext cx="1143000" cy="369332"/>
          </a:xfrm>
          <a:prstGeom prst="rect">
            <a:avLst/>
          </a:prstGeom>
          <a:noFill/>
        </p:spPr>
        <p:txBody>
          <a:bodyPr wrap="square" rtlCol="0">
            <a:spAutoFit/>
          </a:bodyPr>
          <a:lstStyle/>
          <a:p>
            <a:r>
              <a:rPr lang="en-US" b="1" dirty="0" smtClean="0">
                <a:solidFill>
                  <a:schemeClr val="accent2"/>
                </a:solidFill>
              </a:rPr>
              <a:t>Include </a:t>
            </a:r>
            <a:r>
              <a:rPr lang="en-US" dirty="0" smtClean="0"/>
              <a:t>:</a:t>
            </a:r>
            <a:endParaRPr lang="en-US" dirty="0"/>
          </a:p>
        </p:txBody>
      </p:sp>
      <p:sp>
        <p:nvSpPr>
          <p:cNvPr id="7" name="Isosceles Triangle 6"/>
          <p:cNvSpPr/>
          <p:nvPr/>
        </p:nvSpPr>
        <p:spPr>
          <a:xfrm>
            <a:off x="1307598" y="1828800"/>
            <a:ext cx="4953000" cy="4953000"/>
          </a:xfrm>
          <a:prstGeom prst="triangl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9" name="Group 8"/>
          <p:cNvGrpSpPr/>
          <p:nvPr/>
        </p:nvGrpSpPr>
        <p:grpSpPr>
          <a:xfrm>
            <a:off x="3448358" y="2088932"/>
            <a:ext cx="4352921" cy="360350"/>
            <a:chOff x="3570108" y="284245"/>
            <a:chExt cx="4352921" cy="360350"/>
          </a:xfrm>
        </p:grpSpPr>
        <p:sp>
          <p:nvSpPr>
            <p:cNvPr id="32" name="Rounded Rectangle 31"/>
            <p:cNvSpPr/>
            <p:nvPr/>
          </p:nvSpPr>
          <p:spPr>
            <a:xfrm>
              <a:off x="3570108" y="284245"/>
              <a:ext cx="4352921" cy="360350"/>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3" name="Rounded Rectangle 5"/>
            <p:cNvSpPr/>
            <p:nvPr/>
          </p:nvSpPr>
          <p:spPr>
            <a:xfrm>
              <a:off x="3587699" y="301836"/>
              <a:ext cx="4317739" cy="32516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Job description</a:t>
              </a:r>
              <a:endParaRPr lang="en-US" sz="2000" b="1" kern="1200" dirty="0"/>
            </a:p>
          </p:txBody>
        </p:sp>
      </p:grpSp>
      <p:grpSp>
        <p:nvGrpSpPr>
          <p:cNvPr id="10" name="Group 9"/>
          <p:cNvGrpSpPr/>
          <p:nvPr/>
        </p:nvGrpSpPr>
        <p:grpSpPr>
          <a:xfrm>
            <a:off x="3431067" y="2487758"/>
            <a:ext cx="4398155" cy="360350"/>
            <a:chOff x="3521285" y="658958"/>
            <a:chExt cx="4398155" cy="360350"/>
          </a:xfrm>
        </p:grpSpPr>
        <p:sp>
          <p:nvSpPr>
            <p:cNvPr id="30" name="Rounded Rectangle 29"/>
            <p:cNvSpPr/>
            <p:nvPr/>
          </p:nvSpPr>
          <p:spPr>
            <a:xfrm>
              <a:off x="3521285" y="658958"/>
              <a:ext cx="4398155" cy="360350"/>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1" name="Rounded Rectangle 7"/>
            <p:cNvSpPr/>
            <p:nvPr/>
          </p:nvSpPr>
          <p:spPr>
            <a:xfrm>
              <a:off x="3538876" y="676549"/>
              <a:ext cx="4362973" cy="32516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Suggested Organizational Structure</a:t>
              </a:r>
              <a:endParaRPr lang="en-US" sz="2000" b="1" kern="1200" dirty="0"/>
            </a:p>
          </p:txBody>
        </p:sp>
      </p:grpSp>
      <p:grpSp>
        <p:nvGrpSpPr>
          <p:cNvPr id="12" name="Group 11"/>
          <p:cNvGrpSpPr/>
          <p:nvPr/>
        </p:nvGrpSpPr>
        <p:grpSpPr>
          <a:xfrm>
            <a:off x="3429000" y="2916250"/>
            <a:ext cx="4376745" cy="360350"/>
            <a:chOff x="3574840" y="1033672"/>
            <a:chExt cx="4376745" cy="360350"/>
          </a:xfrm>
        </p:grpSpPr>
        <p:sp>
          <p:nvSpPr>
            <p:cNvPr id="28" name="Rounded Rectangle 27"/>
            <p:cNvSpPr/>
            <p:nvPr/>
          </p:nvSpPr>
          <p:spPr>
            <a:xfrm>
              <a:off x="3574840" y="1033672"/>
              <a:ext cx="4376745" cy="360350"/>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Rounded Rectangle 9"/>
            <p:cNvSpPr/>
            <p:nvPr/>
          </p:nvSpPr>
          <p:spPr>
            <a:xfrm>
              <a:off x="3592431" y="1051263"/>
              <a:ext cx="4341563" cy="32516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Suggested Flow charts</a:t>
              </a:r>
              <a:endParaRPr lang="en-US" sz="2000" b="1" kern="1200" dirty="0"/>
            </a:p>
          </p:txBody>
        </p:sp>
      </p:grpSp>
      <p:grpSp>
        <p:nvGrpSpPr>
          <p:cNvPr id="13" name="Group 12"/>
          <p:cNvGrpSpPr/>
          <p:nvPr/>
        </p:nvGrpSpPr>
        <p:grpSpPr>
          <a:xfrm>
            <a:off x="3429000" y="3355970"/>
            <a:ext cx="4352921" cy="454030"/>
            <a:chOff x="3586752" y="1408386"/>
            <a:chExt cx="4352921" cy="454030"/>
          </a:xfrm>
        </p:grpSpPr>
        <p:sp>
          <p:nvSpPr>
            <p:cNvPr id="26" name="Rounded Rectangle 25"/>
            <p:cNvSpPr/>
            <p:nvPr/>
          </p:nvSpPr>
          <p:spPr>
            <a:xfrm>
              <a:off x="3586752" y="1408386"/>
              <a:ext cx="4352921" cy="454030"/>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7" name="Rounded Rectangle 11"/>
            <p:cNvSpPr/>
            <p:nvPr/>
          </p:nvSpPr>
          <p:spPr>
            <a:xfrm>
              <a:off x="3608916" y="1430550"/>
              <a:ext cx="4308593" cy="40970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Suggested Tracking Serial Number</a:t>
              </a:r>
              <a:endParaRPr lang="en-US" sz="2000" b="1" kern="1200" dirty="0"/>
            </a:p>
          </p:txBody>
        </p:sp>
      </p:grpSp>
      <p:grpSp>
        <p:nvGrpSpPr>
          <p:cNvPr id="14" name="Group 13"/>
          <p:cNvGrpSpPr/>
          <p:nvPr/>
        </p:nvGrpSpPr>
        <p:grpSpPr>
          <a:xfrm>
            <a:off x="3429000" y="3886200"/>
            <a:ext cx="4352921" cy="458412"/>
            <a:chOff x="3581408" y="1876776"/>
            <a:chExt cx="4352921" cy="458412"/>
          </a:xfrm>
        </p:grpSpPr>
        <p:sp>
          <p:nvSpPr>
            <p:cNvPr id="24" name="Rounded Rectangle 23"/>
            <p:cNvSpPr/>
            <p:nvPr/>
          </p:nvSpPr>
          <p:spPr>
            <a:xfrm>
              <a:off x="3581408" y="1876776"/>
              <a:ext cx="4352921" cy="458412"/>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5" name="Rounded Rectangle 13"/>
            <p:cNvSpPr/>
            <p:nvPr/>
          </p:nvSpPr>
          <p:spPr>
            <a:xfrm>
              <a:off x="3603786" y="1899154"/>
              <a:ext cx="4308165" cy="4136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Suggested Report Templates</a:t>
              </a:r>
              <a:endParaRPr lang="en-US" sz="2000" b="1" kern="1200" dirty="0"/>
            </a:p>
          </p:txBody>
        </p:sp>
      </p:grpSp>
      <p:grpSp>
        <p:nvGrpSpPr>
          <p:cNvPr id="15" name="Group 14"/>
          <p:cNvGrpSpPr/>
          <p:nvPr/>
        </p:nvGrpSpPr>
        <p:grpSpPr>
          <a:xfrm>
            <a:off x="3429000" y="4419600"/>
            <a:ext cx="4352921" cy="551569"/>
            <a:chOff x="3581408" y="2384217"/>
            <a:chExt cx="4352921" cy="551569"/>
          </a:xfrm>
        </p:grpSpPr>
        <p:sp>
          <p:nvSpPr>
            <p:cNvPr id="22" name="Rounded Rectangle 21"/>
            <p:cNvSpPr/>
            <p:nvPr/>
          </p:nvSpPr>
          <p:spPr>
            <a:xfrm>
              <a:off x="3581408" y="2384217"/>
              <a:ext cx="4352921" cy="551569"/>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Rounded Rectangle 15"/>
            <p:cNvSpPr/>
            <p:nvPr/>
          </p:nvSpPr>
          <p:spPr>
            <a:xfrm>
              <a:off x="3608333" y="2411142"/>
              <a:ext cx="4299071" cy="4977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Suggested Measurement of Maintenance Activities Performance</a:t>
              </a:r>
              <a:endParaRPr lang="en-US" sz="2000" b="1" kern="1200" dirty="0"/>
            </a:p>
          </p:txBody>
        </p:sp>
      </p:grpSp>
      <p:grpSp>
        <p:nvGrpSpPr>
          <p:cNvPr id="16" name="Group 15"/>
          <p:cNvGrpSpPr/>
          <p:nvPr/>
        </p:nvGrpSpPr>
        <p:grpSpPr>
          <a:xfrm>
            <a:off x="3429000" y="5029200"/>
            <a:ext cx="4376745" cy="502702"/>
            <a:chOff x="3581408" y="3048000"/>
            <a:chExt cx="4376745" cy="502702"/>
          </a:xfrm>
        </p:grpSpPr>
        <p:sp>
          <p:nvSpPr>
            <p:cNvPr id="20" name="Rounded Rectangle 19"/>
            <p:cNvSpPr/>
            <p:nvPr/>
          </p:nvSpPr>
          <p:spPr>
            <a:xfrm>
              <a:off x="3581408" y="3048000"/>
              <a:ext cx="4376745" cy="502702"/>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ed Rectangle 17"/>
            <p:cNvSpPr/>
            <p:nvPr/>
          </p:nvSpPr>
          <p:spPr>
            <a:xfrm>
              <a:off x="3605948" y="3072540"/>
              <a:ext cx="4327665" cy="45362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5S Implementation</a:t>
              </a:r>
              <a:endParaRPr lang="en-US" sz="2000" b="1" kern="1200" dirty="0"/>
            </a:p>
          </p:txBody>
        </p:sp>
      </p:grpSp>
      <p:grpSp>
        <p:nvGrpSpPr>
          <p:cNvPr id="17" name="Group 16"/>
          <p:cNvGrpSpPr/>
          <p:nvPr/>
        </p:nvGrpSpPr>
        <p:grpSpPr>
          <a:xfrm>
            <a:off x="3429000" y="5620631"/>
            <a:ext cx="4352921" cy="551569"/>
            <a:chOff x="3581408" y="3581401"/>
            <a:chExt cx="4352921" cy="551569"/>
          </a:xfrm>
        </p:grpSpPr>
        <p:sp>
          <p:nvSpPr>
            <p:cNvPr id="18" name="Rounded Rectangle 17"/>
            <p:cNvSpPr/>
            <p:nvPr/>
          </p:nvSpPr>
          <p:spPr>
            <a:xfrm>
              <a:off x="3581408" y="3581401"/>
              <a:ext cx="4352921" cy="551569"/>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Rounded Rectangle 19"/>
            <p:cNvSpPr/>
            <p:nvPr/>
          </p:nvSpPr>
          <p:spPr>
            <a:xfrm>
              <a:off x="3608333" y="3608326"/>
              <a:ext cx="4299071" cy="4977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Computerized Maintenance Management System (CMMS)</a:t>
              </a:r>
              <a:endParaRPr lang="en-US" sz="2000" b="1" kern="1200" dirty="0"/>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7" presetClass="entr" presetSubtype="0"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7" presetClass="entr" presetSubtype="0"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000"/>
                                        <p:tgtEl>
                                          <p:spTgt spid="16"/>
                                        </p:tgtEl>
                                      </p:cBhvr>
                                    </p:animEffect>
                                    <p:anim calcmode="lin" valueType="num">
                                      <p:cBhvr>
                                        <p:cTn id="50" dur="1000" fill="hold"/>
                                        <p:tgtEl>
                                          <p:spTgt spid="16"/>
                                        </p:tgtEl>
                                        <p:attrNameLst>
                                          <p:attrName>ppt_x</p:attrName>
                                        </p:attrNameLst>
                                      </p:cBhvr>
                                      <p:tavLst>
                                        <p:tav tm="0">
                                          <p:val>
                                            <p:strVal val="#ppt_x"/>
                                          </p:val>
                                        </p:tav>
                                        <p:tav tm="100000">
                                          <p:val>
                                            <p:strVal val="#ppt_x"/>
                                          </p:val>
                                        </p:tav>
                                      </p:tavLst>
                                    </p:anim>
                                    <p:anim calcmode="lin" valueType="num">
                                      <p:cBhvr>
                                        <p:cTn id="51" dur="1000" fill="hold"/>
                                        <p:tgtEl>
                                          <p:spTgt spid="16"/>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7" presetClass="entr" presetSubtype="0"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09600" y="157480"/>
            <a:ext cx="8153400" cy="1214120"/>
          </a:xfrm>
        </p:spPr>
        <p:txBody>
          <a:bodyPr>
            <a:normAutofit/>
          </a:bodyPr>
          <a:lstStyle>
            <a:extLst/>
          </a:lstStyle>
          <a:p>
            <a:r>
              <a:rPr lang="en-US" sz="4400" b="1" dirty="0" smtClean="0"/>
              <a:t>Job Description </a:t>
            </a:r>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accent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7" name="Rectangle 6"/>
          <p:cNvSpPr/>
          <p:nvPr/>
        </p:nvSpPr>
        <p:spPr>
          <a:xfrm>
            <a:off x="0" y="1828800"/>
            <a:ext cx="4918526" cy="400110"/>
          </a:xfrm>
          <a:prstGeom prst="rect">
            <a:avLst/>
          </a:prstGeom>
        </p:spPr>
        <p:txBody>
          <a:bodyPr wrap="none">
            <a:spAutoFit/>
          </a:bodyPr>
          <a:lstStyle/>
          <a:p>
            <a:r>
              <a:rPr lang="en-US" b="1" dirty="0" smtClean="0">
                <a:solidFill>
                  <a:schemeClr val="accent1"/>
                </a:solidFill>
              </a:rPr>
              <a:t>a</a:t>
            </a:r>
            <a:r>
              <a:rPr lang="en-US" sz="2000" b="1" dirty="0" smtClean="0">
                <a:solidFill>
                  <a:schemeClr val="accent1"/>
                </a:solidFill>
              </a:rPr>
              <a:t>) The Head of the Maintenance Department</a:t>
            </a:r>
            <a:endParaRPr lang="en-US" sz="2000" dirty="0">
              <a:solidFill>
                <a:schemeClr val="accent1"/>
              </a:solidFill>
            </a:endParaRPr>
          </a:p>
        </p:txBody>
      </p:sp>
      <p:sp>
        <p:nvSpPr>
          <p:cNvPr id="8" name="Rectangle 7"/>
          <p:cNvSpPr/>
          <p:nvPr/>
        </p:nvSpPr>
        <p:spPr>
          <a:xfrm>
            <a:off x="0" y="2286000"/>
            <a:ext cx="1230530" cy="400110"/>
          </a:xfrm>
          <a:prstGeom prst="rect">
            <a:avLst/>
          </a:prstGeom>
        </p:spPr>
        <p:txBody>
          <a:bodyPr wrap="none">
            <a:spAutoFit/>
          </a:bodyPr>
          <a:lstStyle/>
          <a:p>
            <a:pPr>
              <a:buFont typeface="Arial" pitchFamily="34" charset="0"/>
              <a:buChar char="•"/>
            </a:pPr>
            <a:r>
              <a:rPr lang="en-US" sz="2000" b="1" dirty="0" smtClean="0">
                <a:solidFill>
                  <a:schemeClr val="accent1"/>
                </a:solidFill>
              </a:rPr>
              <a:t>Job Title</a:t>
            </a:r>
            <a:r>
              <a:rPr lang="en-US" b="1" dirty="0" smtClean="0"/>
              <a:t>:</a:t>
            </a:r>
            <a:endParaRPr lang="en-US" dirty="0"/>
          </a:p>
        </p:txBody>
      </p:sp>
      <p:sp>
        <p:nvSpPr>
          <p:cNvPr id="9" name="Rectangle 8"/>
          <p:cNvSpPr/>
          <p:nvPr/>
        </p:nvSpPr>
        <p:spPr>
          <a:xfrm>
            <a:off x="1219200" y="2286000"/>
            <a:ext cx="3831818" cy="369332"/>
          </a:xfrm>
          <a:prstGeom prst="rect">
            <a:avLst/>
          </a:prstGeom>
        </p:spPr>
        <p:txBody>
          <a:bodyPr wrap="none">
            <a:spAutoFit/>
          </a:bodyPr>
          <a:lstStyle/>
          <a:p>
            <a:r>
              <a:rPr lang="en-US" b="1" dirty="0" smtClean="0"/>
              <a:t>Head of the Maintenance Department:</a:t>
            </a:r>
            <a:endParaRPr lang="en-US" b="1" dirty="0"/>
          </a:p>
        </p:txBody>
      </p:sp>
      <p:sp>
        <p:nvSpPr>
          <p:cNvPr id="10" name="Rectangle 9"/>
          <p:cNvSpPr/>
          <p:nvPr/>
        </p:nvSpPr>
        <p:spPr>
          <a:xfrm>
            <a:off x="0" y="2667000"/>
            <a:ext cx="6172200" cy="400110"/>
          </a:xfrm>
          <a:prstGeom prst="rect">
            <a:avLst/>
          </a:prstGeom>
        </p:spPr>
        <p:txBody>
          <a:bodyPr wrap="square">
            <a:spAutoFit/>
          </a:bodyPr>
          <a:lstStyle/>
          <a:p>
            <a:pPr>
              <a:buFont typeface="Arial" pitchFamily="34" charset="0"/>
              <a:buChar char="•"/>
            </a:pPr>
            <a:r>
              <a:rPr lang="en-US" sz="2000" b="1" dirty="0" smtClean="0">
                <a:solidFill>
                  <a:schemeClr val="accent1"/>
                </a:solidFill>
              </a:rPr>
              <a:t>The academic qualifications and experiences required</a:t>
            </a:r>
            <a:r>
              <a:rPr lang="en-US" b="1" dirty="0" smtClean="0">
                <a:solidFill>
                  <a:schemeClr val="tx2"/>
                </a:solidFill>
              </a:rPr>
              <a:t>:</a:t>
            </a:r>
            <a:endParaRPr lang="en-US" dirty="0">
              <a:solidFill>
                <a:schemeClr val="tx2"/>
              </a:solidFill>
            </a:endParaRPr>
          </a:p>
        </p:txBody>
      </p:sp>
      <p:sp>
        <p:nvSpPr>
          <p:cNvPr id="11" name="Rectangle 10"/>
          <p:cNvSpPr/>
          <p:nvPr/>
        </p:nvSpPr>
        <p:spPr>
          <a:xfrm>
            <a:off x="228600" y="3048000"/>
            <a:ext cx="6400800" cy="1200329"/>
          </a:xfrm>
          <a:prstGeom prst="rect">
            <a:avLst/>
          </a:prstGeom>
        </p:spPr>
        <p:txBody>
          <a:bodyPr wrap="square">
            <a:spAutoFit/>
          </a:bodyPr>
          <a:lstStyle/>
          <a:p>
            <a:r>
              <a:rPr lang="en-US" b="1" dirty="0" smtClean="0"/>
              <a:t>1. Bachelor degree in Medical, Mechanical, Electrical or Electronic engineering.</a:t>
            </a:r>
          </a:p>
          <a:p>
            <a:r>
              <a:rPr lang="en-US" b="1" dirty="0" smtClean="0"/>
              <a:t>2. Six years of experience in maintenance work of which two years in experience as head of a department in a hospital.</a:t>
            </a:r>
            <a:endParaRPr lang="en-US" b="1" dirty="0"/>
          </a:p>
        </p:txBody>
      </p:sp>
      <p:sp>
        <p:nvSpPr>
          <p:cNvPr id="12" name="Rectangle 11"/>
          <p:cNvSpPr/>
          <p:nvPr/>
        </p:nvSpPr>
        <p:spPr>
          <a:xfrm>
            <a:off x="76200" y="4191000"/>
            <a:ext cx="1558440" cy="400110"/>
          </a:xfrm>
          <a:prstGeom prst="rect">
            <a:avLst/>
          </a:prstGeom>
        </p:spPr>
        <p:txBody>
          <a:bodyPr wrap="none">
            <a:spAutoFit/>
          </a:bodyPr>
          <a:lstStyle/>
          <a:p>
            <a:pPr>
              <a:buFont typeface="Arial" pitchFamily="34" charset="0"/>
              <a:buChar char="•"/>
            </a:pPr>
            <a:r>
              <a:rPr lang="en-US" sz="2000" dirty="0" smtClean="0">
                <a:solidFill>
                  <a:schemeClr val="accent1"/>
                </a:solidFill>
              </a:rPr>
              <a:t> </a:t>
            </a:r>
            <a:r>
              <a:rPr lang="en-US" sz="2000" b="1" dirty="0" smtClean="0">
                <a:solidFill>
                  <a:schemeClr val="accent1"/>
                </a:solidFill>
              </a:rPr>
              <a:t>Main tasks</a:t>
            </a:r>
            <a:r>
              <a:rPr lang="en-US" b="1" dirty="0" smtClean="0">
                <a:solidFill>
                  <a:schemeClr val="accent1"/>
                </a:solidFill>
              </a:rPr>
              <a:t>:</a:t>
            </a:r>
            <a:endParaRPr lang="en-US" dirty="0">
              <a:solidFill>
                <a:schemeClr val="accent1"/>
              </a:solidFill>
            </a:endParaRPr>
          </a:p>
        </p:txBody>
      </p:sp>
      <p:sp>
        <p:nvSpPr>
          <p:cNvPr id="15" name="Rectangle 14"/>
          <p:cNvSpPr/>
          <p:nvPr/>
        </p:nvSpPr>
        <p:spPr>
          <a:xfrm>
            <a:off x="228600" y="4495800"/>
            <a:ext cx="6934200" cy="646331"/>
          </a:xfrm>
          <a:prstGeom prst="rect">
            <a:avLst/>
          </a:prstGeom>
        </p:spPr>
        <p:txBody>
          <a:bodyPr wrap="square">
            <a:spAutoFit/>
          </a:bodyPr>
          <a:lstStyle/>
          <a:p>
            <a:r>
              <a:rPr lang="en-US" b="1" dirty="0" smtClean="0"/>
              <a:t>1. Planning, organizing, directing and monitoring all maintenance activities in the hospital.</a:t>
            </a:r>
            <a:endParaRPr lang="en-US" b="1" dirty="0"/>
          </a:p>
        </p:txBody>
      </p:sp>
      <p:sp>
        <p:nvSpPr>
          <p:cNvPr id="16" name="Rectangle 15"/>
          <p:cNvSpPr/>
          <p:nvPr/>
        </p:nvSpPr>
        <p:spPr>
          <a:xfrm>
            <a:off x="228600" y="5105400"/>
            <a:ext cx="6705600" cy="646331"/>
          </a:xfrm>
          <a:prstGeom prst="rect">
            <a:avLst/>
          </a:prstGeom>
        </p:spPr>
        <p:txBody>
          <a:bodyPr wrap="square">
            <a:spAutoFit/>
          </a:bodyPr>
          <a:lstStyle/>
          <a:p>
            <a:r>
              <a:rPr lang="en-US" b="1" dirty="0" smtClean="0"/>
              <a:t>2.Determining the departments annual needs of devices, equipment and spare parts.</a:t>
            </a:r>
            <a:endParaRPr lang="en-US" dirty="0"/>
          </a:p>
        </p:txBody>
      </p:sp>
      <p:sp>
        <p:nvSpPr>
          <p:cNvPr id="17" name="Rectangle 16"/>
          <p:cNvSpPr/>
          <p:nvPr/>
        </p:nvSpPr>
        <p:spPr>
          <a:xfrm>
            <a:off x="228600" y="5638800"/>
            <a:ext cx="6705600" cy="646331"/>
          </a:xfrm>
          <a:prstGeom prst="rect">
            <a:avLst/>
          </a:prstGeom>
        </p:spPr>
        <p:txBody>
          <a:bodyPr wrap="square">
            <a:spAutoFit/>
          </a:bodyPr>
          <a:lstStyle/>
          <a:p>
            <a:r>
              <a:rPr lang="en-US" b="1" dirty="0" smtClean="0"/>
              <a:t>3.Supervision of preventive maintenance programs and Documentation and archiving the maintenance reports.</a:t>
            </a:r>
            <a:endParaRPr lang="en-US" b="1" dirty="0"/>
          </a:p>
        </p:txBody>
      </p:sp>
      <p:sp>
        <p:nvSpPr>
          <p:cNvPr id="18" name="Rectangle 17"/>
          <p:cNvSpPr/>
          <p:nvPr/>
        </p:nvSpPr>
        <p:spPr>
          <a:xfrm>
            <a:off x="228600" y="6248400"/>
            <a:ext cx="6172200" cy="369332"/>
          </a:xfrm>
          <a:prstGeom prst="rect">
            <a:avLst/>
          </a:prstGeom>
        </p:spPr>
        <p:txBody>
          <a:bodyPr wrap="square">
            <a:spAutoFit/>
          </a:bodyPr>
          <a:lstStyle/>
          <a:p>
            <a:r>
              <a:rPr lang="en-US" b="1" dirty="0" smtClean="0"/>
              <a:t>4. Assess the level of performance of the department</a:t>
            </a:r>
            <a:endParaRPr lang="en-US" b="1" dirty="0"/>
          </a:p>
        </p:txBody>
      </p:sp>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0" end="0"/>
                                            </p:txEl>
                                          </p:spTgt>
                                        </p:tgtEl>
                                        <p:attrNameLst>
                                          <p:attrName>style.textDecorationUnderline</p:attrName>
                                        </p:attrNameLst>
                                      </p:cBhvr>
                                      <p:to>
                                        <p:strVal val="true"/>
                                      </p:to>
                                    </p:set>
                                  </p:childTnLst>
                                </p:cTn>
                              </p:par>
                            </p:childTnLst>
                          </p:cTn>
                        </p:par>
                        <p:par>
                          <p:cTn id="7" fill="hold">
                            <p:stCondLst>
                              <p:cond delay="760"/>
                            </p:stCondLst>
                            <p:childTnLst>
                              <p:par>
                                <p:cTn id="8" presetID="50" presetClass="entr" presetSubtype="0" decel="10000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1000" fill="hold"/>
                                        <p:tgtEl>
                                          <p:spTgt spid="7"/>
                                        </p:tgtEl>
                                        <p:attrNameLst>
                                          <p:attrName>ppt_w</p:attrName>
                                        </p:attrNameLst>
                                      </p:cBhvr>
                                      <p:tavLst>
                                        <p:tav tm="0">
                                          <p:val>
                                            <p:strVal val="#ppt_w+.3"/>
                                          </p:val>
                                        </p:tav>
                                        <p:tav tm="100000">
                                          <p:val>
                                            <p:strVal val="#ppt_w"/>
                                          </p:val>
                                        </p:tav>
                                      </p:tavLst>
                                    </p:anim>
                                    <p:anim calcmode="lin" valueType="num">
                                      <p:cBhvr>
                                        <p:cTn id="11" dur="1000" fill="hold"/>
                                        <p:tgtEl>
                                          <p:spTgt spid="7"/>
                                        </p:tgtEl>
                                        <p:attrNameLst>
                                          <p:attrName>ppt_h</p:attrName>
                                        </p:attrNameLst>
                                      </p:cBhvr>
                                      <p:tavLst>
                                        <p:tav tm="0">
                                          <p:val>
                                            <p:strVal val="#ppt_h"/>
                                          </p:val>
                                        </p:tav>
                                        <p:tav tm="100000">
                                          <p:val>
                                            <p:strVal val="#ppt_h"/>
                                          </p:val>
                                        </p:tav>
                                      </p:tavLst>
                                    </p:anim>
                                    <p:animEffect transition="in" filter="fade">
                                      <p:cBhvr>
                                        <p:cTn id="12" dur="1000"/>
                                        <p:tgtEl>
                                          <p:spTgt spid="7"/>
                                        </p:tgtEl>
                                      </p:cBhvr>
                                    </p:animEffect>
                                  </p:childTnLst>
                                </p:cTn>
                              </p:par>
                            </p:childTnLst>
                          </p:cTn>
                        </p:par>
                        <p:par>
                          <p:cTn id="13" fill="hold">
                            <p:stCondLst>
                              <p:cond delay="1760"/>
                            </p:stCondLst>
                            <p:childTnLst>
                              <p:par>
                                <p:cTn id="14" presetID="50" presetClass="entr" presetSubtype="0" decel="10000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ppt_w+.3"/>
                                          </p:val>
                                        </p:tav>
                                        <p:tav tm="100000">
                                          <p:val>
                                            <p:strVal val="#ppt_w"/>
                                          </p:val>
                                        </p:tav>
                                      </p:tavLst>
                                    </p:anim>
                                    <p:anim calcmode="lin" valueType="num">
                                      <p:cBhvr>
                                        <p:cTn id="17" dur="1000" fill="hold"/>
                                        <p:tgtEl>
                                          <p:spTgt spid="8"/>
                                        </p:tgtEl>
                                        <p:attrNameLst>
                                          <p:attrName>ppt_h</p:attrName>
                                        </p:attrNameLst>
                                      </p:cBhvr>
                                      <p:tavLst>
                                        <p:tav tm="0">
                                          <p:val>
                                            <p:strVal val="#ppt_h"/>
                                          </p:val>
                                        </p:tav>
                                        <p:tav tm="100000">
                                          <p:val>
                                            <p:strVal val="#ppt_h"/>
                                          </p:val>
                                        </p:tav>
                                      </p:tavLst>
                                    </p:anim>
                                    <p:animEffect transition="in" filter="fade">
                                      <p:cBhvr>
                                        <p:cTn id="18" dur="1000"/>
                                        <p:tgtEl>
                                          <p:spTgt spid="8"/>
                                        </p:tgtEl>
                                      </p:cBhvr>
                                    </p:animEffect>
                                  </p:childTnLst>
                                </p:cTn>
                              </p:par>
                            </p:childTnLst>
                          </p:cTn>
                        </p:par>
                        <p:par>
                          <p:cTn id="19" fill="hold">
                            <p:stCondLst>
                              <p:cond delay="2760"/>
                            </p:stCondLst>
                            <p:childTnLst>
                              <p:par>
                                <p:cTn id="20" presetID="50" presetClass="entr" presetSubtype="0" decel="10000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1000" fill="hold"/>
                                        <p:tgtEl>
                                          <p:spTgt spid="9"/>
                                        </p:tgtEl>
                                        <p:attrNameLst>
                                          <p:attrName>ppt_w</p:attrName>
                                        </p:attrNameLst>
                                      </p:cBhvr>
                                      <p:tavLst>
                                        <p:tav tm="0">
                                          <p:val>
                                            <p:strVal val="#ppt_w+.3"/>
                                          </p:val>
                                        </p:tav>
                                        <p:tav tm="100000">
                                          <p:val>
                                            <p:strVal val="#ppt_w"/>
                                          </p:val>
                                        </p:tav>
                                      </p:tavLst>
                                    </p:anim>
                                    <p:anim calcmode="lin" valueType="num">
                                      <p:cBhvr>
                                        <p:cTn id="23" dur="1000" fill="hold"/>
                                        <p:tgtEl>
                                          <p:spTgt spid="9"/>
                                        </p:tgtEl>
                                        <p:attrNameLst>
                                          <p:attrName>ppt_h</p:attrName>
                                        </p:attrNameLst>
                                      </p:cBhvr>
                                      <p:tavLst>
                                        <p:tav tm="0">
                                          <p:val>
                                            <p:strVal val="#ppt_h"/>
                                          </p:val>
                                        </p:tav>
                                        <p:tav tm="100000">
                                          <p:val>
                                            <p:strVal val="#ppt_h"/>
                                          </p:val>
                                        </p:tav>
                                      </p:tavLst>
                                    </p:anim>
                                    <p:animEffect transition="in" filter="fade">
                                      <p:cBhvr>
                                        <p:cTn id="24" dur="1000"/>
                                        <p:tgtEl>
                                          <p:spTgt spid="9"/>
                                        </p:tgtEl>
                                      </p:cBhvr>
                                    </p:animEffect>
                                  </p:childTnLst>
                                </p:cTn>
                              </p:par>
                            </p:childTnLst>
                          </p:cTn>
                        </p:par>
                        <p:par>
                          <p:cTn id="25" fill="hold">
                            <p:stCondLst>
                              <p:cond delay="3760"/>
                            </p:stCondLst>
                            <p:childTnLst>
                              <p:par>
                                <p:cTn id="26" presetID="50" presetClass="entr" presetSubtype="0" decel="10000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strVal val="#ppt_w+.3"/>
                                          </p:val>
                                        </p:tav>
                                        <p:tav tm="100000">
                                          <p:val>
                                            <p:strVal val="#ppt_w"/>
                                          </p:val>
                                        </p:tav>
                                      </p:tavLst>
                                    </p:anim>
                                    <p:anim calcmode="lin" valueType="num">
                                      <p:cBhvr>
                                        <p:cTn id="29" dur="1000" fill="hold"/>
                                        <p:tgtEl>
                                          <p:spTgt spid="10"/>
                                        </p:tgtEl>
                                        <p:attrNameLst>
                                          <p:attrName>ppt_h</p:attrName>
                                        </p:attrNameLst>
                                      </p:cBhvr>
                                      <p:tavLst>
                                        <p:tav tm="0">
                                          <p:val>
                                            <p:strVal val="#ppt_h"/>
                                          </p:val>
                                        </p:tav>
                                        <p:tav tm="100000">
                                          <p:val>
                                            <p:strVal val="#ppt_h"/>
                                          </p:val>
                                        </p:tav>
                                      </p:tavLst>
                                    </p:anim>
                                    <p:animEffect transition="in" filter="fade">
                                      <p:cBhvr>
                                        <p:cTn id="30" dur="1000"/>
                                        <p:tgtEl>
                                          <p:spTgt spid="10"/>
                                        </p:tgtEl>
                                      </p:cBhvr>
                                    </p:animEffect>
                                  </p:childTnLst>
                                </p:cTn>
                              </p:par>
                            </p:childTnLst>
                          </p:cTn>
                        </p:par>
                        <p:par>
                          <p:cTn id="31" fill="hold">
                            <p:stCondLst>
                              <p:cond delay="4760"/>
                            </p:stCondLst>
                            <p:childTnLst>
                              <p:par>
                                <p:cTn id="32" presetID="50" presetClass="entr" presetSubtype="0" decel="10000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1000" fill="hold"/>
                                        <p:tgtEl>
                                          <p:spTgt spid="11"/>
                                        </p:tgtEl>
                                        <p:attrNameLst>
                                          <p:attrName>ppt_w</p:attrName>
                                        </p:attrNameLst>
                                      </p:cBhvr>
                                      <p:tavLst>
                                        <p:tav tm="0">
                                          <p:val>
                                            <p:strVal val="#ppt_w+.3"/>
                                          </p:val>
                                        </p:tav>
                                        <p:tav tm="100000">
                                          <p:val>
                                            <p:strVal val="#ppt_w"/>
                                          </p:val>
                                        </p:tav>
                                      </p:tavLst>
                                    </p:anim>
                                    <p:anim calcmode="lin" valueType="num">
                                      <p:cBhvr>
                                        <p:cTn id="35" dur="1000" fill="hold"/>
                                        <p:tgtEl>
                                          <p:spTgt spid="11"/>
                                        </p:tgtEl>
                                        <p:attrNameLst>
                                          <p:attrName>ppt_h</p:attrName>
                                        </p:attrNameLst>
                                      </p:cBhvr>
                                      <p:tavLst>
                                        <p:tav tm="0">
                                          <p:val>
                                            <p:strVal val="#ppt_h"/>
                                          </p:val>
                                        </p:tav>
                                        <p:tav tm="100000">
                                          <p:val>
                                            <p:strVal val="#ppt_h"/>
                                          </p:val>
                                        </p:tav>
                                      </p:tavLst>
                                    </p:anim>
                                    <p:animEffect transition="in" filter="fade">
                                      <p:cBhvr>
                                        <p:cTn id="36" dur="1000"/>
                                        <p:tgtEl>
                                          <p:spTgt spid="11"/>
                                        </p:tgtEl>
                                      </p:cBhvr>
                                    </p:animEffect>
                                  </p:childTnLst>
                                </p:cTn>
                              </p:par>
                            </p:childTnLst>
                          </p:cTn>
                        </p:par>
                        <p:par>
                          <p:cTn id="37" fill="hold">
                            <p:stCondLst>
                              <p:cond delay="5760"/>
                            </p:stCondLst>
                            <p:childTnLst>
                              <p:par>
                                <p:cTn id="38" presetID="50" presetClass="entr" presetSubtype="0" decel="10000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1000" fill="hold"/>
                                        <p:tgtEl>
                                          <p:spTgt spid="12"/>
                                        </p:tgtEl>
                                        <p:attrNameLst>
                                          <p:attrName>ppt_w</p:attrName>
                                        </p:attrNameLst>
                                      </p:cBhvr>
                                      <p:tavLst>
                                        <p:tav tm="0">
                                          <p:val>
                                            <p:strVal val="#ppt_w+.3"/>
                                          </p:val>
                                        </p:tav>
                                        <p:tav tm="100000">
                                          <p:val>
                                            <p:strVal val="#ppt_w"/>
                                          </p:val>
                                        </p:tav>
                                      </p:tavLst>
                                    </p:anim>
                                    <p:anim calcmode="lin" valueType="num">
                                      <p:cBhvr>
                                        <p:cTn id="41" dur="1000" fill="hold"/>
                                        <p:tgtEl>
                                          <p:spTgt spid="12"/>
                                        </p:tgtEl>
                                        <p:attrNameLst>
                                          <p:attrName>ppt_h</p:attrName>
                                        </p:attrNameLst>
                                      </p:cBhvr>
                                      <p:tavLst>
                                        <p:tav tm="0">
                                          <p:val>
                                            <p:strVal val="#ppt_h"/>
                                          </p:val>
                                        </p:tav>
                                        <p:tav tm="100000">
                                          <p:val>
                                            <p:strVal val="#ppt_h"/>
                                          </p:val>
                                        </p:tav>
                                      </p:tavLst>
                                    </p:anim>
                                    <p:animEffect transition="in" filter="fade">
                                      <p:cBhvr>
                                        <p:cTn id="42" dur="1000"/>
                                        <p:tgtEl>
                                          <p:spTgt spid="12"/>
                                        </p:tgtEl>
                                      </p:cBhvr>
                                    </p:animEffect>
                                  </p:childTnLst>
                                </p:cTn>
                              </p:par>
                            </p:childTnLst>
                          </p:cTn>
                        </p:par>
                        <p:par>
                          <p:cTn id="43" fill="hold">
                            <p:stCondLst>
                              <p:cond delay="6760"/>
                            </p:stCondLst>
                            <p:childTnLst>
                              <p:par>
                                <p:cTn id="44" presetID="50" presetClass="entr" presetSubtype="0" decel="10000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1000" fill="hold"/>
                                        <p:tgtEl>
                                          <p:spTgt spid="15"/>
                                        </p:tgtEl>
                                        <p:attrNameLst>
                                          <p:attrName>ppt_w</p:attrName>
                                        </p:attrNameLst>
                                      </p:cBhvr>
                                      <p:tavLst>
                                        <p:tav tm="0">
                                          <p:val>
                                            <p:strVal val="#ppt_w+.3"/>
                                          </p:val>
                                        </p:tav>
                                        <p:tav tm="100000">
                                          <p:val>
                                            <p:strVal val="#ppt_w"/>
                                          </p:val>
                                        </p:tav>
                                      </p:tavLst>
                                    </p:anim>
                                    <p:anim calcmode="lin" valueType="num">
                                      <p:cBhvr>
                                        <p:cTn id="47" dur="1000" fill="hold"/>
                                        <p:tgtEl>
                                          <p:spTgt spid="15"/>
                                        </p:tgtEl>
                                        <p:attrNameLst>
                                          <p:attrName>ppt_h</p:attrName>
                                        </p:attrNameLst>
                                      </p:cBhvr>
                                      <p:tavLst>
                                        <p:tav tm="0">
                                          <p:val>
                                            <p:strVal val="#ppt_h"/>
                                          </p:val>
                                        </p:tav>
                                        <p:tav tm="100000">
                                          <p:val>
                                            <p:strVal val="#ppt_h"/>
                                          </p:val>
                                        </p:tav>
                                      </p:tavLst>
                                    </p:anim>
                                    <p:animEffect transition="in" filter="fade">
                                      <p:cBhvr>
                                        <p:cTn id="48" dur="1000"/>
                                        <p:tgtEl>
                                          <p:spTgt spid="15"/>
                                        </p:tgtEl>
                                      </p:cBhvr>
                                    </p:animEffect>
                                  </p:childTnLst>
                                </p:cTn>
                              </p:par>
                            </p:childTnLst>
                          </p:cTn>
                        </p:par>
                        <p:par>
                          <p:cTn id="49" fill="hold">
                            <p:stCondLst>
                              <p:cond delay="7760"/>
                            </p:stCondLst>
                            <p:childTnLst>
                              <p:par>
                                <p:cTn id="50" presetID="50" presetClass="entr" presetSubtype="0" decel="10000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1000" fill="hold"/>
                                        <p:tgtEl>
                                          <p:spTgt spid="16"/>
                                        </p:tgtEl>
                                        <p:attrNameLst>
                                          <p:attrName>ppt_w</p:attrName>
                                        </p:attrNameLst>
                                      </p:cBhvr>
                                      <p:tavLst>
                                        <p:tav tm="0">
                                          <p:val>
                                            <p:strVal val="#ppt_w+.3"/>
                                          </p:val>
                                        </p:tav>
                                        <p:tav tm="100000">
                                          <p:val>
                                            <p:strVal val="#ppt_w"/>
                                          </p:val>
                                        </p:tav>
                                      </p:tavLst>
                                    </p:anim>
                                    <p:anim calcmode="lin" valueType="num">
                                      <p:cBhvr>
                                        <p:cTn id="53" dur="1000" fill="hold"/>
                                        <p:tgtEl>
                                          <p:spTgt spid="16"/>
                                        </p:tgtEl>
                                        <p:attrNameLst>
                                          <p:attrName>ppt_h</p:attrName>
                                        </p:attrNameLst>
                                      </p:cBhvr>
                                      <p:tavLst>
                                        <p:tav tm="0">
                                          <p:val>
                                            <p:strVal val="#ppt_h"/>
                                          </p:val>
                                        </p:tav>
                                        <p:tav tm="100000">
                                          <p:val>
                                            <p:strVal val="#ppt_h"/>
                                          </p:val>
                                        </p:tav>
                                      </p:tavLst>
                                    </p:anim>
                                    <p:animEffect transition="in" filter="fade">
                                      <p:cBhvr>
                                        <p:cTn id="54" dur="1000"/>
                                        <p:tgtEl>
                                          <p:spTgt spid="16"/>
                                        </p:tgtEl>
                                      </p:cBhvr>
                                    </p:animEffect>
                                  </p:childTnLst>
                                </p:cTn>
                              </p:par>
                            </p:childTnLst>
                          </p:cTn>
                        </p:par>
                        <p:par>
                          <p:cTn id="55" fill="hold">
                            <p:stCondLst>
                              <p:cond delay="8760"/>
                            </p:stCondLst>
                            <p:childTnLst>
                              <p:par>
                                <p:cTn id="56" presetID="50" presetClass="entr" presetSubtype="0" decel="10000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1000" fill="hold"/>
                                        <p:tgtEl>
                                          <p:spTgt spid="17"/>
                                        </p:tgtEl>
                                        <p:attrNameLst>
                                          <p:attrName>ppt_w</p:attrName>
                                        </p:attrNameLst>
                                      </p:cBhvr>
                                      <p:tavLst>
                                        <p:tav tm="0">
                                          <p:val>
                                            <p:strVal val="#ppt_w+.3"/>
                                          </p:val>
                                        </p:tav>
                                        <p:tav tm="100000">
                                          <p:val>
                                            <p:strVal val="#ppt_w"/>
                                          </p:val>
                                        </p:tav>
                                      </p:tavLst>
                                    </p:anim>
                                    <p:anim calcmode="lin" valueType="num">
                                      <p:cBhvr>
                                        <p:cTn id="59" dur="1000" fill="hold"/>
                                        <p:tgtEl>
                                          <p:spTgt spid="17"/>
                                        </p:tgtEl>
                                        <p:attrNameLst>
                                          <p:attrName>ppt_h</p:attrName>
                                        </p:attrNameLst>
                                      </p:cBhvr>
                                      <p:tavLst>
                                        <p:tav tm="0">
                                          <p:val>
                                            <p:strVal val="#ppt_h"/>
                                          </p:val>
                                        </p:tav>
                                        <p:tav tm="100000">
                                          <p:val>
                                            <p:strVal val="#ppt_h"/>
                                          </p:val>
                                        </p:tav>
                                      </p:tavLst>
                                    </p:anim>
                                    <p:animEffect transition="in" filter="fade">
                                      <p:cBhvr>
                                        <p:cTn id="60" dur="1000"/>
                                        <p:tgtEl>
                                          <p:spTgt spid="17"/>
                                        </p:tgtEl>
                                      </p:cBhvr>
                                    </p:animEffect>
                                  </p:childTnLst>
                                </p:cTn>
                              </p:par>
                            </p:childTnLst>
                          </p:cTn>
                        </p:par>
                        <p:par>
                          <p:cTn id="61" fill="hold">
                            <p:stCondLst>
                              <p:cond delay="9760"/>
                            </p:stCondLst>
                            <p:childTnLst>
                              <p:par>
                                <p:cTn id="62" presetID="50" presetClass="entr" presetSubtype="0" decel="10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1000" fill="hold"/>
                                        <p:tgtEl>
                                          <p:spTgt spid="18"/>
                                        </p:tgtEl>
                                        <p:attrNameLst>
                                          <p:attrName>ppt_w</p:attrName>
                                        </p:attrNameLst>
                                      </p:cBhvr>
                                      <p:tavLst>
                                        <p:tav tm="0">
                                          <p:val>
                                            <p:strVal val="#ppt_w+.3"/>
                                          </p:val>
                                        </p:tav>
                                        <p:tav tm="100000">
                                          <p:val>
                                            <p:strVal val="#ppt_w"/>
                                          </p:val>
                                        </p:tav>
                                      </p:tavLst>
                                    </p:anim>
                                    <p:anim calcmode="lin" valueType="num">
                                      <p:cBhvr>
                                        <p:cTn id="65" dur="1000" fill="hold"/>
                                        <p:tgtEl>
                                          <p:spTgt spid="18"/>
                                        </p:tgtEl>
                                        <p:attrNameLst>
                                          <p:attrName>ppt_h</p:attrName>
                                        </p:attrNameLst>
                                      </p:cBhvr>
                                      <p:tavLst>
                                        <p:tav tm="0">
                                          <p:val>
                                            <p:strVal val="#ppt_h"/>
                                          </p:val>
                                        </p:tav>
                                        <p:tav tm="100000">
                                          <p:val>
                                            <p:strVal val="#ppt_h"/>
                                          </p:val>
                                        </p:tav>
                                      </p:tavLst>
                                    </p:anim>
                                    <p:animEffect transition="in" filter="fade">
                                      <p:cBhvr>
                                        <p:cTn id="66"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5" grpId="0"/>
      <p:bldP spid="16" grpId="0"/>
      <p:bldP spid="17" grpId="0"/>
      <p:bldP spid="1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accent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7" name="Rectangle 6"/>
          <p:cNvSpPr/>
          <p:nvPr/>
        </p:nvSpPr>
        <p:spPr>
          <a:xfrm>
            <a:off x="0" y="1828800"/>
            <a:ext cx="3738524" cy="400110"/>
          </a:xfrm>
          <a:prstGeom prst="rect">
            <a:avLst/>
          </a:prstGeom>
        </p:spPr>
        <p:txBody>
          <a:bodyPr wrap="none">
            <a:spAutoFit/>
          </a:bodyPr>
          <a:lstStyle/>
          <a:p>
            <a:r>
              <a:rPr lang="en-US" sz="2000" b="1" dirty="0" smtClean="0">
                <a:solidFill>
                  <a:schemeClr val="accent1"/>
                </a:solidFill>
              </a:rPr>
              <a:t>b) Medical Maintenance Engineer</a:t>
            </a:r>
            <a:endParaRPr lang="en-US" sz="2000" dirty="0">
              <a:solidFill>
                <a:schemeClr val="accent1"/>
              </a:solidFill>
            </a:endParaRPr>
          </a:p>
        </p:txBody>
      </p:sp>
      <p:sp>
        <p:nvSpPr>
          <p:cNvPr id="8" name="Rectangle 7"/>
          <p:cNvSpPr/>
          <p:nvPr/>
        </p:nvSpPr>
        <p:spPr>
          <a:xfrm>
            <a:off x="0" y="2286000"/>
            <a:ext cx="1230530" cy="400110"/>
          </a:xfrm>
          <a:prstGeom prst="rect">
            <a:avLst/>
          </a:prstGeom>
        </p:spPr>
        <p:txBody>
          <a:bodyPr wrap="none">
            <a:spAutoFit/>
          </a:bodyPr>
          <a:lstStyle/>
          <a:p>
            <a:pPr>
              <a:buFont typeface="Arial" pitchFamily="34" charset="0"/>
              <a:buChar char="•"/>
            </a:pPr>
            <a:r>
              <a:rPr lang="en-US" sz="2000" b="1" dirty="0" smtClean="0">
                <a:solidFill>
                  <a:schemeClr val="accent1"/>
                </a:solidFill>
              </a:rPr>
              <a:t>Job Title</a:t>
            </a:r>
            <a:r>
              <a:rPr lang="en-US" b="1" dirty="0" smtClean="0"/>
              <a:t>:</a:t>
            </a:r>
            <a:endParaRPr lang="en-US" dirty="0"/>
          </a:p>
        </p:txBody>
      </p:sp>
      <p:sp>
        <p:nvSpPr>
          <p:cNvPr id="9" name="Rectangle 8"/>
          <p:cNvSpPr/>
          <p:nvPr/>
        </p:nvSpPr>
        <p:spPr>
          <a:xfrm>
            <a:off x="1219200" y="2286000"/>
            <a:ext cx="3159839" cy="369332"/>
          </a:xfrm>
          <a:prstGeom prst="rect">
            <a:avLst/>
          </a:prstGeom>
        </p:spPr>
        <p:txBody>
          <a:bodyPr wrap="none">
            <a:spAutoFit/>
          </a:bodyPr>
          <a:lstStyle/>
          <a:p>
            <a:r>
              <a:rPr lang="en-US" b="1" dirty="0" smtClean="0"/>
              <a:t>Medical Maintenance Engineer</a:t>
            </a:r>
            <a:r>
              <a:rPr lang="en-US" dirty="0" smtClean="0"/>
              <a:t>.</a:t>
            </a:r>
            <a:endParaRPr lang="en-US" b="1" dirty="0"/>
          </a:p>
        </p:txBody>
      </p:sp>
      <p:sp>
        <p:nvSpPr>
          <p:cNvPr id="10" name="Rectangle 9"/>
          <p:cNvSpPr/>
          <p:nvPr/>
        </p:nvSpPr>
        <p:spPr>
          <a:xfrm>
            <a:off x="0" y="2667000"/>
            <a:ext cx="6172200" cy="400110"/>
          </a:xfrm>
          <a:prstGeom prst="rect">
            <a:avLst/>
          </a:prstGeom>
        </p:spPr>
        <p:txBody>
          <a:bodyPr wrap="square">
            <a:spAutoFit/>
          </a:bodyPr>
          <a:lstStyle/>
          <a:p>
            <a:pPr>
              <a:buFont typeface="Arial" pitchFamily="34" charset="0"/>
              <a:buChar char="•"/>
            </a:pPr>
            <a:r>
              <a:rPr lang="en-US" sz="2000" b="1" dirty="0" smtClean="0">
                <a:solidFill>
                  <a:schemeClr val="accent1"/>
                </a:solidFill>
              </a:rPr>
              <a:t>The academic qualifications and experiences required</a:t>
            </a:r>
            <a:r>
              <a:rPr lang="en-US" b="1" dirty="0" smtClean="0">
                <a:solidFill>
                  <a:schemeClr val="tx2"/>
                </a:solidFill>
              </a:rPr>
              <a:t>:</a:t>
            </a:r>
            <a:endParaRPr lang="en-US" dirty="0">
              <a:solidFill>
                <a:schemeClr val="tx2"/>
              </a:solidFill>
            </a:endParaRPr>
          </a:p>
        </p:txBody>
      </p:sp>
      <p:sp>
        <p:nvSpPr>
          <p:cNvPr id="11" name="Rectangle 10"/>
          <p:cNvSpPr/>
          <p:nvPr/>
        </p:nvSpPr>
        <p:spPr>
          <a:xfrm>
            <a:off x="228600" y="3048000"/>
            <a:ext cx="6400800" cy="646331"/>
          </a:xfrm>
          <a:prstGeom prst="rect">
            <a:avLst/>
          </a:prstGeom>
        </p:spPr>
        <p:txBody>
          <a:bodyPr wrap="square">
            <a:spAutoFit/>
          </a:bodyPr>
          <a:lstStyle/>
          <a:p>
            <a:r>
              <a:rPr lang="en-US" b="1" dirty="0" smtClean="0"/>
              <a:t>1. Bachelor degree in Medical or Electronic devices engineering.</a:t>
            </a:r>
          </a:p>
          <a:p>
            <a:r>
              <a:rPr lang="en-US" b="1" dirty="0" smtClean="0"/>
              <a:t>2. Five years of experience in maintenance of medical devices.</a:t>
            </a:r>
            <a:endParaRPr lang="en-US" b="1" dirty="0"/>
          </a:p>
        </p:txBody>
      </p:sp>
      <p:sp>
        <p:nvSpPr>
          <p:cNvPr id="12" name="Rectangle 11"/>
          <p:cNvSpPr/>
          <p:nvPr/>
        </p:nvSpPr>
        <p:spPr>
          <a:xfrm>
            <a:off x="76200" y="3657600"/>
            <a:ext cx="1558440" cy="400110"/>
          </a:xfrm>
          <a:prstGeom prst="rect">
            <a:avLst/>
          </a:prstGeom>
        </p:spPr>
        <p:txBody>
          <a:bodyPr wrap="none">
            <a:spAutoFit/>
          </a:bodyPr>
          <a:lstStyle/>
          <a:p>
            <a:pPr>
              <a:buFont typeface="Arial" pitchFamily="34" charset="0"/>
              <a:buChar char="•"/>
            </a:pPr>
            <a:r>
              <a:rPr lang="en-US" sz="2000" dirty="0" smtClean="0">
                <a:solidFill>
                  <a:schemeClr val="accent1"/>
                </a:solidFill>
              </a:rPr>
              <a:t> </a:t>
            </a:r>
            <a:r>
              <a:rPr lang="en-US" sz="2000" b="1" dirty="0" smtClean="0">
                <a:solidFill>
                  <a:schemeClr val="accent1"/>
                </a:solidFill>
              </a:rPr>
              <a:t>Main tasks</a:t>
            </a:r>
            <a:r>
              <a:rPr lang="en-US" b="1" dirty="0" smtClean="0">
                <a:solidFill>
                  <a:schemeClr val="accent1"/>
                </a:solidFill>
              </a:rPr>
              <a:t>:</a:t>
            </a:r>
            <a:endParaRPr lang="en-US" dirty="0">
              <a:solidFill>
                <a:schemeClr val="accent1"/>
              </a:solidFill>
            </a:endParaRPr>
          </a:p>
        </p:txBody>
      </p:sp>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22" name="Rectangle 21"/>
          <p:cNvSpPr/>
          <p:nvPr/>
        </p:nvSpPr>
        <p:spPr>
          <a:xfrm>
            <a:off x="304800" y="3962400"/>
            <a:ext cx="6324600" cy="2585323"/>
          </a:xfrm>
          <a:prstGeom prst="rect">
            <a:avLst/>
          </a:prstGeom>
        </p:spPr>
        <p:txBody>
          <a:bodyPr wrap="square">
            <a:spAutoFit/>
          </a:bodyPr>
          <a:lstStyle/>
          <a:p>
            <a:r>
              <a:rPr lang="en-US" b="1" dirty="0" smtClean="0"/>
              <a:t>1. Developing a work program and distributing duties on medical devices technicians.</a:t>
            </a:r>
          </a:p>
          <a:p>
            <a:r>
              <a:rPr lang="en-US" b="1" dirty="0" smtClean="0"/>
              <a:t>2. Following-up on medical devices that are sent to outer repair shops.</a:t>
            </a:r>
          </a:p>
          <a:p>
            <a:r>
              <a:rPr lang="en-US" b="1" dirty="0" smtClean="0"/>
              <a:t>3. Provide the tools, inspection equipment and spare parts required for maintenance.</a:t>
            </a:r>
          </a:p>
          <a:p>
            <a:r>
              <a:rPr lang="en-US" b="1" dirty="0" smtClean="0"/>
              <a:t>4. Submitting the periodic reports to the head of maintenance department.</a:t>
            </a:r>
          </a:p>
          <a:p>
            <a:endParaRPr lang="en-US" b="1" dirty="0"/>
          </a:p>
        </p:txBody>
      </p:sp>
      <p:sp>
        <p:nvSpPr>
          <p:cNvPr id="23" name="Rectangle 22"/>
          <p:cNvSpPr/>
          <p:nvPr/>
        </p:nvSpPr>
        <p:spPr>
          <a:xfrm>
            <a:off x="381000" y="6172201"/>
            <a:ext cx="5943600" cy="646331"/>
          </a:xfrm>
          <a:prstGeom prst="rect">
            <a:avLst/>
          </a:prstGeom>
        </p:spPr>
        <p:txBody>
          <a:bodyPr wrap="square">
            <a:spAutoFit/>
          </a:bodyPr>
          <a:lstStyle/>
          <a:p>
            <a:r>
              <a:rPr lang="en-US" b="1" dirty="0" smtClean="0"/>
              <a:t>5.Developing preventive maintenance programs associated with the medical maintenance department.</a:t>
            </a:r>
            <a:endParaRPr lang="en-US" b="1" dirty="0"/>
          </a:p>
        </p:txBody>
      </p:sp>
      <p:sp>
        <p:nvSpPr>
          <p:cNvPr id="17" name="Rectangle 1"/>
          <p:cNvSpPr>
            <a:spLocks noGrp="1"/>
          </p:cNvSpPr>
          <p:nvPr>
            <p:ph type="title"/>
          </p:nvPr>
        </p:nvSpPr>
        <p:spPr>
          <a:xfrm>
            <a:off x="609600" y="157480"/>
            <a:ext cx="8153400" cy="1214120"/>
          </a:xfrm>
        </p:spPr>
        <p:txBody>
          <a:bodyPr>
            <a:normAutofit/>
          </a:bodyPr>
          <a:lstStyle>
            <a:extLst/>
          </a:lstStyle>
          <a:p>
            <a:r>
              <a:rPr lang="en-US" sz="4400" b="1" dirty="0" smtClean="0"/>
              <a:t>Job Description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0" end="0"/>
                                            </p:txEl>
                                          </p:spTgt>
                                        </p:tgtEl>
                                        <p:attrNameLst>
                                          <p:attrName>style.textDecorationUnderline</p:attrName>
                                        </p:attrNameLst>
                                      </p:cBhvr>
                                      <p:to>
                                        <p:strVal val="true"/>
                                      </p:to>
                                    </p:set>
                                  </p:childTnLst>
                                </p:cTn>
                              </p:par>
                            </p:childTnLst>
                          </p:cTn>
                        </p:par>
                        <p:par>
                          <p:cTn id="7" fill="hold">
                            <p:stCondLst>
                              <p:cond delay="760"/>
                            </p:stCondLst>
                            <p:childTnLst>
                              <p:par>
                                <p:cTn id="8" presetID="50" presetClass="entr" presetSubtype="0" decel="10000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1000" fill="hold"/>
                                        <p:tgtEl>
                                          <p:spTgt spid="7"/>
                                        </p:tgtEl>
                                        <p:attrNameLst>
                                          <p:attrName>ppt_w</p:attrName>
                                        </p:attrNameLst>
                                      </p:cBhvr>
                                      <p:tavLst>
                                        <p:tav tm="0">
                                          <p:val>
                                            <p:strVal val="#ppt_w+.3"/>
                                          </p:val>
                                        </p:tav>
                                        <p:tav tm="100000">
                                          <p:val>
                                            <p:strVal val="#ppt_w"/>
                                          </p:val>
                                        </p:tav>
                                      </p:tavLst>
                                    </p:anim>
                                    <p:anim calcmode="lin" valueType="num">
                                      <p:cBhvr>
                                        <p:cTn id="11" dur="1000" fill="hold"/>
                                        <p:tgtEl>
                                          <p:spTgt spid="7"/>
                                        </p:tgtEl>
                                        <p:attrNameLst>
                                          <p:attrName>ppt_h</p:attrName>
                                        </p:attrNameLst>
                                      </p:cBhvr>
                                      <p:tavLst>
                                        <p:tav tm="0">
                                          <p:val>
                                            <p:strVal val="#ppt_h"/>
                                          </p:val>
                                        </p:tav>
                                        <p:tav tm="100000">
                                          <p:val>
                                            <p:strVal val="#ppt_h"/>
                                          </p:val>
                                        </p:tav>
                                      </p:tavLst>
                                    </p:anim>
                                    <p:animEffect transition="in" filter="fade">
                                      <p:cBhvr>
                                        <p:cTn id="12" dur="1000"/>
                                        <p:tgtEl>
                                          <p:spTgt spid="7"/>
                                        </p:tgtEl>
                                      </p:cBhvr>
                                    </p:animEffect>
                                  </p:childTnLst>
                                </p:cTn>
                              </p:par>
                            </p:childTnLst>
                          </p:cTn>
                        </p:par>
                        <p:par>
                          <p:cTn id="13" fill="hold">
                            <p:stCondLst>
                              <p:cond delay="1760"/>
                            </p:stCondLst>
                            <p:childTnLst>
                              <p:par>
                                <p:cTn id="14" presetID="50" presetClass="entr" presetSubtype="0" decel="10000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ppt_w+.3"/>
                                          </p:val>
                                        </p:tav>
                                        <p:tav tm="100000">
                                          <p:val>
                                            <p:strVal val="#ppt_w"/>
                                          </p:val>
                                        </p:tav>
                                      </p:tavLst>
                                    </p:anim>
                                    <p:anim calcmode="lin" valueType="num">
                                      <p:cBhvr>
                                        <p:cTn id="17" dur="1000" fill="hold"/>
                                        <p:tgtEl>
                                          <p:spTgt spid="8"/>
                                        </p:tgtEl>
                                        <p:attrNameLst>
                                          <p:attrName>ppt_h</p:attrName>
                                        </p:attrNameLst>
                                      </p:cBhvr>
                                      <p:tavLst>
                                        <p:tav tm="0">
                                          <p:val>
                                            <p:strVal val="#ppt_h"/>
                                          </p:val>
                                        </p:tav>
                                        <p:tav tm="100000">
                                          <p:val>
                                            <p:strVal val="#ppt_h"/>
                                          </p:val>
                                        </p:tav>
                                      </p:tavLst>
                                    </p:anim>
                                    <p:animEffect transition="in" filter="fade">
                                      <p:cBhvr>
                                        <p:cTn id="18" dur="1000"/>
                                        <p:tgtEl>
                                          <p:spTgt spid="8"/>
                                        </p:tgtEl>
                                      </p:cBhvr>
                                    </p:animEffect>
                                  </p:childTnLst>
                                </p:cTn>
                              </p:par>
                            </p:childTnLst>
                          </p:cTn>
                        </p:par>
                        <p:par>
                          <p:cTn id="19" fill="hold">
                            <p:stCondLst>
                              <p:cond delay="2760"/>
                            </p:stCondLst>
                            <p:childTnLst>
                              <p:par>
                                <p:cTn id="20" presetID="50" presetClass="entr" presetSubtype="0" decel="10000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1000" fill="hold"/>
                                        <p:tgtEl>
                                          <p:spTgt spid="9"/>
                                        </p:tgtEl>
                                        <p:attrNameLst>
                                          <p:attrName>ppt_w</p:attrName>
                                        </p:attrNameLst>
                                      </p:cBhvr>
                                      <p:tavLst>
                                        <p:tav tm="0">
                                          <p:val>
                                            <p:strVal val="#ppt_w+.3"/>
                                          </p:val>
                                        </p:tav>
                                        <p:tav tm="100000">
                                          <p:val>
                                            <p:strVal val="#ppt_w"/>
                                          </p:val>
                                        </p:tav>
                                      </p:tavLst>
                                    </p:anim>
                                    <p:anim calcmode="lin" valueType="num">
                                      <p:cBhvr>
                                        <p:cTn id="23" dur="1000" fill="hold"/>
                                        <p:tgtEl>
                                          <p:spTgt spid="9"/>
                                        </p:tgtEl>
                                        <p:attrNameLst>
                                          <p:attrName>ppt_h</p:attrName>
                                        </p:attrNameLst>
                                      </p:cBhvr>
                                      <p:tavLst>
                                        <p:tav tm="0">
                                          <p:val>
                                            <p:strVal val="#ppt_h"/>
                                          </p:val>
                                        </p:tav>
                                        <p:tav tm="100000">
                                          <p:val>
                                            <p:strVal val="#ppt_h"/>
                                          </p:val>
                                        </p:tav>
                                      </p:tavLst>
                                    </p:anim>
                                    <p:animEffect transition="in" filter="fade">
                                      <p:cBhvr>
                                        <p:cTn id="24" dur="1000"/>
                                        <p:tgtEl>
                                          <p:spTgt spid="9"/>
                                        </p:tgtEl>
                                      </p:cBhvr>
                                    </p:animEffect>
                                  </p:childTnLst>
                                </p:cTn>
                              </p:par>
                            </p:childTnLst>
                          </p:cTn>
                        </p:par>
                        <p:par>
                          <p:cTn id="25" fill="hold">
                            <p:stCondLst>
                              <p:cond delay="3760"/>
                            </p:stCondLst>
                            <p:childTnLst>
                              <p:par>
                                <p:cTn id="26" presetID="50" presetClass="entr" presetSubtype="0" decel="10000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strVal val="#ppt_w+.3"/>
                                          </p:val>
                                        </p:tav>
                                        <p:tav tm="100000">
                                          <p:val>
                                            <p:strVal val="#ppt_w"/>
                                          </p:val>
                                        </p:tav>
                                      </p:tavLst>
                                    </p:anim>
                                    <p:anim calcmode="lin" valueType="num">
                                      <p:cBhvr>
                                        <p:cTn id="29" dur="1000" fill="hold"/>
                                        <p:tgtEl>
                                          <p:spTgt spid="10"/>
                                        </p:tgtEl>
                                        <p:attrNameLst>
                                          <p:attrName>ppt_h</p:attrName>
                                        </p:attrNameLst>
                                      </p:cBhvr>
                                      <p:tavLst>
                                        <p:tav tm="0">
                                          <p:val>
                                            <p:strVal val="#ppt_h"/>
                                          </p:val>
                                        </p:tav>
                                        <p:tav tm="100000">
                                          <p:val>
                                            <p:strVal val="#ppt_h"/>
                                          </p:val>
                                        </p:tav>
                                      </p:tavLst>
                                    </p:anim>
                                    <p:animEffect transition="in" filter="fade">
                                      <p:cBhvr>
                                        <p:cTn id="30" dur="1000"/>
                                        <p:tgtEl>
                                          <p:spTgt spid="10"/>
                                        </p:tgtEl>
                                      </p:cBhvr>
                                    </p:animEffect>
                                  </p:childTnLst>
                                </p:cTn>
                              </p:par>
                            </p:childTnLst>
                          </p:cTn>
                        </p:par>
                        <p:par>
                          <p:cTn id="31" fill="hold">
                            <p:stCondLst>
                              <p:cond delay="4760"/>
                            </p:stCondLst>
                            <p:childTnLst>
                              <p:par>
                                <p:cTn id="32" presetID="50" presetClass="entr" presetSubtype="0" decel="10000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1000" fill="hold"/>
                                        <p:tgtEl>
                                          <p:spTgt spid="11"/>
                                        </p:tgtEl>
                                        <p:attrNameLst>
                                          <p:attrName>ppt_w</p:attrName>
                                        </p:attrNameLst>
                                      </p:cBhvr>
                                      <p:tavLst>
                                        <p:tav tm="0">
                                          <p:val>
                                            <p:strVal val="#ppt_w+.3"/>
                                          </p:val>
                                        </p:tav>
                                        <p:tav tm="100000">
                                          <p:val>
                                            <p:strVal val="#ppt_w"/>
                                          </p:val>
                                        </p:tav>
                                      </p:tavLst>
                                    </p:anim>
                                    <p:anim calcmode="lin" valueType="num">
                                      <p:cBhvr>
                                        <p:cTn id="35" dur="1000" fill="hold"/>
                                        <p:tgtEl>
                                          <p:spTgt spid="11"/>
                                        </p:tgtEl>
                                        <p:attrNameLst>
                                          <p:attrName>ppt_h</p:attrName>
                                        </p:attrNameLst>
                                      </p:cBhvr>
                                      <p:tavLst>
                                        <p:tav tm="0">
                                          <p:val>
                                            <p:strVal val="#ppt_h"/>
                                          </p:val>
                                        </p:tav>
                                        <p:tav tm="100000">
                                          <p:val>
                                            <p:strVal val="#ppt_h"/>
                                          </p:val>
                                        </p:tav>
                                      </p:tavLst>
                                    </p:anim>
                                    <p:animEffect transition="in" filter="fade">
                                      <p:cBhvr>
                                        <p:cTn id="36" dur="1000"/>
                                        <p:tgtEl>
                                          <p:spTgt spid="11"/>
                                        </p:tgtEl>
                                      </p:cBhvr>
                                    </p:animEffect>
                                  </p:childTnLst>
                                </p:cTn>
                              </p:par>
                            </p:childTnLst>
                          </p:cTn>
                        </p:par>
                        <p:par>
                          <p:cTn id="37" fill="hold">
                            <p:stCondLst>
                              <p:cond delay="5760"/>
                            </p:stCondLst>
                            <p:childTnLst>
                              <p:par>
                                <p:cTn id="38" presetID="50" presetClass="entr" presetSubtype="0" decel="10000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1000" fill="hold"/>
                                        <p:tgtEl>
                                          <p:spTgt spid="12"/>
                                        </p:tgtEl>
                                        <p:attrNameLst>
                                          <p:attrName>ppt_w</p:attrName>
                                        </p:attrNameLst>
                                      </p:cBhvr>
                                      <p:tavLst>
                                        <p:tav tm="0">
                                          <p:val>
                                            <p:strVal val="#ppt_w+.3"/>
                                          </p:val>
                                        </p:tav>
                                        <p:tav tm="100000">
                                          <p:val>
                                            <p:strVal val="#ppt_w"/>
                                          </p:val>
                                        </p:tav>
                                      </p:tavLst>
                                    </p:anim>
                                    <p:anim calcmode="lin" valueType="num">
                                      <p:cBhvr>
                                        <p:cTn id="41" dur="1000" fill="hold"/>
                                        <p:tgtEl>
                                          <p:spTgt spid="12"/>
                                        </p:tgtEl>
                                        <p:attrNameLst>
                                          <p:attrName>ppt_h</p:attrName>
                                        </p:attrNameLst>
                                      </p:cBhvr>
                                      <p:tavLst>
                                        <p:tav tm="0">
                                          <p:val>
                                            <p:strVal val="#ppt_h"/>
                                          </p:val>
                                        </p:tav>
                                        <p:tav tm="100000">
                                          <p:val>
                                            <p:strVal val="#ppt_h"/>
                                          </p:val>
                                        </p:tav>
                                      </p:tavLst>
                                    </p:anim>
                                    <p:animEffect transition="in" filter="fade">
                                      <p:cBhvr>
                                        <p:cTn id="42" dur="1000"/>
                                        <p:tgtEl>
                                          <p:spTgt spid="12"/>
                                        </p:tgtEl>
                                      </p:cBhvr>
                                    </p:animEffect>
                                  </p:childTnLst>
                                </p:cTn>
                              </p:par>
                            </p:childTnLst>
                          </p:cTn>
                        </p:par>
                        <p:par>
                          <p:cTn id="43" fill="hold">
                            <p:stCondLst>
                              <p:cond delay="6760"/>
                            </p:stCondLst>
                            <p:childTnLst>
                              <p:par>
                                <p:cTn id="44" presetID="50" presetClass="entr" presetSubtype="0" decel="10000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1000" fill="hold"/>
                                        <p:tgtEl>
                                          <p:spTgt spid="22"/>
                                        </p:tgtEl>
                                        <p:attrNameLst>
                                          <p:attrName>ppt_w</p:attrName>
                                        </p:attrNameLst>
                                      </p:cBhvr>
                                      <p:tavLst>
                                        <p:tav tm="0">
                                          <p:val>
                                            <p:strVal val="#ppt_w+.3"/>
                                          </p:val>
                                        </p:tav>
                                        <p:tav tm="100000">
                                          <p:val>
                                            <p:strVal val="#ppt_w"/>
                                          </p:val>
                                        </p:tav>
                                      </p:tavLst>
                                    </p:anim>
                                    <p:anim calcmode="lin" valueType="num">
                                      <p:cBhvr>
                                        <p:cTn id="47" dur="1000" fill="hold"/>
                                        <p:tgtEl>
                                          <p:spTgt spid="22"/>
                                        </p:tgtEl>
                                        <p:attrNameLst>
                                          <p:attrName>ppt_h</p:attrName>
                                        </p:attrNameLst>
                                      </p:cBhvr>
                                      <p:tavLst>
                                        <p:tav tm="0">
                                          <p:val>
                                            <p:strVal val="#ppt_h"/>
                                          </p:val>
                                        </p:tav>
                                        <p:tav tm="100000">
                                          <p:val>
                                            <p:strVal val="#ppt_h"/>
                                          </p:val>
                                        </p:tav>
                                      </p:tavLst>
                                    </p:anim>
                                    <p:animEffect transition="in" filter="fade">
                                      <p:cBhvr>
                                        <p:cTn id="48" dur="1000"/>
                                        <p:tgtEl>
                                          <p:spTgt spid="22"/>
                                        </p:tgtEl>
                                      </p:cBhvr>
                                    </p:animEffect>
                                  </p:childTnLst>
                                </p:cTn>
                              </p:par>
                            </p:childTnLst>
                          </p:cTn>
                        </p:par>
                        <p:par>
                          <p:cTn id="49" fill="hold">
                            <p:stCondLst>
                              <p:cond delay="7760"/>
                            </p:stCondLst>
                            <p:childTnLst>
                              <p:par>
                                <p:cTn id="50" presetID="50" presetClass="entr" presetSubtype="0" decel="10000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p:cTn id="52" dur="1000" fill="hold"/>
                                        <p:tgtEl>
                                          <p:spTgt spid="23"/>
                                        </p:tgtEl>
                                        <p:attrNameLst>
                                          <p:attrName>ppt_w</p:attrName>
                                        </p:attrNameLst>
                                      </p:cBhvr>
                                      <p:tavLst>
                                        <p:tav tm="0">
                                          <p:val>
                                            <p:strVal val="#ppt_w+.3"/>
                                          </p:val>
                                        </p:tav>
                                        <p:tav tm="100000">
                                          <p:val>
                                            <p:strVal val="#ppt_w"/>
                                          </p:val>
                                        </p:tav>
                                      </p:tavLst>
                                    </p:anim>
                                    <p:anim calcmode="lin" valueType="num">
                                      <p:cBhvr>
                                        <p:cTn id="53" dur="1000" fill="hold"/>
                                        <p:tgtEl>
                                          <p:spTgt spid="23"/>
                                        </p:tgtEl>
                                        <p:attrNameLst>
                                          <p:attrName>ppt_h</p:attrName>
                                        </p:attrNameLst>
                                      </p:cBhvr>
                                      <p:tavLst>
                                        <p:tav tm="0">
                                          <p:val>
                                            <p:strVal val="#ppt_h"/>
                                          </p:val>
                                        </p:tav>
                                        <p:tav tm="100000">
                                          <p:val>
                                            <p:strVal val="#ppt_h"/>
                                          </p:val>
                                        </p:tav>
                                      </p:tavLst>
                                    </p:anim>
                                    <p:animEffect transition="in" filter="fade">
                                      <p:cBhvr>
                                        <p:cTn id="54"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22" grpId="0"/>
      <p:bldP spid="2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accent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7" name="Rectangle 6"/>
          <p:cNvSpPr/>
          <p:nvPr/>
        </p:nvSpPr>
        <p:spPr>
          <a:xfrm>
            <a:off x="0" y="1828800"/>
            <a:ext cx="3357650" cy="400110"/>
          </a:xfrm>
          <a:prstGeom prst="rect">
            <a:avLst/>
          </a:prstGeom>
        </p:spPr>
        <p:txBody>
          <a:bodyPr wrap="none">
            <a:spAutoFit/>
          </a:bodyPr>
          <a:lstStyle/>
          <a:p>
            <a:r>
              <a:rPr lang="en-US" sz="2000" b="1" dirty="0" smtClean="0">
                <a:solidFill>
                  <a:schemeClr val="accent1"/>
                </a:solidFill>
              </a:rPr>
              <a:t>c) Medical Devices Technician</a:t>
            </a:r>
            <a:endParaRPr lang="en-US" sz="2000" dirty="0">
              <a:solidFill>
                <a:schemeClr val="accent1"/>
              </a:solidFill>
            </a:endParaRPr>
          </a:p>
        </p:txBody>
      </p:sp>
      <p:sp>
        <p:nvSpPr>
          <p:cNvPr id="8" name="Rectangle 7"/>
          <p:cNvSpPr/>
          <p:nvPr/>
        </p:nvSpPr>
        <p:spPr>
          <a:xfrm>
            <a:off x="0" y="2286000"/>
            <a:ext cx="1230530" cy="400110"/>
          </a:xfrm>
          <a:prstGeom prst="rect">
            <a:avLst/>
          </a:prstGeom>
        </p:spPr>
        <p:txBody>
          <a:bodyPr wrap="none">
            <a:spAutoFit/>
          </a:bodyPr>
          <a:lstStyle/>
          <a:p>
            <a:pPr>
              <a:buFont typeface="Arial" pitchFamily="34" charset="0"/>
              <a:buChar char="•"/>
            </a:pPr>
            <a:r>
              <a:rPr lang="en-US" sz="2000" b="1" dirty="0" smtClean="0">
                <a:solidFill>
                  <a:schemeClr val="accent1"/>
                </a:solidFill>
              </a:rPr>
              <a:t>Job Title</a:t>
            </a:r>
            <a:r>
              <a:rPr lang="en-US" b="1" dirty="0" smtClean="0"/>
              <a:t>:</a:t>
            </a:r>
            <a:endParaRPr lang="en-US" dirty="0"/>
          </a:p>
        </p:txBody>
      </p:sp>
      <p:sp>
        <p:nvSpPr>
          <p:cNvPr id="10" name="Rectangle 9"/>
          <p:cNvSpPr/>
          <p:nvPr/>
        </p:nvSpPr>
        <p:spPr>
          <a:xfrm>
            <a:off x="0" y="2667000"/>
            <a:ext cx="6172200" cy="400110"/>
          </a:xfrm>
          <a:prstGeom prst="rect">
            <a:avLst/>
          </a:prstGeom>
        </p:spPr>
        <p:txBody>
          <a:bodyPr wrap="square">
            <a:spAutoFit/>
          </a:bodyPr>
          <a:lstStyle/>
          <a:p>
            <a:pPr>
              <a:buFont typeface="Arial" pitchFamily="34" charset="0"/>
              <a:buChar char="•"/>
            </a:pPr>
            <a:r>
              <a:rPr lang="en-US" sz="2000" b="1" dirty="0" smtClean="0">
                <a:solidFill>
                  <a:schemeClr val="accent1"/>
                </a:solidFill>
              </a:rPr>
              <a:t>The academic qualifications and experiences required</a:t>
            </a:r>
            <a:r>
              <a:rPr lang="en-US" b="1" dirty="0" smtClean="0">
                <a:solidFill>
                  <a:schemeClr val="tx2"/>
                </a:solidFill>
              </a:rPr>
              <a:t>:</a:t>
            </a:r>
            <a:endParaRPr lang="en-US" dirty="0">
              <a:solidFill>
                <a:schemeClr val="tx2"/>
              </a:solidFill>
            </a:endParaRPr>
          </a:p>
        </p:txBody>
      </p:sp>
      <p:sp>
        <p:nvSpPr>
          <p:cNvPr id="12" name="Rectangle 11"/>
          <p:cNvSpPr/>
          <p:nvPr/>
        </p:nvSpPr>
        <p:spPr>
          <a:xfrm>
            <a:off x="76200" y="3657600"/>
            <a:ext cx="1558440" cy="400110"/>
          </a:xfrm>
          <a:prstGeom prst="rect">
            <a:avLst/>
          </a:prstGeom>
        </p:spPr>
        <p:txBody>
          <a:bodyPr wrap="none">
            <a:spAutoFit/>
          </a:bodyPr>
          <a:lstStyle/>
          <a:p>
            <a:pPr>
              <a:buFont typeface="Arial" pitchFamily="34" charset="0"/>
              <a:buChar char="•"/>
            </a:pPr>
            <a:r>
              <a:rPr lang="en-US" sz="2000" dirty="0" smtClean="0">
                <a:solidFill>
                  <a:schemeClr val="accent1"/>
                </a:solidFill>
              </a:rPr>
              <a:t> </a:t>
            </a:r>
            <a:r>
              <a:rPr lang="en-US" sz="2000" b="1" dirty="0" smtClean="0">
                <a:solidFill>
                  <a:schemeClr val="accent1"/>
                </a:solidFill>
              </a:rPr>
              <a:t>Main tasks</a:t>
            </a:r>
            <a:r>
              <a:rPr lang="en-US" b="1" dirty="0" smtClean="0">
                <a:solidFill>
                  <a:schemeClr val="accent1"/>
                </a:solidFill>
              </a:rPr>
              <a:t>:</a:t>
            </a:r>
            <a:endParaRPr lang="en-US" dirty="0">
              <a:solidFill>
                <a:schemeClr val="accent1"/>
              </a:solidFill>
            </a:endParaRPr>
          </a:p>
        </p:txBody>
      </p:sp>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5" name="Rectangle 14"/>
          <p:cNvSpPr/>
          <p:nvPr/>
        </p:nvSpPr>
        <p:spPr>
          <a:xfrm>
            <a:off x="1219200" y="2286000"/>
            <a:ext cx="2793329" cy="369332"/>
          </a:xfrm>
          <a:prstGeom prst="rect">
            <a:avLst/>
          </a:prstGeom>
        </p:spPr>
        <p:txBody>
          <a:bodyPr wrap="none">
            <a:spAutoFit/>
          </a:bodyPr>
          <a:lstStyle/>
          <a:p>
            <a:r>
              <a:rPr lang="en-US" b="1" dirty="0" smtClean="0"/>
              <a:t>Medical Devices Technician</a:t>
            </a:r>
            <a:endParaRPr lang="en-US" dirty="0"/>
          </a:p>
        </p:txBody>
      </p:sp>
      <p:sp>
        <p:nvSpPr>
          <p:cNvPr id="16" name="Rectangle 15"/>
          <p:cNvSpPr/>
          <p:nvPr/>
        </p:nvSpPr>
        <p:spPr>
          <a:xfrm>
            <a:off x="0" y="2971800"/>
            <a:ext cx="6248400" cy="646331"/>
          </a:xfrm>
          <a:prstGeom prst="rect">
            <a:avLst/>
          </a:prstGeom>
        </p:spPr>
        <p:txBody>
          <a:bodyPr wrap="square">
            <a:spAutoFit/>
          </a:bodyPr>
          <a:lstStyle/>
          <a:p>
            <a:r>
              <a:rPr lang="en-US" b="1" dirty="0" smtClean="0"/>
              <a:t>1. A two years diploma in medical devices.</a:t>
            </a:r>
          </a:p>
          <a:p>
            <a:r>
              <a:rPr lang="en-US" b="1" dirty="0" smtClean="0"/>
              <a:t>2. Five years of experience in maintenance medical devices</a:t>
            </a:r>
            <a:r>
              <a:rPr lang="en-US" dirty="0" smtClean="0"/>
              <a:t>.</a:t>
            </a:r>
            <a:endParaRPr lang="en-US" dirty="0"/>
          </a:p>
        </p:txBody>
      </p:sp>
      <p:sp>
        <p:nvSpPr>
          <p:cNvPr id="18" name="Rectangle 1"/>
          <p:cNvSpPr>
            <a:spLocks noGrp="1"/>
          </p:cNvSpPr>
          <p:nvPr>
            <p:ph type="title"/>
          </p:nvPr>
        </p:nvSpPr>
        <p:spPr>
          <a:xfrm>
            <a:off x="609600" y="157480"/>
            <a:ext cx="8153400" cy="1214120"/>
          </a:xfrm>
        </p:spPr>
        <p:txBody>
          <a:bodyPr>
            <a:normAutofit/>
          </a:bodyPr>
          <a:lstStyle>
            <a:extLst/>
          </a:lstStyle>
          <a:p>
            <a:r>
              <a:rPr lang="en-US" sz="4400" b="1" dirty="0" smtClean="0"/>
              <a:t>Job Description </a:t>
            </a:r>
          </a:p>
        </p:txBody>
      </p:sp>
      <p:sp>
        <p:nvSpPr>
          <p:cNvPr id="14" name="Rectangle 13"/>
          <p:cNvSpPr/>
          <p:nvPr/>
        </p:nvSpPr>
        <p:spPr>
          <a:xfrm>
            <a:off x="304800" y="3810000"/>
            <a:ext cx="6324600" cy="2585323"/>
          </a:xfrm>
          <a:prstGeom prst="rect">
            <a:avLst/>
          </a:prstGeom>
        </p:spPr>
        <p:txBody>
          <a:bodyPr wrap="square">
            <a:spAutoFit/>
          </a:bodyPr>
          <a:lstStyle/>
          <a:p>
            <a:endParaRPr lang="en-US" dirty="0" smtClean="0"/>
          </a:p>
          <a:p>
            <a:r>
              <a:rPr lang="en-US" b="1" dirty="0" smtClean="0"/>
              <a:t>1. Preparing tools and inspection equipment that are necessary to inspect and maintain the medical devices. </a:t>
            </a:r>
          </a:p>
          <a:p>
            <a:r>
              <a:rPr lang="en-US" b="1" dirty="0" smtClean="0"/>
              <a:t>2. </a:t>
            </a:r>
            <a:r>
              <a:rPr lang="en-US" b="1" dirty="0" smtClean="0"/>
              <a:t>Dismantling and cleaning of medical devices for testing, calibration or maintenance and their re-installment according to the established maintenance procedures and </a:t>
            </a:r>
            <a:r>
              <a:rPr lang="en-US" b="1" dirty="0" smtClean="0"/>
              <a:t>manufacturer’s </a:t>
            </a:r>
            <a:r>
              <a:rPr lang="en-US" b="1" dirty="0" smtClean="0"/>
              <a:t>instructions. </a:t>
            </a:r>
            <a:endParaRPr lang="en-US" b="1" dirty="0" smtClean="0"/>
          </a:p>
          <a:p>
            <a:r>
              <a:rPr lang="en-US" b="1" dirty="0" smtClean="0"/>
              <a:t>3. Making sure that the backup parts of a device are available before starting to repair it.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0" end="0"/>
                                            </p:txEl>
                                          </p:spTgt>
                                        </p:tgtEl>
                                        <p:attrNameLst>
                                          <p:attrName>style.textDecorationUnderline</p:attrName>
                                        </p:attrNameLst>
                                      </p:cBhvr>
                                      <p:to>
                                        <p:strVal val="true"/>
                                      </p:to>
                                    </p:set>
                                  </p:childTnLst>
                                </p:cTn>
                              </p:par>
                            </p:childTnLst>
                          </p:cTn>
                        </p:par>
                        <p:par>
                          <p:cTn id="7" fill="hold">
                            <p:stCondLst>
                              <p:cond delay="760"/>
                            </p:stCondLst>
                            <p:childTnLst>
                              <p:par>
                                <p:cTn id="8" presetID="50" presetClass="entr" presetSubtype="0" decel="10000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1000" fill="hold"/>
                                        <p:tgtEl>
                                          <p:spTgt spid="7"/>
                                        </p:tgtEl>
                                        <p:attrNameLst>
                                          <p:attrName>ppt_w</p:attrName>
                                        </p:attrNameLst>
                                      </p:cBhvr>
                                      <p:tavLst>
                                        <p:tav tm="0">
                                          <p:val>
                                            <p:strVal val="#ppt_w+.3"/>
                                          </p:val>
                                        </p:tav>
                                        <p:tav tm="100000">
                                          <p:val>
                                            <p:strVal val="#ppt_w"/>
                                          </p:val>
                                        </p:tav>
                                      </p:tavLst>
                                    </p:anim>
                                    <p:anim calcmode="lin" valueType="num">
                                      <p:cBhvr>
                                        <p:cTn id="11" dur="1000" fill="hold"/>
                                        <p:tgtEl>
                                          <p:spTgt spid="7"/>
                                        </p:tgtEl>
                                        <p:attrNameLst>
                                          <p:attrName>ppt_h</p:attrName>
                                        </p:attrNameLst>
                                      </p:cBhvr>
                                      <p:tavLst>
                                        <p:tav tm="0">
                                          <p:val>
                                            <p:strVal val="#ppt_h"/>
                                          </p:val>
                                        </p:tav>
                                        <p:tav tm="100000">
                                          <p:val>
                                            <p:strVal val="#ppt_h"/>
                                          </p:val>
                                        </p:tav>
                                      </p:tavLst>
                                    </p:anim>
                                    <p:animEffect transition="in" filter="fade">
                                      <p:cBhvr>
                                        <p:cTn id="12" dur="1000"/>
                                        <p:tgtEl>
                                          <p:spTgt spid="7"/>
                                        </p:tgtEl>
                                      </p:cBhvr>
                                    </p:animEffect>
                                  </p:childTnLst>
                                </p:cTn>
                              </p:par>
                            </p:childTnLst>
                          </p:cTn>
                        </p:par>
                        <p:par>
                          <p:cTn id="13" fill="hold">
                            <p:stCondLst>
                              <p:cond delay="1760"/>
                            </p:stCondLst>
                            <p:childTnLst>
                              <p:par>
                                <p:cTn id="14" presetID="50" presetClass="entr" presetSubtype="0" decel="10000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ppt_w+.3"/>
                                          </p:val>
                                        </p:tav>
                                        <p:tav tm="100000">
                                          <p:val>
                                            <p:strVal val="#ppt_w"/>
                                          </p:val>
                                        </p:tav>
                                      </p:tavLst>
                                    </p:anim>
                                    <p:anim calcmode="lin" valueType="num">
                                      <p:cBhvr>
                                        <p:cTn id="17" dur="1000" fill="hold"/>
                                        <p:tgtEl>
                                          <p:spTgt spid="8"/>
                                        </p:tgtEl>
                                        <p:attrNameLst>
                                          <p:attrName>ppt_h</p:attrName>
                                        </p:attrNameLst>
                                      </p:cBhvr>
                                      <p:tavLst>
                                        <p:tav tm="0">
                                          <p:val>
                                            <p:strVal val="#ppt_h"/>
                                          </p:val>
                                        </p:tav>
                                        <p:tav tm="100000">
                                          <p:val>
                                            <p:strVal val="#ppt_h"/>
                                          </p:val>
                                        </p:tav>
                                      </p:tavLst>
                                    </p:anim>
                                    <p:animEffect transition="in" filter="fade">
                                      <p:cBhvr>
                                        <p:cTn id="18" dur="1000"/>
                                        <p:tgtEl>
                                          <p:spTgt spid="8"/>
                                        </p:tgtEl>
                                      </p:cBhvr>
                                    </p:animEffect>
                                  </p:childTnLst>
                                </p:cTn>
                              </p:par>
                            </p:childTnLst>
                          </p:cTn>
                        </p:par>
                        <p:par>
                          <p:cTn id="19" fill="hold">
                            <p:stCondLst>
                              <p:cond delay="2760"/>
                            </p:stCondLst>
                            <p:childTnLst>
                              <p:par>
                                <p:cTn id="20" presetID="50" presetClass="entr" presetSubtype="0" decel="10000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strVal val="#ppt_w+.3"/>
                                          </p:val>
                                        </p:tav>
                                        <p:tav tm="100000">
                                          <p:val>
                                            <p:strVal val="#ppt_w"/>
                                          </p:val>
                                        </p:tav>
                                      </p:tavLst>
                                    </p:anim>
                                    <p:anim calcmode="lin" valueType="num">
                                      <p:cBhvr>
                                        <p:cTn id="23" dur="1000" fill="hold"/>
                                        <p:tgtEl>
                                          <p:spTgt spid="10"/>
                                        </p:tgtEl>
                                        <p:attrNameLst>
                                          <p:attrName>ppt_h</p:attrName>
                                        </p:attrNameLst>
                                      </p:cBhvr>
                                      <p:tavLst>
                                        <p:tav tm="0">
                                          <p:val>
                                            <p:strVal val="#ppt_h"/>
                                          </p:val>
                                        </p:tav>
                                        <p:tav tm="100000">
                                          <p:val>
                                            <p:strVal val="#ppt_h"/>
                                          </p:val>
                                        </p:tav>
                                      </p:tavLst>
                                    </p:anim>
                                    <p:animEffect transition="in" filter="fade">
                                      <p:cBhvr>
                                        <p:cTn id="24" dur="1000"/>
                                        <p:tgtEl>
                                          <p:spTgt spid="10"/>
                                        </p:tgtEl>
                                      </p:cBhvr>
                                    </p:animEffect>
                                  </p:childTnLst>
                                </p:cTn>
                              </p:par>
                            </p:childTnLst>
                          </p:cTn>
                        </p:par>
                        <p:par>
                          <p:cTn id="25" fill="hold">
                            <p:stCondLst>
                              <p:cond delay="3760"/>
                            </p:stCondLst>
                            <p:childTnLst>
                              <p:par>
                                <p:cTn id="26" presetID="50" presetClass="entr" presetSubtype="0" decel="10000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ppt_w</p:attrName>
                                        </p:attrNameLst>
                                      </p:cBhvr>
                                      <p:tavLst>
                                        <p:tav tm="0">
                                          <p:val>
                                            <p:strVal val="#ppt_w+.3"/>
                                          </p:val>
                                        </p:tav>
                                        <p:tav tm="100000">
                                          <p:val>
                                            <p:strVal val="#ppt_w"/>
                                          </p:val>
                                        </p:tav>
                                      </p:tavLst>
                                    </p:anim>
                                    <p:anim calcmode="lin" valueType="num">
                                      <p:cBhvr>
                                        <p:cTn id="29" dur="1000" fill="hold"/>
                                        <p:tgtEl>
                                          <p:spTgt spid="12"/>
                                        </p:tgtEl>
                                        <p:attrNameLst>
                                          <p:attrName>ppt_h</p:attrName>
                                        </p:attrNameLst>
                                      </p:cBhvr>
                                      <p:tavLst>
                                        <p:tav tm="0">
                                          <p:val>
                                            <p:strVal val="#ppt_h"/>
                                          </p:val>
                                        </p:tav>
                                        <p:tav tm="100000">
                                          <p:val>
                                            <p:strVal val="#ppt_h"/>
                                          </p:val>
                                        </p:tav>
                                      </p:tavLst>
                                    </p:anim>
                                    <p:animEffect transition="in" filter="fade">
                                      <p:cBhvr>
                                        <p:cTn id="30" dur="1000"/>
                                        <p:tgtEl>
                                          <p:spTgt spid="12"/>
                                        </p:tgtEl>
                                      </p:cBhvr>
                                    </p:animEffect>
                                  </p:childTnLst>
                                </p:cTn>
                              </p:par>
                            </p:childTnLst>
                          </p:cTn>
                        </p:par>
                        <p:par>
                          <p:cTn id="31" fill="hold">
                            <p:stCondLst>
                              <p:cond delay="4760"/>
                            </p:stCondLst>
                            <p:childTnLst>
                              <p:par>
                                <p:cTn id="32" presetID="50" presetClass="entr" presetSubtype="0" decel="10000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1000" fill="hold"/>
                                        <p:tgtEl>
                                          <p:spTgt spid="15"/>
                                        </p:tgtEl>
                                        <p:attrNameLst>
                                          <p:attrName>ppt_w</p:attrName>
                                        </p:attrNameLst>
                                      </p:cBhvr>
                                      <p:tavLst>
                                        <p:tav tm="0">
                                          <p:val>
                                            <p:strVal val="#ppt_w+.3"/>
                                          </p:val>
                                        </p:tav>
                                        <p:tav tm="100000">
                                          <p:val>
                                            <p:strVal val="#ppt_w"/>
                                          </p:val>
                                        </p:tav>
                                      </p:tavLst>
                                    </p:anim>
                                    <p:anim calcmode="lin" valueType="num">
                                      <p:cBhvr>
                                        <p:cTn id="35" dur="1000" fill="hold"/>
                                        <p:tgtEl>
                                          <p:spTgt spid="15"/>
                                        </p:tgtEl>
                                        <p:attrNameLst>
                                          <p:attrName>ppt_h</p:attrName>
                                        </p:attrNameLst>
                                      </p:cBhvr>
                                      <p:tavLst>
                                        <p:tav tm="0">
                                          <p:val>
                                            <p:strVal val="#ppt_h"/>
                                          </p:val>
                                        </p:tav>
                                        <p:tav tm="100000">
                                          <p:val>
                                            <p:strVal val="#ppt_h"/>
                                          </p:val>
                                        </p:tav>
                                      </p:tavLst>
                                    </p:anim>
                                    <p:animEffect transition="in" filter="fade">
                                      <p:cBhvr>
                                        <p:cTn id="36" dur="1000"/>
                                        <p:tgtEl>
                                          <p:spTgt spid="15"/>
                                        </p:tgtEl>
                                      </p:cBhvr>
                                    </p:animEffect>
                                  </p:childTnLst>
                                </p:cTn>
                              </p:par>
                            </p:childTnLst>
                          </p:cTn>
                        </p:par>
                        <p:par>
                          <p:cTn id="37" fill="hold">
                            <p:stCondLst>
                              <p:cond delay="5760"/>
                            </p:stCondLst>
                            <p:childTnLst>
                              <p:par>
                                <p:cTn id="38" presetID="50" presetClass="entr" presetSubtype="0" decel="100000"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1000" fill="hold"/>
                                        <p:tgtEl>
                                          <p:spTgt spid="16"/>
                                        </p:tgtEl>
                                        <p:attrNameLst>
                                          <p:attrName>ppt_w</p:attrName>
                                        </p:attrNameLst>
                                      </p:cBhvr>
                                      <p:tavLst>
                                        <p:tav tm="0">
                                          <p:val>
                                            <p:strVal val="#ppt_w+.3"/>
                                          </p:val>
                                        </p:tav>
                                        <p:tav tm="100000">
                                          <p:val>
                                            <p:strVal val="#ppt_w"/>
                                          </p:val>
                                        </p:tav>
                                      </p:tavLst>
                                    </p:anim>
                                    <p:anim calcmode="lin" valueType="num">
                                      <p:cBhvr>
                                        <p:cTn id="41" dur="1000" fill="hold"/>
                                        <p:tgtEl>
                                          <p:spTgt spid="16"/>
                                        </p:tgtEl>
                                        <p:attrNameLst>
                                          <p:attrName>ppt_h</p:attrName>
                                        </p:attrNameLst>
                                      </p:cBhvr>
                                      <p:tavLst>
                                        <p:tav tm="0">
                                          <p:val>
                                            <p:strVal val="#ppt_h"/>
                                          </p:val>
                                        </p:tav>
                                        <p:tav tm="100000">
                                          <p:val>
                                            <p:strVal val="#ppt_h"/>
                                          </p:val>
                                        </p:tav>
                                      </p:tavLst>
                                    </p:anim>
                                    <p:animEffect transition="in" filter="fade">
                                      <p:cBhvr>
                                        <p:cTn id="4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2" grpId="0"/>
      <p:bldP spid="15"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09600" y="157480"/>
            <a:ext cx="8153400" cy="1214120"/>
          </a:xfrm>
        </p:spPr>
        <p:txBody>
          <a:bodyPr>
            <a:normAutofit/>
          </a:bodyPr>
          <a:lstStyle>
            <a:extLst/>
          </a:lstStyle>
          <a:p>
            <a:pPr lvl="0"/>
            <a:r>
              <a:rPr lang="en-US" sz="4400" b="1" dirty="0" smtClean="0"/>
              <a:t>Organizational Structure</a:t>
            </a:r>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accent2"/>
                </a:solidFill>
              </a:rPr>
              <a:t>Organizational Structure</a:t>
            </a:r>
            <a:endParaRPr lang="en-US" dirty="0" smtClean="0">
              <a:solidFill>
                <a:schemeClr val="accent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pic>
        <p:nvPicPr>
          <p:cNvPr id="14" name="Picture 13"/>
          <p:cNvPicPr/>
          <p:nvPr/>
        </p:nvPicPr>
        <p:blipFill>
          <a:blip r:embed="rId4" cstate="print"/>
          <a:srcRect r="1496"/>
          <a:stretch>
            <a:fillRect/>
          </a:stretch>
        </p:blipFill>
        <p:spPr bwMode="auto">
          <a:xfrm>
            <a:off x="-168215" y="1981200"/>
            <a:ext cx="7102415" cy="4495800"/>
          </a:xfrm>
          <a:prstGeom prst="rect">
            <a:avLst/>
          </a:prstGeom>
          <a:ln>
            <a:noFill/>
          </a:ln>
          <a:effectLst>
            <a:softEdge rad="112500"/>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par>
                          <p:cTn id="8" fill="hold">
                            <p:stCondLst>
                              <p:cond delay="2000"/>
                            </p:stCondLst>
                            <p:childTnLst>
                              <p:par>
                                <p:cTn id="9" presetID="18" presetClass="emph" presetSubtype="0" fill="hold" nodeType="afterEffect">
                                  <p:stCondLst>
                                    <p:cond delay="0"/>
                                  </p:stCondLst>
                                  <p:iterate type="lt">
                                    <p:tmPct val="4000"/>
                                  </p:iterate>
                                  <p:childTnLst>
                                    <p:set>
                                      <p:cBhvr override="childStyle">
                                        <p:cTn id="10" dur="500" fill="hold"/>
                                        <p:tgtEl>
                                          <p:spTgt spid="21">
                                            <p:txEl>
                                              <p:pRg st="2" end="2"/>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3" cstate="print">
            <a:clrChange>
              <a:clrFrom>
                <a:srgbClr val="FFFFFF"/>
              </a:clrFrom>
              <a:clrTo>
                <a:srgbClr val="FFFFFF">
                  <a:alpha val="0"/>
                </a:srgbClr>
              </a:clrTo>
            </a:clrChange>
          </a:blip>
          <a:srcRect/>
          <a:stretch>
            <a:fillRect/>
          </a:stretch>
        </p:blipFill>
        <p:spPr bwMode="auto">
          <a:xfrm>
            <a:off x="1934110" y="1761031"/>
            <a:ext cx="4466690" cy="5293485"/>
          </a:xfrm>
          <a:prstGeom prst="rect">
            <a:avLst/>
          </a:prstGeom>
          <a:noFill/>
          <a:ln w="9525">
            <a:noFill/>
            <a:miter lim="800000"/>
            <a:headEnd/>
            <a:tailEnd/>
          </a:ln>
        </p:spPr>
      </p:pic>
      <p:sp>
        <p:nvSpPr>
          <p:cNvPr id="2" name="Rectangle 1"/>
          <p:cNvSpPr>
            <a:spLocks noGrp="1"/>
          </p:cNvSpPr>
          <p:nvPr>
            <p:ph type="title"/>
          </p:nvPr>
        </p:nvSpPr>
        <p:spPr>
          <a:xfrm>
            <a:off x="609600" y="157480"/>
            <a:ext cx="8153400" cy="1214120"/>
          </a:xfrm>
        </p:spPr>
        <p:txBody>
          <a:bodyPr>
            <a:normAutofit/>
          </a:bodyPr>
          <a:lstStyle>
            <a:extLst/>
          </a:lstStyle>
          <a:p>
            <a:pPr lvl="0"/>
            <a:r>
              <a:rPr lang="en-US" sz="4400" b="1" dirty="0" smtClean="0"/>
              <a:t>Flow Charts</a:t>
            </a:r>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accent2"/>
                </a:solidFill>
              </a:rPr>
              <a:t>Flow charts</a:t>
            </a:r>
            <a:endParaRPr lang="en-US" dirty="0" smtClean="0">
              <a:solidFill>
                <a:schemeClr val="accent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4"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82945" name="Rectangle 1"/>
          <p:cNvSpPr>
            <a:spLocks noChangeArrowheads="1"/>
          </p:cNvSpPr>
          <p:nvPr/>
        </p:nvSpPr>
        <p:spPr bwMode="auto">
          <a:xfrm>
            <a:off x="-838200" y="1764268"/>
            <a:ext cx="435600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914400" marR="0" lvl="2" indent="0" algn="l" defTabSz="914400" rtl="0" eaLnBrk="1" fontAlgn="base" latinLnBrk="0" hangingPunct="1">
              <a:lnSpc>
                <a:spcPct val="100000"/>
              </a:lnSpc>
              <a:spcBef>
                <a:spcPct val="0"/>
              </a:spcBef>
              <a:spcAft>
                <a:spcPct val="0"/>
              </a:spcAft>
              <a:buClrTx/>
              <a:buSzTx/>
              <a:buFontTx/>
              <a:buAutoNum type="arabicPeriod"/>
              <a:tabLst/>
            </a:pPr>
            <a:r>
              <a:rPr kumimoji="0" lang="en-US" b="1" i="0" u="none" strike="noStrike" cap="none" normalizeH="0" baseline="0" dirty="0" smtClean="0">
                <a:ln>
                  <a:noFill/>
                </a:ln>
                <a:solidFill>
                  <a:schemeClr val="accent1"/>
                </a:solidFill>
                <a:effectLst/>
                <a:ea typeface="Times New Roman" pitchFamily="18" charset="0"/>
                <a:cs typeface="Times New Roman" pitchFamily="18" charset="0"/>
              </a:rPr>
              <a:t>P</a:t>
            </a:r>
            <a:r>
              <a:rPr kumimoji="0" lang="en-US" b="1" i="0" u="none" strike="noStrike" cap="none" normalizeH="0" baseline="0" dirty="0" smtClean="0" bmk="">
                <a:ln>
                  <a:noFill/>
                </a:ln>
                <a:solidFill>
                  <a:schemeClr val="accent1"/>
                </a:solidFill>
                <a:effectLst/>
                <a:ea typeface="Times New Roman" pitchFamily="18" charset="0"/>
                <a:cs typeface="Times New Roman" pitchFamily="18" charset="0"/>
              </a:rPr>
              <a:t>reventive Maintenance process</a:t>
            </a:r>
            <a:endParaRPr kumimoji="0" lang="en-US" b="1" i="0" u="none" strike="noStrike" cap="none" normalizeH="0" baseline="0" dirty="0" smtClean="0">
              <a:ln>
                <a:noFill/>
              </a:ln>
              <a:solidFill>
                <a:schemeClr val="accent1"/>
              </a:solidFill>
              <a:effectLst/>
              <a:cs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4" end="4"/>
                                            </p:txEl>
                                          </p:spTgt>
                                        </p:tgtEl>
                                        <p:attrNameLst>
                                          <p:attrName>style.textDecorationUnderline</p:attrName>
                                        </p:attrNameLst>
                                      </p:cBhvr>
                                      <p:to>
                                        <p:strVal val="true"/>
                                      </p:to>
                                    </p:set>
                                  </p:childTnLst>
                                </p:cTn>
                              </p:par>
                            </p:childTnLst>
                          </p:cTn>
                        </p:par>
                        <p:par>
                          <p:cTn id="7" fill="hold">
                            <p:stCondLst>
                              <p:cond delay="680"/>
                            </p:stCondLst>
                            <p:childTnLst>
                              <p:par>
                                <p:cTn id="8" presetID="50" presetClass="entr" presetSubtype="0" decel="100000" fill="hold" nodeType="afterEffect">
                                  <p:stCondLst>
                                    <p:cond delay="0"/>
                                  </p:stCondLst>
                                  <p:childTnLst>
                                    <p:set>
                                      <p:cBhvr>
                                        <p:cTn id="9" dur="1" fill="hold">
                                          <p:stCondLst>
                                            <p:cond delay="0"/>
                                          </p:stCondLst>
                                        </p:cTn>
                                        <p:tgtEl>
                                          <p:spTgt spid="82945">
                                            <p:txEl>
                                              <p:pRg st="0" end="0"/>
                                            </p:txEl>
                                          </p:spTgt>
                                        </p:tgtEl>
                                        <p:attrNameLst>
                                          <p:attrName>style.visibility</p:attrName>
                                        </p:attrNameLst>
                                      </p:cBhvr>
                                      <p:to>
                                        <p:strVal val="visible"/>
                                      </p:to>
                                    </p:set>
                                    <p:anim calcmode="lin" valueType="num">
                                      <p:cBhvr>
                                        <p:cTn id="10" dur="1000" fill="hold"/>
                                        <p:tgtEl>
                                          <p:spTgt spid="82945">
                                            <p:txEl>
                                              <p:pRg st="0" end="0"/>
                                            </p:txEl>
                                          </p:spTgt>
                                        </p:tgtEl>
                                        <p:attrNameLst>
                                          <p:attrName>ppt_w</p:attrName>
                                        </p:attrNameLst>
                                      </p:cBhvr>
                                      <p:tavLst>
                                        <p:tav tm="0">
                                          <p:val>
                                            <p:strVal val="#ppt_w+.3"/>
                                          </p:val>
                                        </p:tav>
                                        <p:tav tm="100000">
                                          <p:val>
                                            <p:strVal val="#ppt_w"/>
                                          </p:val>
                                        </p:tav>
                                      </p:tavLst>
                                    </p:anim>
                                    <p:anim calcmode="lin" valueType="num">
                                      <p:cBhvr>
                                        <p:cTn id="11" dur="1000" fill="hold"/>
                                        <p:tgtEl>
                                          <p:spTgt spid="82945">
                                            <p:txEl>
                                              <p:pRg st="0" end="0"/>
                                            </p:txEl>
                                          </p:spTgt>
                                        </p:tgtEl>
                                        <p:attrNameLst>
                                          <p:attrName>ppt_h</p:attrName>
                                        </p:attrNameLst>
                                      </p:cBhvr>
                                      <p:tavLst>
                                        <p:tav tm="0">
                                          <p:val>
                                            <p:strVal val="#ppt_h"/>
                                          </p:val>
                                        </p:tav>
                                        <p:tav tm="100000">
                                          <p:val>
                                            <p:strVal val="#ppt_h"/>
                                          </p:val>
                                        </p:tav>
                                      </p:tavLst>
                                    </p:anim>
                                    <p:animEffect transition="in" filter="fade">
                                      <p:cBhvr>
                                        <p:cTn id="12" dur="1000"/>
                                        <p:tgtEl>
                                          <p:spTgt spid="82945">
                                            <p:txEl>
                                              <p:pRg st="0" end="0"/>
                                            </p:txEl>
                                          </p:spTgt>
                                        </p:tgtEl>
                                      </p:cBhvr>
                                    </p:animEffect>
                                  </p:childTnLst>
                                </p:cTn>
                              </p:par>
                            </p:childTnLst>
                          </p:cTn>
                        </p:par>
                        <p:par>
                          <p:cTn id="13" fill="hold">
                            <p:stCondLst>
                              <p:cond delay="1680"/>
                            </p:stCondLst>
                            <p:childTnLst>
                              <p:par>
                                <p:cTn id="14" presetID="10"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3" cstate="print">
            <a:clrChange>
              <a:clrFrom>
                <a:srgbClr val="FFFFFF"/>
              </a:clrFrom>
              <a:clrTo>
                <a:srgbClr val="FFFFFF">
                  <a:alpha val="0"/>
                </a:srgbClr>
              </a:clrTo>
            </a:clrChange>
          </a:blip>
          <a:srcRect/>
          <a:stretch>
            <a:fillRect/>
          </a:stretch>
        </p:blipFill>
        <p:spPr bwMode="auto">
          <a:xfrm>
            <a:off x="2438400" y="782320"/>
            <a:ext cx="3962400" cy="6075680"/>
          </a:xfrm>
          <a:prstGeom prst="rect">
            <a:avLst/>
          </a:prstGeom>
          <a:noFill/>
          <a:ln w="9525">
            <a:noFill/>
            <a:miter lim="800000"/>
            <a:headEnd/>
            <a:tailEnd/>
          </a:ln>
        </p:spPr>
      </p:pic>
      <p:sp>
        <p:nvSpPr>
          <p:cNvPr id="2" name="Rectangle 1"/>
          <p:cNvSpPr>
            <a:spLocks noGrp="1"/>
          </p:cNvSpPr>
          <p:nvPr>
            <p:ph type="title"/>
          </p:nvPr>
        </p:nvSpPr>
        <p:spPr>
          <a:xfrm>
            <a:off x="609600" y="157480"/>
            <a:ext cx="8153400" cy="1214120"/>
          </a:xfrm>
        </p:spPr>
        <p:txBody>
          <a:bodyPr>
            <a:normAutofit/>
          </a:bodyPr>
          <a:lstStyle>
            <a:extLst/>
          </a:lstStyle>
          <a:p>
            <a:pPr lvl="0"/>
            <a:r>
              <a:rPr lang="en-US" sz="4400" b="1" dirty="0" smtClean="0"/>
              <a:t>Flow Charts</a:t>
            </a:r>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accent2"/>
                </a:solidFill>
              </a:rPr>
              <a:t>Flow charts</a:t>
            </a:r>
            <a:endParaRPr lang="en-US" dirty="0" smtClean="0">
              <a:solidFill>
                <a:schemeClr val="accent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4"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2" name="Rectangle 11"/>
          <p:cNvSpPr/>
          <p:nvPr/>
        </p:nvSpPr>
        <p:spPr>
          <a:xfrm>
            <a:off x="-304800" y="2362200"/>
            <a:ext cx="3279103" cy="369332"/>
          </a:xfrm>
          <a:prstGeom prst="rect">
            <a:avLst/>
          </a:prstGeom>
        </p:spPr>
        <p:txBody>
          <a:bodyPr wrap="none">
            <a:spAutoFit/>
          </a:bodyPr>
          <a:lstStyle/>
          <a:p>
            <a:r>
              <a:rPr lang="en-US" b="1" dirty="0" smtClean="0">
                <a:solidFill>
                  <a:schemeClr val="accent1"/>
                </a:solidFill>
              </a:rPr>
              <a:t>     Internal Maintenance Process</a:t>
            </a:r>
            <a:endParaRPr lang="en-US" b="1" dirty="0">
              <a:solidFill>
                <a:schemeClr val="accent1"/>
              </a:solidFill>
            </a:endParaRPr>
          </a:p>
        </p:txBody>
      </p:sp>
      <p:sp>
        <p:nvSpPr>
          <p:cNvPr id="14" name="Rectangle 1"/>
          <p:cNvSpPr>
            <a:spLocks noChangeArrowheads="1"/>
          </p:cNvSpPr>
          <p:nvPr/>
        </p:nvSpPr>
        <p:spPr bwMode="auto">
          <a:xfrm>
            <a:off x="-914400" y="1981200"/>
            <a:ext cx="431297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2"/>
            <a:r>
              <a:rPr lang="en-US" b="1" dirty="0" smtClean="0">
                <a:solidFill>
                  <a:schemeClr val="accent1"/>
                </a:solidFill>
              </a:rPr>
              <a:t>2.Corrective Maintenance Process</a:t>
            </a:r>
            <a:endParaRPr lang="en-US" dirty="0">
              <a:solidFill>
                <a:schemeClr val="accent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4" end="4"/>
                                            </p:txEl>
                                          </p:spTgt>
                                        </p:tgtEl>
                                        <p:attrNameLst>
                                          <p:attrName>style.textDecorationUnderline</p:attrName>
                                        </p:attrNameLst>
                                      </p:cBhvr>
                                      <p:to>
                                        <p:strVal val="true"/>
                                      </p:to>
                                    </p:set>
                                  </p:childTnLst>
                                </p:cTn>
                              </p:par>
                            </p:childTnLst>
                          </p:cTn>
                        </p:par>
                        <p:par>
                          <p:cTn id="7" fill="hold">
                            <p:stCondLst>
                              <p:cond delay="680"/>
                            </p:stCondLst>
                            <p:childTnLst>
                              <p:par>
                                <p:cTn id="8" presetID="50" presetClass="entr" presetSubtype="0" decel="100000" fill="hold" grpId="0" nodeType="after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strVal val="#ppt_w+.3"/>
                                          </p:val>
                                        </p:tav>
                                        <p:tav tm="100000">
                                          <p:val>
                                            <p:strVal val="#ppt_w"/>
                                          </p:val>
                                        </p:tav>
                                      </p:tavLst>
                                    </p:anim>
                                    <p:anim calcmode="lin" valueType="num">
                                      <p:cBhvr>
                                        <p:cTn id="11" dur="1000" fill="hold"/>
                                        <p:tgtEl>
                                          <p:spTgt spid="14"/>
                                        </p:tgtEl>
                                        <p:attrNameLst>
                                          <p:attrName>ppt_h</p:attrName>
                                        </p:attrNameLst>
                                      </p:cBhvr>
                                      <p:tavLst>
                                        <p:tav tm="0">
                                          <p:val>
                                            <p:strVal val="#ppt_h"/>
                                          </p:val>
                                        </p:tav>
                                        <p:tav tm="100000">
                                          <p:val>
                                            <p:strVal val="#ppt_h"/>
                                          </p:val>
                                        </p:tav>
                                      </p:tavLst>
                                    </p:anim>
                                    <p:animEffect transition="in" filter="fade">
                                      <p:cBhvr>
                                        <p:cTn id="12" dur="1000"/>
                                        <p:tgtEl>
                                          <p:spTgt spid="14"/>
                                        </p:tgtEl>
                                      </p:cBhvr>
                                    </p:animEffect>
                                  </p:childTnLst>
                                </p:cTn>
                              </p:par>
                              <p:par>
                                <p:cTn id="13" presetID="50" presetClass="entr" presetSubtype="0"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strVal val="#ppt_w+.3"/>
                                          </p:val>
                                        </p:tav>
                                        <p:tav tm="100000">
                                          <p:val>
                                            <p:strVal val="#ppt_w"/>
                                          </p:val>
                                        </p:tav>
                                      </p:tavLst>
                                    </p:anim>
                                    <p:anim calcmode="lin" valueType="num">
                                      <p:cBhvr>
                                        <p:cTn id="16" dur="1000" fill="hold"/>
                                        <p:tgtEl>
                                          <p:spTgt spid="12"/>
                                        </p:tgtEl>
                                        <p:attrNameLst>
                                          <p:attrName>ppt_h</p:attrName>
                                        </p:attrNameLst>
                                      </p:cBhvr>
                                      <p:tavLst>
                                        <p:tav tm="0">
                                          <p:val>
                                            <p:strVal val="#ppt_h"/>
                                          </p:val>
                                        </p:tav>
                                        <p:tav tm="100000">
                                          <p:val>
                                            <p:strVal val="#ppt_h"/>
                                          </p:val>
                                        </p:tav>
                                      </p:tavLst>
                                    </p:anim>
                                    <p:animEffect transition="in" filter="fade">
                                      <p:cBhvr>
                                        <p:cTn id="17" dur="1000"/>
                                        <p:tgtEl>
                                          <p:spTgt spid="12"/>
                                        </p:tgtEl>
                                      </p:cBhvr>
                                    </p:animEffect>
                                  </p:childTnLst>
                                </p:cTn>
                              </p:par>
                            </p:childTnLst>
                          </p:cTn>
                        </p:par>
                        <p:par>
                          <p:cTn id="18" fill="hold">
                            <p:stCondLst>
                              <p:cond delay="1680"/>
                            </p:stCondLst>
                            <p:childTnLst>
                              <p:par>
                                <p:cTn id="19" presetID="10"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09600" y="157480"/>
            <a:ext cx="8153400" cy="1214120"/>
          </a:xfrm>
        </p:spPr>
        <p:txBody>
          <a:bodyPr>
            <a:normAutofit/>
          </a:bodyPr>
          <a:lstStyle>
            <a:extLst/>
          </a:lstStyle>
          <a:p>
            <a:pPr lvl="0"/>
            <a:r>
              <a:rPr lang="en-US" sz="4400" b="1" dirty="0" smtClean="0"/>
              <a:t>Flow Charts</a:t>
            </a:r>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accent2"/>
                </a:solidFill>
              </a:rPr>
              <a:t>Flow charts</a:t>
            </a:r>
            <a:endParaRPr lang="en-US" dirty="0" smtClean="0">
              <a:solidFill>
                <a:schemeClr val="accent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2" name="Rectangle 11"/>
          <p:cNvSpPr/>
          <p:nvPr/>
        </p:nvSpPr>
        <p:spPr>
          <a:xfrm>
            <a:off x="-304800" y="2362200"/>
            <a:ext cx="3386696" cy="369332"/>
          </a:xfrm>
          <a:prstGeom prst="rect">
            <a:avLst/>
          </a:prstGeom>
        </p:spPr>
        <p:txBody>
          <a:bodyPr wrap="none">
            <a:spAutoFit/>
          </a:bodyPr>
          <a:lstStyle/>
          <a:p>
            <a:r>
              <a:rPr lang="en-US" b="1" dirty="0" smtClean="0">
                <a:solidFill>
                  <a:schemeClr val="accent1"/>
                </a:solidFill>
              </a:rPr>
              <a:t>     External  Maintenance Process</a:t>
            </a:r>
            <a:endParaRPr lang="en-US" b="1" dirty="0">
              <a:solidFill>
                <a:schemeClr val="accent1"/>
              </a:solidFill>
            </a:endParaRPr>
          </a:p>
        </p:txBody>
      </p:sp>
      <p:sp>
        <p:nvSpPr>
          <p:cNvPr id="14" name="Rectangle 1"/>
          <p:cNvSpPr>
            <a:spLocks noChangeArrowheads="1"/>
          </p:cNvSpPr>
          <p:nvPr/>
        </p:nvSpPr>
        <p:spPr bwMode="auto">
          <a:xfrm>
            <a:off x="-914400" y="1981200"/>
            <a:ext cx="431297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2"/>
            <a:r>
              <a:rPr lang="en-US" b="1" dirty="0" smtClean="0">
                <a:solidFill>
                  <a:schemeClr val="accent1"/>
                </a:solidFill>
              </a:rPr>
              <a:t>2.Corrective Maintenance Process</a:t>
            </a:r>
            <a:endParaRPr lang="en-US" dirty="0">
              <a:solidFill>
                <a:schemeClr val="accent1"/>
              </a:solidFill>
            </a:endParaRPr>
          </a:p>
        </p:txBody>
      </p:sp>
      <p:pic>
        <p:nvPicPr>
          <p:cNvPr id="10" name="Picture 9"/>
          <p:cNvPicPr/>
          <p:nvPr/>
        </p:nvPicPr>
        <p:blipFill>
          <a:blip r:embed="rId4" cstate="print">
            <a:clrChange>
              <a:clrFrom>
                <a:srgbClr val="FFFFFF"/>
              </a:clrFrom>
              <a:clrTo>
                <a:srgbClr val="FFFFFF">
                  <a:alpha val="0"/>
                </a:srgbClr>
              </a:clrTo>
            </a:clrChange>
          </a:blip>
          <a:srcRect/>
          <a:stretch>
            <a:fillRect/>
          </a:stretch>
        </p:blipFill>
        <p:spPr bwMode="auto">
          <a:xfrm>
            <a:off x="3124200" y="1527907"/>
            <a:ext cx="3505200" cy="5212861"/>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4" end="4"/>
                                            </p:txEl>
                                          </p:spTgt>
                                        </p:tgtEl>
                                        <p:attrNameLst>
                                          <p:attrName>style.textDecorationUnderline</p:attrName>
                                        </p:attrNameLst>
                                      </p:cBhvr>
                                      <p:to>
                                        <p:strVal val="true"/>
                                      </p:to>
                                    </p:set>
                                  </p:childTnLst>
                                </p:cTn>
                              </p:par>
                            </p:childTnLst>
                          </p:cTn>
                        </p:par>
                        <p:par>
                          <p:cTn id="7" fill="hold">
                            <p:stCondLst>
                              <p:cond delay="680"/>
                            </p:stCondLst>
                            <p:childTnLst>
                              <p:par>
                                <p:cTn id="8" presetID="50" presetClass="entr" presetSubtype="0" decel="100000" fill="hold" nodeType="after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anim calcmode="lin" valueType="num">
                                      <p:cBhvr>
                                        <p:cTn id="10" dur="1000" fill="hold"/>
                                        <p:tgtEl>
                                          <p:spTgt spid="14">
                                            <p:txEl>
                                              <p:pRg st="0" end="0"/>
                                            </p:txEl>
                                          </p:spTgt>
                                        </p:tgtEl>
                                        <p:attrNameLst>
                                          <p:attrName>ppt_w</p:attrName>
                                        </p:attrNameLst>
                                      </p:cBhvr>
                                      <p:tavLst>
                                        <p:tav tm="0">
                                          <p:val>
                                            <p:strVal val="#ppt_w+.3"/>
                                          </p:val>
                                        </p:tav>
                                        <p:tav tm="100000">
                                          <p:val>
                                            <p:strVal val="#ppt_w"/>
                                          </p:val>
                                        </p:tav>
                                      </p:tavLst>
                                    </p:anim>
                                    <p:anim calcmode="lin" valueType="num">
                                      <p:cBhvr>
                                        <p:cTn id="11" dur="1000" fill="hold"/>
                                        <p:tgtEl>
                                          <p:spTgt spid="14">
                                            <p:txEl>
                                              <p:pRg st="0" end="0"/>
                                            </p:txEl>
                                          </p:spTgt>
                                        </p:tgtEl>
                                        <p:attrNameLst>
                                          <p:attrName>ppt_h</p:attrName>
                                        </p:attrNameLst>
                                      </p:cBhvr>
                                      <p:tavLst>
                                        <p:tav tm="0">
                                          <p:val>
                                            <p:strVal val="#ppt_h"/>
                                          </p:val>
                                        </p:tav>
                                        <p:tav tm="100000">
                                          <p:val>
                                            <p:strVal val="#ppt_h"/>
                                          </p:val>
                                        </p:tav>
                                      </p:tavLst>
                                    </p:anim>
                                    <p:animEffect transition="in" filter="fade">
                                      <p:cBhvr>
                                        <p:cTn id="12" dur="1000"/>
                                        <p:tgtEl>
                                          <p:spTgt spid="14">
                                            <p:txEl>
                                              <p:pRg st="0" end="0"/>
                                            </p:txEl>
                                          </p:spTgt>
                                        </p:tgtEl>
                                      </p:cBhvr>
                                    </p:animEffect>
                                  </p:childTnLst>
                                </p:cTn>
                              </p:par>
                              <p:par>
                                <p:cTn id="13" presetID="50" presetClass="entr" presetSubtype="0"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strVal val="#ppt_w+.3"/>
                                          </p:val>
                                        </p:tav>
                                        <p:tav tm="100000">
                                          <p:val>
                                            <p:strVal val="#ppt_w"/>
                                          </p:val>
                                        </p:tav>
                                      </p:tavLst>
                                    </p:anim>
                                    <p:anim calcmode="lin" valueType="num">
                                      <p:cBhvr>
                                        <p:cTn id="16" dur="1000" fill="hold"/>
                                        <p:tgtEl>
                                          <p:spTgt spid="12"/>
                                        </p:tgtEl>
                                        <p:attrNameLst>
                                          <p:attrName>ppt_h</p:attrName>
                                        </p:attrNameLst>
                                      </p:cBhvr>
                                      <p:tavLst>
                                        <p:tav tm="0">
                                          <p:val>
                                            <p:strVal val="#ppt_h"/>
                                          </p:val>
                                        </p:tav>
                                        <p:tav tm="100000">
                                          <p:val>
                                            <p:strVal val="#ppt_h"/>
                                          </p:val>
                                        </p:tav>
                                      </p:tavLst>
                                    </p:anim>
                                    <p:animEffect transition="in" filter="fade">
                                      <p:cBhvr>
                                        <p:cTn id="17" dur="1000"/>
                                        <p:tgtEl>
                                          <p:spTgt spid="12"/>
                                        </p:tgtEl>
                                      </p:cBhvr>
                                    </p:animEffect>
                                  </p:childTnLst>
                                </p:cTn>
                              </p:par>
                            </p:childTnLst>
                          </p:cTn>
                        </p:par>
                        <p:par>
                          <p:cTn id="18" fill="hold">
                            <p:stCondLst>
                              <p:cond delay="168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mt\Downloads\medical_devices(2).jpg"/>
          <p:cNvPicPr>
            <a:picLocks noChangeAspect="1" noChangeArrowheads="1"/>
          </p:cNvPicPr>
          <p:nvPr/>
        </p:nvPicPr>
        <p:blipFill>
          <a:blip r:embed="rId3" cstate="print"/>
          <a:srcRect/>
          <a:stretch>
            <a:fillRect/>
          </a:stretch>
        </p:blipFill>
        <p:spPr bwMode="auto">
          <a:xfrm>
            <a:off x="5620385" y="1752600"/>
            <a:ext cx="3523615" cy="5105400"/>
          </a:xfrm>
          <a:prstGeom prst="rect">
            <a:avLst/>
          </a:prstGeom>
          <a:noFill/>
        </p:spPr>
      </p:pic>
      <p:sp>
        <p:nvSpPr>
          <p:cNvPr id="2" name="Rectangle 1"/>
          <p:cNvSpPr>
            <a:spLocks noGrp="1"/>
          </p:cNvSpPr>
          <p:nvPr>
            <p:ph type="title"/>
          </p:nvPr>
        </p:nvSpPr>
        <p:spPr/>
        <p:txBody>
          <a:bodyPr/>
          <a:lstStyle>
            <a:extLst/>
          </a:lstStyle>
          <a:p>
            <a:r>
              <a:rPr lang="en-US" sz="4400" b="1" dirty="0" smtClean="0">
                <a:ea typeface="Times New Roman" pitchFamily="18" charset="0"/>
                <a:cs typeface="Arial" pitchFamily="34" charset="0"/>
              </a:rPr>
              <a:t>Al-Arabi Specialized Hospital</a:t>
            </a:r>
            <a:endParaRPr lang="en-US" dirty="0"/>
          </a:p>
        </p:txBody>
      </p:sp>
      <p:sp>
        <p:nvSpPr>
          <p:cNvPr id="3" name="Rectangle 2"/>
          <p:cNvSpPr>
            <a:spLocks noGrp="1"/>
          </p:cNvSpPr>
          <p:nvPr>
            <p:ph sz="quarter" idx="13"/>
          </p:nvPr>
        </p:nvSpPr>
        <p:spPr>
          <a:xfrm>
            <a:off x="152400" y="1676400"/>
            <a:ext cx="8534400" cy="4495800"/>
          </a:xfrm>
        </p:spPr>
        <p:txBody>
          <a:bodyPr anchor="ctr">
            <a:normAutofit/>
          </a:bodyPr>
          <a:lstStyle>
            <a:extLst/>
          </a:lstStyle>
          <a:p>
            <a:pPr marL="274320" lvl="1">
              <a:buNone/>
            </a:pPr>
            <a:r>
              <a:rPr lang="en-US" altLang="x-none" sz="2800" b="1" dirty="0" smtClean="0">
                <a:solidFill>
                  <a:schemeClr val="bg2">
                    <a:lumMod val="50000"/>
                  </a:schemeClr>
                </a:solidFill>
              </a:rPr>
              <a:t>History of </a:t>
            </a:r>
            <a:r>
              <a:rPr lang="en-US" sz="2800" b="1" dirty="0" smtClean="0">
                <a:solidFill>
                  <a:schemeClr val="bg2">
                    <a:lumMod val="50000"/>
                  </a:schemeClr>
                </a:solidFill>
                <a:ea typeface="Times New Roman" pitchFamily="18" charset="0"/>
                <a:cs typeface="Arial" pitchFamily="34" charset="0"/>
              </a:rPr>
              <a:t>Al-Arabi Specialized Hospital</a:t>
            </a:r>
          </a:p>
          <a:p>
            <a:pPr marL="274320" lvl="1"/>
            <a:endParaRPr lang="en-US" sz="2000" b="1" dirty="0" smtClean="0">
              <a:cs typeface="Arial" pitchFamily="34" charset="0"/>
            </a:endParaRPr>
          </a:p>
          <a:p>
            <a:pPr marL="274320" lvl="1"/>
            <a:r>
              <a:rPr lang="en-US" sz="2800" dirty="0" smtClean="0">
                <a:cs typeface="Arial" pitchFamily="34" charset="0"/>
              </a:rPr>
              <a:t> Established in 2000 by a group of creative doctors</a:t>
            </a:r>
          </a:p>
          <a:p>
            <a:pPr marL="274320" lvl="1"/>
            <a:r>
              <a:rPr lang="en-US" sz="2800" dirty="0" smtClean="0">
                <a:cs typeface="Arial" pitchFamily="34" charset="0"/>
              </a:rPr>
              <a:t> Located in Nablus</a:t>
            </a:r>
          </a:p>
          <a:p>
            <a:pPr marL="274320" lvl="1"/>
            <a:r>
              <a:rPr lang="en-US" sz="2800" dirty="0" smtClean="0">
                <a:cs typeface="Arial" pitchFamily="34" charset="0"/>
              </a:rPr>
              <a:t> ISO in 2001</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2" end="2"/>
                                            </p:txEl>
                                          </p:spTgt>
                                        </p:tgtEl>
                                      </p:cBhvr>
                                    </p:animEffect>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p:cTn id="13" dur="1000" fill="hold"/>
                                        <p:tgtEl>
                                          <p:spTgt spid="3">
                                            <p:txEl>
                                              <p:pRg st="3" end="3"/>
                                            </p:txEl>
                                          </p:spTgt>
                                        </p:tgtEl>
                                        <p:attrNameLst>
                                          <p:attrName>ppt_w</p:attrName>
                                        </p:attrNameLst>
                                      </p:cBhvr>
                                      <p:tavLst>
                                        <p:tav tm="0">
                                          <p:val>
                                            <p:strVal val="#ppt_w+.3"/>
                                          </p:val>
                                        </p:tav>
                                        <p:tav tm="100000">
                                          <p:val>
                                            <p:strVal val="#ppt_w"/>
                                          </p:val>
                                        </p:tav>
                                      </p:tavLst>
                                    </p:anim>
                                    <p:anim calcmode="lin" valueType="num">
                                      <p:cBhvr>
                                        <p:cTn id="14"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3" end="3"/>
                                            </p:txEl>
                                          </p:spTgt>
                                        </p:tgtEl>
                                      </p:cBhvr>
                                    </p:animEffect>
                                  </p:childTnLst>
                                </p:cTn>
                              </p:par>
                            </p:childTnLst>
                          </p:cTn>
                        </p:par>
                        <p:par>
                          <p:cTn id="16" fill="hold">
                            <p:stCondLst>
                              <p:cond delay="2000"/>
                            </p:stCondLst>
                            <p:childTnLst>
                              <p:par>
                                <p:cTn id="17" presetID="50" presetClass="entr" presetSubtype="0" decel="10000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1000" fill="hold"/>
                                        <p:tgtEl>
                                          <p:spTgt spid="3">
                                            <p:txEl>
                                              <p:pRg st="4" end="4"/>
                                            </p:txEl>
                                          </p:spTgt>
                                        </p:tgtEl>
                                        <p:attrNameLst>
                                          <p:attrName>ppt_w</p:attrName>
                                        </p:attrNameLst>
                                      </p:cBhvr>
                                      <p:tavLst>
                                        <p:tav tm="0">
                                          <p:val>
                                            <p:strVal val="#ppt_w+.3"/>
                                          </p:val>
                                        </p:tav>
                                        <p:tav tm="100000">
                                          <p:val>
                                            <p:strVal val="#ppt_w"/>
                                          </p:val>
                                        </p:tav>
                                      </p:tavLst>
                                    </p:anim>
                                    <p:anim calcmode="lin" valueType="num">
                                      <p:cBhvr>
                                        <p:cTn id="20"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304800" y="157480"/>
            <a:ext cx="7086600" cy="1214120"/>
          </a:xfrm>
        </p:spPr>
        <p:txBody>
          <a:bodyPr>
            <a:noAutofit/>
          </a:bodyPr>
          <a:lstStyle>
            <a:extLst/>
          </a:lstStyle>
          <a:p>
            <a:pPr lvl="0"/>
            <a:r>
              <a:rPr lang="en-US" sz="3600" b="1" dirty="0" smtClean="0"/>
              <a:t>Suggested Tracking Serial Number</a:t>
            </a:r>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accent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0" name="Rectangle 9"/>
          <p:cNvSpPr/>
          <p:nvPr/>
        </p:nvSpPr>
        <p:spPr>
          <a:xfrm>
            <a:off x="152400" y="1981200"/>
            <a:ext cx="6629400" cy="800219"/>
          </a:xfrm>
          <a:prstGeom prst="rect">
            <a:avLst/>
          </a:prstGeom>
        </p:spPr>
        <p:txBody>
          <a:bodyPr wrap="square">
            <a:spAutoFit/>
          </a:bodyPr>
          <a:lstStyle/>
          <a:p>
            <a:r>
              <a:rPr lang="en-US" dirty="0" smtClean="0"/>
              <a:t> </a:t>
            </a:r>
            <a:r>
              <a:rPr lang="en-US" sz="2800" dirty="0" smtClean="0">
                <a:solidFill>
                  <a:schemeClr val="accent1"/>
                </a:solidFill>
              </a:rPr>
              <a:t>serial number </a:t>
            </a:r>
            <a:r>
              <a:rPr lang="en-US" dirty="0" smtClean="0"/>
              <a:t>is a unique number assigned to facilitate identification the devices locations.</a:t>
            </a:r>
            <a:endParaRPr lang="en-US" dirty="0"/>
          </a:p>
        </p:txBody>
      </p:sp>
      <p:sp>
        <p:nvSpPr>
          <p:cNvPr id="15" name="Rectangle 14"/>
          <p:cNvSpPr/>
          <p:nvPr/>
        </p:nvSpPr>
        <p:spPr>
          <a:xfrm>
            <a:off x="1219200" y="3124200"/>
            <a:ext cx="5181600" cy="769441"/>
          </a:xfrm>
          <a:prstGeom prst="rect">
            <a:avLst/>
          </a:prstGeom>
        </p:spPr>
        <p:txBody>
          <a:bodyPr wrap="square">
            <a:spAutoFit/>
          </a:bodyPr>
          <a:lstStyle/>
          <a:p>
            <a:r>
              <a:rPr lang="en-US" sz="4400" dirty="0" smtClean="0">
                <a:solidFill>
                  <a:schemeClr val="accent2"/>
                </a:solidFill>
              </a:rPr>
              <a:t>( </a:t>
            </a:r>
            <a:r>
              <a:rPr lang="en-US" sz="4400" dirty="0" smtClean="0">
                <a:solidFill>
                  <a:schemeClr val="accent1"/>
                </a:solidFill>
              </a:rPr>
              <a:t>EM  </a:t>
            </a:r>
            <a:r>
              <a:rPr lang="en-US" sz="4400" dirty="0" smtClean="0">
                <a:solidFill>
                  <a:schemeClr val="accent2"/>
                </a:solidFill>
              </a:rPr>
              <a:t>04   </a:t>
            </a:r>
            <a:r>
              <a:rPr lang="en-US" sz="4400" dirty="0" smtClean="0">
                <a:solidFill>
                  <a:schemeClr val="accent1"/>
                </a:solidFill>
              </a:rPr>
              <a:t>11   </a:t>
            </a:r>
            <a:r>
              <a:rPr lang="en-US" sz="4400" dirty="0" smtClean="0">
                <a:solidFill>
                  <a:schemeClr val="accent2"/>
                </a:solidFill>
              </a:rPr>
              <a:t>1011)</a:t>
            </a:r>
            <a:endParaRPr lang="en-US" sz="4400" dirty="0">
              <a:solidFill>
                <a:schemeClr val="accent2"/>
              </a:solidFill>
            </a:endParaRPr>
          </a:p>
        </p:txBody>
      </p:sp>
      <p:cxnSp>
        <p:nvCxnSpPr>
          <p:cNvPr id="17" name="Straight Arrow Connector 16"/>
          <p:cNvCxnSpPr/>
          <p:nvPr/>
        </p:nvCxnSpPr>
        <p:spPr>
          <a:xfrm>
            <a:off x="-1600200" y="342900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a:off x="1333500" y="3848100"/>
            <a:ext cx="6858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228600" y="4572000"/>
            <a:ext cx="1600200" cy="685800"/>
          </a:xfrm>
          <a:prstGeom prst="rect">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sp>
        <p:nvSpPr>
          <p:cNvPr id="24" name="TextBox 23"/>
          <p:cNvSpPr txBox="1"/>
          <p:nvPr/>
        </p:nvSpPr>
        <p:spPr>
          <a:xfrm>
            <a:off x="228600" y="4572000"/>
            <a:ext cx="1524000" cy="646331"/>
          </a:xfrm>
          <a:prstGeom prst="rect">
            <a:avLst/>
          </a:prstGeom>
          <a:noFill/>
        </p:spPr>
        <p:txBody>
          <a:bodyPr wrap="square" rtlCol="0">
            <a:spAutoFit/>
          </a:bodyPr>
          <a:lstStyle/>
          <a:p>
            <a:r>
              <a:rPr lang="en-US" b="1" dirty="0" smtClean="0">
                <a:solidFill>
                  <a:schemeClr val="tx2"/>
                </a:solidFill>
              </a:rPr>
              <a:t>emergency department,</a:t>
            </a:r>
            <a:endParaRPr lang="en-US" b="1" dirty="0">
              <a:solidFill>
                <a:schemeClr val="tx2"/>
              </a:solidFill>
            </a:endParaRPr>
          </a:p>
        </p:txBody>
      </p:sp>
      <p:cxnSp>
        <p:nvCxnSpPr>
          <p:cNvPr id="26" name="Straight Arrow Connector 25"/>
          <p:cNvCxnSpPr/>
          <p:nvPr/>
        </p:nvCxnSpPr>
        <p:spPr>
          <a:xfrm rot="5400000">
            <a:off x="2286794" y="4190206"/>
            <a:ext cx="914400" cy="1588"/>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2057400" y="4800600"/>
            <a:ext cx="1600200" cy="533400"/>
          </a:xfrm>
          <a:prstGeom prst="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sp>
        <p:nvSpPr>
          <p:cNvPr id="31" name="TextBox 30"/>
          <p:cNvSpPr txBox="1"/>
          <p:nvPr/>
        </p:nvSpPr>
        <p:spPr>
          <a:xfrm>
            <a:off x="2133600" y="4876800"/>
            <a:ext cx="1371600" cy="369332"/>
          </a:xfrm>
          <a:prstGeom prst="rect">
            <a:avLst/>
          </a:prstGeom>
          <a:noFill/>
        </p:spPr>
        <p:txBody>
          <a:bodyPr wrap="square" rtlCol="0">
            <a:spAutoFit/>
          </a:bodyPr>
          <a:lstStyle/>
          <a:p>
            <a:r>
              <a:rPr lang="en-US" b="1" dirty="0" smtClean="0">
                <a:solidFill>
                  <a:schemeClr val="tx2"/>
                </a:solidFill>
              </a:rPr>
              <a:t>fourth floor</a:t>
            </a:r>
            <a:endParaRPr lang="en-US" b="1" dirty="0">
              <a:solidFill>
                <a:schemeClr val="tx2"/>
              </a:solidFill>
            </a:endParaRPr>
          </a:p>
        </p:txBody>
      </p:sp>
      <p:cxnSp>
        <p:nvCxnSpPr>
          <p:cNvPr id="32" name="Straight Arrow Connector 31"/>
          <p:cNvCxnSpPr/>
          <p:nvPr/>
        </p:nvCxnSpPr>
        <p:spPr>
          <a:xfrm rot="16200000" flipH="1">
            <a:off x="3848100" y="3771900"/>
            <a:ext cx="7620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962400" y="4724400"/>
            <a:ext cx="1524000" cy="369332"/>
          </a:xfrm>
          <a:prstGeom prst="rect">
            <a:avLst/>
          </a:prstGeom>
          <a:noFill/>
        </p:spPr>
        <p:txBody>
          <a:bodyPr wrap="square" rtlCol="0">
            <a:spAutoFit/>
          </a:bodyPr>
          <a:lstStyle/>
          <a:p>
            <a:r>
              <a:rPr lang="en-US" b="1" dirty="0" smtClean="0">
                <a:solidFill>
                  <a:schemeClr val="tx2"/>
                </a:solidFill>
              </a:rPr>
              <a:t>room number</a:t>
            </a:r>
            <a:endParaRPr lang="en-US" b="1" dirty="0">
              <a:solidFill>
                <a:schemeClr val="tx2"/>
              </a:solidFill>
            </a:endParaRPr>
          </a:p>
        </p:txBody>
      </p:sp>
      <p:sp>
        <p:nvSpPr>
          <p:cNvPr id="35" name="Rectangle 34"/>
          <p:cNvSpPr/>
          <p:nvPr/>
        </p:nvSpPr>
        <p:spPr>
          <a:xfrm>
            <a:off x="3886200" y="4648200"/>
            <a:ext cx="1600200" cy="533400"/>
          </a:xfrm>
          <a:prstGeom prst="rect">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cxnSp>
        <p:nvCxnSpPr>
          <p:cNvPr id="36" name="Straight Arrow Connector 35"/>
          <p:cNvCxnSpPr/>
          <p:nvPr/>
        </p:nvCxnSpPr>
        <p:spPr>
          <a:xfrm rot="16200000" flipH="1">
            <a:off x="5334000" y="3733800"/>
            <a:ext cx="685800" cy="685800"/>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5791200" y="4495800"/>
            <a:ext cx="1219200" cy="838200"/>
          </a:xfrm>
          <a:prstGeom prst="rect">
            <a:avLst/>
          </a:prstGeom>
          <a:noFill/>
          <a:ln w="349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sp>
        <p:nvSpPr>
          <p:cNvPr id="41" name="TextBox 40"/>
          <p:cNvSpPr txBox="1"/>
          <p:nvPr/>
        </p:nvSpPr>
        <p:spPr>
          <a:xfrm>
            <a:off x="5943600" y="4572000"/>
            <a:ext cx="1295400" cy="646331"/>
          </a:xfrm>
          <a:prstGeom prst="rect">
            <a:avLst/>
          </a:prstGeom>
          <a:noFill/>
        </p:spPr>
        <p:txBody>
          <a:bodyPr wrap="square" rtlCol="0">
            <a:spAutoFit/>
          </a:bodyPr>
          <a:lstStyle/>
          <a:p>
            <a:r>
              <a:rPr lang="en-US" b="1" dirty="0" smtClean="0">
                <a:solidFill>
                  <a:schemeClr val="tx2"/>
                </a:solidFill>
              </a:rPr>
              <a:t>Machine code #</a:t>
            </a:r>
            <a:endParaRPr lang="en-US" b="1" dirty="0">
              <a:solidFill>
                <a:schemeClr val="tx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6" end="6"/>
                                            </p:txEl>
                                          </p:spTgt>
                                        </p:tgtEl>
                                        <p:attrNameLst>
                                          <p:attrName>style.textDecorationUnderline</p:attrName>
                                        </p:attrNameLst>
                                      </p:cBhvr>
                                      <p:to>
                                        <p:strVal val="true"/>
                                      </p:to>
                                    </p:set>
                                  </p:childTnLst>
                                </p:cTn>
                              </p:par>
                            </p:childTnLst>
                          </p:cTn>
                        </p:par>
                        <p:par>
                          <p:cTn id="7" fill="hold">
                            <p:stCondLst>
                              <p:cond delay="720"/>
                            </p:stCondLst>
                            <p:childTnLst>
                              <p:par>
                                <p:cTn id="8" presetID="50" presetClass="entr" presetSubtype="0" decel="100000" fill="hold" grpId="0" nodeType="after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1000" fill="hold"/>
                                        <p:tgtEl>
                                          <p:spTgt spid="10"/>
                                        </p:tgtEl>
                                        <p:attrNameLst>
                                          <p:attrName>ppt_w</p:attrName>
                                        </p:attrNameLst>
                                      </p:cBhvr>
                                      <p:tavLst>
                                        <p:tav tm="0">
                                          <p:val>
                                            <p:strVal val="#ppt_w+.3"/>
                                          </p:val>
                                        </p:tav>
                                        <p:tav tm="100000">
                                          <p:val>
                                            <p:strVal val="#ppt_w"/>
                                          </p:val>
                                        </p:tav>
                                      </p:tavLst>
                                    </p:anim>
                                    <p:anim calcmode="lin" valueType="num">
                                      <p:cBhvr>
                                        <p:cTn id="11" dur="1000" fill="hold"/>
                                        <p:tgtEl>
                                          <p:spTgt spid="10"/>
                                        </p:tgtEl>
                                        <p:attrNameLst>
                                          <p:attrName>ppt_h</p:attrName>
                                        </p:attrNameLst>
                                      </p:cBhvr>
                                      <p:tavLst>
                                        <p:tav tm="0">
                                          <p:val>
                                            <p:strVal val="#ppt_h"/>
                                          </p:val>
                                        </p:tav>
                                        <p:tav tm="100000">
                                          <p:val>
                                            <p:strVal val="#ppt_h"/>
                                          </p:val>
                                        </p:tav>
                                      </p:tavLst>
                                    </p:anim>
                                    <p:animEffect transition="in" filter="fade">
                                      <p:cBhvr>
                                        <p:cTn id="12" dur="1000"/>
                                        <p:tgtEl>
                                          <p:spTgt spid="10"/>
                                        </p:tgtEl>
                                      </p:cBhvr>
                                    </p:animEffect>
                                  </p:childTnLst>
                                </p:cTn>
                              </p:par>
                            </p:childTnLst>
                          </p:cTn>
                        </p:par>
                        <p:par>
                          <p:cTn id="13" fill="hold">
                            <p:stCondLst>
                              <p:cond delay="172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000"/>
                                        <p:tgtEl>
                                          <p:spTgt spid="15"/>
                                        </p:tgtEl>
                                      </p:cBhvr>
                                    </p:animEffect>
                                  </p:childTnLst>
                                </p:cTn>
                              </p:par>
                            </p:childTnLst>
                          </p:cTn>
                        </p:par>
                        <p:par>
                          <p:cTn id="17" fill="hold">
                            <p:stCondLst>
                              <p:cond delay="3720"/>
                            </p:stCondLst>
                            <p:childTnLst>
                              <p:par>
                                <p:cTn id="18" presetID="47" presetClass="entr" presetSubtype="0"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1000"/>
                                        <p:tgtEl>
                                          <p:spTgt spid="22"/>
                                        </p:tgtEl>
                                      </p:cBhvr>
                                    </p:animEffect>
                                    <p:anim calcmode="lin" valueType="num">
                                      <p:cBhvr>
                                        <p:cTn id="21" dur="1000" fill="hold"/>
                                        <p:tgtEl>
                                          <p:spTgt spid="22"/>
                                        </p:tgtEl>
                                        <p:attrNameLst>
                                          <p:attrName>ppt_x</p:attrName>
                                        </p:attrNameLst>
                                      </p:cBhvr>
                                      <p:tavLst>
                                        <p:tav tm="0">
                                          <p:val>
                                            <p:strVal val="#ppt_x"/>
                                          </p:val>
                                        </p:tav>
                                        <p:tav tm="100000">
                                          <p:val>
                                            <p:strVal val="#ppt_x"/>
                                          </p:val>
                                        </p:tav>
                                      </p:tavLst>
                                    </p:anim>
                                    <p:anim calcmode="lin" valueType="num">
                                      <p:cBhvr>
                                        <p:cTn id="22" dur="1000" fill="hold"/>
                                        <p:tgtEl>
                                          <p:spTgt spid="22"/>
                                        </p:tgtEl>
                                        <p:attrNameLst>
                                          <p:attrName>ppt_y</p:attrName>
                                        </p:attrNameLst>
                                      </p:cBhvr>
                                      <p:tavLst>
                                        <p:tav tm="0">
                                          <p:val>
                                            <p:strVal val="#ppt_y-.1"/>
                                          </p:val>
                                        </p:tav>
                                        <p:tav tm="100000">
                                          <p:val>
                                            <p:strVal val="#ppt_y"/>
                                          </p:val>
                                        </p:tav>
                                      </p:tavLst>
                                    </p:anim>
                                  </p:childTnLst>
                                </p:cTn>
                              </p:par>
                            </p:childTnLst>
                          </p:cTn>
                        </p:par>
                        <p:par>
                          <p:cTn id="23" fill="hold">
                            <p:stCondLst>
                              <p:cond delay="4720"/>
                            </p:stCondLst>
                            <p:childTnLst>
                              <p:par>
                                <p:cTn id="24" presetID="47" presetClass="entr" presetSubtype="0"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par>
                                <p:cTn id="29" presetID="47" presetClass="entr" presetSubtype="0" fill="hold" grpId="1"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childTnLst>
                          </p:cTn>
                        </p:par>
                        <p:par>
                          <p:cTn id="34" fill="hold">
                            <p:stCondLst>
                              <p:cond delay="5720"/>
                            </p:stCondLst>
                            <p:childTnLst>
                              <p:par>
                                <p:cTn id="35" presetID="47" presetClass="entr" presetSubtype="0"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childTnLst>
                          </p:cTn>
                        </p:par>
                        <p:par>
                          <p:cTn id="40" fill="hold">
                            <p:stCondLst>
                              <p:cond delay="6720"/>
                            </p:stCondLst>
                            <p:childTnLst>
                              <p:par>
                                <p:cTn id="41" presetID="47"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1000"/>
                                        <p:tgtEl>
                                          <p:spTgt spid="30"/>
                                        </p:tgtEl>
                                      </p:cBhvr>
                                    </p:animEffect>
                                    <p:anim calcmode="lin" valueType="num">
                                      <p:cBhvr>
                                        <p:cTn id="44" dur="1000" fill="hold"/>
                                        <p:tgtEl>
                                          <p:spTgt spid="30"/>
                                        </p:tgtEl>
                                        <p:attrNameLst>
                                          <p:attrName>ppt_x</p:attrName>
                                        </p:attrNameLst>
                                      </p:cBhvr>
                                      <p:tavLst>
                                        <p:tav tm="0">
                                          <p:val>
                                            <p:strVal val="#ppt_x"/>
                                          </p:val>
                                        </p:tav>
                                        <p:tav tm="100000">
                                          <p:val>
                                            <p:strVal val="#ppt_x"/>
                                          </p:val>
                                        </p:tav>
                                      </p:tavLst>
                                    </p:anim>
                                    <p:anim calcmode="lin" valueType="num">
                                      <p:cBhvr>
                                        <p:cTn id="45" dur="1000" fill="hold"/>
                                        <p:tgtEl>
                                          <p:spTgt spid="30"/>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1000"/>
                                        <p:tgtEl>
                                          <p:spTgt spid="31"/>
                                        </p:tgtEl>
                                      </p:cBhvr>
                                    </p:animEffect>
                                    <p:anim calcmode="lin" valueType="num">
                                      <p:cBhvr>
                                        <p:cTn id="49" dur="1000" fill="hold"/>
                                        <p:tgtEl>
                                          <p:spTgt spid="31"/>
                                        </p:tgtEl>
                                        <p:attrNameLst>
                                          <p:attrName>ppt_x</p:attrName>
                                        </p:attrNameLst>
                                      </p:cBhvr>
                                      <p:tavLst>
                                        <p:tav tm="0">
                                          <p:val>
                                            <p:strVal val="#ppt_x"/>
                                          </p:val>
                                        </p:tav>
                                        <p:tav tm="100000">
                                          <p:val>
                                            <p:strVal val="#ppt_x"/>
                                          </p:val>
                                        </p:tav>
                                      </p:tavLst>
                                    </p:anim>
                                    <p:anim calcmode="lin" valueType="num">
                                      <p:cBhvr>
                                        <p:cTn id="50" dur="1000" fill="hold"/>
                                        <p:tgtEl>
                                          <p:spTgt spid="31"/>
                                        </p:tgtEl>
                                        <p:attrNameLst>
                                          <p:attrName>ppt_y</p:attrName>
                                        </p:attrNameLst>
                                      </p:cBhvr>
                                      <p:tavLst>
                                        <p:tav tm="0">
                                          <p:val>
                                            <p:strVal val="#ppt_y-.1"/>
                                          </p:val>
                                        </p:tav>
                                        <p:tav tm="100000">
                                          <p:val>
                                            <p:strVal val="#ppt_y"/>
                                          </p:val>
                                        </p:tav>
                                      </p:tavLst>
                                    </p:anim>
                                  </p:childTnLst>
                                </p:cTn>
                              </p:par>
                            </p:childTnLst>
                          </p:cTn>
                        </p:par>
                        <p:par>
                          <p:cTn id="51" fill="hold">
                            <p:stCondLst>
                              <p:cond delay="7720"/>
                            </p:stCondLst>
                            <p:childTnLst>
                              <p:par>
                                <p:cTn id="52" presetID="47"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childTnLst>
                          </p:cTn>
                        </p:par>
                        <p:par>
                          <p:cTn id="57" fill="hold">
                            <p:stCondLst>
                              <p:cond delay="8720"/>
                            </p:stCondLst>
                            <p:childTnLst>
                              <p:par>
                                <p:cTn id="58" presetID="47" presetClass="entr" presetSubtype="0"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1000"/>
                                        <p:tgtEl>
                                          <p:spTgt spid="35"/>
                                        </p:tgtEl>
                                      </p:cBhvr>
                                    </p:animEffect>
                                    <p:anim calcmode="lin" valueType="num">
                                      <p:cBhvr>
                                        <p:cTn id="61" dur="1000" fill="hold"/>
                                        <p:tgtEl>
                                          <p:spTgt spid="35"/>
                                        </p:tgtEl>
                                        <p:attrNameLst>
                                          <p:attrName>ppt_x</p:attrName>
                                        </p:attrNameLst>
                                      </p:cBhvr>
                                      <p:tavLst>
                                        <p:tav tm="0">
                                          <p:val>
                                            <p:strVal val="#ppt_x"/>
                                          </p:val>
                                        </p:tav>
                                        <p:tav tm="100000">
                                          <p:val>
                                            <p:strVal val="#ppt_x"/>
                                          </p:val>
                                        </p:tav>
                                      </p:tavLst>
                                    </p:anim>
                                    <p:anim calcmode="lin" valueType="num">
                                      <p:cBhvr>
                                        <p:cTn id="62" dur="1000" fill="hold"/>
                                        <p:tgtEl>
                                          <p:spTgt spid="35"/>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childTnLst>
                          </p:cTn>
                        </p:par>
                        <p:par>
                          <p:cTn id="68" fill="hold">
                            <p:stCondLst>
                              <p:cond delay="9720"/>
                            </p:stCondLst>
                            <p:childTnLst>
                              <p:par>
                                <p:cTn id="69" presetID="47" presetClass="entr" presetSubtype="0"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1000"/>
                                        <p:tgtEl>
                                          <p:spTgt spid="36"/>
                                        </p:tgtEl>
                                      </p:cBhvr>
                                    </p:animEffect>
                                    <p:anim calcmode="lin" valueType="num">
                                      <p:cBhvr>
                                        <p:cTn id="72" dur="1000" fill="hold"/>
                                        <p:tgtEl>
                                          <p:spTgt spid="36"/>
                                        </p:tgtEl>
                                        <p:attrNameLst>
                                          <p:attrName>ppt_x</p:attrName>
                                        </p:attrNameLst>
                                      </p:cBhvr>
                                      <p:tavLst>
                                        <p:tav tm="0">
                                          <p:val>
                                            <p:strVal val="#ppt_x"/>
                                          </p:val>
                                        </p:tav>
                                        <p:tav tm="100000">
                                          <p:val>
                                            <p:strVal val="#ppt_x"/>
                                          </p:val>
                                        </p:tav>
                                      </p:tavLst>
                                    </p:anim>
                                    <p:anim calcmode="lin" valueType="num">
                                      <p:cBhvr>
                                        <p:cTn id="73" dur="1000" fill="hold"/>
                                        <p:tgtEl>
                                          <p:spTgt spid="36"/>
                                        </p:tgtEl>
                                        <p:attrNameLst>
                                          <p:attrName>ppt_y</p:attrName>
                                        </p:attrNameLst>
                                      </p:cBhvr>
                                      <p:tavLst>
                                        <p:tav tm="0">
                                          <p:val>
                                            <p:strVal val="#ppt_y-.1"/>
                                          </p:val>
                                        </p:tav>
                                        <p:tav tm="100000">
                                          <p:val>
                                            <p:strVal val="#ppt_y"/>
                                          </p:val>
                                        </p:tav>
                                      </p:tavLst>
                                    </p:anim>
                                  </p:childTnLst>
                                </p:cTn>
                              </p:par>
                            </p:childTnLst>
                          </p:cTn>
                        </p:par>
                        <p:par>
                          <p:cTn id="74" fill="hold">
                            <p:stCondLst>
                              <p:cond delay="10720"/>
                            </p:stCondLst>
                            <p:childTnLst>
                              <p:par>
                                <p:cTn id="75" presetID="47" presetClass="entr" presetSubtype="0"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1000"/>
                                        <p:tgtEl>
                                          <p:spTgt spid="40"/>
                                        </p:tgtEl>
                                      </p:cBhvr>
                                    </p:animEffect>
                                    <p:anim calcmode="lin" valueType="num">
                                      <p:cBhvr>
                                        <p:cTn id="78" dur="1000" fill="hold"/>
                                        <p:tgtEl>
                                          <p:spTgt spid="40"/>
                                        </p:tgtEl>
                                        <p:attrNameLst>
                                          <p:attrName>ppt_x</p:attrName>
                                        </p:attrNameLst>
                                      </p:cBhvr>
                                      <p:tavLst>
                                        <p:tav tm="0">
                                          <p:val>
                                            <p:strVal val="#ppt_x"/>
                                          </p:val>
                                        </p:tav>
                                        <p:tav tm="100000">
                                          <p:val>
                                            <p:strVal val="#ppt_x"/>
                                          </p:val>
                                        </p:tav>
                                      </p:tavLst>
                                    </p:anim>
                                    <p:anim calcmode="lin" valueType="num">
                                      <p:cBhvr>
                                        <p:cTn id="79" dur="1000" fill="hold"/>
                                        <p:tgtEl>
                                          <p:spTgt spid="40"/>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1000"/>
                                        <p:tgtEl>
                                          <p:spTgt spid="41"/>
                                        </p:tgtEl>
                                      </p:cBhvr>
                                    </p:animEffect>
                                    <p:anim calcmode="lin" valueType="num">
                                      <p:cBhvr>
                                        <p:cTn id="83" dur="1000" fill="hold"/>
                                        <p:tgtEl>
                                          <p:spTgt spid="41"/>
                                        </p:tgtEl>
                                        <p:attrNameLst>
                                          <p:attrName>ppt_x</p:attrName>
                                        </p:attrNameLst>
                                      </p:cBhvr>
                                      <p:tavLst>
                                        <p:tav tm="0">
                                          <p:val>
                                            <p:strVal val="#ppt_x"/>
                                          </p:val>
                                        </p:tav>
                                        <p:tav tm="100000">
                                          <p:val>
                                            <p:strVal val="#ppt_x"/>
                                          </p:val>
                                        </p:tav>
                                      </p:tavLst>
                                    </p:anim>
                                    <p:anim calcmode="lin" valueType="num">
                                      <p:cBhvr>
                                        <p:cTn id="8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23" grpId="0" animBg="1"/>
      <p:bldP spid="24" grpId="1"/>
      <p:bldP spid="30" grpId="0" animBg="1"/>
      <p:bldP spid="31" grpId="0"/>
      <p:bldP spid="34" grpId="0"/>
      <p:bldP spid="35" grpId="0" animBg="1"/>
      <p:bldP spid="40" grpId="0" animBg="1"/>
      <p:bldP spid="4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52400" y="233680"/>
            <a:ext cx="8153400" cy="1214120"/>
          </a:xfrm>
        </p:spPr>
        <p:txBody>
          <a:bodyPr>
            <a:normAutofit/>
          </a:bodyPr>
          <a:lstStyle>
            <a:extLst/>
          </a:lstStyle>
          <a:p>
            <a:pPr lvl="0"/>
            <a:r>
              <a:rPr lang="en-US" sz="4400" b="1" dirty="0" smtClean="0"/>
              <a:t>Suggested Report Templates</a:t>
            </a:r>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accent2"/>
                </a:solidFill>
              </a:rPr>
              <a:t>Report Templates</a:t>
            </a:r>
            <a:endParaRPr lang="en-US" dirty="0" smtClean="0">
              <a:solidFill>
                <a:schemeClr val="accent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1459246" cy="369332"/>
          </a:xfrm>
          <a:prstGeom prst="rect">
            <a:avLst/>
          </a:prstGeom>
        </p:spPr>
        <p:txBody>
          <a:bodyPr wrap="none">
            <a:spAutoFit/>
          </a:bodyPr>
          <a:lstStyle/>
          <a:p>
            <a:r>
              <a:rPr lang="en-US" b="1" dirty="0" smtClean="0">
                <a:solidFill>
                  <a:schemeClr val="accent1"/>
                </a:solidFill>
              </a:rPr>
              <a:t>1. Device list.</a:t>
            </a:r>
            <a:endParaRPr lang="en-US" dirty="0">
              <a:solidFill>
                <a:schemeClr val="accent1"/>
              </a:solidFill>
            </a:endParaRPr>
          </a:p>
        </p:txBody>
      </p:sp>
      <p:pic>
        <p:nvPicPr>
          <p:cNvPr id="15" name="Picture 14"/>
          <p:cNvPicPr/>
          <p:nvPr/>
        </p:nvPicPr>
        <p:blipFill>
          <a:blip r:embed="rId4" cstate="print"/>
          <a:srcRect/>
          <a:stretch>
            <a:fillRect/>
          </a:stretch>
        </p:blipFill>
        <p:spPr bwMode="auto">
          <a:xfrm>
            <a:off x="685800" y="2667000"/>
            <a:ext cx="6172200" cy="3276600"/>
          </a:xfrm>
          <a:prstGeom prst="rect">
            <a:avLst/>
          </a:prstGeom>
          <a:noFill/>
          <a:ln w="9525">
            <a:noFill/>
            <a:miter lim="800000"/>
            <a:headEnd/>
            <a:tailEnd/>
          </a:ln>
        </p:spPr>
      </p:pic>
      <p:sp>
        <p:nvSpPr>
          <p:cNvPr id="9" name="Oval 8"/>
          <p:cNvSpPr/>
          <p:nvPr/>
        </p:nvSpPr>
        <p:spPr>
          <a:xfrm>
            <a:off x="381000" y="2667000"/>
            <a:ext cx="2286000" cy="5334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810000" y="3200400"/>
            <a:ext cx="1600200" cy="5334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8" end="8"/>
                                            </p:txEl>
                                          </p:spTgt>
                                        </p:tgtEl>
                                        <p:attrNameLst>
                                          <p:attrName>style.textDecorationUnderline</p:attrName>
                                        </p:attrNameLst>
                                      </p:cBhvr>
                                      <p:to>
                                        <p:strVal val="true"/>
                                      </p:to>
                                    </p:set>
                                  </p:childTnLst>
                                </p:cTn>
                              </p:par>
                            </p:childTnLst>
                          </p:cTn>
                        </p:par>
                        <p:par>
                          <p:cTn id="7" fill="hold">
                            <p:stCondLst>
                              <p:cond delay="780"/>
                            </p:stCondLst>
                            <p:childTnLst>
                              <p:par>
                                <p:cTn id="8" presetID="50" presetClass="entr" presetSubtype="0" decel="100000" fill="hold" nodeType="afterEffect">
                                  <p:stCondLst>
                                    <p:cond delay="0"/>
                                  </p:stCondLst>
                                  <p:childTnLst>
                                    <p:set>
                                      <p:cBhvr>
                                        <p:cTn id="9" dur="1" fill="hold">
                                          <p:stCondLst>
                                            <p:cond delay="0"/>
                                          </p:stCondLst>
                                        </p:cTn>
                                        <p:tgtEl>
                                          <p:spTgt spid="11">
                                            <p:txEl>
                                              <p:pRg st="0" end="0"/>
                                            </p:txEl>
                                          </p:spTgt>
                                        </p:tgtEl>
                                        <p:attrNameLst>
                                          <p:attrName>style.visibility</p:attrName>
                                        </p:attrNameLst>
                                      </p:cBhvr>
                                      <p:to>
                                        <p:strVal val="visible"/>
                                      </p:to>
                                    </p:set>
                                    <p:anim calcmode="lin" valueType="num">
                                      <p:cBhvr>
                                        <p:cTn id="10" dur="1000" fill="hold"/>
                                        <p:tgtEl>
                                          <p:spTgt spid="11">
                                            <p:txEl>
                                              <p:pRg st="0" end="0"/>
                                            </p:txEl>
                                          </p:spTgt>
                                        </p:tgtEl>
                                        <p:attrNameLst>
                                          <p:attrName>ppt_w</p:attrName>
                                        </p:attrNameLst>
                                      </p:cBhvr>
                                      <p:tavLst>
                                        <p:tav tm="0">
                                          <p:val>
                                            <p:strVal val="#ppt_w+.3"/>
                                          </p:val>
                                        </p:tav>
                                        <p:tav tm="100000">
                                          <p:val>
                                            <p:strVal val="#ppt_w"/>
                                          </p:val>
                                        </p:tav>
                                      </p:tavLst>
                                    </p:anim>
                                    <p:anim calcmode="lin" valueType="num">
                                      <p:cBhvr>
                                        <p:cTn id="11" dur="1000" fill="hold"/>
                                        <p:tgtEl>
                                          <p:spTgt spid="11">
                                            <p:txEl>
                                              <p:pRg st="0" end="0"/>
                                            </p:txEl>
                                          </p:spTgt>
                                        </p:tgtEl>
                                        <p:attrNameLst>
                                          <p:attrName>ppt_h</p:attrName>
                                        </p:attrNameLst>
                                      </p:cBhvr>
                                      <p:tavLst>
                                        <p:tav tm="0">
                                          <p:val>
                                            <p:strVal val="#ppt_h"/>
                                          </p:val>
                                        </p:tav>
                                        <p:tav tm="100000">
                                          <p:val>
                                            <p:strVal val="#ppt_h"/>
                                          </p:val>
                                        </p:tav>
                                      </p:tavLst>
                                    </p:anim>
                                    <p:animEffect transition="in" filter="fade">
                                      <p:cBhvr>
                                        <p:cTn id="12" dur="1000"/>
                                        <p:tgtEl>
                                          <p:spTgt spid="11">
                                            <p:txEl>
                                              <p:pRg st="0" end="0"/>
                                            </p:txEl>
                                          </p:spTgt>
                                        </p:tgtEl>
                                      </p:cBhvr>
                                    </p:animEffect>
                                  </p:childTnLst>
                                </p:cTn>
                              </p:par>
                            </p:childTnLst>
                          </p:cTn>
                        </p:par>
                        <p:par>
                          <p:cTn id="13" fill="hold">
                            <p:stCondLst>
                              <p:cond delay="1780"/>
                            </p:stCondLst>
                            <p:childTnLst>
                              <p:par>
                                <p:cTn id="14" presetID="10" presetClass="entr" presetSubtype="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accent2"/>
                </a:solidFill>
              </a:rPr>
              <a:t>Report Templates</a:t>
            </a:r>
            <a:endParaRPr lang="en-US" dirty="0" smtClean="0">
              <a:solidFill>
                <a:schemeClr val="accent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4028988" cy="369332"/>
          </a:xfrm>
          <a:prstGeom prst="rect">
            <a:avLst/>
          </a:prstGeom>
        </p:spPr>
        <p:txBody>
          <a:bodyPr wrap="none">
            <a:spAutoFit/>
          </a:bodyPr>
          <a:lstStyle/>
          <a:p>
            <a:r>
              <a:rPr lang="en-US" b="1" dirty="0" smtClean="0">
                <a:solidFill>
                  <a:schemeClr val="accent1"/>
                </a:solidFill>
              </a:rPr>
              <a:t>2. Annual Preventive Maintenance Plan.</a:t>
            </a:r>
            <a:endParaRPr lang="en-US" dirty="0">
              <a:solidFill>
                <a:schemeClr val="accent1"/>
              </a:solidFill>
            </a:endParaRPr>
          </a:p>
        </p:txBody>
      </p:sp>
      <p:sp>
        <p:nvSpPr>
          <p:cNvPr id="9" name="Rectangle 1"/>
          <p:cNvSpPr>
            <a:spLocks noGrp="1"/>
          </p:cNvSpPr>
          <p:nvPr>
            <p:ph type="title"/>
          </p:nvPr>
        </p:nvSpPr>
        <p:spPr>
          <a:xfrm>
            <a:off x="152400" y="233680"/>
            <a:ext cx="8153400" cy="1214120"/>
          </a:xfrm>
        </p:spPr>
        <p:txBody>
          <a:bodyPr>
            <a:normAutofit/>
          </a:bodyPr>
          <a:lstStyle>
            <a:extLst/>
          </a:lstStyle>
          <a:p>
            <a:pPr lvl="0"/>
            <a:r>
              <a:rPr lang="en-US" sz="4400" b="1" dirty="0" smtClean="0"/>
              <a:t>Suggested Report Templates</a:t>
            </a:r>
          </a:p>
        </p:txBody>
      </p:sp>
      <p:pic>
        <p:nvPicPr>
          <p:cNvPr id="305153" name="Picture 1" descr="C:\Users\dell\Desktop\The Annual Preventive Maintenance plan.JPG"/>
          <p:cNvPicPr>
            <a:picLocks noChangeAspect="1" noChangeArrowheads="1"/>
          </p:cNvPicPr>
          <p:nvPr/>
        </p:nvPicPr>
        <p:blipFill>
          <a:blip r:embed="rId4"/>
          <a:srcRect/>
          <a:stretch>
            <a:fillRect/>
          </a:stretch>
        </p:blipFill>
        <p:spPr bwMode="auto">
          <a:xfrm>
            <a:off x="609600" y="2590800"/>
            <a:ext cx="5324475" cy="3600450"/>
          </a:xfrm>
          <a:prstGeom prst="rect">
            <a:avLst/>
          </a:prstGeom>
          <a:noFill/>
        </p:spPr>
      </p:pic>
      <p:sp>
        <p:nvSpPr>
          <p:cNvPr id="10" name="Oval 9"/>
          <p:cNvSpPr/>
          <p:nvPr/>
        </p:nvSpPr>
        <p:spPr>
          <a:xfrm>
            <a:off x="228600" y="2438400"/>
            <a:ext cx="2133600" cy="6858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accent2"/>
                </a:solidFill>
              </a:rPr>
              <a:t>Report Templates</a:t>
            </a:r>
            <a:endParaRPr lang="en-US" dirty="0" smtClean="0">
              <a:solidFill>
                <a:schemeClr val="accent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3968074" cy="369332"/>
          </a:xfrm>
          <a:prstGeom prst="rect">
            <a:avLst/>
          </a:prstGeom>
        </p:spPr>
        <p:txBody>
          <a:bodyPr wrap="none">
            <a:spAutoFit/>
          </a:bodyPr>
          <a:lstStyle/>
          <a:p>
            <a:r>
              <a:rPr lang="en-US" b="1" dirty="0" smtClean="0">
                <a:solidFill>
                  <a:schemeClr val="accent1"/>
                </a:solidFill>
              </a:rPr>
              <a:t>3. Preventive Maintenance card “PMC”.</a:t>
            </a:r>
            <a:endParaRPr lang="en-US" dirty="0">
              <a:solidFill>
                <a:schemeClr val="accent1"/>
              </a:solidFill>
            </a:endParaRPr>
          </a:p>
        </p:txBody>
      </p:sp>
      <p:pic>
        <p:nvPicPr>
          <p:cNvPr id="8" name="Picture 7"/>
          <p:cNvPicPr/>
          <p:nvPr/>
        </p:nvPicPr>
        <p:blipFill>
          <a:blip r:embed="rId4" cstate="print"/>
          <a:srcRect/>
          <a:stretch>
            <a:fillRect/>
          </a:stretch>
        </p:blipFill>
        <p:spPr bwMode="auto">
          <a:xfrm>
            <a:off x="1371600" y="2438400"/>
            <a:ext cx="4114800" cy="4419600"/>
          </a:xfrm>
          <a:prstGeom prst="rect">
            <a:avLst/>
          </a:prstGeom>
          <a:noFill/>
          <a:ln w="9525">
            <a:noFill/>
            <a:miter lim="800000"/>
            <a:headEnd/>
            <a:tailEnd/>
          </a:ln>
        </p:spPr>
      </p:pic>
      <p:sp>
        <p:nvSpPr>
          <p:cNvPr id="10" name="Rectangle 1"/>
          <p:cNvSpPr>
            <a:spLocks noGrp="1"/>
          </p:cNvSpPr>
          <p:nvPr>
            <p:ph type="title"/>
          </p:nvPr>
        </p:nvSpPr>
        <p:spPr>
          <a:xfrm>
            <a:off x="152400" y="233680"/>
            <a:ext cx="8153400" cy="1214120"/>
          </a:xfrm>
        </p:spPr>
        <p:txBody>
          <a:bodyPr>
            <a:normAutofit/>
          </a:bodyPr>
          <a:lstStyle>
            <a:extLst/>
          </a:lstStyle>
          <a:p>
            <a:pPr lvl="0"/>
            <a:r>
              <a:rPr lang="en-US" sz="4400" b="1" dirty="0" smtClean="0"/>
              <a:t>Suggested Report Templates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8" end="8"/>
                                            </p:txEl>
                                          </p:spTgt>
                                        </p:tgtEl>
                                        <p:attrNameLst>
                                          <p:attrName>style.textDecorationUnderline</p:attrName>
                                        </p:attrNameLst>
                                      </p:cBhvr>
                                      <p:to>
                                        <p:strVal val="true"/>
                                      </p:to>
                                    </p:set>
                                  </p:childTnLst>
                                </p:cTn>
                              </p:par>
                            </p:childTnLst>
                          </p:cTn>
                        </p:par>
                        <p:par>
                          <p:cTn id="7" fill="hold">
                            <p:stCondLst>
                              <p:cond delay="780"/>
                            </p:stCondLst>
                            <p:childTnLst>
                              <p:par>
                                <p:cTn id="8" presetID="50" presetClass="entr" presetSubtype="0" decel="100000" fill="hold" nodeType="afterEffect">
                                  <p:stCondLst>
                                    <p:cond delay="0"/>
                                  </p:stCondLst>
                                  <p:childTnLst>
                                    <p:set>
                                      <p:cBhvr>
                                        <p:cTn id="9" dur="1" fill="hold">
                                          <p:stCondLst>
                                            <p:cond delay="0"/>
                                          </p:stCondLst>
                                        </p:cTn>
                                        <p:tgtEl>
                                          <p:spTgt spid="11">
                                            <p:txEl>
                                              <p:pRg st="0" end="0"/>
                                            </p:txEl>
                                          </p:spTgt>
                                        </p:tgtEl>
                                        <p:attrNameLst>
                                          <p:attrName>style.visibility</p:attrName>
                                        </p:attrNameLst>
                                      </p:cBhvr>
                                      <p:to>
                                        <p:strVal val="visible"/>
                                      </p:to>
                                    </p:set>
                                    <p:anim calcmode="lin" valueType="num">
                                      <p:cBhvr>
                                        <p:cTn id="10" dur="1000" fill="hold"/>
                                        <p:tgtEl>
                                          <p:spTgt spid="11">
                                            <p:txEl>
                                              <p:pRg st="0" end="0"/>
                                            </p:txEl>
                                          </p:spTgt>
                                        </p:tgtEl>
                                        <p:attrNameLst>
                                          <p:attrName>ppt_w</p:attrName>
                                        </p:attrNameLst>
                                      </p:cBhvr>
                                      <p:tavLst>
                                        <p:tav tm="0">
                                          <p:val>
                                            <p:strVal val="#ppt_w+.3"/>
                                          </p:val>
                                        </p:tav>
                                        <p:tav tm="100000">
                                          <p:val>
                                            <p:strVal val="#ppt_w"/>
                                          </p:val>
                                        </p:tav>
                                      </p:tavLst>
                                    </p:anim>
                                    <p:anim calcmode="lin" valueType="num">
                                      <p:cBhvr>
                                        <p:cTn id="11" dur="1000" fill="hold"/>
                                        <p:tgtEl>
                                          <p:spTgt spid="11">
                                            <p:txEl>
                                              <p:pRg st="0" end="0"/>
                                            </p:txEl>
                                          </p:spTgt>
                                        </p:tgtEl>
                                        <p:attrNameLst>
                                          <p:attrName>ppt_h</p:attrName>
                                        </p:attrNameLst>
                                      </p:cBhvr>
                                      <p:tavLst>
                                        <p:tav tm="0">
                                          <p:val>
                                            <p:strVal val="#ppt_h"/>
                                          </p:val>
                                        </p:tav>
                                        <p:tav tm="100000">
                                          <p:val>
                                            <p:strVal val="#ppt_h"/>
                                          </p:val>
                                        </p:tav>
                                      </p:tavLst>
                                    </p:anim>
                                    <p:animEffect transition="in" filter="fade">
                                      <p:cBhvr>
                                        <p:cTn id="12" dur="1000"/>
                                        <p:tgtEl>
                                          <p:spTgt spid="11">
                                            <p:txEl>
                                              <p:pRg st="0" end="0"/>
                                            </p:txEl>
                                          </p:spTgt>
                                        </p:tgtEl>
                                      </p:cBhvr>
                                    </p:animEffect>
                                  </p:childTnLst>
                                </p:cTn>
                              </p:par>
                            </p:childTnLst>
                          </p:cTn>
                        </p:par>
                        <p:par>
                          <p:cTn id="13" fill="hold">
                            <p:stCondLst>
                              <p:cond delay="1780"/>
                            </p:stCondLst>
                            <p:childTnLst>
                              <p:par>
                                <p:cTn id="14" presetID="1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accent2"/>
                </a:solidFill>
              </a:rPr>
              <a:t>Report Templates</a:t>
            </a:r>
            <a:endParaRPr lang="en-US" dirty="0" smtClean="0">
              <a:solidFill>
                <a:schemeClr val="accent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3684342" cy="646331"/>
          </a:xfrm>
          <a:prstGeom prst="rect">
            <a:avLst/>
          </a:prstGeom>
        </p:spPr>
        <p:txBody>
          <a:bodyPr wrap="none">
            <a:spAutoFit/>
          </a:bodyPr>
          <a:lstStyle/>
          <a:p>
            <a:r>
              <a:rPr lang="en-US" b="1" dirty="0" smtClean="0">
                <a:solidFill>
                  <a:schemeClr val="accent1"/>
                </a:solidFill>
              </a:rPr>
              <a:t>4. Preventive Maintenance Checklist</a:t>
            </a:r>
            <a:r>
              <a:rPr lang="en-US" b="1" dirty="0" smtClean="0"/>
              <a:t>.</a:t>
            </a:r>
          </a:p>
          <a:p>
            <a:endParaRPr lang="en-US" dirty="0">
              <a:solidFill>
                <a:schemeClr val="accent1"/>
              </a:solidFill>
            </a:endParaRPr>
          </a:p>
        </p:txBody>
      </p:sp>
      <p:pic>
        <p:nvPicPr>
          <p:cNvPr id="9" name="Picture 8"/>
          <p:cNvPicPr/>
          <p:nvPr/>
        </p:nvPicPr>
        <p:blipFill>
          <a:blip r:embed="rId4" cstate="print"/>
          <a:srcRect/>
          <a:stretch>
            <a:fillRect/>
          </a:stretch>
        </p:blipFill>
        <p:spPr bwMode="auto">
          <a:xfrm>
            <a:off x="685800" y="3124200"/>
            <a:ext cx="5486400" cy="3200400"/>
          </a:xfrm>
          <a:prstGeom prst="rect">
            <a:avLst/>
          </a:prstGeom>
          <a:noFill/>
          <a:ln w="9525">
            <a:noFill/>
            <a:miter lim="800000"/>
            <a:headEnd/>
            <a:tailEnd/>
          </a:ln>
        </p:spPr>
      </p:pic>
      <p:sp>
        <p:nvSpPr>
          <p:cNvPr id="10" name="Rectangle 9"/>
          <p:cNvSpPr/>
          <p:nvPr/>
        </p:nvSpPr>
        <p:spPr>
          <a:xfrm>
            <a:off x="762000" y="2362200"/>
            <a:ext cx="4022576" cy="369332"/>
          </a:xfrm>
          <a:prstGeom prst="rect">
            <a:avLst/>
          </a:prstGeom>
        </p:spPr>
        <p:txBody>
          <a:bodyPr wrap="none">
            <a:spAutoFit/>
          </a:bodyPr>
          <a:lstStyle/>
          <a:p>
            <a:r>
              <a:rPr lang="en-GB" b="1" dirty="0" smtClean="0"/>
              <a:t> </a:t>
            </a:r>
            <a:r>
              <a:rPr lang="en-GB" b="1" dirty="0" smtClean="0">
                <a:solidFill>
                  <a:schemeClr val="accent1"/>
                </a:solidFill>
              </a:rPr>
              <a:t>Daily preventive maintenance checklist</a:t>
            </a:r>
            <a:r>
              <a:rPr lang="en-GB" dirty="0" smtClean="0">
                <a:solidFill>
                  <a:schemeClr val="accent1"/>
                </a:solidFill>
              </a:rPr>
              <a:t>.</a:t>
            </a:r>
            <a:endParaRPr lang="en-US" dirty="0">
              <a:solidFill>
                <a:schemeClr val="accent1"/>
              </a:solidFill>
            </a:endParaRPr>
          </a:p>
        </p:txBody>
      </p:sp>
      <p:sp>
        <p:nvSpPr>
          <p:cNvPr id="14" name="Rectangle 1"/>
          <p:cNvSpPr>
            <a:spLocks noGrp="1"/>
          </p:cNvSpPr>
          <p:nvPr>
            <p:ph type="title"/>
          </p:nvPr>
        </p:nvSpPr>
        <p:spPr>
          <a:xfrm>
            <a:off x="152400" y="233680"/>
            <a:ext cx="8153400" cy="1214120"/>
          </a:xfrm>
        </p:spPr>
        <p:txBody>
          <a:bodyPr>
            <a:normAutofit/>
          </a:bodyPr>
          <a:lstStyle>
            <a:extLst/>
          </a:lstStyle>
          <a:p>
            <a:pPr lvl="0"/>
            <a:r>
              <a:rPr lang="en-US" sz="4400" b="1" dirty="0" smtClean="0"/>
              <a:t>Suggested Report Templates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8" end="8"/>
                                            </p:txEl>
                                          </p:spTgt>
                                        </p:tgtEl>
                                        <p:attrNameLst>
                                          <p:attrName>style.textDecorationUnderline</p:attrName>
                                        </p:attrNameLst>
                                      </p:cBhvr>
                                      <p:to>
                                        <p:strVal val="true"/>
                                      </p:to>
                                    </p:set>
                                  </p:childTnLst>
                                </p:cTn>
                              </p:par>
                            </p:childTnLst>
                          </p:cTn>
                        </p:par>
                        <p:par>
                          <p:cTn id="7" fill="hold">
                            <p:stCondLst>
                              <p:cond delay="780"/>
                            </p:stCondLst>
                            <p:childTnLst>
                              <p:par>
                                <p:cTn id="8" presetID="50" presetClass="entr" presetSubtype="0" decel="10000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1000" fill="hold"/>
                                        <p:tgtEl>
                                          <p:spTgt spid="11"/>
                                        </p:tgtEl>
                                        <p:attrNameLst>
                                          <p:attrName>ppt_w</p:attrName>
                                        </p:attrNameLst>
                                      </p:cBhvr>
                                      <p:tavLst>
                                        <p:tav tm="0">
                                          <p:val>
                                            <p:strVal val="#ppt_w+.3"/>
                                          </p:val>
                                        </p:tav>
                                        <p:tav tm="100000">
                                          <p:val>
                                            <p:strVal val="#ppt_w"/>
                                          </p:val>
                                        </p:tav>
                                      </p:tavLst>
                                    </p:anim>
                                    <p:anim calcmode="lin" valueType="num">
                                      <p:cBhvr>
                                        <p:cTn id="11" dur="1000" fill="hold"/>
                                        <p:tgtEl>
                                          <p:spTgt spid="11"/>
                                        </p:tgtEl>
                                        <p:attrNameLst>
                                          <p:attrName>ppt_h</p:attrName>
                                        </p:attrNameLst>
                                      </p:cBhvr>
                                      <p:tavLst>
                                        <p:tav tm="0">
                                          <p:val>
                                            <p:strVal val="#ppt_h"/>
                                          </p:val>
                                        </p:tav>
                                        <p:tav tm="100000">
                                          <p:val>
                                            <p:strVal val="#ppt_h"/>
                                          </p:val>
                                        </p:tav>
                                      </p:tavLst>
                                    </p:anim>
                                    <p:animEffect transition="in" filter="fade">
                                      <p:cBhvr>
                                        <p:cTn id="12" dur="1000"/>
                                        <p:tgtEl>
                                          <p:spTgt spid="11"/>
                                        </p:tgtEl>
                                      </p:cBhvr>
                                    </p:animEffect>
                                  </p:childTnLst>
                                </p:cTn>
                              </p:par>
                              <p:par>
                                <p:cTn id="13" presetID="50" presetClass="entr" presetSubtype="0" decel="10000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strVal val="#ppt_w+.3"/>
                                          </p:val>
                                        </p:tav>
                                        <p:tav tm="100000">
                                          <p:val>
                                            <p:strVal val="#ppt_w"/>
                                          </p:val>
                                        </p:tav>
                                      </p:tavLst>
                                    </p:anim>
                                    <p:anim calcmode="lin" valueType="num">
                                      <p:cBhvr>
                                        <p:cTn id="16" dur="1000" fill="hold"/>
                                        <p:tgtEl>
                                          <p:spTgt spid="10"/>
                                        </p:tgtEl>
                                        <p:attrNameLst>
                                          <p:attrName>ppt_h</p:attrName>
                                        </p:attrNameLst>
                                      </p:cBhvr>
                                      <p:tavLst>
                                        <p:tav tm="0">
                                          <p:val>
                                            <p:strVal val="#ppt_h"/>
                                          </p:val>
                                        </p:tav>
                                        <p:tav tm="100000">
                                          <p:val>
                                            <p:strVal val="#ppt_h"/>
                                          </p:val>
                                        </p:tav>
                                      </p:tavLst>
                                    </p:anim>
                                    <p:animEffect transition="in" filter="fade">
                                      <p:cBhvr>
                                        <p:cTn id="17" dur="1000"/>
                                        <p:tgtEl>
                                          <p:spTgt spid="10"/>
                                        </p:tgtEl>
                                      </p:cBhvr>
                                    </p:animEffect>
                                  </p:childTnLst>
                                </p:cTn>
                              </p:par>
                            </p:childTnLst>
                          </p:cTn>
                        </p:par>
                        <p:par>
                          <p:cTn id="18" fill="hold">
                            <p:stCondLst>
                              <p:cond delay="1780"/>
                            </p:stCondLst>
                            <p:childTnLst>
                              <p:par>
                                <p:cTn id="19" presetID="10"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accent2"/>
                </a:solidFill>
              </a:rPr>
              <a:t>Report Templates</a:t>
            </a:r>
            <a:endParaRPr lang="en-US" dirty="0" smtClean="0">
              <a:solidFill>
                <a:schemeClr val="accent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9" name="Rectangle 1"/>
          <p:cNvSpPr>
            <a:spLocks noGrp="1"/>
          </p:cNvSpPr>
          <p:nvPr>
            <p:ph type="title"/>
          </p:nvPr>
        </p:nvSpPr>
        <p:spPr>
          <a:xfrm>
            <a:off x="152400" y="0"/>
            <a:ext cx="8153400" cy="1447800"/>
          </a:xfrm>
        </p:spPr>
        <p:txBody>
          <a:bodyPr>
            <a:normAutofit/>
          </a:bodyPr>
          <a:lstStyle>
            <a:extLst/>
          </a:lstStyle>
          <a:p>
            <a:pPr lvl="0"/>
            <a:r>
              <a:rPr lang="en-US" sz="4400" dirty="0" smtClean="0"/>
              <a:t>Suggested Report Templates</a:t>
            </a:r>
            <a:r>
              <a:rPr lang="en-US" sz="4400" b="1" dirty="0" smtClean="0"/>
              <a:t/>
            </a:r>
            <a:br>
              <a:rPr lang="en-US" sz="4400" b="1" dirty="0" smtClean="0"/>
            </a:br>
            <a:endParaRPr lang="en-US" sz="4400" b="1" dirty="0" smtClean="0"/>
          </a:p>
        </p:txBody>
      </p:sp>
      <p:pic>
        <p:nvPicPr>
          <p:cNvPr id="299009" name="Picture 1" descr="C:\Users\dell\Desktop\The Request for General Maintenance Report.JPG"/>
          <p:cNvPicPr>
            <a:picLocks noChangeAspect="1" noChangeArrowheads="1"/>
          </p:cNvPicPr>
          <p:nvPr/>
        </p:nvPicPr>
        <p:blipFill>
          <a:blip r:embed="rId4"/>
          <a:srcRect/>
          <a:stretch>
            <a:fillRect/>
          </a:stretch>
        </p:blipFill>
        <p:spPr bwMode="auto">
          <a:xfrm>
            <a:off x="1066800" y="1143000"/>
            <a:ext cx="5619750" cy="5715000"/>
          </a:xfrm>
          <a:prstGeom prst="rect">
            <a:avLst/>
          </a:prstGeom>
          <a:noFill/>
        </p:spPr>
      </p:pic>
      <p:sp>
        <p:nvSpPr>
          <p:cNvPr id="10" name="Rectangle 9"/>
          <p:cNvSpPr/>
          <p:nvPr/>
        </p:nvSpPr>
        <p:spPr>
          <a:xfrm>
            <a:off x="228600" y="685800"/>
            <a:ext cx="4299190" cy="369332"/>
          </a:xfrm>
          <a:prstGeom prst="rect">
            <a:avLst/>
          </a:prstGeom>
        </p:spPr>
        <p:txBody>
          <a:bodyPr wrap="none">
            <a:spAutoFit/>
          </a:bodyPr>
          <a:lstStyle/>
          <a:p>
            <a:r>
              <a:rPr lang="en-US" b="1" dirty="0" smtClean="0">
                <a:solidFill>
                  <a:schemeClr val="accent1"/>
                </a:solidFill>
              </a:rPr>
              <a:t>5. Request for General Maintenance report.</a:t>
            </a:r>
            <a:endParaRPr lang="en-US" dirty="0">
              <a:solidFill>
                <a:schemeClr val="accent1"/>
              </a:solidFill>
            </a:endParaRPr>
          </a:p>
        </p:txBody>
      </p:sp>
      <p:sp>
        <p:nvSpPr>
          <p:cNvPr id="12" name="Oval 11"/>
          <p:cNvSpPr/>
          <p:nvPr/>
        </p:nvSpPr>
        <p:spPr>
          <a:xfrm>
            <a:off x="228600" y="914400"/>
            <a:ext cx="4724400" cy="18288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3200400"/>
            <a:ext cx="4114800" cy="21336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381000" y="6324600"/>
            <a:ext cx="6172200" cy="7620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accent2"/>
                </a:solidFill>
              </a:rPr>
              <a:t>Report Templates</a:t>
            </a:r>
            <a:endParaRPr lang="en-US" dirty="0" smtClean="0">
              <a:solidFill>
                <a:schemeClr val="accent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4343433" cy="369332"/>
          </a:xfrm>
          <a:prstGeom prst="rect">
            <a:avLst/>
          </a:prstGeom>
        </p:spPr>
        <p:txBody>
          <a:bodyPr wrap="none">
            <a:spAutoFit/>
          </a:bodyPr>
          <a:lstStyle/>
          <a:p>
            <a:r>
              <a:rPr lang="en-US" b="1" dirty="0" smtClean="0">
                <a:solidFill>
                  <a:schemeClr val="accent1"/>
                </a:solidFill>
              </a:rPr>
              <a:t>6. Request for Outside Maintenance report..</a:t>
            </a:r>
            <a:endParaRPr lang="en-US" dirty="0">
              <a:solidFill>
                <a:schemeClr val="accent1"/>
              </a:solidFill>
            </a:endParaRPr>
          </a:p>
        </p:txBody>
      </p:sp>
      <p:pic>
        <p:nvPicPr>
          <p:cNvPr id="8" name="Picture 7"/>
          <p:cNvPicPr/>
          <p:nvPr/>
        </p:nvPicPr>
        <p:blipFill>
          <a:blip r:embed="rId4" cstate="print"/>
          <a:srcRect/>
          <a:stretch>
            <a:fillRect/>
          </a:stretch>
        </p:blipFill>
        <p:spPr bwMode="auto">
          <a:xfrm>
            <a:off x="990600" y="2514600"/>
            <a:ext cx="4797425" cy="4038600"/>
          </a:xfrm>
          <a:prstGeom prst="rect">
            <a:avLst/>
          </a:prstGeom>
          <a:noFill/>
          <a:ln w="9525">
            <a:noFill/>
            <a:miter lim="800000"/>
            <a:headEnd/>
            <a:tailEnd/>
          </a:ln>
        </p:spPr>
      </p:pic>
      <p:sp>
        <p:nvSpPr>
          <p:cNvPr id="10" name="Rectangle 1"/>
          <p:cNvSpPr>
            <a:spLocks noGrp="1"/>
          </p:cNvSpPr>
          <p:nvPr>
            <p:ph type="title"/>
          </p:nvPr>
        </p:nvSpPr>
        <p:spPr>
          <a:xfrm>
            <a:off x="152400" y="233680"/>
            <a:ext cx="8153400" cy="1214120"/>
          </a:xfrm>
        </p:spPr>
        <p:txBody>
          <a:bodyPr>
            <a:normAutofit/>
          </a:bodyPr>
          <a:lstStyle>
            <a:extLst/>
          </a:lstStyle>
          <a:p>
            <a:pPr lvl="0"/>
            <a:r>
              <a:rPr lang="en-US" sz="4400" b="1" dirty="0" smtClean="0"/>
              <a:t>Suggested Report Templates</a:t>
            </a:r>
          </a:p>
        </p:txBody>
      </p:sp>
      <p:sp>
        <p:nvSpPr>
          <p:cNvPr id="9" name="Oval 8"/>
          <p:cNvSpPr/>
          <p:nvPr/>
        </p:nvSpPr>
        <p:spPr>
          <a:xfrm>
            <a:off x="914400" y="3200400"/>
            <a:ext cx="1143000" cy="3048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990600" y="4495800"/>
            <a:ext cx="1524000" cy="3810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62000" y="5715000"/>
            <a:ext cx="5105400" cy="6858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8" end="8"/>
                                            </p:txEl>
                                          </p:spTgt>
                                        </p:tgtEl>
                                        <p:attrNameLst>
                                          <p:attrName>style.textDecorationUnderline</p:attrName>
                                        </p:attrNameLst>
                                      </p:cBhvr>
                                      <p:to>
                                        <p:strVal val="true"/>
                                      </p:to>
                                    </p:set>
                                  </p:childTnLst>
                                </p:cTn>
                              </p:par>
                            </p:childTnLst>
                          </p:cTn>
                        </p:par>
                        <p:par>
                          <p:cTn id="7" fill="hold">
                            <p:stCondLst>
                              <p:cond delay="780"/>
                            </p:stCondLst>
                            <p:childTnLst>
                              <p:par>
                                <p:cTn id="8" presetID="50" presetClass="entr" presetSubtype="0" decel="10000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1000" fill="hold"/>
                                        <p:tgtEl>
                                          <p:spTgt spid="11"/>
                                        </p:tgtEl>
                                        <p:attrNameLst>
                                          <p:attrName>ppt_w</p:attrName>
                                        </p:attrNameLst>
                                      </p:cBhvr>
                                      <p:tavLst>
                                        <p:tav tm="0">
                                          <p:val>
                                            <p:strVal val="#ppt_w+.3"/>
                                          </p:val>
                                        </p:tav>
                                        <p:tav tm="100000">
                                          <p:val>
                                            <p:strVal val="#ppt_w"/>
                                          </p:val>
                                        </p:tav>
                                      </p:tavLst>
                                    </p:anim>
                                    <p:anim calcmode="lin" valueType="num">
                                      <p:cBhvr>
                                        <p:cTn id="11" dur="1000" fill="hold"/>
                                        <p:tgtEl>
                                          <p:spTgt spid="11"/>
                                        </p:tgtEl>
                                        <p:attrNameLst>
                                          <p:attrName>ppt_h</p:attrName>
                                        </p:attrNameLst>
                                      </p:cBhvr>
                                      <p:tavLst>
                                        <p:tav tm="0">
                                          <p:val>
                                            <p:strVal val="#ppt_h"/>
                                          </p:val>
                                        </p:tav>
                                        <p:tav tm="100000">
                                          <p:val>
                                            <p:strVal val="#ppt_h"/>
                                          </p:val>
                                        </p:tav>
                                      </p:tavLst>
                                    </p:anim>
                                    <p:animEffect transition="in" filter="fade">
                                      <p:cBhvr>
                                        <p:cTn id="12" dur="1000"/>
                                        <p:tgtEl>
                                          <p:spTgt spid="11"/>
                                        </p:tgtEl>
                                      </p:cBhvr>
                                    </p:animEffect>
                                  </p:childTnLst>
                                </p:cTn>
                              </p:par>
                            </p:childTnLst>
                          </p:cTn>
                        </p:par>
                        <p:par>
                          <p:cTn id="13" fill="hold">
                            <p:stCondLst>
                              <p:cond delay="1780"/>
                            </p:stCondLst>
                            <p:childTnLst>
                              <p:par>
                                <p:cTn id="14" presetID="1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accent2"/>
                </a:solidFill>
              </a:rPr>
              <a:t>Report Templates</a:t>
            </a:r>
            <a:endParaRPr lang="en-US" dirty="0" smtClean="0">
              <a:solidFill>
                <a:schemeClr val="accent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04800" y="914400"/>
            <a:ext cx="3636701" cy="369332"/>
          </a:xfrm>
          <a:prstGeom prst="rect">
            <a:avLst/>
          </a:prstGeom>
        </p:spPr>
        <p:txBody>
          <a:bodyPr wrap="none">
            <a:spAutoFit/>
          </a:bodyPr>
          <a:lstStyle/>
          <a:p>
            <a:r>
              <a:rPr lang="en-US" b="1" dirty="0" smtClean="0">
                <a:solidFill>
                  <a:schemeClr val="accent1"/>
                </a:solidFill>
              </a:rPr>
              <a:t>7. Records of Maintenance Requests</a:t>
            </a:r>
            <a:endParaRPr lang="en-US" dirty="0">
              <a:solidFill>
                <a:schemeClr val="accent1"/>
              </a:solidFill>
            </a:endParaRPr>
          </a:p>
        </p:txBody>
      </p:sp>
      <p:sp>
        <p:nvSpPr>
          <p:cNvPr id="9" name="Rectangle 1"/>
          <p:cNvSpPr>
            <a:spLocks noGrp="1"/>
          </p:cNvSpPr>
          <p:nvPr>
            <p:ph type="title"/>
          </p:nvPr>
        </p:nvSpPr>
        <p:spPr>
          <a:xfrm>
            <a:off x="152400" y="233680"/>
            <a:ext cx="8153400" cy="1214120"/>
          </a:xfrm>
        </p:spPr>
        <p:txBody>
          <a:bodyPr>
            <a:normAutofit fontScale="90000"/>
          </a:bodyPr>
          <a:lstStyle>
            <a:extLst/>
          </a:lstStyle>
          <a:p>
            <a:pPr lvl="0"/>
            <a:r>
              <a:rPr lang="en-US" sz="4400" b="1" dirty="0" smtClean="0"/>
              <a:t>Suggested Report Templates</a:t>
            </a:r>
            <a:br>
              <a:rPr lang="en-US" sz="4400" b="1" dirty="0" smtClean="0"/>
            </a:br>
            <a:endParaRPr lang="en-US" sz="4400" b="1" dirty="0" smtClean="0"/>
          </a:p>
        </p:txBody>
      </p:sp>
      <p:pic>
        <p:nvPicPr>
          <p:cNvPr id="294913" name="Picture 1" descr="C:\Users\dell\Desktop\record of maintanace of req.JPG"/>
          <p:cNvPicPr>
            <a:picLocks noChangeAspect="1" noChangeArrowheads="1"/>
          </p:cNvPicPr>
          <p:nvPr/>
        </p:nvPicPr>
        <p:blipFill>
          <a:blip r:embed="rId4"/>
          <a:srcRect/>
          <a:stretch>
            <a:fillRect/>
          </a:stretch>
        </p:blipFill>
        <p:spPr bwMode="auto">
          <a:xfrm>
            <a:off x="152400" y="1876425"/>
            <a:ext cx="6677025" cy="4981575"/>
          </a:xfrm>
          <a:prstGeom prst="rect">
            <a:avLst/>
          </a:prstGeom>
          <a:noFill/>
        </p:spPr>
      </p:pic>
      <p:sp>
        <p:nvSpPr>
          <p:cNvPr id="10" name="Oval 9"/>
          <p:cNvSpPr/>
          <p:nvPr/>
        </p:nvSpPr>
        <p:spPr>
          <a:xfrm>
            <a:off x="1371600" y="2057400"/>
            <a:ext cx="609600" cy="9144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057400" y="1981200"/>
            <a:ext cx="609600" cy="9144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581400" y="1981200"/>
            <a:ext cx="3352800" cy="9144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accent2"/>
                </a:solidFill>
              </a:rPr>
              <a:t>Report Templates</a:t>
            </a:r>
            <a:endParaRPr lang="en-US" dirty="0" smtClean="0">
              <a:solidFill>
                <a:schemeClr val="accent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1797030" cy="369332"/>
          </a:xfrm>
          <a:prstGeom prst="rect">
            <a:avLst/>
          </a:prstGeom>
        </p:spPr>
        <p:txBody>
          <a:bodyPr wrap="none">
            <a:spAutoFit/>
          </a:bodyPr>
          <a:lstStyle/>
          <a:p>
            <a:r>
              <a:rPr lang="en-US" b="1" dirty="0" smtClean="0">
                <a:solidFill>
                  <a:schemeClr val="accent1"/>
                </a:solidFill>
              </a:rPr>
              <a:t>8</a:t>
            </a:r>
            <a:r>
              <a:rPr lang="en-US" dirty="0" smtClean="0">
                <a:solidFill>
                  <a:schemeClr val="accent1"/>
                </a:solidFill>
              </a:rPr>
              <a:t>- </a:t>
            </a:r>
            <a:r>
              <a:rPr lang="en-US" b="1" dirty="0" smtClean="0">
                <a:solidFill>
                  <a:schemeClr val="accent1"/>
                </a:solidFill>
              </a:rPr>
              <a:t>Device Record</a:t>
            </a:r>
            <a:endParaRPr lang="en-US" dirty="0">
              <a:solidFill>
                <a:schemeClr val="accent1"/>
              </a:solidFill>
            </a:endParaRPr>
          </a:p>
        </p:txBody>
      </p:sp>
      <p:pic>
        <p:nvPicPr>
          <p:cNvPr id="8" name="Picture 7"/>
          <p:cNvPicPr/>
          <p:nvPr/>
        </p:nvPicPr>
        <p:blipFill>
          <a:blip r:embed="rId4" cstate="print"/>
          <a:srcRect/>
          <a:stretch>
            <a:fillRect/>
          </a:stretch>
        </p:blipFill>
        <p:spPr bwMode="auto">
          <a:xfrm>
            <a:off x="228600" y="2438400"/>
            <a:ext cx="6553200" cy="4419600"/>
          </a:xfrm>
          <a:prstGeom prst="rect">
            <a:avLst/>
          </a:prstGeom>
          <a:noFill/>
          <a:ln w="9525">
            <a:noFill/>
            <a:miter lim="800000"/>
            <a:headEnd/>
            <a:tailEnd/>
          </a:ln>
        </p:spPr>
      </p:pic>
      <p:sp>
        <p:nvSpPr>
          <p:cNvPr id="10" name="Rectangle 1"/>
          <p:cNvSpPr>
            <a:spLocks noGrp="1"/>
          </p:cNvSpPr>
          <p:nvPr>
            <p:ph type="title"/>
          </p:nvPr>
        </p:nvSpPr>
        <p:spPr>
          <a:xfrm>
            <a:off x="152400" y="233680"/>
            <a:ext cx="8153400" cy="1214120"/>
          </a:xfrm>
        </p:spPr>
        <p:txBody>
          <a:bodyPr>
            <a:normAutofit/>
          </a:bodyPr>
          <a:lstStyle>
            <a:extLst/>
          </a:lstStyle>
          <a:p>
            <a:pPr lvl="0"/>
            <a:r>
              <a:rPr lang="en-US" sz="4400" b="1" dirty="0" smtClean="0"/>
              <a:t>Suggested Report Templates</a:t>
            </a:r>
          </a:p>
        </p:txBody>
      </p:sp>
      <p:sp>
        <p:nvSpPr>
          <p:cNvPr id="9" name="Oval 8"/>
          <p:cNvSpPr/>
          <p:nvPr/>
        </p:nvSpPr>
        <p:spPr>
          <a:xfrm>
            <a:off x="3352800" y="2895600"/>
            <a:ext cx="3581400" cy="9144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62000" y="2971800"/>
            <a:ext cx="609600" cy="9144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28600" y="2438400"/>
            <a:ext cx="2286000" cy="2286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819400" y="2438400"/>
            <a:ext cx="2286000" cy="2286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447800" y="2971800"/>
            <a:ext cx="609600" cy="91440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withEffect">
                                  <p:stCondLst>
                                    <p:cond delay="0"/>
                                  </p:stCondLst>
                                  <p:iterate type="lt">
                                    <p:tmPct val="4000"/>
                                  </p:iterate>
                                  <p:childTnLst>
                                    <p:set>
                                      <p:cBhvr override="childStyle">
                                        <p:cTn id="6" dur="500" fill="hold"/>
                                        <p:tgtEl>
                                          <p:spTgt spid="21">
                                            <p:txEl>
                                              <p:pRg st="8" end="8"/>
                                            </p:txEl>
                                          </p:spTgt>
                                        </p:tgtEl>
                                        <p:attrNameLst>
                                          <p:attrName>style.textDecorationUnderline</p:attrName>
                                        </p:attrNameLst>
                                      </p:cBhvr>
                                      <p:to>
                                        <p:strVal val="true"/>
                                      </p:to>
                                    </p:set>
                                  </p:childTnLst>
                                </p:cTn>
                              </p:par>
                            </p:childTnLst>
                          </p:cTn>
                        </p:par>
                        <p:par>
                          <p:cTn id="7" fill="hold">
                            <p:stCondLst>
                              <p:cond delay="780"/>
                            </p:stCondLst>
                            <p:childTnLst>
                              <p:par>
                                <p:cTn id="8" presetID="50" presetClass="entr" presetSubtype="0" decel="10000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1000" fill="hold"/>
                                        <p:tgtEl>
                                          <p:spTgt spid="11"/>
                                        </p:tgtEl>
                                        <p:attrNameLst>
                                          <p:attrName>ppt_w</p:attrName>
                                        </p:attrNameLst>
                                      </p:cBhvr>
                                      <p:tavLst>
                                        <p:tav tm="0">
                                          <p:val>
                                            <p:strVal val="#ppt_w+.3"/>
                                          </p:val>
                                        </p:tav>
                                        <p:tav tm="100000">
                                          <p:val>
                                            <p:strVal val="#ppt_w"/>
                                          </p:val>
                                        </p:tav>
                                      </p:tavLst>
                                    </p:anim>
                                    <p:anim calcmode="lin" valueType="num">
                                      <p:cBhvr>
                                        <p:cTn id="11" dur="1000" fill="hold"/>
                                        <p:tgtEl>
                                          <p:spTgt spid="11"/>
                                        </p:tgtEl>
                                        <p:attrNameLst>
                                          <p:attrName>ppt_h</p:attrName>
                                        </p:attrNameLst>
                                      </p:cBhvr>
                                      <p:tavLst>
                                        <p:tav tm="0">
                                          <p:val>
                                            <p:strVal val="#ppt_h"/>
                                          </p:val>
                                        </p:tav>
                                        <p:tav tm="100000">
                                          <p:val>
                                            <p:strVal val="#ppt_h"/>
                                          </p:val>
                                        </p:tav>
                                      </p:tavLst>
                                    </p:anim>
                                    <p:animEffect transition="in" filter="fade">
                                      <p:cBhvr>
                                        <p:cTn id="12" dur="1000"/>
                                        <p:tgtEl>
                                          <p:spTgt spid="11"/>
                                        </p:tgtEl>
                                      </p:cBhvr>
                                    </p:animEffect>
                                  </p:childTnLst>
                                </p:cTn>
                              </p:par>
                            </p:childTnLst>
                          </p:cTn>
                        </p:par>
                        <p:par>
                          <p:cTn id="13" fill="hold">
                            <p:stCondLst>
                              <p:cond delay="1780"/>
                            </p:stCondLst>
                            <p:childTnLst>
                              <p:par>
                                <p:cTn id="14" presetID="1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228600" y="157480"/>
            <a:ext cx="8534400" cy="1214120"/>
          </a:xfrm>
        </p:spPr>
        <p:txBody>
          <a:bodyPr>
            <a:normAutofit/>
          </a:bodyPr>
          <a:lstStyle>
            <a:extLst/>
          </a:lstStyle>
          <a:p>
            <a:pPr lvl="0"/>
            <a:r>
              <a:rPr lang="en-US" sz="3200" b="1" dirty="0" smtClean="0"/>
              <a:t>Suggested Measurement of</a:t>
            </a:r>
            <a:br>
              <a:rPr lang="en-US" sz="3200" b="1" dirty="0" smtClean="0"/>
            </a:br>
            <a:r>
              <a:rPr lang="en-US" sz="3200" b="1" dirty="0" smtClean="0"/>
              <a:t> Maintenance Activities Performance</a:t>
            </a:r>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accent2"/>
              </a:solidFill>
            </a:endParaRPr>
          </a:p>
          <a:p>
            <a:pPr lvl="0"/>
            <a:r>
              <a:rPr lang="en-US" b="1" dirty="0" smtClean="0">
                <a:solidFill>
                  <a:schemeClr val="accent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1454052" cy="369332"/>
          </a:xfrm>
          <a:prstGeom prst="rect">
            <a:avLst/>
          </a:prstGeom>
        </p:spPr>
        <p:txBody>
          <a:bodyPr wrap="none">
            <a:spAutoFit/>
          </a:bodyPr>
          <a:lstStyle/>
          <a:p>
            <a:pPr>
              <a:buFont typeface="Arial" pitchFamily="34" charset="0"/>
              <a:buChar char="•"/>
            </a:pPr>
            <a:r>
              <a:rPr lang="en-US" dirty="0" smtClean="0">
                <a:solidFill>
                  <a:schemeClr val="accent1"/>
                </a:solidFill>
              </a:rPr>
              <a:t> </a:t>
            </a:r>
            <a:r>
              <a:rPr lang="en-US" b="1" dirty="0" smtClean="0">
                <a:solidFill>
                  <a:schemeClr val="accent1"/>
                </a:solidFill>
              </a:rPr>
              <a:t>Data Sheets</a:t>
            </a:r>
            <a:endParaRPr lang="en-US" dirty="0">
              <a:solidFill>
                <a:schemeClr val="accent1"/>
              </a:solidFill>
            </a:endParaRPr>
          </a:p>
        </p:txBody>
      </p:sp>
      <p:sp>
        <p:nvSpPr>
          <p:cNvPr id="9" name="Rectangle 8"/>
          <p:cNvSpPr/>
          <p:nvPr/>
        </p:nvSpPr>
        <p:spPr>
          <a:xfrm>
            <a:off x="457200" y="2362200"/>
            <a:ext cx="3841244" cy="369332"/>
          </a:xfrm>
          <a:prstGeom prst="rect">
            <a:avLst/>
          </a:prstGeom>
        </p:spPr>
        <p:txBody>
          <a:bodyPr wrap="none">
            <a:spAutoFit/>
          </a:bodyPr>
          <a:lstStyle/>
          <a:p>
            <a:r>
              <a:rPr lang="en-US" b="1" dirty="0" smtClean="0">
                <a:solidFill>
                  <a:schemeClr val="accent1"/>
                </a:solidFill>
              </a:rPr>
              <a:t>1- Preventive maintenance data sheet.</a:t>
            </a:r>
            <a:endParaRPr lang="en-US" dirty="0">
              <a:solidFill>
                <a:schemeClr val="accent1"/>
              </a:solidFill>
            </a:endParaRPr>
          </a:p>
        </p:txBody>
      </p:sp>
      <p:pic>
        <p:nvPicPr>
          <p:cNvPr id="10" name="Picture 9"/>
          <p:cNvPicPr/>
          <p:nvPr/>
        </p:nvPicPr>
        <p:blipFill>
          <a:blip r:embed="rId4" cstate="print"/>
          <a:srcRect/>
          <a:stretch>
            <a:fillRect/>
          </a:stretch>
        </p:blipFill>
        <p:spPr bwMode="auto">
          <a:xfrm>
            <a:off x="457200" y="2895600"/>
            <a:ext cx="5943600" cy="27432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10" end="10"/>
                                            </p:txEl>
                                          </p:spTgt>
                                        </p:tgtEl>
                                        <p:attrNameLst>
                                          <p:attrName>style.textDecorationUnderline</p:attrName>
                                        </p:attrNameLst>
                                      </p:cBhvr>
                                      <p:to>
                                        <p:strVal val="true"/>
                                      </p:to>
                                    </p:set>
                                  </p:childTnLst>
                                </p:cTn>
                              </p:par>
                            </p:childTnLst>
                          </p:cTn>
                        </p:par>
                        <p:par>
                          <p:cTn id="7" fill="hold">
                            <p:stCondLst>
                              <p:cond delay="900"/>
                            </p:stCondLst>
                            <p:childTnLst>
                              <p:par>
                                <p:cTn id="8" presetID="50" presetClass="entr" presetSubtype="0" decel="100000" fill="hold" nodeType="afterEffect">
                                  <p:stCondLst>
                                    <p:cond delay="0"/>
                                  </p:stCondLst>
                                  <p:childTnLst>
                                    <p:set>
                                      <p:cBhvr>
                                        <p:cTn id="9" dur="1" fill="hold">
                                          <p:stCondLst>
                                            <p:cond delay="0"/>
                                          </p:stCondLst>
                                        </p:cTn>
                                        <p:tgtEl>
                                          <p:spTgt spid="11">
                                            <p:txEl>
                                              <p:pRg st="0" end="0"/>
                                            </p:txEl>
                                          </p:spTgt>
                                        </p:tgtEl>
                                        <p:attrNameLst>
                                          <p:attrName>style.visibility</p:attrName>
                                        </p:attrNameLst>
                                      </p:cBhvr>
                                      <p:to>
                                        <p:strVal val="visible"/>
                                      </p:to>
                                    </p:set>
                                    <p:anim calcmode="lin" valueType="num">
                                      <p:cBhvr>
                                        <p:cTn id="10" dur="1000" fill="hold"/>
                                        <p:tgtEl>
                                          <p:spTgt spid="11">
                                            <p:txEl>
                                              <p:pRg st="0" end="0"/>
                                            </p:txEl>
                                          </p:spTgt>
                                        </p:tgtEl>
                                        <p:attrNameLst>
                                          <p:attrName>ppt_w</p:attrName>
                                        </p:attrNameLst>
                                      </p:cBhvr>
                                      <p:tavLst>
                                        <p:tav tm="0">
                                          <p:val>
                                            <p:strVal val="#ppt_w+.3"/>
                                          </p:val>
                                        </p:tav>
                                        <p:tav tm="100000">
                                          <p:val>
                                            <p:strVal val="#ppt_w"/>
                                          </p:val>
                                        </p:tav>
                                      </p:tavLst>
                                    </p:anim>
                                    <p:anim calcmode="lin" valueType="num">
                                      <p:cBhvr>
                                        <p:cTn id="11" dur="1000" fill="hold"/>
                                        <p:tgtEl>
                                          <p:spTgt spid="11">
                                            <p:txEl>
                                              <p:pRg st="0" end="0"/>
                                            </p:txEl>
                                          </p:spTgt>
                                        </p:tgtEl>
                                        <p:attrNameLst>
                                          <p:attrName>ppt_h</p:attrName>
                                        </p:attrNameLst>
                                      </p:cBhvr>
                                      <p:tavLst>
                                        <p:tav tm="0">
                                          <p:val>
                                            <p:strVal val="#ppt_h"/>
                                          </p:val>
                                        </p:tav>
                                        <p:tav tm="100000">
                                          <p:val>
                                            <p:strVal val="#ppt_h"/>
                                          </p:val>
                                        </p:tav>
                                      </p:tavLst>
                                    </p:anim>
                                    <p:animEffect transition="in" filter="fade">
                                      <p:cBhvr>
                                        <p:cTn id="12" dur="1000"/>
                                        <p:tgtEl>
                                          <p:spTgt spid="11">
                                            <p:txEl>
                                              <p:pRg st="0" end="0"/>
                                            </p:txEl>
                                          </p:spTgt>
                                        </p:tgtEl>
                                      </p:cBhvr>
                                    </p:animEffect>
                                  </p:childTnLst>
                                </p:cTn>
                              </p:par>
                              <p:par>
                                <p:cTn id="13" presetID="50" presetClass="entr" presetSubtype="0" decel="100000" fill="hold" nodeType="with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 calcmode="lin" valueType="num">
                                      <p:cBhvr>
                                        <p:cTn id="15" dur="1000" fill="hold"/>
                                        <p:tgtEl>
                                          <p:spTgt spid="9">
                                            <p:txEl>
                                              <p:pRg st="0" end="0"/>
                                            </p:txEl>
                                          </p:spTgt>
                                        </p:tgtEl>
                                        <p:attrNameLst>
                                          <p:attrName>ppt_w</p:attrName>
                                        </p:attrNameLst>
                                      </p:cBhvr>
                                      <p:tavLst>
                                        <p:tav tm="0">
                                          <p:val>
                                            <p:strVal val="#ppt_w+.3"/>
                                          </p:val>
                                        </p:tav>
                                        <p:tav tm="100000">
                                          <p:val>
                                            <p:strVal val="#ppt_w"/>
                                          </p:val>
                                        </p:tav>
                                      </p:tavLst>
                                    </p:anim>
                                    <p:anim calcmode="lin" valueType="num">
                                      <p:cBhvr>
                                        <p:cTn id="16"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17" dur="1000"/>
                                        <p:tgtEl>
                                          <p:spTgt spid="9">
                                            <p:txEl>
                                              <p:pRg st="0" end="0"/>
                                            </p:txEl>
                                          </p:spTgt>
                                        </p:tgtEl>
                                      </p:cBhvr>
                                    </p:animEffect>
                                  </p:childTnLst>
                                </p:cTn>
                              </p:par>
                            </p:childTnLst>
                          </p:cTn>
                        </p:par>
                        <p:par>
                          <p:cTn id="18" fill="hold">
                            <p:stCondLst>
                              <p:cond delay="19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solidFill>
            <a:schemeClr val="bg1">
              <a:lumMod val="75000"/>
              <a:lumOff val="25000"/>
            </a:schemeClr>
          </a:solidFill>
        </p:spPr>
        <p:txBody>
          <a:bodyPr/>
          <a:lstStyle>
            <a:extLst/>
          </a:lstStyle>
          <a:p>
            <a:r>
              <a:rPr lang="en-US" sz="5400" b="1" dirty="0" smtClean="0"/>
              <a:t>Objectives</a:t>
            </a:r>
            <a:endParaRPr lang="en-US" sz="5400" dirty="0"/>
          </a:p>
        </p:txBody>
      </p:sp>
      <p:sp>
        <p:nvSpPr>
          <p:cNvPr id="6" name="TextBox 5"/>
          <p:cNvSpPr txBox="1"/>
          <p:nvPr/>
        </p:nvSpPr>
        <p:spPr>
          <a:xfrm>
            <a:off x="0" y="1905000"/>
            <a:ext cx="6019800" cy="3970318"/>
          </a:xfrm>
          <a:prstGeom prst="rect">
            <a:avLst/>
          </a:prstGeom>
          <a:noFill/>
        </p:spPr>
        <p:txBody>
          <a:bodyPr wrap="square" rtlCol="0">
            <a:spAutoFit/>
          </a:bodyPr>
          <a:lstStyle/>
          <a:p>
            <a:r>
              <a:rPr lang="en-US" sz="2800" b="1" dirty="0" smtClean="0">
                <a:solidFill>
                  <a:schemeClr val="bg2">
                    <a:lumMod val="50000"/>
                  </a:schemeClr>
                </a:solidFill>
              </a:rPr>
              <a:t>The main objectives of this project are :</a:t>
            </a:r>
          </a:p>
          <a:p>
            <a:endParaRPr lang="en-US" sz="2800" b="1" dirty="0" smtClean="0">
              <a:solidFill>
                <a:schemeClr val="bg2">
                  <a:lumMod val="50000"/>
                </a:schemeClr>
              </a:solidFill>
            </a:endParaRPr>
          </a:p>
          <a:p>
            <a:endParaRPr lang="en-US" sz="2800" b="1" dirty="0" smtClean="0">
              <a:solidFill>
                <a:schemeClr val="bg2">
                  <a:lumMod val="50000"/>
                </a:schemeClr>
              </a:solidFill>
            </a:endParaRPr>
          </a:p>
          <a:p>
            <a:endParaRPr lang="en-US" sz="2800" b="1" dirty="0" smtClean="0">
              <a:solidFill>
                <a:schemeClr val="bg2">
                  <a:lumMod val="50000"/>
                </a:schemeClr>
              </a:solidFill>
            </a:endParaRPr>
          </a:p>
          <a:p>
            <a:endParaRPr lang="en-US" sz="2800" b="1" dirty="0" smtClean="0">
              <a:solidFill>
                <a:schemeClr val="bg2">
                  <a:lumMod val="50000"/>
                </a:schemeClr>
              </a:solidFill>
            </a:endParaRPr>
          </a:p>
          <a:p>
            <a:endParaRPr lang="en-US" sz="2800" b="1" dirty="0" smtClean="0">
              <a:solidFill>
                <a:schemeClr val="bg2">
                  <a:lumMod val="50000"/>
                </a:schemeClr>
              </a:solidFill>
            </a:endParaRPr>
          </a:p>
          <a:p>
            <a:endParaRPr lang="en-US" sz="2800" b="1" dirty="0" smtClean="0">
              <a:solidFill>
                <a:schemeClr val="bg2">
                  <a:lumMod val="50000"/>
                </a:schemeClr>
              </a:solidFill>
            </a:endParaRPr>
          </a:p>
          <a:p>
            <a:endParaRPr lang="en-US" sz="2800" b="1" dirty="0" smtClean="0">
              <a:solidFill>
                <a:schemeClr val="bg2">
                  <a:lumMod val="50000"/>
                </a:schemeClr>
              </a:solidFill>
            </a:endParaRPr>
          </a:p>
          <a:p>
            <a:endParaRPr lang="en-US" sz="2800" b="1" dirty="0">
              <a:solidFill>
                <a:schemeClr val="bg2">
                  <a:lumMod val="50000"/>
                </a:schemeClr>
              </a:solidFill>
            </a:endParaRPr>
          </a:p>
        </p:txBody>
      </p:sp>
      <p:pic>
        <p:nvPicPr>
          <p:cNvPr id="10"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grpSp>
        <p:nvGrpSpPr>
          <p:cNvPr id="7" name="Group 6"/>
          <p:cNvGrpSpPr/>
          <p:nvPr/>
        </p:nvGrpSpPr>
        <p:grpSpPr>
          <a:xfrm>
            <a:off x="1676400" y="2819400"/>
            <a:ext cx="5867399" cy="761670"/>
            <a:chOff x="0" y="153178"/>
            <a:chExt cx="5867399" cy="761670"/>
          </a:xfrm>
        </p:grpSpPr>
        <p:sp>
          <p:nvSpPr>
            <p:cNvPr id="19" name="Rounded Rectangle 18"/>
            <p:cNvSpPr/>
            <p:nvPr/>
          </p:nvSpPr>
          <p:spPr>
            <a:xfrm>
              <a:off x="0" y="153178"/>
              <a:ext cx="5867399" cy="76167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0" name="Rounded Rectangle 4"/>
            <p:cNvSpPr/>
            <p:nvPr/>
          </p:nvSpPr>
          <p:spPr>
            <a:xfrm>
              <a:off x="37182" y="190360"/>
              <a:ext cx="5793035" cy="6873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t>1-</a:t>
              </a:r>
              <a:r>
                <a:rPr lang="en-US" sz="2100" b="1" kern="1200" dirty="0" smtClean="0"/>
                <a:t> Investigate implementing maintenance management    systems in Healthcare Facilities. </a:t>
              </a:r>
              <a:endParaRPr lang="en-US" sz="2100" b="1" kern="1200" dirty="0"/>
            </a:p>
          </p:txBody>
        </p:sp>
      </p:grpSp>
      <p:grpSp>
        <p:nvGrpSpPr>
          <p:cNvPr id="9" name="Group 8"/>
          <p:cNvGrpSpPr/>
          <p:nvPr/>
        </p:nvGrpSpPr>
        <p:grpSpPr>
          <a:xfrm>
            <a:off x="1676400" y="3644026"/>
            <a:ext cx="5867399" cy="761670"/>
            <a:chOff x="0" y="977804"/>
            <a:chExt cx="5867399" cy="761670"/>
          </a:xfrm>
        </p:grpSpPr>
        <p:sp>
          <p:nvSpPr>
            <p:cNvPr id="17" name="Rounded Rectangle 16"/>
            <p:cNvSpPr/>
            <p:nvPr/>
          </p:nvSpPr>
          <p:spPr>
            <a:xfrm>
              <a:off x="0" y="977804"/>
              <a:ext cx="5867399" cy="76167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8" name="Rounded Rectangle 6"/>
            <p:cNvSpPr/>
            <p:nvPr/>
          </p:nvSpPr>
          <p:spPr>
            <a:xfrm>
              <a:off x="37182" y="1014986"/>
              <a:ext cx="5793035" cy="6873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dirty="0" smtClean="0"/>
                <a:t>2- Developing a new suggest maintenance system and compare it with the current used one. </a:t>
              </a:r>
              <a:endParaRPr lang="en-US" sz="2100" b="1" kern="1200" dirty="0"/>
            </a:p>
          </p:txBody>
        </p:sp>
      </p:grpSp>
      <p:grpSp>
        <p:nvGrpSpPr>
          <p:cNvPr id="11" name="Group 10"/>
          <p:cNvGrpSpPr/>
          <p:nvPr/>
        </p:nvGrpSpPr>
        <p:grpSpPr>
          <a:xfrm>
            <a:off x="1676400" y="4466176"/>
            <a:ext cx="5867399" cy="761670"/>
            <a:chOff x="0" y="1799954"/>
            <a:chExt cx="5867399" cy="761670"/>
          </a:xfrm>
        </p:grpSpPr>
        <p:sp>
          <p:nvSpPr>
            <p:cNvPr id="15" name="Rounded Rectangle 14"/>
            <p:cNvSpPr/>
            <p:nvPr/>
          </p:nvSpPr>
          <p:spPr>
            <a:xfrm>
              <a:off x="0" y="1799954"/>
              <a:ext cx="5867399" cy="76167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6" name="Rounded Rectangle 8"/>
            <p:cNvSpPr/>
            <p:nvPr/>
          </p:nvSpPr>
          <p:spPr>
            <a:xfrm>
              <a:off x="37182" y="1837136"/>
              <a:ext cx="5793035" cy="6873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dirty="0" smtClean="0"/>
                <a:t>3- Developing a new implementation framework for Healthcare Facilities. </a:t>
              </a:r>
              <a:endParaRPr lang="en-US" sz="2100" b="1" kern="1200" dirty="0"/>
            </a:p>
          </p:txBody>
        </p:sp>
      </p:grpSp>
      <p:grpSp>
        <p:nvGrpSpPr>
          <p:cNvPr id="12" name="Group 11"/>
          <p:cNvGrpSpPr/>
          <p:nvPr/>
        </p:nvGrpSpPr>
        <p:grpSpPr>
          <a:xfrm>
            <a:off x="1676400" y="5288327"/>
            <a:ext cx="5867399" cy="761670"/>
            <a:chOff x="0" y="2622105"/>
            <a:chExt cx="5867399" cy="761670"/>
          </a:xfrm>
        </p:grpSpPr>
        <p:sp>
          <p:nvSpPr>
            <p:cNvPr id="13" name="Rounded Rectangle 12"/>
            <p:cNvSpPr/>
            <p:nvPr/>
          </p:nvSpPr>
          <p:spPr>
            <a:xfrm>
              <a:off x="0" y="2622105"/>
              <a:ext cx="5867399" cy="76167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4" name="Rounded Rectangle 10"/>
            <p:cNvSpPr/>
            <p:nvPr/>
          </p:nvSpPr>
          <p:spPr>
            <a:xfrm>
              <a:off x="37182" y="2659287"/>
              <a:ext cx="5793035" cy="68730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dirty="0" smtClean="0"/>
                <a:t>4- Discussing the difficulties in the adoption of maintenance systems with proper solutions.</a:t>
              </a:r>
              <a:endParaRPr lang="en-US" sz="2100" b="1" kern="1200" dirty="0"/>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accent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1454052" cy="369332"/>
          </a:xfrm>
          <a:prstGeom prst="rect">
            <a:avLst/>
          </a:prstGeom>
        </p:spPr>
        <p:txBody>
          <a:bodyPr wrap="none">
            <a:spAutoFit/>
          </a:bodyPr>
          <a:lstStyle/>
          <a:p>
            <a:pPr>
              <a:buFont typeface="Arial" pitchFamily="34" charset="0"/>
              <a:buChar char="•"/>
            </a:pPr>
            <a:r>
              <a:rPr lang="en-US" dirty="0" smtClean="0">
                <a:solidFill>
                  <a:schemeClr val="accent1"/>
                </a:solidFill>
              </a:rPr>
              <a:t> </a:t>
            </a:r>
            <a:r>
              <a:rPr lang="en-US" b="1" dirty="0" smtClean="0">
                <a:solidFill>
                  <a:schemeClr val="accent1"/>
                </a:solidFill>
              </a:rPr>
              <a:t>Data Sheets</a:t>
            </a:r>
            <a:endParaRPr lang="en-US" dirty="0">
              <a:solidFill>
                <a:schemeClr val="accent1"/>
              </a:solidFill>
            </a:endParaRPr>
          </a:p>
        </p:txBody>
      </p:sp>
      <p:sp>
        <p:nvSpPr>
          <p:cNvPr id="9" name="Rectangle 8"/>
          <p:cNvSpPr/>
          <p:nvPr/>
        </p:nvSpPr>
        <p:spPr>
          <a:xfrm>
            <a:off x="457200" y="2362200"/>
            <a:ext cx="4948919" cy="369332"/>
          </a:xfrm>
          <a:prstGeom prst="rect">
            <a:avLst/>
          </a:prstGeom>
        </p:spPr>
        <p:txBody>
          <a:bodyPr wrap="none">
            <a:spAutoFit/>
          </a:bodyPr>
          <a:lstStyle/>
          <a:p>
            <a:r>
              <a:rPr lang="en-US" b="1" dirty="0" smtClean="0">
                <a:solidFill>
                  <a:schemeClr val="accent1"/>
                </a:solidFill>
              </a:rPr>
              <a:t>2- Corrective maintenance data sheet for devices..</a:t>
            </a:r>
            <a:endParaRPr lang="en-US" dirty="0">
              <a:solidFill>
                <a:schemeClr val="accent1"/>
              </a:solidFill>
            </a:endParaRPr>
          </a:p>
        </p:txBody>
      </p:sp>
      <p:pic>
        <p:nvPicPr>
          <p:cNvPr id="12" name="Picture 11"/>
          <p:cNvPicPr/>
          <p:nvPr/>
        </p:nvPicPr>
        <p:blipFill>
          <a:blip r:embed="rId4" cstate="print"/>
          <a:srcRect/>
          <a:stretch>
            <a:fillRect/>
          </a:stretch>
        </p:blipFill>
        <p:spPr bwMode="auto">
          <a:xfrm>
            <a:off x="685800" y="3048000"/>
            <a:ext cx="5743575" cy="3276600"/>
          </a:xfrm>
          <a:prstGeom prst="rect">
            <a:avLst/>
          </a:prstGeom>
          <a:noFill/>
          <a:ln w="9525">
            <a:noFill/>
            <a:miter lim="800000"/>
            <a:headEnd/>
            <a:tailEnd/>
          </a:ln>
        </p:spPr>
      </p:pic>
      <p:sp>
        <p:nvSpPr>
          <p:cNvPr id="14" name="Rectangle 1"/>
          <p:cNvSpPr txBox="1">
            <a:spLocks/>
          </p:cNvSpPr>
          <p:nvPr/>
        </p:nvSpPr>
        <p:spPr>
          <a:xfrm>
            <a:off x="228600" y="157480"/>
            <a:ext cx="8534400" cy="1214120"/>
          </a:xfrm>
          <a:prstGeom prst="rect">
            <a:avLst/>
          </a:prstGeom>
        </p:spPr>
        <p:txBody>
          <a:bodyPr vert="horz" anchor="b">
            <a:normAutofit/>
          </a:bodyPr>
          <a:lstStyle>
            <a:extLst/>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2"/>
                </a:solidFill>
                <a:effectLst/>
                <a:uLnTx/>
                <a:uFillTx/>
                <a:latin typeface="+mj-lt"/>
                <a:ea typeface="+mj-ea"/>
                <a:cs typeface="+mj-cs"/>
              </a:rPr>
              <a:t>Suggested Measurement of</a:t>
            </a:r>
            <a:br>
              <a:rPr kumimoji="0" lang="en-US" sz="3200" b="1" i="0" u="none" strike="noStrike" kern="1200" cap="none" spc="0" normalizeH="0" baseline="0" noProof="0" smtClean="0">
                <a:ln>
                  <a:noFill/>
                </a:ln>
                <a:solidFill>
                  <a:schemeClr val="tx2"/>
                </a:solidFill>
                <a:effectLst/>
                <a:uLnTx/>
                <a:uFillTx/>
                <a:latin typeface="+mj-lt"/>
                <a:ea typeface="+mj-ea"/>
                <a:cs typeface="+mj-cs"/>
              </a:rPr>
            </a:br>
            <a:r>
              <a:rPr kumimoji="0" lang="en-US" sz="3200" b="1" i="0" u="none" strike="noStrike" kern="1200" cap="none" spc="0" normalizeH="0" baseline="0" noProof="0" smtClean="0">
                <a:ln>
                  <a:noFill/>
                </a:ln>
                <a:solidFill>
                  <a:schemeClr val="tx2"/>
                </a:solidFill>
                <a:effectLst/>
                <a:uLnTx/>
                <a:uFillTx/>
                <a:latin typeface="+mj-lt"/>
                <a:ea typeface="+mj-ea"/>
                <a:cs typeface="+mj-cs"/>
              </a:rPr>
              <a:t> Maintenance Activities Performance</a:t>
            </a:r>
            <a:endParaRPr kumimoji="0" lang="en-US" sz="3200" b="1" i="0" u="none" strike="noStrike" kern="1200" cap="none" spc="0" normalizeH="0" baseline="0" noProof="0" dirty="0" smtClean="0">
              <a:ln>
                <a:noFill/>
              </a:ln>
              <a:solidFill>
                <a:schemeClr val="tx2"/>
              </a:solidFill>
              <a:effectLst/>
              <a:uLnTx/>
              <a:uFillTx/>
              <a:latin typeface="+mj-lt"/>
              <a:ea typeface="+mj-ea"/>
              <a:cs typeface="+mj-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10" end="10"/>
                                            </p:txEl>
                                          </p:spTgt>
                                        </p:tgtEl>
                                        <p:attrNameLst>
                                          <p:attrName>style.textDecorationUnderline</p:attrName>
                                        </p:attrNameLst>
                                      </p:cBhvr>
                                      <p:to>
                                        <p:strVal val="true"/>
                                      </p:to>
                                    </p:set>
                                  </p:childTnLst>
                                </p:cTn>
                              </p:par>
                            </p:childTnLst>
                          </p:cTn>
                        </p:par>
                        <p:par>
                          <p:cTn id="7" fill="hold">
                            <p:stCondLst>
                              <p:cond delay="900"/>
                            </p:stCondLst>
                            <p:childTnLst>
                              <p:par>
                                <p:cTn id="8" presetID="50" presetClass="entr" presetSubtype="0" decel="100000" fill="hold" nodeType="after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 calcmode="lin" valueType="num">
                                      <p:cBhvr>
                                        <p:cTn id="10" dur="1000" fill="hold"/>
                                        <p:tgtEl>
                                          <p:spTgt spid="9">
                                            <p:txEl>
                                              <p:pRg st="0" end="0"/>
                                            </p:txEl>
                                          </p:spTgt>
                                        </p:tgtEl>
                                        <p:attrNameLst>
                                          <p:attrName>ppt_w</p:attrName>
                                        </p:attrNameLst>
                                      </p:cBhvr>
                                      <p:tavLst>
                                        <p:tav tm="0">
                                          <p:val>
                                            <p:strVal val="#ppt_w+.3"/>
                                          </p:val>
                                        </p:tav>
                                        <p:tav tm="100000">
                                          <p:val>
                                            <p:strVal val="#ppt_w"/>
                                          </p:val>
                                        </p:tav>
                                      </p:tavLst>
                                    </p:anim>
                                    <p:anim calcmode="lin" valueType="num">
                                      <p:cBhvr>
                                        <p:cTn id="11"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12" dur="1000"/>
                                        <p:tgtEl>
                                          <p:spTgt spid="9">
                                            <p:txEl>
                                              <p:pRg st="0" end="0"/>
                                            </p:txEl>
                                          </p:spTgt>
                                        </p:tgtEl>
                                      </p:cBhvr>
                                    </p:animEffect>
                                  </p:childTnLst>
                                </p:cTn>
                              </p:par>
                            </p:childTnLst>
                          </p:cTn>
                        </p:par>
                        <p:par>
                          <p:cTn id="13" fill="hold">
                            <p:stCondLst>
                              <p:cond delay="1900"/>
                            </p:stCondLst>
                            <p:childTnLst>
                              <p:par>
                                <p:cTn id="14" presetID="10" presetClass="entr" presetSubtype="0"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accent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1454052" cy="369332"/>
          </a:xfrm>
          <a:prstGeom prst="rect">
            <a:avLst/>
          </a:prstGeom>
        </p:spPr>
        <p:txBody>
          <a:bodyPr wrap="none">
            <a:spAutoFit/>
          </a:bodyPr>
          <a:lstStyle/>
          <a:p>
            <a:pPr>
              <a:buFont typeface="Arial" pitchFamily="34" charset="0"/>
              <a:buChar char="•"/>
            </a:pPr>
            <a:r>
              <a:rPr lang="en-US" dirty="0" smtClean="0">
                <a:solidFill>
                  <a:schemeClr val="accent1"/>
                </a:solidFill>
              </a:rPr>
              <a:t> </a:t>
            </a:r>
            <a:r>
              <a:rPr lang="en-US" b="1" dirty="0" smtClean="0">
                <a:solidFill>
                  <a:schemeClr val="accent1"/>
                </a:solidFill>
              </a:rPr>
              <a:t>Data Sheets</a:t>
            </a:r>
            <a:endParaRPr lang="en-US" dirty="0">
              <a:solidFill>
                <a:schemeClr val="accent1"/>
              </a:solidFill>
            </a:endParaRPr>
          </a:p>
        </p:txBody>
      </p:sp>
      <p:sp>
        <p:nvSpPr>
          <p:cNvPr id="9" name="Rectangle 8"/>
          <p:cNvSpPr/>
          <p:nvPr/>
        </p:nvSpPr>
        <p:spPr>
          <a:xfrm>
            <a:off x="457200" y="2362200"/>
            <a:ext cx="4948919" cy="369332"/>
          </a:xfrm>
          <a:prstGeom prst="rect">
            <a:avLst/>
          </a:prstGeom>
        </p:spPr>
        <p:txBody>
          <a:bodyPr wrap="none">
            <a:spAutoFit/>
          </a:bodyPr>
          <a:lstStyle/>
          <a:p>
            <a:r>
              <a:rPr lang="en-US" b="1" dirty="0" smtClean="0">
                <a:solidFill>
                  <a:schemeClr val="accent1"/>
                </a:solidFill>
              </a:rPr>
              <a:t>2- Corrective maintenance data sheet for devices..</a:t>
            </a:r>
            <a:endParaRPr lang="en-US" dirty="0">
              <a:solidFill>
                <a:schemeClr val="accent1"/>
              </a:solidFill>
            </a:endParaRPr>
          </a:p>
        </p:txBody>
      </p:sp>
      <p:sp>
        <p:nvSpPr>
          <p:cNvPr id="95233" name="Rectangle 1"/>
          <p:cNvSpPr>
            <a:spLocks noChangeArrowheads="1"/>
          </p:cNvSpPr>
          <p:nvPr/>
        </p:nvSpPr>
        <p:spPr bwMode="auto">
          <a:xfrm>
            <a:off x="304800" y="2819400"/>
            <a:ext cx="5715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b="1" dirty="0" smtClean="0"/>
              <a:t>This chart helps in recognizing the most causes of failures and their frequencies. As shown it is obvious that the human causes have the highest frequency.</a:t>
            </a:r>
            <a:endParaRPr kumimoji="0" lang="en-US" b="1" i="0" u="none" strike="noStrike" cap="none" normalizeH="0" baseline="0" dirty="0" smtClean="0">
              <a:ln>
                <a:noFill/>
              </a:ln>
              <a:solidFill>
                <a:schemeClr val="tx1"/>
              </a:solidFill>
              <a:effectLst/>
              <a:latin typeface="+mj-lt"/>
              <a:cs typeface="Arial" pitchFamily="34" charset="0"/>
            </a:endParaRPr>
          </a:p>
        </p:txBody>
      </p:sp>
      <p:graphicFrame>
        <p:nvGraphicFramePr>
          <p:cNvPr id="14" name="Chart 13"/>
          <p:cNvGraphicFramePr/>
          <p:nvPr/>
        </p:nvGraphicFramePr>
        <p:xfrm>
          <a:off x="1066800" y="4114800"/>
          <a:ext cx="4495800" cy="2362200"/>
        </p:xfrm>
        <a:graphic>
          <a:graphicData uri="http://schemas.openxmlformats.org/drawingml/2006/chart">
            <c:chart xmlns:c="http://schemas.openxmlformats.org/drawingml/2006/chart" xmlns:r="http://schemas.openxmlformats.org/officeDocument/2006/relationships" r:id="rId4"/>
          </a:graphicData>
        </a:graphic>
      </p:graphicFrame>
      <p:sp>
        <p:nvSpPr>
          <p:cNvPr id="15" name="Rectangle 1"/>
          <p:cNvSpPr txBox="1">
            <a:spLocks/>
          </p:cNvSpPr>
          <p:nvPr/>
        </p:nvSpPr>
        <p:spPr>
          <a:xfrm>
            <a:off x="228600" y="157480"/>
            <a:ext cx="8534400" cy="1214120"/>
          </a:xfrm>
          <a:prstGeom prst="rect">
            <a:avLst/>
          </a:prstGeom>
        </p:spPr>
        <p:txBody>
          <a:bodyPr vert="horz" anchor="b">
            <a:normAutofit/>
          </a:bodyPr>
          <a:lstStyle>
            <a:extLst/>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2"/>
                </a:solidFill>
                <a:effectLst/>
                <a:uLnTx/>
                <a:uFillTx/>
                <a:latin typeface="+mj-lt"/>
                <a:ea typeface="+mj-ea"/>
                <a:cs typeface="+mj-cs"/>
              </a:rPr>
              <a:t>Suggested Measurement of</a:t>
            </a:r>
            <a:br>
              <a:rPr kumimoji="0" lang="en-US" sz="3200" b="1" i="0" u="none" strike="noStrike" kern="1200" cap="none" spc="0" normalizeH="0" baseline="0" noProof="0" dirty="0" smtClean="0">
                <a:ln>
                  <a:noFill/>
                </a:ln>
                <a:solidFill>
                  <a:schemeClr val="tx2"/>
                </a:solidFill>
                <a:effectLst/>
                <a:uLnTx/>
                <a:uFillTx/>
                <a:latin typeface="+mj-lt"/>
                <a:ea typeface="+mj-ea"/>
                <a:cs typeface="+mj-cs"/>
              </a:rPr>
            </a:br>
            <a:r>
              <a:rPr kumimoji="0" lang="en-US" sz="3200" b="1" i="0" u="none" strike="noStrike" kern="1200" cap="none" spc="0" normalizeH="0" baseline="0" noProof="0" dirty="0" smtClean="0">
                <a:ln>
                  <a:noFill/>
                </a:ln>
                <a:solidFill>
                  <a:schemeClr val="tx2"/>
                </a:solidFill>
                <a:effectLst/>
                <a:uLnTx/>
                <a:uFillTx/>
                <a:latin typeface="+mj-lt"/>
                <a:ea typeface="+mj-ea"/>
                <a:cs typeface="+mj-cs"/>
              </a:rPr>
              <a:t> Maintenance Activities Performance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10" end="10"/>
                                            </p:txEl>
                                          </p:spTgt>
                                        </p:tgtEl>
                                        <p:attrNameLst>
                                          <p:attrName>style.textDecorationUnderline</p:attrName>
                                        </p:attrNameLst>
                                      </p:cBhvr>
                                      <p:to>
                                        <p:strVal val="true"/>
                                      </p:to>
                                    </p:set>
                                  </p:childTnLst>
                                </p:cTn>
                              </p:par>
                            </p:childTnLst>
                          </p:cTn>
                        </p:par>
                        <p:par>
                          <p:cTn id="7" fill="hold">
                            <p:stCondLst>
                              <p:cond delay="900"/>
                            </p:stCondLst>
                            <p:childTnLst>
                              <p:par>
                                <p:cTn id="8" presetID="50" presetClass="entr" presetSubtype="0" decel="100000" fill="hold" grpId="0" nodeType="afterEffect">
                                  <p:stCondLst>
                                    <p:cond delay="0"/>
                                  </p:stCondLst>
                                  <p:childTnLst>
                                    <p:set>
                                      <p:cBhvr>
                                        <p:cTn id="9" dur="1" fill="hold">
                                          <p:stCondLst>
                                            <p:cond delay="0"/>
                                          </p:stCondLst>
                                        </p:cTn>
                                        <p:tgtEl>
                                          <p:spTgt spid="95233"/>
                                        </p:tgtEl>
                                        <p:attrNameLst>
                                          <p:attrName>style.visibility</p:attrName>
                                        </p:attrNameLst>
                                      </p:cBhvr>
                                      <p:to>
                                        <p:strVal val="visible"/>
                                      </p:to>
                                    </p:set>
                                    <p:anim calcmode="lin" valueType="num">
                                      <p:cBhvr>
                                        <p:cTn id="10" dur="1000" fill="hold"/>
                                        <p:tgtEl>
                                          <p:spTgt spid="95233"/>
                                        </p:tgtEl>
                                        <p:attrNameLst>
                                          <p:attrName>ppt_w</p:attrName>
                                        </p:attrNameLst>
                                      </p:cBhvr>
                                      <p:tavLst>
                                        <p:tav tm="0">
                                          <p:val>
                                            <p:strVal val="#ppt_w+.3"/>
                                          </p:val>
                                        </p:tav>
                                        <p:tav tm="100000">
                                          <p:val>
                                            <p:strVal val="#ppt_w"/>
                                          </p:val>
                                        </p:tav>
                                      </p:tavLst>
                                    </p:anim>
                                    <p:anim calcmode="lin" valueType="num">
                                      <p:cBhvr>
                                        <p:cTn id="11" dur="1000" fill="hold"/>
                                        <p:tgtEl>
                                          <p:spTgt spid="95233"/>
                                        </p:tgtEl>
                                        <p:attrNameLst>
                                          <p:attrName>ppt_h</p:attrName>
                                        </p:attrNameLst>
                                      </p:cBhvr>
                                      <p:tavLst>
                                        <p:tav tm="0">
                                          <p:val>
                                            <p:strVal val="#ppt_h"/>
                                          </p:val>
                                        </p:tav>
                                        <p:tav tm="100000">
                                          <p:val>
                                            <p:strVal val="#ppt_h"/>
                                          </p:val>
                                        </p:tav>
                                      </p:tavLst>
                                    </p:anim>
                                    <p:animEffect transition="in" filter="fade">
                                      <p:cBhvr>
                                        <p:cTn id="12" dur="1000"/>
                                        <p:tgtEl>
                                          <p:spTgt spid="95233"/>
                                        </p:tgtEl>
                                      </p:cBhvr>
                                    </p:animEffect>
                                  </p:childTnLst>
                                </p:cTn>
                              </p:par>
                            </p:childTnLst>
                          </p:cTn>
                        </p:par>
                        <p:par>
                          <p:cTn id="13" fill="hold">
                            <p:stCondLst>
                              <p:cond delay="1900"/>
                            </p:stCondLst>
                            <p:childTnLst>
                              <p:par>
                                <p:cTn id="14" presetID="10"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3" grpId="0"/>
      <p:bldGraphic spid="14" grpId="0">
        <p:bldAsOne/>
      </p:bldGraphic>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accent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1454052" cy="369332"/>
          </a:xfrm>
          <a:prstGeom prst="rect">
            <a:avLst/>
          </a:prstGeom>
        </p:spPr>
        <p:txBody>
          <a:bodyPr wrap="none">
            <a:spAutoFit/>
          </a:bodyPr>
          <a:lstStyle/>
          <a:p>
            <a:pPr>
              <a:buFont typeface="Arial" pitchFamily="34" charset="0"/>
              <a:buChar char="•"/>
            </a:pPr>
            <a:r>
              <a:rPr lang="en-US" dirty="0" smtClean="0">
                <a:solidFill>
                  <a:schemeClr val="accent1"/>
                </a:solidFill>
              </a:rPr>
              <a:t> </a:t>
            </a:r>
            <a:r>
              <a:rPr lang="en-US" b="1" dirty="0" smtClean="0">
                <a:solidFill>
                  <a:schemeClr val="accent1"/>
                </a:solidFill>
              </a:rPr>
              <a:t>Data Sheets</a:t>
            </a:r>
            <a:endParaRPr lang="en-US" dirty="0">
              <a:solidFill>
                <a:schemeClr val="accent1"/>
              </a:solidFill>
            </a:endParaRPr>
          </a:p>
        </p:txBody>
      </p:sp>
      <p:sp>
        <p:nvSpPr>
          <p:cNvPr id="9" name="Rectangle 8"/>
          <p:cNvSpPr/>
          <p:nvPr/>
        </p:nvSpPr>
        <p:spPr>
          <a:xfrm>
            <a:off x="457200" y="2362200"/>
            <a:ext cx="5370573" cy="369332"/>
          </a:xfrm>
          <a:prstGeom prst="rect">
            <a:avLst/>
          </a:prstGeom>
        </p:spPr>
        <p:txBody>
          <a:bodyPr wrap="none">
            <a:spAutoFit/>
          </a:bodyPr>
          <a:lstStyle/>
          <a:p>
            <a:r>
              <a:rPr lang="en-US" b="1" dirty="0" smtClean="0">
                <a:solidFill>
                  <a:schemeClr val="accent1"/>
                </a:solidFill>
              </a:rPr>
              <a:t>3- Corrective maintenance data sheet for departments.</a:t>
            </a:r>
            <a:endParaRPr lang="en-US" dirty="0">
              <a:solidFill>
                <a:schemeClr val="accent1"/>
              </a:solidFill>
            </a:endParaRPr>
          </a:p>
        </p:txBody>
      </p:sp>
      <p:pic>
        <p:nvPicPr>
          <p:cNvPr id="10" name="Picture 9"/>
          <p:cNvPicPr/>
          <p:nvPr/>
        </p:nvPicPr>
        <p:blipFill>
          <a:blip r:embed="rId4" cstate="print"/>
          <a:srcRect/>
          <a:stretch>
            <a:fillRect/>
          </a:stretch>
        </p:blipFill>
        <p:spPr bwMode="auto">
          <a:xfrm>
            <a:off x="609600" y="2819400"/>
            <a:ext cx="5367655" cy="3265805"/>
          </a:xfrm>
          <a:prstGeom prst="rect">
            <a:avLst/>
          </a:prstGeom>
          <a:noFill/>
          <a:ln w="9525">
            <a:noFill/>
            <a:miter lim="800000"/>
            <a:headEnd/>
            <a:tailEnd/>
          </a:ln>
        </p:spPr>
      </p:pic>
      <p:sp>
        <p:nvSpPr>
          <p:cNvPr id="14" name="Rectangle 1"/>
          <p:cNvSpPr txBox="1">
            <a:spLocks/>
          </p:cNvSpPr>
          <p:nvPr/>
        </p:nvSpPr>
        <p:spPr>
          <a:xfrm>
            <a:off x="228600" y="157480"/>
            <a:ext cx="8534400" cy="1214120"/>
          </a:xfrm>
          <a:prstGeom prst="rect">
            <a:avLst/>
          </a:prstGeom>
        </p:spPr>
        <p:txBody>
          <a:bodyPr vert="horz" anchor="b">
            <a:normAutofit/>
          </a:bodyPr>
          <a:lstStyle>
            <a:extLst/>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2"/>
                </a:solidFill>
                <a:effectLst/>
                <a:uLnTx/>
                <a:uFillTx/>
                <a:latin typeface="+mj-lt"/>
                <a:ea typeface="+mj-ea"/>
                <a:cs typeface="+mj-cs"/>
              </a:rPr>
              <a:t>Suggested Measurement of</a:t>
            </a:r>
            <a:br>
              <a:rPr kumimoji="0" lang="en-US" sz="3200" b="1" i="0" u="none" strike="noStrike" kern="1200" cap="none" spc="0" normalizeH="0" baseline="0" noProof="0" smtClean="0">
                <a:ln>
                  <a:noFill/>
                </a:ln>
                <a:solidFill>
                  <a:schemeClr val="tx2"/>
                </a:solidFill>
                <a:effectLst/>
                <a:uLnTx/>
                <a:uFillTx/>
                <a:latin typeface="+mj-lt"/>
                <a:ea typeface="+mj-ea"/>
                <a:cs typeface="+mj-cs"/>
              </a:rPr>
            </a:br>
            <a:r>
              <a:rPr kumimoji="0" lang="en-US" sz="3200" b="1" i="0" u="none" strike="noStrike" kern="1200" cap="none" spc="0" normalizeH="0" baseline="0" noProof="0" smtClean="0">
                <a:ln>
                  <a:noFill/>
                </a:ln>
                <a:solidFill>
                  <a:schemeClr val="tx2"/>
                </a:solidFill>
                <a:effectLst/>
                <a:uLnTx/>
                <a:uFillTx/>
                <a:latin typeface="+mj-lt"/>
                <a:ea typeface="+mj-ea"/>
                <a:cs typeface="+mj-cs"/>
              </a:rPr>
              <a:t> Maintenance Activities Performance</a:t>
            </a:r>
            <a:endParaRPr kumimoji="0" lang="en-US" sz="3200" b="1" i="0" u="none" strike="noStrike" kern="1200" cap="none" spc="0" normalizeH="0" baseline="0" noProof="0" dirty="0" smtClean="0">
              <a:ln>
                <a:noFill/>
              </a:ln>
              <a:solidFill>
                <a:schemeClr val="tx2"/>
              </a:solidFill>
              <a:effectLst/>
              <a:uLnTx/>
              <a:uFillTx/>
              <a:latin typeface="+mj-lt"/>
              <a:ea typeface="+mj-ea"/>
              <a:cs typeface="+mj-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10" end="10"/>
                                            </p:txEl>
                                          </p:spTgt>
                                        </p:tgtEl>
                                        <p:attrNameLst>
                                          <p:attrName>style.textDecorationUnderline</p:attrName>
                                        </p:attrNameLst>
                                      </p:cBhvr>
                                      <p:to>
                                        <p:strVal val="true"/>
                                      </p:to>
                                    </p:set>
                                  </p:childTnLst>
                                </p:cTn>
                              </p:par>
                            </p:childTnLst>
                          </p:cTn>
                        </p:par>
                        <p:par>
                          <p:cTn id="7" fill="hold">
                            <p:stCondLst>
                              <p:cond delay="900"/>
                            </p:stCondLst>
                            <p:childTnLst>
                              <p:par>
                                <p:cTn id="8" presetID="50" presetClass="entr" presetSubtype="0" decel="100000" fill="hold" nodeType="after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 calcmode="lin" valueType="num">
                                      <p:cBhvr>
                                        <p:cTn id="10" dur="1000" fill="hold"/>
                                        <p:tgtEl>
                                          <p:spTgt spid="9">
                                            <p:txEl>
                                              <p:pRg st="0" end="0"/>
                                            </p:txEl>
                                          </p:spTgt>
                                        </p:tgtEl>
                                        <p:attrNameLst>
                                          <p:attrName>ppt_w</p:attrName>
                                        </p:attrNameLst>
                                      </p:cBhvr>
                                      <p:tavLst>
                                        <p:tav tm="0">
                                          <p:val>
                                            <p:strVal val="#ppt_w+.3"/>
                                          </p:val>
                                        </p:tav>
                                        <p:tav tm="100000">
                                          <p:val>
                                            <p:strVal val="#ppt_w"/>
                                          </p:val>
                                        </p:tav>
                                      </p:tavLst>
                                    </p:anim>
                                    <p:anim calcmode="lin" valueType="num">
                                      <p:cBhvr>
                                        <p:cTn id="11"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12" dur="1000"/>
                                        <p:tgtEl>
                                          <p:spTgt spid="9">
                                            <p:txEl>
                                              <p:pRg st="0" end="0"/>
                                            </p:txEl>
                                          </p:spTgt>
                                        </p:tgtEl>
                                      </p:cBhvr>
                                    </p:animEffect>
                                  </p:childTnLst>
                                </p:cTn>
                              </p:par>
                            </p:childTnLst>
                          </p:cTn>
                        </p:par>
                        <p:par>
                          <p:cTn id="13" fill="hold">
                            <p:stCondLst>
                              <p:cond delay="1900"/>
                            </p:stCondLst>
                            <p:childTnLst>
                              <p:par>
                                <p:cTn id="14" presetID="10"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accent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1454052" cy="369332"/>
          </a:xfrm>
          <a:prstGeom prst="rect">
            <a:avLst/>
          </a:prstGeom>
        </p:spPr>
        <p:txBody>
          <a:bodyPr wrap="none">
            <a:spAutoFit/>
          </a:bodyPr>
          <a:lstStyle/>
          <a:p>
            <a:pPr>
              <a:buFont typeface="Arial" pitchFamily="34" charset="0"/>
              <a:buChar char="•"/>
            </a:pPr>
            <a:r>
              <a:rPr lang="en-US" dirty="0" smtClean="0">
                <a:solidFill>
                  <a:schemeClr val="accent1"/>
                </a:solidFill>
              </a:rPr>
              <a:t> </a:t>
            </a:r>
            <a:r>
              <a:rPr lang="en-US" b="1" dirty="0" smtClean="0">
                <a:solidFill>
                  <a:schemeClr val="accent1"/>
                </a:solidFill>
              </a:rPr>
              <a:t>Data Sheets</a:t>
            </a:r>
            <a:endParaRPr lang="en-US" dirty="0">
              <a:solidFill>
                <a:schemeClr val="accent1"/>
              </a:solidFill>
            </a:endParaRPr>
          </a:p>
        </p:txBody>
      </p:sp>
      <p:sp>
        <p:nvSpPr>
          <p:cNvPr id="9" name="Rectangle 8"/>
          <p:cNvSpPr/>
          <p:nvPr/>
        </p:nvSpPr>
        <p:spPr>
          <a:xfrm>
            <a:off x="457200" y="2362200"/>
            <a:ext cx="5370573" cy="369332"/>
          </a:xfrm>
          <a:prstGeom prst="rect">
            <a:avLst/>
          </a:prstGeom>
        </p:spPr>
        <p:txBody>
          <a:bodyPr wrap="none">
            <a:spAutoFit/>
          </a:bodyPr>
          <a:lstStyle/>
          <a:p>
            <a:r>
              <a:rPr lang="en-US" b="1" dirty="0" smtClean="0">
                <a:solidFill>
                  <a:schemeClr val="accent1"/>
                </a:solidFill>
              </a:rPr>
              <a:t>3- Corrective maintenance data sheet for departments.</a:t>
            </a:r>
            <a:endParaRPr lang="en-US" dirty="0">
              <a:solidFill>
                <a:schemeClr val="accent1"/>
              </a:solidFill>
            </a:endParaRPr>
          </a:p>
        </p:txBody>
      </p:sp>
      <p:sp>
        <p:nvSpPr>
          <p:cNvPr id="95233" name="Rectangle 1"/>
          <p:cNvSpPr>
            <a:spLocks noChangeArrowheads="1"/>
          </p:cNvSpPr>
          <p:nvPr/>
        </p:nvSpPr>
        <p:spPr bwMode="auto">
          <a:xfrm>
            <a:off x="228600" y="2895600"/>
            <a:ext cx="6838090"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mj-lt"/>
                <a:ea typeface="Times New Roman" pitchFamily="18" charset="0"/>
                <a:cs typeface="Times New Roman" pitchFamily="18" charset="0"/>
              </a:rPr>
              <a:t>The following chart represents the frequency of failures of the labs’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mj-lt"/>
                <a:ea typeface="Times New Roman" pitchFamily="18" charset="0"/>
                <a:cs typeface="Times New Roman" pitchFamily="18" charset="0"/>
              </a:rPr>
              <a:t>devices as an example</a:t>
            </a:r>
            <a:r>
              <a:rPr kumimoji="0" lang="en-US" b="0" i="0" u="none" strike="noStrike" cap="none" normalizeH="0" baseline="0" dirty="0" smtClean="0">
                <a:ln>
                  <a:noFill/>
                </a:ln>
                <a:solidFill>
                  <a:schemeClr val="tx1"/>
                </a:solidFill>
                <a:effectLst/>
                <a:latin typeface="+mj-lt"/>
                <a:ea typeface="Times New Roman" pitchFamily="18" charset="0"/>
                <a:cs typeface="Times New Roman" pitchFamily="18" charset="0"/>
              </a:rPr>
              <a:t>.</a:t>
            </a:r>
            <a:endParaRPr kumimoji="0" lang="en-US" b="0" i="0" u="none" strike="noStrike" cap="none" normalizeH="0" baseline="0" dirty="0" smtClean="0">
              <a:ln>
                <a:noFill/>
              </a:ln>
              <a:solidFill>
                <a:schemeClr val="tx1"/>
              </a:solidFill>
              <a:effectLst/>
              <a:latin typeface="+mj-lt"/>
              <a:cs typeface="Arial" pitchFamily="34" charset="0"/>
            </a:endParaRPr>
          </a:p>
        </p:txBody>
      </p:sp>
      <p:graphicFrame>
        <p:nvGraphicFramePr>
          <p:cNvPr id="12" name="Chart 11"/>
          <p:cNvGraphicFramePr/>
          <p:nvPr/>
        </p:nvGraphicFramePr>
        <p:xfrm>
          <a:off x="1093694" y="3810000"/>
          <a:ext cx="5307106" cy="2819400"/>
        </p:xfrm>
        <a:graphic>
          <a:graphicData uri="http://schemas.openxmlformats.org/drawingml/2006/chart">
            <c:chart xmlns:c="http://schemas.openxmlformats.org/drawingml/2006/chart" xmlns:r="http://schemas.openxmlformats.org/officeDocument/2006/relationships" r:id="rId4"/>
          </a:graphicData>
        </a:graphic>
      </p:graphicFrame>
      <p:sp>
        <p:nvSpPr>
          <p:cNvPr id="15" name="Rectangle 1"/>
          <p:cNvSpPr txBox="1">
            <a:spLocks/>
          </p:cNvSpPr>
          <p:nvPr/>
        </p:nvSpPr>
        <p:spPr>
          <a:xfrm>
            <a:off x="228600" y="157480"/>
            <a:ext cx="8534400" cy="1214120"/>
          </a:xfrm>
          <a:prstGeom prst="rect">
            <a:avLst/>
          </a:prstGeom>
        </p:spPr>
        <p:txBody>
          <a:bodyPr vert="horz" anchor="b">
            <a:normAutofit/>
          </a:bodyPr>
          <a:lstStyle>
            <a:extLst/>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2"/>
                </a:solidFill>
                <a:effectLst/>
                <a:uLnTx/>
                <a:uFillTx/>
                <a:latin typeface="+mj-lt"/>
                <a:ea typeface="+mj-ea"/>
                <a:cs typeface="+mj-cs"/>
              </a:rPr>
              <a:t>Suggested Measurement of</a:t>
            </a:r>
            <a:br>
              <a:rPr kumimoji="0" lang="en-US" sz="3200" b="1" i="0" u="none" strike="noStrike" kern="1200" cap="none" spc="0" normalizeH="0" baseline="0" noProof="0" smtClean="0">
                <a:ln>
                  <a:noFill/>
                </a:ln>
                <a:solidFill>
                  <a:schemeClr val="tx2"/>
                </a:solidFill>
                <a:effectLst/>
                <a:uLnTx/>
                <a:uFillTx/>
                <a:latin typeface="+mj-lt"/>
                <a:ea typeface="+mj-ea"/>
                <a:cs typeface="+mj-cs"/>
              </a:rPr>
            </a:br>
            <a:r>
              <a:rPr kumimoji="0" lang="en-US" sz="3200" b="1" i="0" u="none" strike="noStrike" kern="1200" cap="none" spc="0" normalizeH="0" baseline="0" noProof="0" smtClean="0">
                <a:ln>
                  <a:noFill/>
                </a:ln>
                <a:solidFill>
                  <a:schemeClr val="tx2"/>
                </a:solidFill>
                <a:effectLst/>
                <a:uLnTx/>
                <a:uFillTx/>
                <a:latin typeface="+mj-lt"/>
                <a:ea typeface="+mj-ea"/>
                <a:cs typeface="+mj-cs"/>
              </a:rPr>
              <a:t> Maintenance Activities Performance</a:t>
            </a:r>
            <a:endParaRPr kumimoji="0" lang="en-US" sz="3200" b="1" i="0" u="none" strike="noStrike" kern="1200" cap="none" spc="0" normalizeH="0" baseline="0" noProof="0" dirty="0" smtClean="0">
              <a:ln>
                <a:noFill/>
              </a:ln>
              <a:solidFill>
                <a:schemeClr val="tx2"/>
              </a:solidFill>
              <a:effectLst/>
              <a:uLnTx/>
              <a:uFillTx/>
              <a:latin typeface="+mj-lt"/>
              <a:ea typeface="+mj-ea"/>
              <a:cs typeface="+mj-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withEffect">
                                  <p:stCondLst>
                                    <p:cond delay="0"/>
                                  </p:stCondLst>
                                  <p:iterate type="lt">
                                    <p:tmPct val="4000"/>
                                  </p:iterate>
                                  <p:childTnLst>
                                    <p:set>
                                      <p:cBhvr override="childStyle">
                                        <p:cTn id="6" dur="500" fill="hold"/>
                                        <p:tgtEl>
                                          <p:spTgt spid="21">
                                            <p:txEl>
                                              <p:pRg st="10" end="10"/>
                                            </p:txEl>
                                          </p:spTgt>
                                        </p:tgtEl>
                                        <p:attrNameLst>
                                          <p:attrName>style.textDecorationUnderline</p:attrName>
                                        </p:attrNameLst>
                                      </p:cBhvr>
                                      <p:to>
                                        <p:strVal val="true"/>
                                      </p:to>
                                    </p:set>
                                  </p:childTnLst>
                                </p:cTn>
                              </p:par>
                            </p:childTnLst>
                          </p:cTn>
                        </p:par>
                        <p:par>
                          <p:cTn id="7" fill="hold">
                            <p:stCondLst>
                              <p:cond delay="900"/>
                            </p:stCondLst>
                            <p:childTnLst>
                              <p:par>
                                <p:cTn id="8" presetID="50" presetClass="entr" presetSubtype="0" decel="100000" fill="hold" nodeType="afterEffect">
                                  <p:stCondLst>
                                    <p:cond delay="0"/>
                                  </p:stCondLst>
                                  <p:childTnLst>
                                    <p:set>
                                      <p:cBhvr>
                                        <p:cTn id="9" dur="1" fill="hold">
                                          <p:stCondLst>
                                            <p:cond delay="0"/>
                                          </p:stCondLst>
                                        </p:cTn>
                                        <p:tgtEl>
                                          <p:spTgt spid="95233">
                                            <p:txEl>
                                              <p:pRg st="0" end="0"/>
                                            </p:txEl>
                                          </p:spTgt>
                                        </p:tgtEl>
                                        <p:attrNameLst>
                                          <p:attrName>style.visibility</p:attrName>
                                        </p:attrNameLst>
                                      </p:cBhvr>
                                      <p:to>
                                        <p:strVal val="visible"/>
                                      </p:to>
                                    </p:set>
                                    <p:anim calcmode="lin" valueType="num">
                                      <p:cBhvr>
                                        <p:cTn id="10" dur="1000" fill="hold"/>
                                        <p:tgtEl>
                                          <p:spTgt spid="95233">
                                            <p:txEl>
                                              <p:pRg st="0" end="0"/>
                                            </p:txEl>
                                          </p:spTgt>
                                        </p:tgtEl>
                                        <p:attrNameLst>
                                          <p:attrName>ppt_w</p:attrName>
                                        </p:attrNameLst>
                                      </p:cBhvr>
                                      <p:tavLst>
                                        <p:tav tm="0">
                                          <p:val>
                                            <p:strVal val="#ppt_w+.3"/>
                                          </p:val>
                                        </p:tav>
                                        <p:tav tm="100000">
                                          <p:val>
                                            <p:strVal val="#ppt_w"/>
                                          </p:val>
                                        </p:tav>
                                      </p:tavLst>
                                    </p:anim>
                                    <p:anim calcmode="lin" valueType="num">
                                      <p:cBhvr>
                                        <p:cTn id="11" dur="1000" fill="hold"/>
                                        <p:tgtEl>
                                          <p:spTgt spid="95233">
                                            <p:txEl>
                                              <p:pRg st="0" end="0"/>
                                            </p:txEl>
                                          </p:spTgt>
                                        </p:tgtEl>
                                        <p:attrNameLst>
                                          <p:attrName>ppt_h</p:attrName>
                                        </p:attrNameLst>
                                      </p:cBhvr>
                                      <p:tavLst>
                                        <p:tav tm="0">
                                          <p:val>
                                            <p:strVal val="#ppt_h"/>
                                          </p:val>
                                        </p:tav>
                                        <p:tav tm="100000">
                                          <p:val>
                                            <p:strVal val="#ppt_h"/>
                                          </p:val>
                                        </p:tav>
                                      </p:tavLst>
                                    </p:anim>
                                    <p:animEffect transition="in" filter="fade">
                                      <p:cBhvr>
                                        <p:cTn id="12" dur="1000"/>
                                        <p:tgtEl>
                                          <p:spTgt spid="95233">
                                            <p:txEl>
                                              <p:pRg st="0" end="0"/>
                                            </p:txEl>
                                          </p:spTgt>
                                        </p:tgtEl>
                                      </p:cBhvr>
                                    </p:animEffect>
                                  </p:childTnLst>
                                </p:cTn>
                              </p:par>
                              <p:par>
                                <p:cTn id="13" presetID="50" presetClass="entr" presetSubtype="0" decel="100000" fill="hold" nodeType="withEffect">
                                  <p:stCondLst>
                                    <p:cond delay="0"/>
                                  </p:stCondLst>
                                  <p:childTnLst>
                                    <p:set>
                                      <p:cBhvr>
                                        <p:cTn id="14" dur="1" fill="hold">
                                          <p:stCondLst>
                                            <p:cond delay="0"/>
                                          </p:stCondLst>
                                        </p:cTn>
                                        <p:tgtEl>
                                          <p:spTgt spid="95233">
                                            <p:txEl>
                                              <p:pRg st="1" end="1"/>
                                            </p:txEl>
                                          </p:spTgt>
                                        </p:tgtEl>
                                        <p:attrNameLst>
                                          <p:attrName>style.visibility</p:attrName>
                                        </p:attrNameLst>
                                      </p:cBhvr>
                                      <p:to>
                                        <p:strVal val="visible"/>
                                      </p:to>
                                    </p:set>
                                    <p:anim calcmode="lin" valueType="num">
                                      <p:cBhvr>
                                        <p:cTn id="15" dur="1000" fill="hold"/>
                                        <p:tgtEl>
                                          <p:spTgt spid="95233">
                                            <p:txEl>
                                              <p:pRg st="1" end="1"/>
                                            </p:txEl>
                                          </p:spTgt>
                                        </p:tgtEl>
                                        <p:attrNameLst>
                                          <p:attrName>ppt_w</p:attrName>
                                        </p:attrNameLst>
                                      </p:cBhvr>
                                      <p:tavLst>
                                        <p:tav tm="0">
                                          <p:val>
                                            <p:strVal val="#ppt_w+.3"/>
                                          </p:val>
                                        </p:tav>
                                        <p:tav tm="100000">
                                          <p:val>
                                            <p:strVal val="#ppt_w"/>
                                          </p:val>
                                        </p:tav>
                                      </p:tavLst>
                                    </p:anim>
                                    <p:anim calcmode="lin" valueType="num">
                                      <p:cBhvr>
                                        <p:cTn id="16" dur="1000" fill="hold"/>
                                        <p:tgtEl>
                                          <p:spTgt spid="95233">
                                            <p:txEl>
                                              <p:pRg st="1" end="1"/>
                                            </p:txEl>
                                          </p:spTgt>
                                        </p:tgtEl>
                                        <p:attrNameLst>
                                          <p:attrName>ppt_h</p:attrName>
                                        </p:attrNameLst>
                                      </p:cBhvr>
                                      <p:tavLst>
                                        <p:tav tm="0">
                                          <p:val>
                                            <p:strVal val="#ppt_h"/>
                                          </p:val>
                                        </p:tav>
                                        <p:tav tm="100000">
                                          <p:val>
                                            <p:strVal val="#ppt_h"/>
                                          </p:val>
                                        </p:tav>
                                      </p:tavLst>
                                    </p:anim>
                                    <p:animEffect transition="in" filter="fade">
                                      <p:cBhvr>
                                        <p:cTn id="17" dur="1000"/>
                                        <p:tgtEl>
                                          <p:spTgt spid="95233">
                                            <p:txEl>
                                              <p:pRg st="1" end="1"/>
                                            </p:txEl>
                                          </p:spTgt>
                                        </p:tgtEl>
                                      </p:cBhvr>
                                    </p:animEffect>
                                  </p:childTnLst>
                                </p:cTn>
                              </p:par>
                            </p:childTnLst>
                          </p:cTn>
                        </p:par>
                        <p:par>
                          <p:cTn id="18" fill="hold">
                            <p:stCondLst>
                              <p:cond delay="1900"/>
                            </p:stCondLst>
                            <p:childTnLst>
                              <p:par>
                                <p:cTn id="19" presetID="10"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accent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1454052" cy="369332"/>
          </a:xfrm>
          <a:prstGeom prst="rect">
            <a:avLst/>
          </a:prstGeom>
        </p:spPr>
        <p:txBody>
          <a:bodyPr wrap="none">
            <a:spAutoFit/>
          </a:bodyPr>
          <a:lstStyle/>
          <a:p>
            <a:pPr>
              <a:buFont typeface="Arial" pitchFamily="34" charset="0"/>
              <a:buChar char="•"/>
            </a:pPr>
            <a:r>
              <a:rPr lang="en-US" dirty="0" smtClean="0">
                <a:solidFill>
                  <a:schemeClr val="accent1"/>
                </a:solidFill>
              </a:rPr>
              <a:t> </a:t>
            </a:r>
            <a:r>
              <a:rPr lang="en-US" b="1" dirty="0" smtClean="0">
                <a:solidFill>
                  <a:schemeClr val="accent1"/>
                </a:solidFill>
              </a:rPr>
              <a:t>Data Sheets</a:t>
            </a:r>
            <a:endParaRPr lang="en-US" dirty="0">
              <a:solidFill>
                <a:schemeClr val="accent1"/>
              </a:solidFill>
            </a:endParaRPr>
          </a:p>
        </p:txBody>
      </p:sp>
      <p:sp>
        <p:nvSpPr>
          <p:cNvPr id="9" name="Rectangle 8"/>
          <p:cNvSpPr/>
          <p:nvPr/>
        </p:nvSpPr>
        <p:spPr>
          <a:xfrm>
            <a:off x="228600" y="2362200"/>
            <a:ext cx="6854762" cy="369332"/>
          </a:xfrm>
          <a:prstGeom prst="rect">
            <a:avLst/>
          </a:prstGeom>
        </p:spPr>
        <p:txBody>
          <a:bodyPr wrap="none">
            <a:spAutoFit/>
          </a:bodyPr>
          <a:lstStyle/>
          <a:p>
            <a:r>
              <a:rPr lang="en-US" b="1" dirty="0" smtClean="0">
                <a:solidFill>
                  <a:schemeClr val="accent1"/>
                </a:solidFill>
              </a:rPr>
              <a:t>4-Corrective maintenance data sheet for the maintenance department</a:t>
            </a:r>
            <a:endParaRPr lang="en-US" dirty="0"/>
          </a:p>
        </p:txBody>
      </p:sp>
      <p:sp>
        <p:nvSpPr>
          <p:cNvPr id="12" name="Rectangle 1"/>
          <p:cNvSpPr txBox="1">
            <a:spLocks/>
          </p:cNvSpPr>
          <p:nvPr/>
        </p:nvSpPr>
        <p:spPr>
          <a:xfrm>
            <a:off x="228600" y="157480"/>
            <a:ext cx="8534400" cy="1214120"/>
          </a:xfrm>
          <a:prstGeom prst="rect">
            <a:avLst/>
          </a:prstGeom>
        </p:spPr>
        <p:txBody>
          <a:bodyPr vert="horz" anchor="b">
            <a:normAutofit/>
          </a:bodyPr>
          <a:lstStyle>
            <a:extLst/>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2"/>
                </a:solidFill>
                <a:effectLst/>
                <a:uLnTx/>
                <a:uFillTx/>
                <a:latin typeface="+mj-lt"/>
                <a:ea typeface="+mj-ea"/>
                <a:cs typeface="+mj-cs"/>
              </a:rPr>
              <a:t>Suggested Measurement of</a:t>
            </a:r>
            <a:br>
              <a:rPr kumimoji="0" lang="en-US" sz="3200" b="1" i="0" u="none" strike="noStrike" kern="1200" cap="none" spc="0" normalizeH="0" baseline="0" noProof="0" smtClean="0">
                <a:ln>
                  <a:noFill/>
                </a:ln>
                <a:solidFill>
                  <a:schemeClr val="tx2"/>
                </a:solidFill>
                <a:effectLst/>
                <a:uLnTx/>
                <a:uFillTx/>
                <a:latin typeface="+mj-lt"/>
                <a:ea typeface="+mj-ea"/>
                <a:cs typeface="+mj-cs"/>
              </a:rPr>
            </a:br>
            <a:r>
              <a:rPr kumimoji="0" lang="en-US" sz="3200" b="1" i="0" u="none" strike="noStrike" kern="1200" cap="none" spc="0" normalizeH="0" baseline="0" noProof="0" smtClean="0">
                <a:ln>
                  <a:noFill/>
                </a:ln>
                <a:solidFill>
                  <a:schemeClr val="tx2"/>
                </a:solidFill>
                <a:effectLst/>
                <a:uLnTx/>
                <a:uFillTx/>
                <a:latin typeface="+mj-lt"/>
                <a:ea typeface="+mj-ea"/>
                <a:cs typeface="+mj-cs"/>
              </a:rPr>
              <a:t> Maintenance Activities Performance</a:t>
            </a:r>
            <a:endParaRPr kumimoji="0" lang="en-US" sz="3200" b="1" i="0" u="none" strike="noStrike" kern="1200" cap="none" spc="0" normalizeH="0" baseline="0" noProof="0" dirty="0" smtClean="0">
              <a:ln>
                <a:noFill/>
              </a:ln>
              <a:solidFill>
                <a:schemeClr val="tx2"/>
              </a:solidFill>
              <a:effectLst/>
              <a:uLnTx/>
              <a:uFillTx/>
              <a:latin typeface="+mj-lt"/>
              <a:ea typeface="+mj-ea"/>
              <a:cs typeface="+mj-cs"/>
            </a:endParaRPr>
          </a:p>
        </p:txBody>
      </p:sp>
      <p:pic>
        <p:nvPicPr>
          <p:cNvPr id="353281" name="Picture 1" descr="C:\Users\dell\Desktop\data sheet.JPG"/>
          <p:cNvPicPr>
            <a:picLocks noChangeAspect="1" noChangeArrowheads="1"/>
          </p:cNvPicPr>
          <p:nvPr/>
        </p:nvPicPr>
        <p:blipFill>
          <a:blip r:embed="rId4"/>
          <a:srcRect/>
          <a:stretch>
            <a:fillRect/>
          </a:stretch>
        </p:blipFill>
        <p:spPr bwMode="auto">
          <a:xfrm>
            <a:off x="685800" y="3124200"/>
            <a:ext cx="5715000" cy="21336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10" end="10"/>
                                            </p:txEl>
                                          </p:spTgt>
                                        </p:tgtEl>
                                        <p:attrNameLst>
                                          <p:attrName>style.textDecorationUnderline</p:attrName>
                                        </p:attrNameLst>
                                      </p:cBhvr>
                                      <p:to>
                                        <p:strVal val="true"/>
                                      </p:to>
                                    </p:set>
                                  </p:childTnLst>
                                </p:cTn>
                              </p:par>
                            </p:childTnLst>
                          </p:cTn>
                        </p:par>
                        <p:par>
                          <p:cTn id="7" fill="hold">
                            <p:stCondLst>
                              <p:cond delay="900"/>
                            </p:stCondLst>
                            <p:childTnLst>
                              <p:par>
                                <p:cTn id="8" presetID="50" presetClass="entr" presetSubtype="0" decel="100000" fill="hold" nodeType="after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 calcmode="lin" valueType="num">
                                      <p:cBhvr>
                                        <p:cTn id="10" dur="1000" fill="hold"/>
                                        <p:tgtEl>
                                          <p:spTgt spid="9">
                                            <p:txEl>
                                              <p:pRg st="0" end="0"/>
                                            </p:txEl>
                                          </p:spTgt>
                                        </p:tgtEl>
                                        <p:attrNameLst>
                                          <p:attrName>ppt_w</p:attrName>
                                        </p:attrNameLst>
                                      </p:cBhvr>
                                      <p:tavLst>
                                        <p:tav tm="0">
                                          <p:val>
                                            <p:strVal val="#ppt_w+.3"/>
                                          </p:val>
                                        </p:tav>
                                        <p:tav tm="100000">
                                          <p:val>
                                            <p:strVal val="#ppt_w"/>
                                          </p:val>
                                        </p:tav>
                                      </p:tavLst>
                                    </p:anim>
                                    <p:anim calcmode="lin" valueType="num">
                                      <p:cBhvr>
                                        <p:cTn id="11"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12" dur="1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accent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057400"/>
            <a:ext cx="1454052" cy="369332"/>
          </a:xfrm>
          <a:prstGeom prst="rect">
            <a:avLst/>
          </a:prstGeom>
        </p:spPr>
        <p:txBody>
          <a:bodyPr wrap="none">
            <a:spAutoFit/>
          </a:bodyPr>
          <a:lstStyle/>
          <a:p>
            <a:pPr>
              <a:buFont typeface="Arial" pitchFamily="34" charset="0"/>
              <a:buChar char="•"/>
            </a:pPr>
            <a:r>
              <a:rPr lang="en-US" dirty="0" smtClean="0">
                <a:solidFill>
                  <a:schemeClr val="accent1"/>
                </a:solidFill>
              </a:rPr>
              <a:t> </a:t>
            </a:r>
            <a:r>
              <a:rPr lang="en-US" b="1" dirty="0" smtClean="0">
                <a:solidFill>
                  <a:schemeClr val="accent1"/>
                </a:solidFill>
              </a:rPr>
              <a:t>Data Sheets</a:t>
            </a:r>
            <a:endParaRPr lang="en-US" dirty="0">
              <a:solidFill>
                <a:schemeClr val="accent1"/>
              </a:solidFill>
            </a:endParaRPr>
          </a:p>
        </p:txBody>
      </p:sp>
      <p:sp>
        <p:nvSpPr>
          <p:cNvPr id="9" name="Rectangle 8"/>
          <p:cNvSpPr/>
          <p:nvPr/>
        </p:nvSpPr>
        <p:spPr>
          <a:xfrm>
            <a:off x="225970" y="2362200"/>
            <a:ext cx="6795450" cy="369332"/>
          </a:xfrm>
          <a:prstGeom prst="rect">
            <a:avLst/>
          </a:prstGeom>
        </p:spPr>
        <p:txBody>
          <a:bodyPr wrap="none">
            <a:spAutoFit/>
          </a:bodyPr>
          <a:lstStyle/>
          <a:p>
            <a:r>
              <a:rPr lang="en-US" b="1" dirty="0" smtClean="0">
                <a:solidFill>
                  <a:schemeClr val="accent1"/>
                </a:solidFill>
              </a:rPr>
              <a:t>4-Corrective maintenance data sheet for the maintenance department</a:t>
            </a:r>
            <a:endParaRPr lang="en-US" dirty="0">
              <a:solidFill>
                <a:schemeClr val="accent1"/>
              </a:solidFill>
            </a:endParaRPr>
          </a:p>
        </p:txBody>
      </p:sp>
      <p:sp>
        <p:nvSpPr>
          <p:cNvPr id="95233" name="Rectangle 1"/>
          <p:cNvSpPr>
            <a:spLocks noChangeArrowheads="1"/>
          </p:cNvSpPr>
          <p:nvPr/>
        </p:nvSpPr>
        <p:spPr bwMode="auto">
          <a:xfrm>
            <a:off x="228601" y="2895600"/>
            <a:ext cx="59436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b="1" dirty="0" smtClean="0">
                <a:solidFill>
                  <a:schemeClr val="tx2"/>
                </a:solidFill>
              </a:rPr>
              <a:t>The following chart is used to facilitate identifying and the number of failures in each department in addition to notifying the maintenance type performed for each failure whether if it is internal or external.</a:t>
            </a:r>
            <a:endParaRPr kumimoji="0" lang="en-US" b="1" i="0" u="none" strike="noStrike" cap="none" normalizeH="0" baseline="0" dirty="0" smtClean="0">
              <a:ln>
                <a:noFill/>
              </a:ln>
              <a:solidFill>
                <a:schemeClr val="tx2"/>
              </a:solidFill>
              <a:effectLst/>
              <a:latin typeface="+mj-lt"/>
              <a:cs typeface="Arial" pitchFamily="34" charset="0"/>
            </a:endParaRPr>
          </a:p>
        </p:txBody>
      </p:sp>
      <p:graphicFrame>
        <p:nvGraphicFramePr>
          <p:cNvPr id="14" name="Chart 13"/>
          <p:cNvGraphicFramePr/>
          <p:nvPr/>
        </p:nvGraphicFramePr>
        <p:xfrm>
          <a:off x="914400" y="4219575"/>
          <a:ext cx="5257800" cy="2638425"/>
        </p:xfrm>
        <a:graphic>
          <a:graphicData uri="http://schemas.openxmlformats.org/drawingml/2006/chart">
            <c:chart xmlns:c="http://schemas.openxmlformats.org/drawingml/2006/chart" xmlns:r="http://schemas.openxmlformats.org/officeDocument/2006/relationships" r:id="rId4"/>
          </a:graphicData>
        </a:graphic>
      </p:graphicFrame>
      <p:sp>
        <p:nvSpPr>
          <p:cNvPr id="15" name="Rectangle 1"/>
          <p:cNvSpPr txBox="1">
            <a:spLocks/>
          </p:cNvSpPr>
          <p:nvPr/>
        </p:nvSpPr>
        <p:spPr>
          <a:xfrm>
            <a:off x="228600" y="157480"/>
            <a:ext cx="8534400" cy="1214120"/>
          </a:xfrm>
          <a:prstGeom prst="rect">
            <a:avLst/>
          </a:prstGeom>
        </p:spPr>
        <p:txBody>
          <a:bodyPr vert="horz" anchor="b">
            <a:normAutofit/>
          </a:bodyPr>
          <a:lstStyle>
            <a:extLst/>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chemeClr val="tx2"/>
                </a:solidFill>
                <a:effectLst/>
                <a:uLnTx/>
                <a:uFillTx/>
                <a:latin typeface="+mj-lt"/>
                <a:ea typeface="+mj-ea"/>
                <a:cs typeface="+mj-cs"/>
              </a:rPr>
              <a:t>Suggested Measurement of</a:t>
            </a:r>
            <a:br>
              <a:rPr kumimoji="0" lang="en-US" sz="3200" b="1" i="0" u="none" strike="noStrike" kern="1200" cap="none" spc="0" normalizeH="0" baseline="0" noProof="0" smtClean="0">
                <a:ln>
                  <a:noFill/>
                </a:ln>
                <a:solidFill>
                  <a:schemeClr val="tx2"/>
                </a:solidFill>
                <a:effectLst/>
                <a:uLnTx/>
                <a:uFillTx/>
                <a:latin typeface="+mj-lt"/>
                <a:ea typeface="+mj-ea"/>
                <a:cs typeface="+mj-cs"/>
              </a:rPr>
            </a:br>
            <a:r>
              <a:rPr kumimoji="0" lang="en-US" sz="3200" b="1" i="0" u="none" strike="noStrike" kern="1200" cap="none" spc="0" normalizeH="0" baseline="0" noProof="0" smtClean="0">
                <a:ln>
                  <a:noFill/>
                </a:ln>
                <a:solidFill>
                  <a:schemeClr val="tx2"/>
                </a:solidFill>
                <a:effectLst/>
                <a:uLnTx/>
                <a:uFillTx/>
                <a:latin typeface="+mj-lt"/>
                <a:ea typeface="+mj-ea"/>
                <a:cs typeface="+mj-cs"/>
              </a:rPr>
              <a:t> Maintenance Activities Performance</a:t>
            </a:r>
            <a:endParaRPr kumimoji="0" lang="en-US" sz="3200" b="1" i="0" u="none" strike="noStrike" kern="1200" cap="none" spc="0" normalizeH="0" baseline="0" noProof="0" dirty="0" smtClean="0">
              <a:ln>
                <a:noFill/>
              </a:ln>
              <a:solidFill>
                <a:schemeClr val="tx2"/>
              </a:solidFill>
              <a:effectLst/>
              <a:uLnTx/>
              <a:uFillTx/>
              <a:latin typeface="+mj-lt"/>
              <a:ea typeface="+mj-ea"/>
              <a:cs typeface="+mj-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10" end="10"/>
                                            </p:txEl>
                                          </p:spTgt>
                                        </p:tgtEl>
                                        <p:attrNameLst>
                                          <p:attrName>style.textDecorationUnderline</p:attrName>
                                        </p:attrNameLst>
                                      </p:cBhvr>
                                      <p:to>
                                        <p:strVal val="true"/>
                                      </p:to>
                                    </p:set>
                                  </p:childTnLst>
                                </p:cTn>
                              </p:par>
                            </p:childTnLst>
                          </p:cTn>
                        </p:par>
                        <p:par>
                          <p:cTn id="7" fill="hold">
                            <p:stCondLst>
                              <p:cond delay="900"/>
                            </p:stCondLst>
                            <p:childTnLst>
                              <p:par>
                                <p:cTn id="8" presetID="50" presetClass="entr" presetSubtype="0" decel="100000" fill="hold" nodeType="afterEffect">
                                  <p:stCondLst>
                                    <p:cond delay="0"/>
                                  </p:stCondLst>
                                  <p:childTnLst>
                                    <p:set>
                                      <p:cBhvr>
                                        <p:cTn id="9" dur="1" fill="hold">
                                          <p:stCondLst>
                                            <p:cond delay="0"/>
                                          </p:stCondLst>
                                        </p:cTn>
                                        <p:tgtEl>
                                          <p:spTgt spid="95233">
                                            <p:txEl>
                                              <p:pRg st="0" end="0"/>
                                            </p:txEl>
                                          </p:spTgt>
                                        </p:tgtEl>
                                        <p:attrNameLst>
                                          <p:attrName>style.visibility</p:attrName>
                                        </p:attrNameLst>
                                      </p:cBhvr>
                                      <p:to>
                                        <p:strVal val="visible"/>
                                      </p:to>
                                    </p:set>
                                    <p:anim calcmode="lin" valueType="num">
                                      <p:cBhvr>
                                        <p:cTn id="10" dur="1000" fill="hold"/>
                                        <p:tgtEl>
                                          <p:spTgt spid="95233">
                                            <p:txEl>
                                              <p:pRg st="0" end="0"/>
                                            </p:txEl>
                                          </p:spTgt>
                                        </p:tgtEl>
                                        <p:attrNameLst>
                                          <p:attrName>ppt_w</p:attrName>
                                        </p:attrNameLst>
                                      </p:cBhvr>
                                      <p:tavLst>
                                        <p:tav tm="0">
                                          <p:val>
                                            <p:strVal val="#ppt_w+.3"/>
                                          </p:val>
                                        </p:tav>
                                        <p:tav tm="100000">
                                          <p:val>
                                            <p:strVal val="#ppt_w"/>
                                          </p:val>
                                        </p:tav>
                                      </p:tavLst>
                                    </p:anim>
                                    <p:anim calcmode="lin" valueType="num">
                                      <p:cBhvr>
                                        <p:cTn id="11" dur="1000" fill="hold"/>
                                        <p:tgtEl>
                                          <p:spTgt spid="95233">
                                            <p:txEl>
                                              <p:pRg st="0" end="0"/>
                                            </p:txEl>
                                          </p:spTgt>
                                        </p:tgtEl>
                                        <p:attrNameLst>
                                          <p:attrName>ppt_h</p:attrName>
                                        </p:attrNameLst>
                                      </p:cBhvr>
                                      <p:tavLst>
                                        <p:tav tm="0">
                                          <p:val>
                                            <p:strVal val="#ppt_h"/>
                                          </p:val>
                                        </p:tav>
                                        <p:tav tm="100000">
                                          <p:val>
                                            <p:strVal val="#ppt_h"/>
                                          </p:val>
                                        </p:tav>
                                      </p:tavLst>
                                    </p:anim>
                                    <p:animEffect transition="in" filter="fade">
                                      <p:cBhvr>
                                        <p:cTn id="12" dur="1000"/>
                                        <p:tgtEl>
                                          <p:spTgt spid="95233">
                                            <p:txEl>
                                              <p:pRg st="0" end="0"/>
                                            </p:txEl>
                                          </p:spTgt>
                                        </p:tgtEl>
                                      </p:cBhvr>
                                    </p:animEffect>
                                  </p:childTnLst>
                                </p:cTn>
                              </p:par>
                            </p:childTnLst>
                          </p:cTn>
                        </p:par>
                        <p:par>
                          <p:cTn id="13" fill="hold">
                            <p:stCondLst>
                              <p:cond delay="1900"/>
                            </p:stCondLst>
                            <p:childTnLst>
                              <p:par>
                                <p:cTn id="14" presetID="10"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228600" y="157480"/>
            <a:ext cx="8534400" cy="1214120"/>
          </a:xfrm>
        </p:spPr>
        <p:txBody>
          <a:bodyPr>
            <a:normAutofit/>
          </a:bodyPr>
          <a:lstStyle>
            <a:extLst/>
          </a:lstStyle>
          <a:p>
            <a:pPr lvl="0"/>
            <a:r>
              <a:rPr lang="en-US" sz="4400" b="1" dirty="0" smtClean="0"/>
              <a:t>5S Implementation</a:t>
            </a:r>
            <a:endParaRPr lang="en-US" sz="4800" b="1" dirty="0" smtClean="0"/>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accent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2" name="Rectangle 2"/>
          <p:cNvSpPr>
            <a:spLocks noGrp="1"/>
          </p:cNvSpPr>
          <p:nvPr>
            <p:ph sz="quarter" idx="13"/>
          </p:nvPr>
        </p:nvSpPr>
        <p:spPr>
          <a:xfrm>
            <a:off x="0" y="1981200"/>
            <a:ext cx="6934200" cy="4038600"/>
          </a:xfrm>
        </p:spPr>
        <p:txBody>
          <a:bodyPr anchor="ctr">
            <a:noAutofit/>
          </a:bodyPr>
          <a:lstStyle>
            <a:extLst/>
          </a:lstStyle>
          <a:p>
            <a:pPr marL="274320" lvl="1"/>
            <a:r>
              <a:rPr lang="en-US" sz="2800" dirty="0" smtClean="0">
                <a:solidFill>
                  <a:schemeClr val="bg2">
                    <a:lumMod val="50000"/>
                  </a:schemeClr>
                </a:solidFill>
                <a:cs typeface="Arial" pitchFamily="34" charset="0"/>
              </a:rPr>
              <a:t>Definition</a:t>
            </a:r>
            <a:r>
              <a:rPr lang="en-US" sz="2800" dirty="0" smtClean="0">
                <a:cs typeface="Arial" pitchFamily="34" charset="0"/>
              </a:rPr>
              <a:t> : </a:t>
            </a:r>
            <a:r>
              <a:rPr lang="en-US" sz="2800" dirty="0" smtClean="0"/>
              <a:t>It is an approach to keep the work place in the different departments and in the maintenance workshop in a suitable condition to perform the required work efficiently.</a:t>
            </a:r>
          </a:p>
          <a:p>
            <a:pPr marL="274320" lvl="1"/>
            <a:endParaRPr lang="en-US" sz="2800" dirty="0" smtClean="0">
              <a:cs typeface="Arial" pitchFamily="34" charset="0"/>
            </a:endParaRPr>
          </a:p>
          <a:p>
            <a:pPr marL="274320" lvl="1"/>
            <a:r>
              <a:rPr lang="en-US" sz="2800" dirty="0" smtClean="0"/>
              <a:t>There are five primary phases of </a:t>
            </a:r>
            <a:r>
              <a:rPr lang="en-US" sz="2800" dirty="0" smtClean="0">
                <a:solidFill>
                  <a:schemeClr val="accent2"/>
                </a:solidFill>
              </a:rPr>
              <a:t>5S</a:t>
            </a:r>
            <a:r>
              <a:rPr lang="en-US" sz="2800" dirty="0" smtClean="0"/>
              <a:t>: </a:t>
            </a:r>
            <a:r>
              <a:rPr lang="en-US" sz="2800" dirty="0" smtClean="0">
                <a:solidFill>
                  <a:schemeClr val="accent1"/>
                </a:solidFill>
              </a:rPr>
              <a:t>sorting, straightening, systematic cleaning, standardizing </a:t>
            </a:r>
            <a:r>
              <a:rPr lang="en-US" sz="2800" dirty="0" smtClean="0"/>
              <a:t>and </a:t>
            </a:r>
            <a:r>
              <a:rPr lang="en-US" sz="2800" dirty="0" smtClean="0">
                <a:solidFill>
                  <a:schemeClr val="accent1"/>
                </a:solidFill>
              </a:rPr>
              <a:t>sustaining.</a:t>
            </a:r>
            <a:endParaRPr lang="en-US" sz="2800" dirty="0" smtClean="0">
              <a:solidFill>
                <a:schemeClr val="accent1"/>
              </a:solidFill>
              <a:cs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12" end="12"/>
                                            </p:txEl>
                                          </p:spTgt>
                                        </p:tgtEl>
                                        <p:attrNameLst>
                                          <p:attrName>style.textDecorationUnderline</p:attrName>
                                        </p:attrNameLst>
                                      </p:cBhvr>
                                      <p:to>
                                        <p:strVal val="true"/>
                                      </p:to>
                                    </p:set>
                                  </p:childTnLst>
                                </p:cTn>
                              </p:par>
                            </p:childTnLst>
                          </p:cTn>
                        </p:par>
                        <p:par>
                          <p:cTn id="7" fill="hold">
                            <p:stCondLst>
                              <p:cond delay="520"/>
                            </p:stCondLst>
                            <p:childTnLst>
                              <p:par>
                                <p:cTn id="8" presetID="50" presetClass="entr" presetSubtype="0" decel="100000" fill="hold" nodeType="after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 calcmode="lin" valueType="num">
                                      <p:cBhvr>
                                        <p:cTn id="10" dur="1000" fill="hold"/>
                                        <p:tgtEl>
                                          <p:spTgt spid="12">
                                            <p:txEl>
                                              <p:pRg st="0" end="0"/>
                                            </p:txEl>
                                          </p:spTgt>
                                        </p:tgtEl>
                                        <p:attrNameLst>
                                          <p:attrName>ppt_w</p:attrName>
                                        </p:attrNameLst>
                                      </p:cBhvr>
                                      <p:tavLst>
                                        <p:tav tm="0">
                                          <p:val>
                                            <p:strVal val="#ppt_w+.3"/>
                                          </p:val>
                                        </p:tav>
                                        <p:tav tm="100000">
                                          <p:val>
                                            <p:strVal val="#ppt_w"/>
                                          </p:val>
                                        </p:tav>
                                      </p:tavLst>
                                    </p:anim>
                                    <p:anim calcmode="lin" valueType="num">
                                      <p:cBhvr>
                                        <p:cTn id="11" dur="1000" fill="hold"/>
                                        <p:tgtEl>
                                          <p:spTgt spid="12">
                                            <p:txEl>
                                              <p:pRg st="0" end="0"/>
                                            </p:txEl>
                                          </p:spTgt>
                                        </p:tgtEl>
                                        <p:attrNameLst>
                                          <p:attrName>ppt_h</p:attrName>
                                        </p:attrNameLst>
                                      </p:cBhvr>
                                      <p:tavLst>
                                        <p:tav tm="0">
                                          <p:val>
                                            <p:strVal val="#ppt_h"/>
                                          </p:val>
                                        </p:tav>
                                        <p:tav tm="100000">
                                          <p:val>
                                            <p:strVal val="#ppt_h"/>
                                          </p:val>
                                        </p:tav>
                                      </p:tavLst>
                                    </p:anim>
                                    <p:animEffect transition="in" filter="fade">
                                      <p:cBhvr>
                                        <p:cTn id="12" dur="1000"/>
                                        <p:tgtEl>
                                          <p:spTgt spid="12">
                                            <p:txEl>
                                              <p:pRg st="0" end="0"/>
                                            </p:txEl>
                                          </p:spTgt>
                                        </p:tgtEl>
                                      </p:cBhvr>
                                    </p:animEffect>
                                  </p:childTnLst>
                                </p:cTn>
                              </p:par>
                            </p:childTnLst>
                          </p:cTn>
                        </p:par>
                        <p:par>
                          <p:cTn id="13" fill="hold">
                            <p:stCondLst>
                              <p:cond delay="1520"/>
                            </p:stCondLst>
                            <p:childTnLst>
                              <p:par>
                                <p:cTn id="14" presetID="50" presetClass="entr" presetSubtype="0" decel="100000" fill="hold" nodeType="afterEffect">
                                  <p:stCondLst>
                                    <p:cond delay="0"/>
                                  </p:stCondLst>
                                  <p:childTnLst>
                                    <p:set>
                                      <p:cBhvr>
                                        <p:cTn id="15" dur="1" fill="hold">
                                          <p:stCondLst>
                                            <p:cond delay="0"/>
                                          </p:stCondLst>
                                        </p:cTn>
                                        <p:tgtEl>
                                          <p:spTgt spid="12">
                                            <p:txEl>
                                              <p:pRg st="2" end="2"/>
                                            </p:txEl>
                                          </p:spTgt>
                                        </p:tgtEl>
                                        <p:attrNameLst>
                                          <p:attrName>style.visibility</p:attrName>
                                        </p:attrNameLst>
                                      </p:cBhvr>
                                      <p:to>
                                        <p:strVal val="visible"/>
                                      </p:to>
                                    </p:set>
                                    <p:anim calcmode="lin" valueType="num">
                                      <p:cBhvr>
                                        <p:cTn id="16" dur="1000" fill="hold"/>
                                        <p:tgtEl>
                                          <p:spTgt spid="12">
                                            <p:txEl>
                                              <p:pRg st="2" end="2"/>
                                            </p:txEl>
                                          </p:spTgt>
                                        </p:tgtEl>
                                        <p:attrNameLst>
                                          <p:attrName>ppt_w</p:attrName>
                                        </p:attrNameLst>
                                      </p:cBhvr>
                                      <p:tavLst>
                                        <p:tav tm="0">
                                          <p:val>
                                            <p:strVal val="#ppt_w+.3"/>
                                          </p:val>
                                        </p:tav>
                                        <p:tav tm="100000">
                                          <p:val>
                                            <p:strVal val="#ppt_w"/>
                                          </p:val>
                                        </p:tav>
                                      </p:tavLst>
                                    </p:anim>
                                    <p:anim calcmode="lin" valueType="num">
                                      <p:cBhvr>
                                        <p:cTn id="17" dur="1000" fill="hold"/>
                                        <p:tgtEl>
                                          <p:spTgt spid="12">
                                            <p:txEl>
                                              <p:pRg st="2" end="2"/>
                                            </p:txEl>
                                          </p:spTgt>
                                        </p:tgtEl>
                                        <p:attrNameLst>
                                          <p:attrName>ppt_h</p:attrName>
                                        </p:attrNameLst>
                                      </p:cBhvr>
                                      <p:tavLst>
                                        <p:tav tm="0">
                                          <p:val>
                                            <p:strVal val="#ppt_h"/>
                                          </p:val>
                                        </p:tav>
                                        <p:tav tm="100000">
                                          <p:val>
                                            <p:strVal val="#ppt_h"/>
                                          </p:val>
                                        </p:tav>
                                      </p:tavLst>
                                    </p:anim>
                                    <p:animEffect transition="in" filter="fade">
                                      <p:cBhvr>
                                        <p:cTn id="18" dur="10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228600" y="157480"/>
            <a:ext cx="8534400" cy="1214120"/>
          </a:xfrm>
        </p:spPr>
        <p:txBody>
          <a:bodyPr>
            <a:normAutofit/>
          </a:bodyPr>
          <a:lstStyle>
            <a:extLst/>
          </a:lstStyle>
          <a:p>
            <a:pPr lvl="0"/>
            <a:r>
              <a:rPr lang="en-US" sz="4400" b="1" dirty="0" smtClean="0"/>
              <a:t>5S Implementation</a:t>
            </a:r>
            <a:endParaRPr lang="en-US" sz="4800" b="1" dirty="0" smtClean="0"/>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accent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8" name="Rectangle 7"/>
          <p:cNvSpPr/>
          <p:nvPr/>
        </p:nvSpPr>
        <p:spPr>
          <a:xfrm>
            <a:off x="228600" y="1981200"/>
            <a:ext cx="6324600" cy="1231106"/>
          </a:xfrm>
          <a:prstGeom prst="rect">
            <a:avLst/>
          </a:prstGeom>
        </p:spPr>
        <p:txBody>
          <a:bodyPr wrap="square">
            <a:spAutoFit/>
          </a:bodyPr>
          <a:lstStyle/>
          <a:p>
            <a:pPr marL="514350" indent="-514350">
              <a:buAutoNum type="arabicPeriod"/>
            </a:pPr>
            <a:r>
              <a:rPr lang="en-US" sz="2800" dirty="0" smtClean="0">
                <a:solidFill>
                  <a:schemeClr val="accent1"/>
                </a:solidFill>
              </a:rPr>
              <a:t>Sorting </a:t>
            </a:r>
          </a:p>
          <a:p>
            <a:pPr marL="342900" indent="-342900"/>
            <a:r>
              <a:rPr lang="en-US" sz="2800" dirty="0" smtClean="0">
                <a:solidFill>
                  <a:schemeClr val="accent1"/>
                </a:solidFill>
              </a:rPr>
              <a:t>  </a:t>
            </a:r>
            <a:r>
              <a:rPr lang="en-US" dirty="0" smtClean="0"/>
              <a:t>Eliminate all unnecessary tools, parts, and instructions. Go through all tools, materials, and so forth in the plant and work area.</a:t>
            </a:r>
            <a:endParaRPr lang="en-US" dirty="0"/>
          </a:p>
        </p:txBody>
      </p:sp>
      <p:sp>
        <p:nvSpPr>
          <p:cNvPr id="9" name="Rectangle 8"/>
          <p:cNvSpPr/>
          <p:nvPr/>
        </p:nvSpPr>
        <p:spPr>
          <a:xfrm>
            <a:off x="228600" y="3581400"/>
            <a:ext cx="6934200" cy="1231106"/>
          </a:xfrm>
          <a:prstGeom prst="rect">
            <a:avLst/>
          </a:prstGeom>
        </p:spPr>
        <p:txBody>
          <a:bodyPr wrap="square">
            <a:spAutoFit/>
          </a:bodyPr>
          <a:lstStyle/>
          <a:p>
            <a:r>
              <a:rPr lang="en-US" sz="2800" dirty="0" smtClean="0">
                <a:solidFill>
                  <a:schemeClr val="accent1"/>
                </a:solidFill>
              </a:rPr>
              <a:t>2. Straightening or Setting in order </a:t>
            </a:r>
          </a:p>
          <a:p>
            <a:r>
              <a:rPr lang="en-US" sz="2800" i="1" dirty="0" smtClean="0">
                <a:solidFill>
                  <a:schemeClr val="accent1"/>
                </a:solidFill>
              </a:rPr>
              <a:t> </a:t>
            </a:r>
            <a:r>
              <a:rPr lang="en-US" dirty="0" smtClean="0"/>
              <a:t>There</a:t>
            </a:r>
            <a:r>
              <a:rPr lang="en-US" i="1" dirty="0" smtClean="0"/>
              <a:t> should be a place for everything and everything should be in its                       place</a:t>
            </a:r>
            <a:endParaRPr lang="en-US" dirty="0"/>
          </a:p>
        </p:txBody>
      </p:sp>
      <p:sp>
        <p:nvSpPr>
          <p:cNvPr id="10" name="Rectangle 9"/>
          <p:cNvSpPr/>
          <p:nvPr/>
        </p:nvSpPr>
        <p:spPr>
          <a:xfrm>
            <a:off x="228600" y="4876800"/>
            <a:ext cx="6553200" cy="1077218"/>
          </a:xfrm>
          <a:prstGeom prst="rect">
            <a:avLst/>
          </a:prstGeom>
        </p:spPr>
        <p:txBody>
          <a:bodyPr wrap="square">
            <a:spAutoFit/>
          </a:bodyPr>
          <a:lstStyle/>
          <a:p>
            <a:r>
              <a:rPr lang="en-US" sz="2800" dirty="0" smtClean="0">
                <a:solidFill>
                  <a:schemeClr val="accent1"/>
                </a:solidFill>
              </a:rPr>
              <a:t> 3. Systematic cleaning or shining</a:t>
            </a:r>
            <a:endParaRPr lang="en-US" sz="2800" b="1" i="1" dirty="0" smtClean="0">
              <a:solidFill>
                <a:schemeClr val="accent1"/>
              </a:solidFill>
            </a:endParaRPr>
          </a:p>
          <a:p>
            <a:r>
              <a:rPr lang="en-US" dirty="0" smtClean="0"/>
              <a:t>   Clean the workspace and all equipment, and keep it clean, tidy and organized. </a:t>
            </a:r>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12" end="12"/>
                                            </p:txEl>
                                          </p:spTgt>
                                        </p:tgtEl>
                                        <p:attrNameLst>
                                          <p:attrName>style.textDecorationUnderline</p:attrName>
                                        </p:attrNameLst>
                                      </p:cBhvr>
                                      <p:to>
                                        <p:strVal val="true"/>
                                      </p:to>
                                    </p:set>
                                  </p:childTnLst>
                                </p:cTn>
                              </p:par>
                            </p:childTnLst>
                          </p:cTn>
                        </p:par>
                        <p:par>
                          <p:cTn id="7" fill="hold">
                            <p:stCondLst>
                              <p:cond delay="520"/>
                            </p:stCondLst>
                            <p:childTnLst>
                              <p:par>
                                <p:cTn id="8" presetID="50" presetClass="entr" presetSubtype="0" decel="100000"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1000" fill="hold"/>
                                        <p:tgtEl>
                                          <p:spTgt spid="8"/>
                                        </p:tgtEl>
                                        <p:attrNameLst>
                                          <p:attrName>ppt_w</p:attrName>
                                        </p:attrNameLst>
                                      </p:cBhvr>
                                      <p:tavLst>
                                        <p:tav tm="0">
                                          <p:val>
                                            <p:strVal val="#ppt_w+.3"/>
                                          </p:val>
                                        </p:tav>
                                        <p:tav tm="100000">
                                          <p:val>
                                            <p:strVal val="#ppt_w"/>
                                          </p:val>
                                        </p:tav>
                                      </p:tavLst>
                                    </p:anim>
                                    <p:anim calcmode="lin" valueType="num">
                                      <p:cBhvr>
                                        <p:cTn id="11" dur="1000" fill="hold"/>
                                        <p:tgtEl>
                                          <p:spTgt spid="8"/>
                                        </p:tgtEl>
                                        <p:attrNameLst>
                                          <p:attrName>ppt_h</p:attrName>
                                        </p:attrNameLst>
                                      </p:cBhvr>
                                      <p:tavLst>
                                        <p:tav tm="0">
                                          <p:val>
                                            <p:strVal val="#ppt_h"/>
                                          </p:val>
                                        </p:tav>
                                        <p:tav tm="100000">
                                          <p:val>
                                            <p:strVal val="#ppt_h"/>
                                          </p:val>
                                        </p:tav>
                                      </p:tavLst>
                                    </p:anim>
                                    <p:animEffect transition="in" filter="fade">
                                      <p:cBhvr>
                                        <p:cTn id="12" dur="1000"/>
                                        <p:tgtEl>
                                          <p:spTgt spid="8"/>
                                        </p:tgtEl>
                                      </p:cBhvr>
                                    </p:animEffect>
                                  </p:childTnLst>
                                </p:cTn>
                              </p:par>
                            </p:childTnLst>
                          </p:cTn>
                        </p:par>
                        <p:par>
                          <p:cTn id="13" fill="hold">
                            <p:stCondLst>
                              <p:cond delay="1520"/>
                            </p:stCondLst>
                            <p:childTnLst>
                              <p:par>
                                <p:cTn id="14" presetID="50" presetClass="entr" presetSubtype="0"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1000" fill="hold"/>
                                        <p:tgtEl>
                                          <p:spTgt spid="10"/>
                                        </p:tgtEl>
                                        <p:attrNameLst>
                                          <p:attrName>ppt_w</p:attrName>
                                        </p:attrNameLst>
                                      </p:cBhvr>
                                      <p:tavLst>
                                        <p:tav tm="0">
                                          <p:val>
                                            <p:strVal val="#ppt_w+.3"/>
                                          </p:val>
                                        </p:tav>
                                        <p:tav tm="100000">
                                          <p:val>
                                            <p:strVal val="#ppt_w"/>
                                          </p:val>
                                        </p:tav>
                                      </p:tavLst>
                                    </p:anim>
                                    <p:anim calcmode="lin" valueType="num">
                                      <p:cBhvr>
                                        <p:cTn id="17" dur="1000" fill="hold"/>
                                        <p:tgtEl>
                                          <p:spTgt spid="10"/>
                                        </p:tgtEl>
                                        <p:attrNameLst>
                                          <p:attrName>ppt_h</p:attrName>
                                        </p:attrNameLst>
                                      </p:cBhvr>
                                      <p:tavLst>
                                        <p:tav tm="0">
                                          <p:val>
                                            <p:strVal val="#ppt_h"/>
                                          </p:val>
                                        </p:tav>
                                        <p:tav tm="100000">
                                          <p:val>
                                            <p:strVal val="#ppt_h"/>
                                          </p:val>
                                        </p:tav>
                                      </p:tavLst>
                                    </p:anim>
                                    <p:animEffect transition="in" filter="fade">
                                      <p:cBhvr>
                                        <p:cTn id="18" dur="1000"/>
                                        <p:tgtEl>
                                          <p:spTgt spid="10"/>
                                        </p:tgtEl>
                                      </p:cBhvr>
                                    </p:animEffect>
                                  </p:childTnLst>
                                </p:cTn>
                              </p:par>
                            </p:childTnLst>
                          </p:cTn>
                        </p:par>
                        <p:par>
                          <p:cTn id="19" fill="hold">
                            <p:stCondLst>
                              <p:cond delay="2520"/>
                            </p:stCondLst>
                            <p:childTnLst>
                              <p:par>
                                <p:cTn id="20" presetID="50" presetClass="entr" presetSubtype="0" decel="10000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1000" fill="hold"/>
                                        <p:tgtEl>
                                          <p:spTgt spid="9"/>
                                        </p:tgtEl>
                                        <p:attrNameLst>
                                          <p:attrName>ppt_w</p:attrName>
                                        </p:attrNameLst>
                                      </p:cBhvr>
                                      <p:tavLst>
                                        <p:tav tm="0">
                                          <p:val>
                                            <p:strVal val="#ppt_w+.3"/>
                                          </p:val>
                                        </p:tav>
                                        <p:tav tm="100000">
                                          <p:val>
                                            <p:strVal val="#ppt_w"/>
                                          </p:val>
                                        </p:tav>
                                      </p:tavLst>
                                    </p:anim>
                                    <p:anim calcmode="lin" valueType="num">
                                      <p:cBhvr>
                                        <p:cTn id="23" dur="1000" fill="hold"/>
                                        <p:tgtEl>
                                          <p:spTgt spid="9"/>
                                        </p:tgtEl>
                                        <p:attrNameLst>
                                          <p:attrName>ppt_h</p:attrName>
                                        </p:attrNameLst>
                                      </p:cBhvr>
                                      <p:tavLst>
                                        <p:tav tm="0">
                                          <p:val>
                                            <p:strVal val="#ppt_h"/>
                                          </p:val>
                                        </p:tav>
                                        <p:tav tm="100000">
                                          <p:val>
                                            <p:strVal val="#ppt_h"/>
                                          </p:val>
                                        </p:tav>
                                      </p:tavLst>
                                    </p:anim>
                                    <p:animEffect transition="in" filter="fade">
                                      <p:cBhvr>
                                        <p:cTn id="2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228600" y="157480"/>
            <a:ext cx="8534400" cy="1214120"/>
          </a:xfrm>
        </p:spPr>
        <p:txBody>
          <a:bodyPr>
            <a:normAutofit/>
          </a:bodyPr>
          <a:lstStyle>
            <a:extLst/>
          </a:lstStyle>
          <a:p>
            <a:pPr lvl="0"/>
            <a:r>
              <a:rPr lang="en-US" sz="4400" b="1" dirty="0" smtClean="0"/>
              <a:t>5S Implementation</a:t>
            </a:r>
            <a:endParaRPr lang="en-US" sz="4800" b="1" dirty="0" smtClean="0"/>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accent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1" name="Rectangle 10"/>
          <p:cNvSpPr/>
          <p:nvPr/>
        </p:nvSpPr>
        <p:spPr>
          <a:xfrm>
            <a:off x="381000" y="2209800"/>
            <a:ext cx="5715000" cy="1077218"/>
          </a:xfrm>
          <a:prstGeom prst="rect">
            <a:avLst/>
          </a:prstGeom>
        </p:spPr>
        <p:txBody>
          <a:bodyPr wrap="square">
            <a:spAutoFit/>
          </a:bodyPr>
          <a:lstStyle/>
          <a:p>
            <a:r>
              <a:rPr lang="en-US" sz="2800" dirty="0" smtClean="0">
                <a:solidFill>
                  <a:schemeClr val="accent1"/>
                </a:solidFill>
              </a:rPr>
              <a:t>4. Standardizing (</a:t>
            </a:r>
            <a:r>
              <a:rPr lang="en-US" sz="2800" i="1" dirty="0" smtClean="0">
                <a:solidFill>
                  <a:schemeClr val="accent1"/>
                </a:solidFill>
              </a:rPr>
              <a:t>Seiketsu) </a:t>
            </a:r>
          </a:p>
          <a:p>
            <a:r>
              <a:rPr lang="en-US" dirty="0" smtClean="0"/>
              <a:t>Work practices should be consistent and standardized. All work stations for a particular job should be identical.</a:t>
            </a:r>
            <a:endParaRPr lang="en-US" dirty="0"/>
          </a:p>
        </p:txBody>
      </p:sp>
      <p:sp>
        <p:nvSpPr>
          <p:cNvPr id="12" name="Rectangle 11"/>
          <p:cNvSpPr/>
          <p:nvPr/>
        </p:nvSpPr>
        <p:spPr>
          <a:xfrm>
            <a:off x="381000" y="4038600"/>
            <a:ext cx="6019800" cy="1785104"/>
          </a:xfrm>
          <a:prstGeom prst="rect">
            <a:avLst/>
          </a:prstGeom>
        </p:spPr>
        <p:txBody>
          <a:bodyPr wrap="square">
            <a:spAutoFit/>
          </a:bodyPr>
          <a:lstStyle/>
          <a:p>
            <a:r>
              <a:rPr lang="en-US" sz="2800" dirty="0" smtClean="0">
                <a:solidFill>
                  <a:schemeClr val="accent1"/>
                </a:solidFill>
              </a:rPr>
              <a:t>5. Sustaining the discipline or self-discipline </a:t>
            </a:r>
            <a:endParaRPr lang="en-US" sz="2800" i="1" dirty="0" smtClean="0">
              <a:solidFill>
                <a:schemeClr val="accent1"/>
              </a:solidFill>
            </a:endParaRPr>
          </a:p>
          <a:p>
            <a:endParaRPr lang="en-US" b="1" i="1" dirty="0" smtClean="0"/>
          </a:p>
          <a:p>
            <a:r>
              <a:rPr lang="en-US" dirty="0" smtClean="0"/>
              <a:t>Maintain and review standards. Once the previous 4 S's have been established, they become the new way to operate</a:t>
            </a:r>
            <a:r>
              <a:rPr lang="en-US" b="1" i="1" dirty="0" smtClean="0"/>
              <a:t>.</a:t>
            </a:r>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12" end="12"/>
                                            </p:txEl>
                                          </p:spTgt>
                                        </p:tgtEl>
                                        <p:attrNameLst>
                                          <p:attrName>style.textDecorationUnderline</p:attrName>
                                        </p:attrNameLst>
                                      </p:cBhvr>
                                      <p:to>
                                        <p:strVal val="true"/>
                                      </p:to>
                                    </p:set>
                                  </p:childTnLst>
                                </p:cTn>
                              </p:par>
                            </p:childTnLst>
                          </p:cTn>
                        </p:par>
                        <p:par>
                          <p:cTn id="7" fill="hold">
                            <p:stCondLst>
                              <p:cond delay="520"/>
                            </p:stCondLst>
                            <p:childTnLst>
                              <p:par>
                                <p:cTn id="8" presetID="50" presetClass="entr" presetSubtype="0" decel="10000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1000" fill="hold"/>
                                        <p:tgtEl>
                                          <p:spTgt spid="11"/>
                                        </p:tgtEl>
                                        <p:attrNameLst>
                                          <p:attrName>ppt_w</p:attrName>
                                        </p:attrNameLst>
                                      </p:cBhvr>
                                      <p:tavLst>
                                        <p:tav tm="0">
                                          <p:val>
                                            <p:strVal val="#ppt_w+.3"/>
                                          </p:val>
                                        </p:tav>
                                        <p:tav tm="100000">
                                          <p:val>
                                            <p:strVal val="#ppt_w"/>
                                          </p:val>
                                        </p:tav>
                                      </p:tavLst>
                                    </p:anim>
                                    <p:anim calcmode="lin" valueType="num">
                                      <p:cBhvr>
                                        <p:cTn id="11" dur="1000" fill="hold"/>
                                        <p:tgtEl>
                                          <p:spTgt spid="11"/>
                                        </p:tgtEl>
                                        <p:attrNameLst>
                                          <p:attrName>ppt_h</p:attrName>
                                        </p:attrNameLst>
                                      </p:cBhvr>
                                      <p:tavLst>
                                        <p:tav tm="0">
                                          <p:val>
                                            <p:strVal val="#ppt_h"/>
                                          </p:val>
                                        </p:tav>
                                        <p:tav tm="100000">
                                          <p:val>
                                            <p:strVal val="#ppt_h"/>
                                          </p:val>
                                        </p:tav>
                                      </p:tavLst>
                                    </p:anim>
                                    <p:animEffect transition="in" filter="fade">
                                      <p:cBhvr>
                                        <p:cTn id="12" dur="1000"/>
                                        <p:tgtEl>
                                          <p:spTgt spid="11"/>
                                        </p:tgtEl>
                                      </p:cBhvr>
                                    </p:animEffect>
                                  </p:childTnLst>
                                </p:cTn>
                              </p:par>
                            </p:childTnLst>
                          </p:cTn>
                        </p:par>
                        <p:par>
                          <p:cTn id="13" fill="hold">
                            <p:stCondLst>
                              <p:cond delay="1520"/>
                            </p:stCondLst>
                            <p:childTnLst>
                              <p:par>
                                <p:cTn id="14" presetID="50" presetClass="entr" presetSubtype="0" decel="10000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1000" fill="hold"/>
                                        <p:tgtEl>
                                          <p:spTgt spid="12"/>
                                        </p:tgtEl>
                                        <p:attrNameLst>
                                          <p:attrName>ppt_w</p:attrName>
                                        </p:attrNameLst>
                                      </p:cBhvr>
                                      <p:tavLst>
                                        <p:tav tm="0">
                                          <p:val>
                                            <p:strVal val="#ppt_w+.3"/>
                                          </p:val>
                                        </p:tav>
                                        <p:tav tm="100000">
                                          <p:val>
                                            <p:strVal val="#ppt_w"/>
                                          </p:val>
                                        </p:tav>
                                      </p:tavLst>
                                    </p:anim>
                                    <p:anim calcmode="lin" valueType="num">
                                      <p:cBhvr>
                                        <p:cTn id="17" dur="1000" fill="hold"/>
                                        <p:tgtEl>
                                          <p:spTgt spid="12"/>
                                        </p:tgtEl>
                                        <p:attrNameLst>
                                          <p:attrName>ppt_h</p:attrName>
                                        </p:attrNameLst>
                                      </p:cBhvr>
                                      <p:tavLst>
                                        <p:tav tm="0">
                                          <p:val>
                                            <p:strVal val="#ppt_h"/>
                                          </p:val>
                                        </p:tav>
                                        <p:tav tm="100000">
                                          <p:val>
                                            <p:strVal val="#ppt_h"/>
                                          </p:val>
                                        </p:tav>
                                      </p:tavLst>
                                    </p:anim>
                                    <p:animEffect transition="in" filter="fade">
                                      <p:cBhvr>
                                        <p:cTn id="1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228600" y="157480"/>
            <a:ext cx="8534400" cy="1214120"/>
          </a:xfrm>
        </p:spPr>
        <p:txBody>
          <a:bodyPr>
            <a:normAutofit/>
          </a:bodyPr>
          <a:lstStyle>
            <a:extLst/>
          </a:lstStyle>
          <a:p>
            <a:pPr lvl="0"/>
            <a:r>
              <a:rPr lang="en-US" sz="4400" b="1" dirty="0" smtClean="0"/>
              <a:t>5S Implementation</a:t>
            </a:r>
            <a:endParaRPr lang="en-US" sz="4800" b="1" dirty="0" smtClean="0"/>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accent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sp>
        <p:nvSpPr>
          <p:cNvPr id="125953" name="Rectangle 1"/>
          <p:cNvSpPr>
            <a:spLocks noChangeArrowheads="1"/>
          </p:cNvSpPr>
          <p:nvPr/>
        </p:nvSpPr>
        <p:spPr bwMode="auto">
          <a:xfrm>
            <a:off x="0" y="2057400"/>
            <a:ext cx="57912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accent1"/>
                </a:solidFill>
                <a:effectLst/>
                <a:latin typeface="+mj-lt"/>
                <a:ea typeface="Times New Roman" pitchFamily="18" charset="0"/>
                <a:cs typeface="Arial" pitchFamily="34" charset="0"/>
              </a:rPr>
              <a:t>To assess the level of the maintenance workshop in the hospital based on the 5S modeling, the following checklist form should be followed.</a:t>
            </a:r>
            <a:endParaRPr kumimoji="0" lang="en-US" b="1" i="0" u="none" strike="noStrike" cap="none" normalizeH="0" baseline="0" dirty="0" smtClean="0">
              <a:ln>
                <a:noFill/>
              </a:ln>
              <a:solidFill>
                <a:schemeClr val="accent1"/>
              </a:solidFill>
              <a:effectLst/>
              <a:latin typeface="+mj-lt"/>
              <a:cs typeface="Arial" pitchFamily="34" charset="0"/>
            </a:endParaRPr>
          </a:p>
        </p:txBody>
      </p:sp>
      <p:pic>
        <p:nvPicPr>
          <p:cNvPr id="14" name="Picture 13"/>
          <p:cNvPicPr/>
          <p:nvPr/>
        </p:nvPicPr>
        <p:blipFill>
          <a:blip r:embed="rId4" cstate="print"/>
          <a:srcRect/>
          <a:stretch>
            <a:fillRect/>
          </a:stretch>
        </p:blipFill>
        <p:spPr bwMode="auto">
          <a:xfrm>
            <a:off x="457200" y="3200400"/>
            <a:ext cx="5486400" cy="28194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12" end="12"/>
                                            </p:txEl>
                                          </p:spTgt>
                                        </p:tgtEl>
                                        <p:attrNameLst>
                                          <p:attrName>style.textDecorationUnderline</p:attrName>
                                        </p:attrNameLst>
                                      </p:cBhvr>
                                      <p:to>
                                        <p:strVal val="true"/>
                                      </p:to>
                                    </p:set>
                                  </p:childTnLst>
                                </p:cTn>
                              </p:par>
                            </p:childTnLst>
                          </p:cTn>
                        </p:par>
                        <p:par>
                          <p:cTn id="7" fill="hold">
                            <p:stCondLst>
                              <p:cond delay="520"/>
                            </p:stCondLst>
                            <p:childTnLst>
                              <p:par>
                                <p:cTn id="8" presetID="50" presetClass="entr" presetSubtype="0" decel="100000" fill="hold" grpId="0" nodeType="afterEffect">
                                  <p:stCondLst>
                                    <p:cond delay="0"/>
                                  </p:stCondLst>
                                  <p:childTnLst>
                                    <p:set>
                                      <p:cBhvr>
                                        <p:cTn id="9" dur="1" fill="hold">
                                          <p:stCondLst>
                                            <p:cond delay="0"/>
                                          </p:stCondLst>
                                        </p:cTn>
                                        <p:tgtEl>
                                          <p:spTgt spid="125953"/>
                                        </p:tgtEl>
                                        <p:attrNameLst>
                                          <p:attrName>style.visibility</p:attrName>
                                        </p:attrNameLst>
                                      </p:cBhvr>
                                      <p:to>
                                        <p:strVal val="visible"/>
                                      </p:to>
                                    </p:set>
                                    <p:anim calcmode="lin" valueType="num">
                                      <p:cBhvr>
                                        <p:cTn id="10" dur="1000" fill="hold"/>
                                        <p:tgtEl>
                                          <p:spTgt spid="125953"/>
                                        </p:tgtEl>
                                        <p:attrNameLst>
                                          <p:attrName>ppt_w</p:attrName>
                                        </p:attrNameLst>
                                      </p:cBhvr>
                                      <p:tavLst>
                                        <p:tav tm="0">
                                          <p:val>
                                            <p:strVal val="#ppt_w+.3"/>
                                          </p:val>
                                        </p:tav>
                                        <p:tav tm="100000">
                                          <p:val>
                                            <p:strVal val="#ppt_w"/>
                                          </p:val>
                                        </p:tav>
                                      </p:tavLst>
                                    </p:anim>
                                    <p:anim calcmode="lin" valueType="num">
                                      <p:cBhvr>
                                        <p:cTn id="11" dur="1000" fill="hold"/>
                                        <p:tgtEl>
                                          <p:spTgt spid="125953"/>
                                        </p:tgtEl>
                                        <p:attrNameLst>
                                          <p:attrName>ppt_h</p:attrName>
                                        </p:attrNameLst>
                                      </p:cBhvr>
                                      <p:tavLst>
                                        <p:tav tm="0">
                                          <p:val>
                                            <p:strVal val="#ppt_h"/>
                                          </p:val>
                                        </p:tav>
                                        <p:tav tm="100000">
                                          <p:val>
                                            <p:strVal val="#ppt_h"/>
                                          </p:val>
                                        </p:tav>
                                      </p:tavLst>
                                    </p:anim>
                                    <p:animEffect transition="in" filter="fade">
                                      <p:cBhvr>
                                        <p:cTn id="12" dur="1000"/>
                                        <p:tgtEl>
                                          <p:spTgt spid="125953"/>
                                        </p:tgtEl>
                                      </p:cBhvr>
                                    </p:animEffect>
                                  </p:childTnLst>
                                </p:cTn>
                              </p:par>
                            </p:childTnLst>
                          </p:cTn>
                        </p:par>
                        <p:par>
                          <p:cTn id="13" fill="hold">
                            <p:stCondLst>
                              <p:cond delay="1520"/>
                            </p:stCondLst>
                            <p:childTnLst>
                              <p:par>
                                <p:cTn id="14" presetID="10"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extLst/>
          </a:lstStyle>
          <a:p>
            <a:r>
              <a:rPr lang="en-US" sz="5400" b="1" dirty="0" smtClean="0"/>
              <a:t>Maintenance</a:t>
            </a:r>
            <a:r>
              <a:rPr lang="en-US" sz="6600" b="1" dirty="0" smtClean="0"/>
              <a:t> </a:t>
            </a:r>
            <a:endParaRPr lang="en-US" sz="6600" b="1" dirty="0"/>
          </a:p>
        </p:txBody>
      </p:sp>
      <p:pic>
        <p:nvPicPr>
          <p:cNvPr id="11"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12" name="Rectangle 2"/>
          <p:cNvSpPr>
            <a:spLocks noGrp="1"/>
          </p:cNvSpPr>
          <p:nvPr>
            <p:ph sz="quarter" idx="13"/>
          </p:nvPr>
        </p:nvSpPr>
        <p:spPr>
          <a:xfrm>
            <a:off x="152400" y="1447800"/>
            <a:ext cx="8763000" cy="2590800"/>
          </a:xfrm>
        </p:spPr>
        <p:txBody>
          <a:bodyPr anchor="ctr">
            <a:noAutofit/>
          </a:bodyPr>
          <a:lstStyle>
            <a:extLst/>
          </a:lstStyle>
          <a:p>
            <a:pPr marL="274320" lvl="1"/>
            <a:r>
              <a:rPr lang="en-US" sz="2800" dirty="0" smtClean="0">
                <a:solidFill>
                  <a:schemeClr val="bg2">
                    <a:lumMod val="50000"/>
                  </a:schemeClr>
                </a:solidFill>
                <a:cs typeface="Arial" pitchFamily="34" charset="0"/>
              </a:rPr>
              <a:t>Definition</a:t>
            </a:r>
            <a:r>
              <a:rPr lang="en-US" sz="2800" dirty="0" smtClean="0">
                <a:cs typeface="Arial" pitchFamily="34" charset="0"/>
              </a:rPr>
              <a:t> : </a:t>
            </a:r>
            <a:r>
              <a:rPr lang="en-US" sz="2800" dirty="0" smtClean="0"/>
              <a:t>to keep the equipment in operational condition or repair it back into its‟ operational mode</a:t>
            </a:r>
            <a:endParaRPr lang="en-US" sz="2800" dirty="0" smtClean="0">
              <a:cs typeface="Arial" pitchFamily="34" charset="0"/>
            </a:endParaRPr>
          </a:p>
          <a:p>
            <a:pPr marL="274320" lvl="1"/>
            <a:r>
              <a:rPr lang="en-US" sz="2800" dirty="0" smtClean="0">
                <a:solidFill>
                  <a:schemeClr val="bg2">
                    <a:lumMod val="50000"/>
                  </a:schemeClr>
                </a:solidFill>
              </a:rPr>
              <a:t>Objective</a:t>
            </a:r>
            <a:r>
              <a:rPr lang="en-US" sz="2800" dirty="0" smtClean="0"/>
              <a:t>: increase availability of production systems, increase safety and optimized cost.</a:t>
            </a:r>
            <a:endParaRPr lang="en-US" sz="2800" dirty="0" smtClean="0">
              <a:cs typeface="Arial" pitchFamily="34" charset="0"/>
            </a:endParaRPr>
          </a:p>
        </p:txBody>
      </p:sp>
      <p:grpSp>
        <p:nvGrpSpPr>
          <p:cNvPr id="6" name="Group 5"/>
          <p:cNvGrpSpPr/>
          <p:nvPr/>
        </p:nvGrpSpPr>
        <p:grpSpPr>
          <a:xfrm>
            <a:off x="1219200" y="4385209"/>
            <a:ext cx="1819967" cy="1412672"/>
            <a:chOff x="381000" y="838203"/>
            <a:chExt cx="1819967" cy="1412672"/>
          </a:xfrm>
        </p:grpSpPr>
        <p:sp>
          <p:nvSpPr>
            <p:cNvPr id="22" name="Oval 21"/>
            <p:cNvSpPr/>
            <p:nvPr/>
          </p:nvSpPr>
          <p:spPr>
            <a:xfrm>
              <a:off x="381000" y="838203"/>
              <a:ext cx="1819967" cy="1412672"/>
            </a:xfrm>
            <a:prstGeom prst="ellipse">
              <a:avLst/>
            </a:prstGeom>
          </p:spPr>
          <p:style>
            <a:lnRef idx="3">
              <a:schemeClr val="accent5">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23" name="Oval 4"/>
            <p:cNvSpPr/>
            <p:nvPr/>
          </p:nvSpPr>
          <p:spPr>
            <a:xfrm>
              <a:off x="647528" y="1045084"/>
              <a:ext cx="1286911" cy="99891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t>Preventive maintenance</a:t>
              </a:r>
              <a:endParaRPr lang="en-US" sz="1600" b="1" kern="1200" dirty="0"/>
            </a:p>
          </p:txBody>
        </p:sp>
      </p:grpSp>
      <p:grpSp>
        <p:nvGrpSpPr>
          <p:cNvPr id="7" name="Group 6"/>
          <p:cNvGrpSpPr/>
          <p:nvPr/>
        </p:nvGrpSpPr>
        <p:grpSpPr>
          <a:xfrm>
            <a:off x="3124201" y="5147205"/>
            <a:ext cx="373837" cy="373837"/>
            <a:chOff x="2286001" y="1600199"/>
            <a:chExt cx="373837" cy="373837"/>
          </a:xfrm>
        </p:grpSpPr>
        <p:sp>
          <p:nvSpPr>
            <p:cNvPr id="20" name="Plus 19"/>
            <p:cNvSpPr/>
            <p:nvPr/>
          </p:nvSpPr>
          <p:spPr>
            <a:xfrm>
              <a:off x="2286001" y="1600199"/>
              <a:ext cx="373837" cy="373837"/>
            </a:xfrm>
            <a:prstGeom prst="mathPlus">
              <a:avLst/>
            </a:prstGeom>
          </p:spPr>
          <p:style>
            <a:lnRef idx="0">
              <a:schemeClr val="accent5">
                <a:tint val="60000"/>
                <a:hueOff val="0"/>
                <a:satOff val="0"/>
                <a:lumOff val="0"/>
                <a:alphaOff val="0"/>
              </a:schemeClr>
            </a:lnRef>
            <a:fillRef idx="1">
              <a:schemeClr val="accent5">
                <a:tint val="60000"/>
                <a:hueOff val="0"/>
                <a:satOff val="0"/>
                <a:lumOff val="0"/>
                <a:alphaOff val="0"/>
              </a:schemeClr>
            </a:fillRef>
            <a:effectRef idx="1">
              <a:schemeClr val="accent5">
                <a:tint val="60000"/>
                <a:hueOff val="0"/>
                <a:satOff val="0"/>
                <a:lumOff val="0"/>
                <a:alphaOff val="0"/>
              </a:schemeClr>
            </a:effectRef>
            <a:fontRef idx="minor">
              <a:schemeClr val="dk1">
                <a:hueOff val="0"/>
                <a:satOff val="0"/>
                <a:lumOff val="0"/>
                <a:alphaOff val="0"/>
              </a:schemeClr>
            </a:fontRef>
          </p:style>
        </p:sp>
        <p:sp>
          <p:nvSpPr>
            <p:cNvPr id="21" name="Plus 6"/>
            <p:cNvSpPr/>
            <p:nvPr/>
          </p:nvSpPr>
          <p:spPr>
            <a:xfrm>
              <a:off x="2335553" y="1743154"/>
              <a:ext cx="274733" cy="8792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p:txBody>
        </p:sp>
      </p:grpSp>
      <p:grpSp>
        <p:nvGrpSpPr>
          <p:cNvPr id="8" name="Group 7"/>
          <p:cNvGrpSpPr/>
          <p:nvPr/>
        </p:nvGrpSpPr>
        <p:grpSpPr>
          <a:xfrm>
            <a:off x="3657601" y="4743203"/>
            <a:ext cx="1625707" cy="1535941"/>
            <a:chOff x="2819401" y="1196197"/>
            <a:chExt cx="1625707" cy="1535941"/>
          </a:xfrm>
        </p:grpSpPr>
        <p:sp>
          <p:nvSpPr>
            <p:cNvPr id="18" name="Oval 17"/>
            <p:cNvSpPr/>
            <p:nvPr/>
          </p:nvSpPr>
          <p:spPr>
            <a:xfrm>
              <a:off x="2819401" y="1196197"/>
              <a:ext cx="1625707" cy="1535941"/>
            </a:xfrm>
            <a:prstGeom prst="ellipse">
              <a:avLst/>
            </a:prstGeom>
          </p:spPr>
          <p:style>
            <a:lnRef idx="3">
              <a:schemeClr val="accent5">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9" name="Oval 8"/>
            <p:cNvSpPr/>
            <p:nvPr/>
          </p:nvSpPr>
          <p:spPr>
            <a:xfrm>
              <a:off x="3057480" y="1421130"/>
              <a:ext cx="1149549" cy="108607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t>Corrective maintenance</a:t>
              </a:r>
              <a:endParaRPr lang="en-US" sz="1600" b="1" kern="1200" dirty="0"/>
            </a:p>
          </p:txBody>
        </p:sp>
      </p:grpSp>
      <p:grpSp>
        <p:nvGrpSpPr>
          <p:cNvPr id="9" name="Group 8"/>
          <p:cNvGrpSpPr/>
          <p:nvPr/>
        </p:nvGrpSpPr>
        <p:grpSpPr>
          <a:xfrm rot="10800000">
            <a:off x="5485170" y="5166251"/>
            <a:ext cx="428101" cy="239771"/>
            <a:chOff x="4646970" y="1619245"/>
            <a:chExt cx="428101" cy="239771"/>
          </a:xfrm>
        </p:grpSpPr>
        <p:sp>
          <p:nvSpPr>
            <p:cNvPr id="16" name="Right Arrow 15"/>
            <p:cNvSpPr/>
            <p:nvPr/>
          </p:nvSpPr>
          <p:spPr>
            <a:xfrm rot="10691207">
              <a:off x="4646970" y="1619245"/>
              <a:ext cx="428101" cy="239771"/>
            </a:xfrm>
            <a:prstGeom prst="rightArrow">
              <a:avLst>
                <a:gd name="adj1" fmla="val 60000"/>
                <a:gd name="adj2" fmla="val 50000"/>
              </a:avLst>
            </a:prstGeom>
          </p:spPr>
          <p:style>
            <a:lnRef idx="0">
              <a:schemeClr val="accent5">
                <a:tint val="60000"/>
                <a:hueOff val="0"/>
                <a:satOff val="0"/>
                <a:lumOff val="0"/>
                <a:alphaOff val="0"/>
              </a:schemeClr>
            </a:lnRef>
            <a:fillRef idx="1">
              <a:schemeClr val="accent5">
                <a:tint val="60000"/>
                <a:hueOff val="0"/>
                <a:satOff val="0"/>
                <a:lumOff val="0"/>
                <a:alphaOff val="0"/>
              </a:schemeClr>
            </a:fillRef>
            <a:effectRef idx="1">
              <a:schemeClr val="accent5">
                <a:tint val="60000"/>
                <a:hueOff val="0"/>
                <a:satOff val="0"/>
                <a:lumOff val="0"/>
                <a:alphaOff val="0"/>
              </a:schemeClr>
            </a:effectRef>
            <a:fontRef idx="minor">
              <a:schemeClr val="dk1">
                <a:hueOff val="0"/>
                <a:satOff val="0"/>
                <a:lumOff val="0"/>
                <a:alphaOff val="0"/>
              </a:schemeClr>
            </a:fontRef>
          </p:style>
        </p:sp>
        <p:sp>
          <p:nvSpPr>
            <p:cNvPr id="17" name="Right Arrow 10"/>
            <p:cNvSpPr/>
            <p:nvPr/>
          </p:nvSpPr>
          <p:spPr>
            <a:xfrm rot="10691207">
              <a:off x="4718883" y="1666061"/>
              <a:ext cx="356170" cy="14386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p:txBody>
        </p:sp>
      </p:grpSp>
      <p:grpSp>
        <p:nvGrpSpPr>
          <p:cNvPr id="10" name="Group 9"/>
          <p:cNvGrpSpPr/>
          <p:nvPr/>
        </p:nvGrpSpPr>
        <p:grpSpPr>
          <a:xfrm>
            <a:off x="6090742" y="4343400"/>
            <a:ext cx="1836210" cy="1836210"/>
            <a:chOff x="5252542" y="796394"/>
            <a:chExt cx="1836210" cy="1836210"/>
          </a:xfrm>
        </p:grpSpPr>
        <p:sp>
          <p:nvSpPr>
            <p:cNvPr id="14" name="Oval 13"/>
            <p:cNvSpPr/>
            <p:nvPr/>
          </p:nvSpPr>
          <p:spPr>
            <a:xfrm>
              <a:off x="5252542" y="796394"/>
              <a:ext cx="1836210" cy="1836210"/>
            </a:xfrm>
            <a:prstGeom prst="ellipse">
              <a:avLst/>
            </a:prstGeom>
          </p:spPr>
          <p:style>
            <a:lnRef idx="3">
              <a:schemeClr val="accent5">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5" name="Oval 12"/>
            <p:cNvSpPr/>
            <p:nvPr/>
          </p:nvSpPr>
          <p:spPr>
            <a:xfrm>
              <a:off x="5521449" y="1065301"/>
              <a:ext cx="1298396" cy="129839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n-US" sz="1800" b="1" kern="1200" dirty="0" smtClean="0"/>
                <a:t>Types of maintenance</a:t>
              </a:r>
              <a:endParaRPr lang="en-US" sz="1800" b="1" kern="1200" dirty="0"/>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p:cTn id="7" dur="1000" fill="hold"/>
                                        <p:tgtEl>
                                          <p:spTgt spid="12">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2">
                                            <p:txEl>
                                              <p:pRg st="0" end="0"/>
                                            </p:txEl>
                                          </p:spTgt>
                                        </p:tgtEl>
                                      </p:cBhvr>
                                    </p:animEffect>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p:cTn id="13" dur="1000" fill="hold"/>
                                        <p:tgtEl>
                                          <p:spTgt spid="12">
                                            <p:txEl>
                                              <p:pRg st="1" end="1"/>
                                            </p:txEl>
                                          </p:spTgt>
                                        </p:tgtEl>
                                        <p:attrNameLst>
                                          <p:attrName>ppt_w</p:attrName>
                                        </p:attrNameLst>
                                      </p:cBhvr>
                                      <p:tavLst>
                                        <p:tav tm="0">
                                          <p:val>
                                            <p:strVal val="#ppt_w+.3"/>
                                          </p:val>
                                        </p:tav>
                                        <p:tav tm="100000">
                                          <p:val>
                                            <p:strVal val="#ppt_w"/>
                                          </p:val>
                                        </p:tav>
                                      </p:tavLst>
                                    </p:anim>
                                    <p:anim calcmode="lin" valueType="num">
                                      <p:cBhvr>
                                        <p:cTn id="14" dur="1000" fill="hold"/>
                                        <p:tgtEl>
                                          <p:spTgt spid="12">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12">
                                            <p:txEl>
                                              <p:pRg st="1" end="1"/>
                                            </p:txEl>
                                          </p:spTgt>
                                        </p:tgtEl>
                                      </p:cBhvr>
                                    </p:animEffect>
                                  </p:childTnLst>
                                </p:cTn>
                              </p:par>
                            </p:childTnLst>
                          </p:cTn>
                        </p:par>
                        <p:par>
                          <p:cTn id="16" fill="hold">
                            <p:stCondLst>
                              <p:cond delay="2000"/>
                            </p:stCondLst>
                            <p:childTnLst>
                              <p:par>
                                <p:cTn id="17" presetID="47" presetClass="entr" presetSubtype="0" fill="hold" nodeType="afterEffect">
                                  <p:stCondLst>
                                    <p:cond delay="50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8000"/>
                            </p:stCondLst>
                            <p:childTnLst>
                              <p:par>
                                <p:cTn id="23" presetID="47"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9000"/>
                            </p:stCondLst>
                            <p:childTnLst>
                              <p:par>
                                <p:cTn id="29" presetID="47"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10000"/>
                            </p:stCondLst>
                            <p:childTnLst>
                              <p:par>
                                <p:cTn id="35" presetID="47" presetClass="entr" presetSubtype="0"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11000"/>
                            </p:stCondLst>
                            <p:childTnLst>
                              <p:par>
                                <p:cTn id="41" presetID="47" presetClass="entr" presetSubtype="0"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228600" y="157480"/>
            <a:ext cx="8534400" cy="1214120"/>
          </a:xfrm>
        </p:spPr>
        <p:txBody>
          <a:bodyPr>
            <a:normAutofit/>
          </a:bodyPr>
          <a:lstStyle>
            <a:extLst/>
          </a:lstStyle>
          <a:p>
            <a:pPr lvl="0"/>
            <a:r>
              <a:rPr lang="en-US" sz="4400" b="1" dirty="0" smtClean="0"/>
              <a:t>5S Implementation</a:t>
            </a:r>
            <a:endParaRPr lang="en-US" sz="4800" b="1" dirty="0" smtClean="0"/>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accent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tx2"/>
                </a:solidFill>
              </a:rPr>
              <a:t>(CMMS)</a:t>
            </a:r>
            <a:endParaRPr lang="en-US" dirty="0">
              <a:solidFill>
                <a:schemeClr val="tx2"/>
              </a:solidFill>
            </a:endParaRPr>
          </a:p>
        </p:txBody>
      </p:sp>
      <p:pic>
        <p:nvPicPr>
          <p:cNvPr id="11" name="Picture 10" descr="C:\Users\Nael\Pictures\DSC03062.JPG"/>
          <p:cNvPicPr/>
          <p:nvPr/>
        </p:nvPicPr>
        <p:blipFill>
          <a:blip r:embed="rId4" cstate="print"/>
          <a:srcRect/>
          <a:stretch>
            <a:fillRect/>
          </a:stretch>
        </p:blipFill>
        <p:spPr bwMode="auto">
          <a:xfrm>
            <a:off x="228600" y="2209800"/>
            <a:ext cx="2819401" cy="3073979"/>
          </a:xfrm>
          <a:prstGeom prst="rect">
            <a:avLst/>
          </a:prstGeom>
          <a:noFill/>
          <a:ln w="9525">
            <a:noFill/>
            <a:miter lim="800000"/>
            <a:headEnd/>
            <a:tailEnd/>
          </a:ln>
        </p:spPr>
      </p:pic>
      <p:sp>
        <p:nvSpPr>
          <p:cNvPr id="12" name="Rectangle 11"/>
          <p:cNvSpPr/>
          <p:nvPr/>
        </p:nvSpPr>
        <p:spPr>
          <a:xfrm>
            <a:off x="457200" y="5562600"/>
            <a:ext cx="2124299" cy="369332"/>
          </a:xfrm>
          <a:prstGeom prst="rect">
            <a:avLst/>
          </a:prstGeom>
        </p:spPr>
        <p:txBody>
          <a:bodyPr wrap="none">
            <a:spAutoFit/>
          </a:bodyPr>
          <a:lstStyle/>
          <a:p>
            <a:r>
              <a:rPr lang="en-GB" b="1" dirty="0" smtClean="0"/>
              <a:t>The workshop table</a:t>
            </a:r>
            <a:r>
              <a:rPr lang="en-GB" dirty="0" smtClean="0"/>
              <a:t>.</a:t>
            </a:r>
            <a:endParaRPr lang="en-US" dirty="0"/>
          </a:p>
        </p:txBody>
      </p:sp>
      <p:pic>
        <p:nvPicPr>
          <p:cNvPr id="15" name="Picture 14" descr="C:\Users\Nael\Pictures\DSC03061.JPG"/>
          <p:cNvPicPr/>
          <p:nvPr/>
        </p:nvPicPr>
        <p:blipFill>
          <a:blip r:embed="rId5" cstate="print"/>
          <a:srcRect/>
          <a:stretch>
            <a:fillRect/>
          </a:stretch>
        </p:blipFill>
        <p:spPr bwMode="auto">
          <a:xfrm>
            <a:off x="3810000" y="2286000"/>
            <a:ext cx="2971800" cy="3048000"/>
          </a:xfrm>
          <a:prstGeom prst="rect">
            <a:avLst/>
          </a:prstGeom>
          <a:noFill/>
          <a:ln w="9525">
            <a:noFill/>
            <a:miter lim="800000"/>
            <a:headEnd/>
            <a:tailEnd/>
          </a:ln>
        </p:spPr>
      </p:pic>
      <p:sp>
        <p:nvSpPr>
          <p:cNvPr id="16" name="Rectangle 15"/>
          <p:cNvSpPr/>
          <p:nvPr/>
        </p:nvSpPr>
        <p:spPr>
          <a:xfrm>
            <a:off x="4038600" y="5562600"/>
            <a:ext cx="2317622" cy="369332"/>
          </a:xfrm>
          <a:prstGeom prst="rect">
            <a:avLst/>
          </a:prstGeom>
        </p:spPr>
        <p:txBody>
          <a:bodyPr wrap="none">
            <a:spAutoFit/>
          </a:bodyPr>
          <a:lstStyle/>
          <a:p>
            <a:r>
              <a:rPr lang="en-GB" b="1" dirty="0" smtClean="0"/>
              <a:t>The workshop shelves</a:t>
            </a:r>
            <a:endParaRPr lang="en-US" b="1" dirty="0"/>
          </a:p>
        </p:txBody>
      </p:sp>
      <p:sp>
        <p:nvSpPr>
          <p:cNvPr id="17" name="Rectangle 16"/>
          <p:cNvSpPr/>
          <p:nvPr/>
        </p:nvSpPr>
        <p:spPr>
          <a:xfrm>
            <a:off x="0" y="6019800"/>
            <a:ext cx="3276601" cy="646331"/>
          </a:xfrm>
          <a:prstGeom prst="rect">
            <a:avLst/>
          </a:prstGeom>
        </p:spPr>
        <p:txBody>
          <a:bodyPr wrap="square">
            <a:spAutoFit/>
          </a:bodyPr>
          <a:lstStyle/>
          <a:p>
            <a:pPr algn="ctr"/>
            <a:r>
              <a:rPr lang="en-US" b="1" dirty="0" smtClean="0">
                <a:solidFill>
                  <a:schemeClr val="accent2"/>
                </a:solidFill>
              </a:rPr>
              <a:t>As shown, the table is dirty and untidy.</a:t>
            </a:r>
            <a:endParaRPr lang="en-US" b="1" dirty="0">
              <a:solidFill>
                <a:schemeClr val="accent2"/>
              </a:solidFill>
            </a:endParaRPr>
          </a:p>
        </p:txBody>
      </p:sp>
      <p:sp>
        <p:nvSpPr>
          <p:cNvPr id="18" name="Rectangle 17"/>
          <p:cNvSpPr/>
          <p:nvPr/>
        </p:nvSpPr>
        <p:spPr>
          <a:xfrm>
            <a:off x="3886200" y="6019800"/>
            <a:ext cx="2667000" cy="646331"/>
          </a:xfrm>
          <a:prstGeom prst="rect">
            <a:avLst/>
          </a:prstGeom>
        </p:spPr>
        <p:txBody>
          <a:bodyPr wrap="square">
            <a:spAutoFit/>
          </a:bodyPr>
          <a:lstStyle/>
          <a:p>
            <a:pPr algn="ctr"/>
            <a:r>
              <a:rPr lang="en-US" b="1" dirty="0" smtClean="0">
                <a:solidFill>
                  <a:schemeClr val="accent2"/>
                </a:solidFill>
              </a:rPr>
              <a:t>As shown the shelves are in a very bad</a:t>
            </a:r>
            <a:endParaRPr lang="en-US" b="1" dirty="0">
              <a:solidFill>
                <a:schemeClr val="accent2"/>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1">
                                            <p:txEl>
                                              <p:pRg st="12" end="12"/>
                                            </p:txEl>
                                          </p:spTgt>
                                        </p:tgtEl>
                                        <p:attrNameLst>
                                          <p:attrName>style.textDecorationUnderline</p:attrName>
                                        </p:attrNameLst>
                                      </p:cBhvr>
                                      <p:to>
                                        <p:strVal val="true"/>
                                      </p:to>
                                    </p:set>
                                  </p:childTnLst>
                                </p:cTn>
                              </p:par>
                            </p:childTnLst>
                          </p:cTn>
                        </p:par>
                        <p:par>
                          <p:cTn id="7" fill="hold">
                            <p:stCondLst>
                              <p:cond delay="520"/>
                            </p:stCondLst>
                            <p:childTnLst>
                              <p:par>
                                <p:cTn id="8" presetID="10" presetClass="entr" presetSubtype="0" fill="hold" nodeType="after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000"/>
                                        <p:tgtEl>
                                          <p:spTgt spid="17"/>
                                        </p:tgtEl>
                                      </p:cBhvr>
                                    </p:animEffect>
                                  </p:childTnLst>
                                </p:cTn>
                              </p:par>
                            </p:childTnLst>
                          </p:cTn>
                        </p:par>
                        <p:par>
                          <p:cTn id="17" fill="hold">
                            <p:stCondLst>
                              <p:cond delay="2520"/>
                            </p:stCondLst>
                            <p:childTnLst>
                              <p:par>
                                <p:cTn id="18" presetID="10"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20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20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17" grpId="0"/>
      <p:bldP spid="1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normAutofit/>
          </a:bodyPr>
          <a:lstStyle>
            <a:extLst/>
          </a:lstStyle>
          <a:p>
            <a:r>
              <a:rPr lang="en-US" dirty="0" smtClean="0">
                <a:solidFill>
                  <a:schemeClr val="bg2"/>
                </a:solidFill>
                <a:effectLst>
                  <a:glow rad="139700">
                    <a:schemeClr val="accent1">
                      <a:satMod val="175000"/>
                      <a:alpha val="40000"/>
                    </a:schemeClr>
                  </a:glow>
                </a:effectLst>
              </a:rPr>
              <a:t>CMMS</a:t>
            </a:r>
            <a:endParaRPr lang="en-US" dirty="0">
              <a:solidFill>
                <a:schemeClr val="bg2"/>
              </a:solidFill>
              <a:effectLst>
                <a:glow rad="139700">
                  <a:schemeClr val="accent1">
                    <a:satMod val="175000"/>
                    <a:alpha val="40000"/>
                  </a:schemeClr>
                </a:glow>
              </a:effectLst>
            </a:endParaRPr>
          </a:p>
        </p:txBody>
      </p:sp>
      <p:pic>
        <p:nvPicPr>
          <p:cNvPr id="243716" name="Picture 4" descr="http://www.ims-dynetics.com/wp-content/uploads/2011/12/medical-computer.jpg"/>
          <p:cNvPicPr>
            <a:picLocks noChangeAspect="1" noChangeArrowheads="1"/>
          </p:cNvPicPr>
          <p:nvPr/>
        </p:nvPicPr>
        <p:blipFill>
          <a:blip r:embed="rId3" cstate="print"/>
          <a:srcRect t="5574" b="4496"/>
          <a:stretch>
            <a:fillRect/>
          </a:stretch>
        </p:blipFill>
        <p:spPr bwMode="auto">
          <a:xfrm>
            <a:off x="1524000" y="0"/>
            <a:ext cx="7620000" cy="45720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228600" y="157480"/>
            <a:ext cx="8534400" cy="1214120"/>
          </a:xfrm>
        </p:spPr>
        <p:txBody>
          <a:bodyPr>
            <a:normAutofit/>
          </a:bodyPr>
          <a:lstStyle>
            <a:extLst/>
          </a:lstStyle>
          <a:p>
            <a:pPr lvl="0"/>
            <a:r>
              <a:rPr lang="en-US" sz="3200" b="1" dirty="0" smtClean="0"/>
              <a:t>Computerized Maintenance</a:t>
            </a:r>
            <a:br>
              <a:rPr lang="en-US" sz="3200" b="1" dirty="0" smtClean="0"/>
            </a:br>
            <a:r>
              <a:rPr lang="en-US" sz="3200" b="1" dirty="0" smtClean="0"/>
              <a:t> Management System (CMMS)</a:t>
            </a:r>
          </a:p>
        </p:txBody>
      </p:sp>
      <p:sp>
        <p:nvSpPr>
          <p:cNvPr id="19" name="Folded Corner 18"/>
          <p:cNvSpPr/>
          <p:nvPr/>
        </p:nvSpPr>
        <p:spPr>
          <a:xfrm>
            <a:off x="7093226" y="1828800"/>
            <a:ext cx="1822174" cy="4648200"/>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TextBox 20"/>
          <p:cNvSpPr txBox="1"/>
          <p:nvPr/>
        </p:nvSpPr>
        <p:spPr>
          <a:xfrm>
            <a:off x="7086600" y="1905000"/>
            <a:ext cx="2057400" cy="6217087"/>
          </a:xfrm>
          <a:prstGeom prst="rect">
            <a:avLst/>
          </a:prstGeom>
          <a:noFill/>
        </p:spPr>
        <p:txBody>
          <a:bodyPr wrap="square" rtlCol="0">
            <a:spAutoFit/>
          </a:bodyPr>
          <a:lstStyle/>
          <a:p>
            <a:pPr lvl="0"/>
            <a:r>
              <a:rPr lang="en-US" sz="2000" b="1" dirty="0" smtClean="0">
                <a:solidFill>
                  <a:schemeClr val="tx2"/>
                </a:solidFill>
              </a:rPr>
              <a:t>Job description</a:t>
            </a:r>
          </a:p>
          <a:p>
            <a:endParaRPr lang="en-US" b="1" dirty="0" smtClean="0">
              <a:solidFill>
                <a:schemeClr val="tx2"/>
              </a:solidFill>
            </a:endParaRPr>
          </a:p>
          <a:p>
            <a:pPr lvl="0"/>
            <a:r>
              <a:rPr lang="en-US" b="1" dirty="0" smtClean="0">
                <a:solidFill>
                  <a:schemeClr val="tx2"/>
                </a:solidFill>
              </a:rPr>
              <a:t>Organizational Structure</a:t>
            </a:r>
            <a:endParaRPr lang="en-US" dirty="0" smtClean="0">
              <a:solidFill>
                <a:schemeClr val="tx2"/>
              </a:solidFill>
            </a:endParaRPr>
          </a:p>
          <a:p>
            <a:pPr algn="ctr"/>
            <a:r>
              <a:rPr lang="en-US" b="1" dirty="0" smtClean="0">
                <a:solidFill>
                  <a:schemeClr val="tx2"/>
                </a:solidFill>
              </a:rPr>
              <a:t> </a:t>
            </a:r>
          </a:p>
          <a:p>
            <a:pPr lvl="0"/>
            <a:r>
              <a:rPr lang="en-US" b="1" dirty="0" smtClean="0">
                <a:solidFill>
                  <a:schemeClr val="tx2"/>
                </a:solidFill>
              </a:rPr>
              <a:t>Flow charts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Serial Number</a:t>
            </a:r>
          </a:p>
          <a:p>
            <a:pPr lvl="0"/>
            <a:endParaRPr lang="en-US" b="1" dirty="0" smtClean="0">
              <a:solidFill>
                <a:schemeClr val="tx2"/>
              </a:solidFill>
            </a:endParaRPr>
          </a:p>
          <a:p>
            <a:pPr lvl="0"/>
            <a:r>
              <a:rPr lang="en-US" b="1" dirty="0" smtClean="0">
                <a:solidFill>
                  <a:schemeClr val="tx2"/>
                </a:solidFill>
              </a:rPr>
              <a:t>Report Templates</a:t>
            </a:r>
            <a:endParaRPr lang="en-US" dirty="0" smtClean="0">
              <a:solidFill>
                <a:schemeClr val="tx2"/>
              </a:solidFill>
            </a:endParaRPr>
          </a:p>
          <a:p>
            <a:pPr algn="ctr"/>
            <a:endParaRPr lang="en-US" b="1" dirty="0" smtClean="0">
              <a:solidFill>
                <a:schemeClr val="tx2"/>
              </a:solidFill>
            </a:endParaRPr>
          </a:p>
          <a:p>
            <a:pPr lvl="0"/>
            <a:r>
              <a:rPr lang="en-US" b="1" dirty="0" smtClean="0">
                <a:solidFill>
                  <a:schemeClr val="tx2"/>
                </a:solidFill>
              </a:rPr>
              <a:t>Activities Performance</a:t>
            </a:r>
          </a:p>
          <a:p>
            <a:pPr lvl="0"/>
            <a:endParaRPr lang="en-US" b="1" dirty="0" smtClean="0">
              <a:solidFill>
                <a:schemeClr val="tx2"/>
              </a:solidFill>
            </a:endParaRPr>
          </a:p>
          <a:p>
            <a:pPr lvl="0"/>
            <a:r>
              <a:rPr lang="en-US" b="1" dirty="0" smtClean="0">
                <a:solidFill>
                  <a:schemeClr val="tx2"/>
                </a:solidFill>
              </a:rPr>
              <a:t>5S</a:t>
            </a: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b="1" dirty="0" smtClean="0">
              <a:solidFill>
                <a:schemeClr val="tx2"/>
              </a:solidFill>
            </a:endParaRPr>
          </a:p>
          <a:p>
            <a:pPr lvl="0"/>
            <a:endParaRPr lang="en-US" dirty="0">
              <a:solidFill>
                <a:schemeClr val="tx2"/>
              </a:solidFill>
            </a:endParaRPr>
          </a:p>
        </p:txBody>
      </p:sp>
      <p:pic>
        <p:nvPicPr>
          <p:cNvPr id="13"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721422" y="0"/>
            <a:ext cx="1422578" cy="1333814"/>
          </a:xfrm>
        </p:spPr>
      </p:pic>
      <p:sp>
        <p:nvSpPr>
          <p:cNvPr id="20" name="Rectangle 19"/>
          <p:cNvSpPr/>
          <p:nvPr/>
        </p:nvSpPr>
        <p:spPr>
          <a:xfrm>
            <a:off x="7086600" y="6096000"/>
            <a:ext cx="939681" cy="369332"/>
          </a:xfrm>
          <a:prstGeom prst="rect">
            <a:avLst/>
          </a:prstGeom>
        </p:spPr>
        <p:txBody>
          <a:bodyPr wrap="none">
            <a:spAutoFit/>
          </a:bodyPr>
          <a:lstStyle/>
          <a:p>
            <a:pPr lvl="0"/>
            <a:r>
              <a:rPr lang="en-US" b="1" dirty="0" smtClean="0">
                <a:solidFill>
                  <a:schemeClr val="accent2"/>
                </a:solidFill>
              </a:rPr>
              <a:t>(CMMS)</a:t>
            </a:r>
            <a:endParaRPr lang="en-US" dirty="0">
              <a:solidFill>
                <a:schemeClr val="accent2"/>
              </a:solidFill>
            </a:endParaRPr>
          </a:p>
        </p:txBody>
      </p:sp>
      <p:sp>
        <p:nvSpPr>
          <p:cNvPr id="14" name="Rectangle 13"/>
          <p:cNvSpPr/>
          <p:nvPr/>
        </p:nvSpPr>
        <p:spPr>
          <a:xfrm>
            <a:off x="0" y="2133600"/>
            <a:ext cx="7162800" cy="1138773"/>
          </a:xfrm>
          <a:prstGeom prst="rect">
            <a:avLst/>
          </a:prstGeom>
        </p:spPr>
        <p:txBody>
          <a:bodyPr wrap="square">
            <a:spAutoFit/>
          </a:bodyPr>
          <a:lstStyle/>
          <a:p>
            <a:r>
              <a:rPr lang="en-US" sz="2800" dirty="0" smtClean="0">
                <a:solidFill>
                  <a:schemeClr val="bg2">
                    <a:lumMod val="50000"/>
                  </a:schemeClr>
                </a:solidFill>
                <a:cs typeface="Arial" pitchFamily="34" charset="0"/>
              </a:rPr>
              <a:t>Definition</a:t>
            </a:r>
          </a:p>
          <a:p>
            <a:r>
              <a:rPr lang="en-US" sz="2000" dirty="0" smtClean="0"/>
              <a:t>(CMMS) is a type of management software that performs functions in support of management and tracking of maintenance activities. </a:t>
            </a:r>
            <a:endParaRPr lang="en-US" sz="2000" dirty="0"/>
          </a:p>
        </p:txBody>
      </p:sp>
      <p:sp>
        <p:nvSpPr>
          <p:cNvPr id="22" name="Rectangle 21"/>
          <p:cNvSpPr/>
          <p:nvPr/>
        </p:nvSpPr>
        <p:spPr>
          <a:xfrm>
            <a:off x="0" y="3962400"/>
            <a:ext cx="7162800" cy="1354217"/>
          </a:xfrm>
          <a:prstGeom prst="rect">
            <a:avLst/>
          </a:prstGeom>
        </p:spPr>
        <p:txBody>
          <a:bodyPr wrap="square">
            <a:spAutoFit/>
          </a:bodyPr>
          <a:lstStyle/>
          <a:p>
            <a:r>
              <a:rPr lang="en-US" dirty="0" smtClean="0"/>
              <a:t>A suggested </a:t>
            </a:r>
            <a:r>
              <a:rPr lang="en-US" sz="2800" dirty="0" smtClean="0">
                <a:solidFill>
                  <a:schemeClr val="accent1"/>
                </a:solidFill>
              </a:rPr>
              <a:t>CMMS</a:t>
            </a:r>
            <a:r>
              <a:rPr lang="en-US" dirty="0" smtClean="0"/>
              <a:t> interfaces has been developed for the maintenance department in the hospital to facilitate managing and documenting the operation since there are huge amounts of information should be extracted and documented. </a:t>
            </a:r>
            <a:endParaRPr lang="en-US" dirty="0"/>
          </a:p>
        </p:txBody>
      </p:sp>
      <p:sp>
        <p:nvSpPr>
          <p:cNvPr id="23" name="TextBox 22"/>
          <p:cNvSpPr txBox="1"/>
          <p:nvPr/>
        </p:nvSpPr>
        <p:spPr>
          <a:xfrm>
            <a:off x="762000" y="5562600"/>
            <a:ext cx="1828800" cy="369332"/>
          </a:xfrm>
          <a:prstGeom prst="rect">
            <a:avLst/>
          </a:prstGeom>
          <a:noFill/>
        </p:spPr>
        <p:txBody>
          <a:bodyPr wrap="square" rtlCol="0">
            <a:spAutoFit/>
          </a:bodyPr>
          <a:lstStyle/>
          <a:p>
            <a:r>
              <a:rPr lang="en-US" b="1" dirty="0" smtClean="0">
                <a:solidFill>
                  <a:schemeClr val="accent1"/>
                </a:solidFill>
              </a:rPr>
              <a:t>Example</a:t>
            </a:r>
            <a:r>
              <a:rPr lang="en-US" dirty="0" smtClean="0"/>
              <a:t>:</a:t>
            </a:r>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20">
                                            <p:txEl>
                                              <p:pRg st="0" end="0"/>
                                            </p:txEl>
                                          </p:spTgt>
                                        </p:tgtEl>
                                        <p:attrNameLst>
                                          <p:attrName>style.textDecorationUnderline</p:attrName>
                                        </p:attrNameLst>
                                      </p:cBhvr>
                                      <p:to>
                                        <p:strVal val="true"/>
                                      </p:to>
                                    </p:set>
                                  </p:childTnLst>
                                </p:cTn>
                              </p:par>
                            </p:childTnLst>
                          </p:cTn>
                        </p:par>
                        <p:par>
                          <p:cTn id="7" fill="hold">
                            <p:stCondLst>
                              <p:cond delay="600"/>
                            </p:stCondLst>
                            <p:childTnLst>
                              <p:par>
                                <p:cTn id="8" presetID="50" presetClass="entr" presetSubtype="0" decel="100000" fill="hold" grpId="0" nodeType="after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strVal val="#ppt_w+.3"/>
                                          </p:val>
                                        </p:tav>
                                        <p:tav tm="100000">
                                          <p:val>
                                            <p:strVal val="#ppt_w"/>
                                          </p:val>
                                        </p:tav>
                                      </p:tavLst>
                                    </p:anim>
                                    <p:anim calcmode="lin" valueType="num">
                                      <p:cBhvr>
                                        <p:cTn id="11" dur="1000" fill="hold"/>
                                        <p:tgtEl>
                                          <p:spTgt spid="14"/>
                                        </p:tgtEl>
                                        <p:attrNameLst>
                                          <p:attrName>ppt_h</p:attrName>
                                        </p:attrNameLst>
                                      </p:cBhvr>
                                      <p:tavLst>
                                        <p:tav tm="0">
                                          <p:val>
                                            <p:strVal val="#ppt_h"/>
                                          </p:val>
                                        </p:tav>
                                        <p:tav tm="100000">
                                          <p:val>
                                            <p:strVal val="#ppt_h"/>
                                          </p:val>
                                        </p:tav>
                                      </p:tavLst>
                                    </p:anim>
                                    <p:animEffect transition="in" filter="fade">
                                      <p:cBhvr>
                                        <p:cTn id="12" dur="1000"/>
                                        <p:tgtEl>
                                          <p:spTgt spid="14"/>
                                        </p:tgtEl>
                                      </p:cBhvr>
                                    </p:animEffect>
                                  </p:childTnLst>
                                </p:cTn>
                              </p:par>
                            </p:childTnLst>
                          </p:cTn>
                        </p:par>
                        <p:par>
                          <p:cTn id="13" fill="hold">
                            <p:stCondLst>
                              <p:cond delay="1600"/>
                            </p:stCondLst>
                            <p:childTnLst>
                              <p:par>
                                <p:cTn id="14" presetID="50" presetClass="entr" presetSubtype="0" decel="10000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1000" fill="hold"/>
                                        <p:tgtEl>
                                          <p:spTgt spid="22"/>
                                        </p:tgtEl>
                                        <p:attrNameLst>
                                          <p:attrName>ppt_w</p:attrName>
                                        </p:attrNameLst>
                                      </p:cBhvr>
                                      <p:tavLst>
                                        <p:tav tm="0">
                                          <p:val>
                                            <p:strVal val="#ppt_w+.3"/>
                                          </p:val>
                                        </p:tav>
                                        <p:tav tm="100000">
                                          <p:val>
                                            <p:strVal val="#ppt_w"/>
                                          </p:val>
                                        </p:tav>
                                      </p:tavLst>
                                    </p:anim>
                                    <p:anim calcmode="lin" valueType="num">
                                      <p:cBhvr>
                                        <p:cTn id="17" dur="1000" fill="hold"/>
                                        <p:tgtEl>
                                          <p:spTgt spid="22"/>
                                        </p:tgtEl>
                                        <p:attrNameLst>
                                          <p:attrName>ppt_h</p:attrName>
                                        </p:attrNameLst>
                                      </p:cBhvr>
                                      <p:tavLst>
                                        <p:tav tm="0">
                                          <p:val>
                                            <p:strVal val="#ppt_h"/>
                                          </p:val>
                                        </p:tav>
                                        <p:tav tm="100000">
                                          <p:val>
                                            <p:strVal val="#ppt_h"/>
                                          </p:val>
                                        </p:tav>
                                      </p:tavLst>
                                    </p:anim>
                                    <p:animEffect transition="in" filter="fade">
                                      <p:cBhvr>
                                        <p:cTn id="18" dur="1000"/>
                                        <p:tgtEl>
                                          <p:spTgt spid="22"/>
                                        </p:tgtEl>
                                      </p:cBhvr>
                                    </p:animEffect>
                                  </p:childTnLst>
                                </p:cTn>
                              </p:par>
                            </p:childTnLst>
                          </p:cTn>
                        </p:par>
                        <p:par>
                          <p:cTn id="19" fill="hold">
                            <p:stCondLst>
                              <p:cond delay="2600"/>
                            </p:stCondLst>
                            <p:childTnLst>
                              <p:par>
                                <p:cTn id="20" presetID="50" presetClass="entr" presetSubtype="0" decel="100000"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1000" fill="hold"/>
                                        <p:tgtEl>
                                          <p:spTgt spid="23"/>
                                        </p:tgtEl>
                                        <p:attrNameLst>
                                          <p:attrName>ppt_w</p:attrName>
                                        </p:attrNameLst>
                                      </p:cBhvr>
                                      <p:tavLst>
                                        <p:tav tm="0">
                                          <p:val>
                                            <p:strVal val="#ppt_w+.3"/>
                                          </p:val>
                                        </p:tav>
                                        <p:tav tm="100000">
                                          <p:val>
                                            <p:strVal val="#ppt_w"/>
                                          </p:val>
                                        </p:tav>
                                      </p:tavLst>
                                    </p:anim>
                                    <p:anim calcmode="lin" valueType="num">
                                      <p:cBhvr>
                                        <p:cTn id="23" dur="1000" fill="hold"/>
                                        <p:tgtEl>
                                          <p:spTgt spid="23"/>
                                        </p:tgtEl>
                                        <p:attrNameLst>
                                          <p:attrName>ppt_h</p:attrName>
                                        </p:attrNameLst>
                                      </p:cBhvr>
                                      <p:tavLst>
                                        <p:tav tm="0">
                                          <p:val>
                                            <p:strVal val="#ppt_h"/>
                                          </p:val>
                                        </p:tav>
                                        <p:tav tm="100000">
                                          <p:val>
                                            <p:strVal val="#ppt_h"/>
                                          </p:val>
                                        </p:tav>
                                      </p:tavLst>
                                    </p:anim>
                                    <p:animEffect transition="in" filter="fade">
                                      <p:cBhvr>
                                        <p:cTn id="24"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2" grpId="0"/>
      <p:bldP spid="2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9745" name="Object 1"/>
          <p:cNvGraphicFramePr>
            <a:graphicFrameLocks noChangeAspect="1"/>
          </p:cNvGraphicFramePr>
          <p:nvPr/>
        </p:nvGraphicFramePr>
        <p:xfrm>
          <a:off x="0" y="0"/>
          <a:ext cx="9753600" cy="7372350"/>
        </p:xfrm>
        <a:graphic>
          <a:graphicData uri="http://schemas.openxmlformats.org/presentationml/2006/ole">
            <p:oleObj spid="_x0000_s268290" name="Visio" r:id="rId3" imgW="9083510" imgH="14123465" progId="Visio.Drawing.11">
              <p:embed/>
            </p:oleObj>
          </a:graphicData>
        </a:graphic>
      </p:graphicFrame>
      <p:pic>
        <p:nvPicPr>
          <p:cNvPr id="268291" name="Picture 3">
            <a:hlinkClick r:id="rId4" action="ppaction://hlinksldjump"/>
          </p:cNvPr>
          <p:cNvPicPr>
            <a:picLocks noChangeAspect="1" noChangeArrowheads="1"/>
          </p:cNvPicPr>
          <p:nvPr/>
        </p:nvPicPr>
        <p:blipFill>
          <a:blip r:embed="rId5" cstate="print"/>
          <a:srcRect/>
          <a:stretch>
            <a:fillRect/>
          </a:stretch>
        </p:blipFill>
        <p:spPr bwMode="auto">
          <a:xfrm>
            <a:off x="838200" y="1524000"/>
            <a:ext cx="7810500" cy="790575"/>
          </a:xfrm>
          <a:prstGeom prst="rect">
            <a:avLst/>
          </a:prstGeom>
          <a:noFill/>
          <a:ln w="9525">
            <a:noFill/>
            <a:miter lim="800000"/>
            <a:headEnd/>
            <a:tailEnd/>
          </a:ln>
          <a:effectLst/>
        </p:spPr>
      </p:pic>
      <p:pic>
        <p:nvPicPr>
          <p:cNvPr id="268292" name="Picture 4">
            <a:hlinkClick r:id="rId6" action="ppaction://hlinksldjump"/>
          </p:cNvPr>
          <p:cNvPicPr>
            <a:picLocks noChangeAspect="1" noChangeArrowheads="1"/>
          </p:cNvPicPr>
          <p:nvPr/>
        </p:nvPicPr>
        <p:blipFill>
          <a:blip r:embed="rId7" cstate="print"/>
          <a:srcRect/>
          <a:stretch>
            <a:fillRect/>
          </a:stretch>
        </p:blipFill>
        <p:spPr bwMode="auto">
          <a:xfrm>
            <a:off x="914400" y="3657600"/>
            <a:ext cx="7991475" cy="762000"/>
          </a:xfrm>
          <a:prstGeom prst="rect">
            <a:avLst/>
          </a:prstGeom>
          <a:noFill/>
          <a:ln w="9525">
            <a:noFill/>
            <a:miter lim="800000"/>
            <a:headEnd/>
            <a:tailEnd/>
          </a:ln>
          <a:effectLst/>
        </p:spPr>
      </p:pic>
      <p:pic>
        <p:nvPicPr>
          <p:cNvPr id="268293" name="Picture 5">
            <a:hlinkClick r:id="rId8" action="ppaction://hlinksldjump"/>
          </p:cNvPr>
          <p:cNvPicPr>
            <a:picLocks noChangeAspect="1" noChangeArrowheads="1"/>
          </p:cNvPicPr>
          <p:nvPr/>
        </p:nvPicPr>
        <p:blipFill>
          <a:blip r:embed="rId9" cstate="print"/>
          <a:srcRect t="8989"/>
          <a:stretch>
            <a:fillRect/>
          </a:stretch>
        </p:blipFill>
        <p:spPr bwMode="auto">
          <a:xfrm>
            <a:off x="1066800" y="4343400"/>
            <a:ext cx="7743825" cy="771525"/>
          </a:xfrm>
          <a:prstGeom prst="rect">
            <a:avLst/>
          </a:prstGeom>
          <a:noFill/>
          <a:ln w="9525">
            <a:noFill/>
            <a:miter lim="800000"/>
            <a:headEnd/>
            <a:tailEnd/>
          </a:ln>
          <a:effectLst/>
        </p:spPr>
      </p:pic>
      <p:pic>
        <p:nvPicPr>
          <p:cNvPr id="268294" name="Picture 6">
            <a:hlinkClick r:id="rId10" action="ppaction://hlinksldjump"/>
          </p:cNvPr>
          <p:cNvPicPr>
            <a:picLocks noChangeAspect="1" noChangeArrowheads="1"/>
          </p:cNvPicPr>
          <p:nvPr/>
        </p:nvPicPr>
        <p:blipFill>
          <a:blip r:embed="rId11" cstate="print"/>
          <a:srcRect/>
          <a:stretch>
            <a:fillRect/>
          </a:stretch>
        </p:blipFill>
        <p:spPr bwMode="auto">
          <a:xfrm>
            <a:off x="1336344" y="5132696"/>
            <a:ext cx="7200900" cy="704850"/>
          </a:xfrm>
          <a:prstGeom prst="rect">
            <a:avLst/>
          </a:prstGeom>
          <a:noFill/>
          <a:ln w="9525">
            <a:noFill/>
            <a:miter lim="800000"/>
            <a:headEnd/>
            <a:tailEnd/>
          </a:ln>
          <a:effectLst/>
        </p:spPr>
      </p:pic>
      <p:pic>
        <p:nvPicPr>
          <p:cNvPr id="268295" name="Picture 7">
            <a:hlinkClick r:id="rId12" action="ppaction://hlinksldjump"/>
          </p:cNvPr>
          <p:cNvPicPr>
            <a:picLocks noChangeAspect="1" noChangeArrowheads="1"/>
          </p:cNvPicPr>
          <p:nvPr/>
        </p:nvPicPr>
        <p:blipFill>
          <a:blip r:embed="rId13" cstate="print"/>
          <a:srcRect/>
          <a:stretch>
            <a:fillRect/>
          </a:stretch>
        </p:blipFill>
        <p:spPr bwMode="auto">
          <a:xfrm>
            <a:off x="1371600" y="5867400"/>
            <a:ext cx="7191375" cy="79057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0769" name="Object 1"/>
          <p:cNvGraphicFramePr>
            <a:graphicFrameLocks noChangeAspect="1"/>
          </p:cNvGraphicFramePr>
          <p:nvPr/>
        </p:nvGraphicFramePr>
        <p:xfrm>
          <a:off x="0" y="-228600"/>
          <a:ext cx="9372600" cy="7334250"/>
        </p:xfrm>
        <a:graphic>
          <a:graphicData uri="http://schemas.openxmlformats.org/presentationml/2006/ole">
            <p:oleObj spid="_x0000_s269314" name="Visio" r:id="rId3" imgW="7490049" imgH="9339432"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1793" name="Object 1"/>
          <p:cNvGraphicFramePr>
            <a:graphicFrameLocks noChangeAspect="1"/>
          </p:cNvGraphicFramePr>
          <p:nvPr/>
        </p:nvGraphicFramePr>
        <p:xfrm>
          <a:off x="0" y="0"/>
          <a:ext cx="9144000" cy="7467600"/>
        </p:xfrm>
        <a:graphic>
          <a:graphicData uri="http://schemas.openxmlformats.org/presentationml/2006/ole">
            <p:oleObj spid="_x0000_s270338" name="Visio" r:id="rId3" imgW="6383562" imgH="9047364"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2817" name="Object 1"/>
          <p:cNvGraphicFramePr>
            <a:graphicFrameLocks noChangeAspect="1"/>
          </p:cNvGraphicFramePr>
          <p:nvPr/>
        </p:nvGraphicFramePr>
        <p:xfrm>
          <a:off x="0" y="0"/>
          <a:ext cx="9144000" cy="6858000"/>
        </p:xfrm>
        <a:graphic>
          <a:graphicData uri="http://schemas.openxmlformats.org/presentationml/2006/ole">
            <p:oleObj spid="_x0000_s271362" name="Visio" r:id="rId3" imgW="6719098" imgH="7079008"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3841" name="Object 1"/>
          <p:cNvGraphicFramePr>
            <a:graphicFrameLocks noChangeAspect="1"/>
          </p:cNvGraphicFramePr>
          <p:nvPr/>
        </p:nvGraphicFramePr>
        <p:xfrm>
          <a:off x="0" y="0"/>
          <a:ext cx="9144000" cy="7315200"/>
        </p:xfrm>
        <a:graphic>
          <a:graphicData uri="http://schemas.openxmlformats.org/presentationml/2006/ole">
            <p:oleObj spid="_x0000_s272386" name="Visio" r:id="rId3" imgW="7037898" imgH="9276807" progId="Visio.Drawing.11">
              <p:embed/>
            </p:oleObj>
          </a:graphicData>
        </a:graphic>
      </p:graphicFrame>
      <p:pic>
        <p:nvPicPr>
          <p:cNvPr id="272387" name="Picture 3">
            <a:hlinkClick r:id="rId4" action="ppaction://hlinksldjump"/>
          </p:cNvPr>
          <p:cNvPicPr>
            <a:picLocks noChangeAspect="1" noChangeArrowheads="1"/>
          </p:cNvPicPr>
          <p:nvPr/>
        </p:nvPicPr>
        <p:blipFill>
          <a:blip r:embed="rId5" cstate="print"/>
          <a:srcRect/>
          <a:stretch>
            <a:fillRect/>
          </a:stretch>
        </p:blipFill>
        <p:spPr bwMode="auto">
          <a:xfrm>
            <a:off x="6781800" y="6355805"/>
            <a:ext cx="1866900" cy="58102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87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8725" name="Object 5"/>
          <p:cNvGraphicFramePr>
            <a:graphicFrameLocks noChangeAspect="1"/>
          </p:cNvGraphicFramePr>
          <p:nvPr/>
        </p:nvGraphicFramePr>
        <p:xfrm>
          <a:off x="0" y="0"/>
          <a:ext cx="9144000" cy="6858000"/>
        </p:xfrm>
        <a:graphic>
          <a:graphicData uri="http://schemas.openxmlformats.org/presentationml/2006/ole">
            <p:oleObj spid="_x0000_s273410" name="Visio" r:id="rId3" imgW="7463325" imgH="6995329"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4865" name="Object 1"/>
          <p:cNvGraphicFramePr>
            <a:graphicFrameLocks noChangeAspect="1"/>
          </p:cNvGraphicFramePr>
          <p:nvPr/>
        </p:nvGraphicFramePr>
        <p:xfrm>
          <a:off x="0" y="0"/>
          <a:ext cx="9144000" cy="6858000"/>
        </p:xfrm>
        <a:graphic>
          <a:graphicData uri="http://schemas.openxmlformats.org/presentationml/2006/ole">
            <p:oleObj spid="_x0000_s274434" name="Visio" r:id="rId3" imgW="7463325" imgH="8039432" progId="Visio.Drawing.11">
              <p:embed/>
            </p:oleObj>
          </a:graphicData>
        </a:graphic>
      </p:graphicFrame>
      <p:pic>
        <p:nvPicPr>
          <p:cNvPr id="274436" name="Picture 4">
            <a:hlinkClick r:id="rId4" action="ppaction://hlinksldjump"/>
          </p:cNvPr>
          <p:cNvPicPr>
            <a:picLocks noChangeAspect="1" noChangeArrowheads="1"/>
          </p:cNvPicPr>
          <p:nvPr/>
        </p:nvPicPr>
        <p:blipFill>
          <a:blip r:embed="rId5" cstate="print"/>
          <a:srcRect/>
          <a:stretch>
            <a:fillRect/>
          </a:stretch>
        </p:blipFill>
        <p:spPr bwMode="auto">
          <a:xfrm>
            <a:off x="2667000" y="6019800"/>
            <a:ext cx="2876550" cy="5715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228600" y="228600"/>
            <a:ext cx="6553200" cy="914400"/>
          </a:xfrm>
        </p:spPr>
        <p:txBody>
          <a:bodyPr>
            <a:noAutofit/>
          </a:bodyPr>
          <a:lstStyle>
            <a:extLst/>
          </a:lstStyle>
          <a:p>
            <a:r>
              <a:rPr lang="en-US" sz="3200" b="1" dirty="0" smtClean="0"/>
              <a:t>Maintenance in Healthcare Facilities</a:t>
            </a:r>
            <a:endParaRPr lang="en-US" sz="3200" dirty="0"/>
          </a:p>
        </p:txBody>
      </p:sp>
      <p:pic>
        <p:nvPicPr>
          <p:cNvPr id="8"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9" name="Rectangle 2"/>
          <p:cNvSpPr>
            <a:spLocks noGrp="1"/>
          </p:cNvSpPr>
          <p:nvPr>
            <p:ph sz="quarter" idx="13"/>
          </p:nvPr>
        </p:nvSpPr>
        <p:spPr>
          <a:xfrm>
            <a:off x="152400" y="2209800"/>
            <a:ext cx="8763000" cy="3733800"/>
          </a:xfrm>
        </p:spPr>
        <p:txBody>
          <a:bodyPr anchor="ctr">
            <a:noAutofit/>
          </a:bodyPr>
          <a:lstStyle>
            <a:extLst/>
          </a:lstStyle>
          <a:p>
            <a:pPr marL="274320" lvl="1"/>
            <a:r>
              <a:rPr lang="en-US" dirty="0" smtClean="0"/>
              <a:t>The Hospital maintenance department is a crucial element to a high quality healthcare facility. </a:t>
            </a:r>
          </a:p>
          <a:p>
            <a:pPr marL="274320" lvl="1"/>
            <a:r>
              <a:rPr lang="en-US" dirty="0" smtClean="0"/>
              <a:t>The excellent functioning or, by other words, the maximum reliability of facilities and equipment is a main rule for this department. </a:t>
            </a:r>
          </a:p>
          <a:p>
            <a:pPr marL="274320" lvl="1"/>
            <a:r>
              <a:rPr lang="en-US" dirty="0" smtClean="0"/>
              <a:t>The policy that permits such performance must always be based on planned maintenance including preventive maintenance. </a:t>
            </a:r>
          </a:p>
          <a:p>
            <a:pPr marL="274320" lvl="1"/>
            <a:r>
              <a:rPr lang="en-US" dirty="0" smtClean="0"/>
              <a:t>To be in advance to failures The other goal persuaded, it is to maintain costs as lower as possible. </a:t>
            </a:r>
          </a:p>
          <a:p>
            <a:pPr marL="274320" lvl="1"/>
            <a:endParaRPr lang="en-US" sz="2400" dirty="0" smtClean="0">
              <a:cs typeface="Arial" pitchFamily="34" charset="0"/>
            </a:endParaRPr>
          </a:p>
        </p:txBody>
      </p:sp>
      <p:pic>
        <p:nvPicPr>
          <p:cNvPr id="30726" name="Picture 6"/>
          <p:cNvPicPr>
            <a:picLocks noChangeAspect="1" noChangeArrowheads="1"/>
          </p:cNvPicPr>
          <p:nvPr/>
        </p:nvPicPr>
        <p:blipFill>
          <a:blip r:embed="rId4" cstate="print"/>
          <a:srcRect/>
          <a:stretch>
            <a:fillRect/>
          </a:stretch>
        </p:blipFill>
        <p:spPr bwMode="auto">
          <a:xfrm>
            <a:off x="-114300" y="5924550"/>
            <a:ext cx="9334500" cy="1009650"/>
          </a:xfrm>
          <a:prstGeom prst="rect">
            <a:avLst/>
          </a:prstGeom>
          <a:ln>
            <a:noFill/>
          </a:ln>
          <a:effectLst>
            <a:softEdge rad="112500"/>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1000" fill="hold"/>
                                        <p:tgtEl>
                                          <p:spTgt spid="9">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9">
                                            <p:txEl>
                                              <p:pRg st="0" end="0"/>
                                            </p:txEl>
                                          </p:spTgt>
                                        </p:tgtEl>
                                      </p:cBhvr>
                                    </p:animEffect>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p:cTn id="13" dur="1000" fill="hold"/>
                                        <p:tgtEl>
                                          <p:spTgt spid="9">
                                            <p:txEl>
                                              <p:pRg st="1" end="1"/>
                                            </p:txEl>
                                          </p:spTgt>
                                        </p:tgtEl>
                                        <p:attrNameLst>
                                          <p:attrName>ppt_w</p:attrName>
                                        </p:attrNameLst>
                                      </p:cBhvr>
                                      <p:tavLst>
                                        <p:tav tm="0">
                                          <p:val>
                                            <p:strVal val="#ppt_w+.3"/>
                                          </p:val>
                                        </p:tav>
                                        <p:tav tm="100000">
                                          <p:val>
                                            <p:strVal val="#ppt_w"/>
                                          </p:val>
                                        </p:tav>
                                      </p:tavLst>
                                    </p:anim>
                                    <p:anim calcmode="lin" valueType="num">
                                      <p:cBhvr>
                                        <p:cTn id="14" dur="1000" fill="hold"/>
                                        <p:tgtEl>
                                          <p:spTgt spid="9">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9">
                                            <p:txEl>
                                              <p:pRg st="1" end="1"/>
                                            </p:txEl>
                                          </p:spTgt>
                                        </p:tgtEl>
                                      </p:cBhvr>
                                    </p:animEffect>
                                  </p:childTnLst>
                                </p:cTn>
                              </p:par>
                            </p:childTnLst>
                          </p:cTn>
                        </p:par>
                        <p:par>
                          <p:cTn id="16" fill="hold">
                            <p:stCondLst>
                              <p:cond delay="2000"/>
                            </p:stCondLst>
                            <p:childTnLst>
                              <p:par>
                                <p:cTn id="17" presetID="50" presetClass="entr" presetSubtype="0" decel="100000" fill="hold" nodeType="after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p:cTn id="19" dur="1000" fill="hold"/>
                                        <p:tgtEl>
                                          <p:spTgt spid="9">
                                            <p:txEl>
                                              <p:pRg st="2" end="2"/>
                                            </p:txEl>
                                          </p:spTgt>
                                        </p:tgtEl>
                                        <p:attrNameLst>
                                          <p:attrName>ppt_w</p:attrName>
                                        </p:attrNameLst>
                                      </p:cBhvr>
                                      <p:tavLst>
                                        <p:tav tm="0">
                                          <p:val>
                                            <p:strVal val="#ppt_w+.3"/>
                                          </p:val>
                                        </p:tav>
                                        <p:tav tm="100000">
                                          <p:val>
                                            <p:strVal val="#ppt_w"/>
                                          </p:val>
                                        </p:tav>
                                      </p:tavLst>
                                    </p:anim>
                                    <p:anim calcmode="lin" valueType="num">
                                      <p:cBhvr>
                                        <p:cTn id="20" dur="1000" fill="hold"/>
                                        <p:tgtEl>
                                          <p:spTgt spid="9">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9">
                                            <p:txEl>
                                              <p:pRg st="2" end="2"/>
                                            </p:txEl>
                                          </p:spTgt>
                                        </p:tgtEl>
                                      </p:cBhvr>
                                    </p:animEffect>
                                  </p:childTnLst>
                                </p:cTn>
                              </p:par>
                            </p:childTnLst>
                          </p:cTn>
                        </p:par>
                        <p:par>
                          <p:cTn id="22" fill="hold">
                            <p:stCondLst>
                              <p:cond delay="3000"/>
                            </p:stCondLst>
                            <p:childTnLst>
                              <p:par>
                                <p:cTn id="23" presetID="50" presetClass="entr" presetSubtype="0" decel="100000" fill="hold" nodeType="after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p:cTn id="25" dur="1000" fill="hold"/>
                                        <p:tgtEl>
                                          <p:spTgt spid="9">
                                            <p:txEl>
                                              <p:pRg st="3" end="3"/>
                                            </p:txEl>
                                          </p:spTgt>
                                        </p:tgtEl>
                                        <p:attrNameLst>
                                          <p:attrName>ppt_w</p:attrName>
                                        </p:attrNameLst>
                                      </p:cBhvr>
                                      <p:tavLst>
                                        <p:tav tm="0">
                                          <p:val>
                                            <p:strVal val="#ppt_w+.3"/>
                                          </p:val>
                                        </p:tav>
                                        <p:tav tm="100000">
                                          <p:val>
                                            <p:strVal val="#ppt_w"/>
                                          </p:val>
                                        </p:tav>
                                      </p:tavLst>
                                    </p:anim>
                                    <p:anim calcmode="lin" valueType="num">
                                      <p:cBhvr>
                                        <p:cTn id="26" dur="1000" fill="hold"/>
                                        <p:tgtEl>
                                          <p:spTgt spid="9">
                                            <p:txEl>
                                              <p:pRg st="3" end="3"/>
                                            </p:txEl>
                                          </p:spTgt>
                                        </p:tgtEl>
                                        <p:attrNameLst>
                                          <p:attrName>ppt_h</p:attrName>
                                        </p:attrNameLst>
                                      </p:cBhvr>
                                      <p:tavLst>
                                        <p:tav tm="0">
                                          <p:val>
                                            <p:strVal val="#ppt_h"/>
                                          </p:val>
                                        </p:tav>
                                        <p:tav tm="100000">
                                          <p:val>
                                            <p:strVal val="#ppt_h"/>
                                          </p:val>
                                        </p:tav>
                                      </p:tavLst>
                                    </p:anim>
                                    <p:animEffect transition="in" filter="fade">
                                      <p:cBhvr>
                                        <p:cTn id="27" dur="1000"/>
                                        <p:tgtEl>
                                          <p:spTgt spid="9">
                                            <p:txEl>
                                              <p:pRg st="3" end="3"/>
                                            </p:txEl>
                                          </p:spTgt>
                                        </p:tgtEl>
                                      </p:cBhvr>
                                    </p:animEffect>
                                  </p:childTnLst>
                                </p:cTn>
                              </p:par>
                            </p:childTnLst>
                          </p:cTn>
                        </p:par>
                        <p:par>
                          <p:cTn id="28" fill="hold">
                            <p:stCondLst>
                              <p:cond delay="4000"/>
                            </p:stCondLst>
                            <p:childTnLst>
                              <p:par>
                                <p:cTn id="29" presetID="10" presetClass="entr" presetSubtype="0" fill="hold" nodeType="afterEffect">
                                  <p:stCondLst>
                                    <p:cond delay="0"/>
                                  </p:stCondLst>
                                  <p:childTnLst>
                                    <p:set>
                                      <p:cBhvr>
                                        <p:cTn id="30" dur="1" fill="hold">
                                          <p:stCondLst>
                                            <p:cond delay="0"/>
                                          </p:stCondLst>
                                        </p:cTn>
                                        <p:tgtEl>
                                          <p:spTgt spid="30726"/>
                                        </p:tgtEl>
                                        <p:attrNameLst>
                                          <p:attrName>style.visibility</p:attrName>
                                        </p:attrNameLst>
                                      </p:cBhvr>
                                      <p:to>
                                        <p:strVal val="visible"/>
                                      </p:to>
                                    </p:set>
                                    <p:animEffect transition="in" filter="fade">
                                      <p:cBhvr>
                                        <p:cTn id="31" dur="30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5889" name="Object 1"/>
          <p:cNvGraphicFramePr>
            <a:graphicFrameLocks noChangeAspect="1"/>
          </p:cNvGraphicFramePr>
          <p:nvPr/>
        </p:nvGraphicFramePr>
        <p:xfrm>
          <a:off x="0" y="0"/>
          <a:ext cx="9144000" cy="6858000"/>
        </p:xfrm>
        <a:graphic>
          <a:graphicData uri="http://schemas.openxmlformats.org/presentationml/2006/ole">
            <p:oleObj spid="_x0000_s275458" name="Visio" r:id="rId3" imgW="7067322" imgH="5788186"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6913" name="Object 1"/>
          <p:cNvGraphicFramePr>
            <a:graphicFrameLocks noChangeAspect="1"/>
          </p:cNvGraphicFramePr>
          <p:nvPr/>
        </p:nvGraphicFramePr>
        <p:xfrm>
          <a:off x="0" y="0"/>
          <a:ext cx="9144000" cy="6858000"/>
        </p:xfrm>
        <a:graphic>
          <a:graphicData uri="http://schemas.openxmlformats.org/presentationml/2006/ole">
            <p:oleObj spid="_x0000_s276482" name="Visio" r:id="rId3" imgW="10163544" imgH="8605213" progId="Visio.Drawing.11">
              <p:embed/>
            </p:oleObj>
          </a:graphicData>
        </a:graphic>
      </p:graphicFrame>
      <p:pic>
        <p:nvPicPr>
          <p:cNvPr id="276483" name="Picture 3">
            <a:hlinkClick r:id="rId4" action="ppaction://hlinksldjump"/>
          </p:cNvPr>
          <p:cNvPicPr>
            <a:picLocks noChangeAspect="1" noChangeArrowheads="1"/>
          </p:cNvPicPr>
          <p:nvPr/>
        </p:nvPicPr>
        <p:blipFill>
          <a:blip r:embed="rId5" cstate="print"/>
          <a:srcRect/>
          <a:stretch>
            <a:fillRect/>
          </a:stretch>
        </p:blipFill>
        <p:spPr bwMode="auto">
          <a:xfrm>
            <a:off x="3581400" y="6080234"/>
            <a:ext cx="2124075" cy="51435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7937" name="Object 1">
            <a:hlinkClick r:id="rId3" action="ppaction://hlinksldjump"/>
          </p:cNvPr>
          <p:cNvGraphicFramePr>
            <a:graphicFrameLocks noChangeAspect="1"/>
          </p:cNvGraphicFramePr>
          <p:nvPr/>
        </p:nvGraphicFramePr>
        <p:xfrm>
          <a:off x="0" y="0"/>
          <a:ext cx="9144000" cy="6858000"/>
        </p:xfrm>
        <a:graphic>
          <a:graphicData uri="http://schemas.openxmlformats.org/presentationml/2006/ole">
            <p:oleObj spid="_x0000_s277506" name="Visio" r:id="rId4" imgW="6029129" imgH="3872467"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8961" name="Object 1"/>
          <p:cNvGraphicFramePr>
            <a:graphicFrameLocks noChangeAspect="1"/>
          </p:cNvGraphicFramePr>
          <p:nvPr/>
        </p:nvGraphicFramePr>
        <p:xfrm>
          <a:off x="0" y="0"/>
          <a:ext cx="9144000" cy="6858000"/>
        </p:xfrm>
        <a:graphic>
          <a:graphicData uri="http://schemas.openxmlformats.org/presentationml/2006/ole">
            <p:oleObj spid="_x0000_s278530" name="Visio" r:id="rId3" imgW="6923174" imgH="4883908"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9985" name="Object 1"/>
          <p:cNvGraphicFramePr>
            <a:graphicFrameLocks noChangeAspect="1"/>
          </p:cNvGraphicFramePr>
          <p:nvPr/>
        </p:nvGraphicFramePr>
        <p:xfrm>
          <a:off x="0" y="0"/>
          <a:ext cx="9144000" cy="6858000"/>
        </p:xfrm>
        <a:graphic>
          <a:graphicData uri="http://schemas.openxmlformats.org/presentationml/2006/ole">
            <p:oleObj spid="_x0000_s279554" name="Visio" r:id="rId3" imgW="10141948" imgH="10507704" progId="Visio.Drawing.11">
              <p:embed/>
            </p:oleObj>
          </a:graphicData>
        </a:graphic>
      </p:graphicFrame>
      <p:pic>
        <p:nvPicPr>
          <p:cNvPr id="279555" name="Picture 3">
            <a:hlinkClick r:id="rId4" action="ppaction://hlinksldjump"/>
          </p:cNvPr>
          <p:cNvPicPr>
            <a:picLocks noChangeAspect="1" noChangeArrowheads="1"/>
          </p:cNvPicPr>
          <p:nvPr/>
        </p:nvPicPr>
        <p:blipFill>
          <a:blip r:embed="rId5" cstate="print"/>
          <a:srcRect/>
          <a:stretch>
            <a:fillRect/>
          </a:stretch>
        </p:blipFill>
        <p:spPr bwMode="auto">
          <a:xfrm>
            <a:off x="2743200" y="6174830"/>
            <a:ext cx="2143125" cy="4953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1009" name="Object 1"/>
          <p:cNvGraphicFramePr>
            <a:graphicFrameLocks noChangeAspect="1"/>
          </p:cNvGraphicFramePr>
          <p:nvPr/>
        </p:nvGraphicFramePr>
        <p:xfrm>
          <a:off x="0" y="0"/>
          <a:ext cx="9372600" cy="7239000"/>
        </p:xfrm>
        <a:graphic>
          <a:graphicData uri="http://schemas.openxmlformats.org/presentationml/2006/ole">
            <p:oleObj spid="_x0000_s280578" name="Visio" r:id="rId3" imgW="6385991" imgH="7181583"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2033" name="Object 1"/>
          <p:cNvGraphicFramePr>
            <a:graphicFrameLocks noChangeAspect="1"/>
          </p:cNvGraphicFramePr>
          <p:nvPr/>
        </p:nvGraphicFramePr>
        <p:xfrm>
          <a:off x="0" y="0"/>
          <a:ext cx="9144000" cy="6858000"/>
        </p:xfrm>
        <a:graphic>
          <a:graphicData uri="http://schemas.openxmlformats.org/presentationml/2006/ole">
            <p:oleObj spid="_x0000_s281602" name="Visio" r:id="rId3" imgW="8758771" imgH="9586961"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3057" name="Object 1"/>
          <p:cNvGraphicFramePr>
            <a:graphicFrameLocks noChangeAspect="1"/>
          </p:cNvGraphicFramePr>
          <p:nvPr/>
        </p:nvGraphicFramePr>
        <p:xfrm>
          <a:off x="0" y="0"/>
          <a:ext cx="9144000" cy="6858000"/>
        </p:xfrm>
        <a:graphic>
          <a:graphicData uri="http://schemas.openxmlformats.org/presentationml/2006/ole">
            <p:oleObj spid="_x0000_s282626" name="Visio" r:id="rId3" imgW="7337533" imgH="6383389" progId="Visio.Drawing.11">
              <p:embed/>
            </p:oleObj>
          </a:graphicData>
        </a:graphic>
      </p:graphicFrame>
      <p:pic>
        <p:nvPicPr>
          <p:cNvPr id="282627" name="Picture 3">
            <a:hlinkClick r:id="rId4" action="ppaction://hlinksldjump"/>
          </p:cNvPr>
          <p:cNvPicPr>
            <a:picLocks noChangeAspect="1" noChangeArrowheads="1"/>
          </p:cNvPicPr>
          <p:nvPr/>
        </p:nvPicPr>
        <p:blipFill>
          <a:blip r:embed="rId5" cstate="print"/>
          <a:srcRect/>
          <a:stretch>
            <a:fillRect/>
          </a:stretch>
        </p:blipFill>
        <p:spPr bwMode="auto">
          <a:xfrm>
            <a:off x="3508157" y="1676400"/>
            <a:ext cx="1933575" cy="771525"/>
          </a:xfrm>
          <a:prstGeom prst="rect">
            <a:avLst/>
          </a:prstGeom>
          <a:noFill/>
          <a:ln w="9525">
            <a:noFill/>
            <a:miter lim="800000"/>
            <a:headEnd/>
            <a:tailEnd/>
          </a:ln>
          <a:effectLst/>
        </p:spPr>
      </p:pic>
      <p:pic>
        <p:nvPicPr>
          <p:cNvPr id="282628" name="Picture 4">
            <a:hlinkClick r:id="rId6" action="ppaction://hlinksldjump"/>
          </p:cNvPr>
          <p:cNvPicPr>
            <a:picLocks noChangeAspect="1" noChangeArrowheads="1"/>
          </p:cNvPicPr>
          <p:nvPr/>
        </p:nvPicPr>
        <p:blipFill>
          <a:blip r:embed="rId7" cstate="print"/>
          <a:srcRect/>
          <a:stretch>
            <a:fillRect/>
          </a:stretch>
        </p:blipFill>
        <p:spPr bwMode="auto">
          <a:xfrm>
            <a:off x="3540343" y="4219902"/>
            <a:ext cx="1914525" cy="63817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4081" name="Object 1"/>
          <p:cNvGraphicFramePr>
            <a:graphicFrameLocks noChangeAspect="1"/>
          </p:cNvGraphicFramePr>
          <p:nvPr/>
        </p:nvGraphicFramePr>
        <p:xfrm>
          <a:off x="0" y="0"/>
          <a:ext cx="9144000" cy="7162800"/>
        </p:xfrm>
        <a:graphic>
          <a:graphicData uri="http://schemas.openxmlformats.org/presentationml/2006/ole">
            <p:oleObj spid="_x0000_s283650" name="Visio" r:id="rId3" imgW="6527440" imgH="11504569" progId="Visio.Drawing.11">
              <p:embed/>
            </p:oleObj>
          </a:graphicData>
        </a:graphic>
      </p:graphicFrame>
      <p:pic>
        <p:nvPicPr>
          <p:cNvPr id="283651" name="Picture 3">
            <a:hlinkClick r:id="rId4" action="ppaction://hlinksldjump"/>
          </p:cNvPr>
          <p:cNvPicPr>
            <a:picLocks noChangeAspect="1" noChangeArrowheads="1"/>
          </p:cNvPicPr>
          <p:nvPr/>
        </p:nvPicPr>
        <p:blipFill>
          <a:blip r:embed="rId5" cstate="print"/>
          <a:srcRect/>
          <a:stretch>
            <a:fillRect/>
          </a:stretch>
        </p:blipFill>
        <p:spPr bwMode="auto">
          <a:xfrm>
            <a:off x="3124200" y="6019800"/>
            <a:ext cx="1524000" cy="52387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5105" name="Object 1"/>
          <p:cNvGraphicFramePr>
            <a:graphicFrameLocks noChangeAspect="1"/>
          </p:cNvGraphicFramePr>
          <p:nvPr/>
        </p:nvGraphicFramePr>
        <p:xfrm>
          <a:off x="0" y="0"/>
          <a:ext cx="9144000" cy="7000875"/>
        </p:xfrm>
        <a:graphic>
          <a:graphicData uri="http://schemas.openxmlformats.org/presentationml/2006/ole">
            <p:oleObj spid="_x0000_s284674" name="Visio" r:id="rId3" imgW="8255332" imgH="9731375"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normAutofit/>
          </a:bodyPr>
          <a:lstStyle>
            <a:extLst/>
          </a:lstStyle>
          <a:p>
            <a:r>
              <a:rPr lang="en-US" dirty="0" smtClean="0">
                <a:solidFill>
                  <a:schemeClr val="bg2"/>
                </a:solidFill>
                <a:effectLst>
                  <a:glow rad="139700">
                    <a:schemeClr val="accent1">
                      <a:satMod val="175000"/>
                      <a:alpha val="40000"/>
                    </a:schemeClr>
                  </a:glow>
                </a:effectLst>
              </a:rPr>
              <a:t>CURRENT SYSTEM</a:t>
            </a:r>
            <a:endParaRPr lang="en-US" dirty="0">
              <a:solidFill>
                <a:schemeClr val="bg2"/>
              </a:solidFill>
              <a:effectLst>
                <a:glow rad="139700">
                  <a:schemeClr val="accent1">
                    <a:satMod val="175000"/>
                    <a:alpha val="40000"/>
                  </a:schemeClr>
                </a:glow>
              </a:effectLst>
            </a:endParaRPr>
          </a:p>
        </p:txBody>
      </p:sp>
      <p:pic>
        <p:nvPicPr>
          <p:cNvPr id="239618" name="Picture 2" descr="C:\Users\Amt\Downloads\medicalrecordsonline.jpg"/>
          <p:cNvPicPr>
            <a:picLocks noChangeAspect="1" noChangeArrowheads="1"/>
          </p:cNvPicPr>
          <p:nvPr/>
        </p:nvPicPr>
        <p:blipFill>
          <a:blip r:embed="rId3" cstate="print"/>
          <a:srcRect t="11786" b="10596"/>
          <a:stretch>
            <a:fillRect/>
          </a:stretch>
        </p:blipFill>
        <p:spPr bwMode="auto">
          <a:xfrm>
            <a:off x="1560094" y="0"/>
            <a:ext cx="3926306" cy="4565893"/>
          </a:xfrm>
          <a:prstGeom prst="rect">
            <a:avLst/>
          </a:prstGeom>
          <a:noFill/>
        </p:spPr>
      </p:pic>
      <p:pic>
        <p:nvPicPr>
          <p:cNvPr id="8" name="Picture 2" descr="C:\Users\Amt\Downloads\medicalrecordsonline.jpg"/>
          <p:cNvPicPr>
            <a:picLocks noChangeAspect="1" noChangeArrowheads="1"/>
          </p:cNvPicPr>
          <p:nvPr/>
        </p:nvPicPr>
        <p:blipFill>
          <a:blip r:embed="rId3" cstate="print"/>
          <a:srcRect t="11786" b="10596"/>
          <a:stretch>
            <a:fillRect/>
          </a:stretch>
        </p:blipFill>
        <p:spPr bwMode="auto">
          <a:xfrm flipH="1">
            <a:off x="5217694" y="0"/>
            <a:ext cx="3926306" cy="4565893"/>
          </a:xfrm>
          <a:prstGeom prst="rect">
            <a:avLst/>
          </a:prstGeom>
          <a:noFill/>
        </p:spPr>
      </p:pic>
    </p:spTree>
  </p:cSld>
  <p:clrMapOvr>
    <a:masterClrMapping/>
  </p:clrMapOvr>
  <p:transition>
    <p:fade thruBlk="1"/>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normAutofit/>
          </a:bodyPr>
          <a:lstStyle>
            <a:extLst/>
          </a:lstStyle>
          <a:p>
            <a:r>
              <a:rPr lang="en-US" dirty="0" smtClean="0">
                <a:solidFill>
                  <a:schemeClr val="bg2"/>
                </a:solidFill>
                <a:effectLst>
                  <a:glow rad="139700">
                    <a:schemeClr val="accent1">
                      <a:satMod val="175000"/>
                      <a:alpha val="40000"/>
                    </a:schemeClr>
                  </a:glow>
                </a:effectLst>
              </a:rPr>
              <a:t>RECOMMENDATIONS</a:t>
            </a:r>
            <a:endParaRPr lang="en-US" dirty="0">
              <a:solidFill>
                <a:schemeClr val="bg2"/>
              </a:solidFill>
              <a:effectLst>
                <a:glow rad="139700">
                  <a:schemeClr val="accent1">
                    <a:satMod val="175000"/>
                    <a:alpha val="40000"/>
                  </a:schemeClr>
                </a:glow>
              </a:effectLst>
            </a:endParaRPr>
          </a:p>
        </p:txBody>
      </p:sp>
      <p:pic>
        <p:nvPicPr>
          <p:cNvPr id="249864" name="Picture 8" descr="http://hikuwait.com/wp-content/uploads/2010/04/Idea_business.jpg"/>
          <p:cNvPicPr>
            <a:picLocks noChangeAspect="1" noChangeArrowheads="1"/>
          </p:cNvPicPr>
          <p:nvPr/>
        </p:nvPicPr>
        <p:blipFill>
          <a:blip r:embed="rId3" cstate="print"/>
          <a:srcRect t="12000" b="8000"/>
          <a:stretch>
            <a:fillRect/>
          </a:stretch>
        </p:blipFill>
        <p:spPr bwMode="auto">
          <a:xfrm>
            <a:off x="1556084" y="0"/>
            <a:ext cx="7620000" cy="45720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extLst/>
          </a:lstStyle>
          <a:p>
            <a:r>
              <a:rPr lang="en-US" sz="4400" b="1" dirty="0" smtClean="0"/>
              <a:t>Recommendation </a:t>
            </a:r>
            <a:endParaRPr lang="en-US" sz="4400" b="1" dirty="0"/>
          </a:p>
        </p:txBody>
      </p:sp>
      <p:grpSp>
        <p:nvGrpSpPr>
          <p:cNvPr id="6" name="Group 5"/>
          <p:cNvGrpSpPr/>
          <p:nvPr/>
        </p:nvGrpSpPr>
        <p:grpSpPr>
          <a:xfrm>
            <a:off x="1562105" y="1905000"/>
            <a:ext cx="6019789" cy="904777"/>
            <a:chOff x="685805" y="2069"/>
            <a:chExt cx="6019789" cy="904777"/>
          </a:xfrm>
        </p:grpSpPr>
        <p:sp>
          <p:nvSpPr>
            <p:cNvPr id="19" name="Rounded Rectangle 18"/>
            <p:cNvSpPr/>
            <p:nvPr/>
          </p:nvSpPr>
          <p:spPr>
            <a:xfrm>
              <a:off x="685805" y="2069"/>
              <a:ext cx="6019789" cy="904777"/>
            </a:xfrm>
            <a:prstGeom prst="roundRect">
              <a:avLst/>
            </a:prstGeom>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sp>
        <p:sp>
          <p:nvSpPr>
            <p:cNvPr id="20" name="Rounded Rectangle 4"/>
            <p:cNvSpPr/>
            <p:nvPr/>
          </p:nvSpPr>
          <p:spPr>
            <a:xfrm>
              <a:off x="729973" y="46237"/>
              <a:ext cx="5931453" cy="816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n-US" sz="1800" b="1" i="0" kern="1200" baseline="0" dirty="0" smtClean="0"/>
                <a:t>1.Creating a computerized system to deal with the data and to ensure the documentation of information to save time.</a:t>
              </a:r>
              <a:endParaRPr lang="en-US" sz="1800" kern="1200" dirty="0"/>
            </a:p>
          </p:txBody>
        </p:sp>
      </p:grpSp>
      <p:grpSp>
        <p:nvGrpSpPr>
          <p:cNvPr id="7" name="Group 6"/>
          <p:cNvGrpSpPr/>
          <p:nvPr/>
        </p:nvGrpSpPr>
        <p:grpSpPr>
          <a:xfrm>
            <a:off x="1562105" y="2855016"/>
            <a:ext cx="6019789" cy="904777"/>
            <a:chOff x="685805" y="952085"/>
            <a:chExt cx="6019789" cy="904777"/>
          </a:xfrm>
        </p:grpSpPr>
        <p:sp>
          <p:nvSpPr>
            <p:cNvPr id="17" name="Rounded Rectangle 16"/>
            <p:cNvSpPr/>
            <p:nvPr/>
          </p:nvSpPr>
          <p:spPr>
            <a:xfrm>
              <a:off x="685805" y="952085"/>
              <a:ext cx="6019789" cy="904777"/>
            </a:xfrm>
            <a:prstGeom prst="roundRect">
              <a:avLst/>
            </a:prstGeom>
          </p:spPr>
          <p:style>
            <a:lnRef idx="3">
              <a:schemeClr val="lt1">
                <a:hueOff val="0"/>
                <a:satOff val="0"/>
                <a:lumOff val="0"/>
                <a:alphaOff val="0"/>
              </a:schemeClr>
            </a:lnRef>
            <a:fillRef idx="1">
              <a:schemeClr val="accent5">
                <a:hueOff val="1679638"/>
                <a:satOff val="2370"/>
                <a:lumOff val="-294"/>
                <a:alphaOff val="0"/>
              </a:schemeClr>
            </a:fillRef>
            <a:effectRef idx="1">
              <a:schemeClr val="accent5">
                <a:hueOff val="1679638"/>
                <a:satOff val="2370"/>
                <a:lumOff val="-294"/>
                <a:alphaOff val="0"/>
              </a:schemeClr>
            </a:effectRef>
            <a:fontRef idx="minor">
              <a:schemeClr val="lt1"/>
            </a:fontRef>
          </p:style>
        </p:sp>
        <p:sp>
          <p:nvSpPr>
            <p:cNvPr id="18" name="Rounded Rectangle 6"/>
            <p:cNvSpPr/>
            <p:nvPr/>
          </p:nvSpPr>
          <p:spPr>
            <a:xfrm>
              <a:off x="729973" y="996253"/>
              <a:ext cx="5931453" cy="816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n-US" sz="1800" b="1" i="0" kern="1200" baseline="0" dirty="0" smtClean="0"/>
                <a:t>2.Review the approved coding system and replace it with a new system to facilitate dealing with the hardware.</a:t>
              </a:r>
              <a:endParaRPr lang="en-US" sz="1800" kern="1200" dirty="0"/>
            </a:p>
          </p:txBody>
        </p:sp>
      </p:grpSp>
      <p:grpSp>
        <p:nvGrpSpPr>
          <p:cNvPr id="8" name="Group 7"/>
          <p:cNvGrpSpPr/>
          <p:nvPr/>
        </p:nvGrpSpPr>
        <p:grpSpPr>
          <a:xfrm>
            <a:off x="1562105" y="3805032"/>
            <a:ext cx="6019789" cy="904777"/>
            <a:chOff x="685805" y="1902101"/>
            <a:chExt cx="6019789" cy="904777"/>
          </a:xfrm>
        </p:grpSpPr>
        <p:sp>
          <p:nvSpPr>
            <p:cNvPr id="15" name="Rounded Rectangle 14"/>
            <p:cNvSpPr/>
            <p:nvPr/>
          </p:nvSpPr>
          <p:spPr>
            <a:xfrm>
              <a:off x="685805" y="1902101"/>
              <a:ext cx="6019789" cy="904777"/>
            </a:xfrm>
            <a:prstGeom prst="roundRect">
              <a:avLst/>
            </a:prstGeom>
          </p:spPr>
          <p:style>
            <a:lnRef idx="3">
              <a:schemeClr val="lt1">
                <a:hueOff val="0"/>
                <a:satOff val="0"/>
                <a:lumOff val="0"/>
                <a:alphaOff val="0"/>
              </a:schemeClr>
            </a:lnRef>
            <a:fillRef idx="1">
              <a:schemeClr val="accent5">
                <a:hueOff val="3359277"/>
                <a:satOff val="4740"/>
                <a:lumOff val="-588"/>
                <a:alphaOff val="0"/>
              </a:schemeClr>
            </a:fillRef>
            <a:effectRef idx="1">
              <a:schemeClr val="accent5">
                <a:hueOff val="3359277"/>
                <a:satOff val="4740"/>
                <a:lumOff val="-588"/>
                <a:alphaOff val="0"/>
              </a:schemeClr>
            </a:effectRef>
            <a:fontRef idx="minor">
              <a:schemeClr val="lt1"/>
            </a:fontRef>
          </p:style>
        </p:sp>
        <p:sp>
          <p:nvSpPr>
            <p:cNvPr id="16" name="Rounded Rectangle 8"/>
            <p:cNvSpPr/>
            <p:nvPr/>
          </p:nvSpPr>
          <p:spPr>
            <a:xfrm>
              <a:off x="729973" y="1946269"/>
              <a:ext cx="5931453" cy="816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n-US" sz="1800" b="1" i="0" kern="1200" baseline="0" dirty="0" smtClean="0"/>
                <a:t>3.Hold training sessions for the maintenance crew every now and then.</a:t>
              </a:r>
              <a:endParaRPr lang="en-US" sz="1800" kern="1200" dirty="0"/>
            </a:p>
          </p:txBody>
        </p:sp>
      </p:grpSp>
      <p:grpSp>
        <p:nvGrpSpPr>
          <p:cNvPr id="9" name="Group 8"/>
          <p:cNvGrpSpPr/>
          <p:nvPr/>
        </p:nvGrpSpPr>
        <p:grpSpPr>
          <a:xfrm>
            <a:off x="1562105" y="4755049"/>
            <a:ext cx="6019789" cy="904777"/>
            <a:chOff x="685805" y="2852118"/>
            <a:chExt cx="6019789" cy="904777"/>
          </a:xfrm>
        </p:grpSpPr>
        <p:sp>
          <p:nvSpPr>
            <p:cNvPr id="13" name="Rounded Rectangle 12"/>
            <p:cNvSpPr/>
            <p:nvPr/>
          </p:nvSpPr>
          <p:spPr>
            <a:xfrm>
              <a:off x="685805" y="2852118"/>
              <a:ext cx="6019789" cy="904777"/>
            </a:xfrm>
            <a:prstGeom prst="roundRect">
              <a:avLst/>
            </a:prstGeom>
          </p:spPr>
          <p:style>
            <a:lnRef idx="3">
              <a:schemeClr val="lt1">
                <a:hueOff val="0"/>
                <a:satOff val="0"/>
                <a:lumOff val="0"/>
                <a:alphaOff val="0"/>
              </a:schemeClr>
            </a:lnRef>
            <a:fillRef idx="1">
              <a:schemeClr val="accent5">
                <a:hueOff val="5038915"/>
                <a:satOff val="7109"/>
                <a:lumOff val="-882"/>
                <a:alphaOff val="0"/>
              </a:schemeClr>
            </a:fillRef>
            <a:effectRef idx="1">
              <a:schemeClr val="accent5">
                <a:hueOff val="5038915"/>
                <a:satOff val="7109"/>
                <a:lumOff val="-882"/>
                <a:alphaOff val="0"/>
              </a:schemeClr>
            </a:effectRef>
            <a:fontRef idx="minor">
              <a:schemeClr val="lt1"/>
            </a:fontRef>
          </p:style>
        </p:sp>
        <p:sp>
          <p:nvSpPr>
            <p:cNvPr id="14" name="Rounded Rectangle 10"/>
            <p:cNvSpPr/>
            <p:nvPr/>
          </p:nvSpPr>
          <p:spPr>
            <a:xfrm>
              <a:off x="729973" y="2896286"/>
              <a:ext cx="5931453" cy="816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n-US" sz="1800" b="1" i="0" kern="1200" baseline="0" dirty="0" smtClean="0"/>
                <a:t>4.Change the (organizational structure) used previously and apply the new organizational structure which regulates and determines the crews’ responsibilities</a:t>
              </a:r>
              <a:endParaRPr lang="en-US" sz="1800" kern="1200" dirty="0"/>
            </a:p>
          </p:txBody>
        </p:sp>
      </p:grpSp>
      <p:grpSp>
        <p:nvGrpSpPr>
          <p:cNvPr id="10" name="Group 9"/>
          <p:cNvGrpSpPr/>
          <p:nvPr/>
        </p:nvGrpSpPr>
        <p:grpSpPr>
          <a:xfrm>
            <a:off x="1562105" y="5705065"/>
            <a:ext cx="6019789" cy="904777"/>
            <a:chOff x="685805" y="3802134"/>
            <a:chExt cx="6019789" cy="904777"/>
          </a:xfrm>
        </p:grpSpPr>
        <p:sp>
          <p:nvSpPr>
            <p:cNvPr id="11" name="Rounded Rectangle 10"/>
            <p:cNvSpPr/>
            <p:nvPr/>
          </p:nvSpPr>
          <p:spPr>
            <a:xfrm>
              <a:off x="685805" y="3802134"/>
              <a:ext cx="6019789" cy="904777"/>
            </a:xfrm>
            <a:prstGeom prst="roundRect">
              <a:avLst/>
            </a:prstGeom>
          </p:spPr>
          <p:style>
            <a:lnRef idx="3">
              <a:schemeClr val="lt1">
                <a:hueOff val="0"/>
                <a:satOff val="0"/>
                <a:lumOff val="0"/>
                <a:alphaOff val="0"/>
              </a:schemeClr>
            </a:lnRef>
            <a:fillRef idx="1">
              <a:schemeClr val="accent5">
                <a:hueOff val="6718553"/>
                <a:satOff val="9479"/>
                <a:lumOff val="-1176"/>
                <a:alphaOff val="0"/>
              </a:schemeClr>
            </a:fillRef>
            <a:effectRef idx="1">
              <a:schemeClr val="accent5">
                <a:hueOff val="6718553"/>
                <a:satOff val="9479"/>
                <a:lumOff val="-1176"/>
                <a:alphaOff val="0"/>
              </a:schemeClr>
            </a:effectRef>
            <a:fontRef idx="minor">
              <a:schemeClr val="lt1"/>
            </a:fontRef>
          </p:style>
        </p:sp>
        <p:sp>
          <p:nvSpPr>
            <p:cNvPr id="12" name="Rounded Rectangle 12"/>
            <p:cNvSpPr/>
            <p:nvPr/>
          </p:nvSpPr>
          <p:spPr>
            <a:xfrm>
              <a:off x="729973" y="3846302"/>
              <a:ext cx="5931453" cy="816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rtl="0">
                <a:lnSpc>
                  <a:spcPct val="90000"/>
                </a:lnSpc>
                <a:spcBef>
                  <a:spcPct val="0"/>
                </a:spcBef>
                <a:spcAft>
                  <a:spcPct val="35000"/>
                </a:spcAft>
              </a:pPr>
              <a:r>
                <a:rPr lang="en-US" sz="1800" b="1" i="0" kern="1200" baseline="0" dirty="0" smtClean="0"/>
                <a:t>5.Apply the 5S system to arrange the workshop and reduce the time taken in maintenance</a:t>
              </a:r>
              <a:r>
                <a:rPr lang="en-US" sz="1800" b="0" i="0" kern="1200" baseline="0" dirty="0" smtClean="0"/>
                <a:t>.</a:t>
              </a:r>
              <a:endParaRPr lang="en-US" sz="1800" b="0" i="0" kern="1200" baseline="0" dirty="0"/>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1+#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0-#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22" name="Picture 2" descr="http://www.naepnet.org/imis15_prod/images/Bulletin%20Thank%20You.jpg"/>
          <p:cNvPicPr>
            <a:picLocks noChangeAspect="1" noChangeArrowheads="1"/>
          </p:cNvPicPr>
          <p:nvPr/>
        </p:nvPicPr>
        <p:blipFill>
          <a:blip r:embed="rId3" cstate="print">
            <a:clrChange>
              <a:clrFrom>
                <a:srgbClr val="FFFFFF"/>
              </a:clrFrom>
              <a:clrTo>
                <a:srgbClr val="FFFFFF">
                  <a:alpha val="0"/>
                </a:srgbClr>
              </a:clrTo>
            </a:clrChange>
            <a:lum bright="70000" contrast="-70000"/>
          </a:blip>
          <a:srcRect/>
          <a:stretch>
            <a:fillRect/>
          </a:stretch>
        </p:blipFill>
        <p:spPr bwMode="auto">
          <a:xfrm>
            <a:off x="990600" y="304800"/>
            <a:ext cx="7239000" cy="5506907"/>
          </a:xfrm>
          <a:prstGeom prst="rect">
            <a:avLst/>
          </a:prstGeom>
          <a:ln>
            <a:noFill/>
          </a:ln>
          <a:effectLst>
            <a:glow rad="101600">
              <a:schemeClr val="accent1">
                <a:satMod val="175000"/>
                <a:alpha val="40000"/>
              </a:schemeClr>
            </a:glow>
            <a:outerShdw blurRad="50800" dist="38100" algn="l"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228600" y="228600"/>
            <a:ext cx="6553200" cy="1143000"/>
          </a:xfrm>
        </p:spPr>
        <p:txBody>
          <a:bodyPr>
            <a:noAutofit/>
          </a:bodyPr>
          <a:lstStyle>
            <a:extLst/>
          </a:lstStyle>
          <a:p>
            <a:r>
              <a:rPr lang="en-US" sz="4400" b="1" dirty="0" smtClean="0"/>
              <a:t>Current system include </a:t>
            </a:r>
            <a:endParaRPr lang="en-US" sz="4400" dirty="0"/>
          </a:p>
        </p:txBody>
      </p:sp>
      <p:pic>
        <p:nvPicPr>
          <p:cNvPr id="8" name="j0314068.jpg"/>
          <p:cNvPicPr>
            <a:picLocks noGrp="1" noChangeAspect="1"/>
          </p:cNvPicPr>
          <p:nvPr>
            <p:ph sz="quarter" idx="14"/>
          </p:nvPr>
        </p:nvPicPr>
        <p:blipFill>
          <a:blip r:embed="rId3" cstate="print">
            <a:clrChange>
              <a:clrFrom>
                <a:srgbClr val="FFFFFF"/>
              </a:clrFrom>
              <a:clrTo>
                <a:srgbClr val="FFFFFF">
                  <a:alpha val="0"/>
                </a:srgbClr>
              </a:clrTo>
            </a:clrChange>
          </a:blip>
          <a:stretch>
            <a:fillRect/>
          </a:stretch>
        </p:blipFill>
        <p:spPr>
          <a:xfrm>
            <a:off x="7391400" y="228600"/>
            <a:ext cx="1422578" cy="1333814"/>
          </a:xfrm>
        </p:spPr>
      </p:pic>
      <p:sp>
        <p:nvSpPr>
          <p:cNvPr id="6" name="Isosceles Triangle 5"/>
          <p:cNvSpPr/>
          <p:nvPr/>
        </p:nvSpPr>
        <p:spPr>
          <a:xfrm>
            <a:off x="1524000" y="1828800"/>
            <a:ext cx="4953000" cy="4953000"/>
          </a:xfrm>
          <a:prstGeom prst="triangl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7" name="Group 6"/>
          <p:cNvGrpSpPr/>
          <p:nvPr/>
        </p:nvGrpSpPr>
        <p:grpSpPr>
          <a:xfrm>
            <a:off x="3579025" y="2745601"/>
            <a:ext cx="4352921" cy="586233"/>
            <a:chOff x="3495682" y="916801"/>
            <a:chExt cx="4352921" cy="586233"/>
          </a:xfrm>
        </p:grpSpPr>
        <p:sp>
          <p:nvSpPr>
            <p:cNvPr id="25" name="Rounded Rectangle 24"/>
            <p:cNvSpPr/>
            <p:nvPr/>
          </p:nvSpPr>
          <p:spPr>
            <a:xfrm>
              <a:off x="3495682" y="916801"/>
              <a:ext cx="4352921" cy="586233"/>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Rounded Rectangle 5"/>
            <p:cNvSpPr/>
            <p:nvPr/>
          </p:nvSpPr>
          <p:spPr>
            <a:xfrm>
              <a:off x="3524300" y="945419"/>
              <a:ext cx="4295685" cy="5289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The Organizational Structure </a:t>
              </a:r>
              <a:endParaRPr lang="en-US" sz="2000" b="1" kern="1200" dirty="0"/>
            </a:p>
          </p:txBody>
        </p:sp>
      </p:grpSp>
      <p:grpSp>
        <p:nvGrpSpPr>
          <p:cNvPr id="9" name="Group 8"/>
          <p:cNvGrpSpPr/>
          <p:nvPr/>
        </p:nvGrpSpPr>
        <p:grpSpPr>
          <a:xfrm>
            <a:off x="3579025" y="3405114"/>
            <a:ext cx="4352921" cy="586233"/>
            <a:chOff x="3495682" y="1576314"/>
            <a:chExt cx="4352921" cy="586233"/>
          </a:xfrm>
        </p:grpSpPr>
        <p:sp>
          <p:nvSpPr>
            <p:cNvPr id="23" name="Rounded Rectangle 22"/>
            <p:cNvSpPr/>
            <p:nvPr/>
          </p:nvSpPr>
          <p:spPr>
            <a:xfrm>
              <a:off x="3495682" y="1576314"/>
              <a:ext cx="4352921" cy="586233"/>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Rounded Rectangle 7"/>
            <p:cNvSpPr/>
            <p:nvPr/>
          </p:nvSpPr>
          <p:spPr>
            <a:xfrm>
              <a:off x="3524300" y="1604932"/>
              <a:ext cx="4295685" cy="5289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Flow charts </a:t>
              </a:r>
              <a:endParaRPr lang="en-US" sz="2000" b="1" kern="1200" dirty="0"/>
            </a:p>
          </p:txBody>
        </p:sp>
      </p:grpSp>
      <p:grpSp>
        <p:nvGrpSpPr>
          <p:cNvPr id="10" name="Group 9"/>
          <p:cNvGrpSpPr/>
          <p:nvPr/>
        </p:nvGrpSpPr>
        <p:grpSpPr>
          <a:xfrm>
            <a:off x="3579025" y="4064627"/>
            <a:ext cx="4352921" cy="586233"/>
            <a:chOff x="3495682" y="2235827"/>
            <a:chExt cx="4352921" cy="586233"/>
          </a:xfrm>
        </p:grpSpPr>
        <p:sp>
          <p:nvSpPr>
            <p:cNvPr id="21" name="Rounded Rectangle 20"/>
            <p:cNvSpPr/>
            <p:nvPr/>
          </p:nvSpPr>
          <p:spPr>
            <a:xfrm>
              <a:off x="3495682" y="2235827"/>
              <a:ext cx="4352921" cy="586233"/>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Rounded Rectangle 9"/>
            <p:cNvSpPr/>
            <p:nvPr/>
          </p:nvSpPr>
          <p:spPr>
            <a:xfrm>
              <a:off x="3524300" y="2264445"/>
              <a:ext cx="4295685" cy="5289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The used reports templates</a:t>
              </a:r>
              <a:endParaRPr lang="en-US" sz="2000" b="1" kern="1200" dirty="0"/>
            </a:p>
          </p:txBody>
        </p:sp>
      </p:grpSp>
      <p:grpSp>
        <p:nvGrpSpPr>
          <p:cNvPr id="12" name="Group 11"/>
          <p:cNvGrpSpPr/>
          <p:nvPr/>
        </p:nvGrpSpPr>
        <p:grpSpPr>
          <a:xfrm>
            <a:off x="3579025" y="4724140"/>
            <a:ext cx="4352921" cy="586233"/>
            <a:chOff x="3495682" y="2895340"/>
            <a:chExt cx="4352921" cy="586233"/>
          </a:xfrm>
        </p:grpSpPr>
        <p:sp>
          <p:nvSpPr>
            <p:cNvPr id="19" name="Rounded Rectangle 18"/>
            <p:cNvSpPr/>
            <p:nvPr/>
          </p:nvSpPr>
          <p:spPr>
            <a:xfrm>
              <a:off x="3495682" y="2895340"/>
              <a:ext cx="4352921" cy="586233"/>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0" name="Rounded Rectangle 11"/>
            <p:cNvSpPr/>
            <p:nvPr/>
          </p:nvSpPr>
          <p:spPr>
            <a:xfrm>
              <a:off x="3524300" y="2923958"/>
              <a:ext cx="4295685" cy="5289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Performance indicator</a:t>
              </a:r>
              <a:endParaRPr lang="en-US" sz="2000" b="1" kern="1200" dirty="0"/>
            </a:p>
          </p:txBody>
        </p:sp>
      </p:grpSp>
      <p:grpSp>
        <p:nvGrpSpPr>
          <p:cNvPr id="13" name="Group 12"/>
          <p:cNvGrpSpPr/>
          <p:nvPr/>
        </p:nvGrpSpPr>
        <p:grpSpPr>
          <a:xfrm>
            <a:off x="3579025" y="5383653"/>
            <a:ext cx="4352921" cy="586233"/>
            <a:chOff x="3495682" y="3554853"/>
            <a:chExt cx="4352921" cy="586233"/>
          </a:xfrm>
        </p:grpSpPr>
        <p:sp>
          <p:nvSpPr>
            <p:cNvPr id="17" name="Rounded Rectangle 16"/>
            <p:cNvSpPr/>
            <p:nvPr/>
          </p:nvSpPr>
          <p:spPr>
            <a:xfrm>
              <a:off x="3495682" y="3554853"/>
              <a:ext cx="4352921" cy="586233"/>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Rounded Rectangle 13"/>
            <p:cNvSpPr/>
            <p:nvPr/>
          </p:nvSpPr>
          <p:spPr>
            <a:xfrm>
              <a:off x="3524300" y="3583471"/>
              <a:ext cx="4295685" cy="5289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Analysis of  available data</a:t>
              </a:r>
              <a:endParaRPr lang="en-US" sz="2000" b="1" kern="1200" dirty="0"/>
            </a:p>
          </p:txBody>
        </p:sp>
      </p:grpSp>
      <p:grpSp>
        <p:nvGrpSpPr>
          <p:cNvPr id="14" name="Group 13"/>
          <p:cNvGrpSpPr/>
          <p:nvPr/>
        </p:nvGrpSpPr>
        <p:grpSpPr>
          <a:xfrm>
            <a:off x="3579025" y="6043167"/>
            <a:ext cx="4352921" cy="586233"/>
            <a:chOff x="3495682" y="4214367"/>
            <a:chExt cx="4352921" cy="586233"/>
          </a:xfrm>
        </p:grpSpPr>
        <p:sp>
          <p:nvSpPr>
            <p:cNvPr id="15" name="Rounded Rectangle 14"/>
            <p:cNvSpPr/>
            <p:nvPr/>
          </p:nvSpPr>
          <p:spPr>
            <a:xfrm>
              <a:off x="3495682" y="4214367"/>
              <a:ext cx="4352921" cy="586233"/>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Rounded Rectangle 15"/>
            <p:cNvSpPr/>
            <p:nvPr/>
          </p:nvSpPr>
          <p:spPr>
            <a:xfrm>
              <a:off x="3524300" y="4242985"/>
              <a:ext cx="4295685" cy="5289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Problems related to the current system</a:t>
              </a:r>
              <a:endParaRPr lang="en-US" sz="2000" b="1" kern="1200" dirty="0"/>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7"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idescreenPresentatio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shade val="45000"/>
                <a:satMod val="150000"/>
              </a:schemeClr>
            </a:gs>
            <a:gs pos="35000">
              <a:schemeClr val="phClr">
                <a:shade val="60000"/>
                <a:satMod val="150000"/>
              </a:schemeClr>
            </a:gs>
            <a:gs pos="100000">
              <a:schemeClr val="phClr">
                <a:tint val="97000"/>
                <a:satMod val="200000"/>
              </a:schemeClr>
            </a:gs>
          </a:gsLst>
          <a:lin ang="16200000" scaled="1"/>
        </a:gra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WidescreenPresentation</Template>
  <TotalTime>0</TotalTime>
  <Words>2802</Words>
  <Application>Microsoft Office PowerPoint</Application>
  <PresentationFormat>On-screen Show (4:3)</PresentationFormat>
  <Paragraphs>1141</Paragraphs>
  <Slides>82</Slides>
  <Notes>65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82</vt:i4>
      </vt:variant>
    </vt:vector>
  </HeadingPairs>
  <TitlesOfParts>
    <vt:vector size="84" baseType="lpstr">
      <vt:lpstr>WidescreenPresentation</vt:lpstr>
      <vt:lpstr>Visio</vt:lpstr>
      <vt:lpstr>Creating  HEALTHCARE for the WORLD</vt:lpstr>
      <vt:lpstr>An- Najah National University Faculty of Engineering Industrial Engineering Department  </vt:lpstr>
      <vt:lpstr>Sections :</vt:lpstr>
      <vt:lpstr>Al-Arabi Specialized Hospital</vt:lpstr>
      <vt:lpstr>Objectives</vt:lpstr>
      <vt:lpstr>Maintenance </vt:lpstr>
      <vt:lpstr>Maintenance in Healthcare Facilities</vt:lpstr>
      <vt:lpstr>CURRENT SYSTEM</vt:lpstr>
      <vt:lpstr>Current system include </vt:lpstr>
      <vt:lpstr>The Organizational Structure </vt:lpstr>
      <vt:lpstr>The Maintenance Activities Process</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SUGGESTED MAINTENANCE MANAGEMENT SYSTEM</vt:lpstr>
      <vt:lpstr>Suggested Maintenance Management System</vt:lpstr>
      <vt:lpstr>Job Description </vt:lpstr>
      <vt:lpstr>Job Description </vt:lpstr>
      <vt:lpstr>Job Description </vt:lpstr>
      <vt:lpstr>Organizational Structure</vt:lpstr>
      <vt:lpstr>Flow Charts</vt:lpstr>
      <vt:lpstr>Flow Charts</vt:lpstr>
      <vt:lpstr>Flow Charts</vt:lpstr>
      <vt:lpstr>Suggested Tracking Serial Number</vt:lpstr>
      <vt:lpstr>Suggested Report Templates</vt:lpstr>
      <vt:lpstr>Suggested Report Templates</vt:lpstr>
      <vt:lpstr>Suggested Report Templates</vt:lpstr>
      <vt:lpstr>Suggested Report Templates</vt:lpstr>
      <vt:lpstr>Suggested Report Templates </vt:lpstr>
      <vt:lpstr>Suggested Report Templates</vt:lpstr>
      <vt:lpstr>Suggested Report Templates </vt:lpstr>
      <vt:lpstr>Suggested Report Templates</vt:lpstr>
      <vt:lpstr>Suggested Measurement of  Maintenance Activities Performance</vt:lpstr>
      <vt:lpstr>Slide 50</vt:lpstr>
      <vt:lpstr>Slide 51</vt:lpstr>
      <vt:lpstr>Slide 52</vt:lpstr>
      <vt:lpstr>Slide 53</vt:lpstr>
      <vt:lpstr>Slide 54</vt:lpstr>
      <vt:lpstr>Slide 55</vt:lpstr>
      <vt:lpstr>5S Implementation</vt:lpstr>
      <vt:lpstr>5S Implementation</vt:lpstr>
      <vt:lpstr>5S Implementation</vt:lpstr>
      <vt:lpstr>5S Implementation</vt:lpstr>
      <vt:lpstr>5S Implementation</vt:lpstr>
      <vt:lpstr>CMMS</vt:lpstr>
      <vt:lpstr>Computerized Maintenance  Management System (CMMS)</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RECOMMENDATIONS</vt:lpstr>
      <vt:lpstr>Recommendation </vt:lpstr>
      <vt:lpstr>Slide 82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2011-12-24T21:21:23Z</dcterms:created>
  <dcterms:modified xsi:type="dcterms:W3CDTF">2011-12-28T09:07:55Z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12.0.4518</vt:lpwstr>
  </property>
</Properties>
</file>