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2" r:id="rId16"/>
    <p:sldId id="270" r:id="rId17"/>
    <p:sldId id="271" r:id="rId18"/>
    <p:sldId id="268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3" autoAdjust="0"/>
    <p:restoredTop sz="94660"/>
  </p:normalViewPr>
  <p:slideViewPr>
    <p:cSldViewPr>
      <p:cViewPr varScale="1">
        <p:scale>
          <a:sx n="69" d="100"/>
          <a:sy n="69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85AC3-3F38-4293-A354-0EAF662963E4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D3DA0-0D7B-470C-87BF-24ABE875E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869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15 , 27, 29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93A47-ECF7-4DED-851A-46F9366B6733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467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7547C-A173-4DF9-8AA3-C3C62215A197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5/18/2013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E8E4-2017-4F07-B59B-C6CDA5AA421F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6267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7547C-A173-4DF9-8AA3-C3C62215A197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5/18/2013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E8E4-2017-4F07-B59B-C6CDA5AA421F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002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7547C-A173-4DF9-8AA3-C3C62215A197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5/18/2013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E8E4-2017-4F07-B59B-C6CDA5AA421F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9037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7547C-A173-4DF9-8AA3-C3C62215A197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5/18/2013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E8E4-2017-4F07-B59B-C6CDA5AA421F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223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7547C-A173-4DF9-8AA3-C3C62215A197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5/18/2013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E8E4-2017-4F07-B59B-C6CDA5AA421F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8356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7547C-A173-4DF9-8AA3-C3C62215A197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5/18/2013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E8E4-2017-4F07-B59B-C6CDA5AA421F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4036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7547C-A173-4DF9-8AA3-C3C62215A197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5/18/2013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E8E4-2017-4F07-B59B-C6CDA5AA421F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3790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7547C-A173-4DF9-8AA3-C3C62215A197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5/18/2013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E8E4-2017-4F07-B59B-C6CDA5AA421F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577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7547C-A173-4DF9-8AA3-C3C62215A197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5/18/2013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7E3E8E4-2017-4F07-B59B-C6CDA5AA421F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1024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7547C-A173-4DF9-8AA3-C3C62215A197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5/18/2013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E8E4-2017-4F07-B59B-C6CDA5AA421F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7509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7547C-A173-4DF9-8AA3-C3C62215A197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5/18/2013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E8E4-2017-4F07-B59B-C6CDA5AA421F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128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27547C-A173-4DF9-8AA3-C3C62215A197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5/18/2013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E3E8E4-2017-4F07-B59B-C6CDA5AA421F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1328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homeupgrade.com/wp-content/uploads/media/hai_mce_home_contr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8436429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679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/>
              <a:t>There are 5 Pins in a relay. Two pins </a:t>
            </a:r>
            <a:r>
              <a:rPr lang="en-US" dirty="0" smtClean="0"/>
              <a:t>1 </a:t>
            </a:r>
            <a:r>
              <a:rPr lang="en-US" dirty="0"/>
              <a:t>and </a:t>
            </a:r>
            <a:r>
              <a:rPr lang="en-US" dirty="0" smtClean="0"/>
              <a:t>2 </a:t>
            </a:r>
            <a:r>
              <a:rPr lang="en-US" dirty="0"/>
              <a:t>are two ends of a coil that are kept inside the relay. The coil is wound on a small rod that gets magnetized whenever current passes through it.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581400"/>
            <a:ext cx="190500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http://img.ehowcdn.com/article-new/ehow/images/a07/7c/ts/wire-12volt-5pin-relay-800x80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472" y="685800"/>
            <a:ext cx="3352799" cy="2333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2223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856488"/>
          </a:xfrm>
        </p:spPr>
        <p:txBody>
          <a:bodyPr/>
          <a:lstStyle/>
          <a:p>
            <a:r>
              <a:rPr lang="en-US" dirty="0" smtClean="0"/>
              <a:t>Motion sensor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/>
              <a:t>pet immunity linear image PIR </a:t>
            </a:r>
            <a:r>
              <a:rPr lang="en-US" dirty="0" smtClean="0"/>
              <a:t>sensor</a:t>
            </a:r>
          </a:p>
          <a:p>
            <a:endParaRPr lang="en-US" dirty="0" smtClean="0"/>
          </a:p>
          <a:p>
            <a:r>
              <a:rPr lang="en-US" dirty="0" smtClean="0"/>
              <a:t>Two pins for VCC, GND.</a:t>
            </a:r>
          </a:p>
          <a:p>
            <a:endParaRPr lang="en-US" dirty="0" smtClean="0"/>
          </a:p>
          <a:p>
            <a:r>
              <a:rPr lang="en-US" dirty="0" smtClean="0"/>
              <a:t>Wire </a:t>
            </a:r>
            <a:r>
              <a:rPr lang="en-US" dirty="0"/>
              <a:t>one side of contact to Arduino </a:t>
            </a:r>
            <a:r>
              <a:rPr lang="en-US" dirty="0"/>
              <a:t>digital </a:t>
            </a:r>
            <a:r>
              <a:rPr lang="en-US" dirty="0" smtClean="0"/>
              <a:t>pin(input), </a:t>
            </a:r>
            <a:r>
              <a:rPr lang="en-US" dirty="0"/>
              <a:t>the other side of contact to a </a:t>
            </a:r>
            <a:r>
              <a:rPr lang="en-US" dirty="0" smtClean="0"/>
              <a:t>5 VCC.</a:t>
            </a:r>
          </a:p>
        </p:txBody>
      </p:sp>
      <p:pic>
        <p:nvPicPr>
          <p:cNvPr id="8" name="Picture 7" descr="http://folk.ntnu.no/gautev/test/PIR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91100" y="3086100"/>
            <a:ext cx="3657600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762000"/>
            <a:ext cx="1676400" cy="1982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7287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856488"/>
          </a:xfrm>
        </p:spPr>
        <p:txBody>
          <a:bodyPr/>
          <a:lstStyle/>
          <a:p>
            <a:r>
              <a:rPr lang="en-US" dirty="0" smtClean="0"/>
              <a:t>Temperature sensor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tempC = (5.0 * analogRead(tempPin) * 100.0)/</a:t>
            </a:r>
            <a:r>
              <a:rPr lang="pt-BR" dirty="0" smtClean="0"/>
              <a:t>1024.0</a:t>
            </a:r>
            <a:endParaRPr lang="en-US" dirty="0"/>
          </a:p>
        </p:txBody>
      </p:sp>
      <p:pic>
        <p:nvPicPr>
          <p:cNvPr id="7170" name="Picture 2" descr="E:\Users\audai\السنةالخامسة\Graduation project 2\Images\20130501_1506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597727"/>
            <a:ext cx="5029200" cy="377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8559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32688"/>
          </a:xfrm>
        </p:spPr>
        <p:txBody>
          <a:bodyPr/>
          <a:lstStyle/>
          <a:p>
            <a:r>
              <a:rPr lang="en-US" dirty="0" smtClean="0"/>
              <a:t>Smart phone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89120"/>
          </a:xfrm>
        </p:spPr>
        <p:txBody>
          <a:bodyPr>
            <a:normAutofit/>
          </a:bodyPr>
          <a:lstStyle/>
          <a:p>
            <a:r>
              <a:rPr lang="en-US" dirty="0"/>
              <a:t>M</a:t>
            </a:r>
            <a:r>
              <a:rPr lang="en-US" dirty="0" smtClean="0"/>
              <a:t>obile </a:t>
            </a:r>
            <a:r>
              <a:rPr lang="en-US" dirty="0"/>
              <a:t>application </a:t>
            </a:r>
            <a:r>
              <a:rPr lang="en-US" dirty="0" smtClean="0"/>
              <a:t>work </a:t>
            </a:r>
            <a:r>
              <a:rPr lang="en-US" dirty="0"/>
              <a:t>on android platform to make it easier for people to control their home </a:t>
            </a:r>
            <a:r>
              <a:rPr lang="en-US" dirty="0" smtClean="0"/>
              <a:t>devices.</a:t>
            </a:r>
          </a:p>
          <a:p>
            <a:endParaRPr lang="en-US" dirty="0"/>
          </a:p>
          <a:p>
            <a:r>
              <a:rPr lang="en-US" dirty="0" smtClean="0"/>
              <a:t>Two </a:t>
            </a:r>
            <a:r>
              <a:rPr lang="en-US" dirty="0"/>
              <a:t>methods to send the messages from the application on their smart phone to arduino microcontroller which contains GPRS/GSM Shield:</a:t>
            </a:r>
          </a:p>
          <a:p>
            <a:pPr marL="907542" lvl="1" indent="-514350">
              <a:buFont typeface="+mj-lt"/>
              <a:buAutoNum type="romanUcPeriod"/>
            </a:pPr>
            <a:r>
              <a:rPr lang="en-US" dirty="0"/>
              <a:t>1- Using direct message form his/her mobile to the GSM Shield.</a:t>
            </a:r>
          </a:p>
          <a:p>
            <a:pPr marL="907542" lvl="1" indent="-514350">
              <a:buFont typeface="+mj-lt"/>
              <a:buAutoNum type="romanUcPeriod"/>
            </a:pPr>
            <a:r>
              <a:rPr lang="en-US" dirty="0"/>
              <a:t>Using social sites, in this project we used the twitter web site.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849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8229600" cy="5410200"/>
          </a:xfrm>
        </p:spPr>
        <p:txBody>
          <a:bodyPr numCol="2"/>
          <a:lstStyle/>
          <a:p>
            <a:r>
              <a:rPr lang="en-US" dirty="0"/>
              <a:t> </a:t>
            </a:r>
            <a:r>
              <a:rPr lang="en-US" dirty="0" smtClean="0"/>
              <a:t>Twitter </a:t>
            </a:r>
            <a:r>
              <a:rPr lang="en-US" dirty="0"/>
              <a:t>account for our application </a:t>
            </a:r>
            <a:endParaRPr lang="en-US" dirty="0"/>
          </a:p>
          <a:p>
            <a:r>
              <a:rPr lang="en-US" dirty="0"/>
              <a:t>F</a:t>
            </a:r>
            <a:r>
              <a:rPr lang="en-US" dirty="0" smtClean="0"/>
              <a:t>ollow </a:t>
            </a:r>
            <a:r>
              <a:rPr lang="en-US" dirty="0"/>
              <a:t>the application account </a:t>
            </a:r>
            <a:endParaRPr lang="en-US" dirty="0" smtClean="0"/>
          </a:p>
          <a:p>
            <a:r>
              <a:rPr lang="en-US" dirty="0"/>
              <a:t>A</a:t>
            </a:r>
            <a:r>
              <a:rPr lang="en-US" dirty="0" smtClean="0"/>
              <a:t>ctivate </a:t>
            </a:r>
            <a:r>
              <a:rPr lang="en-US" dirty="0"/>
              <a:t>twitter text </a:t>
            </a:r>
            <a:r>
              <a:rPr lang="en-US" dirty="0" smtClean="0"/>
              <a:t>messaging</a:t>
            </a:r>
          </a:p>
          <a:p>
            <a:pPr defTabSz="133350"/>
            <a:r>
              <a:rPr lang="en-US" dirty="0" smtClean="0"/>
              <a:t>When user make </a:t>
            </a:r>
            <a:r>
              <a:rPr lang="en-US" dirty="0"/>
              <a:t>a tweet </a:t>
            </a:r>
            <a:r>
              <a:rPr lang="en-US" dirty="0" smtClean="0"/>
              <a:t>using </a:t>
            </a:r>
            <a:r>
              <a:rPr lang="en-US" dirty="0"/>
              <a:t>the application </a:t>
            </a:r>
            <a:r>
              <a:rPr lang="en-US" dirty="0" smtClean="0"/>
              <a:t>on </a:t>
            </a:r>
            <a:r>
              <a:rPr lang="en-US" b="1" dirty="0" smtClean="0"/>
              <a:t>Arduino account, </a:t>
            </a:r>
            <a:r>
              <a:rPr lang="en-US" dirty="0"/>
              <a:t>the message </a:t>
            </a:r>
            <a:r>
              <a:rPr lang="en-US" dirty="0" smtClean="0"/>
              <a:t>will send </a:t>
            </a:r>
            <a:r>
              <a:rPr lang="en-US" dirty="0"/>
              <a:t>to the GSM shield </a:t>
            </a:r>
            <a:r>
              <a:rPr lang="en-US" dirty="0" smtClean="0"/>
              <a:t>connected with arduino </a:t>
            </a:r>
            <a:r>
              <a:rPr lang="en-US" dirty="0"/>
              <a:t>microcontroller .</a:t>
            </a:r>
          </a:p>
          <a:p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066800"/>
            <a:ext cx="5202382" cy="3719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3398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856488"/>
          </a:xfrm>
        </p:spPr>
        <p:txBody>
          <a:bodyPr>
            <a:normAutofit/>
          </a:bodyPr>
          <a:lstStyle/>
          <a:p>
            <a:r>
              <a:rPr lang="en-US" dirty="0" smtClean="0"/>
              <a:t>Message format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message format is simple and </a:t>
            </a:r>
            <a:r>
              <a:rPr lang="en-US" dirty="0" smtClean="0"/>
              <a:t>consists of: </a:t>
            </a:r>
            <a:endParaRPr lang="en-US" dirty="0"/>
          </a:p>
          <a:p>
            <a:pPr marL="850392" lvl="1" indent="-457200">
              <a:buFont typeface="+mj-lt"/>
              <a:buAutoNum type="alphaLcPeriod"/>
            </a:pPr>
            <a:r>
              <a:rPr lang="en-US" dirty="0"/>
              <a:t>The simple code </a:t>
            </a:r>
            <a:r>
              <a:rPr lang="en-US" dirty="0" smtClean="0"/>
              <a:t>generated depending </a:t>
            </a:r>
            <a:r>
              <a:rPr lang="en-US" dirty="0"/>
              <a:t>on a particular math </a:t>
            </a:r>
            <a:r>
              <a:rPr lang="en-US" dirty="0" smtClean="0"/>
              <a:t>equation</a:t>
            </a:r>
            <a:r>
              <a:rPr lang="en-US" dirty="0"/>
              <a:t>:</a:t>
            </a:r>
            <a:endParaRPr lang="en-US" dirty="0" smtClean="0"/>
          </a:p>
          <a:p>
            <a:pPr marL="393192" lvl="1" indent="0">
              <a:buNone/>
            </a:pPr>
            <a:r>
              <a:rPr lang="en-US" sz="2800" b="1" dirty="0" err="1">
                <a:solidFill>
                  <a:srgbClr val="FF6600"/>
                </a:solidFill>
              </a:rPr>
              <a:t>newValue</a:t>
            </a:r>
            <a:r>
              <a:rPr lang="en-US" sz="2800" b="1" dirty="0">
                <a:solidFill>
                  <a:srgbClr val="FF6600"/>
                </a:solidFill>
              </a:rPr>
              <a:t> = ((</a:t>
            </a:r>
            <a:r>
              <a:rPr lang="en-US" sz="2800" b="1" dirty="0" err="1">
                <a:solidFill>
                  <a:srgbClr val="FF6600"/>
                </a:solidFill>
              </a:rPr>
              <a:t>oldValue</a:t>
            </a:r>
            <a:r>
              <a:rPr lang="en-US" sz="2800" b="1" dirty="0">
                <a:solidFill>
                  <a:srgbClr val="FF6600"/>
                </a:solidFill>
              </a:rPr>
              <a:t> + (</a:t>
            </a:r>
            <a:r>
              <a:rPr lang="en-US" sz="2800" b="1" dirty="0" err="1">
                <a:solidFill>
                  <a:srgbClr val="FF6600"/>
                </a:solidFill>
              </a:rPr>
              <a:t>oldValue</a:t>
            </a:r>
            <a:r>
              <a:rPr lang="en-US" sz="2800" b="1" dirty="0">
                <a:solidFill>
                  <a:srgbClr val="FF6600"/>
                </a:solidFill>
              </a:rPr>
              <a:t> *2)/5)%10000)</a:t>
            </a:r>
            <a:endParaRPr lang="en-US" sz="2800" dirty="0">
              <a:solidFill>
                <a:srgbClr val="FF6600"/>
              </a:solidFill>
            </a:endParaRPr>
          </a:p>
          <a:p>
            <a:pPr marL="850392" lvl="1" indent="-457200">
              <a:buFont typeface="+mj-lt"/>
              <a:buAutoNum type="alphaLcPeriod"/>
            </a:pPr>
            <a:r>
              <a:rPr lang="en-US" dirty="0"/>
              <a:t>Also it contains the number of device we want to control and the status of the device which could be on or off.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570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50127" y="1066800"/>
            <a:ext cx="2895600" cy="1066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3214:41</a:t>
            </a:r>
            <a:endParaRPr lang="en-US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876800" y="1752600"/>
            <a:ext cx="2133600" cy="1752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4038600" y="1787157"/>
            <a:ext cx="547255" cy="20990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3408218" y="1717884"/>
            <a:ext cx="971947" cy="180189"/>
          </a:xfrm>
          <a:custGeom>
            <a:avLst/>
            <a:gdLst>
              <a:gd name="connsiteX0" fmla="*/ 0 w 971947"/>
              <a:gd name="connsiteY0" fmla="*/ 83207 h 180189"/>
              <a:gd name="connsiteX1" fmla="*/ 69273 w 971947"/>
              <a:gd name="connsiteY1" fmla="*/ 97061 h 180189"/>
              <a:gd name="connsiteX2" fmla="*/ 124691 w 971947"/>
              <a:gd name="connsiteY2" fmla="*/ 110916 h 180189"/>
              <a:gd name="connsiteX3" fmla="*/ 263237 w 971947"/>
              <a:gd name="connsiteY3" fmla="*/ 124771 h 180189"/>
              <a:gd name="connsiteX4" fmla="*/ 304800 w 971947"/>
              <a:gd name="connsiteY4" fmla="*/ 138625 h 180189"/>
              <a:gd name="connsiteX5" fmla="*/ 429491 w 971947"/>
              <a:gd name="connsiteY5" fmla="*/ 152480 h 180189"/>
              <a:gd name="connsiteX6" fmla="*/ 471055 w 971947"/>
              <a:gd name="connsiteY6" fmla="*/ 180189 h 180189"/>
              <a:gd name="connsiteX7" fmla="*/ 568037 w 971947"/>
              <a:gd name="connsiteY7" fmla="*/ 166334 h 180189"/>
              <a:gd name="connsiteX8" fmla="*/ 609600 w 971947"/>
              <a:gd name="connsiteY8" fmla="*/ 138625 h 180189"/>
              <a:gd name="connsiteX9" fmla="*/ 692727 w 971947"/>
              <a:gd name="connsiteY9" fmla="*/ 124771 h 180189"/>
              <a:gd name="connsiteX10" fmla="*/ 928255 w 971947"/>
              <a:gd name="connsiteY10" fmla="*/ 83207 h 180189"/>
              <a:gd name="connsiteX11" fmla="*/ 942109 w 971947"/>
              <a:gd name="connsiteY11" fmla="*/ 41643 h 180189"/>
              <a:gd name="connsiteX12" fmla="*/ 955964 w 971947"/>
              <a:gd name="connsiteY12" fmla="*/ 80 h 180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71947" h="180189">
                <a:moveTo>
                  <a:pt x="0" y="83207"/>
                </a:moveTo>
                <a:cubicBezTo>
                  <a:pt x="23091" y="87825"/>
                  <a:pt x="46285" y="91953"/>
                  <a:pt x="69273" y="97061"/>
                </a:cubicBezTo>
                <a:cubicBezTo>
                  <a:pt x="87861" y="101192"/>
                  <a:pt x="105841" y="108223"/>
                  <a:pt x="124691" y="110916"/>
                </a:cubicBezTo>
                <a:cubicBezTo>
                  <a:pt x="170637" y="117480"/>
                  <a:pt x="217055" y="120153"/>
                  <a:pt x="263237" y="124771"/>
                </a:cubicBezTo>
                <a:cubicBezTo>
                  <a:pt x="277091" y="129389"/>
                  <a:pt x="290395" y="136224"/>
                  <a:pt x="304800" y="138625"/>
                </a:cubicBezTo>
                <a:cubicBezTo>
                  <a:pt x="346050" y="145500"/>
                  <a:pt x="388920" y="142337"/>
                  <a:pt x="429491" y="152480"/>
                </a:cubicBezTo>
                <a:cubicBezTo>
                  <a:pt x="445645" y="156519"/>
                  <a:pt x="457200" y="170953"/>
                  <a:pt x="471055" y="180189"/>
                </a:cubicBezTo>
                <a:cubicBezTo>
                  <a:pt x="503382" y="175571"/>
                  <a:pt x="536759" y="175718"/>
                  <a:pt x="568037" y="166334"/>
                </a:cubicBezTo>
                <a:cubicBezTo>
                  <a:pt x="583986" y="161549"/>
                  <a:pt x="593804" y="143890"/>
                  <a:pt x="609600" y="138625"/>
                </a:cubicBezTo>
                <a:cubicBezTo>
                  <a:pt x="636250" y="129742"/>
                  <a:pt x="665018" y="129389"/>
                  <a:pt x="692727" y="124771"/>
                </a:cubicBezTo>
                <a:cubicBezTo>
                  <a:pt x="779687" y="37811"/>
                  <a:pt x="653417" y="151917"/>
                  <a:pt x="928255" y="83207"/>
                </a:cubicBezTo>
                <a:cubicBezTo>
                  <a:pt x="942423" y="79665"/>
                  <a:pt x="935578" y="54705"/>
                  <a:pt x="942109" y="41643"/>
                </a:cubicBezTo>
                <a:cubicBezTo>
                  <a:pt x="964811" y="-3762"/>
                  <a:pt x="988568" y="80"/>
                  <a:pt x="955964" y="8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9" idx="3"/>
          </p:cNvCxnSpPr>
          <p:nvPr/>
        </p:nvCxnSpPr>
        <p:spPr>
          <a:xfrm flipH="1">
            <a:off x="1981200" y="1842655"/>
            <a:ext cx="1690255" cy="11291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858000" y="36576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Turn on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404754" y="4008337"/>
            <a:ext cx="2081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Device number 4</a:t>
            </a:r>
            <a:endParaRPr lang="en-US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219200" y="3144982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Serial code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455746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8175" y="372979"/>
            <a:ext cx="3067483" cy="838200"/>
          </a:xfrm>
        </p:spPr>
        <p:txBody>
          <a:bodyPr/>
          <a:lstStyle/>
          <a:p>
            <a:r>
              <a:rPr lang="en-US" dirty="0" smtClean="0"/>
              <a:t>Gathering</a:t>
            </a:r>
            <a:endParaRPr lang="en-US" dirty="0"/>
          </a:p>
        </p:txBody>
      </p:sp>
      <p:pic>
        <p:nvPicPr>
          <p:cNvPr id="9218" name="Picture 2" descr="C:\Users\audai\Pictures\Screenshots\Screenshot (14)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56" y="1447800"/>
            <a:ext cx="8498205" cy="531137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>
            <a:stCxn id="9218" idx="7"/>
          </p:cNvCxnSpPr>
          <p:nvPr/>
        </p:nvCxnSpPr>
        <p:spPr>
          <a:xfrm flipV="1">
            <a:off x="7410228" y="1219200"/>
            <a:ext cx="438372" cy="10064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429000" y="1219200"/>
            <a:ext cx="4200414" cy="10064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019800" y="3810000"/>
            <a:ext cx="2133600" cy="1981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1600200" y="1981200"/>
            <a:ext cx="2362200" cy="76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219200" y="4800600"/>
            <a:ext cx="2209800" cy="1295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257800" y="990600"/>
            <a:ext cx="76200" cy="1333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657123" y="849868"/>
            <a:ext cx="1228093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Two Lamps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029200" y="607413"/>
            <a:ext cx="1604991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Arduino + GSM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56556" y="1579302"/>
            <a:ext cx="1388585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Temperature</a:t>
            </a:r>
            <a:br>
              <a:rPr lang="en-US" dirty="0" smtClean="0"/>
            </a:br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56556" y="6172038"/>
            <a:ext cx="193751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Mobile application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466301" y="5837159"/>
            <a:ext cx="156485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Motion Sensor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4724400" y="1981200"/>
            <a:ext cx="914400" cy="120336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6810042" y="2620488"/>
            <a:ext cx="914400" cy="120336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2781300" y="2324100"/>
            <a:ext cx="762000" cy="101534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5487643" y="3222171"/>
            <a:ext cx="914400" cy="120336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365664" y="3501805"/>
            <a:ext cx="2154382" cy="303956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 rot="4702690">
            <a:off x="3679681" y="2319413"/>
            <a:ext cx="670321" cy="89369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077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4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14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000"/>
                            </p:stCondLst>
                            <p:childTnLst>
                              <p:par>
                                <p:cTn id="64" presetID="14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10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2000"/>
                            </p:stCondLst>
                            <p:childTnLst>
                              <p:par>
                                <p:cTn id="81" presetID="14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30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5000"/>
                            </p:stCondLst>
                            <p:childTnLst>
                              <p:par>
                                <p:cTn id="98" presetID="14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3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874" y="609600"/>
            <a:ext cx="8229600" cy="819912"/>
          </a:xfrm>
        </p:spPr>
        <p:txBody>
          <a:bodyPr anchor="t">
            <a:normAutofit/>
          </a:bodyPr>
          <a:lstStyle/>
          <a:p>
            <a:r>
              <a:rPr lang="en-US" dirty="0"/>
              <a:t>Control the </a:t>
            </a:r>
            <a:r>
              <a:rPr lang="en-US" dirty="0" smtClean="0"/>
              <a:t>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6927" y="1447800"/>
            <a:ext cx="8229600" cy="5257800"/>
          </a:xfrm>
        </p:spPr>
        <p:txBody>
          <a:bodyPr numCol="2"/>
          <a:lstStyle/>
          <a:p>
            <a:r>
              <a:rPr lang="en-US" dirty="0" smtClean="0"/>
              <a:t>Using </a:t>
            </a:r>
            <a:r>
              <a:rPr lang="en-US" dirty="0"/>
              <a:t>relays to take the voltage from home voltage source to operate the two lamps that worked on 220 </a:t>
            </a:r>
            <a:r>
              <a:rPr lang="en-US" dirty="0" smtClean="0"/>
              <a:t>volt.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user can control the two lights on or off using the mobile </a:t>
            </a:r>
            <a:r>
              <a:rPr lang="en-US" dirty="0" smtClean="0"/>
              <a:t>application.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when the message arrive to microcontroller that contains GPRS/GSM Shield it control lamps that connect to it .</a:t>
            </a:r>
          </a:p>
          <a:p>
            <a:endParaRPr lang="en-US" dirty="0"/>
          </a:p>
        </p:txBody>
      </p:sp>
      <p:pic>
        <p:nvPicPr>
          <p:cNvPr id="10242" name="Picture 2" descr="C:\Users\audai\Pictures\Screenshots\Screenshot (15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63" y="2438400"/>
            <a:ext cx="5257800" cy="369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777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229600" cy="819912"/>
          </a:xfrm>
        </p:spPr>
        <p:txBody>
          <a:bodyPr anchor="t">
            <a:normAutofit/>
          </a:bodyPr>
          <a:lstStyle/>
          <a:p>
            <a:r>
              <a:rPr lang="en-US" dirty="0"/>
              <a:t>Warning </a:t>
            </a:r>
            <a:r>
              <a:rPr lang="en-US" dirty="0" smtClean="0"/>
              <a:t>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8229600" cy="4876800"/>
          </a:xfrm>
        </p:spPr>
        <p:txBody>
          <a:bodyPr numCol="1"/>
          <a:lstStyle/>
          <a:p>
            <a:r>
              <a:rPr lang="en-US" b="1" u="sng" dirty="0" smtClean="0"/>
              <a:t>Stolen accidents</a:t>
            </a:r>
            <a:endParaRPr lang="en-US" dirty="0"/>
          </a:p>
          <a:p>
            <a:pPr lvl="1"/>
            <a:r>
              <a:rPr lang="en-US" dirty="0" smtClean="0"/>
              <a:t>Using motion </a:t>
            </a:r>
            <a:r>
              <a:rPr lang="en-US" dirty="0"/>
              <a:t>sensor which called pet immunity linear image PIR sensor to detect the motion </a:t>
            </a:r>
            <a:r>
              <a:rPr lang="en-US" dirty="0" smtClean="0"/>
              <a:t>at home </a:t>
            </a:r>
            <a:r>
              <a:rPr lang="en-US" dirty="0"/>
              <a:t>and send a warning message to a particular mobile </a:t>
            </a:r>
            <a:r>
              <a:rPr lang="en-US" dirty="0" smtClean="0"/>
              <a:t>number.</a:t>
            </a:r>
            <a:endParaRPr lang="en-US" dirty="0"/>
          </a:p>
        </p:txBody>
      </p:sp>
      <p:pic>
        <p:nvPicPr>
          <p:cNvPr id="11266" name="Picture 2" descr="C:\Users\audai\Pictures\Screenshots\Screenshot (16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276600"/>
            <a:ext cx="5029200" cy="3274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267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470029" y="5902516"/>
            <a:ext cx="2133600" cy="74556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Dr. Ashraf Armoush                Supervisor</a:t>
            </a:r>
            <a:endParaRPr lang="ar-AE" dirty="0">
              <a:solidFill>
                <a:prstClr val="black"/>
              </a:solidFill>
            </a:endParaRPr>
          </a:p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301842" y="3519329"/>
            <a:ext cx="2384957" cy="74556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dirty="0" smtClean="0">
                <a:solidFill>
                  <a:prstClr val="black"/>
                </a:solidFill>
                <a:latin typeface="Lucida Sans Unicode"/>
              </a:rPr>
              <a:t>Oday Jihad </a:t>
            </a:r>
            <a:r>
              <a:rPr lang="en-US" dirty="0">
                <a:solidFill>
                  <a:prstClr val="black"/>
                </a:solidFill>
                <a:latin typeface="Lucida Sans Unicode"/>
              </a:rPr>
              <a:t>Ibrahim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1000" y="3519329"/>
            <a:ext cx="2479430" cy="74556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  <a:latin typeface="Lucida Sans Unicode"/>
              </a:rPr>
              <a:t>Tariq </a:t>
            </a:r>
            <a:r>
              <a:rPr lang="en-US" dirty="0" err="1" smtClean="0">
                <a:solidFill>
                  <a:prstClr val="black"/>
                </a:solidFill>
                <a:latin typeface="Lucida Sans Unicode"/>
              </a:rPr>
              <a:t>Ziad</a:t>
            </a:r>
            <a:r>
              <a:rPr lang="en-US" dirty="0" smtClean="0">
                <a:solidFill>
                  <a:prstClr val="black"/>
                </a:solidFill>
                <a:latin typeface="Lucida Sans Unicode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Lucida Sans Unicode"/>
              </a:rPr>
              <a:t>Yameen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905" y="983586"/>
            <a:ext cx="1895475" cy="2506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Audai\Downloads\Tariq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58149"/>
            <a:ext cx="2590800" cy="2531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305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458200" cy="5486400"/>
          </a:xfrm>
        </p:spPr>
        <p:txBody>
          <a:bodyPr numCol="2"/>
          <a:lstStyle/>
          <a:p>
            <a:pPr marL="274320" lvl="1" indent="-274320">
              <a:buClr>
                <a:schemeClr val="accent3"/>
              </a:buClr>
              <a:buSzPct val="95000"/>
            </a:pPr>
            <a:r>
              <a:rPr lang="en-US" sz="2600" b="1" u="sng" dirty="0"/>
              <a:t>Fire </a:t>
            </a:r>
            <a:r>
              <a:rPr lang="en-US" sz="2600" b="1" u="sng" dirty="0" smtClean="0"/>
              <a:t>accidents</a:t>
            </a:r>
            <a:endParaRPr lang="en-US" sz="2600" b="1" u="sng" dirty="0"/>
          </a:p>
          <a:p>
            <a:pPr lvl="1"/>
            <a:r>
              <a:rPr lang="en-US" dirty="0"/>
              <a:t>We used the heat sensor which called (LM35 DZ) </a:t>
            </a:r>
            <a:r>
              <a:rPr lang="en-US" dirty="0" smtClean="0"/>
              <a:t>sensor </a:t>
            </a:r>
            <a:r>
              <a:rPr lang="en-US" dirty="0"/>
              <a:t>to detect the abnormal increase in temperatures </a:t>
            </a:r>
            <a:r>
              <a:rPr lang="en-US" dirty="0" smtClean="0"/>
              <a:t>at home </a:t>
            </a:r>
            <a:r>
              <a:rPr lang="en-US" dirty="0"/>
              <a:t>and send a warning message to a particular mobile </a:t>
            </a:r>
            <a:r>
              <a:rPr lang="en-US" dirty="0" smtClean="0"/>
              <a:t>number.</a:t>
            </a:r>
            <a:endParaRPr lang="en-US" dirty="0"/>
          </a:p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257" y="1357744"/>
            <a:ext cx="4184129" cy="3747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107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en-US" dirty="0" smtClean="0"/>
              <a:t>How is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 numCol="2"/>
          <a:lstStyle/>
          <a:p>
            <a:endParaRPr lang="en-US" dirty="0" smtClean="0"/>
          </a:p>
          <a:p>
            <a:r>
              <a:rPr lang="en-US" dirty="0" smtClean="0"/>
              <a:t>Install </a:t>
            </a:r>
            <a:r>
              <a:rPr lang="en-US" dirty="0"/>
              <a:t>the application on </a:t>
            </a:r>
            <a:r>
              <a:rPr lang="en-US" dirty="0" smtClean="0"/>
              <a:t>smart phone (Android platform).</a:t>
            </a:r>
          </a:p>
          <a:p>
            <a:endParaRPr lang="en-US" dirty="0"/>
          </a:p>
          <a:p>
            <a:pPr lvl="0"/>
            <a:r>
              <a:rPr lang="en-US" dirty="0"/>
              <a:t>Set the password and the initial secret code.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447800"/>
            <a:ext cx="4148455" cy="426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8564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229600" cy="5791200"/>
          </a:xfrm>
        </p:spPr>
        <p:txBody>
          <a:bodyPr numCol="2"/>
          <a:lstStyle/>
          <a:p>
            <a:r>
              <a:rPr lang="en-US" dirty="0" smtClean="0"/>
              <a:t>Enter </a:t>
            </a:r>
            <a:r>
              <a:rPr lang="en-US" dirty="0"/>
              <a:t>his /her mobile number and his/her </a:t>
            </a:r>
            <a:r>
              <a:rPr lang="en-US" dirty="0" smtClean="0"/>
              <a:t>password.</a:t>
            </a:r>
          </a:p>
          <a:p>
            <a:r>
              <a:rPr lang="en-US" dirty="0" smtClean="0"/>
              <a:t>Add </a:t>
            </a:r>
            <a:r>
              <a:rPr lang="en-US" dirty="0"/>
              <a:t>the devices that you want to control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S</a:t>
            </a:r>
            <a:r>
              <a:rPr lang="en-US" dirty="0" smtClean="0"/>
              <a:t>elect </a:t>
            </a:r>
            <a:r>
              <a:rPr lang="en-US" dirty="0"/>
              <a:t>the device to turn on or </a:t>
            </a:r>
            <a:r>
              <a:rPr lang="en-US" dirty="0" smtClean="0"/>
              <a:t>off. </a:t>
            </a:r>
          </a:p>
          <a:p>
            <a:r>
              <a:rPr lang="en-US" dirty="0" smtClean="0"/>
              <a:t>The </a:t>
            </a:r>
            <a:r>
              <a:rPr lang="en-US" dirty="0"/>
              <a:t>message will send </a:t>
            </a:r>
            <a:r>
              <a:rPr lang="en-US" dirty="0" smtClean="0"/>
              <a:t>to Directly </a:t>
            </a:r>
            <a:r>
              <a:rPr lang="en-US" dirty="0"/>
              <a:t>to the </a:t>
            </a:r>
            <a:r>
              <a:rPr lang="en-US" dirty="0" smtClean="0"/>
              <a:t>arduino or </a:t>
            </a:r>
            <a:r>
              <a:rPr lang="en-US" dirty="0"/>
              <a:t>to the twitter account then send to the arduino.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472" y="762000"/>
            <a:ext cx="4112433" cy="3095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388" y="4267200"/>
            <a:ext cx="4038600" cy="2400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0016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/>
          <a:lstStyle/>
          <a:p>
            <a:pPr lvl="0"/>
            <a:r>
              <a:rPr lang="en-US" dirty="0"/>
              <a:t>Arduino receive a message using GSM Shield.</a:t>
            </a:r>
          </a:p>
          <a:p>
            <a:endParaRPr lang="en-US" dirty="0" smtClean="0"/>
          </a:p>
          <a:p>
            <a:pPr lvl="0"/>
            <a:r>
              <a:rPr lang="en-US" dirty="0"/>
              <a:t>Parsing the message to get the secret code and verify it with one store in EEPROM</a:t>
            </a:r>
            <a:r>
              <a:rPr lang="en-US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If the verification failed, arduino will not do anything</a:t>
            </a:r>
            <a:r>
              <a:rPr lang="en-US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After verification of secret code, arduino will generate the next predicate secret (using the equation as described above) code and store on EEPROM to use it in future.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968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943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6000" dirty="0"/>
              <a:t>Demo</a:t>
            </a:r>
          </a:p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endParaRPr lang="en-US" sz="6000" dirty="0"/>
          </a:p>
          <a:p>
            <a:pPr marL="0" indent="0" algn="ctr">
              <a:buNone/>
            </a:pPr>
            <a:endParaRPr lang="en-US" sz="6000" dirty="0"/>
          </a:p>
          <a:p>
            <a:pPr marL="0" indent="0" algn="r">
              <a:buNone/>
            </a:pPr>
            <a:r>
              <a:rPr lang="en-US" sz="6000" dirty="0"/>
              <a:t>Time</a:t>
            </a:r>
          </a:p>
          <a:p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914400"/>
            <a:ext cx="5455227" cy="579163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9233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38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Existing Problem</a:t>
            </a:r>
          </a:p>
          <a:p>
            <a:r>
              <a:rPr lang="en-US" sz="2400" dirty="0"/>
              <a:t>Technology </a:t>
            </a:r>
            <a:r>
              <a:rPr lang="en-US" sz="2400" dirty="0" smtClean="0"/>
              <a:t>used</a:t>
            </a:r>
          </a:p>
          <a:p>
            <a:r>
              <a:rPr lang="en-US" dirty="0"/>
              <a:t>Control the </a:t>
            </a:r>
            <a:r>
              <a:rPr lang="en-US" dirty="0" smtClean="0"/>
              <a:t>lights</a:t>
            </a:r>
          </a:p>
          <a:p>
            <a:r>
              <a:rPr lang="en-US" dirty="0"/>
              <a:t>Warning </a:t>
            </a:r>
            <a:r>
              <a:rPr lang="en-US" dirty="0" smtClean="0"/>
              <a:t>system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/>
              <a:t>Stolen </a:t>
            </a:r>
            <a:r>
              <a:rPr lang="en-US" dirty="0" smtClean="0"/>
              <a:t>accidents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/>
              <a:t>Fire </a:t>
            </a:r>
            <a:r>
              <a:rPr lang="en-US" dirty="0" smtClean="0"/>
              <a:t>accidents</a:t>
            </a:r>
            <a:endParaRPr lang="en-US" dirty="0"/>
          </a:p>
          <a:p>
            <a:pPr marL="571500" indent="-571500"/>
            <a:r>
              <a:rPr lang="en-US" dirty="0" smtClean="0"/>
              <a:t>How is it work?</a:t>
            </a:r>
          </a:p>
        </p:txBody>
      </p:sp>
    </p:spTree>
    <p:extLst>
      <p:ext uri="{BB962C8B-B14F-4D97-AF65-F5344CB8AC3E}">
        <p14:creationId xmlns:p14="http://schemas.microsoft.com/office/powerpoint/2010/main" val="876978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856488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project is about “Home automation”.</a:t>
            </a:r>
          </a:p>
          <a:p>
            <a:endParaRPr lang="en-US" dirty="0"/>
          </a:p>
          <a:p>
            <a:r>
              <a:rPr lang="en-US" dirty="0" smtClean="0"/>
              <a:t>Control most of your devices at home using your phone.</a:t>
            </a:r>
          </a:p>
          <a:p>
            <a:endParaRPr lang="en-US" dirty="0"/>
          </a:p>
          <a:p>
            <a:r>
              <a:rPr lang="en-US" dirty="0" smtClean="0"/>
              <a:t>Get feedback about the status of your home.</a:t>
            </a:r>
          </a:p>
          <a:p>
            <a:endParaRPr lang="en-US" dirty="0"/>
          </a:p>
          <a:p>
            <a:r>
              <a:rPr lang="en-US" dirty="0" smtClean="0"/>
              <a:t>Provide </a:t>
            </a:r>
            <a:r>
              <a:rPr lang="en-US" dirty="0"/>
              <a:t>an easily and comfortable way to control their home devices from any </a:t>
            </a:r>
            <a:r>
              <a:rPr lang="en-US" dirty="0" smtClean="0"/>
              <a:t>place.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826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People usually are outside the home for many reasons like travelling and they want to control some devices </a:t>
            </a:r>
            <a:r>
              <a:rPr lang="en-US" dirty="0" smtClean="0"/>
              <a:t>from a far distance. </a:t>
            </a:r>
            <a:r>
              <a:rPr lang="en-US" dirty="0"/>
              <a:t>Examples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1211580" lvl="2" indent="-571500">
              <a:buFont typeface="+mj-lt"/>
              <a:buAutoNum type="romanLcPeriod"/>
            </a:pPr>
            <a:r>
              <a:rPr lang="en-US" sz="2800" dirty="0"/>
              <a:t>Want to fill the water tank.</a:t>
            </a:r>
          </a:p>
          <a:p>
            <a:pPr marL="1211580" lvl="2" indent="-571500">
              <a:buFont typeface="+mj-lt"/>
              <a:buAutoNum type="romanLcPeriod"/>
            </a:pPr>
            <a:r>
              <a:rPr lang="en-US" sz="2800" dirty="0"/>
              <a:t>Want to turn off the light </a:t>
            </a:r>
            <a:r>
              <a:rPr lang="en-US" sz="2800" dirty="0" smtClean="0"/>
              <a:t>at rooms.</a:t>
            </a:r>
          </a:p>
          <a:p>
            <a:pPr marL="1211580" lvl="2" indent="-571500">
              <a:buFont typeface="+mj-lt"/>
              <a:buAutoNum type="romanLcPeriod"/>
            </a:pPr>
            <a:r>
              <a:rPr lang="en-US" sz="2800" dirty="0" smtClean="0"/>
              <a:t>Get feedback about the temperature.</a:t>
            </a:r>
          </a:p>
          <a:p>
            <a:pPr marL="1211580" lvl="2" indent="-571500">
              <a:buFont typeface="+mj-lt"/>
              <a:buAutoNum type="romanLcPeriod"/>
            </a:pPr>
            <a:r>
              <a:rPr lang="en-US" sz="2800" dirty="0" smtClean="0"/>
              <a:t>If somebody at your home. 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750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1" indent="-274320">
              <a:buClr>
                <a:schemeClr val="accent3"/>
              </a:buClr>
              <a:buSzPct val="95000"/>
            </a:pPr>
            <a:r>
              <a:rPr lang="en-US" sz="2600" b="1" dirty="0"/>
              <a:t>Arduino </a:t>
            </a:r>
            <a:r>
              <a:rPr lang="en-US" sz="2600" b="1" dirty="0" smtClean="0"/>
              <a:t>Uno</a:t>
            </a:r>
            <a:endParaRPr lang="en-US" sz="2600" b="1" dirty="0"/>
          </a:p>
          <a:p>
            <a:pPr lvl="1"/>
            <a:r>
              <a:rPr lang="en-US" dirty="0"/>
              <a:t>The main piece in our project is an arduino ATmega328 kit attached by GPRS/GSM </a:t>
            </a:r>
            <a:r>
              <a:rPr lang="en-US" dirty="0" smtClean="0"/>
              <a:t>Shield</a:t>
            </a:r>
          </a:p>
          <a:p>
            <a:endParaRPr lang="en-US" dirty="0" smtClean="0"/>
          </a:p>
        </p:txBody>
      </p:sp>
      <p:pic>
        <p:nvPicPr>
          <p:cNvPr id="4" name="Picture 3" descr="E:\Users\audai\السنةالخامسة\Graduation project 2\Images\downloa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428999"/>
            <a:ext cx="4648200" cy="28956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8793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822106"/>
              </p:ext>
            </p:extLst>
          </p:nvPr>
        </p:nvGraphicFramePr>
        <p:xfrm>
          <a:off x="228600" y="838199"/>
          <a:ext cx="8610600" cy="571500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4305300"/>
                <a:gridCol w="4305300"/>
              </a:tblGrid>
              <a:tr h="476250"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Microcontroller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ATmega328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76250"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Operating Voltage</a:t>
                      </a:r>
                      <a:endParaRPr lang="en-US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5V</a:t>
                      </a:r>
                      <a:endParaRPr lang="en-US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76250"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Input Voltage (recommended)</a:t>
                      </a:r>
                      <a:endParaRPr lang="en-US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7-12V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76250"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Input Voltage (limits)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6-20V</a:t>
                      </a:r>
                      <a:endParaRPr lang="en-US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76250"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Digital I/O Pins</a:t>
                      </a:r>
                      <a:endParaRPr lang="en-US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 (of which 6 provide PWM output)</a:t>
                      </a:r>
                      <a:endParaRPr lang="en-US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76250"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Analog Input Pins</a:t>
                      </a:r>
                      <a:endParaRPr lang="en-US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76250"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DC Current per I/O Pin</a:t>
                      </a:r>
                      <a:endParaRPr lang="en-US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40 mA</a:t>
                      </a:r>
                      <a:endParaRPr lang="en-US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76250"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DC Current for 3.3V Pin</a:t>
                      </a:r>
                      <a:endParaRPr lang="en-US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 mA</a:t>
                      </a:r>
                      <a:endParaRPr lang="en-US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76250"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Flash Memory</a:t>
                      </a:r>
                      <a:endParaRPr lang="en-US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32 KB (ATmega328) of which 0.5 KB used by bootloader</a:t>
                      </a:r>
                      <a:endParaRPr lang="en-US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76250"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SRAM</a:t>
                      </a:r>
                      <a:endParaRPr lang="en-US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 KB (ATmega328)</a:t>
                      </a:r>
                      <a:endParaRPr lang="en-US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76250"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EEPROM</a:t>
                      </a:r>
                      <a:endParaRPr lang="en-US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 KB (ATmega328)</a:t>
                      </a:r>
                      <a:endParaRPr lang="en-US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76250"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Clock Speed</a:t>
                      </a:r>
                      <a:endParaRPr lang="en-US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ts val="17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16 MHz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9678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/>
          <a:lstStyle/>
          <a:p>
            <a:r>
              <a:rPr lang="en-US" b="1" dirty="0"/>
              <a:t>GPRS/GSM </a:t>
            </a:r>
            <a:r>
              <a:rPr lang="en-US" b="1" dirty="0" smtClean="0"/>
              <a:t>Shield</a:t>
            </a:r>
          </a:p>
          <a:p>
            <a:endParaRPr lang="en-US" b="1" dirty="0"/>
          </a:p>
        </p:txBody>
      </p:sp>
      <p:pic>
        <p:nvPicPr>
          <p:cNvPr id="4" name="Picture 3" descr="C:\Users\audai\Downloads\GSMShield_ArduinoUno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057400"/>
            <a:ext cx="6553200" cy="3505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7195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762000"/>
            <a:ext cx="8229600" cy="5867400"/>
          </a:xfrm>
        </p:spPr>
        <p:txBody>
          <a:bodyPr numCol="2">
            <a:normAutofit/>
          </a:bodyPr>
          <a:lstStyle/>
          <a:p>
            <a:pPr marL="111125" indent="457200" defTabSz="1303338">
              <a:lnSpc>
                <a:spcPct val="110000"/>
              </a:lnSpc>
              <a:tabLst>
                <a:tab pos="2854325" algn="l"/>
                <a:tab pos="3367088" algn="l"/>
                <a:tab pos="3657600" algn="l"/>
              </a:tabLst>
            </a:pPr>
            <a:r>
              <a:rPr lang="en-US" sz="2400" dirty="0"/>
              <a:t>The Arduino GSM Shield connects our Arduino to the </a:t>
            </a:r>
            <a:r>
              <a:rPr lang="en-US" sz="2400" dirty="0" smtClean="0"/>
              <a:t>network. </a:t>
            </a:r>
            <a:r>
              <a:rPr lang="en-US" sz="2400" dirty="0"/>
              <a:t>Plug in a SIM card from an operator offering GPRS coverage and also you can also make/receive voice calls </a:t>
            </a:r>
            <a:r>
              <a:rPr lang="en-US" sz="2400" dirty="0" smtClean="0"/>
              <a:t>and </a:t>
            </a:r>
            <a:r>
              <a:rPr lang="en-US" sz="2400" dirty="0"/>
              <a:t>send/receive SMS </a:t>
            </a:r>
            <a:r>
              <a:rPr lang="en-US" sz="2400" dirty="0" smtClean="0"/>
              <a:t>messages.</a:t>
            </a:r>
          </a:p>
          <a:p>
            <a:pPr marL="111125" indent="457200" defTabSz="1303338">
              <a:lnSpc>
                <a:spcPct val="110000"/>
              </a:lnSpc>
              <a:tabLst>
                <a:tab pos="2854325" algn="l"/>
                <a:tab pos="3367088" algn="l"/>
                <a:tab pos="3657600" algn="l"/>
              </a:tabLst>
            </a:pPr>
            <a:endParaRPr lang="en-US" sz="2400" dirty="0" smtClean="0"/>
          </a:p>
          <a:p>
            <a:pPr marL="111125" indent="457200">
              <a:lnSpc>
                <a:spcPct val="110000"/>
              </a:lnSpc>
              <a:tabLst>
                <a:tab pos="2854325" algn="l"/>
              </a:tabLst>
            </a:pPr>
            <a:r>
              <a:rPr lang="en-US" sz="2400" dirty="0" smtClean="0"/>
              <a:t>Quad-band </a:t>
            </a:r>
            <a:r>
              <a:rPr lang="en-US" sz="2400" dirty="0"/>
              <a:t>GSM/GPRS modem that works </a:t>
            </a:r>
            <a:r>
              <a:rPr lang="en-US" sz="2400" dirty="0" smtClean="0"/>
              <a:t>at frequencies</a:t>
            </a:r>
            <a:r>
              <a:rPr lang="en-US" sz="2400" dirty="0"/>
              <a:t> GSM850MHz, GSM900MHz, DCS1800MHz andPCS1900MHz</a:t>
            </a:r>
            <a:endParaRPr 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619125"/>
            <a:ext cx="5181600" cy="561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2853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ustom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813</Words>
  <Application>Microsoft Office PowerPoint</Application>
  <PresentationFormat>On-screen Show (4:3)</PresentationFormat>
  <Paragraphs>129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Office Theme</vt:lpstr>
      <vt:lpstr>Flow</vt:lpstr>
      <vt:lpstr>PowerPoint Presentation</vt:lpstr>
      <vt:lpstr>PowerPoint Presentation</vt:lpstr>
      <vt:lpstr>Outline</vt:lpstr>
      <vt:lpstr>Introduction</vt:lpstr>
      <vt:lpstr>Existing problem</vt:lpstr>
      <vt:lpstr>Technology used</vt:lpstr>
      <vt:lpstr>PowerPoint Presentation</vt:lpstr>
      <vt:lpstr>PowerPoint Presentation</vt:lpstr>
      <vt:lpstr>PowerPoint Presentation</vt:lpstr>
      <vt:lpstr>Relay</vt:lpstr>
      <vt:lpstr>Motion sensor</vt:lpstr>
      <vt:lpstr>Temperature sensor</vt:lpstr>
      <vt:lpstr>Smart phone</vt:lpstr>
      <vt:lpstr>PowerPoint Presentation</vt:lpstr>
      <vt:lpstr>Message format</vt:lpstr>
      <vt:lpstr>PowerPoint Presentation</vt:lpstr>
      <vt:lpstr>Gathering</vt:lpstr>
      <vt:lpstr>Control the lights</vt:lpstr>
      <vt:lpstr>Warning system</vt:lpstr>
      <vt:lpstr>PowerPoint Presentation</vt:lpstr>
      <vt:lpstr>How is it work?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audai ibraheem</dc:creator>
  <cp:lastModifiedBy>audai ibraheem</cp:lastModifiedBy>
  <cp:revision>38</cp:revision>
  <dcterms:created xsi:type="dcterms:W3CDTF">2006-08-16T00:00:00Z</dcterms:created>
  <dcterms:modified xsi:type="dcterms:W3CDTF">2013-05-18T20:23:47Z</dcterms:modified>
</cp:coreProperties>
</file>