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41"/>
  </p:notesMasterIdLst>
  <p:sldIdLst>
    <p:sldId id="256" r:id="rId2"/>
    <p:sldId id="274" r:id="rId3"/>
    <p:sldId id="272" r:id="rId4"/>
    <p:sldId id="258" r:id="rId5"/>
    <p:sldId id="259" r:id="rId6"/>
    <p:sldId id="275" r:id="rId7"/>
    <p:sldId id="276" r:id="rId8"/>
    <p:sldId id="277" r:id="rId9"/>
    <p:sldId id="260" r:id="rId10"/>
    <p:sldId id="261" r:id="rId11"/>
    <p:sldId id="295" r:id="rId12"/>
    <p:sldId id="298" r:id="rId13"/>
    <p:sldId id="320" r:id="rId14"/>
    <p:sldId id="293" r:id="rId15"/>
    <p:sldId id="299" r:id="rId16"/>
    <p:sldId id="300" r:id="rId17"/>
    <p:sldId id="301" r:id="rId18"/>
    <p:sldId id="302" r:id="rId19"/>
    <p:sldId id="321" r:id="rId20"/>
    <p:sldId id="303" r:id="rId21"/>
    <p:sldId id="304" r:id="rId22"/>
    <p:sldId id="305" r:id="rId23"/>
    <p:sldId id="306" r:id="rId24"/>
    <p:sldId id="307" r:id="rId25"/>
    <p:sldId id="309" r:id="rId26"/>
    <p:sldId id="308" r:id="rId27"/>
    <p:sldId id="310" r:id="rId28"/>
    <p:sldId id="311" r:id="rId29"/>
    <p:sldId id="294" r:id="rId30"/>
    <p:sldId id="312" r:id="rId31"/>
    <p:sldId id="313" r:id="rId32"/>
    <p:sldId id="314" r:id="rId33"/>
    <p:sldId id="286" r:id="rId34"/>
    <p:sldId id="315" r:id="rId35"/>
    <p:sldId id="316" r:id="rId36"/>
    <p:sldId id="317" r:id="rId37"/>
    <p:sldId id="318" r:id="rId38"/>
    <p:sldId id="319" r:id="rId39"/>
    <p:sldId id="2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13C39-6807-4E76-A2F7-B76A49CEF383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9ADF0-3620-4BB5-AA54-11B798A90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5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9ADF0-3620-4BB5-AA54-11B798A90E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02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8488" y="147637"/>
            <a:ext cx="7406640" cy="449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effectLst/>
              </a:rPr>
              <a:t> </a:t>
            </a: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r>
              <a:rPr lang="en-US" sz="2800" b="1" dirty="0" smtClean="0">
                <a:effectLst/>
              </a:rPr>
              <a:t>Faculty </a:t>
            </a:r>
            <a:r>
              <a:rPr lang="en-US" sz="2800" b="1" dirty="0">
                <a:effectLst/>
              </a:rPr>
              <a:t>of Engineering &amp; Information </a:t>
            </a:r>
            <a:r>
              <a:rPr lang="en-US" sz="2800" b="1" dirty="0" smtClean="0">
                <a:effectLst/>
              </a:rPr>
              <a:t>Technology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b="1" dirty="0">
                <a:effectLst/>
              </a:rPr>
              <a:t>Department of Civil Engineering 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3100" b="1" dirty="0" smtClean="0">
                <a:effectLst/>
              </a:rPr>
              <a:t/>
            </a:r>
            <a:br>
              <a:rPr lang="en-US" sz="3100" b="1" dirty="0" smtClean="0">
                <a:effectLst/>
              </a:rPr>
            </a:br>
            <a:r>
              <a:rPr lang="en-US" sz="3100" b="1" dirty="0" smtClean="0">
                <a:effectLst/>
              </a:rPr>
              <a:t>“</a:t>
            </a:r>
            <a:r>
              <a:rPr lang="en-US" sz="2800" b="1" dirty="0">
                <a:effectLst/>
              </a:rPr>
              <a:t>Analysis and Design </a:t>
            </a:r>
            <a:r>
              <a:rPr lang="en-US" sz="2800" b="1" dirty="0" smtClean="0">
                <a:effectLst/>
              </a:rPr>
              <a:t>of two types of Foundations </a:t>
            </a:r>
            <a:r>
              <a:rPr lang="en-US" sz="2800" b="1" dirty="0">
                <a:effectLst/>
              </a:rPr>
              <a:t>of a Residual Building</a:t>
            </a:r>
            <a:r>
              <a:rPr lang="en-US" sz="3100" b="1" dirty="0" smtClean="0">
                <a:effectLst/>
              </a:rPr>
              <a:t>”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962400"/>
            <a:ext cx="7406640" cy="26670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3300" b="1" dirty="0">
                <a:latin typeface="Times New Roman" pitchFamily="18" charset="0"/>
                <a:cs typeface="Times New Roman" pitchFamily="18" charset="0"/>
              </a:rPr>
              <a:t>Prepared by: 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Mo’men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Haj Mohammad</a:t>
            </a:r>
          </a:p>
          <a:p>
            <a:pPr algn="ctr"/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Abduallah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Amer</a:t>
            </a:r>
            <a:endParaRPr lang="en-US" sz="3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Ahmad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Hajeer</a:t>
            </a:r>
            <a:endParaRPr lang="en-US" sz="3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Khaleel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Faqeeh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Supervisor: Dr. Mahmoud </a:t>
            </a:r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Dwekat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6" name="Picture 1" descr="ABET cente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-10236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69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Load types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17638"/>
                <a:ext cx="7498080" cy="4830762"/>
              </a:xfrm>
            </p:spPr>
            <p:txBody>
              <a:bodyPr>
                <a:normAutofit/>
              </a:bodyPr>
              <a:lstStyle/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 algn="just">
                  <a:buClr>
                    <a:schemeClr val="bg2">
                      <a:lumMod val="50000"/>
                    </a:schemeClr>
                  </a:buClr>
                  <a:buNone/>
                </a:pPr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Dead load:  Weight of structural elements.</a:t>
                </a:r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Live load: 2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 sz="2800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for all floors</a:t>
                </a:r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Superimposed dead load: 2.7 </a:t>
                </a:r>
                <a:r>
                  <a:rPr lang="en-US" sz="28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 sz="28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2800" dirty="0"/>
              </a:p>
              <a:p>
                <a:pPr algn="just">
                  <a:buClr>
                    <a:schemeClr val="bg2">
                      <a:lumMod val="50000"/>
                    </a:schemeClr>
                  </a:buClr>
                </a:pP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Snow load = 2.35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n-US" sz="28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17638"/>
                <a:ext cx="7498080" cy="4830762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967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1.2D +1.6L</a:t>
            </a:r>
          </a:p>
          <a:p>
            <a:r>
              <a:rPr lang="en-US" dirty="0" smtClean="0"/>
              <a:t>1.4 D</a:t>
            </a:r>
          </a:p>
        </p:txBody>
      </p:sp>
    </p:spTree>
    <p:extLst>
      <p:ext uri="{BB962C8B-B14F-4D97-AF65-F5344CB8AC3E}">
        <p14:creationId xmlns:p14="http://schemas.microsoft.com/office/powerpoint/2010/main" val="6784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71645" y="0"/>
            <a:ext cx="7498080" cy="114300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 on columns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94" y="1063388"/>
            <a:ext cx="8026006" cy="5794612"/>
          </a:xfrm>
        </p:spPr>
      </p:pic>
    </p:spTree>
    <p:extLst>
      <p:ext uri="{BB962C8B-B14F-4D97-AF65-F5344CB8AC3E}">
        <p14:creationId xmlns:p14="http://schemas.microsoft.com/office/powerpoint/2010/main" val="376059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footings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71600"/>
            <a:ext cx="7866888" cy="5446307"/>
          </a:xfrm>
        </p:spPr>
      </p:pic>
    </p:spTree>
    <p:extLst>
      <p:ext uri="{BB962C8B-B14F-4D97-AF65-F5344CB8AC3E}">
        <p14:creationId xmlns:p14="http://schemas.microsoft.com/office/powerpoint/2010/main" val="204904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en-US" dirty="0" smtClean="0"/>
                  <a:t>For footing A3 (2*2)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Pu= 1420 KN</a:t>
                </a:r>
              </a:p>
              <a:p>
                <a:pPr marL="82296" indent="0">
                  <a:buNone/>
                </a:pPr>
                <a:r>
                  <a:rPr lang="en-US" dirty="0" err="1"/>
                  <a:t>q</a:t>
                </a:r>
                <a:r>
                  <a:rPr lang="en-US" dirty="0" err="1" smtClean="0"/>
                  <a:t>u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Pu</a:t>
                </a:r>
                <a:r>
                  <a:rPr lang="en-US" dirty="0" smtClean="0"/>
                  <a:t>/A = 355 KN/m²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ØVc = Ø 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𝑓𝑐</m:t>
                        </m:r>
                        <m:r>
                          <a:rPr lang="en-US" b="0">
                            <a:latin typeface="Cambria Math" panose="02040503050406030204" pitchFamily="18" charset="0"/>
                          </a:rPr>
                          <m:t> `</m:t>
                        </m:r>
                      </m:e>
                    </m:rad>
                  </m:oMath>
                </a14:m>
                <a:r>
                  <a:rPr lang="en-US" dirty="0"/>
                  <a:t> * </a:t>
                </a:r>
                <a:r>
                  <a:rPr lang="en-US" dirty="0" smtClean="0"/>
                  <a:t>b*d</a:t>
                </a:r>
              </a:p>
              <a:p>
                <a:pPr marL="82296" indent="0">
                  <a:buNone/>
                </a:pPr>
                <a:r>
                  <a:rPr lang="en-US" dirty="0"/>
                  <a:t>Vu = </a:t>
                </a:r>
                <a:r>
                  <a:rPr lang="en-US" dirty="0" err="1"/>
                  <a:t>qu</a:t>
                </a:r>
                <a:r>
                  <a:rPr lang="en-US" dirty="0"/>
                  <a:t> (L- d </a:t>
                </a:r>
                <a:r>
                  <a:rPr lang="en-US" dirty="0" smtClean="0"/>
                  <a:t>)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ØVc = Vu </a:t>
                </a:r>
                <a:r>
                  <a:rPr lang="ar-SA" dirty="0" smtClean="0"/>
                  <a:t>&lt;&lt;</a:t>
                </a:r>
                <a:r>
                  <a:rPr lang="en-US" dirty="0" smtClean="0"/>
                  <a:t> d= 0.28m</a:t>
                </a:r>
                <a:endParaRPr lang="ar-SA" dirty="0" smtClean="0"/>
              </a:p>
              <a:p>
                <a:pPr marL="82296" indent="0">
                  <a:buNone/>
                </a:pPr>
                <a:r>
                  <a:rPr lang="en-US" dirty="0" smtClean="0"/>
                  <a:t>Use d = 0.3m</a:t>
                </a:r>
              </a:p>
              <a:p>
                <a:pPr marL="82296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40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en-US" dirty="0" smtClean="0"/>
                  <a:t>Punching shear check:</a:t>
                </a:r>
              </a:p>
              <a:p>
                <a:pPr marL="82296" indent="0">
                  <a:buNone/>
                </a:pPr>
                <a:r>
                  <a:rPr lang="en-US" dirty="0"/>
                  <a:t>Vu P = Pu – </a:t>
                </a:r>
                <a:r>
                  <a:rPr lang="en-US" dirty="0" err="1"/>
                  <a:t>qu</a:t>
                </a:r>
                <a:r>
                  <a:rPr lang="en-US" dirty="0"/>
                  <a:t> </a:t>
                </a:r>
                <a:r>
                  <a:rPr lang="en-US" dirty="0" smtClean="0"/>
                  <a:t>A1                        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A1= (0.4+0.3)*(0.7+0.3)=</a:t>
                </a:r>
                <a:r>
                  <a:rPr lang="en-US" dirty="0" smtClean="0"/>
                  <a:t>0.7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Vu P =1420 - 355(0.7) = 1171.5 KN</a:t>
                </a:r>
              </a:p>
              <a:p>
                <a:pPr marL="82296" indent="0">
                  <a:buNone/>
                </a:pPr>
                <a:r>
                  <a:rPr lang="en-US" dirty="0"/>
                  <a:t>ØVc =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333</m:t>
                    </m:r>
                  </m:oMath>
                </a14:m>
                <a:r>
                  <a:rPr lang="en-US" dirty="0"/>
                  <a:t>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(3400)*(300)/1000 =</a:t>
                </a:r>
                <a:r>
                  <a:rPr lang="en-US" dirty="0" smtClean="0"/>
                  <a:t>1348 KN </a:t>
                </a:r>
                <a:r>
                  <a:rPr lang="ar-SA" dirty="0" smtClean="0"/>
                  <a:t>&lt;</a:t>
                </a:r>
                <a:r>
                  <a:rPr lang="en-US" dirty="0" smtClean="0"/>
                  <a:t> 1171.5 KN 	 OK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h = 0.37 m</a:t>
                </a:r>
              </a:p>
              <a:p>
                <a:pPr marL="82296" indent="0">
                  <a:buNone/>
                </a:pPr>
                <a:endParaRPr lang="en-US" dirty="0"/>
              </a:p>
              <a:p>
                <a:pPr marL="8229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72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47800"/>
                <a:ext cx="7498080" cy="4800600"/>
              </a:xfrm>
            </p:spPr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en-US" dirty="0" smtClean="0"/>
                  <a:t>Flexural Design:</a:t>
                </a:r>
                <a:br>
                  <a:rPr lang="en-US" dirty="0" smtClean="0"/>
                </a:br>
                <a:r>
                  <a:rPr lang="en-US" dirty="0"/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𝑞𝑢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113.6 </a:t>
                </a:r>
                <a:r>
                  <a:rPr lang="en-US" dirty="0" err="1" smtClean="0"/>
                  <a:t>KN.m</a:t>
                </a: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/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dirty="0"/>
                  <a:t> ( 1-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 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113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^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300</m:t>
                                </m:r>
                              </m:e>
                              <m:sup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)</a:t>
                </a:r>
              </a:p>
              <a:p>
                <a:pPr marL="82296" indent="0">
                  <a:buNone/>
                </a:pPr>
                <a:r>
                  <a:rPr lang="en-US" dirty="0"/>
                  <a:t>ρ = </a:t>
                </a:r>
                <a:r>
                  <a:rPr lang="en-US" dirty="0" smtClean="0"/>
                  <a:t>2.235*10^-3</a:t>
                </a:r>
                <a:r>
                  <a:rPr lang="ar-SA" dirty="0" smtClean="0"/>
                  <a:t>&gt; </a:t>
                </a:r>
                <a:r>
                  <a:rPr lang="en-US" dirty="0"/>
                  <a:t> </a:t>
                </a:r>
                <a:r>
                  <a:rPr lang="en-US" dirty="0" smtClean="0"/>
                  <a:t>0.01806  OK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As </a:t>
                </a:r>
                <a:r>
                  <a:rPr lang="en-US" dirty="0" smtClean="0"/>
                  <a:t>= 0.002235*1000*300=670m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→</a:t>
                </a:r>
                <a:r>
                  <a:rPr lang="en-US" dirty="0"/>
                  <a:t>1Ø16/250mm</a:t>
                </a:r>
              </a:p>
              <a:p>
                <a:pPr marL="8229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47800"/>
                <a:ext cx="7498080" cy="4800600"/>
              </a:xfrm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01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single footing A3(2*2):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57400"/>
            <a:ext cx="6934200" cy="495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8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single footings</a:t>
            </a:r>
            <a:endParaRPr lang="en-US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87" y="2514600"/>
            <a:ext cx="7506280" cy="2362200"/>
          </a:xfrm>
        </p:spPr>
      </p:pic>
    </p:spTree>
    <p:extLst>
      <p:ext uri="{BB962C8B-B14F-4D97-AF65-F5344CB8AC3E}">
        <p14:creationId xmlns:p14="http://schemas.microsoft.com/office/powerpoint/2010/main" val="28006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combined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155" y="1417638"/>
            <a:ext cx="7484533" cy="5181600"/>
          </a:xfrm>
        </p:spPr>
      </p:pic>
    </p:spTree>
    <p:extLst>
      <p:ext uri="{BB962C8B-B14F-4D97-AF65-F5344CB8AC3E}">
        <p14:creationId xmlns:p14="http://schemas.microsoft.com/office/powerpoint/2010/main" val="183044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Methodology.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Project description.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Load types.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 smtClean="0"/>
              <a:t>Load combination 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/>
              <a:t>D</a:t>
            </a:r>
            <a:r>
              <a:rPr lang="en-US" sz="3600" dirty="0" smtClean="0"/>
              <a:t>esign of single footings.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/>
              <a:t>Design of </a:t>
            </a:r>
            <a:r>
              <a:rPr lang="en-US" sz="3600" dirty="0" smtClean="0"/>
              <a:t>combined footings.</a:t>
            </a:r>
            <a:endParaRPr lang="en-US" sz="3600" dirty="0"/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dirty="0"/>
              <a:t>Design of </a:t>
            </a:r>
            <a:r>
              <a:rPr lang="en-US" sz="3600" dirty="0" smtClean="0"/>
              <a:t>the retaining wall.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en-US" sz="3600" smtClean="0"/>
              <a:t>Design </a:t>
            </a:r>
            <a:r>
              <a:rPr lang="en-US" sz="3600" dirty="0" smtClean="0"/>
              <a:t>of the mat foundation.</a:t>
            </a:r>
            <a:endParaRPr lang="en-US" sz="3600" dirty="0"/>
          </a:p>
          <a:p>
            <a:pPr>
              <a:buClr>
                <a:schemeClr val="bg2">
                  <a:lumMod val="75000"/>
                </a:schemeClr>
              </a:buClr>
            </a:pPr>
            <a:endParaRPr lang="en-US" sz="3600" dirty="0" smtClean="0"/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862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combined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footings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lvl="0" indent="0">
                  <a:buNone/>
                </a:pPr>
                <a:r>
                  <a:rPr lang="en-US" dirty="0" smtClean="0"/>
                  <a:t>For  </a:t>
                </a:r>
                <a:r>
                  <a:rPr lang="en-US" dirty="0"/>
                  <a:t>Combined footing D5 E5 </a:t>
                </a:r>
                <a:r>
                  <a:rPr lang="en-US" dirty="0" smtClean="0"/>
                  <a:t>:</a:t>
                </a:r>
              </a:p>
              <a:p>
                <a:pPr marL="82296" lvl="0" indent="0">
                  <a:buNone/>
                </a:pPr>
                <a:endParaRPr lang="en-US" i="1" dirty="0"/>
              </a:p>
              <a:p>
                <a:pPr marL="82296" lv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𝐴𝑓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     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𝑃𝑠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𝑎𝑙𝑙</m:t>
                          </m:r>
                        </m:den>
                      </m:f>
                      <m:r>
                        <a:rPr lang="en-US" b="0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1854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300</m:t>
                          </m:r>
                        </m:den>
                      </m:f>
                      <m:r>
                        <a:rPr lang="en-US" b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b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36</m:t>
                      </m:r>
                      <m:r>
                        <a:rPr lang="en-US" b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82296" indent="0">
                  <a:buNone/>
                </a:pP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𝛴</m:t>
                    </m:r>
                  </m:oMath>
                </a14:m>
                <a:r>
                  <a:rPr lang="en-US" dirty="0"/>
                  <a:t> Ma = </a:t>
                </a:r>
                <a:r>
                  <a:rPr lang="en-US" dirty="0" smtClean="0"/>
                  <a:t>0 </a:t>
                </a:r>
                <a:r>
                  <a:rPr lang="ar-SA" dirty="0" smtClean="0"/>
                  <a:t>&lt;&lt; </a:t>
                </a:r>
                <a:r>
                  <a:rPr lang="en-US" dirty="0" smtClean="0"/>
                  <a:t> </a:t>
                </a:r>
                <a:r>
                  <a:rPr lang="en-US" dirty="0"/>
                  <a:t>X = 1.1 m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L= 2.6 m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B = </a:t>
                </a:r>
                <a:r>
                  <a:rPr lang="en-US" dirty="0" err="1" smtClean="0"/>
                  <a:t>Af</a:t>
                </a:r>
                <a:r>
                  <a:rPr lang="en-US" dirty="0" smtClean="0"/>
                  <a:t> / L , B= 4.8 m</a:t>
                </a:r>
              </a:p>
              <a:p>
                <a:pPr marL="82296" indent="0">
                  <a:buNone/>
                </a:pPr>
                <a:r>
                  <a:rPr lang="en-US" dirty="0" err="1"/>
                  <a:t>qu</a:t>
                </a:r>
                <a:r>
                  <a:rPr lang="en-US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𝑃𝑢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2310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= 1777 KN/m </a:t>
                </a:r>
                <a:endParaRPr lang="en-US" dirty="0"/>
              </a:p>
              <a:p>
                <a:pPr marL="82296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556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Vu =ØVc </a:t>
            </a:r>
            <a:r>
              <a:rPr lang="ar-SA" dirty="0" smtClean="0"/>
              <a:t>&lt;&lt;</a:t>
            </a:r>
            <a:r>
              <a:rPr lang="en-US" dirty="0" smtClean="0"/>
              <a:t> d  = 0.33 m</a:t>
            </a:r>
          </a:p>
          <a:p>
            <a:pPr marL="82296" indent="0">
              <a:buNone/>
            </a:pPr>
            <a:r>
              <a:rPr lang="en-US" dirty="0" smtClean="0"/>
              <a:t>Punching shear check:</a:t>
            </a:r>
          </a:p>
          <a:p>
            <a:pPr marL="82296" indent="0">
              <a:buNone/>
            </a:pPr>
            <a:r>
              <a:rPr lang="en-US" dirty="0" smtClean="0"/>
              <a:t>0.33m not ok for punching so use d = 0.4m</a:t>
            </a:r>
          </a:p>
          <a:p>
            <a:pPr marL="82296" indent="0">
              <a:buNone/>
            </a:pPr>
            <a:r>
              <a:rPr lang="en-US" dirty="0" smtClean="0"/>
              <a:t>Vu = 1723.6 KN </a:t>
            </a:r>
          </a:p>
          <a:p>
            <a:pPr marL="82296" indent="0">
              <a:buNone/>
            </a:pPr>
            <a:r>
              <a:rPr lang="en-US" dirty="0" smtClean="0"/>
              <a:t>ØVc = 1797.3 KN </a:t>
            </a:r>
            <a:r>
              <a:rPr lang="ar-SA" dirty="0" smtClean="0"/>
              <a:t>&lt; </a:t>
            </a:r>
            <a:r>
              <a:rPr lang="en-US" dirty="0"/>
              <a:t> </a:t>
            </a:r>
            <a:r>
              <a:rPr lang="en-US" dirty="0" smtClean="0"/>
              <a:t>1723 KN  OK</a:t>
            </a:r>
          </a:p>
          <a:p>
            <a:pPr marL="82296" indent="0">
              <a:buNone/>
            </a:pPr>
            <a:r>
              <a:rPr lang="en-US" dirty="0" smtClean="0"/>
              <a:t>Use h = 0.45m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35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Flexural design longitudinal direction:</a:t>
            </a:r>
          </a:p>
          <a:p>
            <a:pPr marL="82296" indent="0">
              <a:buNone/>
            </a:pPr>
            <a:r>
              <a:rPr lang="en-US" dirty="0" smtClean="0"/>
              <a:t>For positive moment 1039.5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ρ = 0.0369 </a:t>
            </a:r>
            <a:r>
              <a:rPr lang="ar-SA" dirty="0" smtClean="0"/>
              <a:t>&lt;&lt;</a:t>
            </a:r>
            <a:r>
              <a:rPr lang="en-US" dirty="0" smtClean="0"/>
              <a:t> As = 7084.8 mm²</a:t>
            </a:r>
          </a:p>
          <a:p>
            <a:pPr marL="82296" indent="0">
              <a:buNone/>
            </a:pPr>
            <a:r>
              <a:rPr lang="en-US" dirty="0"/>
              <a:t>use </a:t>
            </a:r>
            <a:r>
              <a:rPr lang="ar-SA" dirty="0" smtClean="0"/>
              <a:t>23</a:t>
            </a:r>
            <a:r>
              <a:rPr lang="en-US" dirty="0"/>
              <a:t>Ø</a:t>
            </a:r>
            <a:r>
              <a:rPr lang="ar-SA" dirty="0" smtClean="0"/>
              <a:t>20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For negative moment 35.54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Use 20Ø16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29557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:r>
                  <a:rPr lang="en-US" dirty="0"/>
                  <a:t>Transverse </a:t>
                </a:r>
                <a:r>
                  <a:rPr lang="en-US" dirty="0" smtClean="0"/>
                  <a:t>direction:</a:t>
                </a:r>
              </a:p>
              <a:p>
                <a:pPr marL="82296" indent="0">
                  <a:buNone/>
                </a:pPr>
                <a:r>
                  <a:rPr lang="en-US" dirty="0" err="1"/>
                  <a:t>qu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2310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= 802KN/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802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b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b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1685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/>
                  <a:t>ρ=0.049 &gt; ρ max = 0.01806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Bottom steel = 7986.8mm² = 10Ø32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 smtClean="0"/>
                  <a:t>Top steel = 3652.38mm² </a:t>
                </a:r>
                <a:r>
                  <a:rPr lang="en-US" dirty="0" smtClean="0"/>
                  <a:t>=</a:t>
                </a:r>
                <a:r>
                  <a:rPr lang="ar-SA" dirty="0" smtClean="0"/>
                  <a:t>32</a:t>
                </a:r>
                <a:r>
                  <a:rPr lang="en-US" dirty="0" smtClean="0"/>
                  <a:t>Ø</a:t>
                </a:r>
                <a:r>
                  <a:rPr lang="ar-SA" dirty="0" smtClean="0"/>
                  <a:t>18</a:t>
                </a:r>
                <a:endParaRPr lang="en-US" dirty="0"/>
              </a:p>
              <a:p>
                <a:pPr marL="82296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29557"/>
                <a:ext cx="7498080" cy="4800600"/>
              </a:xfrm>
              <a:blipFill rotWithShape="0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78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combined footing D5E5: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450" y="2209800"/>
            <a:ext cx="7682805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combined footing D5E5 in long direction: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876" y="2598106"/>
            <a:ext cx="7774886" cy="425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dirty="0" smtClean="0"/>
              <a:t>For combined footing B13C13:</a:t>
            </a:r>
          </a:p>
          <a:p>
            <a:pPr marL="82296" indent="0">
              <a:buNone/>
            </a:pPr>
            <a:r>
              <a:rPr lang="en-US" dirty="0" smtClean="0"/>
              <a:t>L= 2.8m , B= 5.8m , d= 0.5m , h = 0.55m </a:t>
            </a:r>
          </a:p>
          <a:p>
            <a:pPr marL="82296" indent="0">
              <a:buNone/>
            </a:pPr>
            <a:r>
              <a:rPr lang="en-US" dirty="0" smtClean="0"/>
              <a:t>Longitudinal direction: M+ = 1507.5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As = 8166.4 mm² = 26 Ø20</a:t>
            </a:r>
          </a:p>
          <a:p>
            <a:pPr marL="82296" indent="0">
              <a:buNone/>
            </a:pPr>
            <a:r>
              <a:rPr lang="en-US" dirty="0" smtClean="0"/>
              <a:t>M- =43.1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 As =5742 </a:t>
            </a:r>
            <a:r>
              <a:rPr lang="en-US" dirty="0"/>
              <a:t>mm²</a:t>
            </a:r>
            <a:r>
              <a:rPr lang="en-US" dirty="0" smtClean="0"/>
              <a:t> = 29 Ø 16</a:t>
            </a:r>
          </a:p>
          <a:p>
            <a:pPr marL="82296" indent="0">
              <a:buNone/>
            </a:pPr>
            <a:r>
              <a:rPr lang="en-US" dirty="0"/>
              <a:t>Transverse </a:t>
            </a:r>
            <a:r>
              <a:rPr lang="en-US" dirty="0" smtClean="0"/>
              <a:t>direction: </a:t>
            </a:r>
            <a:r>
              <a:rPr lang="en-US" b="1" dirty="0"/>
              <a:t> </a:t>
            </a:r>
            <a:endParaRPr lang="en-US" dirty="0"/>
          </a:p>
          <a:p>
            <a:pPr marL="82296" indent="0">
              <a:buNone/>
            </a:pPr>
            <a:r>
              <a:rPr lang="en-US" dirty="0" smtClean="0"/>
              <a:t>Top </a:t>
            </a:r>
            <a:r>
              <a:rPr lang="en-US" dirty="0"/>
              <a:t>→ 38Ø18</a:t>
            </a:r>
          </a:p>
          <a:p>
            <a:pPr marL="82296" indent="0">
              <a:buNone/>
            </a:pPr>
            <a:r>
              <a:rPr lang="en-US" dirty="0"/>
              <a:t>Bottom → 12Ø32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431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/>
              <a:t>Reinforcement of combined footing </a:t>
            </a:r>
            <a:r>
              <a:rPr lang="en-US" dirty="0" smtClean="0"/>
              <a:t>B13C13:</a:t>
            </a: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255" y="2406668"/>
            <a:ext cx="6982786" cy="445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combined footings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Reinforcement of combined footing </a:t>
            </a:r>
            <a:r>
              <a:rPr lang="en-US" dirty="0" smtClean="0"/>
              <a:t>B13C13 in long direction: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09" y="2514600"/>
            <a:ext cx="8338678" cy="387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48" y="1499520"/>
            <a:ext cx="6629400" cy="5358480"/>
          </a:xfrm>
        </p:spPr>
      </p:pic>
    </p:spTree>
    <p:extLst>
      <p:ext uri="{BB962C8B-B14F-4D97-AF65-F5344CB8AC3E}">
        <p14:creationId xmlns:p14="http://schemas.microsoft.com/office/powerpoint/2010/main" val="148342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533400"/>
            <a:ext cx="7406640" cy="810768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344168"/>
            <a:ext cx="7406640" cy="4882968"/>
          </a:xfrm>
        </p:spPr>
        <p:txBody>
          <a:bodyPr>
            <a:normAutofit lnSpcReduction="10000"/>
          </a:bodyPr>
          <a:lstStyle/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We used two type of soil reports. 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Specifying the applied loads on columns.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single footings(based on strong soil).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combined footings(based on strong soil).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</a:t>
            </a:r>
            <a:r>
              <a:rPr lang="en-US" sz="2800" dirty="0" smtClean="0"/>
              <a:t>the </a:t>
            </a:r>
            <a:r>
              <a:rPr lang="en-US" sz="2800" dirty="0" smtClean="0"/>
              <a:t>retaining </a:t>
            </a:r>
            <a:r>
              <a:rPr lang="en-US" sz="2800" dirty="0" smtClean="0"/>
              <a:t>wall.</a:t>
            </a:r>
          </a:p>
          <a:p>
            <a:pPr marL="484632" indent="-457200">
              <a:lnSpc>
                <a:spcPct val="150000"/>
              </a:lnSpc>
              <a:buClr>
                <a:schemeClr val="bg2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Design of mat foundation(based on weak soil).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502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447800"/>
                <a:ext cx="7498080" cy="5410200"/>
              </a:xfrm>
            </p:spPr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en-US" dirty="0" smtClean="0"/>
                  <a:t>To design the retaining wall we need to make wall stability check: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Over turning check:</a:t>
                </a:r>
              </a:p>
              <a:p>
                <a:pPr marL="82296" indent="0">
                  <a:buNone/>
                </a:pP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F.S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𝑀𝑅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𝑀𝑜𝑣𝑒𝑟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993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57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305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 </a:t>
                </a:r>
                <a:r>
                  <a:rPr lang="en-US" dirty="0" smtClean="0"/>
                  <a:t>3.25  </a:t>
                </a:r>
                <a:r>
                  <a:rPr lang="ar-SA" dirty="0" smtClean="0"/>
                  <a:t>&lt;</a:t>
                </a:r>
                <a:r>
                  <a:rPr lang="en-US" dirty="0" smtClean="0"/>
                  <a:t> 2 OK</a:t>
                </a:r>
                <a:r>
                  <a:rPr lang="en-US" b="1" dirty="0"/>
                  <a:t>	 </a:t>
                </a:r>
                <a:endParaRPr lang="en-US" dirty="0"/>
              </a:p>
              <a:p>
                <a:pPr marL="82296" indent="0">
                  <a:buNone/>
                </a:pPr>
                <a:r>
                  <a:rPr lang="en-US" dirty="0" smtClean="0"/>
                  <a:t>Sliding check:</a:t>
                </a:r>
              </a:p>
              <a:p>
                <a:pPr marL="82296" indent="0">
                  <a:buNone/>
                </a:pPr>
                <a:r>
                  <a:rPr lang="en-US" dirty="0" err="1" smtClean="0"/>
                  <a:t>Fsliding</a:t>
                </a:r>
                <a:r>
                  <a:rPr lang="en-US" dirty="0" smtClean="0"/>
                  <a:t> = q1*h/2 + q2*h/2 = 133.61 KN</a:t>
                </a:r>
              </a:p>
              <a:p>
                <a:pPr marL="82296" indent="0">
                  <a:buNone/>
                </a:pPr>
                <a:r>
                  <a:rPr lang="en-US" dirty="0" err="1" smtClean="0"/>
                  <a:t>Fr</a:t>
                </a:r>
                <a:r>
                  <a:rPr lang="en-US" dirty="0" smtClean="0"/>
                  <a:t> = w*f +(</a:t>
                </a:r>
                <a14:m>
                  <m:oMath xmlns:m="http://schemas.openxmlformats.org/officeDocument/2006/math">
                    <m:r>
                      <a:rPr lang="ar-SA" i="1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 smtClean="0"/>
                  <a:t> * h * </a:t>
                </a:r>
                <a:r>
                  <a:rPr lang="en-US" dirty="0" err="1" smtClean="0"/>
                  <a:t>Kp</a:t>
                </a:r>
                <a:r>
                  <a:rPr lang="en-US" dirty="0" smtClean="0"/>
                  <a:t> * h/2) = 220.15 KN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F.S = 220.15/133.61 = 1.64 </a:t>
                </a:r>
                <a:r>
                  <a:rPr lang="ar-SA" dirty="0" smtClean="0"/>
                  <a:t>&lt;</a:t>
                </a:r>
                <a:r>
                  <a:rPr lang="en-US" dirty="0" smtClean="0"/>
                  <a:t> 1.5 OK</a:t>
                </a: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447800"/>
                <a:ext cx="7498080" cy="5410200"/>
              </a:xfrm>
              <a:blipFill rotWithShape="0">
                <a:blip r:embed="rId2"/>
                <a:stretch>
                  <a:fillRect l="-976" t="-1466" b="-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52600" y="3048000"/>
            <a:ext cx="10544285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4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en-US" dirty="0" smtClean="0"/>
                  <a:t>Bearing check:</a:t>
                </a:r>
              </a:p>
              <a:p>
                <a:pPr marL="82296" indent="0">
                  <a:buNone/>
                </a:pPr>
                <a:r>
                  <a:rPr lang="en-US" dirty="0"/>
                  <a:t>q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𝑀𝑐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A= 4.1m² , P = 370.6 KN , I =5.75m^4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e = 0.2 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M = p*e = 74.12 </a:t>
                </a:r>
                <a:r>
                  <a:rPr lang="en-US" dirty="0" err="1" smtClean="0"/>
                  <a:t>KN.m</a:t>
                </a:r>
                <a:endParaRPr lang="en-US" dirty="0" smtClean="0"/>
              </a:p>
              <a:p>
                <a:pPr marL="82296" indent="0">
                  <a:buNone/>
                </a:pPr>
                <a:r>
                  <a:rPr lang="en-US" dirty="0" smtClean="0"/>
                  <a:t>q min = -63.96 KN/m²</a:t>
                </a:r>
              </a:p>
              <a:p>
                <a:pPr marL="82296" indent="0">
                  <a:buNone/>
                </a:pPr>
                <a:r>
                  <a:rPr lang="en-US" dirty="0" smtClean="0"/>
                  <a:t>q max = -116.8 </a:t>
                </a:r>
                <a:r>
                  <a:rPr lang="en-US" dirty="0"/>
                  <a:t>KN/m²</a:t>
                </a:r>
              </a:p>
              <a:p>
                <a:pPr marL="82296" indent="0">
                  <a:buNone/>
                </a:pPr>
                <a:r>
                  <a:rPr lang="ar-SA" dirty="0" smtClean="0"/>
                  <a:t>&lt;&lt;</a:t>
                </a:r>
                <a:r>
                  <a:rPr lang="en-US" dirty="0" smtClean="0"/>
                  <a:t> OK</a:t>
                </a: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57" t="-1652" b="-26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0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Flexural reinforcement:</a:t>
            </a:r>
          </a:p>
          <a:p>
            <a:pPr marL="82296" indent="0">
              <a:buNone/>
            </a:pPr>
            <a:r>
              <a:rPr lang="en-US" dirty="0" smtClean="0"/>
              <a:t>Vertical according ACI318 </a:t>
            </a:r>
          </a:p>
          <a:p>
            <a:pPr marL="82296" indent="0">
              <a:buNone/>
            </a:pPr>
            <a:r>
              <a:rPr lang="en-US" dirty="0" smtClean="0"/>
              <a:t>Use 1Ø20 / 200mm</a:t>
            </a:r>
          </a:p>
          <a:p>
            <a:pPr marL="82296" indent="0">
              <a:buNone/>
            </a:pPr>
            <a:r>
              <a:rPr lang="en-US" dirty="0" smtClean="0"/>
              <a:t>Horizontal according ACI350</a:t>
            </a:r>
          </a:p>
          <a:p>
            <a:pPr marL="82296" indent="0">
              <a:buNone/>
            </a:pPr>
            <a:r>
              <a:rPr lang="en-US" dirty="0" smtClean="0"/>
              <a:t>Use 1Ø16 </a:t>
            </a:r>
            <a:r>
              <a:rPr lang="en-US" dirty="0"/>
              <a:t>/ 200mm</a:t>
            </a:r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867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Analysis and design of the retaining wall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the retaining wall: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85476"/>
            <a:ext cx="4553485" cy="490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Pu = 3810 KN </a:t>
            </a:r>
          </a:p>
          <a:p>
            <a:pPr marL="82296" indent="0">
              <a:buNone/>
            </a:pPr>
            <a:r>
              <a:rPr lang="en-US" dirty="0" smtClean="0"/>
              <a:t>Assume d = 0.65m</a:t>
            </a:r>
          </a:p>
          <a:p>
            <a:pPr marL="82296" indent="0">
              <a:buNone/>
            </a:pPr>
            <a:r>
              <a:rPr lang="en-US" dirty="0" smtClean="0"/>
              <a:t>Punching check: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ØVu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0.75*0.333√28*4800*650*10</a:t>
            </a:r>
            <a:r>
              <a:rPr lang="en-US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-3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=4123.24 KN </a:t>
            </a:r>
            <a:r>
              <a:rPr lang="ar-S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&lt;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3810 KN    OK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4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We used sap in the reinforcement of mat:</a:t>
            </a:r>
          </a:p>
          <a:p>
            <a:pPr marL="82296" indent="0">
              <a:buNone/>
            </a:pPr>
            <a:r>
              <a:rPr lang="en-US" dirty="0" smtClean="0"/>
              <a:t>Spring stiffness factor = 0.5*0.5*100*180 = 4500 KN / m /m² </a:t>
            </a:r>
            <a:endParaRPr lang="en-US" dirty="0"/>
          </a:p>
        </p:txBody>
      </p:sp>
      <p:pic>
        <p:nvPicPr>
          <p:cNvPr id="4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996821"/>
            <a:ext cx="66294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We reinforced the mat with minimum steel </a:t>
            </a:r>
          </a:p>
          <a:p>
            <a:pPr marL="82296" indent="0">
              <a:buNone/>
            </a:pPr>
            <a:r>
              <a:rPr lang="en-US" dirty="0"/>
              <a:t>As min = </a:t>
            </a:r>
            <a:r>
              <a:rPr lang="en-US" dirty="0" smtClean="0"/>
              <a:t>0.0018*1000*700 </a:t>
            </a:r>
            <a:r>
              <a:rPr lang="en-US" dirty="0"/>
              <a:t>= </a:t>
            </a:r>
            <a:r>
              <a:rPr lang="en-US" dirty="0" smtClean="0"/>
              <a:t>1260mm^2 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r>
              <a:rPr lang="en-US" dirty="0"/>
              <a:t>→ 7Ø16</a:t>
            </a:r>
          </a:p>
          <a:p>
            <a:pPr marL="82296" indent="0">
              <a:buNone/>
            </a:pPr>
            <a:r>
              <a:rPr lang="en-US" dirty="0" err="1"/>
              <a:t>ØMn</a:t>
            </a:r>
            <a:r>
              <a:rPr lang="en-US" dirty="0"/>
              <a:t> = 0.9 As  </a:t>
            </a:r>
            <a:r>
              <a:rPr lang="en-US" dirty="0" err="1"/>
              <a:t>Fy</a:t>
            </a:r>
            <a:r>
              <a:rPr lang="en-US" dirty="0"/>
              <a:t> ( d - a/2 </a:t>
            </a:r>
            <a:r>
              <a:rPr lang="en-US" dirty="0" smtClean="0"/>
              <a:t>) = 304.3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Any value from M11 or M22 greater than 304.3 </a:t>
            </a:r>
            <a:r>
              <a:rPr lang="en-US" dirty="0" err="1" smtClean="0"/>
              <a:t>KN.m</a:t>
            </a:r>
            <a:r>
              <a:rPr lang="en-US" dirty="0" smtClean="0"/>
              <a:t> we need additional steel</a:t>
            </a:r>
          </a:p>
          <a:p>
            <a:pPr marL="82296" indent="0">
              <a:buNone/>
            </a:pPr>
            <a:r>
              <a:rPr lang="en-US" dirty="0" smtClean="0"/>
              <a:t>All values of M22 is less than 304.3 </a:t>
            </a:r>
            <a:r>
              <a:rPr lang="en-US" dirty="0" err="1" smtClean="0"/>
              <a:t>KN.m</a:t>
            </a:r>
            <a:r>
              <a:rPr lang="en-US" dirty="0" smtClean="0"/>
              <a:t> so we used 7Ø16 in this direction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6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For M11 some values were greater than 304.3 </a:t>
            </a:r>
            <a:r>
              <a:rPr lang="en-US" dirty="0" err="1" smtClean="0"/>
              <a:t>KN.m</a:t>
            </a:r>
            <a:r>
              <a:rPr lang="en-US" dirty="0" smtClean="0"/>
              <a:t> so we need additional steel</a:t>
            </a:r>
          </a:p>
          <a:p>
            <a:pPr marL="82296" indent="0">
              <a:buNone/>
            </a:pPr>
            <a:r>
              <a:rPr lang="en-US" dirty="0" smtClean="0"/>
              <a:t>Example: </a:t>
            </a:r>
          </a:p>
          <a:p>
            <a:pPr marL="82296" indent="0">
              <a:buNone/>
            </a:pPr>
            <a:r>
              <a:rPr lang="en-US" dirty="0"/>
              <a:t>M = 1480KN.m</a:t>
            </a:r>
          </a:p>
          <a:p>
            <a:pPr marL="82296" indent="0">
              <a:buNone/>
            </a:pPr>
            <a:r>
              <a:rPr lang="en-US" dirty="0"/>
              <a:t>M = 1480 – 304 = 1176 </a:t>
            </a:r>
            <a:r>
              <a:rPr lang="en-US" dirty="0" err="1"/>
              <a:t>KN.m</a:t>
            </a:r>
            <a:endParaRPr lang="en-US" dirty="0"/>
          </a:p>
          <a:p>
            <a:pPr marL="82296" indent="0">
              <a:buNone/>
            </a:pPr>
            <a:r>
              <a:rPr lang="en-US" dirty="0"/>
              <a:t>ρ= 0.0079</a:t>
            </a:r>
          </a:p>
          <a:p>
            <a:pPr marL="82296" indent="0">
              <a:buNone/>
            </a:pPr>
            <a:r>
              <a:rPr lang="en-US" dirty="0"/>
              <a:t>As = 0.0079*1000*650 = 5135 </a:t>
            </a:r>
            <a:r>
              <a:rPr lang="en-US" dirty="0" smtClean="0"/>
              <a:t>mm</a:t>
            </a:r>
            <a:r>
              <a:rPr lang="en-US" dirty="0"/>
              <a:t>²</a:t>
            </a:r>
            <a:endParaRPr lang="en-US" dirty="0"/>
          </a:p>
          <a:p>
            <a:pPr marL="82296" indent="0">
              <a:buNone/>
            </a:pPr>
            <a:r>
              <a:rPr lang="en-US" dirty="0"/>
              <a:t>We need additional  26Ø16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9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design of mat foundation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Reinforcement of mat foundation: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98801"/>
            <a:ext cx="8268270" cy="485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33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6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Project description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project is talking about a Residential  building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 consists of nine floors, one parking floor,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basement floor and seven floors above it. The area of each floor is shown below:</a:t>
            </a:r>
          </a:p>
          <a:p>
            <a:pPr algn="just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toltal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area of the building = 3159 </a:t>
            </a:r>
            <a:r>
              <a:rPr lang="en-US" sz="2800" dirty="0"/>
              <a:t>m</a:t>
            </a:r>
            <a:r>
              <a:rPr lang="en-US" sz="2800" baseline="30000" dirty="0" smtClean="0"/>
              <a:t>2</a:t>
            </a:r>
            <a:endParaRPr lang="en-US" sz="2800" dirty="0"/>
          </a:p>
          <a:p>
            <a:pPr algn="just">
              <a:buClr>
                <a:schemeClr val="bg2">
                  <a:lumMod val="50000"/>
                </a:schemeClr>
              </a:buClr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428" y="4038600"/>
            <a:ext cx="7879572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2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parking floor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27238"/>
            <a:ext cx="7398936" cy="429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basement floor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63" y="1981200"/>
            <a:ext cx="7465362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rest floors is a residential </a:t>
            </a:r>
            <a:r>
              <a:rPr lang="en-US" dirty="0" smtClean="0"/>
              <a:t>floor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81200"/>
            <a:ext cx="7772400" cy="489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4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front elevation </a:t>
            </a: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068207"/>
            <a:ext cx="6781800" cy="478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Project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Codes:  ACI 318-14 and ASTM.</a:t>
            </a:r>
            <a:r>
              <a:rPr lang="en-US" b="1" dirty="0"/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Materials:</a:t>
            </a: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concrete (28MPa) &amp; concrete (21MPa) </a:t>
            </a: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Reinforcing steel (A615Gr60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materials: block,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filling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materials, tiles, plaster, aggregate,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mortar,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masonry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stone.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7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1050</TotalTime>
  <Words>814</Words>
  <Application>Microsoft Office PowerPoint</Application>
  <PresentationFormat>عرض على الشاشة (3:4)‏</PresentationFormat>
  <Paragraphs>178</Paragraphs>
  <Slides>39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8" baseType="lpstr">
      <vt:lpstr>Arial</vt:lpstr>
      <vt:lpstr>Calibri</vt:lpstr>
      <vt:lpstr>Cambria Math</vt:lpstr>
      <vt:lpstr>Gill Sans MT</vt:lpstr>
      <vt:lpstr>Majalla UI</vt:lpstr>
      <vt:lpstr>Times New Roman</vt:lpstr>
      <vt:lpstr>Verdana</vt:lpstr>
      <vt:lpstr>Wingdings 2</vt:lpstr>
      <vt:lpstr>Solstice</vt:lpstr>
      <vt:lpstr>           Faculty of Engineering &amp; Information Technology Department of Civil Engineering   “Analysis and Design of two types of Foundations of a Residual Building”  </vt:lpstr>
      <vt:lpstr>Agenda </vt:lpstr>
      <vt:lpstr>Methodology</vt:lpstr>
      <vt:lpstr>Project description </vt:lpstr>
      <vt:lpstr>Project description</vt:lpstr>
      <vt:lpstr>Project description</vt:lpstr>
      <vt:lpstr>Project description</vt:lpstr>
      <vt:lpstr>Project description</vt:lpstr>
      <vt:lpstr>Project description</vt:lpstr>
      <vt:lpstr>Load types</vt:lpstr>
      <vt:lpstr>Load combination</vt:lpstr>
      <vt:lpstr>Loads on columns </vt:lpstr>
      <vt:lpstr>Distribution of footings</vt:lpstr>
      <vt:lpstr>Analysis and design of single footings</vt:lpstr>
      <vt:lpstr>Analysis and design of single footings</vt:lpstr>
      <vt:lpstr>Analysis and design of single footings</vt:lpstr>
      <vt:lpstr>Analysis and design of single footings</vt:lpstr>
      <vt:lpstr>Analysis and design of single footings</vt:lpstr>
      <vt:lpstr>Distribution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combined footings</vt:lpstr>
      <vt:lpstr>Analysis and design of the retaining wall</vt:lpstr>
      <vt:lpstr>Analysis and design of the retaining wall</vt:lpstr>
      <vt:lpstr>Analysis and design of the retaining wall</vt:lpstr>
      <vt:lpstr>Analysis and design of the retaining wall</vt:lpstr>
      <vt:lpstr>Analysis and design of the retaining wall</vt:lpstr>
      <vt:lpstr>Analysis and design of mat foundation</vt:lpstr>
      <vt:lpstr>Analysis and design of mat foundation</vt:lpstr>
      <vt:lpstr>Analysis and design of mat foundation</vt:lpstr>
      <vt:lpstr>Analysis and design of mat foundation</vt:lpstr>
      <vt:lpstr>Analysis and design of mat foundation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 ahmad</dc:creator>
  <cp:lastModifiedBy>momen haj mohammad</cp:lastModifiedBy>
  <cp:revision>117</cp:revision>
  <dcterms:created xsi:type="dcterms:W3CDTF">2006-08-16T00:00:00Z</dcterms:created>
  <dcterms:modified xsi:type="dcterms:W3CDTF">2020-06-04T09:51:00Z</dcterms:modified>
</cp:coreProperties>
</file>