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23"/>
  </p:notesMasterIdLst>
  <p:sldIdLst>
    <p:sldId id="256" r:id="rId2"/>
    <p:sldId id="258" r:id="rId3"/>
    <p:sldId id="267" r:id="rId4"/>
    <p:sldId id="304" r:id="rId5"/>
    <p:sldId id="313" r:id="rId6"/>
    <p:sldId id="276" r:id="rId7"/>
    <p:sldId id="317" r:id="rId8"/>
    <p:sldId id="259" r:id="rId9"/>
    <p:sldId id="284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266" r:id="rId20"/>
    <p:sldId id="299" r:id="rId21"/>
    <p:sldId id="315" r:id="rId22"/>
  </p:sldIdLst>
  <p:sldSz cx="9144000" cy="5143500" type="screen16x9"/>
  <p:notesSz cx="6858000" cy="9144000"/>
  <p:embeddedFontLst>
    <p:embeddedFont>
      <p:font typeface="Roboto" panose="020B0604020202020204" charset="0"/>
      <p:regular r:id="rId24"/>
      <p:bold r:id="rId25"/>
      <p:italic r:id="rId26"/>
      <p:boldItalic r:id="rId27"/>
    </p:embeddedFont>
    <p:embeddedFont>
      <p:font typeface="Fira Sans Extra Condensed Medium" panose="020B0604020202020204" charset="0"/>
      <p:regular r:id="rId28"/>
      <p:bold r:id="rId29"/>
      <p:italic r:id="rId30"/>
      <p:boldItalic r:id="rId31"/>
    </p:embeddedFont>
    <p:embeddedFont>
      <p:font typeface="Catamaran Light" panose="020B0604020202020204" charset="0"/>
      <p:regular r:id="rId32"/>
      <p:bold r:id="rId33"/>
    </p:embeddedFont>
    <p:embeddedFont>
      <p:font typeface="Livvic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1C39AF7-F75E-4157-8560-E737AFA1F6EB}">
  <a:tblStyle styleId="{D1C39AF7-F75E-4157-8560-E737AFA1F6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86452" autoAdjust="0"/>
  </p:normalViewPr>
  <p:slideViewPr>
    <p:cSldViewPr snapToGrid="0">
      <p:cViewPr varScale="1">
        <p:scale>
          <a:sx n="125" d="100"/>
          <a:sy n="125" d="100"/>
        </p:scale>
        <p:origin x="91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18077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2483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995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8182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3562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167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247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506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720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2290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31661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3e13d9a7e_0_5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3e13d9a7e_0_5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1870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e13d9a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3e13d9a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745585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768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5465e7bc0b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5465e7bc0b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283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3e13d9a7e_0_7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3e13d9a7e_0_7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42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0976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158d5a3ec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158d5a3ec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207922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3e13d9a7e_0_5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3e13d9a7e_0_5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3717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3e13d9a7e_0_5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3e13d9a7e_0_5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0012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9280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5158d5a3ec_2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5158d5a3ec_2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404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3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4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5" hasCustomPrompt="1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6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7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9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13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4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5" hasCustomPrompt="1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6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7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8" hasCustomPrompt="1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13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1">
  <p:cSld name="CUSTOM_27_1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631875" y="842025"/>
            <a:ext cx="287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631884" y="1410841"/>
            <a:ext cx="24807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ctrTitle" idx="2"/>
          </p:nvPr>
        </p:nvSpPr>
        <p:spPr>
          <a:xfrm>
            <a:off x="4213664" y="842025"/>
            <a:ext cx="26979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3"/>
          </p:nvPr>
        </p:nvSpPr>
        <p:spPr>
          <a:xfrm>
            <a:off x="4213664" y="1410841"/>
            <a:ext cx="2586000" cy="7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ctrTitle" idx="4"/>
          </p:nvPr>
        </p:nvSpPr>
        <p:spPr>
          <a:xfrm>
            <a:off x="631883" y="3331927"/>
            <a:ext cx="287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5"/>
          </p:nvPr>
        </p:nvSpPr>
        <p:spPr>
          <a:xfrm>
            <a:off x="631884" y="3914208"/>
            <a:ext cx="24807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ctrTitle" idx="6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ctrTitle" idx="7"/>
          </p:nvPr>
        </p:nvSpPr>
        <p:spPr>
          <a:xfrm>
            <a:off x="4213664" y="3331934"/>
            <a:ext cx="25860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8"/>
          </p:nvPr>
        </p:nvSpPr>
        <p:spPr>
          <a:xfrm>
            <a:off x="4213664" y="3914208"/>
            <a:ext cx="2586000" cy="7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CUSTOM_35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3200250" y="1742750"/>
            <a:ext cx="2743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">
  <p:cSld name="CUSTOM_38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ctrTitle"/>
          </p:nvPr>
        </p:nvSpPr>
        <p:spPr>
          <a:xfrm>
            <a:off x="769725" y="1310050"/>
            <a:ext cx="343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title" idx="2" hasCustomPrompt="1"/>
          </p:nvPr>
        </p:nvSpPr>
        <p:spPr>
          <a:xfrm rot="5400000">
            <a:off x="7142178" y="3570226"/>
            <a:ext cx="1738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3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25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ubTitle" idx="2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6">
  <p:cSld name="Title + text 6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902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7" r:id="rId5"/>
    <p:sldLayoutId id="2147483658" r:id="rId6"/>
    <p:sldLayoutId id="2147483660" r:id="rId7"/>
    <p:sldLayoutId id="2147483667" r:id="rId8"/>
    <p:sldLayoutId id="2147483670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2214742" y="0"/>
            <a:ext cx="692940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4"/>
          <p:cNvSpPr/>
          <p:nvPr/>
        </p:nvSpPr>
        <p:spPr>
          <a:xfrm rot="5400000">
            <a:off x="1355021" y="-60005"/>
            <a:ext cx="3506511" cy="5026500"/>
          </a:xfrm>
          <a:prstGeom prst="rect">
            <a:avLst/>
          </a:prstGeom>
          <a:solidFill>
            <a:srgbClr val="908269">
              <a:alpha val="86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ctrTitle"/>
          </p:nvPr>
        </p:nvSpPr>
        <p:spPr>
          <a:xfrm>
            <a:off x="1029126" y="1103586"/>
            <a:ext cx="4592400" cy="268026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</a:rPr>
              <a:t>Effect of Compliance with Health and Safety Management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System Among Contractor in road projects </a:t>
            </a:r>
            <a:endParaRPr sz="2800" dirty="0">
              <a:solidFill>
                <a:schemeClr val="bg1"/>
              </a:solidFill>
              <a:sym typeface="Livvic"/>
            </a:endParaRPr>
          </a:p>
        </p:txBody>
      </p:sp>
      <p:sp>
        <p:nvSpPr>
          <p:cNvPr id="127" name="Google Shape;127;p24"/>
          <p:cNvSpPr/>
          <p:nvPr/>
        </p:nvSpPr>
        <p:spPr>
          <a:xfrm rot="-5400000" flipH="1">
            <a:off x="7354200" y="2416550"/>
            <a:ext cx="3358800" cy="22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58622" y="849435"/>
            <a:ext cx="3271582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1. Personal Information </a:t>
            </a:r>
            <a:r>
              <a:rPr lang="en-US" sz="1600" b="1" dirty="0" smtClean="0"/>
              <a:t>Section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16" y="1516176"/>
            <a:ext cx="4232336" cy="1785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954" y="1577400"/>
            <a:ext cx="3815088" cy="161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3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58622" y="849435"/>
            <a:ext cx="3271582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1. Personal Information </a:t>
            </a:r>
            <a:r>
              <a:rPr lang="en-US" sz="1600" b="1" dirty="0" smtClean="0"/>
              <a:t>Section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149" y="1525087"/>
            <a:ext cx="5614982" cy="2998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020" y="2628872"/>
            <a:ext cx="714375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70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58622" y="648267"/>
            <a:ext cx="3271582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2. General Questions Section:</a:t>
            </a:r>
            <a:r>
              <a:rPr lang="en-US" sz="1600" dirty="0"/>
              <a:t> </a:t>
            </a:r>
            <a:br>
              <a:rPr lang="en-US" sz="1600" dirty="0"/>
            </a:br>
            <a:endParaRPr lang="en-US" dirty="0"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54" y="1193853"/>
            <a:ext cx="4661344" cy="20126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828" y="1142480"/>
            <a:ext cx="4331985" cy="20518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1099" y="3194304"/>
            <a:ext cx="3658581" cy="173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8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412" y="438912"/>
            <a:ext cx="5218520" cy="2194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570" y="2822448"/>
            <a:ext cx="5202146" cy="2050161"/>
          </a:xfrm>
          <a:prstGeom prst="rect">
            <a:avLst/>
          </a:prstGeom>
        </p:spPr>
      </p:pic>
      <p:sp>
        <p:nvSpPr>
          <p:cNvPr id="12" name="Google Shape;167;p27"/>
          <p:cNvSpPr/>
          <p:nvPr/>
        </p:nvSpPr>
        <p:spPr>
          <a:xfrm>
            <a:off x="0" y="2420705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ext Placeholder 1"/>
          <p:cNvSpPr txBox="1">
            <a:spLocks/>
          </p:cNvSpPr>
          <p:nvPr/>
        </p:nvSpPr>
        <p:spPr>
          <a:xfrm>
            <a:off x="0" y="2414364"/>
            <a:ext cx="3271582" cy="42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marL="152400" indent="0">
              <a:buFont typeface="Catamaran Light"/>
              <a:buNone/>
            </a:pPr>
            <a:r>
              <a:rPr lang="en-US" sz="1600" b="1" dirty="0" smtClean="0"/>
              <a:t>2. General Questions Section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endParaRPr lang="en-US" dirty="0"/>
          </a:p>
        </p:txBody>
      </p:sp>
      <p:cxnSp>
        <p:nvCxnSpPr>
          <p:cNvPr id="14" name="Straight Connector 13"/>
          <p:cNvCxnSpPr>
            <a:stCxn id="12" idx="3"/>
          </p:cNvCxnSpPr>
          <p:nvPr/>
        </p:nvCxnSpPr>
        <p:spPr>
          <a:xfrm>
            <a:off x="3547872" y="2632322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610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695" y="365868"/>
            <a:ext cx="5281389" cy="2424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169" y="2735709"/>
            <a:ext cx="4838248" cy="2183763"/>
          </a:xfrm>
          <a:prstGeom prst="rect">
            <a:avLst/>
          </a:prstGeom>
        </p:spPr>
      </p:pic>
      <p:sp>
        <p:nvSpPr>
          <p:cNvPr id="10" name="Google Shape;167;p27"/>
          <p:cNvSpPr/>
          <p:nvPr/>
        </p:nvSpPr>
        <p:spPr>
          <a:xfrm>
            <a:off x="0" y="2420705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Text Placeholder 1"/>
          <p:cNvSpPr txBox="1">
            <a:spLocks/>
          </p:cNvSpPr>
          <p:nvPr/>
        </p:nvSpPr>
        <p:spPr>
          <a:xfrm>
            <a:off x="0" y="2414364"/>
            <a:ext cx="3271582" cy="42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●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Char char="○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Catamaran Light"/>
              <a:buChar char="■"/>
              <a:defRPr sz="12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marL="152400" indent="0">
              <a:buFont typeface="Catamaran Light"/>
              <a:buNone/>
            </a:pPr>
            <a:r>
              <a:rPr lang="en-US" sz="1600" b="1" dirty="0" smtClean="0"/>
              <a:t>2. General Questions Section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endParaRPr lang="en-US" dirty="0"/>
          </a:p>
        </p:txBody>
      </p:sp>
      <p:cxnSp>
        <p:nvCxnSpPr>
          <p:cNvPr id="13" name="Straight Connector 12"/>
          <p:cNvCxnSpPr>
            <a:stCxn id="10" idx="3"/>
          </p:cNvCxnSpPr>
          <p:nvPr/>
        </p:nvCxnSpPr>
        <p:spPr>
          <a:xfrm>
            <a:off x="3547872" y="2632322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085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67;p27"/>
          <p:cNvSpPr/>
          <p:nvPr/>
        </p:nvSpPr>
        <p:spPr>
          <a:xfrm>
            <a:off x="0" y="2420705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0" y="2414364"/>
            <a:ext cx="3271582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2. General Questions </a:t>
            </a:r>
            <a:r>
              <a:rPr lang="en-US" sz="1600" b="1" dirty="0" smtClean="0"/>
              <a:t>Section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374" y="260985"/>
            <a:ext cx="5231498" cy="2372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514" y="2828544"/>
            <a:ext cx="4424357" cy="1878963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9" idx="3"/>
          </p:cNvCxnSpPr>
          <p:nvPr/>
        </p:nvCxnSpPr>
        <p:spPr>
          <a:xfrm>
            <a:off x="3547872" y="2632322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195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27"/>
          <p:cNvSpPr/>
          <p:nvPr/>
        </p:nvSpPr>
        <p:spPr>
          <a:xfrm>
            <a:off x="0" y="2414364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-93952" y="2410011"/>
            <a:ext cx="3748326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3. Positive Impact Evaluation </a:t>
            </a:r>
            <a:r>
              <a:rPr lang="en-US" sz="1600" b="1" dirty="0" smtClean="0"/>
              <a:t>Section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endParaRPr lang="en-US" dirty="0"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824" y="456265"/>
            <a:ext cx="5488395" cy="21026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415" y="2815118"/>
            <a:ext cx="5082819" cy="1904168"/>
          </a:xfrm>
          <a:prstGeom prst="rect">
            <a:avLst/>
          </a:prstGeom>
        </p:spPr>
      </p:pic>
      <p:cxnSp>
        <p:nvCxnSpPr>
          <p:cNvPr id="9" name="Straight Connector 8"/>
          <p:cNvCxnSpPr>
            <a:stCxn id="11" idx="3"/>
          </p:cNvCxnSpPr>
          <p:nvPr/>
        </p:nvCxnSpPr>
        <p:spPr>
          <a:xfrm>
            <a:off x="3547872" y="2625981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165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872" y="581013"/>
            <a:ext cx="5470661" cy="1959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7872" y="2724173"/>
            <a:ext cx="5470661" cy="2089008"/>
          </a:xfrm>
          <a:prstGeom prst="rect">
            <a:avLst/>
          </a:prstGeom>
        </p:spPr>
      </p:pic>
      <p:sp>
        <p:nvSpPr>
          <p:cNvPr id="12" name="Google Shape;167;p27"/>
          <p:cNvSpPr/>
          <p:nvPr/>
        </p:nvSpPr>
        <p:spPr>
          <a:xfrm>
            <a:off x="0" y="2414364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ext Placeholder 1"/>
          <p:cNvSpPr>
            <a:spLocks noGrp="1"/>
          </p:cNvSpPr>
          <p:nvPr>
            <p:ph type="body" idx="1"/>
          </p:nvPr>
        </p:nvSpPr>
        <p:spPr>
          <a:xfrm>
            <a:off x="-93952" y="2410011"/>
            <a:ext cx="3748326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3. Positive Impact Evaluation </a:t>
            </a:r>
            <a:r>
              <a:rPr lang="en-US" sz="1600" b="1" dirty="0" smtClean="0"/>
              <a:t>Section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endParaRPr lang="en-US" dirty="0"/>
          </a:p>
        </p:txBody>
      </p:sp>
      <p:cxnSp>
        <p:nvCxnSpPr>
          <p:cNvPr id="14" name="Straight Connector 13"/>
          <p:cNvCxnSpPr>
            <a:stCxn id="12" idx="3"/>
          </p:cNvCxnSpPr>
          <p:nvPr/>
        </p:nvCxnSpPr>
        <p:spPr>
          <a:xfrm>
            <a:off x="3547872" y="2625981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521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326" y="370897"/>
            <a:ext cx="5304114" cy="2249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374" y="2773884"/>
            <a:ext cx="5475325" cy="2012907"/>
          </a:xfrm>
          <a:prstGeom prst="rect">
            <a:avLst/>
          </a:prstGeom>
        </p:spPr>
      </p:pic>
      <p:sp>
        <p:nvSpPr>
          <p:cNvPr id="10" name="Google Shape;167;p27"/>
          <p:cNvSpPr/>
          <p:nvPr/>
        </p:nvSpPr>
        <p:spPr>
          <a:xfrm>
            <a:off x="0" y="2414364"/>
            <a:ext cx="3547872" cy="423234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Text Placeholder 1"/>
          <p:cNvSpPr>
            <a:spLocks noGrp="1"/>
          </p:cNvSpPr>
          <p:nvPr>
            <p:ph type="body" idx="1"/>
          </p:nvPr>
        </p:nvSpPr>
        <p:spPr>
          <a:xfrm>
            <a:off x="-93952" y="2410011"/>
            <a:ext cx="3748326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3. Positive Impact Evaluation </a:t>
            </a:r>
            <a:r>
              <a:rPr lang="en-US" sz="1600" b="1" dirty="0" smtClean="0"/>
              <a:t>Section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endParaRPr lang="en-US" dirty="0"/>
          </a:p>
        </p:txBody>
      </p:sp>
      <p:cxnSp>
        <p:nvCxnSpPr>
          <p:cNvPr id="13" name="Straight Connector 12"/>
          <p:cNvCxnSpPr>
            <a:stCxn id="10" idx="3"/>
          </p:cNvCxnSpPr>
          <p:nvPr/>
        </p:nvCxnSpPr>
        <p:spPr>
          <a:xfrm>
            <a:off x="3547872" y="2625981"/>
            <a:ext cx="5596128" cy="118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177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/>
          <p:nvPr/>
        </p:nvSpPr>
        <p:spPr>
          <a:xfrm rot="-5400000" flipH="1">
            <a:off x="3281200" y="-725975"/>
            <a:ext cx="2581500" cy="6159000"/>
          </a:xfrm>
          <a:prstGeom prst="rect">
            <a:avLst/>
          </a:prstGeom>
          <a:gradFill flip="none" rotWithShape="1">
            <a:gsLst>
              <a:gs pos="0">
                <a:srgbClr val="908269">
                  <a:alpha val="49019"/>
                </a:srgbClr>
              </a:gs>
              <a:gs pos="100000">
                <a:schemeClr val="accen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4"/>
          <p:cNvSpPr txBox="1">
            <a:spLocks noGrp="1"/>
          </p:cNvSpPr>
          <p:nvPr>
            <p:ph type="title"/>
          </p:nvPr>
        </p:nvSpPr>
        <p:spPr>
          <a:xfrm>
            <a:off x="2389933" y="1462170"/>
            <a:ext cx="4364032" cy="17797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CH.5</a:t>
            </a:r>
            <a:r>
              <a:rPr lang="ar-JO" dirty="0">
                <a:solidFill>
                  <a:schemeClr val="bg1"/>
                </a:solidFill>
              </a:rPr>
              <a:t/>
            </a:r>
            <a:br>
              <a:rPr lang="ar-JO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Conclusion &amp; Recommendations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39" name="Google Shape;239;p34"/>
          <p:cNvSpPr/>
          <p:nvPr/>
        </p:nvSpPr>
        <p:spPr>
          <a:xfrm rot="-5400000" flipH="1">
            <a:off x="593250" y="3993775"/>
            <a:ext cx="556500" cy="1743000"/>
          </a:xfrm>
          <a:prstGeom prst="rect">
            <a:avLst/>
          </a:prstGeom>
          <a:gradFill>
            <a:gsLst>
              <a:gs pos="0">
                <a:srgbClr val="908269">
                  <a:alpha val="49019"/>
                </a:srgbClr>
              </a:gs>
              <a:gs pos="100000">
                <a:schemeClr val="accent1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4"/>
          <p:cNvSpPr/>
          <p:nvPr/>
        </p:nvSpPr>
        <p:spPr>
          <a:xfrm rot="-5400000" flipH="1">
            <a:off x="8279175" y="74250"/>
            <a:ext cx="939000" cy="790500"/>
          </a:xfrm>
          <a:prstGeom prst="rect">
            <a:avLst/>
          </a:prstGeom>
          <a:gradFill>
            <a:gsLst>
              <a:gs pos="0">
                <a:srgbClr val="908269">
                  <a:alpha val="49019"/>
                </a:srgbClr>
              </a:gs>
              <a:gs pos="100000">
                <a:schemeClr val="accent1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ctrTitle" idx="9"/>
          </p:nvPr>
        </p:nvSpPr>
        <p:spPr>
          <a:xfrm rot="5400000">
            <a:off x="667286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TABLE OF CONTENTS</a:t>
            </a:r>
            <a:endParaRPr sz="2400"/>
          </a:p>
        </p:txBody>
      </p:sp>
      <p:sp>
        <p:nvSpPr>
          <p:cNvPr id="142" name="Google Shape;142;p26"/>
          <p:cNvSpPr/>
          <p:nvPr/>
        </p:nvSpPr>
        <p:spPr>
          <a:xfrm rot="-5400000" flipH="1">
            <a:off x="-957850" y="957900"/>
            <a:ext cx="5140800" cy="322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title" idx="8"/>
          </p:nvPr>
        </p:nvSpPr>
        <p:spPr>
          <a:xfrm>
            <a:off x="2023007" y="189464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6" name="Google Shape;146;p26"/>
          <p:cNvSpPr txBox="1">
            <a:spLocks noGrp="1"/>
          </p:cNvSpPr>
          <p:nvPr>
            <p:ph type="ctrTitle"/>
          </p:nvPr>
        </p:nvSpPr>
        <p:spPr>
          <a:xfrm>
            <a:off x="3425264" y="132880"/>
            <a:ext cx="1906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lvl="0"/>
            <a:r>
              <a:rPr lang="en-US" dirty="0"/>
              <a:t>Initial planning and desk research </a:t>
            </a:r>
            <a:endParaRPr dirty="0"/>
          </a:p>
        </p:txBody>
      </p:sp>
      <p:sp>
        <p:nvSpPr>
          <p:cNvPr id="148" name="Google Shape;148;p26"/>
          <p:cNvSpPr txBox="1">
            <a:spLocks noGrp="1"/>
          </p:cNvSpPr>
          <p:nvPr>
            <p:ph type="title" idx="2"/>
          </p:nvPr>
        </p:nvSpPr>
        <p:spPr>
          <a:xfrm>
            <a:off x="2023007" y="225298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01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9" name="Google Shape;149;p26"/>
          <p:cNvSpPr txBox="1">
            <a:spLocks noGrp="1"/>
          </p:cNvSpPr>
          <p:nvPr>
            <p:ph type="ctrTitle" idx="3"/>
          </p:nvPr>
        </p:nvSpPr>
        <p:spPr>
          <a:xfrm>
            <a:off x="3425264" y="1090945"/>
            <a:ext cx="2251800" cy="30862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Questionnaire preparation </a:t>
            </a:r>
            <a:endParaRPr dirty="0"/>
          </a:p>
        </p:txBody>
      </p:sp>
      <p:sp>
        <p:nvSpPr>
          <p:cNvPr id="151" name="Google Shape;151;p26"/>
          <p:cNvSpPr txBox="1">
            <a:spLocks noGrp="1"/>
          </p:cNvSpPr>
          <p:nvPr>
            <p:ph type="title" idx="5"/>
          </p:nvPr>
        </p:nvSpPr>
        <p:spPr>
          <a:xfrm>
            <a:off x="2023007" y="1059973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2" name="Google Shape;152;p26"/>
          <p:cNvSpPr txBox="1">
            <a:spLocks noGrp="1"/>
          </p:cNvSpPr>
          <p:nvPr>
            <p:ph type="ctrTitle" idx="13"/>
          </p:nvPr>
        </p:nvSpPr>
        <p:spPr>
          <a:xfrm>
            <a:off x="3425264" y="2695283"/>
            <a:ext cx="3120579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Distributing and collecting questionnaire form </a:t>
            </a:r>
            <a:endParaRPr dirty="0"/>
          </a:p>
        </p:txBody>
      </p:sp>
      <p:sp>
        <p:nvSpPr>
          <p:cNvPr id="153" name="Google Shape;153;p26"/>
          <p:cNvSpPr txBox="1">
            <a:spLocks noGrp="1"/>
          </p:cNvSpPr>
          <p:nvPr>
            <p:ph type="subTitle" idx="14"/>
          </p:nvPr>
        </p:nvSpPr>
        <p:spPr>
          <a:xfrm>
            <a:off x="3425264" y="3111575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In project -2-</a:t>
            </a:r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 idx="15"/>
          </p:nvPr>
        </p:nvSpPr>
        <p:spPr>
          <a:xfrm>
            <a:off x="2023007" y="272932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04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5" name="Google Shape;155;p26"/>
          <p:cNvSpPr txBox="1">
            <a:spLocks noGrp="1"/>
          </p:cNvSpPr>
          <p:nvPr>
            <p:ph type="ctrTitle" idx="16"/>
          </p:nvPr>
        </p:nvSpPr>
        <p:spPr>
          <a:xfrm>
            <a:off x="3427999" y="336896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Analyze the data </a:t>
            </a:r>
            <a:endParaRPr dirty="0"/>
          </a:p>
        </p:txBody>
      </p:sp>
      <p:sp>
        <p:nvSpPr>
          <p:cNvPr id="156" name="Google Shape;156;p26"/>
          <p:cNvSpPr txBox="1">
            <a:spLocks noGrp="1"/>
          </p:cNvSpPr>
          <p:nvPr>
            <p:ph type="subTitle" idx="17"/>
          </p:nvPr>
        </p:nvSpPr>
        <p:spPr>
          <a:xfrm>
            <a:off x="3427997" y="378211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In project -2-</a:t>
            </a:r>
          </a:p>
        </p:txBody>
      </p:sp>
      <p:sp>
        <p:nvSpPr>
          <p:cNvPr id="157" name="Google Shape;157;p26"/>
          <p:cNvSpPr txBox="1">
            <a:spLocks noGrp="1"/>
          </p:cNvSpPr>
          <p:nvPr>
            <p:ph type="title" idx="18"/>
          </p:nvPr>
        </p:nvSpPr>
        <p:spPr>
          <a:xfrm>
            <a:off x="2023007" y="356399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05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0" name="Google Shape;157;p26"/>
          <p:cNvSpPr txBox="1">
            <a:spLocks/>
          </p:cNvSpPr>
          <p:nvPr/>
        </p:nvSpPr>
        <p:spPr>
          <a:xfrm>
            <a:off x="2023007" y="4338083"/>
            <a:ext cx="15735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vvic"/>
              <a:buNone/>
              <a:defRPr sz="4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 smtClean="0">
                <a:solidFill>
                  <a:schemeClr val="lt1"/>
                </a:solidFill>
              </a:rPr>
              <a:t>0</a:t>
            </a:r>
            <a:r>
              <a:rPr lang="en-US" dirty="0">
                <a:solidFill>
                  <a:schemeClr val="lt1"/>
                </a:solidFill>
              </a:rPr>
              <a:t>6</a:t>
            </a:r>
            <a:endParaRPr lang="en" dirty="0">
              <a:solidFill>
                <a:schemeClr val="lt1"/>
              </a:solidFill>
            </a:endParaRPr>
          </a:p>
        </p:txBody>
      </p:sp>
      <p:sp>
        <p:nvSpPr>
          <p:cNvPr id="25" name="Subtitle 4"/>
          <p:cNvSpPr>
            <a:spLocks noGrp="1"/>
          </p:cNvSpPr>
          <p:nvPr>
            <p:ph type="ctrTitle" idx="6"/>
          </p:nvPr>
        </p:nvSpPr>
        <p:spPr>
          <a:xfrm>
            <a:off x="3425264" y="1706112"/>
            <a:ext cx="2252662" cy="577850"/>
          </a:xfrm>
        </p:spPr>
        <p:txBody>
          <a:bodyPr/>
          <a:lstStyle/>
          <a:p>
            <a:r>
              <a:rPr lang="en-US" dirty="0"/>
              <a:t>Choosing respondents </a:t>
            </a:r>
          </a:p>
        </p:txBody>
      </p:sp>
      <p:sp>
        <p:nvSpPr>
          <p:cNvPr id="26" name="Google Shape;153;p26"/>
          <p:cNvSpPr txBox="1">
            <a:spLocks noGrp="1"/>
          </p:cNvSpPr>
          <p:nvPr>
            <p:ph type="subTitle" idx="14"/>
          </p:nvPr>
        </p:nvSpPr>
        <p:spPr>
          <a:xfrm>
            <a:off x="3425264" y="210851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 project -2-</a:t>
            </a:r>
            <a:endParaRPr dirty="0"/>
          </a:p>
        </p:txBody>
      </p:sp>
      <p:sp>
        <p:nvSpPr>
          <p:cNvPr id="27" name="Google Shape;155;p26"/>
          <p:cNvSpPr txBox="1">
            <a:spLocks/>
          </p:cNvSpPr>
          <p:nvPr/>
        </p:nvSpPr>
        <p:spPr>
          <a:xfrm>
            <a:off x="3425264" y="4164887"/>
            <a:ext cx="22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/>
              <a:t>Conclusion </a:t>
            </a:r>
          </a:p>
        </p:txBody>
      </p:sp>
      <p:sp>
        <p:nvSpPr>
          <p:cNvPr id="28" name="Google Shape;156;p26"/>
          <p:cNvSpPr txBox="1">
            <a:spLocks noGrp="1"/>
          </p:cNvSpPr>
          <p:nvPr>
            <p:ph type="subTitle" idx="17"/>
          </p:nvPr>
        </p:nvSpPr>
        <p:spPr>
          <a:xfrm>
            <a:off x="3425264" y="458310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In project -2-</a:t>
            </a:r>
          </a:p>
        </p:txBody>
      </p:sp>
      <p:sp>
        <p:nvSpPr>
          <p:cNvPr id="29" name="Google Shape;153;p26"/>
          <p:cNvSpPr txBox="1">
            <a:spLocks noGrp="1"/>
          </p:cNvSpPr>
          <p:nvPr>
            <p:ph type="subTitle" idx="14"/>
          </p:nvPr>
        </p:nvSpPr>
        <p:spPr>
          <a:xfrm>
            <a:off x="3425264" y="12390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 project -2-</a:t>
            </a:r>
            <a:endParaRPr dirty="0"/>
          </a:p>
        </p:txBody>
      </p:sp>
      <p:sp>
        <p:nvSpPr>
          <p:cNvPr id="30" name="Google Shape;153;p26"/>
          <p:cNvSpPr txBox="1">
            <a:spLocks noGrp="1"/>
          </p:cNvSpPr>
          <p:nvPr>
            <p:ph type="subTitle" idx="14"/>
          </p:nvPr>
        </p:nvSpPr>
        <p:spPr>
          <a:xfrm>
            <a:off x="3425264" y="545023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 project -1-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7"/>
          <p:cNvPicPr preferRelativeResize="0"/>
          <p:nvPr/>
        </p:nvPicPr>
        <p:blipFill rotWithShape="1">
          <a:blip r:embed="rId3">
            <a:alphaModFix/>
          </a:blip>
          <a:srcRect l="25616" r="25616"/>
          <a:stretch/>
        </p:blipFill>
        <p:spPr>
          <a:xfrm>
            <a:off x="7299086" y="0"/>
            <a:ext cx="268224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6566497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Conclusion &amp; Recommendations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7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254;p36"/>
          <p:cNvSpPr txBox="1">
            <a:spLocks/>
          </p:cNvSpPr>
          <p:nvPr/>
        </p:nvSpPr>
        <p:spPr>
          <a:xfrm>
            <a:off x="513930" y="2821489"/>
            <a:ext cx="1291191" cy="11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marL="0" indent="0" algn="l"/>
            <a:endParaRPr lang="en-US" dirty="0"/>
          </a:p>
        </p:txBody>
      </p:sp>
      <p:sp>
        <p:nvSpPr>
          <p:cNvPr id="8" name="Google Shape;259;p36"/>
          <p:cNvSpPr txBox="1">
            <a:spLocks/>
          </p:cNvSpPr>
          <p:nvPr/>
        </p:nvSpPr>
        <p:spPr>
          <a:xfrm>
            <a:off x="425467" y="1122168"/>
            <a:ext cx="1401174" cy="62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l"/>
            <a:r>
              <a:rPr lang="en-US" sz="1800" dirty="0"/>
              <a:t>Training </a:t>
            </a:r>
            <a:r>
              <a:rPr lang="en-US" sz="1800" dirty="0" smtClean="0"/>
              <a:t>Programs</a:t>
            </a:r>
            <a:endParaRPr lang="en-US" sz="1800" dirty="0"/>
          </a:p>
        </p:txBody>
      </p:sp>
      <p:sp>
        <p:nvSpPr>
          <p:cNvPr id="11" name="Google Shape;254;p36"/>
          <p:cNvSpPr txBox="1">
            <a:spLocks/>
          </p:cNvSpPr>
          <p:nvPr/>
        </p:nvSpPr>
        <p:spPr>
          <a:xfrm>
            <a:off x="5048928" y="3360747"/>
            <a:ext cx="2645010" cy="542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algn="l"/>
            <a:r>
              <a:rPr lang="en-US" sz="1000" b="1" dirty="0" smtClean="0"/>
              <a:t>2- Enhance </a:t>
            </a:r>
            <a:r>
              <a:rPr lang="en-US" sz="1000" b="1" dirty="0"/>
              <a:t>Reputation and Compliance</a:t>
            </a:r>
            <a:r>
              <a:rPr lang="en-US" sz="1000" b="1" dirty="0" smtClean="0"/>
              <a:t>:</a:t>
            </a:r>
          </a:p>
          <a:p>
            <a:pPr algn="l"/>
            <a:r>
              <a:rPr lang="en-US" sz="1000" dirty="0" smtClean="0"/>
              <a:t>Transparent </a:t>
            </a:r>
            <a:r>
              <a:rPr lang="en-US" sz="1000" dirty="0"/>
              <a:t>Communication</a:t>
            </a:r>
          </a:p>
          <a:p>
            <a:pPr algn="l"/>
            <a:r>
              <a:rPr lang="en-US" sz="1000" dirty="0"/>
              <a:t>Compliance with Standards</a:t>
            </a:r>
          </a:p>
        </p:txBody>
      </p:sp>
      <p:sp>
        <p:nvSpPr>
          <p:cNvPr id="14" name="Google Shape;254;p36"/>
          <p:cNvSpPr txBox="1">
            <a:spLocks/>
          </p:cNvSpPr>
          <p:nvPr/>
        </p:nvSpPr>
        <p:spPr>
          <a:xfrm>
            <a:off x="3760818" y="2890190"/>
            <a:ext cx="1587872" cy="11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marL="0" indent="0" algn="l"/>
            <a:endParaRPr lang="en-US" sz="1000" dirty="0"/>
          </a:p>
        </p:txBody>
      </p:sp>
      <p:sp>
        <p:nvSpPr>
          <p:cNvPr id="20" name="Google Shape;254;p36"/>
          <p:cNvSpPr txBox="1">
            <a:spLocks/>
          </p:cNvSpPr>
          <p:nvPr/>
        </p:nvSpPr>
        <p:spPr>
          <a:xfrm>
            <a:off x="3013444" y="3353152"/>
            <a:ext cx="2058687" cy="624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algn="l"/>
            <a:r>
              <a:rPr lang="en-US" sz="1000" b="1" dirty="0" smtClean="0"/>
              <a:t>1- Increase </a:t>
            </a:r>
            <a:r>
              <a:rPr lang="en-US" sz="1000" b="1" dirty="0"/>
              <a:t>Productivity</a:t>
            </a:r>
            <a:r>
              <a:rPr lang="en-US" sz="1000" b="1" dirty="0" smtClean="0"/>
              <a:t>:</a:t>
            </a:r>
          </a:p>
          <a:p>
            <a:pPr algn="l"/>
            <a:r>
              <a:rPr lang="en-US" sz="1000" dirty="0" smtClean="0"/>
              <a:t>Enhance Technology </a:t>
            </a:r>
            <a:r>
              <a:rPr lang="en-US" sz="1000" dirty="0"/>
              <a:t>and Tools</a:t>
            </a:r>
          </a:p>
          <a:p>
            <a:pPr algn="l"/>
            <a:r>
              <a:rPr lang="en-US" sz="1000" dirty="0"/>
              <a:t>Employee Training</a:t>
            </a:r>
          </a:p>
        </p:txBody>
      </p:sp>
      <p:pic>
        <p:nvPicPr>
          <p:cNvPr id="18" name="صورة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086" y="2784"/>
            <a:ext cx="2147928" cy="2147928"/>
          </a:xfrm>
          <a:prstGeom prst="rect">
            <a:avLst/>
          </a:prstGeom>
        </p:spPr>
      </p:pic>
      <p:sp>
        <p:nvSpPr>
          <p:cNvPr id="19" name="Google Shape;259;p36"/>
          <p:cNvSpPr txBox="1">
            <a:spLocks/>
          </p:cNvSpPr>
          <p:nvPr/>
        </p:nvSpPr>
        <p:spPr>
          <a:xfrm>
            <a:off x="2904563" y="1122168"/>
            <a:ext cx="1190822" cy="62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l"/>
            <a:r>
              <a:rPr lang="en-US" sz="1800" dirty="0"/>
              <a:t>Safety </a:t>
            </a:r>
            <a:r>
              <a:rPr lang="en-US" sz="1800" dirty="0" smtClean="0"/>
              <a:t>Systems</a:t>
            </a:r>
            <a:endParaRPr lang="en-US" sz="1800" dirty="0"/>
          </a:p>
        </p:txBody>
      </p:sp>
      <p:sp>
        <p:nvSpPr>
          <p:cNvPr id="23" name="Google Shape;259;p36"/>
          <p:cNvSpPr txBox="1">
            <a:spLocks/>
          </p:cNvSpPr>
          <p:nvPr/>
        </p:nvSpPr>
        <p:spPr>
          <a:xfrm>
            <a:off x="5377095" y="1056669"/>
            <a:ext cx="983703" cy="620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l"/>
            <a:r>
              <a:rPr lang="en-US" sz="1800" dirty="0"/>
              <a:t>Safety Costs</a:t>
            </a:r>
          </a:p>
        </p:txBody>
      </p:sp>
      <p:sp>
        <p:nvSpPr>
          <p:cNvPr id="24" name="Google Shape;259;p36"/>
          <p:cNvSpPr txBox="1">
            <a:spLocks/>
          </p:cNvSpPr>
          <p:nvPr/>
        </p:nvSpPr>
        <p:spPr>
          <a:xfrm>
            <a:off x="4033902" y="2831182"/>
            <a:ext cx="2289986" cy="6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l"/>
            <a:r>
              <a:rPr lang="en-US" sz="1400" dirty="0"/>
              <a:t>Health and Safety Risks and Procedures</a:t>
            </a:r>
          </a:p>
        </p:txBody>
      </p:sp>
      <p:sp>
        <p:nvSpPr>
          <p:cNvPr id="26" name="Google Shape;259;p36"/>
          <p:cNvSpPr txBox="1">
            <a:spLocks/>
          </p:cNvSpPr>
          <p:nvPr/>
        </p:nvSpPr>
        <p:spPr>
          <a:xfrm>
            <a:off x="417171" y="2887143"/>
            <a:ext cx="2481921" cy="595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Livvic"/>
              <a:buNone/>
              <a:defRPr sz="2800" b="1" i="0" u="none" strike="noStrike" cap="none">
                <a:solidFill>
                  <a:srgbClr val="000000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pPr algn="l"/>
            <a:r>
              <a:rPr lang="en-US" sz="1400" dirty="0"/>
              <a:t>Evaluation of Implemented Procedures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13659" y="1363413"/>
            <a:ext cx="2478564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Enhance Training Programs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Mandatory Training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Provide Resources and Information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Encourage Participation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Review and Evaluate Current Programs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Periodic Awareness Campaigns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46972" y="1525360"/>
            <a:ext cx="2720617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Establish Safety Systems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Hire Dedicated Safety Personnel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Provide Training for All Employees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Conduct Regular Safety Audits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 a Safety Culture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Invest in Safety Equipment and Technology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404626" y="1476398"/>
            <a:ext cx="248177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Highlight Long-Term Benefits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Leverage Financial Incentives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Promote Cost-Effective Solutions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Integrate Safety into Existing Processes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Cost Sharing and Collaboration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Showcase Successful Case Studies 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394174" y="3315582"/>
            <a:ext cx="238879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Maintain Current Safety Standards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Continuous Improvement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Regular Training and Retraining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of Technology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Regular Safety Audits and Inspections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Emergency Preparedness </a:t>
            </a:r>
          </a:p>
        </p:txBody>
      </p:sp>
      <p:sp>
        <p:nvSpPr>
          <p:cNvPr id="32" name="Google Shape;254;p36"/>
          <p:cNvSpPr txBox="1">
            <a:spLocks/>
          </p:cNvSpPr>
          <p:nvPr/>
        </p:nvSpPr>
        <p:spPr>
          <a:xfrm>
            <a:off x="5044628" y="3853561"/>
            <a:ext cx="2645010" cy="542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algn="l"/>
            <a:r>
              <a:rPr lang="en-US" sz="1000" b="1" dirty="0" smtClean="0"/>
              <a:t>4- Increase </a:t>
            </a:r>
            <a:r>
              <a:rPr lang="en-US" sz="1000" b="1" dirty="0"/>
              <a:t>Job Satisfaction</a:t>
            </a:r>
            <a:r>
              <a:rPr lang="en-US" sz="1000" b="1" dirty="0" smtClean="0"/>
              <a:t>:</a:t>
            </a:r>
          </a:p>
          <a:p>
            <a:pPr algn="l"/>
            <a:r>
              <a:rPr lang="en-US" sz="1000" dirty="0" smtClean="0"/>
              <a:t>Positive </a:t>
            </a:r>
            <a:r>
              <a:rPr lang="en-US" sz="1000" dirty="0"/>
              <a:t>Work Environment</a:t>
            </a:r>
          </a:p>
          <a:p>
            <a:pPr algn="l"/>
            <a:r>
              <a:rPr lang="en-US" sz="1000" dirty="0"/>
              <a:t>Incentive Programs</a:t>
            </a:r>
          </a:p>
        </p:txBody>
      </p:sp>
      <p:sp>
        <p:nvSpPr>
          <p:cNvPr id="33" name="Google Shape;254;p36"/>
          <p:cNvSpPr txBox="1">
            <a:spLocks/>
          </p:cNvSpPr>
          <p:nvPr/>
        </p:nvSpPr>
        <p:spPr>
          <a:xfrm>
            <a:off x="3024848" y="3878322"/>
            <a:ext cx="2283916" cy="624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algn="l"/>
            <a:r>
              <a:rPr lang="en-US" sz="1000" b="1" dirty="0" smtClean="0"/>
              <a:t>3- Reduce </a:t>
            </a:r>
            <a:r>
              <a:rPr lang="en-US" sz="1000" b="1" dirty="0"/>
              <a:t>Project </a:t>
            </a:r>
            <a:r>
              <a:rPr lang="en-US" sz="1000" b="1" dirty="0" smtClean="0"/>
              <a:t>Costs:</a:t>
            </a:r>
          </a:p>
          <a:p>
            <a:pPr algn="l"/>
            <a:r>
              <a:rPr lang="en-US" sz="1000" dirty="0" smtClean="0"/>
              <a:t>Resource </a:t>
            </a:r>
            <a:r>
              <a:rPr lang="en-US" sz="1000" dirty="0"/>
              <a:t>Management Optimization</a:t>
            </a:r>
          </a:p>
          <a:p>
            <a:pPr algn="l"/>
            <a:r>
              <a:rPr lang="en-US" sz="1000" dirty="0" smtClean="0"/>
              <a:t>Financial </a:t>
            </a:r>
            <a:r>
              <a:rPr lang="en-US" sz="1000" dirty="0"/>
              <a:t>Analysis</a:t>
            </a:r>
          </a:p>
        </p:txBody>
      </p:sp>
      <p:sp>
        <p:nvSpPr>
          <p:cNvPr id="34" name="Google Shape;254;p36"/>
          <p:cNvSpPr txBox="1">
            <a:spLocks/>
          </p:cNvSpPr>
          <p:nvPr/>
        </p:nvSpPr>
        <p:spPr>
          <a:xfrm>
            <a:off x="4042787" y="4397312"/>
            <a:ext cx="2041183" cy="542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tamaran Light"/>
              <a:buNone/>
              <a:defRPr sz="1200" b="0" i="0" u="none" strike="noStrike" cap="none">
                <a:solidFill>
                  <a:srgbClr val="434343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tamaran Light"/>
              <a:buNone/>
              <a:defRPr sz="2800" b="0" i="0" u="none" strike="noStrike" cap="none">
                <a:solidFill>
                  <a:srgbClr val="000000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algn="l"/>
            <a:r>
              <a:rPr lang="en-US" sz="1000" b="1" dirty="0" smtClean="0"/>
              <a:t>5- Improve </a:t>
            </a:r>
            <a:r>
              <a:rPr lang="en-US" sz="1000" b="1" dirty="0"/>
              <a:t>Project Planning</a:t>
            </a:r>
            <a:r>
              <a:rPr lang="en-US" sz="1000" b="1" dirty="0" smtClean="0"/>
              <a:t>:</a:t>
            </a:r>
          </a:p>
          <a:p>
            <a:pPr algn="l"/>
            <a:r>
              <a:rPr lang="en-US" sz="1000" dirty="0" smtClean="0"/>
              <a:t>Use </a:t>
            </a:r>
            <a:r>
              <a:rPr lang="en-US" sz="1000" dirty="0"/>
              <a:t>of Planning Tools</a:t>
            </a:r>
          </a:p>
          <a:p>
            <a:pPr algn="l"/>
            <a:r>
              <a:rPr lang="en-US" sz="1000" dirty="0"/>
              <a:t>Regular Evaluations</a:t>
            </a:r>
          </a:p>
        </p:txBody>
      </p:sp>
    </p:spTree>
    <p:extLst>
      <p:ext uri="{BB962C8B-B14F-4D97-AF65-F5344CB8AC3E}">
        <p14:creationId xmlns:p14="http://schemas.microsoft.com/office/powerpoint/2010/main" val="2297913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2" name="Google Shape;57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1435" y="0"/>
            <a:ext cx="51625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49"/>
          <p:cNvSpPr/>
          <p:nvPr/>
        </p:nvSpPr>
        <p:spPr>
          <a:xfrm rot="5400000">
            <a:off x="1143816" y="304726"/>
            <a:ext cx="3358800" cy="5026500"/>
          </a:xfrm>
          <a:prstGeom prst="rect">
            <a:avLst/>
          </a:prstGeom>
          <a:solidFill>
            <a:srgbClr val="908269">
              <a:alpha val="617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49"/>
          <p:cNvSpPr txBox="1">
            <a:spLocks noGrp="1"/>
          </p:cNvSpPr>
          <p:nvPr>
            <p:ph type="ctrTitle"/>
          </p:nvPr>
        </p:nvSpPr>
        <p:spPr>
          <a:xfrm>
            <a:off x="938519" y="2703285"/>
            <a:ext cx="2607300" cy="51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>
                <a:solidFill>
                  <a:schemeClr val="lt1"/>
                </a:solidFill>
              </a:rPr>
              <a:t>THANK YOU</a:t>
            </a:r>
            <a:br>
              <a:rPr lang="en" sz="3200" dirty="0" smtClean="0">
                <a:solidFill>
                  <a:schemeClr val="lt1"/>
                </a:solidFill>
              </a:rPr>
            </a:br>
            <a:r>
              <a:rPr lang="en" sz="1400" dirty="0" smtClean="0">
                <a:solidFill>
                  <a:schemeClr val="lt1"/>
                </a:solidFill>
              </a:rPr>
              <a:t>FOR YOUR TIME</a:t>
            </a:r>
            <a:endParaRPr sz="1400" dirty="0">
              <a:solidFill>
                <a:schemeClr val="lt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135" y="-29673"/>
            <a:ext cx="1736069" cy="116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/>
          <p:nvPr/>
        </p:nvSpPr>
        <p:spPr>
          <a:xfrm>
            <a:off x="7396225" y="25"/>
            <a:ext cx="17385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5"/>
          <p:cNvSpPr/>
          <p:nvPr/>
        </p:nvSpPr>
        <p:spPr>
          <a:xfrm>
            <a:off x="720000" y="540000"/>
            <a:ext cx="3310200" cy="1043446"/>
          </a:xfrm>
          <a:prstGeom prst="rect">
            <a:avLst/>
          </a:prstGeom>
          <a:gradFill flip="none" rotWithShape="1">
            <a:gsLst>
              <a:gs pos="0">
                <a:srgbClr val="908269">
                  <a:shade val="30000"/>
                  <a:satMod val="115000"/>
                </a:srgbClr>
              </a:gs>
              <a:gs pos="50000">
                <a:srgbClr val="908269">
                  <a:shade val="67500"/>
                  <a:satMod val="115000"/>
                </a:srgbClr>
              </a:gs>
              <a:gs pos="100000">
                <a:srgbClr val="908269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5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3406992" cy="104344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</a:rPr>
              <a:t>Initial planning and desk research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48" name="Google Shape;248;p35"/>
          <p:cNvSpPr txBox="1">
            <a:spLocks noGrp="1"/>
          </p:cNvSpPr>
          <p:nvPr>
            <p:ph type="title" idx="2"/>
          </p:nvPr>
        </p:nvSpPr>
        <p:spPr>
          <a:xfrm rot="5400000">
            <a:off x="7225065" y="3399055"/>
            <a:ext cx="1573025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0</a:t>
            </a:r>
            <a:r>
              <a:rPr lang="en" dirty="0" smtClean="0">
                <a:solidFill>
                  <a:schemeClr val="lt1"/>
                </a:solidFill>
              </a:rPr>
              <a:t>1</a:t>
            </a:r>
            <a:endParaRPr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7"/>
          <p:cNvPicPr preferRelativeResize="0"/>
          <p:nvPr/>
        </p:nvPicPr>
        <p:blipFill rotWithShape="1">
          <a:blip r:embed="rId3">
            <a:alphaModFix/>
          </a:blip>
          <a:srcRect l="25616" r="25616"/>
          <a:stretch/>
        </p:blipFill>
        <p:spPr>
          <a:xfrm>
            <a:off x="5381625" y="0"/>
            <a:ext cx="376237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7"/>
          <p:cNvSpPr/>
          <p:nvPr/>
        </p:nvSpPr>
        <p:spPr>
          <a:xfrm>
            <a:off x="492425" y="1858420"/>
            <a:ext cx="4711250" cy="1408176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7"/>
          <p:cNvSpPr txBox="1">
            <a:spLocks noGrp="1"/>
          </p:cNvSpPr>
          <p:nvPr>
            <p:ph type="subTitle" idx="1"/>
          </p:nvPr>
        </p:nvSpPr>
        <p:spPr>
          <a:xfrm flipH="1">
            <a:off x="366302" y="1858420"/>
            <a:ext cx="4841575" cy="13278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 algn="l"/>
            <a:r>
              <a:rPr lang="en-US" b="1" dirty="0"/>
              <a:t>Safety management in road projects is an ongoing process that aims to protect all people, property, and the environment from harm during the planning, construction, and maintenance of roads.</a:t>
            </a:r>
          </a:p>
          <a:p>
            <a:pPr marL="152400" indent="0" algn="l"/>
            <a:r>
              <a:rPr lang="en-US" b="1" dirty="0"/>
              <a:t>The safety of road-workers is a high priority for occupational health and road safety authorities and, especially, for the workers themselves and the organizations which employ and represent them.</a:t>
            </a:r>
          </a:p>
          <a:p>
            <a:pPr marL="0" lvl="0" indent="0" algn="l">
              <a:buClr>
                <a:schemeClr val="dk1"/>
              </a:buClr>
              <a:buSzPts val="1100"/>
            </a:pPr>
            <a:r>
              <a:rPr lang="en-US" b="1" dirty="0"/>
              <a:t> </a:t>
            </a:r>
            <a:br>
              <a:rPr lang="en-US" b="1" dirty="0"/>
            </a:br>
            <a:endParaRPr b="1" dirty="0"/>
          </a:p>
        </p:txBody>
      </p:sp>
      <p:sp>
        <p:nvSpPr>
          <p:cNvPr id="165" name="Google Shape;165;p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4570973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 smtClean="0"/>
              <a:t>Safety </a:t>
            </a:r>
            <a:r>
              <a:rPr lang="en-US" dirty="0"/>
              <a:t>management in road projects </a:t>
            </a:r>
          </a:p>
        </p:txBody>
      </p:sp>
      <p:sp>
        <p:nvSpPr>
          <p:cNvPr id="167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235" y="3340358"/>
            <a:ext cx="1890227" cy="189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4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ctrTitle" idx="6"/>
          </p:nvPr>
        </p:nvSpPr>
        <p:spPr>
          <a:xfrm rot="5400000">
            <a:off x="6370458" y="1961248"/>
            <a:ext cx="3543257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 smtClean="0"/>
              <a:t> </a:t>
            </a:r>
            <a:r>
              <a:rPr lang="en-US" dirty="0"/>
              <a:t>About the project</a:t>
            </a:r>
          </a:p>
        </p:txBody>
      </p:sp>
      <p:sp>
        <p:nvSpPr>
          <p:cNvPr id="173" name="Google Shape;173;p28"/>
          <p:cNvSpPr/>
          <p:nvPr/>
        </p:nvSpPr>
        <p:spPr>
          <a:xfrm>
            <a:off x="-81" y="6649"/>
            <a:ext cx="3607500" cy="263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8"/>
          <p:cNvSpPr/>
          <p:nvPr/>
        </p:nvSpPr>
        <p:spPr>
          <a:xfrm>
            <a:off x="3607446" y="0"/>
            <a:ext cx="3607500" cy="26990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8"/>
          <p:cNvSpPr/>
          <p:nvPr/>
        </p:nvSpPr>
        <p:spPr>
          <a:xfrm>
            <a:off x="0" y="2632200"/>
            <a:ext cx="3607500" cy="2511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8"/>
          <p:cNvSpPr/>
          <p:nvPr/>
        </p:nvSpPr>
        <p:spPr>
          <a:xfrm>
            <a:off x="3607473" y="2632200"/>
            <a:ext cx="3607500" cy="251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8"/>
          <p:cNvSpPr txBox="1">
            <a:spLocks noGrp="1"/>
          </p:cNvSpPr>
          <p:nvPr>
            <p:ph type="subTitle" idx="1"/>
          </p:nvPr>
        </p:nvSpPr>
        <p:spPr>
          <a:xfrm>
            <a:off x="552302" y="569983"/>
            <a:ext cx="2950881" cy="18077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dirty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 smtClean="0"/>
              <a:t>Emphasis </a:t>
            </a:r>
            <a:r>
              <a:rPr lang="en-US" dirty="0"/>
              <a:t>the importance of Compliance Health and Safety Management System. </a:t>
            </a:r>
            <a:endParaRPr lang="en-US" dirty="0" smtClean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 smtClean="0"/>
              <a:t>Decreasing Number of Accidents.</a:t>
            </a:r>
            <a:endParaRPr lang="ar-JO" dirty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Raising awareness among </a:t>
            </a:r>
            <a:r>
              <a:rPr lang="en-US" dirty="0" smtClean="0"/>
              <a:t>workers</a:t>
            </a:r>
            <a:r>
              <a:rPr lang="en-US" dirty="0"/>
              <a:t>.</a:t>
            </a:r>
            <a:endParaRPr lang="ar-JO" dirty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Improving safety </a:t>
            </a:r>
            <a:r>
              <a:rPr lang="en-US" dirty="0" smtClean="0"/>
              <a:t>technologies. </a:t>
            </a:r>
            <a:endParaRPr lang="ar-JO" dirty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Supporting scientific </a:t>
            </a:r>
            <a:r>
              <a:rPr lang="en-US" dirty="0" smtClean="0"/>
              <a:t>research</a:t>
            </a:r>
            <a:r>
              <a:rPr lang="en-US" dirty="0"/>
              <a:t>.</a:t>
            </a:r>
            <a:endParaRPr lang="ar-JO" dirty="0"/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Helping stakeholders in decisions.</a:t>
            </a:r>
          </a:p>
        </p:txBody>
      </p:sp>
      <p:sp>
        <p:nvSpPr>
          <p:cNvPr id="178" name="Google Shape;178;p28"/>
          <p:cNvSpPr txBox="1">
            <a:spLocks noGrp="1"/>
          </p:cNvSpPr>
          <p:nvPr>
            <p:ph type="subTitle" idx="3"/>
          </p:nvPr>
        </p:nvSpPr>
        <p:spPr>
          <a:xfrm>
            <a:off x="3874785" y="564244"/>
            <a:ext cx="3340080" cy="20392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Reduce Work-Related Injuries and Accidents in projects.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Improving project efficiency and increasing productivity.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Reducing the costs of insurance, lawsuits, medical treatment, and repairs.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Improve Reputation and Public Image of the company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Improve decision-making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Compliance with laws and regulations related to project safety.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Short-term costs , Long-term benefits.</a:t>
            </a:r>
          </a:p>
        </p:txBody>
      </p:sp>
      <p:sp>
        <p:nvSpPr>
          <p:cNvPr id="179" name="Google Shape;179;p28"/>
          <p:cNvSpPr txBox="1">
            <a:spLocks noGrp="1"/>
          </p:cNvSpPr>
          <p:nvPr>
            <p:ph type="subTitle" idx="5"/>
          </p:nvPr>
        </p:nvSpPr>
        <p:spPr>
          <a:xfrm>
            <a:off x="527593" y="3035979"/>
            <a:ext cx="24807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Employers in various sectors.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Workers in various fields.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Engineers and architects.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Safety consultants.</a:t>
            </a:r>
          </a:p>
          <a:p>
            <a:pPr marL="323850" indent="-171450">
              <a:buFont typeface="Arial" panose="020B0604020202020204" pitchFamily="34" charset="0"/>
              <a:buChar char="•"/>
            </a:pPr>
            <a:r>
              <a:rPr lang="en-US" dirty="0"/>
              <a:t>Students in universities and colleges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80" name="Google Shape;180;p28"/>
          <p:cNvSpPr txBox="1">
            <a:spLocks noGrp="1"/>
          </p:cNvSpPr>
          <p:nvPr>
            <p:ph type="ctrTitle" idx="2"/>
          </p:nvPr>
        </p:nvSpPr>
        <p:spPr>
          <a:xfrm>
            <a:off x="4213664" y="237508"/>
            <a:ext cx="2697900" cy="39172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 Project Benefits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81" name="Google Shape;181;p28"/>
          <p:cNvSpPr txBox="1">
            <a:spLocks noGrp="1"/>
          </p:cNvSpPr>
          <p:nvPr>
            <p:ph type="ctrTitle" idx="4"/>
          </p:nvPr>
        </p:nvSpPr>
        <p:spPr>
          <a:xfrm>
            <a:off x="631883" y="2664640"/>
            <a:ext cx="2871300" cy="4622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Target Audience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82" name="Google Shape;182;p28"/>
          <p:cNvSpPr txBox="1">
            <a:spLocks noGrp="1"/>
          </p:cNvSpPr>
          <p:nvPr>
            <p:ph type="ctrTitle"/>
          </p:nvPr>
        </p:nvSpPr>
        <p:spPr>
          <a:xfrm>
            <a:off x="639480" y="-5088"/>
            <a:ext cx="2863703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Project Importance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83" name="Google Shape;183;p28"/>
          <p:cNvSpPr txBox="1">
            <a:spLocks noGrp="1"/>
          </p:cNvSpPr>
          <p:nvPr>
            <p:ph type="ctrTitle" idx="7"/>
          </p:nvPr>
        </p:nvSpPr>
        <p:spPr>
          <a:xfrm>
            <a:off x="4213664" y="2722190"/>
            <a:ext cx="2586000" cy="4160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Expected Impact</a:t>
            </a:r>
            <a:endParaRPr dirty="0"/>
          </a:p>
        </p:txBody>
      </p:sp>
      <p:sp>
        <p:nvSpPr>
          <p:cNvPr id="184" name="Google Shape;184;p28"/>
          <p:cNvSpPr txBox="1">
            <a:spLocks noGrp="1"/>
          </p:cNvSpPr>
          <p:nvPr>
            <p:ph type="subTitle" idx="8"/>
          </p:nvPr>
        </p:nvSpPr>
        <p:spPr>
          <a:xfrm>
            <a:off x="3895245" y="3085462"/>
            <a:ext cx="3661396" cy="20917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Increase Workers Productivity and Morale.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Cost Savings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Environmental Benefits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r>
              <a:rPr lang="en-US" dirty="0"/>
              <a:t>Improve Job Satisfaction</a:t>
            </a:r>
          </a:p>
          <a:p>
            <a:pPr marL="3238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641" y="237508"/>
            <a:ext cx="255704" cy="25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4"/>
          <p:cNvSpPr/>
          <p:nvPr/>
        </p:nvSpPr>
        <p:spPr>
          <a:xfrm rot="-5400000" flipH="1">
            <a:off x="3941590" y="1189784"/>
            <a:ext cx="3221903" cy="2818183"/>
          </a:xfrm>
          <a:prstGeom prst="flowChartOffpageConnector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44"/>
          <p:cNvSpPr txBox="1">
            <a:spLocks noGrp="1"/>
          </p:cNvSpPr>
          <p:nvPr>
            <p:ph type="ctrTitle"/>
          </p:nvPr>
        </p:nvSpPr>
        <p:spPr>
          <a:xfrm rot="5400000">
            <a:off x="6402903" y="2130921"/>
            <a:ext cx="3882593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Chapter 3: Methodology</a:t>
            </a:r>
          </a:p>
        </p:txBody>
      </p:sp>
      <p:sp>
        <p:nvSpPr>
          <p:cNvPr id="437" name="Google Shape;437;p44"/>
          <p:cNvSpPr/>
          <p:nvPr/>
        </p:nvSpPr>
        <p:spPr>
          <a:xfrm rot="5400000">
            <a:off x="967952" y="1117257"/>
            <a:ext cx="3221901" cy="2963246"/>
          </a:xfrm>
          <a:prstGeom prst="flowChartOffpageConnector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44"/>
          <p:cNvSpPr txBox="1">
            <a:spLocks noGrp="1"/>
          </p:cNvSpPr>
          <p:nvPr>
            <p:ph type="ctrTitle" idx="4294967295"/>
          </p:nvPr>
        </p:nvSpPr>
        <p:spPr>
          <a:xfrm>
            <a:off x="1805874" y="1071631"/>
            <a:ext cx="1654202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800" dirty="0">
                <a:solidFill>
                  <a:schemeClr val="bg1"/>
                </a:solidFill>
              </a:rPr>
              <a:t>3.1 Overview</a:t>
            </a:r>
            <a:endParaRPr sz="1800" dirty="0">
              <a:solidFill>
                <a:schemeClr val="bg1"/>
              </a:solidFill>
            </a:endParaRPr>
          </a:p>
        </p:txBody>
      </p:sp>
      <p:sp>
        <p:nvSpPr>
          <p:cNvPr id="440" name="Google Shape;440;p44"/>
          <p:cNvSpPr txBox="1">
            <a:spLocks noGrp="1"/>
          </p:cNvSpPr>
          <p:nvPr>
            <p:ph type="ctrTitle" idx="4294967295"/>
          </p:nvPr>
        </p:nvSpPr>
        <p:spPr>
          <a:xfrm>
            <a:off x="4248402" y="1072400"/>
            <a:ext cx="1711983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800" dirty="0">
                <a:solidFill>
                  <a:schemeClr val="bg1"/>
                </a:solidFill>
              </a:rPr>
              <a:t>3.2 Procedure</a:t>
            </a:r>
            <a:endParaRPr sz="1800" dirty="0">
              <a:solidFill>
                <a:schemeClr val="bg1"/>
              </a:solidFill>
            </a:endParaRPr>
          </a:p>
        </p:txBody>
      </p:sp>
      <p:sp>
        <p:nvSpPr>
          <p:cNvPr id="442" name="Google Shape;442;p44"/>
          <p:cNvSpPr txBox="1">
            <a:spLocks noGrp="1"/>
          </p:cNvSpPr>
          <p:nvPr>
            <p:ph type="subTitle" idx="4294967295"/>
          </p:nvPr>
        </p:nvSpPr>
        <p:spPr>
          <a:xfrm flipH="1">
            <a:off x="4288098" y="1457299"/>
            <a:ext cx="2244893" cy="28370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en-US" b="1" dirty="0">
                <a:solidFill>
                  <a:schemeClr val="bg1"/>
                </a:solidFill>
              </a:rPr>
              <a:t>3.2.1 Identifying the Target Audience and Preparing the </a:t>
            </a:r>
            <a:r>
              <a:rPr lang="en-US" b="1" dirty="0" smtClean="0">
                <a:solidFill>
                  <a:schemeClr val="bg1"/>
                </a:solidFill>
              </a:rPr>
              <a:t>Questionnaire</a:t>
            </a:r>
            <a:r>
              <a:rPr lang="ar-JO" dirty="0">
                <a:solidFill>
                  <a:schemeClr val="bg1"/>
                </a:solidFill>
              </a:rPr>
              <a:t> </a:t>
            </a:r>
            <a:endParaRPr lang="ar-JO" dirty="0" smtClean="0">
              <a:solidFill>
                <a:schemeClr val="bg1"/>
              </a:solidFill>
            </a:endParaRPr>
          </a:p>
          <a:p>
            <a:pPr marL="0" indent="0">
              <a:spcAft>
                <a:spcPts val="1600"/>
              </a:spcAft>
              <a:buNone/>
            </a:pPr>
            <a:r>
              <a:rPr lang="fr-FR" b="1" dirty="0">
                <a:solidFill>
                  <a:schemeClr val="bg1"/>
                </a:solidFill>
              </a:rPr>
              <a:t>3.2.2 Questionnaire Distribution and Data Collection:</a:t>
            </a:r>
            <a:r>
              <a:rPr lang="fr-FR" sz="1050" b="1" dirty="0">
                <a:solidFill>
                  <a:schemeClr val="bg1"/>
                </a:solidFill>
              </a:rPr>
              <a:t/>
            </a:r>
            <a:br>
              <a:rPr lang="fr-FR" sz="1050" b="1" dirty="0">
                <a:solidFill>
                  <a:schemeClr val="bg1"/>
                </a:solidFill>
              </a:rPr>
            </a:br>
            <a:r>
              <a:rPr lang="fr-FR" sz="1050" dirty="0">
                <a:solidFill>
                  <a:schemeClr val="bg1"/>
                </a:solidFill>
              </a:rPr>
              <a:t/>
            </a:r>
            <a:br>
              <a:rPr lang="fr-FR" sz="1050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/>
            </a:r>
            <a:br>
              <a:rPr lang="en-US" sz="1050" dirty="0">
                <a:solidFill>
                  <a:schemeClr val="bg1"/>
                </a:solidFill>
              </a:rPr>
            </a:br>
            <a:r>
              <a:rPr lang="en-US" sz="1050" dirty="0">
                <a:solidFill>
                  <a:schemeClr val="bg1"/>
                </a:solidFill>
              </a:rPr>
              <a:t/>
            </a:r>
            <a:br>
              <a:rPr lang="en-US" sz="1050" dirty="0">
                <a:solidFill>
                  <a:schemeClr val="bg1"/>
                </a:solidFill>
              </a:rPr>
            </a:b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44" name="Google Shape;444;p44"/>
          <p:cNvSpPr/>
          <p:nvPr/>
        </p:nvSpPr>
        <p:spPr>
          <a:xfrm>
            <a:off x="3860105" y="2398859"/>
            <a:ext cx="443007" cy="4058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44"/>
          <p:cNvSpPr/>
          <p:nvPr/>
        </p:nvSpPr>
        <p:spPr>
          <a:xfrm>
            <a:off x="3912665" y="2403095"/>
            <a:ext cx="372159" cy="372159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438;p44"/>
          <p:cNvSpPr txBox="1">
            <a:spLocks/>
          </p:cNvSpPr>
          <p:nvPr/>
        </p:nvSpPr>
        <p:spPr>
          <a:xfrm>
            <a:off x="1630226" y="1462214"/>
            <a:ext cx="2279165" cy="2030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</a:rPr>
              <a:t>This study assessed the impact of compliance with health and safety management systems among contractors in Palestinian road projects. It utilized a holistic approach, including literature review, data collection via questionnaires, and analysis of findings from Palestine and neighboring Arab countries to formulate conclusions and recommendations.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/>
          <p:nvPr/>
        </p:nvSpPr>
        <p:spPr>
          <a:xfrm rot="-5400000" flipH="1">
            <a:off x="1788750" y="-849750"/>
            <a:ext cx="2581500" cy="6159000"/>
          </a:xfrm>
          <a:prstGeom prst="rect">
            <a:avLst/>
          </a:prstGeom>
          <a:gradFill flip="none" rotWithShape="1">
            <a:gsLst>
              <a:gs pos="0">
                <a:srgbClr val="908269">
                  <a:alpha val="49019"/>
                </a:srgbClr>
              </a:gs>
              <a:gs pos="100000">
                <a:schemeClr val="accent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4"/>
          <p:cNvSpPr txBox="1">
            <a:spLocks noGrp="1"/>
          </p:cNvSpPr>
          <p:nvPr>
            <p:ph type="title"/>
          </p:nvPr>
        </p:nvSpPr>
        <p:spPr>
          <a:xfrm>
            <a:off x="508797" y="1580091"/>
            <a:ext cx="4364032" cy="1299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CH.4</a:t>
            </a:r>
            <a:r>
              <a:rPr lang="ar-JO" dirty="0" smtClean="0">
                <a:solidFill>
                  <a:schemeClr val="bg1"/>
                </a:solidFill>
              </a:rPr>
              <a:t/>
            </a:r>
            <a:br>
              <a:rPr lang="ar-JO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Data </a:t>
            </a:r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39" name="Google Shape;239;p34"/>
          <p:cNvSpPr/>
          <p:nvPr/>
        </p:nvSpPr>
        <p:spPr>
          <a:xfrm rot="-5400000" flipH="1">
            <a:off x="593250" y="3993775"/>
            <a:ext cx="556500" cy="1743000"/>
          </a:xfrm>
          <a:prstGeom prst="rect">
            <a:avLst/>
          </a:prstGeom>
          <a:gradFill>
            <a:gsLst>
              <a:gs pos="0">
                <a:srgbClr val="908269">
                  <a:alpha val="49019"/>
                </a:srgbClr>
              </a:gs>
              <a:gs pos="100000">
                <a:schemeClr val="accent1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162;p27"/>
          <p:cNvPicPr preferRelativeResize="0"/>
          <p:nvPr/>
        </p:nvPicPr>
        <p:blipFill rotWithShape="1">
          <a:blip r:embed="rId3">
            <a:alphaModFix/>
          </a:blip>
          <a:srcRect l="25616" r="25616"/>
          <a:stretch/>
        </p:blipFill>
        <p:spPr>
          <a:xfrm>
            <a:off x="6456032" y="0"/>
            <a:ext cx="2687966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23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7"/>
          <p:cNvPicPr preferRelativeResize="0"/>
          <p:nvPr/>
        </p:nvPicPr>
        <p:blipFill rotWithShape="1">
          <a:blip r:embed="rId3">
            <a:alphaModFix/>
          </a:blip>
          <a:srcRect l="25616" r="25616"/>
          <a:stretch/>
        </p:blipFill>
        <p:spPr>
          <a:xfrm>
            <a:off x="5381625" y="0"/>
            <a:ext cx="376237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7"/>
          <p:cNvSpPr/>
          <p:nvPr/>
        </p:nvSpPr>
        <p:spPr>
          <a:xfrm>
            <a:off x="4819650" y="1577400"/>
            <a:ext cx="29910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7"/>
          <p:cNvSpPr txBox="1">
            <a:spLocks noGrp="1"/>
          </p:cNvSpPr>
          <p:nvPr>
            <p:ph type="subTitle" idx="1"/>
          </p:nvPr>
        </p:nvSpPr>
        <p:spPr>
          <a:xfrm flipH="1">
            <a:off x="1007835" y="2117403"/>
            <a:ext cx="3337889" cy="16199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Clr>
                <a:schemeClr val="dk1"/>
              </a:buClr>
              <a:buSzPts val="1100"/>
            </a:pPr>
            <a:r>
              <a:rPr lang="en-US" dirty="0"/>
              <a:t>In this section, we will present a comprehensive analysis of the data collected from the</a:t>
            </a:r>
            <a:br>
              <a:rPr lang="en-US" dirty="0"/>
            </a:br>
            <a:r>
              <a:rPr lang="en-US" dirty="0"/>
              <a:t>questionnaires distributed for the study on road engineering projects in Palestine, with a focus</a:t>
            </a:r>
            <a:br>
              <a:rPr lang="en-US" dirty="0"/>
            </a:br>
            <a:r>
              <a:rPr lang="en-US" dirty="0"/>
              <a:t>on safety adherence. The dataset comprises responses from 50 samples, and our analysis aims</a:t>
            </a:r>
            <a:br>
              <a:rPr lang="en-US" dirty="0"/>
            </a:br>
            <a:r>
              <a:rPr lang="en-US" dirty="0"/>
              <a:t>to uncover insights into the current state of safety measures, identify areas for improvement,</a:t>
            </a:r>
            <a:br>
              <a:rPr lang="en-US" dirty="0"/>
            </a:br>
            <a:r>
              <a:rPr lang="en-US" dirty="0"/>
              <a:t>and provide actionable recommendations.</a:t>
            </a:r>
            <a:r>
              <a:rPr lang="en-US" dirty="0"/>
              <a:t> </a:t>
            </a:r>
            <a:br>
              <a:rPr lang="en-US" dirty="0"/>
            </a:br>
            <a:endParaRPr dirty="0"/>
          </a:p>
        </p:txBody>
      </p:sp>
      <p:sp>
        <p:nvSpPr>
          <p:cNvPr id="165" name="Google Shape;165;p27"/>
          <p:cNvSpPr txBox="1">
            <a:spLocks noGrp="1"/>
          </p:cNvSpPr>
          <p:nvPr>
            <p:ph type="title"/>
          </p:nvPr>
        </p:nvSpPr>
        <p:spPr>
          <a:xfrm>
            <a:off x="236282" y="1220703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4.1 </a:t>
            </a:r>
            <a:r>
              <a:rPr lang="en-US" dirty="0"/>
              <a:t>Overview </a:t>
            </a:r>
            <a:endParaRPr dirty="0"/>
          </a:p>
        </p:txBody>
      </p:sp>
      <p:sp>
        <p:nvSpPr>
          <p:cNvPr id="167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27"/>
          <p:cNvSpPr/>
          <p:nvPr/>
        </p:nvSpPr>
        <p:spPr>
          <a:xfrm>
            <a:off x="0" y="1577400"/>
            <a:ext cx="362100" cy="1988700"/>
          </a:xfrm>
          <a:prstGeom prst="rect">
            <a:avLst/>
          </a:prstGeom>
          <a:solidFill>
            <a:srgbClr val="CFC3AC">
              <a:alpha val="58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58622" y="849435"/>
            <a:ext cx="3271582" cy="423234"/>
          </a:xfrm>
        </p:spPr>
        <p:txBody>
          <a:bodyPr/>
          <a:lstStyle/>
          <a:p>
            <a:pPr marL="152400" indent="0">
              <a:buNone/>
            </a:pPr>
            <a:r>
              <a:rPr lang="en-US" sz="1600" b="1" dirty="0"/>
              <a:t>1. Personal Information </a:t>
            </a:r>
            <a:r>
              <a:rPr lang="en-US" sz="1600" b="1" dirty="0" smtClean="0"/>
              <a:t>Section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Google Shape;165;p27"/>
          <p:cNvSpPr txBox="1">
            <a:spLocks/>
          </p:cNvSpPr>
          <p:nvPr/>
        </p:nvSpPr>
        <p:spPr>
          <a:xfrm>
            <a:off x="230186" y="-47265"/>
            <a:ext cx="4128454" cy="8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ivvic"/>
              <a:buNone/>
              <a:defRPr sz="24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ivvic"/>
              <a:buNone/>
              <a:defRPr sz="30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dirty="0" smtClean="0"/>
              <a:t>4.2 </a:t>
            </a:r>
            <a:r>
              <a:rPr lang="en-US" dirty="0"/>
              <a:t>Sections Analysis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22" y="1609531"/>
            <a:ext cx="4186640" cy="22126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764" y="1521172"/>
            <a:ext cx="4526220" cy="23010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14" y="2071774"/>
            <a:ext cx="1238631" cy="12881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908269"/>
      </a:accent1>
      <a:accent2>
        <a:srgbClr val="212121"/>
      </a:accent2>
      <a:accent3>
        <a:srgbClr val="CFC3AC"/>
      </a:accent3>
      <a:accent4>
        <a:srgbClr val="976E26"/>
      </a:accent4>
      <a:accent5>
        <a:srgbClr val="927D59"/>
      </a:accent5>
      <a:accent6>
        <a:srgbClr val="584F3E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7055</TotalTime>
  <Words>624</Words>
  <Application>Microsoft Office PowerPoint</Application>
  <PresentationFormat>On-screen Show (16:9)</PresentationFormat>
  <Paragraphs>135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Roboto</vt:lpstr>
      <vt:lpstr>Fira Sans Extra Condensed Medium</vt:lpstr>
      <vt:lpstr>Arial</vt:lpstr>
      <vt:lpstr>Catamaran Light</vt:lpstr>
      <vt:lpstr>Livvic</vt:lpstr>
      <vt:lpstr>Engineering Project Proposal by Slidesgo</vt:lpstr>
      <vt:lpstr>Effect of Compliance with Health and Safety Management System Among Contractor in road projects </vt:lpstr>
      <vt:lpstr>TABLE OF CONTENTS</vt:lpstr>
      <vt:lpstr>Initial planning and desk research </vt:lpstr>
      <vt:lpstr>Safety management in road projects </vt:lpstr>
      <vt:lpstr> About the project</vt:lpstr>
      <vt:lpstr>Chapter 3: Methodology</vt:lpstr>
      <vt:lpstr>CH.4 Data Analysis</vt:lpstr>
      <vt:lpstr>4.1 Overview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CH.5 Conclusion &amp; Recommendations </vt:lpstr>
      <vt:lpstr>Conclusion &amp; Recommendations</vt:lpstr>
      <vt:lpstr>THANK YOU FOR YOUR TIME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Compliance with Health and Safety Management System Among Contractor in road projects</dc:title>
  <dc:creator>DELL</dc:creator>
  <cp:lastModifiedBy>Microsoft account</cp:lastModifiedBy>
  <cp:revision>89</cp:revision>
  <dcterms:modified xsi:type="dcterms:W3CDTF">2024-07-06T17:28:50Z</dcterms:modified>
</cp:coreProperties>
</file>