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72" r:id="rId1"/>
  </p:sldMasterIdLst>
  <p:notesMasterIdLst>
    <p:notesMasterId r:id="rId40"/>
  </p:notesMasterIdLst>
  <p:sldIdLst>
    <p:sldId id="256" r:id="rId2"/>
    <p:sldId id="259" r:id="rId3"/>
    <p:sldId id="316" r:id="rId4"/>
    <p:sldId id="265" r:id="rId5"/>
    <p:sldId id="266" r:id="rId6"/>
    <p:sldId id="270" r:id="rId7"/>
    <p:sldId id="306" r:id="rId8"/>
    <p:sldId id="273" r:id="rId9"/>
    <p:sldId id="275" r:id="rId10"/>
    <p:sldId id="277" r:id="rId11"/>
    <p:sldId id="279" r:id="rId12"/>
    <p:sldId id="281" r:id="rId13"/>
    <p:sldId id="308" r:id="rId14"/>
    <p:sldId id="284" r:id="rId15"/>
    <p:sldId id="290" r:id="rId16"/>
    <p:sldId id="289" r:id="rId17"/>
    <p:sldId id="291" r:id="rId18"/>
    <p:sldId id="294" r:id="rId19"/>
    <p:sldId id="292" r:id="rId20"/>
    <p:sldId id="293" r:id="rId21"/>
    <p:sldId id="295" r:id="rId22"/>
    <p:sldId id="296" r:id="rId23"/>
    <p:sldId id="297" r:id="rId24"/>
    <p:sldId id="303" r:id="rId25"/>
    <p:sldId id="304" r:id="rId26"/>
    <p:sldId id="298" r:id="rId27"/>
    <p:sldId id="299" r:id="rId28"/>
    <p:sldId id="300" r:id="rId29"/>
    <p:sldId id="301" r:id="rId30"/>
    <p:sldId id="302" r:id="rId31"/>
    <p:sldId id="305" r:id="rId32"/>
    <p:sldId id="307" r:id="rId33"/>
    <p:sldId id="314" r:id="rId34"/>
    <p:sldId id="315" r:id="rId35"/>
    <p:sldId id="310" r:id="rId36"/>
    <p:sldId id="311" r:id="rId37"/>
    <p:sldId id="312" r:id="rId38"/>
    <p:sldId id="288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C1BA96-E99E-41EB-8239-8A2DDA21DCD6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F0BF7B-76AB-4118-BF06-A48808B6DE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03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0BF7B-76AB-4118-BF06-A48808B6DEE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563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0BF7B-76AB-4118-BF06-A48808B6DEE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583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75B8-9D80-43EE-8B35-0AD13DF61A38}" type="datetime1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CEE2D56-CCE1-4446-A00D-86E6DD89C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889431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75B8-9D80-43EE-8B35-0AD13DF61A38}" type="datetime1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CEE2D56-CCE1-4446-A00D-86E6DD89C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005169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75B8-9D80-43EE-8B35-0AD13DF61A38}" type="datetime1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CEE2D56-CCE1-4446-A00D-86E6DD89C518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73308361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/>
              <a:t>حرر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75B8-9D80-43EE-8B35-0AD13DF61A38}" type="datetime1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CEE2D56-CCE1-4446-A00D-86E6DD89C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743309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/>
              <a:t>حرر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75B8-9D80-43EE-8B35-0AD13DF61A38}" type="datetime1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CEE2D56-CCE1-4446-A00D-86E6DD89C518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5239152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/>
              <a:t>حرر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75B8-9D80-43EE-8B35-0AD13DF61A38}" type="datetime1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CEE2D56-CCE1-4446-A00D-86E6DD89C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896778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75B8-9D80-43EE-8B35-0AD13DF61A38}" type="datetime1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3975317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75B8-9D80-43EE-8B35-0AD13DF61A38}" type="datetime1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2025784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75B8-9D80-43EE-8B35-0AD13DF61A38}" type="datetime1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5905486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75B8-9D80-43EE-8B35-0AD13DF61A38}" type="datetime1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CEE2D56-CCE1-4446-A00D-86E6DD89C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372311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75B8-9D80-43EE-8B35-0AD13DF61A38}" type="datetime1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CEE2D56-CCE1-4446-A00D-86E6DD89C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07251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75B8-9D80-43EE-8B35-0AD13DF61A38}" type="datetime1">
              <a:rPr lang="en-GB" smtClean="0"/>
              <a:t>30/04/2018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CEE2D56-CCE1-4446-A00D-86E6DD89C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406504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75B8-9D80-43EE-8B35-0AD13DF61A38}" type="datetime1">
              <a:rPr lang="en-GB" smtClean="0"/>
              <a:t>30/04/2018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332193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75B8-9D80-43EE-8B35-0AD13DF61A38}" type="datetime1">
              <a:rPr lang="en-GB" smtClean="0"/>
              <a:t>30/04/2018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649063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75B8-9D80-43EE-8B35-0AD13DF61A38}" type="datetime1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257702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75B8-9D80-43EE-8B35-0AD13DF61A38}" type="datetime1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CEE2D56-CCE1-4446-A00D-86E6DD89C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9448843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C75B8-9D80-43EE-8B35-0AD13DF61A38}" type="datetime1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CEE2D56-CCE1-4446-A00D-86E6DD89C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133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73" r:id="rId1"/>
    <p:sldLayoutId id="2147484374" r:id="rId2"/>
    <p:sldLayoutId id="2147484375" r:id="rId3"/>
    <p:sldLayoutId id="2147484376" r:id="rId4"/>
    <p:sldLayoutId id="2147484377" r:id="rId5"/>
    <p:sldLayoutId id="2147484378" r:id="rId6"/>
    <p:sldLayoutId id="2147484379" r:id="rId7"/>
    <p:sldLayoutId id="2147484380" r:id="rId8"/>
    <p:sldLayoutId id="2147484381" r:id="rId9"/>
    <p:sldLayoutId id="2147484382" r:id="rId10"/>
    <p:sldLayoutId id="2147484383" r:id="rId11"/>
    <p:sldLayoutId id="2147484384" r:id="rId12"/>
    <p:sldLayoutId id="2147484385" r:id="rId13"/>
    <p:sldLayoutId id="2147484386" r:id="rId14"/>
    <p:sldLayoutId id="2147484387" r:id="rId15"/>
    <p:sldLayoutId id="2147484388" r:id="rId16"/>
  </p:sldLayoutIdLst>
  <p:hf hdr="0" ftr="0" dt="0"/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B6139-06DD-4535-B533-2A031E783D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1579" y="267856"/>
            <a:ext cx="10193033" cy="3803876"/>
          </a:xfrm>
        </p:spPr>
        <p:txBody>
          <a:bodyPr>
            <a:normAutofit/>
          </a:bodyPr>
          <a:lstStyle/>
          <a:p>
            <a:pPr algn="ctr" rtl="0"/>
            <a:r>
              <a:rPr lang="en-GB" sz="4800" dirty="0"/>
              <a:t>Assessment and Design of the Proposed Underpass of Faisal/Haifa Street in Nablus </a:t>
            </a:r>
            <a:r>
              <a:rPr lang="en-GB" sz="4800" dirty="0" smtClean="0"/>
              <a:t>City</a:t>
            </a:r>
            <a:br>
              <a:rPr lang="en-GB" sz="4800" dirty="0" smtClean="0"/>
            </a:br>
            <a:r>
              <a:rPr lang="en-GB" sz="4800" dirty="0" smtClean="0"/>
              <a:t/>
            </a:r>
            <a:br>
              <a:rPr lang="en-GB" sz="4800" dirty="0" smtClean="0"/>
            </a:br>
            <a:r>
              <a:rPr lang="en-GB" sz="4800" b="1" dirty="0" smtClean="0"/>
              <a:t>{ THE MILE TUNNEL }</a:t>
            </a:r>
            <a:endParaRPr lang="en-GB" sz="48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A62335-8BEF-49FB-9F28-2861A17D5F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89213" y="5543998"/>
            <a:ext cx="8915399" cy="1126283"/>
          </a:xfrm>
        </p:spPr>
        <p:txBody>
          <a:bodyPr/>
          <a:lstStyle/>
          <a:p>
            <a:r>
              <a:rPr lang="en-GB" dirty="0"/>
              <a:t>Under Supervision of Professor: </a:t>
            </a:r>
            <a:r>
              <a:rPr lang="en-GB" b="1" dirty="0"/>
              <a:t>Sameer Abu-Eisheh</a:t>
            </a:r>
          </a:p>
          <a:p>
            <a:r>
              <a:rPr lang="en-GB" dirty="0"/>
              <a:t>Prepared by: </a:t>
            </a:r>
            <a:r>
              <a:rPr lang="en-GB" b="1" dirty="0"/>
              <a:t>Abdullah M. Salahat, Ahmad H. Abu Ya’qoub, Osama K. Kamal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0D041D-4537-400D-99ED-FB4292430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809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5DF60-87FE-49FA-B4B3-0ECCC4BAB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697254"/>
            <a:ext cx="8911687" cy="1280890"/>
          </a:xfrm>
        </p:spPr>
        <p:txBody>
          <a:bodyPr/>
          <a:lstStyle/>
          <a:p>
            <a:r>
              <a:rPr lang="en-GB" dirty="0"/>
              <a:t>Growth Rate Factor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76B59FD-5055-4BE4-8A6A-E98F10C6CB7B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531812" y="1751970"/>
                <a:ext cx="4619966" cy="4924470"/>
              </a:xfrm>
            </p:spPr>
            <p:txBody>
              <a:bodyPr>
                <a:normAutofit/>
              </a:bodyPr>
              <a:lstStyle/>
              <a:p>
                <a:pPr algn="l" rtl="0"/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𝑃𝑛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𝑃𝑜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endParaRPr lang="en-GB" dirty="0"/>
              </a:p>
              <a:p>
                <a:pPr algn="l" rtl="0"/>
                <a:r>
                  <a:rPr lang="en-US" dirty="0" err="1"/>
                  <a:t>Pn</a:t>
                </a:r>
                <a:r>
                  <a:rPr lang="en-US" dirty="0"/>
                  <a:t> = </a:t>
                </a:r>
                <a:r>
                  <a:rPr lang="en-US" dirty="0" smtClean="0"/>
                  <a:t>2111 </a:t>
                </a:r>
                <a:r>
                  <a:rPr lang="en-US" dirty="0" err="1"/>
                  <a:t>veh</a:t>
                </a:r>
                <a:endParaRPr lang="en-US" dirty="0"/>
              </a:p>
              <a:p>
                <a:pPr algn="l" rtl="0"/>
                <a:r>
                  <a:rPr lang="en-US" dirty="0"/>
                  <a:t>Po = </a:t>
                </a:r>
                <a:r>
                  <a:rPr lang="en-US" dirty="0" smtClean="0"/>
                  <a:t>1540 </a:t>
                </a:r>
                <a:r>
                  <a:rPr lang="en-US" dirty="0" err="1"/>
                  <a:t>veh</a:t>
                </a:r>
                <a:endParaRPr lang="en-US" dirty="0"/>
              </a:p>
              <a:p>
                <a:pPr algn="l" rtl="0"/>
                <a:r>
                  <a:rPr lang="en-US" dirty="0"/>
                  <a:t>n = 9 years</a:t>
                </a:r>
              </a:p>
              <a:p>
                <a:pPr algn="l" rtl="0"/>
                <a:r>
                  <a:rPr lang="en-US" dirty="0"/>
                  <a:t>Calculating Growth Rate factor “R”</a:t>
                </a:r>
              </a:p>
              <a:p>
                <a:pPr algn="l" rtl="0"/>
                <a:r>
                  <a:rPr lang="en-US" dirty="0"/>
                  <a:t>R = </a:t>
                </a:r>
                <a:r>
                  <a:rPr lang="en-US" dirty="0" smtClean="0"/>
                  <a:t>3.6% </a:t>
                </a:r>
                <a:r>
                  <a:rPr lang="en-US" dirty="0"/>
                  <a:t>===&gt; Used R = 4%</a:t>
                </a:r>
              </a:p>
              <a:p>
                <a:pPr algn="l" rtl="0"/>
                <a:r>
                  <a:rPr lang="en-US" sz="1600" dirty="0"/>
                  <a:t>      P</a:t>
                </a:r>
                <a:r>
                  <a:rPr lang="en-US" sz="1600" baseline="-25000" dirty="0"/>
                  <a:t>5</a:t>
                </a:r>
                <a:r>
                  <a:rPr lang="en-US" sz="1600" dirty="0"/>
                  <a:t> =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111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04</m:t>
                            </m:r>
                          </m:e>
                        </m:d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 </m:t>
                        </m:r>
                      </m:sup>
                    </m:sSup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1952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22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=                                                                     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75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𝑣𝑒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endParaRPr lang="en-GB" sz="1600" dirty="0"/>
              </a:p>
              <a:p>
                <a:pPr algn="l" rtl="0"/>
                <a:r>
                  <a:rPr lang="en-US" sz="1600" dirty="0"/>
                  <a:t>      P</a:t>
                </a:r>
                <a:r>
                  <a:rPr lang="en-US" sz="1600" baseline="-25000" dirty="0"/>
                  <a:t>10</a:t>
                </a:r>
                <a:r>
                  <a:rPr lang="en-US" sz="1600" dirty="0"/>
                  <a:t> =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111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04</m:t>
                            </m:r>
                          </m:e>
                        </m:d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1952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48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=                                                                    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3124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𝑣𝑒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endParaRPr lang="en-GB" sz="1600" dirty="0"/>
              </a:p>
              <a:p>
                <a:pPr algn="l" rtl="0"/>
                <a:r>
                  <a:rPr lang="en-US" sz="1600" dirty="0"/>
                  <a:t>      P</a:t>
                </a:r>
                <a:r>
                  <a:rPr lang="en-US" sz="1600" baseline="-25000" dirty="0"/>
                  <a:t>15 </a:t>
                </a:r>
                <a:r>
                  <a:rPr lang="en-US" sz="1600" dirty="0"/>
                  <a:t>=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111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04</m:t>
                            </m:r>
                          </m:e>
                        </m:d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15</m:t>
                        </m:r>
                      </m:sup>
                    </m:sSup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1952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80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=                                                                    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3800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𝑣𝑒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endParaRPr lang="en-GB" sz="1600" dirty="0"/>
              </a:p>
              <a:p>
                <a:pPr algn="l" rtl="0"/>
                <a:r>
                  <a:rPr lang="en-US" sz="1600" dirty="0"/>
                  <a:t>      P</a:t>
                </a:r>
                <a:r>
                  <a:rPr lang="en-US" sz="1600" baseline="-25000" dirty="0"/>
                  <a:t>20</a:t>
                </a:r>
                <a:r>
                  <a:rPr lang="en-US" sz="1600" dirty="0"/>
                  <a:t> =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111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04</m:t>
                            </m:r>
                          </m:e>
                        </m:d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20</m:t>
                        </m:r>
                      </m:sup>
                    </m:sSup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1952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19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 =                                                                     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623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𝑣𝑒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endParaRPr lang="en-GB" sz="1600" dirty="0"/>
              </a:p>
              <a:p>
                <a:pPr algn="l" rtl="0"/>
                <a:endParaRPr lang="en-GB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76B59FD-5055-4BE4-8A6A-E98F10C6CB7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531812" y="1751970"/>
                <a:ext cx="4619966" cy="4924470"/>
              </a:xfrm>
              <a:blipFill>
                <a:blip r:embed="rId2"/>
                <a:stretch>
                  <a:fillRect l="-923" t="-1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1EE652-9F8D-4388-BB12-B5B442771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10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5BA63AB-6353-47AB-83F6-8BE3AB970B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1779" y="1475789"/>
            <a:ext cx="6924675" cy="520065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0E2EC56-C8B2-4CF1-B51F-ED6EB1EB7B00}"/>
              </a:ext>
            </a:extLst>
          </p:cNvPr>
          <p:cNvSpPr txBox="1">
            <a:spLocks/>
          </p:cNvSpPr>
          <p:nvPr/>
        </p:nvSpPr>
        <p:spPr>
          <a:xfrm>
            <a:off x="1508953" y="43856"/>
            <a:ext cx="8911687" cy="7111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dirty="0"/>
              <a:t>Remember What in Project 1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1778" y="1751970"/>
            <a:ext cx="6924676" cy="2163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861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03CCA-8F4D-49A4-B836-95E012871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637533"/>
            <a:ext cx="8911687" cy="670118"/>
          </a:xfrm>
        </p:spPr>
        <p:txBody>
          <a:bodyPr/>
          <a:lstStyle/>
          <a:p>
            <a:r>
              <a:rPr lang="en-GB" dirty="0"/>
              <a:t>SYNCHRO &amp; HCS Modelling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84DCB0-4BE7-4972-9A13-43BB30FDE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11</a:t>
            </a:fld>
            <a:endParaRPr lang="en-GB"/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562154A0-6C77-4C04-8AD2-69171BE21A5A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4073419" y="2561807"/>
            <a:ext cx="7882191" cy="399596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8ABF1719-0D0E-4CDF-A8FA-13426DF76D9C}"/>
              </a:ext>
            </a:extLst>
          </p:cNvPr>
          <p:cNvSpPr txBox="1">
            <a:spLocks/>
          </p:cNvSpPr>
          <p:nvPr/>
        </p:nvSpPr>
        <p:spPr>
          <a:xfrm>
            <a:off x="1640155" y="76672"/>
            <a:ext cx="8911687" cy="7111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dirty="0"/>
              <a:t>Remember What in Project 1</a:t>
            </a:r>
          </a:p>
        </p:txBody>
      </p:sp>
      <p:pic>
        <p:nvPicPr>
          <p:cNvPr id="3" name="project">
            <a:hlinkClick r:id="" action="ppaction://media"/>
            <a:extLst>
              <a:ext uri="{FF2B5EF4-FFF2-40B4-BE49-F238E27FC236}">
                <a16:creationId xmlns:a16="http://schemas.microsoft.com/office/drawing/2014/main" id="{B10081A0-0503-4038-98DE-81B99CC7D1C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31812" y="1307651"/>
            <a:ext cx="6222608" cy="350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738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3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DE415-20B5-481F-BF94-004C2B81E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0539" y="676798"/>
            <a:ext cx="8911687" cy="1280890"/>
          </a:xfrm>
        </p:spPr>
        <p:txBody>
          <a:bodyPr/>
          <a:lstStyle/>
          <a:p>
            <a:r>
              <a:rPr lang="en-GB" dirty="0"/>
              <a:t>Results of the Analysis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D7198D-7F91-4F0C-80D7-5136A8C4F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12</a:t>
            </a:fld>
            <a:endParaRPr lang="en-GB"/>
          </a:p>
        </p:txBody>
      </p:sp>
      <p:pic>
        <p:nvPicPr>
          <p:cNvPr id="10" name="صورة 9">
            <a:extLst>
              <a:ext uri="{FF2B5EF4-FFF2-40B4-BE49-F238E27FC236}">
                <a16:creationId xmlns:a16="http://schemas.microsoft.com/office/drawing/2014/main" id="{5A54D674-7D8D-490F-9870-ECD7ADC225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402" y="1544636"/>
            <a:ext cx="3514528" cy="3527035"/>
          </a:xfrm>
          <a:prstGeom prst="rect">
            <a:avLst/>
          </a:prstGeom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7A895FD5-A67B-498A-8178-169723EF2F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0653" y="2006301"/>
            <a:ext cx="3477006" cy="3527035"/>
          </a:xfrm>
          <a:prstGeom prst="rect">
            <a:avLst/>
          </a:prstGeom>
        </p:spPr>
      </p:pic>
      <p:pic>
        <p:nvPicPr>
          <p:cNvPr id="12" name="صورة 11">
            <a:extLst>
              <a:ext uri="{FF2B5EF4-FFF2-40B4-BE49-F238E27FC236}">
                <a16:creationId xmlns:a16="http://schemas.microsoft.com/office/drawing/2014/main" id="{BFA08FC2-7F63-4A89-AF5C-890901F4E6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2232" y="2731812"/>
            <a:ext cx="3348609" cy="3526727"/>
          </a:xfrm>
          <a:prstGeom prst="rect">
            <a:avLst/>
          </a:prstGeom>
        </p:spPr>
      </p:pic>
      <p:sp>
        <p:nvSpPr>
          <p:cNvPr id="13" name="مربع نص 12">
            <a:extLst>
              <a:ext uri="{FF2B5EF4-FFF2-40B4-BE49-F238E27FC236}">
                <a16:creationId xmlns:a16="http://schemas.microsoft.com/office/drawing/2014/main" id="{6CF024C3-F744-4B3D-B392-8BC8FB08244A}"/>
              </a:ext>
            </a:extLst>
          </p:cNvPr>
          <p:cNvSpPr txBox="1"/>
          <p:nvPr/>
        </p:nvSpPr>
        <p:spPr>
          <a:xfrm>
            <a:off x="1640156" y="1141951"/>
            <a:ext cx="385007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From SYNCHRO &amp; HCS:</a:t>
            </a:r>
            <a:endParaRPr lang="ar-JO" sz="2400" dirty="0"/>
          </a:p>
        </p:txBody>
      </p:sp>
      <p:sp>
        <p:nvSpPr>
          <p:cNvPr id="14" name="مربع نص 13">
            <a:extLst>
              <a:ext uri="{FF2B5EF4-FFF2-40B4-BE49-F238E27FC236}">
                <a16:creationId xmlns:a16="http://schemas.microsoft.com/office/drawing/2014/main" id="{6F5885D3-C896-4F31-AF6C-C93EAB11B153}"/>
              </a:ext>
            </a:extLst>
          </p:cNvPr>
          <p:cNvSpPr txBox="1"/>
          <p:nvPr/>
        </p:nvSpPr>
        <p:spPr>
          <a:xfrm>
            <a:off x="1094616" y="5206774"/>
            <a:ext cx="144568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Nowadays</a:t>
            </a:r>
            <a:endParaRPr lang="ar-JO" dirty="0"/>
          </a:p>
        </p:txBody>
      </p:sp>
      <p:sp>
        <p:nvSpPr>
          <p:cNvPr id="15" name="مربع نص 14">
            <a:extLst>
              <a:ext uri="{FF2B5EF4-FFF2-40B4-BE49-F238E27FC236}">
                <a16:creationId xmlns:a16="http://schemas.microsoft.com/office/drawing/2014/main" id="{1BC1AFB7-646F-42DA-9925-7B3D3E20E975}"/>
              </a:ext>
            </a:extLst>
          </p:cNvPr>
          <p:cNvSpPr txBox="1"/>
          <p:nvPr/>
        </p:nvSpPr>
        <p:spPr>
          <a:xfrm>
            <a:off x="4352598" y="1757815"/>
            <a:ext cx="174439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After 5 Years</a:t>
            </a:r>
            <a:endParaRPr lang="ar-JO" dirty="0"/>
          </a:p>
        </p:txBody>
      </p:sp>
      <p:sp>
        <p:nvSpPr>
          <p:cNvPr id="16" name="مربع نص 15">
            <a:extLst>
              <a:ext uri="{FF2B5EF4-FFF2-40B4-BE49-F238E27FC236}">
                <a16:creationId xmlns:a16="http://schemas.microsoft.com/office/drawing/2014/main" id="{22253E25-326E-4C96-903A-88FA9D360BCB}"/>
              </a:ext>
            </a:extLst>
          </p:cNvPr>
          <p:cNvSpPr txBox="1"/>
          <p:nvPr/>
        </p:nvSpPr>
        <p:spPr>
          <a:xfrm>
            <a:off x="7549767" y="2362480"/>
            <a:ext cx="174439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After 20 Years</a:t>
            </a:r>
            <a:endParaRPr lang="ar-JO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7FB388F4-0162-4390-95FF-67207FCA4EF2}"/>
              </a:ext>
            </a:extLst>
          </p:cNvPr>
          <p:cNvSpPr txBox="1">
            <a:spLocks/>
          </p:cNvSpPr>
          <p:nvPr/>
        </p:nvSpPr>
        <p:spPr>
          <a:xfrm>
            <a:off x="1460420" y="189148"/>
            <a:ext cx="8911687" cy="7111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dirty="0"/>
              <a:t>Remember What in Project 1</a:t>
            </a:r>
          </a:p>
        </p:txBody>
      </p:sp>
      <p:pic>
        <p:nvPicPr>
          <p:cNvPr id="18" name="صورة 17">
            <a:extLst>
              <a:ext uri="{FF2B5EF4-FFF2-40B4-BE49-F238E27FC236}">
                <a16:creationId xmlns:a16="http://schemas.microsoft.com/office/drawing/2014/main" id="{34C47092-0173-4A0F-BAD0-C474A17BE0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4756" y="4044037"/>
            <a:ext cx="4067244" cy="281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995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5E942B8A-07C8-4CE5-AEEC-EA90324EB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2D2F7C66-C06E-4A09-A87A-066F1EE15C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6893" y="1676626"/>
            <a:ext cx="9458784" cy="4840288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02161E8-9469-4A93-B70D-992369E01F77}"/>
              </a:ext>
            </a:extLst>
          </p:cNvPr>
          <p:cNvSpPr txBox="1">
            <a:spLocks/>
          </p:cNvSpPr>
          <p:nvPr/>
        </p:nvSpPr>
        <p:spPr>
          <a:xfrm>
            <a:off x="1680539" y="676798"/>
            <a:ext cx="8911687" cy="128089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Results of the Analysis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D23FDB5-3C61-4A14-9D06-B47413D82198}"/>
              </a:ext>
            </a:extLst>
          </p:cNvPr>
          <p:cNvSpPr txBox="1">
            <a:spLocks/>
          </p:cNvSpPr>
          <p:nvPr/>
        </p:nvSpPr>
        <p:spPr>
          <a:xfrm>
            <a:off x="1460420" y="189148"/>
            <a:ext cx="8911687" cy="7111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dirty="0"/>
              <a:t>Remember What in Project 1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1D8DE0F-3B69-42A1-A0AA-B6997E4359F2}"/>
              </a:ext>
            </a:extLst>
          </p:cNvPr>
          <p:cNvSpPr txBox="1">
            <a:spLocks/>
          </p:cNvSpPr>
          <p:nvPr/>
        </p:nvSpPr>
        <p:spPr>
          <a:xfrm>
            <a:off x="1623420" y="1259641"/>
            <a:ext cx="8911687" cy="128089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2800" dirty="0"/>
              <a:t>Results from SYNCHRO</a:t>
            </a:r>
          </a:p>
        </p:txBody>
      </p:sp>
    </p:spTree>
    <p:extLst>
      <p:ext uri="{BB962C8B-B14F-4D97-AF65-F5344CB8AC3E}">
        <p14:creationId xmlns:p14="http://schemas.microsoft.com/office/powerpoint/2010/main" val="496786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41F36CED-63B3-479E-B97D-A14215364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650122"/>
            <a:ext cx="8911687" cy="1280890"/>
          </a:xfrm>
        </p:spPr>
        <p:txBody>
          <a:bodyPr/>
          <a:lstStyle/>
          <a:p>
            <a:r>
              <a:rPr lang="en-GB" dirty="0"/>
              <a:t>Proposed Solutions</a:t>
            </a:r>
            <a:r>
              <a:rPr lang="en-GB" b="1" dirty="0"/>
              <a:t/>
            </a:r>
            <a:br>
              <a:rPr lang="en-GB" b="1" dirty="0"/>
            </a:br>
            <a:endParaRPr lang="ar-JO" dirty="0"/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62DBAADA-8433-42CA-BBC1-2F8AA8D5B9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11578" y="1428227"/>
            <a:ext cx="8634279" cy="2341728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/>
              <a:t>Open underpass under the corridor</a:t>
            </a:r>
          </a:p>
          <a:p>
            <a:pPr algn="l" rtl="0"/>
            <a:r>
              <a:rPr lang="en-US" sz="2400" dirty="0"/>
              <a:t>Underpass for pedestrians in front of Al-Watani Hospital</a:t>
            </a:r>
          </a:p>
          <a:p>
            <a:pPr algn="l" rtl="0"/>
            <a:r>
              <a:rPr lang="en-US" sz="2400" dirty="0"/>
              <a:t>Redesign signals</a:t>
            </a:r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ED10DB48-2C3F-4EAD-95E0-7ABEE9733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14</a:t>
            </a:fld>
            <a:endParaRPr lang="en-GB"/>
          </a:p>
        </p:txBody>
      </p:sp>
      <p:pic>
        <p:nvPicPr>
          <p:cNvPr id="8" name="Picture 4" descr="نتيجة بحث الصور عن حفر الأنفاق">
            <a:extLst>
              <a:ext uri="{FF2B5EF4-FFF2-40B4-BE49-F238E27FC236}">
                <a16:creationId xmlns:a16="http://schemas.microsoft.com/office/drawing/2014/main" id="{30687FD4-0855-4B6B-8AB9-32BD84E580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8717" y="2475646"/>
            <a:ext cx="6097223" cy="406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48EAD46-1233-43D9-8DB9-C2B8A96EC914}"/>
              </a:ext>
            </a:extLst>
          </p:cNvPr>
          <p:cNvSpPr txBox="1">
            <a:spLocks/>
          </p:cNvSpPr>
          <p:nvPr/>
        </p:nvSpPr>
        <p:spPr>
          <a:xfrm>
            <a:off x="1311578" y="70975"/>
            <a:ext cx="8911687" cy="7111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dirty="0"/>
              <a:t>Remember What in Project 1</a:t>
            </a:r>
          </a:p>
        </p:txBody>
      </p:sp>
    </p:spTree>
    <p:extLst>
      <p:ext uri="{BB962C8B-B14F-4D97-AF65-F5344CB8AC3E}">
        <p14:creationId xmlns:p14="http://schemas.microsoft.com/office/powerpoint/2010/main" val="2131515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AECF165A-27E5-428A-AD0F-8815B70AE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512462"/>
            <a:ext cx="8911687" cy="1280890"/>
          </a:xfrm>
        </p:spPr>
        <p:txBody>
          <a:bodyPr/>
          <a:lstStyle/>
          <a:p>
            <a:r>
              <a:rPr lang="en-US" dirty="0"/>
              <a:t>Underpass Characteristics </a:t>
            </a:r>
            <a:endParaRPr lang="ar-SA" dirty="0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9B1CB387-362B-4844-B19F-3086A7324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15</a:t>
            </a:fld>
            <a:endParaRPr lang="en-GB"/>
          </a:p>
        </p:txBody>
      </p:sp>
      <p:pic>
        <p:nvPicPr>
          <p:cNvPr id="12" name="صورة 11">
            <a:extLst>
              <a:ext uri="{FF2B5EF4-FFF2-40B4-BE49-F238E27FC236}">
                <a16:creationId xmlns:a16="http://schemas.microsoft.com/office/drawing/2014/main" id="{158B9D5A-4358-4BFE-B703-E6DF46CE2D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1795" y="1152907"/>
            <a:ext cx="7828792" cy="550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551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D3F263D2-2EBF-4F6D-85E7-DAE083CF9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624403"/>
            <a:ext cx="8911687" cy="1280890"/>
          </a:xfrm>
        </p:spPr>
        <p:txBody>
          <a:bodyPr/>
          <a:lstStyle/>
          <a:p>
            <a:r>
              <a:rPr lang="en-US" dirty="0"/>
              <a:t>Design of the Proposed Underpass</a:t>
            </a:r>
            <a:endParaRPr lang="ar-SA" dirty="0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8D5C2C51-7A6C-4566-B35F-256DAD6C8C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40155" y="1393213"/>
            <a:ext cx="3992732" cy="576262"/>
          </a:xfrm>
        </p:spPr>
        <p:txBody>
          <a:bodyPr/>
          <a:lstStyle/>
          <a:p>
            <a:pPr algn="l" rtl="0"/>
            <a:r>
              <a:rPr lang="en-US" sz="2800" dirty="0"/>
              <a:t>Design of:</a:t>
            </a:r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3648EB5F-EEA3-4EAB-883B-C0CEF8AE97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40155" y="2155643"/>
            <a:ext cx="5843857" cy="4512443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/>
              <a:t>Geometry:</a:t>
            </a:r>
          </a:p>
          <a:p>
            <a:pPr lvl="1" algn="l" rtl="0">
              <a:buFont typeface="Wingdings" panose="05000000000000000000" pitchFamily="2" charset="2"/>
              <a:buChar char="§"/>
            </a:pPr>
            <a:r>
              <a:rPr lang="en-US" sz="2200" dirty="0"/>
              <a:t> Horizontal Alignment </a:t>
            </a:r>
          </a:p>
          <a:p>
            <a:pPr lvl="1" algn="l" rtl="0">
              <a:buFont typeface="Wingdings" panose="05000000000000000000" pitchFamily="2" charset="2"/>
              <a:buChar char="§"/>
            </a:pPr>
            <a:r>
              <a:rPr lang="en-US" sz="2200" dirty="0"/>
              <a:t>Vertical Alignment </a:t>
            </a:r>
          </a:p>
          <a:p>
            <a:pPr lvl="1" algn="l" rtl="0">
              <a:buFont typeface="Wingdings" panose="05000000000000000000" pitchFamily="2" charset="2"/>
              <a:buChar char="§"/>
            </a:pPr>
            <a:r>
              <a:rPr lang="en-US" sz="2200" dirty="0"/>
              <a:t>Cross Sections </a:t>
            </a:r>
          </a:p>
          <a:p>
            <a:pPr marL="0" indent="0" algn="l" rtl="0">
              <a:buNone/>
            </a:pPr>
            <a:endParaRPr lang="en-US" sz="2400" dirty="0"/>
          </a:p>
          <a:p>
            <a:pPr algn="l" rtl="0"/>
            <a:r>
              <a:rPr lang="en-US" sz="2400" dirty="0"/>
              <a:t>Pavement </a:t>
            </a:r>
          </a:p>
          <a:p>
            <a:pPr marL="0" indent="0" algn="l" rtl="0">
              <a:buNone/>
            </a:pPr>
            <a:endParaRPr lang="en-US" sz="2400" dirty="0"/>
          </a:p>
          <a:p>
            <a:pPr algn="l" rtl="0"/>
            <a:r>
              <a:rPr lang="en-US" sz="2400" dirty="0"/>
              <a:t>Traffic Control Devices </a:t>
            </a:r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6039A724-57C7-4065-9985-A887B9CCE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16</a:t>
            </a:fld>
            <a:endParaRPr lang="en-GB"/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83173B86-EE72-4B1F-8D8B-6FE248215B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7617" y="1222354"/>
            <a:ext cx="3992731" cy="2432730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8C898267-0301-4417-9C51-B37E7BFF06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4010" y="2420838"/>
            <a:ext cx="4381500" cy="1628775"/>
          </a:xfrm>
          <a:prstGeom prst="rect">
            <a:avLst/>
          </a:prstGeom>
        </p:spPr>
      </p:pic>
      <p:pic>
        <p:nvPicPr>
          <p:cNvPr id="10" name="صورة 9">
            <a:extLst>
              <a:ext uri="{FF2B5EF4-FFF2-40B4-BE49-F238E27FC236}">
                <a16:creationId xmlns:a16="http://schemas.microsoft.com/office/drawing/2014/main" id="{2139A85A-1107-4CB0-950E-73A460EA8C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5835" y="3169185"/>
            <a:ext cx="2659637" cy="1847624"/>
          </a:xfrm>
          <a:prstGeom prst="rect">
            <a:avLst/>
          </a:prstGeom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D19FE46F-9849-44C1-8281-BB733F7A23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00672" y="3920279"/>
            <a:ext cx="2659637" cy="1654660"/>
          </a:xfrm>
          <a:prstGeom prst="rect">
            <a:avLst/>
          </a:prstGeom>
        </p:spPr>
      </p:pic>
      <p:pic>
        <p:nvPicPr>
          <p:cNvPr id="12" name="صورة 11">
            <a:extLst>
              <a:ext uri="{FF2B5EF4-FFF2-40B4-BE49-F238E27FC236}">
                <a16:creationId xmlns:a16="http://schemas.microsoft.com/office/drawing/2014/main" id="{B5206EFA-6477-4EEB-9088-E5E011A2A3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29430" y="4883758"/>
            <a:ext cx="2916027" cy="177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461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A64D0937-2B45-4C57-9005-54EFD7096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512462"/>
            <a:ext cx="8911687" cy="1280890"/>
          </a:xfrm>
        </p:spPr>
        <p:txBody>
          <a:bodyPr/>
          <a:lstStyle/>
          <a:p>
            <a:r>
              <a:rPr lang="en-US" dirty="0"/>
              <a:t>Geometric Design</a:t>
            </a:r>
            <a:endParaRPr lang="ar-SA" dirty="0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F8CA138A-D261-41BF-BB2B-D6836A2385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40156" y="1217090"/>
            <a:ext cx="3992732" cy="576262"/>
          </a:xfrm>
        </p:spPr>
        <p:txBody>
          <a:bodyPr/>
          <a:lstStyle/>
          <a:p>
            <a:pPr algn="l" rtl="0"/>
            <a:r>
              <a:rPr lang="en-US" dirty="0"/>
              <a:t>Horizontal Alignment</a:t>
            </a:r>
            <a:endParaRPr lang="ar-SA" dirty="0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18CD0CBE-983B-4719-9D72-CD2FC3E7B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17</a:t>
            </a:fld>
            <a:endParaRPr lang="en-GB"/>
          </a:p>
        </p:txBody>
      </p:sp>
      <p:sp>
        <p:nvSpPr>
          <p:cNvPr id="8" name="مستطيل 7">
            <a:extLst>
              <a:ext uri="{FF2B5EF4-FFF2-40B4-BE49-F238E27FC236}">
                <a16:creationId xmlns:a16="http://schemas.microsoft.com/office/drawing/2014/main" id="{D1C9FE65-9078-4133-B68F-D9422629FD32}"/>
              </a:ext>
            </a:extLst>
          </p:cNvPr>
          <p:cNvSpPr/>
          <p:nvPr/>
        </p:nvSpPr>
        <p:spPr>
          <a:xfrm>
            <a:off x="921695" y="1857535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</a:t>
            </a:r>
            <a:r>
              <a:rPr 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Design speed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60 km/hr.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</a:t>
            </a:r>
            <a:r>
              <a:rPr 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Posted speed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50 km/hr.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3. </a:t>
            </a:r>
            <a:r>
              <a:rPr 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Superelevation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No Superelevation in this project.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4. </a:t>
            </a:r>
            <a:r>
              <a:rPr 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Side friction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</p:txBody>
      </p:sp>
      <p:pic>
        <p:nvPicPr>
          <p:cNvPr id="9" name="Picture 53">
            <a:extLst>
              <a:ext uri="{FF2B5EF4-FFF2-40B4-BE49-F238E27FC236}">
                <a16:creationId xmlns:a16="http://schemas.microsoft.com/office/drawing/2014/main" id="{04F49C58-03D4-47BD-BCAC-B23847FBA24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636522" y="3635133"/>
            <a:ext cx="5529490" cy="1389743"/>
          </a:xfrm>
          <a:prstGeom prst="rect">
            <a:avLst/>
          </a:prstGeom>
        </p:spPr>
      </p:pic>
      <p:sp>
        <p:nvSpPr>
          <p:cNvPr id="10" name="مستطيل 9">
            <a:extLst>
              <a:ext uri="{FF2B5EF4-FFF2-40B4-BE49-F238E27FC236}">
                <a16:creationId xmlns:a16="http://schemas.microsoft.com/office/drawing/2014/main" id="{86692487-D91D-489E-9F56-143CAE2B8924}"/>
              </a:ext>
            </a:extLst>
          </p:cNvPr>
          <p:cNvSpPr/>
          <p:nvPr/>
        </p:nvSpPr>
        <p:spPr>
          <a:xfrm>
            <a:off x="901496" y="4824320"/>
            <a:ext cx="2735044" cy="5355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5. </a:t>
            </a:r>
            <a:r>
              <a:rPr 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Minimum radius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مستطيل 10">
                <a:extLst>
                  <a:ext uri="{FF2B5EF4-FFF2-40B4-BE49-F238E27FC236}">
                    <a16:creationId xmlns:a16="http://schemas.microsoft.com/office/drawing/2014/main" id="{32F559BB-04EB-4181-9FB5-45BF4206765E}"/>
                  </a:ext>
                </a:extLst>
              </p:cNvPr>
              <p:cNvSpPr/>
              <p:nvPr/>
            </p:nvSpPr>
            <p:spPr>
              <a:xfrm>
                <a:off x="4874831" y="5276817"/>
                <a:ext cx="2442335" cy="6967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SA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SA" b="1" i="1"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ar-SA" b="1" i="1">
                              <a:latin typeface="Cambria Math" panose="02040503050406030204" pitchFamily="18" charset="0"/>
                            </a:rPr>
                            <m:t>𝒎𝒊𝒏</m:t>
                          </m:r>
                        </m:sub>
                      </m:sSub>
                      <m:r>
                        <a:rPr lang="ar-SA" b="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ar-SA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ar-SA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ar-SA" b="1" i="1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p>
                              <m:r>
                                <a:rPr lang="ar-SA" b="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ar-SA" b="0" i="0">
                              <a:latin typeface="Cambria Math" panose="02040503050406030204" pitchFamily="18" charset="0"/>
                            </a:rPr>
                            <m:t>127</m:t>
                          </m:r>
                          <m:d>
                            <m:dPr>
                              <m:ctrlPr>
                                <a:rPr lang="ar-SA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ar-SA" b="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ar-SA" b="1" i="1"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b>
                                  <m:r>
                                    <a:rPr lang="ar-SA" b="1" i="1">
                                      <a:latin typeface="Cambria Math" panose="02040503050406030204" pitchFamily="18" charset="0"/>
                                    </a:rPr>
                                    <m:t>𝒄𝒓</m:t>
                                  </m:r>
                                </m:sub>
                              </m:sSub>
                              <m:r>
                                <a:rPr lang="ar-SA" b="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ar-SA" b="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ar-SA" b="1" i="1">
                                      <a:latin typeface="Cambria Math" panose="02040503050406030204" pitchFamily="18" charset="0"/>
                                    </a:rPr>
                                    <m:t>𝒇</m:t>
                                  </m:r>
                                </m:e>
                                <m:sub>
                                  <m:r>
                                    <a:rPr lang="ar-SA" b="1" i="1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ar-SA" dirty="0"/>
              </a:p>
            </p:txBody>
          </p:sp>
        </mc:Choice>
        <mc:Fallback xmlns="">
          <p:sp>
            <p:nvSpPr>
              <p:cNvPr id="11" name="مستطيل 10">
                <a:extLst>
                  <a:ext uri="{FF2B5EF4-FFF2-40B4-BE49-F238E27FC236}">
                    <a16:creationId xmlns:a16="http://schemas.microsoft.com/office/drawing/2014/main" id="{32F559BB-04EB-4181-9FB5-45BF420676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4831" y="5276817"/>
                <a:ext cx="2442335" cy="69672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مستطيل 11">
                <a:extLst>
                  <a:ext uri="{FF2B5EF4-FFF2-40B4-BE49-F238E27FC236}">
                    <a16:creationId xmlns:a16="http://schemas.microsoft.com/office/drawing/2014/main" id="{0D2540E2-67C5-4FE7-B30E-2D8792731298}"/>
                  </a:ext>
                </a:extLst>
              </p:cNvPr>
              <p:cNvSpPr/>
              <p:nvPr/>
            </p:nvSpPr>
            <p:spPr>
              <a:xfrm>
                <a:off x="4847616" y="5973546"/>
                <a:ext cx="2895793" cy="7387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𝑹</m:t>
                    </m:r>
                    <m:r>
                      <a:rPr lang="en-US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𝟔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en-US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𝟏𝟐𝟕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−</m:t>
                            </m:r>
                            <m:r>
                              <a:rPr lang="en-US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𝟎</m:t>
                            </m:r>
                            <m:r>
                              <a:rPr lang="en-US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.</m:t>
                            </m:r>
                            <m:r>
                              <a:rPr lang="en-US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𝟎𝟐</m:t>
                            </m:r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+</m:t>
                            </m:r>
                            <m:r>
                              <a:rPr lang="en-US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𝟎</m:t>
                            </m:r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.</m:t>
                            </m:r>
                            <m:r>
                              <a:rPr lang="en-US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𝟏𝟔</m:t>
                            </m:r>
                          </m:e>
                        </m:d>
                      </m:den>
                    </m:f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= 200 m</a:t>
                </a:r>
              </a:p>
            </p:txBody>
          </p:sp>
        </mc:Choice>
        <mc:Fallback xmlns="">
          <p:sp>
            <p:nvSpPr>
              <p:cNvPr id="12" name="مستطيل 11">
                <a:extLst>
                  <a:ext uri="{FF2B5EF4-FFF2-40B4-BE49-F238E27FC236}">
                    <a16:creationId xmlns:a16="http://schemas.microsoft.com/office/drawing/2014/main" id="{0D2540E2-67C5-4FE7-B30E-2D879273129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7616" y="5973546"/>
                <a:ext cx="2895793" cy="738792"/>
              </a:xfrm>
              <a:prstGeom prst="rect">
                <a:avLst/>
              </a:prstGeom>
              <a:blipFill>
                <a:blip r:embed="rId4"/>
                <a:stretch>
                  <a:fillRect r="-842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1240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1">
            <a:extLst>
              <a:ext uri="{FF2B5EF4-FFF2-40B4-BE49-F238E27FC236}">
                <a16:creationId xmlns:a16="http://schemas.microsoft.com/office/drawing/2014/main" id="{9397CE45-04B8-48DF-A0F5-E2A640E40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512462"/>
            <a:ext cx="8911687" cy="1280890"/>
          </a:xfrm>
        </p:spPr>
        <p:txBody>
          <a:bodyPr/>
          <a:lstStyle/>
          <a:p>
            <a:r>
              <a:rPr lang="en-US" dirty="0"/>
              <a:t>Geometric Design</a:t>
            </a:r>
            <a:endParaRPr lang="ar-SA" dirty="0"/>
          </a:p>
        </p:txBody>
      </p:sp>
      <p:sp>
        <p:nvSpPr>
          <p:cNvPr id="10" name="عنصر نائب للنص 2">
            <a:extLst>
              <a:ext uri="{FF2B5EF4-FFF2-40B4-BE49-F238E27FC236}">
                <a16:creationId xmlns:a16="http://schemas.microsoft.com/office/drawing/2014/main" id="{F25232C3-AFF2-408A-8F2B-B1B1CF530F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40156" y="914102"/>
            <a:ext cx="3992732" cy="576262"/>
          </a:xfrm>
        </p:spPr>
        <p:txBody>
          <a:bodyPr/>
          <a:lstStyle/>
          <a:p>
            <a:pPr algn="l"/>
            <a:r>
              <a:rPr lang="en-US" dirty="0"/>
              <a:t>Horizontal Alignment</a:t>
            </a:r>
            <a:endParaRPr lang="ar-SA" dirty="0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05301104-1E04-4D7E-94C0-DDE81021B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18</a:t>
            </a:fld>
            <a:endParaRPr lang="en-GB"/>
          </a:p>
        </p:txBody>
      </p:sp>
      <p:pic>
        <p:nvPicPr>
          <p:cNvPr id="8" name="Picture 55">
            <a:extLst>
              <a:ext uri="{FF2B5EF4-FFF2-40B4-BE49-F238E27FC236}">
                <a16:creationId xmlns:a16="http://schemas.microsoft.com/office/drawing/2014/main" id="{AE4AB04D-8C3B-4036-A860-C030BCEE154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415315" y="718185"/>
            <a:ext cx="4792980" cy="6139815"/>
          </a:xfrm>
          <a:prstGeom prst="rect">
            <a:avLst/>
          </a:prstGeom>
        </p:spPr>
      </p:pic>
      <p:pic>
        <p:nvPicPr>
          <p:cNvPr id="11" name="Picture 1">
            <a:extLst>
              <a:ext uri="{FF2B5EF4-FFF2-40B4-BE49-F238E27FC236}">
                <a16:creationId xmlns:a16="http://schemas.microsoft.com/office/drawing/2014/main" id="{ADDF17AE-506C-46DD-A472-BD7362609717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84336" y="2310186"/>
            <a:ext cx="5739765" cy="4030980"/>
          </a:xfrm>
          <a:prstGeom prst="rect">
            <a:avLst/>
          </a:prstGeom>
        </p:spPr>
      </p:pic>
      <p:sp>
        <p:nvSpPr>
          <p:cNvPr id="12" name="عنصر نائب للنص 2">
            <a:extLst>
              <a:ext uri="{FF2B5EF4-FFF2-40B4-BE49-F238E27FC236}">
                <a16:creationId xmlns:a16="http://schemas.microsoft.com/office/drawing/2014/main" id="{06628000-FE6F-4C95-A806-AAF497F2F3D5}"/>
              </a:ext>
            </a:extLst>
          </p:cNvPr>
          <p:cNvSpPr txBox="1">
            <a:spLocks/>
          </p:cNvSpPr>
          <p:nvPr/>
        </p:nvSpPr>
        <p:spPr>
          <a:xfrm>
            <a:off x="1311579" y="1763638"/>
            <a:ext cx="3992732" cy="5762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Closed Alignment</a:t>
            </a:r>
            <a:endParaRPr lang="ar-SA" dirty="0"/>
          </a:p>
        </p:txBody>
      </p:sp>
      <p:sp>
        <p:nvSpPr>
          <p:cNvPr id="13" name="عنصر نائب للنص 2">
            <a:extLst>
              <a:ext uri="{FF2B5EF4-FFF2-40B4-BE49-F238E27FC236}">
                <a16:creationId xmlns:a16="http://schemas.microsoft.com/office/drawing/2014/main" id="{F3BB461A-F440-4644-9CF9-048517F37793}"/>
              </a:ext>
            </a:extLst>
          </p:cNvPr>
          <p:cNvSpPr txBox="1">
            <a:spLocks/>
          </p:cNvSpPr>
          <p:nvPr/>
        </p:nvSpPr>
        <p:spPr>
          <a:xfrm>
            <a:off x="7215563" y="141923"/>
            <a:ext cx="3992732" cy="5762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Ventilated Alignment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01066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1">
            <a:extLst>
              <a:ext uri="{FF2B5EF4-FFF2-40B4-BE49-F238E27FC236}">
                <a16:creationId xmlns:a16="http://schemas.microsoft.com/office/drawing/2014/main" id="{C81722E3-D5BE-4EA7-A664-7B3C72F69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512462"/>
            <a:ext cx="8911687" cy="1280890"/>
          </a:xfrm>
        </p:spPr>
        <p:txBody>
          <a:bodyPr/>
          <a:lstStyle/>
          <a:p>
            <a:r>
              <a:rPr lang="en-US" dirty="0"/>
              <a:t>Geometric Design</a:t>
            </a:r>
            <a:endParaRPr lang="ar-SA" dirty="0"/>
          </a:p>
        </p:txBody>
      </p:sp>
      <p:sp>
        <p:nvSpPr>
          <p:cNvPr id="9" name="عنصر نائب للنص 2">
            <a:extLst>
              <a:ext uri="{FF2B5EF4-FFF2-40B4-BE49-F238E27FC236}">
                <a16:creationId xmlns:a16="http://schemas.microsoft.com/office/drawing/2014/main" id="{7AB4DC2D-4DEF-4810-8089-6F2DF56D3E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40156" y="1071947"/>
            <a:ext cx="7965662" cy="576262"/>
          </a:xfrm>
        </p:spPr>
        <p:txBody>
          <a:bodyPr/>
          <a:lstStyle/>
          <a:p>
            <a:pPr algn="l"/>
            <a:r>
              <a:rPr lang="en-US" dirty="0"/>
              <a:t>Horizontal Alignment </a:t>
            </a:r>
            <a:r>
              <a:rPr lang="en-US" dirty="0" smtClean="0"/>
              <a:t>Alternatives of Ventilation</a:t>
            </a:r>
            <a:endParaRPr lang="ar-SA" dirty="0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D0C99935-8CF6-48C5-8761-AB9C902D2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19</a:t>
            </a:fld>
            <a:endParaRPr lang="en-GB"/>
          </a:p>
        </p:txBody>
      </p:sp>
      <p:sp>
        <p:nvSpPr>
          <p:cNvPr id="10" name="عنصر نائب للنص 2">
            <a:extLst>
              <a:ext uri="{FF2B5EF4-FFF2-40B4-BE49-F238E27FC236}">
                <a16:creationId xmlns:a16="http://schemas.microsoft.com/office/drawing/2014/main" id="{58B0AC25-6C12-4E2D-BB74-47AB97B499B4}"/>
              </a:ext>
            </a:extLst>
          </p:cNvPr>
          <p:cNvSpPr txBox="1">
            <a:spLocks/>
          </p:cNvSpPr>
          <p:nvPr/>
        </p:nvSpPr>
        <p:spPr>
          <a:xfrm>
            <a:off x="921695" y="1793352"/>
            <a:ext cx="3992732" cy="5762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dirty="0"/>
          </a:p>
        </p:txBody>
      </p:sp>
      <p:pic>
        <p:nvPicPr>
          <p:cNvPr id="11" name="صورة 10">
            <a:extLst>
              <a:ext uri="{FF2B5EF4-FFF2-40B4-BE49-F238E27FC236}">
                <a16:creationId xmlns:a16="http://schemas.microsoft.com/office/drawing/2014/main" id="{F05A7FB9-D597-4911-9ED2-F6569557B3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740" y="1648209"/>
            <a:ext cx="7904518" cy="5035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960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53DC4-E098-4E25-AA4C-3D62AFDFE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5515" y="-14394"/>
            <a:ext cx="8911687" cy="71111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Remember What in Project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B86A5A-8E8D-4791-9781-BFF0157D7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2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91C2A53-C3C6-4504-B6AD-9DDBBE2A9A02}"/>
              </a:ext>
            </a:extLst>
          </p:cNvPr>
          <p:cNvSpPr txBox="1">
            <a:spLocks/>
          </p:cNvSpPr>
          <p:nvPr/>
        </p:nvSpPr>
        <p:spPr>
          <a:xfrm>
            <a:off x="1524798" y="633776"/>
            <a:ext cx="8911687" cy="82300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Study Area: Nablus City</a:t>
            </a:r>
          </a:p>
        </p:txBody>
      </p:sp>
      <p:pic>
        <p:nvPicPr>
          <p:cNvPr id="8" name="صورة 165">
            <a:extLst>
              <a:ext uri="{FF2B5EF4-FFF2-40B4-BE49-F238E27FC236}">
                <a16:creationId xmlns:a16="http://schemas.microsoft.com/office/drawing/2014/main" id="{A9FE92E9-0CAF-4DD9-BE14-0FB28FAAE3E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55515" y="1681454"/>
            <a:ext cx="8894189" cy="4719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535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عنصر نائب للنص 2">
            <a:extLst>
              <a:ext uri="{FF2B5EF4-FFF2-40B4-BE49-F238E27FC236}">
                <a16:creationId xmlns:a16="http://schemas.microsoft.com/office/drawing/2014/main" id="{1A1486E6-B687-45A6-979E-B60E59A8E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40156" y="970344"/>
            <a:ext cx="7901008" cy="576262"/>
          </a:xfrm>
        </p:spPr>
        <p:txBody>
          <a:bodyPr/>
          <a:lstStyle/>
          <a:p>
            <a:pPr algn="l"/>
            <a:r>
              <a:rPr lang="en-US" dirty="0"/>
              <a:t>Horizontal Alignment </a:t>
            </a:r>
            <a:r>
              <a:rPr lang="en-US" dirty="0"/>
              <a:t>Alternatives of Ventilation</a:t>
            </a:r>
            <a:endParaRPr lang="ar-SA" dirty="0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511B141C-B6A5-4F0E-85C4-5EB84A4A8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20</a:t>
            </a:fld>
            <a:endParaRPr lang="en-GB"/>
          </a:p>
        </p:txBody>
      </p:sp>
      <p:sp>
        <p:nvSpPr>
          <p:cNvPr id="8" name="عنوان 1">
            <a:extLst>
              <a:ext uri="{FF2B5EF4-FFF2-40B4-BE49-F238E27FC236}">
                <a16:creationId xmlns:a16="http://schemas.microsoft.com/office/drawing/2014/main" id="{6D37D281-8D87-4351-9A2F-92330EE77AD5}"/>
              </a:ext>
            </a:extLst>
          </p:cNvPr>
          <p:cNvSpPr txBox="1">
            <a:spLocks/>
          </p:cNvSpPr>
          <p:nvPr/>
        </p:nvSpPr>
        <p:spPr>
          <a:xfrm>
            <a:off x="1640156" y="512462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Geometric Design</a:t>
            </a: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صورة 9">
            <a:extLst>
              <a:ext uri="{FF2B5EF4-FFF2-40B4-BE49-F238E27FC236}">
                <a16:creationId xmlns:a16="http://schemas.microsoft.com/office/drawing/2014/main" id="{E1FC7977-B33E-4B78-942E-0AFDBC5629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9331" y="1555042"/>
            <a:ext cx="8253335" cy="514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80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1FCC2C32-B18A-4B45-B183-DE876370E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21</a:t>
            </a:fld>
            <a:endParaRPr lang="en-GB"/>
          </a:p>
        </p:txBody>
      </p:sp>
      <p:sp>
        <p:nvSpPr>
          <p:cNvPr id="8" name="عنوان 1">
            <a:extLst>
              <a:ext uri="{FF2B5EF4-FFF2-40B4-BE49-F238E27FC236}">
                <a16:creationId xmlns:a16="http://schemas.microsoft.com/office/drawing/2014/main" id="{65BCA5A0-E0AD-44A4-A320-68313D21D056}"/>
              </a:ext>
            </a:extLst>
          </p:cNvPr>
          <p:cNvSpPr txBox="1">
            <a:spLocks/>
          </p:cNvSpPr>
          <p:nvPr/>
        </p:nvSpPr>
        <p:spPr>
          <a:xfrm>
            <a:off x="1640156" y="512462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Geometric Design</a:t>
            </a: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عنصر نائب للنص 2">
            <a:extLst>
              <a:ext uri="{FF2B5EF4-FFF2-40B4-BE49-F238E27FC236}">
                <a16:creationId xmlns:a16="http://schemas.microsoft.com/office/drawing/2014/main" id="{4FBBD208-7828-4D53-990D-5C95E8B24596}"/>
              </a:ext>
            </a:extLst>
          </p:cNvPr>
          <p:cNvSpPr txBox="1">
            <a:spLocks/>
          </p:cNvSpPr>
          <p:nvPr/>
        </p:nvSpPr>
        <p:spPr>
          <a:xfrm>
            <a:off x="1640155" y="970344"/>
            <a:ext cx="7586971" cy="5762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Horizontal Alignment </a:t>
            </a:r>
            <a:r>
              <a:rPr lang="en-US" dirty="0"/>
              <a:t>Alternatives of Ventilation</a:t>
            </a:r>
            <a:endParaRPr lang="ar-SA" dirty="0"/>
          </a:p>
        </p:txBody>
      </p:sp>
      <p:pic>
        <p:nvPicPr>
          <p:cNvPr id="10" name="Picture 67">
            <a:extLst>
              <a:ext uri="{FF2B5EF4-FFF2-40B4-BE49-F238E27FC236}">
                <a16:creationId xmlns:a16="http://schemas.microsoft.com/office/drawing/2014/main" id="{F8BC877C-4AA1-4E3F-858D-3D6E5C1C2AD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872797" y="1546606"/>
            <a:ext cx="8679046" cy="5115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153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1">
            <a:extLst>
              <a:ext uri="{FF2B5EF4-FFF2-40B4-BE49-F238E27FC236}">
                <a16:creationId xmlns:a16="http://schemas.microsoft.com/office/drawing/2014/main" id="{17A13F07-0817-4267-95C9-25E8D8232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512462"/>
            <a:ext cx="8911687" cy="1280890"/>
          </a:xfrm>
        </p:spPr>
        <p:txBody>
          <a:bodyPr/>
          <a:lstStyle/>
          <a:p>
            <a:r>
              <a:rPr lang="en-US" dirty="0"/>
              <a:t>Geometric Design</a:t>
            </a:r>
            <a:endParaRPr lang="ar-SA" dirty="0"/>
          </a:p>
        </p:txBody>
      </p:sp>
      <p:sp>
        <p:nvSpPr>
          <p:cNvPr id="10" name="عنصر نائب للنص 2">
            <a:extLst>
              <a:ext uri="{FF2B5EF4-FFF2-40B4-BE49-F238E27FC236}">
                <a16:creationId xmlns:a16="http://schemas.microsoft.com/office/drawing/2014/main" id="{965458BA-A281-4857-BEEA-00B9CFEA30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40156" y="1071947"/>
            <a:ext cx="5283158" cy="576262"/>
          </a:xfrm>
        </p:spPr>
        <p:txBody>
          <a:bodyPr/>
          <a:lstStyle/>
          <a:p>
            <a:pPr algn="l"/>
            <a:r>
              <a:rPr lang="en-US" sz="2800" dirty="0"/>
              <a:t>Vertical Alignment</a:t>
            </a:r>
            <a:endParaRPr lang="ar-SA" sz="2800" dirty="0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9BF1CC8F-30B9-4445-8B48-2EBF3C189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22</a:t>
            </a:fld>
            <a:endParaRPr lang="en-GB"/>
          </a:p>
        </p:txBody>
      </p:sp>
      <p:sp>
        <p:nvSpPr>
          <p:cNvPr id="11" name="مستطيل 10">
            <a:extLst>
              <a:ext uri="{FF2B5EF4-FFF2-40B4-BE49-F238E27FC236}">
                <a16:creationId xmlns:a16="http://schemas.microsoft.com/office/drawing/2014/main" id="{F192B90C-373F-42AD-9E06-A0A7EF2338A1}"/>
              </a:ext>
            </a:extLst>
          </p:cNvPr>
          <p:cNvSpPr/>
          <p:nvPr/>
        </p:nvSpPr>
        <p:spPr>
          <a:xfrm>
            <a:off x="1131508" y="1793352"/>
            <a:ext cx="18148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Grades</a:t>
            </a:r>
            <a:endParaRPr lang="ar-SA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مستطيل 11">
            <a:extLst>
              <a:ext uri="{FF2B5EF4-FFF2-40B4-BE49-F238E27FC236}">
                <a16:creationId xmlns:a16="http://schemas.microsoft.com/office/drawing/2014/main" id="{C2963772-3AD9-4B62-B045-C9DD491510A9}"/>
              </a:ext>
            </a:extLst>
          </p:cNvPr>
          <p:cNvSpPr/>
          <p:nvPr/>
        </p:nvSpPr>
        <p:spPr>
          <a:xfrm>
            <a:off x="1131508" y="2311218"/>
            <a:ext cx="33850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Maximum grade:</a:t>
            </a:r>
            <a:endParaRPr lang="ar-SA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3" name="Picture 56">
            <a:extLst>
              <a:ext uri="{FF2B5EF4-FFF2-40B4-BE49-F238E27FC236}">
                <a16:creationId xmlns:a16="http://schemas.microsoft.com/office/drawing/2014/main" id="{A988A731-E6E4-4B06-9B9D-6589CF7DFA3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9411" y="2941807"/>
            <a:ext cx="6893176" cy="194950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مستطيل 13">
            <a:extLst>
              <a:ext uri="{FF2B5EF4-FFF2-40B4-BE49-F238E27FC236}">
                <a16:creationId xmlns:a16="http://schemas.microsoft.com/office/drawing/2014/main" id="{85C990A0-DF58-4937-B33A-12EA51B4BEE8}"/>
              </a:ext>
            </a:extLst>
          </p:cNvPr>
          <p:cNvSpPr/>
          <p:nvPr/>
        </p:nvSpPr>
        <p:spPr>
          <a:xfrm>
            <a:off x="1311579" y="5060236"/>
            <a:ext cx="11038076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Minimum grade:</a:t>
            </a:r>
          </a:p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It is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customary to use a minimum of 0.5% which is considered for requirements for drainage of the highway in the longitudinal direction.</a:t>
            </a:r>
            <a:endParaRPr lang="ar-SA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427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78183228-564B-40C9-8F69-FA3A70657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23</a:t>
            </a:fld>
            <a:endParaRPr lang="en-GB"/>
          </a:p>
        </p:txBody>
      </p:sp>
      <p:sp>
        <p:nvSpPr>
          <p:cNvPr id="8" name="عنوان 1">
            <a:extLst>
              <a:ext uri="{FF2B5EF4-FFF2-40B4-BE49-F238E27FC236}">
                <a16:creationId xmlns:a16="http://schemas.microsoft.com/office/drawing/2014/main" id="{537B08B6-121B-4C9A-B7BD-43064E59032D}"/>
              </a:ext>
            </a:extLst>
          </p:cNvPr>
          <p:cNvSpPr txBox="1">
            <a:spLocks/>
          </p:cNvSpPr>
          <p:nvPr/>
        </p:nvSpPr>
        <p:spPr>
          <a:xfrm>
            <a:off x="1640156" y="512462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Geometric Design</a:t>
            </a: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عنصر نائب للنص 2">
            <a:extLst>
              <a:ext uri="{FF2B5EF4-FFF2-40B4-BE49-F238E27FC236}">
                <a16:creationId xmlns:a16="http://schemas.microsoft.com/office/drawing/2014/main" id="{0DCA613D-BE8F-4E5E-8E5A-5DCD7704389E}"/>
              </a:ext>
            </a:extLst>
          </p:cNvPr>
          <p:cNvSpPr txBox="1">
            <a:spLocks/>
          </p:cNvSpPr>
          <p:nvPr/>
        </p:nvSpPr>
        <p:spPr>
          <a:xfrm>
            <a:off x="1640156" y="1071947"/>
            <a:ext cx="5283158" cy="5762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Vertical Alignment</a:t>
            </a:r>
            <a:endParaRPr lang="ar-SA" sz="2800" dirty="0"/>
          </a:p>
        </p:txBody>
      </p:sp>
      <p:sp>
        <p:nvSpPr>
          <p:cNvPr id="10" name="مستطيل 9">
            <a:extLst>
              <a:ext uri="{FF2B5EF4-FFF2-40B4-BE49-F238E27FC236}">
                <a16:creationId xmlns:a16="http://schemas.microsoft.com/office/drawing/2014/main" id="{C271CA26-D95E-4AD2-89DB-3DF32F886947}"/>
              </a:ext>
            </a:extLst>
          </p:cNvPr>
          <p:cNvSpPr/>
          <p:nvPr/>
        </p:nvSpPr>
        <p:spPr>
          <a:xfrm>
            <a:off x="246571" y="1793352"/>
            <a:ext cx="39437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Crest and Sag Curves</a:t>
            </a:r>
            <a:endParaRPr lang="ar-SA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مستطيل 10">
                <a:extLst>
                  <a:ext uri="{FF2B5EF4-FFF2-40B4-BE49-F238E27FC236}">
                    <a16:creationId xmlns:a16="http://schemas.microsoft.com/office/drawing/2014/main" id="{C2DE6E24-3C98-4055-8DA4-59444A68E894}"/>
                  </a:ext>
                </a:extLst>
              </p:cNvPr>
              <p:cNvSpPr/>
              <p:nvPr/>
            </p:nvSpPr>
            <p:spPr>
              <a:xfrm flipH="1">
                <a:off x="1142499" y="2394485"/>
                <a:ext cx="3371444" cy="38772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m:t>𝐋</m:t>
                      </m:r>
                      <m:r>
                        <a:rPr lang="en-US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m:t>=</m:t>
                      </m:r>
                      <m:r>
                        <a:rPr lang="en-US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m:t>𝐀𝐊</m:t>
                      </m:r>
                    </m:oMath>
                  </m:oMathPara>
                </a14:m>
                <a:endPara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algn="just"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Where:</a:t>
                </a:r>
              </a:p>
              <a:p>
                <a:pPr algn="just"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L: Length of Vertical Curve</a:t>
                </a:r>
              </a:p>
              <a:p>
                <a:pPr algn="just"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A: Difference between grades</a:t>
                </a:r>
              </a:p>
              <a:p>
                <a:pPr algn="just"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K: Vertical Curve Factor  </a:t>
                </a:r>
              </a:p>
              <a:p>
                <a:pPr algn="just">
                  <a:lnSpc>
                    <a:spcPct val="150000"/>
                  </a:lnSpc>
                  <a:spcAft>
                    <a:spcPts val="600"/>
                  </a:spcAft>
                </a:pP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algn="just">
                  <a:lnSpc>
                    <a:spcPct val="150000"/>
                  </a:lnSpc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US" sz="160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</a:rPr>
                            <m:t>𝐾</m:t>
                          </m:r>
                        </m:e>
                        <m:sub>
                          <m:r>
                            <a:rPr lang="en-US" sz="160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</a:rPr>
                            <m:t>𝐶𝑟𝑒𝑠𝑡</m:t>
                          </m:r>
                          <m:r>
                            <a:rPr lang="en-US" sz="160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</a:rPr>
                            <m:t> </m:t>
                          </m:r>
                        </m:sub>
                      </m:sSub>
                      <m:r>
                        <a:rPr lang="en-US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m:t>=</m:t>
                      </m:r>
                      <m:r>
                        <a:rPr lang="en-US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m:t>11</m:t>
                      </m:r>
                    </m:oMath>
                  </m:oMathPara>
                </a14:m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algn="just">
                  <a:lnSpc>
                    <a:spcPct val="150000"/>
                  </a:lnSpc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US" sz="160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</a:rPr>
                            <m:t>𝐾</m:t>
                          </m:r>
                        </m:e>
                        <m:sub>
                          <m:r>
                            <a:rPr lang="en-US" sz="160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</a:rPr>
                            <m:t>𝑆𝑎𝑔</m:t>
                          </m:r>
                          <m:r>
                            <a:rPr lang="en-US" sz="160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</a:rPr>
                            <m:t> </m:t>
                          </m:r>
                        </m:sub>
                      </m:sSub>
                      <m:r>
                        <a:rPr lang="en-US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m:t>=</m:t>
                      </m:r>
                      <m:r>
                        <a:rPr lang="en-US" sz="16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m:t>18</m:t>
                      </m:r>
                    </m:oMath>
                  </m:oMathPara>
                </a14:m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1" name="مستطيل 10">
                <a:extLst>
                  <a:ext uri="{FF2B5EF4-FFF2-40B4-BE49-F238E27FC236}">
                    <a16:creationId xmlns:a16="http://schemas.microsoft.com/office/drawing/2014/main" id="{C2DE6E24-3C98-4055-8DA4-59444A68E89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142499" y="2394485"/>
                <a:ext cx="3371444" cy="3877215"/>
              </a:xfrm>
              <a:prstGeom prst="rect">
                <a:avLst/>
              </a:prstGeom>
              <a:blipFill>
                <a:blip r:embed="rId3"/>
                <a:stretch>
                  <a:fillRect l="-9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68">
            <a:extLst>
              <a:ext uri="{FF2B5EF4-FFF2-40B4-BE49-F238E27FC236}">
                <a16:creationId xmlns:a16="http://schemas.microsoft.com/office/drawing/2014/main" id="{ADC520AD-1A18-4F05-A96B-C9F17EF716C1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4281735" y="1652112"/>
            <a:ext cx="6474265" cy="4137844"/>
          </a:xfrm>
          <a:prstGeom prst="rect">
            <a:avLst/>
          </a:prstGeom>
        </p:spPr>
      </p:pic>
      <p:pic>
        <p:nvPicPr>
          <p:cNvPr id="13" name="Picture 69">
            <a:extLst>
              <a:ext uri="{FF2B5EF4-FFF2-40B4-BE49-F238E27FC236}">
                <a16:creationId xmlns:a16="http://schemas.microsoft.com/office/drawing/2014/main" id="{24D5ED23-F75D-4BBB-B714-9DF74F52BB1B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343830" y="3721034"/>
            <a:ext cx="6196512" cy="3739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655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34D9162D-BCAC-4F0E-95D1-2250DF8CD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24</a:t>
            </a:fld>
            <a:endParaRPr lang="en-GB"/>
          </a:p>
        </p:txBody>
      </p:sp>
      <p:sp>
        <p:nvSpPr>
          <p:cNvPr id="3" name="عنوان 1">
            <a:extLst>
              <a:ext uri="{FF2B5EF4-FFF2-40B4-BE49-F238E27FC236}">
                <a16:creationId xmlns:a16="http://schemas.microsoft.com/office/drawing/2014/main" id="{9BAC3909-9D53-4ADA-BDDA-B04BE07B359B}"/>
              </a:ext>
            </a:extLst>
          </p:cNvPr>
          <p:cNvSpPr txBox="1">
            <a:spLocks/>
          </p:cNvSpPr>
          <p:nvPr/>
        </p:nvSpPr>
        <p:spPr>
          <a:xfrm>
            <a:off x="1640156" y="512462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Geometric Design</a:t>
            </a: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عنصر نائب للنص 2">
            <a:extLst>
              <a:ext uri="{FF2B5EF4-FFF2-40B4-BE49-F238E27FC236}">
                <a16:creationId xmlns:a16="http://schemas.microsoft.com/office/drawing/2014/main" id="{A28A7E46-C094-42F4-874C-0DD7B0191FE2}"/>
              </a:ext>
            </a:extLst>
          </p:cNvPr>
          <p:cNvSpPr txBox="1">
            <a:spLocks/>
          </p:cNvSpPr>
          <p:nvPr/>
        </p:nvSpPr>
        <p:spPr>
          <a:xfrm>
            <a:off x="1640156" y="1071947"/>
            <a:ext cx="5283158" cy="5762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Cross sections </a:t>
            </a:r>
            <a:endParaRPr lang="ar-SA" sz="2800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5B3D7C1E-10EA-4B13-B6CE-22B06F1C35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5272" y="1648209"/>
            <a:ext cx="7414155" cy="515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913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C4AD7D14-EC71-421F-BD25-B2E1FC025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25</a:t>
            </a:fld>
            <a:endParaRPr lang="en-GB"/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FACA28B8-67DC-4BA6-A6FF-1503BDD688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686" y="1648209"/>
            <a:ext cx="10566627" cy="5361483"/>
          </a:xfrm>
          <a:prstGeom prst="rect">
            <a:avLst/>
          </a:prstGeom>
        </p:spPr>
      </p:pic>
      <p:sp>
        <p:nvSpPr>
          <p:cNvPr id="4" name="عنوان 1">
            <a:extLst>
              <a:ext uri="{FF2B5EF4-FFF2-40B4-BE49-F238E27FC236}">
                <a16:creationId xmlns:a16="http://schemas.microsoft.com/office/drawing/2014/main" id="{596DBA04-0C88-4E93-B235-369CC0D52678}"/>
              </a:ext>
            </a:extLst>
          </p:cNvPr>
          <p:cNvSpPr txBox="1">
            <a:spLocks/>
          </p:cNvSpPr>
          <p:nvPr/>
        </p:nvSpPr>
        <p:spPr>
          <a:xfrm>
            <a:off x="1640156" y="512462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Geometric Design</a:t>
            </a: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عنصر نائب للنص 2">
            <a:extLst>
              <a:ext uri="{FF2B5EF4-FFF2-40B4-BE49-F238E27FC236}">
                <a16:creationId xmlns:a16="http://schemas.microsoft.com/office/drawing/2014/main" id="{B5364852-1406-4ACB-8A52-A63FF85C06BE}"/>
              </a:ext>
            </a:extLst>
          </p:cNvPr>
          <p:cNvSpPr txBox="1">
            <a:spLocks/>
          </p:cNvSpPr>
          <p:nvPr/>
        </p:nvSpPr>
        <p:spPr>
          <a:xfrm>
            <a:off x="1640156" y="1071947"/>
            <a:ext cx="5283158" cy="5762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Cross sections 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4243862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7094CD85-FD2D-4204-A06B-7F5D3D7F9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26</a:t>
            </a:fld>
            <a:endParaRPr lang="en-GB"/>
          </a:p>
        </p:txBody>
      </p:sp>
      <p:sp>
        <p:nvSpPr>
          <p:cNvPr id="8" name="عنوان 1">
            <a:extLst>
              <a:ext uri="{FF2B5EF4-FFF2-40B4-BE49-F238E27FC236}">
                <a16:creationId xmlns:a16="http://schemas.microsoft.com/office/drawing/2014/main" id="{A13E81DB-A9BB-4FE4-8448-B99D07BD0C71}"/>
              </a:ext>
            </a:extLst>
          </p:cNvPr>
          <p:cNvSpPr txBox="1">
            <a:spLocks/>
          </p:cNvSpPr>
          <p:nvPr/>
        </p:nvSpPr>
        <p:spPr>
          <a:xfrm>
            <a:off x="1640156" y="512462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Pavement Design</a:t>
            </a: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FC43A916-6917-4051-85F4-2C8154A103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711" y="2577122"/>
            <a:ext cx="10540576" cy="3112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976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981D8DFB-2849-4C5C-A1FD-099D52306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27</a:t>
            </a:fld>
            <a:endParaRPr lang="en-GB"/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45D8AE17-8ECC-4C7C-AFEA-5DBC12A7ED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658" y="2041822"/>
            <a:ext cx="10937174" cy="3836464"/>
          </a:xfrm>
          <a:prstGeom prst="rect">
            <a:avLst/>
          </a:prstGeom>
        </p:spPr>
      </p:pic>
      <p:sp>
        <p:nvSpPr>
          <p:cNvPr id="9" name="عنوان 1">
            <a:extLst>
              <a:ext uri="{FF2B5EF4-FFF2-40B4-BE49-F238E27FC236}">
                <a16:creationId xmlns:a16="http://schemas.microsoft.com/office/drawing/2014/main" id="{D09FB9B8-4780-4D1F-8BCF-6FF3CCE05743}"/>
              </a:ext>
            </a:extLst>
          </p:cNvPr>
          <p:cNvSpPr txBox="1">
            <a:spLocks/>
          </p:cNvSpPr>
          <p:nvPr/>
        </p:nvSpPr>
        <p:spPr>
          <a:xfrm>
            <a:off x="1640156" y="512462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Pavement Design</a:t>
            </a: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616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53B859DA-913A-4ED1-8FE2-9036D85F5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28</a:t>
            </a:fld>
            <a:endParaRPr lang="en-GB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DCA8CDE2-65FD-4F72-B458-90E6EB31B8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0880" y="1725159"/>
            <a:ext cx="10150239" cy="4835299"/>
          </a:xfrm>
          <a:prstGeom prst="rect">
            <a:avLst/>
          </a:prstGeom>
        </p:spPr>
      </p:pic>
      <p:sp>
        <p:nvSpPr>
          <p:cNvPr id="5" name="عنوان 1">
            <a:extLst>
              <a:ext uri="{FF2B5EF4-FFF2-40B4-BE49-F238E27FC236}">
                <a16:creationId xmlns:a16="http://schemas.microsoft.com/office/drawing/2014/main" id="{AF016DBF-EF40-44B2-B717-6E767C4F256E}"/>
              </a:ext>
            </a:extLst>
          </p:cNvPr>
          <p:cNvSpPr txBox="1">
            <a:spLocks/>
          </p:cNvSpPr>
          <p:nvPr/>
        </p:nvSpPr>
        <p:spPr>
          <a:xfrm>
            <a:off x="1640156" y="512462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Pavement Design</a:t>
            </a: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215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dirty="0" smtClean="0"/>
              <a:t>Asphalt Thickness = 5.51 inch = 14 cm</a:t>
            </a:r>
          </a:p>
          <a:p>
            <a:pPr algn="l" rtl="0"/>
            <a:endParaRPr lang="en-US" sz="3200" dirty="0" smtClean="0"/>
          </a:p>
          <a:p>
            <a:pPr algn="l" rtl="0"/>
            <a:r>
              <a:rPr lang="en-US" sz="3200" dirty="0" smtClean="0"/>
              <a:t>Base Course = 15.75 inch = 40 cm</a:t>
            </a:r>
          </a:p>
          <a:p>
            <a:pPr algn="l" rtl="0"/>
            <a:endParaRPr lang="en-US" sz="3200" dirty="0" smtClean="0"/>
          </a:p>
          <a:p>
            <a:pPr algn="l" rtl="0"/>
            <a:r>
              <a:rPr lang="en-US" sz="3200" dirty="0" smtClean="0"/>
              <a:t>Sub-Base Course = 17.72 inch = 45 cm</a:t>
            </a:r>
            <a:endParaRPr lang="en-US" sz="3200" dirty="0"/>
          </a:p>
        </p:txBody>
      </p: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9A7A62BE-900E-444E-982B-F35E957FF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CEE2D56-CCE1-4446-A00D-86E6DD89C518}" type="slidenum">
              <a:rPr lang="en-GB" smtClean="0"/>
              <a:pPr algn="l"/>
              <a:t>29</a:t>
            </a:fld>
            <a:endParaRPr lang="en-GB"/>
          </a:p>
        </p:txBody>
      </p:sp>
      <p:sp>
        <p:nvSpPr>
          <p:cNvPr id="4" name="عنوان 1">
            <a:extLst>
              <a:ext uri="{FF2B5EF4-FFF2-40B4-BE49-F238E27FC236}">
                <a16:creationId xmlns:a16="http://schemas.microsoft.com/office/drawing/2014/main" id="{B140EF01-8DB6-42ED-9D5D-825421CF785F}"/>
              </a:ext>
            </a:extLst>
          </p:cNvPr>
          <p:cNvSpPr txBox="1">
            <a:spLocks/>
          </p:cNvSpPr>
          <p:nvPr/>
        </p:nvSpPr>
        <p:spPr>
          <a:xfrm>
            <a:off x="1640156" y="512462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Pavement Design</a:t>
            </a: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802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A5CA0-4459-4A60-973A-FD263F6DA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3790" y="621217"/>
            <a:ext cx="8911687" cy="698253"/>
          </a:xfrm>
        </p:spPr>
        <p:txBody>
          <a:bodyPr>
            <a:normAutofit/>
          </a:bodyPr>
          <a:lstStyle/>
          <a:p>
            <a:r>
              <a:rPr lang="en-GB" dirty="0"/>
              <a:t>Problems Observed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B6EA1-D8A0-47A0-AC51-8DB653BE6D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3884" y="1137825"/>
            <a:ext cx="3992732" cy="470920"/>
          </a:xfrm>
        </p:spPr>
        <p:txBody>
          <a:bodyPr/>
          <a:lstStyle/>
          <a:p>
            <a:r>
              <a:rPr lang="en-GB" dirty="0"/>
              <a:t>Congestion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C62A02D-2232-4A05-8208-D701640B2E0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67" y="1615700"/>
            <a:ext cx="3013246" cy="2257836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F07705-1F1F-4AB8-AB99-035F0A7DFD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501898" y="795654"/>
            <a:ext cx="3999001" cy="470920"/>
          </a:xfrm>
        </p:spPr>
        <p:txBody>
          <a:bodyPr/>
          <a:lstStyle/>
          <a:p>
            <a:r>
              <a:rPr lang="en-GB" dirty="0"/>
              <a:t>Ignoring the Rules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95D53B-716A-4FBF-81B8-D9107B3C4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3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B619B6-4622-4F0A-899C-F0078B51C46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916" y="1615700"/>
            <a:ext cx="4009982" cy="22578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4B85CD9-EF85-47AE-AA03-041416DEF42B}"/>
              </a:ext>
            </a:extLst>
          </p:cNvPr>
          <p:cNvSpPr txBox="1">
            <a:spLocks/>
          </p:cNvSpPr>
          <p:nvPr/>
        </p:nvSpPr>
        <p:spPr>
          <a:xfrm>
            <a:off x="2188844" y="3981166"/>
            <a:ext cx="3302624" cy="4709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Lack of Facilities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DAA50DF-4367-48C5-A1EB-9F7EF74197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385" y="1268793"/>
            <a:ext cx="3592025" cy="260474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DD51C73-C0BF-4183-AB56-F67B0578B0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7324" y="4056099"/>
            <a:ext cx="4898339" cy="260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7C7B099-0799-4F43-8F24-F38F590073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988" y="4423404"/>
            <a:ext cx="3888480" cy="216250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0FCC9B0-ECD2-4645-80E2-38405A315D91}"/>
              </a:ext>
            </a:extLst>
          </p:cNvPr>
          <p:cNvSpPr/>
          <p:nvPr/>
        </p:nvSpPr>
        <p:spPr>
          <a:xfrm>
            <a:off x="7501898" y="5504656"/>
            <a:ext cx="629228" cy="1927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A3434E-9F41-4189-9DC1-95BF1F7EB666}"/>
              </a:ext>
            </a:extLst>
          </p:cNvPr>
          <p:cNvSpPr txBox="1">
            <a:spLocks/>
          </p:cNvSpPr>
          <p:nvPr/>
        </p:nvSpPr>
        <p:spPr>
          <a:xfrm>
            <a:off x="1410541" y="51794"/>
            <a:ext cx="8911687" cy="7111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dirty="0"/>
              <a:t>Remember What in Project 1</a:t>
            </a:r>
          </a:p>
        </p:txBody>
      </p:sp>
    </p:spTree>
    <p:extLst>
      <p:ext uri="{BB962C8B-B14F-4D97-AF65-F5344CB8AC3E}">
        <p14:creationId xmlns:p14="http://schemas.microsoft.com/office/powerpoint/2010/main" val="970395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E9E72364-3FD5-4A4A-A476-96DECA86B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30</a:t>
            </a:fld>
            <a:endParaRPr lang="en-GB"/>
          </a:p>
        </p:txBody>
      </p:sp>
      <p:sp>
        <p:nvSpPr>
          <p:cNvPr id="3" name="عنوان 1">
            <a:extLst>
              <a:ext uri="{FF2B5EF4-FFF2-40B4-BE49-F238E27FC236}">
                <a16:creationId xmlns:a16="http://schemas.microsoft.com/office/drawing/2014/main" id="{F52BDE83-8DF8-4ED6-BDA8-D16245EE4C6F}"/>
              </a:ext>
            </a:extLst>
          </p:cNvPr>
          <p:cNvSpPr txBox="1">
            <a:spLocks/>
          </p:cNvSpPr>
          <p:nvPr/>
        </p:nvSpPr>
        <p:spPr>
          <a:xfrm>
            <a:off x="1640156" y="512462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Traffic Control Design</a:t>
            </a: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عنصر نائب للنص 2">
            <a:extLst>
              <a:ext uri="{FF2B5EF4-FFF2-40B4-BE49-F238E27FC236}">
                <a16:creationId xmlns:a16="http://schemas.microsoft.com/office/drawing/2014/main" id="{8C1E7F04-B2A6-4EF3-B192-6BD24B1FF93E}"/>
              </a:ext>
            </a:extLst>
          </p:cNvPr>
          <p:cNvSpPr txBox="1">
            <a:spLocks/>
          </p:cNvSpPr>
          <p:nvPr/>
        </p:nvSpPr>
        <p:spPr>
          <a:xfrm>
            <a:off x="1640156" y="1071947"/>
            <a:ext cx="5283158" cy="5762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Signing &amp; Marking </a:t>
            </a:r>
            <a:endParaRPr lang="ar-SA" sz="2800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1F1AE9AD-9B60-41AD-926E-373FEF7555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1755" y="1784578"/>
            <a:ext cx="3651673" cy="2271843"/>
          </a:xfrm>
          <a:prstGeom prst="rect">
            <a:avLst/>
          </a:prstGeom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id="{D970E53E-F7C0-44FB-912A-67BFEEDDA9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1756" y="4262569"/>
            <a:ext cx="3723949" cy="2271843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5D3D262F-3D90-42B4-AEE4-1DA5093850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5462" y="1793352"/>
            <a:ext cx="6201054" cy="4741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151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7CFD45B5-CF2D-4D39-B697-A0A236CD9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31</a:t>
            </a:fld>
            <a:endParaRPr lang="en-GB"/>
          </a:p>
        </p:txBody>
      </p:sp>
      <p:sp>
        <p:nvSpPr>
          <p:cNvPr id="3" name="مستطيل 2">
            <a:extLst>
              <a:ext uri="{FF2B5EF4-FFF2-40B4-BE49-F238E27FC236}">
                <a16:creationId xmlns:a16="http://schemas.microsoft.com/office/drawing/2014/main" id="{E7E4777A-CC18-4503-9CD2-F3AA352466DF}"/>
              </a:ext>
            </a:extLst>
          </p:cNvPr>
          <p:cNvSpPr/>
          <p:nvPr/>
        </p:nvSpPr>
        <p:spPr>
          <a:xfrm>
            <a:off x="1850403" y="603116"/>
            <a:ext cx="99806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sz="3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Facilitating the Eastern Exit of the Underpass</a:t>
            </a:r>
            <a:endParaRPr lang="ar-SA" sz="36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D5A5EEB5-FCBC-4F72-A935-466D7AD80E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8075" y="1715631"/>
            <a:ext cx="8793068" cy="4917397"/>
          </a:xfrm>
          <a:prstGeom prst="rect">
            <a:avLst/>
          </a:prstGeom>
        </p:spPr>
      </p:pic>
      <p:sp>
        <p:nvSpPr>
          <p:cNvPr id="10" name="شكل حر: شكل 9">
            <a:extLst>
              <a:ext uri="{FF2B5EF4-FFF2-40B4-BE49-F238E27FC236}">
                <a16:creationId xmlns:a16="http://schemas.microsoft.com/office/drawing/2014/main" id="{3FE41BB7-F078-45B7-867A-BCEA3D209BD9}"/>
              </a:ext>
            </a:extLst>
          </p:cNvPr>
          <p:cNvSpPr/>
          <p:nvPr/>
        </p:nvSpPr>
        <p:spPr>
          <a:xfrm>
            <a:off x="4455886" y="1828799"/>
            <a:ext cx="1640114" cy="1930401"/>
          </a:xfrm>
          <a:custGeom>
            <a:avLst/>
            <a:gdLst>
              <a:gd name="connsiteX0" fmla="*/ 0 w 1233714"/>
              <a:gd name="connsiteY0" fmla="*/ 0 h 1654629"/>
              <a:gd name="connsiteX1" fmla="*/ 493485 w 1233714"/>
              <a:gd name="connsiteY1" fmla="*/ 682171 h 1654629"/>
              <a:gd name="connsiteX2" fmla="*/ 711200 w 1233714"/>
              <a:gd name="connsiteY2" fmla="*/ 1233714 h 1654629"/>
              <a:gd name="connsiteX3" fmla="*/ 1233714 w 1233714"/>
              <a:gd name="connsiteY3" fmla="*/ 1654629 h 1654629"/>
              <a:gd name="connsiteX4" fmla="*/ 1233714 w 1233714"/>
              <a:gd name="connsiteY4" fmla="*/ 1654629 h 1654629"/>
              <a:gd name="connsiteX5" fmla="*/ 1233714 w 1233714"/>
              <a:gd name="connsiteY5" fmla="*/ 1654629 h 1654629"/>
              <a:gd name="connsiteX6" fmla="*/ 1233714 w 1233714"/>
              <a:gd name="connsiteY6" fmla="*/ 1654629 h 1654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33714" h="1654629">
                <a:moveTo>
                  <a:pt x="0" y="0"/>
                </a:moveTo>
                <a:cubicBezTo>
                  <a:pt x="187476" y="238276"/>
                  <a:pt x="374952" y="476552"/>
                  <a:pt x="493485" y="682171"/>
                </a:cubicBezTo>
                <a:cubicBezTo>
                  <a:pt x="612018" y="887790"/>
                  <a:pt x="587829" y="1071638"/>
                  <a:pt x="711200" y="1233714"/>
                </a:cubicBezTo>
                <a:cubicBezTo>
                  <a:pt x="834572" y="1395790"/>
                  <a:pt x="1233714" y="1654629"/>
                  <a:pt x="1233714" y="1654629"/>
                </a:cubicBezTo>
                <a:lnTo>
                  <a:pt x="1233714" y="1654629"/>
                </a:lnTo>
                <a:lnTo>
                  <a:pt x="1233714" y="1654629"/>
                </a:lnTo>
                <a:lnTo>
                  <a:pt x="1233714" y="1654629"/>
                </a:ln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 sz="2000">
              <a:solidFill>
                <a:srgbClr val="FF0000"/>
              </a:solidFill>
            </a:endParaRPr>
          </a:p>
        </p:txBody>
      </p:sp>
      <p:sp>
        <p:nvSpPr>
          <p:cNvPr id="11" name="شكل حر: شكل 10">
            <a:extLst>
              <a:ext uri="{FF2B5EF4-FFF2-40B4-BE49-F238E27FC236}">
                <a16:creationId xmlns:a16="http://schemas.microsoft.com/office/drawing/2014/main" id="{994A9EA2-AAF5-4FD5-990F-07FC00081FFD}"/>
              </a:ext>
            </a:extLst>
          </p:cNvPr>
          <p:cNvSpPr/>
          <p:nvPr/>
        </p:nvSpPr>
        <p:spPr>
          <a:xfrm>
            <a:off x="4470400" y="1843314"/>
            <a:ext cx="1524000" cy="1045029"/>
          </a:xfrm>
          <a:custGeom>
            <a:avLst/>
            <a:gdLst>
              <a:gd name="connsiteX0" fmla="*/ 1524000 w 1524000"/>
              <a:gd name="connsiteY0" fmla="*/ 1045029 h 1045029"/>
              <a:gd name="connsiteX1" fmla="*/ 0 w 1524000"/>
              <a:gd name="connsiteY1" fmla="*/ 0 h 1045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24000" h="1045029">
                <a:moveTo>
                  <a:pt x="1524000" y="1045029"/>
                </a:moveTo>
                <a:lnTo>
                  <a:pt x="0" y="0"/>
                </a:ln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22066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FFFC838E-89E8-46B1-9A60-1D381F0E8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32</a:t>
            </a:fld>
            <a:endParaRPr lang="en-GB"/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id="{CA77A10A-DDFD-4E8D-B2C8-44E48D2BB982}"/>
              </a:ext>
            </a:extLst>
          </p:cNvPr>
          <p:cNvSpPr/>
          <p:nvPr/>
        </p:nvSpPr>
        <p:spPr>
          <a:xfrm>
            <a:off x="1850403" y="603116"/>
            <a:ext cx="69092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Summarized Bill Of Quantities: </a:t>
            </a:r>
            <a:endParaRPr lang="ar-SA" sz="36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جدول 5">
            <a:extLst>
              <a:ext uri="{FF2B5EF4-FFF2-40B4-BE49-F238E27FC236}">
                <a16:creationId xmlns:a16="http://schemas.microsoft.com/office/drawing/2014/main" id="{27DC12CA-1651-49DD-8818-EAACFAB6D0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8193155"/>
              </p:ext>
            </p:extLst>
          </p:nvPr>
        </p:nvGraphicFramePr>
        <p:xfrm>
          <a:off x="1311578" y="1282867"/>
          <a:ext cx="9661223" cy="5381035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4023985">
                  <a:extLst>
                    <a:ext uri="{9D8B030D-6E8A-4147-A177-3AD203B41FA5}">
                      <a16:colId xmlns:a16="http://schemas.microsoft.com/office/drawing/2014/main" val="3824202684"/>
                    </a:ext>
                  </a:extLst>
                </a:gridCol>
                <a:gridCol w="877961">
                  <a:extLst>
                    <a:ext uri="{9D8B030D-6E8A-4147-A177-3AD203B41FA5}">
                      <a16:colId xmlns:a16="http://schemas.microsoft.com/office/drawing/2014/main" val="692907966"/>
                    </a:ext>
                  </a:extLst>
                </a:gridCol>
                <a:gridCol w="1270299">
                  <a:extLst>
                    <a:ext uri="{9D8B030D-6E8A-4147-A177-3AD203B41FA5}">
                      <a16:colId xmlns:a16="http://schemas.microsoft.com/office/drawing/2014/main" val="2974342995"/>
                    </a:ext>
                  </a:extLst>
                </a:gridCol>
                <a:gridCol w="877961">
                  <a:extLst>
                    <a:ext uri="{9D8B030D-6E8A-4147-A177-3AD203B41FA5}">
                      <a16:colId xmlns:a16="http://schemas.microsoft.com/office/drawing/2014/main" val="1361498149"/>
                    </a:ext>
                  </a:extLst>
                </a:gridCol>
                <a:gridCol w="931919">
                  <a:extLst>
                    <a:ext uri="{9D8B030D-6E8A-4147-A177-3AD203B41FA5}">
                      <a16:colId xmlns:a16="http://schemas.microsoft.com/office/drawing/2014/main" val="2908501570"/>
                    </a:ext>
                  </a:extLst>
                </a:gridCol>
                <a:gridCol w="1679098">
                  <a:extLst>
                    <a:ext uri="{9D8B030D-6E8A-4147-A177-3AD203B41FA5}">
                      <a16:colId xmlns:a16="http://schemas.microsoft.com/office/drawing/2014/main" val="3118417501"/>
                    </a:ext>
                  </a:extLst>
                </a:gridCol>
              </a:tblGrid>
              <a:tr h="39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Item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Unit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Quantity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Unit cost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Unit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Total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extLst>
                  <a:ext uri="{0D108BD9-81ED-4DB2-BD59-A6C34878D82A}">
                    <a16:rowId xmlns:a16="http://schemas.microsoft.com/office/drawing/2014/main" val="2996267708"/>
                  </a:ext>
                </a:extLst>
              </a:tr>
              <a:tr h="4648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Excavation Works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m³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300,000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$/m³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900,000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extLst>
                  <a:ext uri="{0D108BD9-81ED-4DB2-BD59-A6C34878D82A}">
                    <a16:rowId xmlns:a16="http://schemas.microsoft.com/office/drawing/2014/main" val="331281387"/>
                  </a:ext>
                </a:extLst>
              </a:tr>
              <a:tr h="3958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Sub Base &amp; Base Coarse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m³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28,500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$/m³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142,500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extLst>
                  <a:ext uri="{0D108BD9-81ED-4DB2-BD59-A6C34878D82A}">
                    <a16:rowId xmlns:a16="http://schemas.microsoft.com/office/drawing/2014/main" val="381897803"/>
                  </a:ext>
                </a:extLst>
              </a:tr>
              <a:tr h="39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Pavement Area with thickness 7 cm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m²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5,500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14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$/m²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77,000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extLst>
                  <a:ext uri="{0D108BD9-81ED-4DB2-BD59-A6C34878D82A}">
                    <a16:rowId xmlns:a16="http://schemas.microsoft.com/office/drawing/2014/main" val="2994104397"/>
                  </a:ext>
                </a:extLst>
              </a:tr>
              <a:tr h="451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Concrete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m³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40,452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100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$/m³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4,045,236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extLst>
                  <a:ext uri="{0D108BD9-81ED-4DB2-BD59-A6C34878D82A}">
                    <a16:rowId xmlns:a16="http://schemas.microsoft.com/office/drawing/2014/main" val="2470611477"/>
                  </a:ext>
                </a:extLst>
              </a:tr>
              <a:tr h="3984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Reinforcement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Ton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6,312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815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$/ton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5,348,031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extLst>
                  <a:ext uri="{0D108BD9-81ED-4DB2-BD59-A6C34878D82A}">
                    <a16:rowId xmlns:a16="http://schemas.microsoft.com/office/drawing/2014/main" val="2458039373"/>
                  </a:ext>
                </a:extLst>
              </a:tr>
              <a:tr h="3739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Curb Stone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3,526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16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56,416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extLst>
                  <a:ext uri="{0D108BD9-81ED-4DB2-BD59-A6C34878D82A}">
                    <a16:rowId xmlns:a16="http://schemas.microsoft.com/office/drawing/2014/main" val="1993720538"/>
                  </a:ext>
                </a:extLst>
              </a:tr>
              <a:tr h="4339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Marking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10,000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15,000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extLst>
                  <a:ext uri="{0D108BD9-81ED-4DB2-BD59-A6C34878D82A}">
                    <a16:rowId xmlns:a16="http://schemas.microsoft.com/office/drawing/2014/main" val="2031381251"/>
                  </a:ext>
                </a:extLst>
              </a:tr>
              <a:tr h="39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Import and installing the traffic signs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unit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17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150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$/unit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2,550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extLst>
                  <a:ext uri="{0D108BD9-81ED-4DB2-BD59-A6C34878D82A}">
                    <a16:rowId xmlns:a16="http://schemas.microsoft.com/office/drawing/2014/main" val="4145767680"/>
                  </a:ext>
                </a:extLst>
              </a:tr>
              <a:tr h="39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Sidewalk tiles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m²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400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$/unit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8,000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extLst>
                  <a:ext uri="{0D108BD9-81ED-4DB2-BD59-A6C34878D82A}">
                    <a16:rowId xmlns:a16="http://schemas.microsoft.com/office/drawing/2014/main" val="1291828245"/>
                  </a:ext>
                </a:extLst>
              </a:tr>
              <a:tr h="39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Total Direct Cost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10,594,000$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extLst>
                  <a:ext uri="{0D108BD9-81ED-4DB2-BD59-A6C34878D82A}">
                    <a16:rowId xmlns:a16="http://schemas.microsoft.com/office/drawing/2014/main" val="1241747877"/>
                  </a:ext>
                </a:extLst>
              </a:tr>
              <a:tr h="39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Indirect Cost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%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2,118,800$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/>
                </a:tc>
                <a:extLst>
                  <a:ext uri="{0D108BD9-81ED-4DB2-BD59-A6C34878D82A}">
                    <a16:rowId xmlns:a16="http://schemas.microsoft.com/office/drawing/2014/main" val="2822260737"/>
                  </a:ext>
                </a:extLst>
              </a:tr>
              <a:tr h="39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Total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12,712,800$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/>
                </a:tc>
                <a:extLst>
                  <a:ext uri="{0D108BD9-81ED-4DB2-BD59-A6C34878D82A}">
                    <a16:rowId xmlns:a16="http://schemas.microsoft.com/office/drawing/2014/main" val="2764250925"/>
                  </a:ext>
                </a:extLst>
              </a:tr>
            </a:tbl>
          </a:graphicData>
        </a:graphic>
      </p:graphicFrame>
      <p:sp>
        <p:nvSpPr>
          <p:cNvPr id="8" name="Oval 8">
            <a:extLst>
              <a:ext uri="{FF2B5EF4-FFF2-40B4-BE49-F238E27FC236}">
                <a16:creationId xmlns:a16="http://schemas.microsoft.com/office/drawing/2014/main" id="{17FB8729-D284-4FFB-B429-8C5D61090665}"/>
              </a:ext>
            </a:extLst>
          </p:cNvPr>
          <p:cNvSpPr/>
          <p:nvPr/>
        </p:nvSpPr>
        <p:spPr>
          <a:xfrm>
            <a:off x="9314414" y="6202563"/>
            <a:ext cx="1566008" cy="461339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1051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8800D0C5-86FF-4C38-8F77-FF21B462B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33</a:t>
            </a:fld>
            <a:endParaRPr lang="en-GB"/>
          </a:p>
        </p:txBody>
      </p:sp>
      <p:sp>
        <p:nvSpPr>
          <p:cNvPr id="3" name="عنوان 1">
            <a:extLst>
              <a:ext uri="{FF2B5EF4-FFF2-40B4-BE49-F238E27FC236}">
                <a16:creationId xmlns:a16="http://schemas.microsoft.com/office/drawing/2014/main" id="{D3CB447E-ACC6-4F15-B4FF-64F48987E8A9}"/>
              </a:ext>
            </a:extLst>
          </p:cNvPr>
          <p:cNvSpPr txBox="1">
            <a:spLocks/>
          </p:cNvSpPr>
          <p:nvPr/>
        </p:nvSpPr>
        <p:spPr>
          <a:xfrm>
            <a:off x="1311579" y="2517129"/>
            <a:ext cx="11668890" cy="3109949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/>
              <a:t>Recommendations</a:t>
            </a:r>
            <a:endParaRPr lang="ar-JO" sz="8000" dirty="0"/>
          </a:p>
        </p:txBody>
      </p:sp>
    </p:spTree>
    <p:extLst>
      <p:ext uri="{BB962C8B-B14F-4D97-AF65-F5344CB8AC3E}">
        <p14:creationId xmlns:p14="http://schemas.microsoft.com/office/powerpoint/2010/main" val="1145935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48B1C84E-8E12-4BFA-9690-833436192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34</a:t>
            </a:fld>
            <a:endParaRPr lang="en-GB"/>
          </a:p>
        </p:txBody>
      </p:sp>
      <p:sp>
        <p:nvSpPr>
          <p:cNvPr id="4" name="عنوان 1">
            <a:extLst>
              <a:ext uri="{FF2B5EF4-FFF2-40B4-BE49-F238E27FC236}">
                <a16:creationId xmlns:a16="http://schemas.microsoft.com/office/drawing/2014/main" id="{637C28E1-58CD-48D9-8163-75E905236AA4}"/>
              </a:ext>
            </a:extLst>
          </p:cNvPr>
          <p:cNvSpPr txBox="1">
            <a:spLocks/>
          </p:cNvSpPr>
          <p:nvPr/>
        </p:nvSpPr>
        <p:spPr>
          <a:xfrm>
            <a:off x="2143590" y="614137"/>
            <a:ext cx="8911687" cy="71241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Recommendations</a:t>
            </a:r>
            <a:endParaRPr lang="ar-JO" dirty="0"/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8F19E5B1-2ADD-4C64-B6E8-666B73CE37B6}"/>
              </a:ext>
            </a:extLst>
          </p:cNvPr>
          <p:cNvSpPr/>
          <p:nvPr/>
        </p:nvSpPr>
        <p:spPr>
          <a:xfrm>
            <a:off x="531812" y="2016900"/>
            <a:ext cx="1122877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4572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Take the underpass solution into considerations and to start searching for funding agencies to fund this project.</a:t>
            </a:r>
          </a:p>
          <a:p>
            <a:pPr marL="1371600" lvl="2" indent="-457200">
              <a:buFont typeface="Wingdings" panose="05000000000000000000" pitchFamily="2" charset="2"/>
              <a:buChar char="Ø"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371600" lvl="2" indent="-4572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Construct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underpass in phases which can be determined according to the available budget of the funding government.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371600" lvl="2" indent="-4572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Make studies for reconstructing / relocating the infrastructure and operation systems.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371600" lvl="2" indent="-4572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testing the soil beneath the corridor surface to the required depths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ar-SA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DC0F3075-0C30-4740-A0A7-3B925A10411F}"/>
              </a:ext>
            </a:extLst>
          </p:cNvPr>
          <p:cNvSpPr/>
          <p:nvPr/>
        </p:nvSpPr>
        <p:spPr>
          <a:xfrm>
            <a:off x="1311579" y="1432125"/>
            <a:ext cx="35525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It is recommended to: </a:t>
            </a:r>
            <a:endParaRPr lang="ar-SA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495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E0F78EC0-B49C-44E9-BFE0-4C0937F83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9199" y="614137"/>
            <a:ext cx="8911687" cy="712413"/>
          </a:xfrm>
        </p:spPr>
        <p:txBody>
          <a:bodyPr>
            <a:normAutofit/>
          </a:bodyPr>
          <a:lstStyle/>
          <a:p>
            <a:r>
              <a:rPr lang="en-US" dirty="0"/>
              <a:t>Recommendations</a:t>
            </a:r>
            <a:endParaRPr lang="ar-JO" dirty="0"/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27FC5415-56D4-4F79-99C0-6985E0F9EE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819199" y="1406770"/>
            <a:ext cx="10124271" cy="712414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/>
              <a:t>Traffic on the corridor while constructing the underpass</a:t>
            </a:r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150382D8-5F80-4B75-900E-944ED2AA2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35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2CE527-F144-4108-BA18-70FA9516F3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1800" y="2555610"/>
            <a:ext cx="4098388" cy="30737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5915311-180E-487A-B102-59CA50D8BD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811" y="2555609"/>
            <a:ext cx="5181533" cy="3073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368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E0F78EC0-B49C-44E9-BFE0-4C0937F83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9199" y="614137"/>
            <a:ext cx="8911687" cy="712413"/>
          </a:xfrm>
        </p:spPr>
        <p:txBody>
          <a:bodyPr>
            <a:normAutofit/>
          </a:bodyPr>
          <a:lstStyle/>
          <a:p>
            <a:r>
              <a:rPr lang="en-US" dirty="0"/>
              <a:t>Recommendations</a:t>
            </a:r>
            <a:endParaRPr lang="ar-JO" dirty="0"/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27FC5415-56D4-4F79-99C0-6985E0F9EE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819199" y="1406770"/>
            <a:ext cx="10124271" cy="712414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/>
              <a:t>Changes in Traffic plans</a:t>
            </a:r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150382D8-5F80-4B75-900E-944ED2AA2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36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784E436-5544-47ED-9DF5-A30F069DD8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823" y="2555610"/>
            <a:ext cx="5433647" cy="3622431"/>
          </a:xfrm>
          <a:prstGeom prst="rect">
            <a:avLst/>
          </a:prstGeom>
        </p:spPr>
      </p:pic>
      <p:pic>
        <p:nvPicPr>
          <p:cNvPr id="3" name="صورة 2">
            <a:extLst>
              <a:ext uri="{FF2B5EF4-FFF2-40B4-BE49-F238E27FC236}">
                <a16:creationId xmlns:a16="http://schemas.microsoft.com/office/drawing/2014/main" id="{F6D0BBF4-D84C-4FF5-9308-E6F6F8E11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812" y="2703330"/>
            <a:ext cx="5917561" cy="336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000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E0F78EC0-B49C-44E9-BFE0-4C0937F83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9199" y="614137"/>
            <a:ext cx="8911687" cy="712413"/>
          </a:xfrm>
        </p:spPr>
        <p:txBody>
          <a:bodyPr>
            <a:normAutofit/>
          </a:bodyPr>
          <a:lstStyle/>
          <a:p>
            <a:r>
              <a:rPr lang="en-US" dirty="0"/>
              <a:t>Recommendations</a:t>
            </a:r>
            <a:endParaRPr lang="ar-JO" dirty="0"/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27FC5415-56D4-4F79-99C0-6985E0F9EE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819199" y="1406770"/>
            <a:ext cx="10124271" cy="712414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/>
              <a:t>Better Transportation system in Nablus City</a:t>
            </a:r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150382D8-5F80-4B75-900E-944ED2AA2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37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354A058-5952-4134-A028-7CF3345E47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970" y="2555608"/>
            <a:ext cx="6758500" cy="33619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4941DBF-1CA5-430D-9C35-848F8413158C}"/>
              </a:ext>
            </a:extLst>
          </p:cNvPr>
          <p:cNvSpPr txBox="1"/>
          <p:nvPr/>
        </p:nvSpPr>
        <p:spPr>
          <a:xfrm>
            <a:off x="7204344" y="6123124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BRT System</a:t>
            </a:r>
            <a:endParaRPr lang="en-GB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8211C4-373E-4ADA-872A-151F4A9DE5B3}"/>
              </a:ext>
            </a:extLst>
          </p:cNvPr>
          <p:cNvSpPr txBox="1"/>
          <p:nvPr/>
        </p:nvSpPr>
        <p:spPr>
          <a:xfrm>
            <a:off x="1330057" y="6123123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Ring Road</a:t>
            </a:r>
            <a:endParaRPr lang="en-GB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336D2E-1CC5-46FB-8296-4D77420B4F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32" y="2555608"/>
            <a:ext cx="4676125" cy="336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710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5B16F65-A8CD-421E-A7BE-32B7253DD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0713" y="2537317"/>
            <a:ext cx="6555655" cy="1280890"/>
          </a:xfrm>
        </p:spPr>
        <p:txBody>
          <a:bodyPr>
            <a:noAutofit/>
          </a:bodyPr>
          <a:lstStyle/>
          <a:p>
            <a:r>
              <a:rPr lang="en-US" sz="10000" dirty="0"/>
              <a:t>Thank You</a:t>
            </a:r>
            <a:endParaRPr lang="ar-JO" sz="10000" dirty="0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820AF0AC-C92C-42E5-81E3-71C246147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0882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8FF2F250-295F-41A9-9AF9-59D886204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957891"/>
            <a:ext cx="8911687" cy="698253"/>
          </a:xfrm>
        </p:spPr>
        <p:txBody>
          <a:bodyPr/>
          <a:lstStyle/>
          <a:p>
            <a:r>
              <a:rPr lang="en-US" dirty="0"/>
              <a:t>Objectives…</a:t>
            </a:r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D24FEB8-00A5-4B70-BAC3-E0396F7835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72852" y="1936509"/>
            <a:ext cx="11319147" cy="4921491"/>
          </a:xfr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l" rtl="0"/>
            <a:r>
              <a:rPr lang="en-US" sz="2800" dirty="0"/>
              <a:t>To increase the capacity of Faisal/Haifa Corridor and double it if possible.</a:t>
            </a:r>
          </a:p>
          <a:p>
            <a:pPr lvl="0" algn="l" rtl="0"/>
            <a:r>
              <a:rPr lang="en-US" sz="2800" dirty="0"/>
              <a:t>To reduce the congestion at Faisal/Haifa Street when it’s passing cross the CBD area.</a:t>
            </a:r>
          </a:p>
          <a:p>
            <a:pPr lvl="0" algn="l" rtl="0"/>
            <a:r>
              <a:rPr lang="en-US" sz="2800" dirty="0"/>
              <a:t>To properly design the underpass horizontally and vertically, as well as for the cross-sections.</a:t>
            </a:r>
          </a:p>
          <a:p>
            <a:pPr lvl="0" algn="l" rtl="0"/>
            <a:r>
              <a:rPr lang="en-US" sz="2800" dirty="0"/>
              <a:t>To estimate the cost and try to justify it to be suitable for the government budget.</a:t>
            </a:r>
            <a:r>
              <a:rPr lang="en-US" sz="4000" dirty="0"/>
              <a:t> </a:t>
            </a:r>
            <a:endParaRPr lang="en-GB" sz="40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E8E8D0-64B6-4FB9-8801-1EC37028A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4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8FB57A8-AD1A-44BB-AB02-8BB8C8136116}"/>
              </a:ext>
            </a:extLst>
          </p:cNvPr>
          <p:cNvSpPr txBox="1">
            <a:spLocks/>
          </p:cNvSpPr>
          <p:nvPr/>
        </p:nvSpPr>
        <p:spPr>
          <a:xfrm>
            <a:off x="1634700" y="93026"/>
            <a:ext cx="8911687" cy="7111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dirty="0"/>
              <a:t>Remember What in Project 1</a:t>
            </a:r>
          </a:p>
        </p:txBody>
      </p:sp>
    </p:spTree>
    <p:extLst>
      <p:ext uri="{BB962C8B-B14F-4D97-AF65-F5344CB8AC3E}">
        <p14:creationId xmlns:p14="http://schemas.microsoft.com/office/powerpoint/2010/main" val="3871078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C1F33-2F3A-4918-AF71-92EECC8C5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5563" y="787782"/>
            <a:ext cx="8911687" cy="712321"/>
          </a:xfrm>
        </p:spPr>
        <p:txBody>
          <a:bodyPr/>
          <a:lstStyle/>
          <a:p>
            <a:r>
              <a:rPr lang="en-US" dirty="0"/>
              <a:t>Data Collection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4D43BD-89E3-4BAE-930F-DF82A58DA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5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FA17004-D7B5-4976-8DC8-BE118774B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924" y="1606102"/>
            <a:ext cx="3922560" cy="27825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40A0812-FA1E-476D-AB9E-232F2A3C3F8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282" y="1077174"/>
            <a:ext cx="4686812" cy="331143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73FFB38-E8FB-448F-B83F-5AD6A0FEC0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4" y="4437356"/>
            <a:ext cx="4075162" cy="22903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9A3FF99-C369-490D-8B05-D871ECB0CA9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232" y="4434767"/>
            <a:ext cx="1719574" cy="229298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F3342C5-DA1D-4635-86EC-DAF5EF5E2478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9953" y="4434767"/>
            <a:ext cx="3054595" cy="2290392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100672AD-641E-4542-8134-A05D40D70418}"/>
              </a:ext>
            </a:extLst>
          </p:cNvPr>
          <p:cNvSpPr txBox="1">
            <a:spLocks/>
          </p:cNvSpPr>
          <p:nvPr/>
        </p:nvSpPr>
        <p:spPr>
          <a:xfrm>
            <a:off x="1635562" y="130252"/>
            <a:ext cx="8911687" cy="7111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dirty="0"/>
              <a:t>Remember What in Project 1</a:t>
            </a:r>
          </a:p>
        </p:txBody>
      </p:sp>
    </p:spTree>
    <p:extLst>
      <p:ext uri="{BB962C8B-B14F-4D97-AF65-F5344CB8AC3E}">
        <p14:creationId xmlns:p14="http://schemas.microsoft.com/office/powerpoint/2010/main" val="1218516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93FDF-D4D8-44C6-ACEF-12FAE5B44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505187"/>
            <a:ext cx="8911687" cy="698253"/>
          </a:xfrm>
        </p:spPr>
        <p:txBody>
          <a:bodyPr/>
          <a:lstStyle/>
          <a:p>
            <a:r>
              <a:rPr lang="en-GB" dirty="0"/>
              <a:t>Unified Peak Hour Data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FBE93F-82ED-4B5F-9D63-DA0075BC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6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FD1E100-501F-4C6A-A837-6F3EE12FF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3440"/>
            <a:ext cx="6877550" cy="4866778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DB8998E8-0E73-4A74-9DFD-AA0C2CB821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8573" y="2300876"/>
            <a:ext cx="6893427" cy="4557124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DBEF374-7913-4450-A810-9C6A9A9DBBDB}"/>
              </a:ext>
            </a:extLst>
          </p:cNvPr>
          <p:cNvSpPr txBox="1">
            <a:spLocks/>
          </p:cNvSpPr>
          <p:nvPr/>
        </p:nvSpPr>
        <p:spPr>
          <a:xfrm>
            <a:off x="1311579" y="0"/>
            <a:ext cx="8911687" cy="7111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dirty="0"/>
              <a:t>Remember What in Project 1</a:t>
            </a:r>
          </a:p>
        </p:txBody>
      </p:sp>
    </p:spTree>
    <p:extLst>
      <p:ext uri="{BB962C8B-B14F-4D97-AF65-F5344CB8AC3E}">
        <p14:creationId xmlns:p14="http://schemas.microsoft.com/office/powerpoint/2010/main" val="533895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12EECFCD-4F63-49A0-B009-CE2C61E82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7</a:t>
            </a:fld>
            <a:endParaRPr lang="en-GB"/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2F0A564A-A01B-4994-A097-AD228C0D54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3488" y="1430110"/>
            <a:ext cx="8796112" cy="518887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70EAC2B1-E966-42DC-BC8C-B71A43F67247}"/>
              </a:ext>
            </a:extLst>
          </p:cNvPr>
          <p:cNvSpPr txBox="1">
            <a:spLocks/>
          </p:cNvSpPr>
          <p:nvPr/>
        </p:nvSpPr>
        <p:spPr>
          <a:xfrm>
            <a:off x="1640156" y="621764"/>
            <a:ext cx="8911687" cy="712321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Peak Periods Interview Outcomes: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F5206B8-A2CC-4BF3-83F2-829139CAFE72}"/>
              </a:ext>
            </a:extLst>
          </p:cNvPr>
          <p:cNvSpPr txBox="1">
            <a:spLocks/>
          </p:cNvSpPr>
          <p:nvPr/>
        </p:nvSpPr>
        <p:spPr>
          <a:xfrm>
            <a:off x="1508953" y="43856"/>
            <a:ext cx="8911687" cy="7111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dirty="0"/>
              <a:t>Remember What in Project 1</a:t>
            </a:r>
          </a:p>
        </p:txBody>
      </p:sp>
    </p:spTree>
    <p:extLst>
      <p:ext uri="{BB962C8B-B14F-4D97-AF65-F5344CB8AC3E}">
        <p14:creationId xmlns:p14="http://schemas.microsoft.com/office/powerpoint/2010/main" val="643695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3269E-3927-49CD-89BC-E6107E1F0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621764"/>
            <a:ext cx="8911687" cy="712321"/>
          </a:xfrm>
        </p:spPr>
        <p:txBody>
          <a:bodyPr/>
          <a:lstStyle/>
          <a:p>
            <a:r>
              <a:rPr lang="en-GB" dirty="0"/>
              <a:t>Peak Periods Interview Outcomes: WB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77A248-0D99-4AFE-B1CA-DA85C3AE1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8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499D22C-8557-4BE8-B306-A217BE6DDF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3690" y="1483700"/>
            <a:ext cx="9804548" cy="4752536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A88B01A6-771F-4A2C-B608-6790B1B84005}"/>
              </a:ext>
            </a:extLst>
          </p:cNvPr>
          <p:cNvSpPr/>
          <p:nvPr/>
        </p:nvSpPr>
        <p:spPr>
          <a:xfrm>
            <a:off x="7343335" y="3221501"/>
            <a:ext cx="576776" cy="309489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6B30AF4-B759-4194-BDF1-1C9C651CB7C9}"/>
              </a:ext>
            </a:extLst>
          </p:cNvPr>
          <p:cNvSpPr/>
          <p:nvPr/>
        </p:nvSpPr>
        <p:spPr>
          <a:xfrm>
            <a:off x="7362092" y="5793545"/>
            <a:ext cx="576776" cy="309489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1BC3A29-6BA1-4976-8F12-B4EEB78721A1}"/>
              </a:ext>
            </a:extLst>
          </p:cNvPr>
          <p:cNvSpPr txBox="1">
            <a:spLocks/>
          </p:cNvSpPr>
          <p:nvPr/>
        </p:nvSpPr>
        <p:spPr>
          <a:xfrm>
            <a:off x="1508953" y="43856"/>
            <a:ext cx="8911687" cy="7111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dirty="0"/>
              <a:t>Remember What in Project 1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A245E4FF-348F-42BE-AC19-377A671F4D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7949" y="1349626"/>
            <a:ext cx="10075180" cy="5051059"/>
          </a:xfrm>
          <a:prstGeom prst="rect">
            <a:avLst/>
          </a:prstGeom>
        </p:spPr>
      </p:pic>
      <p:sp>
        <p:nvSpPr>
          <p:cNvPr id="11" name="Oval 5">
            <a:extLst>
              <a:ext uri="{FF2B5EF4-FFF2-40B4-BE49-F238E27FC236}">
                <a16:creationId xmlns:a16="http://schemas.microsoft.com/office/drawing/2014/main" id="{10D1A89B-B333-409A-84D2-DD8FF019A155}"/>
              </a:ext>
            </a:extLst>
          </p:cNvPr>
          <p:cNvSpPr/>
          <p:nvPr/>
        </p:nvSpPr>
        <p:spPr>
          <a:xfrm>
            <a:off x="7514492" y="3421966"/>
            <a:ext cx="576776" cy="309489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8">
            <a:extLst>
              <a:ext uri="{FF2B5EF4-FFF2-40B4-BE49-F238E27FC236}">
                <a16:creationId xmlns:a16="http://schemas.microsoft.com/office/drawing/2014/main" id="{2B296D90-6B11-4EB1-886B-D566DD443C6D}"/>
              </a:ext>
            </a:extLst>
          </p:cNvPr>
          <p:cNvSpPr/>
          <p:nvPr/>
        </p:nvSpPr>
        <p:spPr>
          <a:xfrm>
            <a:off x="7514492" y="5945945"/>
            <a:ext cx="576776" cy="309489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9656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3269E-3927-49CD-89BC-E6107E1F0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652245"/>
            <a:ext cx="8911687" cy="712321"/>
          </a:xfrm>
        </p:spPr>
        <p:txBody>
          <a:bodyPr/>
          <a:lstStyle/>
          <a:p>
            <a:r>
              <a:rPr lang="en-GB" dirty="0"/>
              <a:t>Peak Periods Interview Outcomes: EB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77A248-0D99-4AFE-B1CA-DA85C3AE1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9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499D22C-8557-4BE8-B306-A217BE6DDF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5549" y="1364566"/>
            <a:ext cx="10075180" cy="4883719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1F7252F7-A332-4603-A26E-7BB7894E4DBA}"/>
              </a:ext>
            </a:extLst>
          </p:cNvPr>
          <p:cNvSpPr/>
          <p:nvPr/>
        </p:nvSpPr>
        <p:spPr>
          <a:xfrm>
            <a:off x="7362092" y="3269566"/>
            <a:ext cx="576776" cy="309489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9EF9252-AA42-4183-97CB-8E05FC73B98C}"/>
              </a:ext>
            </a:extLst>
          </p:cNvPr>
          <p:cNvSpPr/>
          <p:nvPr/>
        </p:nvSpPr>
        <p:spPr>
          <a:xfrm>
            <a:off x="7362092" y="5793545"/>
            <a:ext cx="576776" cy="309489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4EC6E8B4-B3DA-460E-97E3-25FB5B33788E}"/>
              </a:ext>
            </a:extLst>
          </p:cNvPr>
          <p:cNvSpPr txBox="1">
            <a:spLocks/>
          </p:cNvSpPr>
          <p:nvPr/>
        </p:nvSpPr>
        <p:spPr>
          <a:xfrm>
            <a:off x="1508953" y="43856"/>
            <a:ext cx="8911687" cy="7111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dirty="0"/>
              <a:t>Remember What in Project 1</a:t>
            </a:r>
          </a:p>
        </p:txBody>
      </p:sp>
    </p:spTree>
    <p:extLst>
      <p:ext uri="{BB962C8B-B14F-4D97-AF65-F5344CB8AC3E}">
        <p14:creationId xmlns:p14="http://schemas.microsoft.com/office/powerpoint/2010/main" val="1186126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ربطة">
  <a:themeElements>
    <a:clrScheme name="ربطة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ربطة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ربطة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2342</TotalTime>
  <Words>719</Words>
  <Application>Microsoft Office PowerPoint</Application>
  <PresentationFormat>Widescreen</PresentationFormat>
  <Paragraphs>255</Paragraphs>
  <Slides>38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7" baseType="lpstr">
      <vt:lpstr>Arial</vt:lpstr>
      <vt:lpstr>Calibri</vt:lpstr>
      <vt:lpstr>Cambria Math</vt:lpstr>
      <vt:lpstr>Century Gothic</vt:lpstr>
      <vt:lpstr>Tahoma</vt:lpstr>
      <vt:lpstr>Times New Roman</vt:lpstr>
      <vt:lpstr>Wingdings</vt:lpstr>
      <vt:lpstr>Wingdings 3</vt:lpstr>
      <vt:lpstr>ربطة</vt:lpstr>
      <vt:lpstr>Assessment and Design of the Proposed Underpass of Faisal/Haifa Street in Nablus City  { THE MILE TUNNEL }</vt:lpstr>
      <vt:lpstr>Remember What in Project 1</vt:lpstr>
      <vt:lpstr>Problems Observed</vt:lpstr>
      <vt:lpstr>Objectives…</vt:lpstr>
      <vt:lpstr>Data Collection</vt:lpstr>
      <vt:lpstr>Unified Peak Hour Data</vt:lpstr>
      <vt:lpstr>PowerPoint Presentation</vt:lpstr>
      <vt:lpstr>Peak Periods Interview Outcomes: WB</vt:lpstr>
      <vt:lpstr>Peak Periods Interview Outcomes: EB</vt:lpstr>
      <vt:lpstr>Growth Rate Factor</vt:lpstr>
      <vt:lpstr>SYNCHRO &amp; HCS Modelling</vt:lpstr>
      <vt:lpstr>Results of the Analysis</vt:lpstr>
      <vt:lpstr>PowerPoint Presentation</vt:lpstr>
      <vt:lpstr>Proposed Solutions </vt:lpstr>
      <vt:lpstr>Underpass Characteristics </vt:lpstr>
      <vt:lpstr>Design of the Proposed Underpass</vt:lpstr>
      <vt:lpstr>Geometric Design</vt:lpstr>
      <vt:lpstr>Geometric Design</vt:lpstr>
      <vt:lpstr>Geometric Design</vt:lpstr>
      <vt:lpstr>PowerPoint Presentation</vt:lpstr>
      <vt:lpstr>PowerPoint Presentation</vt:lpstr>
      <vt:lpstr>Geometric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Recommendations</vt:lpstr>
      <vt:lpstr>Recommendations</vt:lpstr>
      <vt:lpstr>Recommendations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the Proposed Underpass Under Faisal/Haifa Street in Nablus City</dc:title>
  <dc:creator>Abdullah Salahat</dc:creator>
  <cp:lastModifiedBy>Abdullah Salahat</cp:lastModifiedBy>
  <cp:revision>100</cp:revision>
  <dcterms:created xsi:type="dcterms:W3CDTF">2017-12-17T11:59:23Z</dcterms:created>
  <dcterms:modified xsi:type="dcterms:W3CDTF">2018-04-30T03:15:21Z</dcterms:modified>
</cp:coreProperties>
</file>