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78" r:id="rId3"/>
    <p:sldId id="257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28" r:id="rId30"/>
    <p:sldId id="329" r:id="rId31"/>
    <p:sldId id="330" r:id="rId32"/>
    <p:sldId id="294" r:id="rId33"/>
    <p:sldId id="295" r:id="rId34"/>
    <p:sldId id="311" r:id="rId35"/>
    <p:sldId id="306" r:id="rId36"/>
    <p:sldId id="307" r:id="rId37"/>
    <p:sldId id="308" r:id="rId38"/>
    <p:sldId id="309" r:id="rId39"/>
    <p:sldId id="310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27" r:id="rId48"/>
    <p:sldId id="319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259" r:id="rId57"/>
    <p:sldId id="260" r:id="rId58"/>
    <p:sldId id="261" r:id="rId59"/>
    <p:sldId id="262" r:id="rId60"/>
    <p:sldId id="263" r:id="rId61"/>
    <p:sldId id="265" r:id="rId62"/>
    <p:sldId id="264" r:id="rId63"/>
    <p:sldId id="266" r:id="rId64"/>
    <p:sldId id="267" r:id="rId65"/>
    <p:sldId id="268" r:id="rId66"/>
    <p:sldId id="269" r:id="rId67"/>
    <p:sldId id="270" r:id="rId68"/>
    <p:sldId id="271" r:id="rId69"/>
    <p:sldId id="273" r:id="rId7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28/08/1439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Ala’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Sa’EED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Ayman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Hamdan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Nimer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Sawaftah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Yousef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Kan’an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Re-design of fine arts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faculty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 An-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Najah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University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857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2" y="1455611"/>
          <a:ext cx="8143932" cy="509104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490576"/>
                <a:gridCol w="1538297"/>
                <a:gridCol w="1303436"/>
                <a:gridCol w="1832108"/>
                <a:gridCol w="1979515"/>
              </a:tblGrid>
              <a:tr h="599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Number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Room Name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Number of rooms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Area</a:t>
                      </a:r>
                      <a:endParaRPr lang="en-US" sz="16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m</a:t>
                      </a:r>
                      <a:r>
                        <a:rPr lang="en-US" sz="1800" baseline="30000"/>
                        <a:t>2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Floor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Class room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54-64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GF,3d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Computer lab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60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2nd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Music room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12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12-14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GF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9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4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Group music room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60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3d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9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5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Bathroom</a:t>
                      </a:r>
                      <a:endParaRPr lang="en-US" sz="16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(for student)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24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15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GF,1st,2nd,3d 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99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6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Bathroom for special needs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8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 bath for each floor except 4th floor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9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7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Stationery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36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GF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9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8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maintenance room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48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3th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9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Guest room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35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4th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928670"/>
            <a:ext cx="328614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Spaces in second building.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2863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1643050"/>
          <a:ext cx="8215370" cy="4643472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531370"/>
                <a:gridCol w="1580396"/>
                <a:gridCol w="1339108"/>
                <a:gridCol w="1882248"/>
                <a:gridCol w="1882248"/>
              </a:tblGrid>
              <a:tr h="773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Number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Room Name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Number of rooms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Area</a:t>
                      </a:r>
                      <a:endParaRPr lang="en-US" sz="18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m</a:t>
                      </a:r>
                      <a:r>
                        <a:rPr lang="en-US" sz="2000" baseline="30000"/>
                        <a:t>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Museum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184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GF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workshops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102-144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GF,2nd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Cafeteria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1st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Mini market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1st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Studios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68-91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3d,4th,5th,6th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3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Bathroom</a:t>
                      </a:r>
                      <a:endParaRPr lang="en-US" sz="18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(for student)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16-24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All floor except 1sh floor 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60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Bathroom for special needs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 bath for each floor except 1st 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472" y="857232"/>
            <a:ext cx="292895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Spaces in third building.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658100" cy="435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000364" y="6072206"/>
            <a:ext cx="3127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Southern facade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62501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000364" y="6072206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Northern facade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8095846" cy="4429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 flipH="1">
            <a:off x="3428992" y="6072206"/>
            <a:ext cx="2668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West facade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815289" cy="45816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57488" y="6072206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Eastern facade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463466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14678" y="592933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Section A-A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6626" name="Picture 2" descr="C:\Users\USER\Desktop\3D View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7980774" cy="43540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5996226"/>
            <a:ext cx="53578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3D shot for Southern facade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pic>
        <p:nvPicPr>
          <p:cNvPr id="27650" name="Picture 2" descr="C:\Users\USER\Desktop\3D View 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43037"/>
            <a:ext cx="7715304" cy="45452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5996226"/>
            <a:ext cx="53578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3D shot for Northern facade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63824"/>
          </a:xfrm>
        </p:spPr>
        <p:txBody>
          <a:bodyPr/>
          <a:lstStyle/>
          <a:p>
            <a:r>
              <a:rPr lang="en-US" b="1" dirty="0"/>
              <a:t>STRUCTURAL DESIGN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27147BD-F9EC-485B-BE39-88816660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492896"/>
            <a:ext cx="8928992" cy="3953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Contents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Site Plan.</a:t>
            </a:r>
          </a:p>
          <a:p>
            <a:r>
              <a:rPr lang="en-US" dirty="0" smtClean="0"/>
              <a:t>Architectural</a:t>
            </a:r>
            <a:r>
              <a:rPr lang="en-US" dirty="0" smtClean="0"/>
              <a:t> design.</a:t>
            </a:r>
          </a:p>
          <a:p>
            <a:r>
              <a:rPr lang="en-US" dirty="0" smtClean="0"/>
              <a:t>Structural design.</a:t>
            </a:r>
          </a:p>
          <a:p>
            <a:r>
              <a:rPr lang="en-US" dirty="0" smtClean="0"/>
              <a:t>Electrical Design.</a:t>
            </a:r>
          </a:p>
          <a:p>
            <a:r>
              <a:rPr lang="en-US" dirty="0" smtClean="0"/>
              <a:t>Environmental Design.</a:t>
            </a:r>
          </a:p>
          <a:p>
            <a:r>
              <a:rPr lang="en-US" dirty="0" smtClean="0"/>
              <a:t>Mechanical Design.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11893B-B7D9-4CDD-AA5F-6654995C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 </a:t>
            </a:r>
            <a:r>
              <a:rPr lang="en-US" sz="4800" dirty="0"/>
              <a:t>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F981CEEE-C67A-412D-8A3A-1E4FCB369044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354658"/>
            <a:ext cx="4389440" cy="3226470"/>
          </a:xfrm>
        </p:spPr>
      </p:pic>
      <p:pic>
        <p:nvPicPr>
          <p:cNvPr id="6" name="صورة 1">
            <a:extLst>
              <a:ext uri="{FF2B5EF4-FFF2-40B4-BE49-F238E27FC236}">
                <a16:creationId xmlns:a16="http://schemas.microsoft.com/office/drawing/2014/main" xmlns="" id="{85DFB526-1FC4-49A2-9C91-0DC91C2886C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68952" y="1349964"/>
            <a:ext cx="4395536" cy="503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صورة 1">
            <a:extLst>
              <a:ext uri="{FF2B5EF4-FFF2-40B4-BE49-F238E27FC236}">
                <a16:creationId xmlns:a16="http://schemas.microsoft.com/office/drawing/2014/main" xmlns="" id="{A339B129-4F51-4A55-9979-557772BBB13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3416" y="4533266"/>
            <a:ext cx="4395536" cy="184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254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D589C6-3B4C-4CF4-AF6E-6731F5A5C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C488F057-A810-4B91-A460-D873F65B018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12776"/>
            <a:ext cx="8784976" cy="280831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B701AF8-9D41-477C-8B1F-6EF8D0057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221088"/>
            <a:ext cx="8791331" cy="218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3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405BFB-487A-40AD-A620-7348EE4B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CCBF748D-6EAC-43B3-9B81-4C09016179F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752" y="1106818"/>
            <a:ext cx="8534400" cy="26102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7C83D43-BAA6-4DCC-8CEE-F1870FB728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752" y="3717032"/>
            <a:ext cx="8534400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3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679B6A-FD40-4E53-A994-070F2C731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Mat foundation</a:t>
            </a:r>
          </a:p>
        </p:txBody>
      </p:sp>
      <p:pic>
        <p:nvPicPr>
          <p:cNvPr id="4" name="Content Placeholder 3" descr="C:\Users\Toshiba\Desktop\16.PNG">
            <a:extLst>
              <a:ext uri="{FF2B5EF4-FFF2-40B4-BE49-F238E27FC236}">
                <a16:creationId xmlns:a16="http://schemas.microsoft.com/office/drawing/2014/main" xmlns="" id="{425FA71C-4D46-4BB4-BDA3-AF5F049AA1E5}"/>
              </a:ext>
            </a:extLst>
          </p:cNvPr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59202"/>
            <a:ext cx="4471539" cy="3077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Toshiba\Desktop\18.PNG">
            <a:extLst>
              <a:ext uri="{FF2B5EF4-FFF2-40B4-BE49-F238E27FC236}">
                <a16:creationId xmlns:a16="http://schemas.microsoft.com/office/drawing/2014/main" xmlns="" id="{04ED8480-48E5-492F-85AC-65BC6D1F30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033" y="1359202"/>
            <a:ext cx="4339967" cy="3077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24B89D2-70ED-4C83-B173-D391A1EA8B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856" y="4437110"/>
            <a:ext cx="8838683" cy="194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57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0A1CD5-5A72-4531-A9B7-B88770E92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 </a:t>
            </a:r>
            <a:r>
              <a:rPr lang="en-US" sz="4800" dirty="0"/>
              <a:t>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ABFD48B1-D04A-473B-8E4F-C1DC0F547089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412776"/>
            <a:ext cx="3677163" cy="4968552"/>
          </a:xfrm>
        </p:spPr>
      </p:pic>
      <p:pic>
        <p:nvPicPr>
          <p:cNvPr id="6" name="صورة 1">
            <a:extLst>
              <a:ext uri="{FF2B5EF4-FFF2-40B4-BE49-F238E27FC236}">
                <a16:creationId xmlns:a16="http://schemas.microsoft.com/office/drawing/2014/main" xmlns="" id="{F778EEF8-F7D8-4D5D-BF30-F8116A2B920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83711" y="4794958"/>
            <a:ext cx="2309298" cy="158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E2B4A5E-7A3A-44AA-9AD4-8483EE84A8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3711" y="1412777"/>
            <a:ext cx="2309298" cy="34563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64D3369-D9EF-4F6C-9886-F782793BD78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4758" y="1412777"/>
            <a:ext cx="2808954" cy="4968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4951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42985-6F34-4060-B8DF-5C770D358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BLOK </a:t>
            </a:r>
            <a:r>
              <a:rPr lang="en-US" sz="4800" dirty="0"/>
              <a:t>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E3BE989-6EC1-46BF-B3A3-FED72B4D3C2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268760"/>
            <a:ext cx="4387707" cy="511256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7448EE0-15E8-4D05-AC1D-5A145B67A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168" y="1268760"/>
            <a:ext cx="4415832" cy="31640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410D436-91DD-4457-AE1C-D34E44A75F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" y="4293096"/>
            <a:ext cx="4415832" cy="194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99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8207EC-7366-41D6-8C09-D0C565119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 </a:t>
            </a:r>
            <a:r>
              <a:rPr lang="en-US" sz="4800" dirty="0"/>
              <a:t>4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8A5A1F32-B92B-43A4-BE93-89150FE0DD49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268760"/>
            <a:ext cx="4189517" cy="511256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FDB9E2D-A67A-40E5-BCC1-8508C32FC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459" y="1268760"/>
            <a:ext cx="462156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B8CD0F-8773-4655-8DCF-0B0A0537F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Staircases design </a:t>
            </a:r>
            <a:endParaRPr lang="en-US" dirty="0"/>
          </a:p>
        </p:txBody>
      </p:sp>
      <p:pic>
        <p:nvPicPr>
          <p:cNvPr id="4" name="Content Placeholder 3" descr="C:\Users\Toshiba\Desktop\20.PNG">
            <a:extLst>
              <a:ext uri="{FF2B5EF4-FFF2-40B4-BE49-F238E27FC236}">
                <a16:creationId xmlns:a16="http://schemas.microsoft.com/office/drawing/2014/main" xmlns="" id="{17C94895-929D-4905-AC53-28FBB25BFA5C}"/>
              </a:ext>
            </a:extLst>
          </p:cNvPr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4392488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Toshiba\Desktop\21.PNG">
            <a:extLst>
              <a:ext uri="{FF2B5EF4-FFF2-40B4-BE49-F238E27FC236}">
                <a16:creationId xmlns:a16="http://schemas.microsoft.com/office/drawing/2014/main" xmlns="" id="{A4F35DC5-5090-4E3E-B62C-8ACD4E6D0A9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13167"/>
            <a:ext cx="4392488" cy="2907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88D7910-6791-473F-8DE9-181512585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4221088"/>
            <a:ext cx="439248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52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694384-917F-430B-BA8D-BD4A85B3F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</a:t>
            </a:r>
          </a:p>
        </p:txBody>
      </p:sp>
      <p:pic>
        <p:nvPicPr>
          <p:cNvPr id="4" name="Content Placeholder 3" descr="C:\Users\Toshiba\Desktop\23.PNG">
            <a:extLst>
              <a:ext uri="{FF2B5EF4-FFF2-40B4-BE49-F238E27FC236}">
                <a16:creationId xmlns:a16="http://schemas.microsoft.com/office/drawing/2014/main" xmlns="" id="{E483F1A3-6A6A-496A-B828-D2146E94EF2F}"/>
              </a:ext>
            </a:extLst>
          </p:cNvPr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464496" cy="266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1C3D045-F21C-43B9-9B17-7AC2EFAA57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268761"/>
            <a:ext cx="4464496" cy="51845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A513137-8382-4A26-A1D6-05CB1B399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8952" y="3933055"/>
            <a:ext cx="4464496" cy="252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062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Electrical Design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distribution board and sub distribution board.</a:t>
            </a:r>
          </a:p>
          <a:p>
            <a:endParaRPr lang="en-US" dirty="0"/>
          </a:p>
        </p:txBody>
      </p:sp>
      <p:pic>
        <p:nvPicPr>
          <p:cNvPr id="4" name="صورة 3" descr="P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66" y="2000239"/>
            <a:ext cx="8524068" cy="3929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Site Plan</a:t>
            </a:r>
            <a:endParaRPr lang="en-US" sz="4000" dirty="0"/>
          </a:p>
        </p:txBody>
      </p:sp>
      <p:pic>
        <p:nvPicPr>
          <p:cNvPr id="4" name="Picture 4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43998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Electrical Shafts</a:t>
            </a:r>
            <a:endParaRPr lang="en-US" dirty="0"/>
          </a:p>
        </p:txBody>
      </p:sp>
      <p:pic>
        <p:nvPicPr>
          <p:cNvPr id="4" name="عنصر نائب للمحتوى 3" descr="P1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428736"/>
            <a:ext cx="8504238" cy="1857388"/>
          </a:xfrm>
        </p:spPr>
      </p:pic>
      <p:pic>
        <p:nvPicPr>
          <p:cNvPr id="7" name="صورة 6" descr="P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19" y="3429001"/>
            <a:ext cx="8572561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Electrical Design</a:t>
            </a:r>
            <a:endParaRPr lang="en-US" dirty="0"/>
          </a:p>
        </p:txBody>
      </p:sp>
      <p:pic>
        <p:nvPicPr>
          <p:cNvPr id="4" name="عنصر نائب للمحتوى 3" descr="P20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9" y="1527174"/>
            <a:ext cx="8429684" cy="48307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Electrical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Type of lamp in class room: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7929618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14554"/>
            <a:ext cx="6434164" cy="14491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285852" y="3714752"/>
            <a:ext cx="4572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/>
              <a:t>Uniformity in classroom= 0.6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4071966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650494" y="4753285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sz="2400" dirty="0" smtClean="0"/>
              <a:t>Unified Glare Rating (UGR)&lt;10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Southern Facade Design:</a:t>
            </a:r>
          </a:p>
          <a:p>
            <a:endParaRPr lang="en-US" dirty="0"/>
          </a:p>
        </p:txBody>
      </p:sp>
      <p:pic>
        <p:nvPicPr>
          <p:cNvPr id="4" name="Picture 2" descr="C:\Users\USER\Desktop\3D View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285992"/>
            <a:ext cx="4452062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596" y="2285992"/>
            <a:ext cx="3571900" cy="26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Use overhang on windows by slab cantilever .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400" dirty="0" smtClean="0"/>
              <a:t>Use </a:t>
            </a:r>
            <a:r>
              <a:rPr lang="en-US" sz="2400" dirty="0" err="1" smtClean="0"/>
              <a:t>Alcobond</a:t>
            </a:r>
            <a:r>
              <a:rPr lang="en-US" sz="2400" dirty="0" smtClean="0"/>
              <a:t> shutters.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400" dirty="0" smtClean="0"/>
              <a:t>Use double glazing with air gap.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Elements:</a:t>
            </a:r>
            <a:endParaRPr lang="en-US" sz="2800" dirty="0"/>
          </a:p>
        </p:txBody>
      </p:sp>
      <p:graphicFrame>
        <p:nvGraphicFramePr>
          <p:cNvPr id="4" name="جدول 5"/>
          <p:cNvGraphicFramePr>
            <a:graphicFrameLocks noGrp="1"/>
          </p:cNvGraphicFramePr>
          <p:nvPr/>
        </p:nvGraphicFramePr>
        <p:xfrm>
          <a:off x="500034" y="2000240"/>
          <a:ext cx="5000660" cy="415485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66888"/>
                <a:gridCol w="1440319"/>
                <a:gridCol w="1893453"/>
              </a:tblGrid>
              <a:tr h="13939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/>
                        <a:t>U-value w/m2.k</a:t>
                      </a:r>
                    </a:p>
                    <a:p>
                      <a:pPr algn="ctr"/>
                      <a:r>
                        <a:rPr kumimoji="0" lang="en-US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old building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/>
                        <a:t>U-value w/m2.k</a:t>
                      </a:r>
                    </a:p>
                    <a:p>
                      <a:pPr algn="ctr"/>
                      <a:r>
                        <a:rPr kumimoji="0" lang="en-US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new building</a:t>
                      </a:r>
                    </a:p>
                    <a:p>
                      <a:pPr algn="ctr"/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416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/>
                        <a:t>1.43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0.67</a:t>
                      </a:r>
                    </a:p>
                  </a:txBody>
                  <a:tcPr/>
                </a:tc>
              </a:tr>
              <a:tr h="4948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2.04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1.82</a:t>
                      </a:r>
                      <a:endParaRPr lang="en-US" dirty="0"/>
                    </a:p>
                  </a:txBody>
                  <a:tcPr/>
                </a:tc>
              </a:tr>
              <a:tr h="4948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</a:tr>
              <a:tr h="4948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PVC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0.16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1399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Windows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5.60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Natural lighting: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714488"/>
            <a:ext cx="4872032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2357430"/>
          <a:ext cx="3429024" cy="3749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71636"/>
                <a:gridCol w="185738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smtClean="0"/>
                        <a:t>Space </a:t>
                      </a:r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Average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DF%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Staff Offices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Class room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3.5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Music room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4.00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Studio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5-8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Total Energy 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7500990" cy="2000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85786" y="2000240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/>
              <a:t>Energy per meter square in first building.</a:t>
            </a:r>
            <a:endParaRPr lang="en-US" sz="2000" dirty="0"/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857760"/>
            <a:ext cx="7500990" cy="1857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14348" y="4500570"/>
            <a:ext cx="4554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Energy per meter square  in third building.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Heating &amp; cooling load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2357431"/>
          <a:ext cx="8143932" cy="1081151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2000264"/>
                <a:gridCol w="2816574"/>
                <a:gridCol w="3327094"/>
              </a:tblGrid>
              <a:tr h="549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District Cooling Intensity [kWh/m2]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District Heating Intensity [kWh/m2]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502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End Uses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69.73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28.84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2000240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/>
              <a:t>In first Building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034" y="3786190"/>
          <a:ext cx="8215370" cy="1214305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769978"/>
                <a:gridCol w="3089113"/>
                <a:gridCol w="3356279"/>
              </a:tblGrid>
              <a:tr h="769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48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District Cooling Intensity [kWh/m2]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District Heating Intensity [kWh/m2]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End Uses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87.40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37.61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3429000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/>
              <a:t>In second Building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00034" y="5286388"/>
          <a:ext cx="8143932" cy="140208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754587"/>
                <a:gridCol w="3062251"/>
                <a:gridCol w="3327094"/>
              </a:tblGrid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District Cooling Intensity [kWh/m2]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District Heating Intensity [kWh/m2]</a:t>
                      </a:r>
                      <a:endParaRPr lang="en-US" sz="2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Total End Uses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92.07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17.92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034" y="4929198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/>
              <a:t>In Third Building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Thermal comfort: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8429684" cy="1557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3786190"/>
            <a:ext cx="42148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PMV value ranges from (-0.8 - 0.88)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14818"/>
            <a:ext cx="8358246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85720" y="5929330"/>
            <a:ext cx="4458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PMV value ranges from (-0.75 - 0.81)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6100778" cy="4905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2500306"/>
            <a:ext cx="1928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Site Plan</a:t>
            </a:r>
            <a:endParaRPr lang="ar-SA" sz="24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 AutoCAD </a:t>
            </a:r>
            <a:r>
              <a:rPr lang="en-US" sz="2400" dirty="0"/>
              <a:t>plan for Class </a:t>
            </a:r>
            <a:r>
              <a:rPr lang="en-US" sz="2400" dirty="0" smtClean="0"/>
              <a:t>room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290762"/>
            <a:ext cx="7704856" cy="387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84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     </a:t>
            </a:r>
            <a:r>
              <a:rPr lang="en-US" sz="2400" dirty="0" smtClean="0"/>
              <a:t>IIC </a:t>
            </a:r>
            <a:r>
              <a:rPr lang="en-US" sz="2400" dirty="0"/>
              <a:t>for </a:t>
            </a:r>
            <a:r>
              <a:rPr lang="en-US" sz="2400" dirty="0" smtClean="0"/>
              <a:t>ceiling</a:t>
            </a:r>
            <a:endParaRPr lang="ar-SA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39"/>
            <a:ext cx="7920880" cy="424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8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STC for external walls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7776863" cy="4086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719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STC </a:t>
            </a:r>
            <a:r>
              <a:rPr lang="en-US" sz="2400" dirty="0"/>
              <a:t>for internal </a:t>
            </a:r>
            <a:r>
              <a:rPr lang="en-US" sz="2400" dirty="0" smtClean="0"/>
              <a:t>walls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7848872" cy="4157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249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Ecotect </a:t>
            </a:r>
            <a:r>
              <a:rPr lang="en-US" sz="2400" dirty="0"/>
              <a:t>plan for class </a:t>
            </a:r>
            <a:r>
              <a:rPr lang="en-US" sz="2400" dirty="0" smtClean="0"/>
              <a:t>room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2247900"/>
            <a:ext cx="7704856" cy="3773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276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  reverberation </a:t>
            </a:r>
            <a:r>
              <a:rPr lang="en-US" sz="2400" dirty="0"/>
              <a:t>time for </a:t>
            </a:r>
            <a:r>
              <a:rPr lang="en-US" sz="2400" dirty="0" smtClean="0"/>
              <a:t>classroom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2204864"/>
            <a:ext cx="7632848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389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Acoustical design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/>
              <a:t>RT60 Values for </a:t>
            </a:r>
            <a:r>
              <a:rPr lang="en-US" sz="2400" dirty="0" smtClean="0"/>
              <a:t>classroom</a:t>
            </a:r>
          </a:p>
          <a:p>
            <a:pPr marL="0" indent="0" algn="l">
              <a:buNone/>
            </a:pPr>
            <a:endParaRPr lang="ar-SA" sz="24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8208912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076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Mechanical Design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HVAC system.</a:t>
            </a:r>
          </a:p>
          <a:p>
            <a:r>
              <a:rPr lang="en-US" dirty="0" smtClean="0"/>
              <a:t>Water Usage.</a:t>
            </a:r>
          </a:p>
          <a:p>
            <a:r>
              <a:rPr lang="en-US" dirty="0" smtClean="0"/>
              <a:t>Water Supply.</a:t>
            </a:r>
          </a:p>
          <a:p>
            <a:r>
              <a:rPr lang="en-US" dirty="0" smtClean="0"/>
              <a:t>Water Drainage.</a:t>
            </a:r>
          </a:p>
          <a:p>
            <a:r>
              <a:rPr lang="en-US" dirty="0" smtClean="0"/>
              <a:t>Firefighting System.</a:t>
            </a:r>
          </a:p>
          <a:p>
            <a:r>
              <a:rPr lang="en-US" dirty="0" smtClean="0"/>
              <a:t>The Elevators.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    VRF system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348880"/>
            <a:ext cx="741682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343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28800"/>
            <a:ext cx="799288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265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19174"/>
          </a:xfrm>
        </p:spPr>
        <p:txBody>
          <a:bodyPr/>
          <a:lstStyle/>
          <a:p>
            <a:r>
              <a:rPr lang="en-US" dirty="0" smtClean="0"/>
              <a:t>Architectural Design</a:t>
            </a:r>
            <a:endParaRPr lang="en-US" dirty="0"/>
          </a:p>
        </p:txBody>
      </p:sp>
      <p:pic>
        <p:nvPicPr>
          <p:cNvPr id="1026" name="Picture 2" descr="C:\Users\USER\Desktop\A302-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714488"/>
            <a:ext cx="5786478" cy="4629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-214346" y="2500306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r>
              <a:rPr lang="en-US" sz="2400" b="1" dirty="0" smtClean="0"/>
              <a:t>Ground Floor Plan Before Redesign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29124" y="3857628"/>
            <a:ext cx="714380" cy="571504"/>
          </a:xfrm>
          <a:prstGeom prst="ellipse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00760" y="3857628"/>
            <a:ext cx="714380" cy="571504"/>
          </a:xfrm>
          <a:prstGeom prst="ellipse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cooling </a:t>
            </a:r>
            <a:r>
              <a:rPr lang="en-US" sz="2400" dirty="0"/>
              <a:t>load in block 2 </a:t>
            </a:r>
            <a:endParaRPr lang="en-US" sz="2400" dirty="0" smtClean="0"/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060848"/>
            <a:ext cx="7848872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4355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heating </a:t>
            </a:r>
            <a:r>
              <a:rPr lang="en-US" sz="2400" dirty="0"/>
              <a:t>load  in block 2 </a:t>
            </a:r>
            <a:endParaRPr lang="en-US" sz="2400" dirty="0" smtClean="0"/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2157730"/>
            <a:ext cx="7992888" cy="393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349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distributed </a:t>
            </a:r>
            <a:r>
              <a:rPr lang="en-US" sz="2400" dirty="0"/>
              <a:t>diffuser unites in </a:t>
            </a:r>
            <a:r>
              <a:rPr lang="en-US" sz="2400" dirty="0" smtClean="0"/>
              <a:t>GF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92088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741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  distributed </a:t>
            </a:r>
            <a:r>
              <a:rPr lang="en-US" sz="2400" dirty="0"/>
              <a:t>diffuser unites in computer </a:t>
            </a:r>
            <a:r>
              <a:rPr lang="en-US" sz="2400" dirty="0" smtClean="0"/>
              <a:t>lab</a:t>
            </a:r>
          </a:p>
          <a:p>
            <a:pPr marL="0" indent="0" algn="l">
              <a:buNone/>
            </a:pPr>
            <a:endParaRPr lang="en-US" dirty="0" smtClean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2132856"/>
            <a:ext cx="7704856" cy="413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94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smtClean="0">
                <a:latin typeface="Times New Roman"/>
                <a:ea typeface="Times New Roman"/>
              </a:rPr>
              <a:t>Total </a:t>
            </a:r>
            <a:r>
              <a:rPr lang="en-US" sz="2400" dirty="0">
                <a:latin typeface="Times New Roman"/>
                <a:ea typeface="Times New Roman"/>
              </a:rPr>
              <a:t>heating capacity = 4.7KW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/>
                <a:ea typeface="Times New Roman"/>
              </a:rPr>
              <a:t>Total cooling capacity =11.01KW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/>
                <a:ea typeface="Times New Roman"/>
              </a:rPr>
              <a:t>The fan we used provides 12.6 KW cooling and </a:t>
            </a:r>
            <a:r>
              <a:rPr lang="en-US" sz="2400" dirty="0" smtClean="0">
                <a:latin typeface="Times New Roman"/>
                <a:ea typeface="Times New Roman"/>
              </a:rPr>
              <a:t>17.5 KW </a:t>
            </a:r>
            <a:r>
              <a:rPr lang="en-US" sz="2400" dirty="0">
                <a:latin typeface="Times New Roman"/>
                <a:ea typeface="Times New Roman"/>
              </a:rPr>
              <a:t>heating, thus we need 1 fan coil units.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/>
                <a:ea typeface="Times New Roman"/>
              </a:rPr>
              <a:t>In the computer lab and I have 4diffuser.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/>
                <a:ea typeface="Times New Roman"/>
              </a:rPr>
              <a:t>Ѷ =846L/s.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/>
                <a:ea typeface="Times New Roman"/>
              </a:rPr>
              <a:t>V =5m/s.</a:t>
            </a:r>
            <a:endParaRPr lang="en-US" sz="2400" dirty="0">
              <a:latin typeface="Calibri"/>
              <a:ea typeface="Times New Roman"/>
            </a:endParaRPr>
          </a:p>
          <a:p>
            <a:pPr marL="0" indent="0"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981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46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16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Usage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Number of students in the college = 1000 students.</a:t>
            </a:r>
          </a:p>
          <a:p>
            <a:pPr lvl="0"/>
            <a:r>
              <a:rPr lang="en-US" sz="2400" dirty="0" smtClean="0"/>
              <a:t>percentage of students presence in the college = 60% .</a:t>
            </a:r>
          </a:p>
          <a:p>
            <a:pPr lvl="0"/>
            <a:r>
              <a:rPr lang="en-US" sz="2400" dirty="0" smtClean="0"/>
              <a:t>Number of employees = 43 employees.</a:t>
            </a:r>
          </a:p>
          <a:p>
            <a:pPr lvl="0"/>
            <a:r>
              <a:rPr lang="en-US" sz="2400" dirty="0" smtClean="0"/>
              <a:t>daily consumption per person = 6 liter per day.</a:t>
            </a:r>
          </a:p>
          <a:p>
            <a:pPr lvl="0"/>
            <a:r>
              <a:rPr lang="en-US" sz="2400" dirty="0" smtClean="0"/>
              <a:t>Refilling duration is about 2 to 3 days.</a:t>
            </a:r>
          </a:p>
          <a:p>
            <a:pPr lvl="0" algn="ctr">
              <a:buFont typeface="Wingdings" pitchFamily="2" charset="2"/>
              <a:buChar char="v"/>
            </a:pPr>
            <a:endParaRPr lang="en-US" sz="2400" b="1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sz="2400" b="1" dirty="0" smtClean="0"/>
              <a:t>It is suitable to use tank with volume of 10 cubic meters.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3" descr="Roof tank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28596" y="1000108"/>
            <a:ext cx="8215370" cy="5143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Supply</a:t>
            </a:r>
            <a:endParaRPr lang="en-US" sz="4000" dirty="0"/>
          </a:p>
        </p:txBody>
      </p:sp>
      <p:pic>
        <p:nvPicPr>
          <p:cNvPr id="4" name="عنصر نائب للمحتوى 3" descr="P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9001156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Supply</a:t>
            </a:r>
            <a:endParaRPr lang="en-US" sz="4000" dirty="0"/>
          </a:p>
        </p:txBody>
      </p:sp>
      <p:pic>
        <p:nvPicPr>
          <p:cNvPr id="4" name="عنصر نائب للمحتوى 3" descr="P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2000240"/>
            <a:ext cx="8504238" cy="364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A306-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571612"/>
            <a:ext cx="5679291" cy="4543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034" y="1928802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Third Floor Plan Before Redesign</a:t>
            </a:r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>
            <a:off x="6215074" y="3571876"/>
            <a:ext cx="714380" cy="571504"/>
          </a:xfrm>
          <a:prstGeom prst="ellipse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29124" y="3571876"/>
            <a:ext cx="714380" cy="571504"/>
          </a:xfrm>
          <a:prstGeom prst="ellipse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Supply</a:t>
            </a:r>
            <a:endParaRPr lang="en-US" sz="4000" dirty="0"/>
          </a:p>
        </p:txBody>
      </p:sp>
      <p:pic>
        <p:nvPicPr>
          <p:cNvPr id="4" name="عنصر نائب للمحتوى 3" descr="P3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857364"/>
            <a:ext cx="8504238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Drainage 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Gray Water .</a:t>
            </a:r>
          </a:p>
          <a:p>
            <a:r>
              <a:rPr lang="en-US" dirty="0" smtClean="0"/>
              <a:t>Black Water.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Total Number of stacks is 21 stacks.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 9 stacks for gray water drainage.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 12 stacks for black water </a:t>
            </a:r>
            <a:r>
              <a:rPr lang="en-US" dirty="0" err="1" smtClean="0"/>
              <a:t>drainge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Water Drainage</a:t>
            </a:r>
            <a:endParaRPr lang="en-US" sz="4000" dirty="0"/>
          </a:p>
        </p:txBody>
      </p:sp>
      <p:pic>
        <p:nvPicPr>
          <p:cNvPr id="4" name="عنصر نائب للمحتوى 3" descr="P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8572560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P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9001156" cy="2071703"/>
          </a:xfrm>
        </p:spPr>
      </p:pic>
      <p:pic>
        <p:nvPicPr>
          <p:cNvPr id="5" name="صورة 4" descr="P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285992"/>
            <a:ext cx="8858312" cy="2286016"/>
          </a:xfrm>
          <a:prstGeom prst="rect">
            <a:avLst/>
          </a:prstGeom>
        </p:spPr>
      </p:pic>
      <p:pic>
        <p:nvPicPr>
          <p:cNvPr id="6" name="صورة 5" descr="P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8"/>
            <a:ext cx="914400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P8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8504238" cy="6000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Roof Drainage</a:t>
            </a:r>
            <a:endParaRPr lang="en-US" sz="4000" dirty="0"/>
          </a:p>
        </p:txBody>
      </p:sp>
      <p:pic>
        <p:nvPicPr>
          <p:cNvPr id="4" name="عنصر نائب للمحتوى 3" descr="P9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8504238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Firefighting system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types for fighting systems were designed for the building: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Hoses.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Sprinklers.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Hoses</a:t>
            </a:r>
            <a:endParaRPr lang="en-US" sz="4000" dirty="0"/>
          </a:p>
        </p:txBody>
      </p:sp>
      <p:pic>
        <p:nvPicPr>
          <p:cNvPr id="4" name="عنصر نائب للمحتوى 3" descr="P10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428736"/>
            <a:ext cx="8504238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Sprinklers</a:t>
            </a:r>
            <a:endParaRPr lang="en-US" sz="4000" dirty="0"/>
          </a:p>
        </p:txBody>
      </p:sp>
      <p:pic>
        <p:nvPicPr>
          <p:cNvPr id="4" name="عنصر نائب للمحتوى 3" descr="P1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8786873" cy="5169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Elevators</a:t>
            </a:r>
            <a:endParaRPr lang="en-US" sz="4000" dirty="0"/>
          </a:p>
        </p:txBody>
      </p:sp>
      <p:pic>
        <p:nvPicPr>
          <p:cNvPr id="4" name="عنصر نائب للمحتوى 3" descr="P1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285860"/>
            <a:ext cx="8504238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500174"/>
            <a:ext cx="5010116" cy="51077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171448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Ground Floor Plan After Redesign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7858148" y="5643578"/>
            <a:ext cx="857256" cy="571504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8916118">
            <a:off x="4617006" y="1724010"/>
            <a:ext cx="785818" cy="857256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15008" y="5500702"/>
            <a:ext cx="571504" cy="571504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14488"/>
            <a:ext cx="6121444" cy="4714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164305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Fourth Floor Plan After Redesign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857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Architectural Design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42910" y="1500175"/>
          <a:ext cx="7715304" cy="491959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412126"/>
                <a:gridCol w="1457334"/>
                <a:gridCol w="1234832"/>
                <a:gridCol w="1735682"/>
                <a:gridCol w="1875330"/>
              </a:tblGrid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Number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Room Name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Number of rooms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Area</a:t>
                      </a:r>
                      <a:endParaRPr lang="en-US" sz="12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</a:t>
                      </a:r>
                      <a:r>
                        <a:rPr lang="en-US" sz="1400" baseline="30000"/>
                        <a:t>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Floor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194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Class room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64-80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GF,1st,2nd,3d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194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Computer lab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65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GF,1st,2nd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194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stage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GF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194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staff offices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26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12-22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4th,5th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Heed of department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3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21-22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4th,5th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2576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Heed of college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59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4th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194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7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Secretary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3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16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4th,5th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Bathroom</a:t>
                      </a:r>
                      <a:endParaRPr lang="en-US" sz="120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(for student)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24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17-21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GF,1st,2nd,3d 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9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Bathroom for special needs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8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 bath for each floor except 4th floor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Bathroom for employees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11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10-21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4th,5th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212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11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Kitchen 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4-10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4th,5th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212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store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12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5th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  <a:tr h="402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13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store of music equipment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28</a:t>
                      </a:r>
                      <a:endParaRPr lang="en-US" sz="12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GF</a:t>
                      </a:r>
                      <a:endParaRPr lang="en-US" sz="12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242" marR="58242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857232"/>
            <a:ext cx="2786082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Spaces in first building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341</TotalTime>
  <Words>892</Words>
  <PresentationFormat>عرض على الشاشة (3:4)‏</PresentationFormat>
  <Paragraphs>365</Paragraphs>
  <Slides>69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69</vt:i4>
      </vt:variant>
    </vt:vector>
  </HeadingPairs>
  <TitlesOfParts>
    <vt:vector size="70" baseType="lpstr">
      <vt:lpstr>مدني</vt:lpstr>
      <vt:lpstr>Re-design of fine arts faculty in An-Najah University</vt:lpstr>
      <vt:lpstr>Contents</vt:lpstr>
      <vt:lpstr>Site Plan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STRUCTURAL DESIGN</vt:lpstr>
      <vt:lpstr>BLOCK 1</vt:lpstr>
      <vt:lpstr>الشريحة 21</vt:lpstr>
      <vt:lpstr>الشريحة 22</vt:lpstr>
      <vt:lpstr>Mat foundation</vt:lpstr>
      <vt:lpstr>BLOCK 2</vt:lpstr>
      <vt:lpstr>BLOK 3</vt:lpstr>
      <vt:lpstr>BLOCK 4</vt:lpstr>
      <vt:lpstr>Staircases design </vt:lpstr>
      <vt:lpstr>SHEAR WALL</vt:lpstr>
      <vt:lpstr>Electrical Design</vt:lpstr>
      <vt:lpstr>Electrical Shafts</vt:lpstr>
      <vt:lpstr>Electrical Design</vt:lpstr>
      <vt:lpstr>Electrical Design</vt:lpstr>
      <vt:lpstr>Electrical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Acoustical design </vt:lpstr>
      <vt:lpstr>Acoustical design </vt:lpstr>
      <vt:lpstr>Acoustical design </vt:lpstr>
      <vt:lpstr>Acoustical design </vt:lpstr>
      <vt:lpstr>Acoustical design </vt:lpstr>
      <vt:lpstr>Acoustical design </vt:lpstr>
      <vt:lpstr>Acoustical design </vt:lpstr>
      <vt:lpstr>Mechanical Design</vt:lpstr>
      <vt:lpstr>Mechanical Design</vt:lpstr>
      <vt:lpstr>HVAC design</vt:lpstr>
      <vt:lpstr>HVAC design</vt:lpstr>
      <vt:lpstr>HVAC design</vt:lpstr>
      <vt:lpstr>HVAC design</vt:lpstr>
      <vt:lpstr>HVAC design</vt:lpstr>
      <vt:lpstr>HVAC design</vt:lpstr>
      <vt:lpstr>HVAC design</vt:lpstr>
      <vt:lpstr>Water Usage</vt:lpstr>
      <vt:lpstr>الشريحة 57</vt:lpstr>
      <vt:lpstr>Water Supply</vt:lpstr>
      <vt:lpstr>Water Supply</vt:lpstr>
      <vt:lpstr>Water Supply</vt:lpstr>
      <vt:lpstr>Water Drainage </vt:lpstr>
      <vt:lpstr>Water Drainage</vt:lpstr>
      <vt:lpstr>الشريحة 63</vt:lpstr>
      <vt:lpstr>الشريحة 64</vt:lpstr>
      <vt:lpstr>Roof Drainage</vt:lpstr>
      <vt:lpstr>Firefighting system</vt:lpstr>
      <vt:lpstr>Hoses</vt:lpstr>
      <vt:lpstr>Sprinklers</vt:lpstr>
      <vt:lpstr>Elevators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Nimer</dc:creator>
  <cp:lastModifiedBy>CRC</cp:lastModifiedBy>
  <cp:revision>22</cp:revision>
  <dcterms:created xsi:type="dcterms:W3CDTF">2018-05-13T10:30:26Z</dcterms:created>
  <dcterms:modified xsi:type="dcterms:W3CDTF">2018-05-14T09:26:06Z</dcterms:modified>
</cp:coreProperties>
</file>