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EB8C639-2326-4667-B4E3-59DB261698A5}" type="datetimeFigureOut">
              <a:rPr lang="en-US" smtClean="0"/>
              <a:t>1/29/2020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37532EA-9744-4243-B179-5D67631DD1E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EB8C639-2326-4667-B4E3-59DB261698A5}"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7532EA-9744-4243-B179-5D67631DD1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EB8C639-2326-4667-B4E3-59DB261698A5}"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7532EA-9744-4243-B179-5D67631DD1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EB8C639-2326-4667-B4E3-59DB261698A5}" type="datetimeFigureOut">
              <a:rPr lang="en-US" smtClean="0"/>
              <a:t>1/29/2020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37532EA-9744-4243-B179-5D67631DD1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EB8C639-2326-4667-B4E3-59DB261698A5}" type="datetimeFigureOut">
              <a:rPr lang="en-US" smtClean="0"/>
              <a:t>1/29/2020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37532EA-9744-4243-B179-5D67631DD1EC}"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EB8C639-2326-4667-B4E3-59DB261698A5}" type="datetimeFigureOut">
              <a:rPr lang="en-US" smtClean="0"/>
              <a:t>1/29/2020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37532EA-9744-4243-B179-5D67631DD1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EB8C639-2326-4667-B4E3-59DB261698A5}" type="datetimeFigureOut">
              <a:rPr lang="en-US" smtClean="0"/>
              <a:t>1/29/2020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37532EA-9744-4243-B179-5D67631DD1E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1EB8C639-2326-4667-B4E3-59DB261698A5}" type="datetimeFigureOut">
              <a:rPr lang="en-US" smtClean="0"/>
              <a:t>1/29/2020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7532EA-9744-4243-B179-5D67631DD1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EB8C639-2326-4667-B4E3-59DB261698A5}" type="datetimeFigureOut">
              <a:rPr lang="en-US" smtClean="0"/>
              <a:t>1/29/2020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37532EA-9744-4243-B179-5D67631DD1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EB8C639-2326-4667-B4E3-59DB261698A5}" type="datetimeFigureOut">
              <a:rPr lang="en-US" smtClean="0"/>
              <a:t>1/29/2020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37532EA-9744-4243-B179-5D67631DD1E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EB8C639-2326-4667-B4E3-59DB261698A5}" type="datetimeFigureOut">
              <a:rPr lang="en-US" smtClean="0"/>
              <a:t>1/29/2020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37532EA-9744-4243-B179-5D67631DD1E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EB8C639-2326-4667-B4E3-59DB261698A5}" type="datetimeFigureOut">
              <a:rPr lang="en-US" smtClean="0"/>
              <a:t>1/29/2020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37532EA-9744-4243-B179-5D67631DD1E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b="1" dirty="0"/>
              <a:t>Playground Cleaner </a:t>
            </a:r>
          </a:p>
        </p:txBody>
      </p:sp>
      <p:sp>
        <p:nvSpPr>
          <p:cNvPr id="3" name="Subtitle 2"/>
          <p:cNvSpPr>
            <a:spLocks noGrp="1"/>
          </p:cNvSpPr>
          <p:nvPr>
            <p:ph type="subTitle" idx="1"/>
          </p:nvPr>
        </p:nvSpPr>
        <p:spPr>
          <a:xfrm>
            <a:off x="304800" y="2250280"/>
            <a:ext cx="8298656" cy="3921920"/>
          </a:xfrm>
        </p:spPr>
        <p:txBody>
          <a:bodyPr>
            <a:normAutofit/>
          </a:bodyPr>
          <a:lstStyle/>
          <a:p>
            <a:pPr algn="l"/>
            <a:r>
              <a:rPr lang="en-US" b="1" dirty="0">
                <a:solidFill>
                  <a:schemeClr val="tx1">
                    <a:lumMod val="75000"/>
                    <a:lumOff val="25000"/>
                  </a:schemeClr>
                </a:solidFill>
                <a:latin typeface="Bookman Old Style" pitchFamily="18" charset="0"/>
                <a:cs typeface="Courier New" pitchFamily="49" charset="0"/>
              </a:rPr>
              <a:t>Supervisor: Dr. </a:t>
            </a:r>
            <a:r>
              <a:rPr lang="en-US" b="1" dirty="0" err="1">
                <a:solidFill>
                  <a:schemeClr val="tx1">
                    <a:lumMod val="75000"/>
                    <a:lumOff val="25000"/>
                  </a:schemeClr>
                </a:solidFill>
                <a:latin typeface="Bookman Old Style" pitchFamily="18" charset="0"/>
                <a:cs typeface="Courier New" pitchFamily="49" charset="0"/>
              </a:rPr>
              <a:t>Raed</a:t>
            </a:r>
            <a:r>
              <a:rPr lang="en-US" b="1" dirty="0">
                <a:solidFill>
                  <a:schemeClr val="tx1">
                    <a:lumMod val="75000"/>
                    <a:lumOff val="25000"/>
                  </a:schemeClr>
                </a:solidFill>
                <a:latin typeface="Bookman Old Style" pitchFamily="18" charset="0"/>
                <a:cs typeface="Courier New" pitchFamily="49" charset="0"/>
              </a:rPr>
              <a:t> Al-</a:t>
            </a:r>
            <a:r>
              <a:rPr lang="en-US" b="1" dirty="0" err="1">
                <a:solidFill>
                  <a:schemeClr val="tx1">
                    <a:lumMod val="75000"/>
                    <a:lumOff val="25000"/>
                  </a:schemeClr>
                </a:solidFill>
                <a:latin typeface="Bookman Old Style" pitchFamily="18" charset="0"/>
                <a:cs typeface="Courier New" pitchFamily="49" charset="0"/>
              </a:rPr>
              <a:t>Qadi</a:t>
            </a:r>
            <a:endParaRPr lang="en-US" b="1" dirty="0">
              <a:solidFill>
                <a:schemeClr val="tx1">
                  <a:lumMod val="75000"/>
                  <a:lumOff val="25000"/>
                </a:schemeClr>
              </a:solidFill>
              <a:latin typeface="Bookman Old Style" pitchFamily="18" charset="0"/>
              <a:cs typeface="Courier New" pitchFamily="49" charset="0"/>
            </a:endParaRPr>
          </a:p>
          <a:p>
            <a:pPr algn="l"/>
            <a:endParaRPr lang="en-US" b="1" dirty="0">
              <a:solidFill>
                <a:schemeClr val="tx1">
                  <a:lumMod val="75000"/>
                  <a:lumOff val="25000"/>
                </a:schemeClr>
              </a:solidFill>
              <a:latin typeface="Bookman Old Style" pitchFamily="18" charset="0"/>
              <a:cs typeface="Courier New" pitchFamily="49" charset="0"/>
            </a:endParaRPr>
          </a:p>
          <a:p>
            <a:pPr algn="l"/>
            <a:endParaRPr lang="en-US" b="1" dirty="0">
              <a:solidFill>
                <a:schemeClr val="tx1">
                  <a:lumMod val="75000"/>
                  <a:lumOff val="25000"/>
                </a:schemeClr>
              </a:solidFill>
              <a:latin typeface="Bookman Old Style" pitchFamily="18" charset="0"/>
              <a:cs typeface="Courier New" pitchFamily="49" charset="0"/>
            </a:endParaRPr>
          </a:p>
          <a:p>
            <a:pPr algn="l"/>
            <a:endParaRPr lang="en-US" b="1" dirty="0">
              <a:solidFill>
                <a:schemeClr val="tx1">
                  <a:lumMod val="75000"/>
                  <a:lumOff val="25000"/>
                </a:schemeClr>
              </a:solidFill>
              <a:latin typeface="Bookman Old Style" pitchFamily="18" charset="0"/>
              <a:cs typeface="Courier New" pitchFamily="49" charset="0"/>
            </a:endParaRPr>
          </a:p>
          <a:p>
            <a:pPr algn="l"/>
            <a:r>
              <a:rPr lang="en-US" b="1" dirty="0">
                <a:solidFill>
                  <a:schemeClr val="tx1">
                    <a:lumMod val="75000"/>
                    <a:lumOff val="25000"/>
                  </a:schemeClr>
                </a:solidFill>
                <a:latin typeface="Bookman Old Style" pitchFamily="18" charset="0"/>
                <a:cs typeface="Courier New" pitchFamily="49" charset="0"/>
              </a:rPr>
              <a:t> Prepared by:  Dalia </a:t>
            </a:r>
            <a:r>
              <a:rPr lang="en-US" b="1" dirty="0" err="1">
                <a:solidFill>
                  <a:schemeClr val="tx1">
                    <a:lumMod val="75000"/>
                    <a:lumOff val="25000"/>
                  </a:schemeClr>
                </a:solidFill>
                <a:latin typeface="Bookman Old Style" pitchFamily="18" charset="0"/>
                <a:cs typeface="Courier New" pitchFamily="49" charset="0"/>
              </a:rPr>
              <a:t>Jumah</a:t>
            </a:r>
            <a:endParaRPr lang="en-US" b="1" dirty="0">
              <a:solidFill>
                <a:schemeClr val="tx1">
                  <a:lumMod val="75000"/>
                  <a:lumOff val="25000"/>
                </a:schemeClr>
              </a:solidFill>
              <a:latin typeface="Bookman Old Style" pitchFamily="18" charset="0"/>
              <a:cs typeface="Courier New" pitchFamily="49" charset="0"/>
            </a:endParaRPr>
          </a:p>
          <a:p>
            <a:pPr algn="l"/>
            <a:r>
              <a:rPr lang="en-US" b="1" dirty="0">
                <a:solidFill>
                  <a:schemeClr val="tx1">
                    <a:lumMod val="75000"/>
                    <a:lumOff val="25000"/>
                  </a:schemeClr>
                </a:solidFill>
                <a:latin typeface="Bookman Old Style" pitchFamily="18" charset="0"/>
                <a:cs typeface="Courier New" pitchFamily="49" charset="0"/>
              </a:rPr>
              <a:t>                       </a:t>
            </a:r>
            <a:r>
              <a:rPr lang="en-US" b="1" dirty="0" err="1">
                <a:solidFill>
                  <a:schemeClr val="tx1">
                    <a:lumMod val="75000"/>
                    <a:lumOff val="25000"/>
                  </a:schemeClr>
                </a:solidFill>
                <a:latin typeface="Bookman Old Style" pitchFamily="18" charset="0"/>
                <a:cs typeface="Courier New" pitchFamily="49" charset="0"/>
              </a:rPr>
              <a:t>Reem</a:t>
            </a:r>
            <a:r>
              <a:rPr lang="en-US" b="1" dirty="0">
                <a:solidFill>
                  <a:schemeClr val="tx1">
                    <a:lumMod val="75000"/>
                    <a:lumOff val="25000"/>
                  </a:schemeClr>
                </a:solidFill>
                <a:latin typeface="Bookman Old Style" pitchFamily="18" charset="0"/>
                <a:cs typeface="Courier New" pitchFamily="49" charset="0"/>
              </a:rPr>
              <a:t> </a:t>
            </a:r>
            <a:r>
              <a:rPr lang="en-US" b="1" dirty="0" err="1">
                <a:solidFill>
                  <a:schemeClr val="tx1">
                    <a:lumMod val="75000"/>
                    <a:lumOff val="25000"/>
                  </a:schemeClr>
                </a:solidFill>
                <a:latin typeface="Bookman Old Style" pitchFamily="18" charset="0"/>
                <a:cs typeface="Courier New" pitchFamily="49" charset="0"/>
              </a:rPr>
              <a:t>Saabnah</a:t>
            </a:r>
            <a:endParaRPr lang="en-US" b="1" dirty="0">
              <a:solidFill>
                <a:schemeClr val="tx1">
                  <a:lumMod val="75000"/>
                  <a:lumOff val="25000"/>
                </a:schemeClr>
              </a:solidFill>
              <a:latin typeface="Bookman Old Style" pitchFamily="18" charset="0"/>
              <a:cs typeface="Courier New" pitchFamily="49" charset="0"/>
            </a:endParaRPr>
          </a:p>
          <a:p>
            <a:pPr algn="l"/>
            <a:endParaRPr lang="en-US" dirty="0">
              <a:solidFill>
                <a:schemeClr val="tx1">
                  <a:lumMod val="75000"/>
                  <a:lumOff val="25000"/>
                </a:schemeClr>
              </a:solidFill>
              <a:latin typeface="Bookman Old Style" pitchFamily="18" charset="0"/>
              <a:cs typeface="Courier New" pitchFamily="49" charset="0"/>
            </a:endParaRPr>
          </a:p>
          <a:p>
            <a:pPr algn="l"/>
            <a:endParaRPr lang="en-US" dirty="0">
              <a:solidFill>
                <a:schemeClr val="tx1">
                  <a:lumMod val="75000"/>
                  <a:lumOff val="25000"/>
                </a:schemeClr>
              </a:solidFill>
              <a:latin typeface="Bookman Old Style" pitchFamily="18" charset="0"/>
              <a:cs typeface="Courier New" pitchFamily="49"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Compass Sensor</a:t>
            </a:r>
          </a:p>
        </p:txBody>
      </p:sp>
      <p:sp>
        <p:nvSpPr>
          <p:cNvPr id="3" name="Content Placeholder 2"/>
          <p:cNvSpPr>
            <a:spLocks noGrp="1"/>
          </p:cNvSpPr>
          <p:nvPr>
            <p:ph idx="1"/>
          </p:nvPr>
        </p:nvSpPr>
        <p:spPr/>
        <p:txBody>
          <a:bodyPr/>
          <a:lstStyle/>
          <a:p>
            <a:r>
              <a:rPr lang="en-US" dirty="0"/>
              <a:t>Compass put on the robot to know where exactly is it. It used when rotate the robot until reach the required angle [ the angle at which </a:t>
            </a:r>
            <a:r>
              <a:rPr lang="en-US" dirty="0" err="1"/>
              <a:t>th</a:t>
            </a:r>
            <a:r>
              <a:rPr lang="en-US" dirty="0"/>
              <a:t> object is ].</a:t>
            </a:r>
          </a:p>
          <a:p>
            <a:endParaRPr lang="en-US" dirty="0"/>
          </a:p>
        </p:txBody>
      </p:sp>
      <p:pic>
        <p:nvPicPr>
          <p:cNvPr id="4" name="صورة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4191000"/>
            <a:ext cx="2667000" cy="1752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Robot design</a:t>
            </a:r>
          </a:p>
        </p:txBody>
      </p:sp>
      <p:sp>
        <p:nvSpPr>
          <p:cNvPr id="3" name="Content Placeholder 2"/>
          <p:cNvSpPr>
            <a:spLocks noGrp="1"/>
          </p:cNvSpPr>
          <p:nvPr>
            <p:ph idx="1"/>
          </p:nvPr>
        </p:nvSpPr>
        <p:spPr/>
        <p:txBody>
          <a:bodyPr/>
          <a:lstStyle/>
          <a:p>
            <a:r>
              <a:rPr lang="en-US" dirty="0"/>
              <a:t>we used 3D printer to make the design of robot and arm .</a:t>
            </a:r>
          </a:p>
          <a:p>
            <a:endParaRPr lang="en-US" dirty="0"/>
          </a:p>
        </p:txBody>
      </p:sp>
      <p:pic>
        <p:nvPicPr>
          <p:cNvPr id="4" name="صورة 24"/>
          <p:cNvPicPr/>
          <p:nvPr/>
        </p:nvPicPr>
        <p:blipFill>
          <a:blip r:embed="rId2">
            <a:extLst>
              <a:ext uri="{28A0092B-C50C-407E-A947-70E740481C1C}">
                <a14:useLocalDpi xmlns:a14="http://schemas.microsoft.com/office/drawing/2010/main" val="0"/>
              </a:ext>
            </a:extLst>
          </a:blip>
          <a:stretch>
            <a:fillRect/>
          </a:stretch>
        </p:blipFill>
        <p:spPr>
          <a:xfrm>
            <a:off x="1143000" y="3200400"/>
            <a:ext cx="6781800" cy="303027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Arm design</a:t>
            </a:r>
          </a:p>
        </p:txBody>
      </p:sp>
      <p:pic>
        <p:nvPicPr>
          <p:cNvPr id="4" name="صورة 2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0200" y="2392362"/>
            <a:ext cx="5105400" cy="35528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Playground model</a:t>
            </a:r>
          </a:p>
        </p:txBody>
      </p:sp>
      <p:pic>
        <p:nvPicPr>
          <p:cNvPr id="4" name="صورة 30"/>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14400" y="1447800"/>
            <a:ext cx="6781800" cy="5105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Playground photo</a:t>
            </a:r>
          </a:p>
        </p:txBody>
      </p:sp>
      <p:pic>
        <p:nvPicPr>
          <p:cNvPr id="7" name="صورة 39"/>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05000"/>
            <a:ext cx="7086600" cy="4648200"/>
          </a:xfrm>
          <a:prstGeom prst="rect">
            <a:avLst/>
          </a:prstGeom>
          <a:noFill/>
          <a:ln>
            <a:noFill/>
          </a:ln>
        </p:spPr>
      </p:pic>
      <p:sp>
        <p:nvSpPr>
          <p:cNvPr id="8" name="Content Placeholder 7"/>
          <p:cNvSpPr>
            <a:spLocks noGrp="1"/>
          </p:cNvSpPr>
          <p:nvPr>
            <p:ph idx="1"/>
          </p:nvPr>
        </p:nvSpPr>
        <p:spPr>
          <a:xfrm flipV="1">
            <a:off x="533400" y="6857999"/>
            <a:ext cx="8153400" cy="45719"/>
          </a:xfrm>
        </p:spPr>
        <p:txBody>
          <a:bodyPr>
            <a:normAutofit fontScale="25000" lnSpcReduction="20000"/>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 detection</a:t>
            </a:r>
          </a:p>
        </p:txBody>
      </p:sp>
      <p:pic>
        <p:nvPicPr>
          <p:cNvPr id="6" name="Content Placeholder 5" descr="Picture2.png"/>
          <p:cNvPicPr>
            <a:picLocks noGrp="1" noChangeAspect="1"/>
          </p:cNvPicPr>
          <p:nvPr>
            <p:ph idx="1"/>
          </p:nvPr>
        </p:nvPicPr>
        <p:blipFill>
          <a:blip r:embed="rId2"/>
          <a:stretch>
            <a:fillRect/>
          </a:stretch>
        </p:blipFill>
        <p:spPr>
          <a:xfrm>
            <a:off x="1719619" y="2197346"/>
            <a:ext cx="5704762" cy="3942857"/>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Catch the object</a:t>
            </a:r>
          </a:p>
        </p:txBody>
      </p:sp>
      <p:pic>
        <p:nvPicPr>
          <p:cNvPr id="4" name="صورة 4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882775"/>
            <a:ext cx="6629400" cy="4572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Put it in the box</a:t>
            </a:r>
          </a:p>
        </p:txBody>
      </p:sp>
      <p:pic>
        <p:nvPicPr>
          <p:cNvPr id="4" name="صورة 4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882775"/>
            <a:ext cx="5943600" cy="45720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Difficulties and constrains</a:t>
            </a:r>
          </a:p>
        </p:txBody>
      </p:sp>
      <p:sp>
        <p:nvSpPr>
          <p:cNvPr id="3" name="Content Placeholder 2"/>
          <p:cNvSpPr>
            <a:spLocks noGrp="1"/>
          </p:cNvSpPr>
          <p:nvPr>
            <p:ph idx="1"/>
          </p:nvPr>
        </p:nvSpPr>
        <p:spPr/>
        <p:txBody>
          <a:bodyPr/>
          <a:lstStyle/>
          <a:p>
            <a:r>
              <a:rPr lang="en-US" dirty="0"/>
              <a:t>Process bad quality images which taken by raspberry pi camera.</a:t>
            </a:r>
          </a:p>
          <a:p>
            <a:r>
              <a:rPr lang="en-US" dirty="0"/>
              <a:t>Compass sensor give not accurate reading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ookman Old Style" pitchFamily="18" charset="0"/>
              </a:rPr>
              <a:t> Future Work</a:t>
            </a:r>
            <a:endParaRPr lang="en-US" b="1" dirty="0"/>
          </a:p>
        </p:txBody>
      </p:sp>
      <p:sp>
        <p:nvSpPr>
          <p:cNvPr id="3" name="Content Placeholder 2"/>
          <p:cNvSpPr>
            <a:spLocks noGrp="1"/>
          </p:cNvSpPr>
          <p:nvPr>
            <p:ph idx="1"/>
          </p:nvPr>
        </p:nvSpPr>
        <p:spPr/>
        <p:txBody>
          <a:bodyPr/>
          <a:lstStyle/>
          <a:p>
            <a:r>
              <a:rPr lang="en-US" dirty="0"/>
              <a:t>more general and can used in small gardens and closed halls.</a:t>
            </a:r>
          </a:p>
          <a:p>
            <a:endParaRPr lang="en-US" dirty="0"/>
          </a:p>
          <a:p>
            <a:r>
              <a:rPr lang="en-US" dirty="0"/>
              <a:t>we will improve the design of the robot and arm to support more weight.</a:t>
            </a:r>
          </a:p>
          <a:p>
            <a:endParaRPr lang="en-US" dirty="0"/>
          </a:p>
          <a:p>
            <a:r>
              <a:rPr lang="en-US" dirty="0"/>
              <a:t>we will </a:t>
            </a:r>
            <a:r>
              <a:rPr lang="en-US" dirty="0" err="1"/>
              <a:t>broadcase</a:t>
            </a:r>
            <a:r>
              <a:rPr lang="en-US"/>
              <a:t> a live video to the robot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
            <a:ext cx="7543800" cy="1371599"/>
          </a:xfrm>
        </p:spPr>
        <p:txBody>
          <a:bodyPr>
            <a:normAutofit/>
          </a:bodyPr>
          <a:lstStyle/>
          <a:p>
            <a:pPr algn="l"/>
            <a:r>
              <a:rPr lang="en-US" sz="4800" b="1" dirty="0"/>
              <a:t>Outlines :</a:t>
            </a:r>
          </a:p>
        </p:txBody>
      </p:sp>
      <p:sp>
        <p:nvSpPr>
          <p:cNvPr id="3" name="Subtitle 2"/>
          <p:cNvSpPr>
            <a:spLocks noGrp="1"/>
          </p:cNvSpPr>
          <p:nvPr>
            <p:ph type="subTitle" idx="1"/>
          </p:nvPr>
        </p:nvSpPr>
        <p:spPr>
          <a:xfrm>
            <a:off x="609600" y="1676400"/>
            <a:ext cx="7993856" cy="5181600"/>
          </a:xfrm>
        </p:spPr>
        <p:txBody>
          <a:bodyPr>
            <a:normAutofit/>
          </a:bodyPr>
          <a:lstStyle/>
          <a:p>
            <a:pPr algn="l">
              <a:buFont typeface="Wingdings" pitchFamily="2" charset="2"/>
              <a:buChar char="ü"/>
            </a:pPr>
            <a:r>
              <a:rPr lang="en-US" sz="3800" b="1" dirty="0">
                <a:solidFill>
                  <a:schemeClr val="tx1">
                    <a:lumMod val="75000"/>
                    <a:lumOff val="25000"/>
                  </a:schemeClr>
                </a:solidFill>
                <a:latin typeface="Bookman Old Style" pitchFamily="18" charset="0"/>
              </a:rPr>
              <a:t>Introduction.</a:t>
            </a:r>
            <a:endParaRPr lang="en-US" sz="3800" b="1" dirty="0">
              <a:latin typeface="Bookman Old Style" pitchFamily="18" charset="0"/>
            </a:endParaRPr>
          </a:p>
          <a:p>
            <a:pPr algn="l">
              <a:buFont typeface="Wingdings" pitchFamily="2" charset="2"/>
              <a:buChar char="ü"/>
            </a:pPr>
            <a:r>
              <a:rPr lang="en-US" sz="3800" b="1" dirty="0">
                <a:solidFill>
                  <a:schemeClr val="tx1">
                    <a:lumMod val="75000"/>
                    <a:lumOff val="25000"/>
                  </a:schemeClr>
                </a:solidFill>
                <a:latin typeface="Bookman Old Style" pitchFamily="18" charset="0"/>
              </a:rPr>
              <a:t>Hardware Components.</a:t>
            </a:r>
          </a:p>
          <a:p>
            <a:pPr algn="l">
              <a:buFont typeface="Wingdings" pitchFamily="2" charset="2"/>
              <a:buChar char="ü"/>
            </a:pPr>
            <a:r>
              <a:rPr lang="en-US" sz="3800" b="1" dirty="0">
                <a:solidFill>
                  <a:schemeClr val="tx1">
                    <a:lumMod val="75000"/>
                    <a:lumOff val="25000"/>
                  </a:schemeClr>
                </a:solidFill>
                <a:latin typeface="Bookman Old Style" pitchFamily="18" charset="0"/>
              </a:rPr>
              <a:t>Robot design.</a:t>
            </a:r>
          </a:p>
          <a:p>
            <a:pPr algn="l">
              <a:buFont typeface="Wingdings" pitchFamily="2" charset="2"/>
              <a:buChar char="ü"/>
            </a:pPr>
            <a:r>
              <a:rPr lang="en-US" sz="3800" b="1" dirty="0">
                <a:solidFill>
                  <a:schemeClr val="tx1">
                    <a:lumMod val="75000"/>
                    <a:lumOff val="25000"/>
                  </a:schemeClr>
                </a:solidFill>
                <a:latin typeface="Bookman Old Style" pitchFamily="18" charset="0"/>
              </a:rPr>
              <a:t>Image Processing.</a:t>
            </a:r>
            <a:endParaRPr lang="en-US" sz="3800" b="1" dirty="0">
              <a:latin typeface="Bookman Old Style" pitchFamily="18" charset="0"/>
            </a:endParaRPr>
          </a:p>
          <a:p>
            <a:pPr algn="l">
              <a:buFont typeface="Wingdings" pitchFamily="2" charset="2"/>
              <a:buChar char="ü"/>
            </a:pPr>
            <a:r>
              <a:rPr lang="en-US" sz="3800" b="1" dirty="0">
                <a:solidFill>
                  <a:schemeClr val="tx1">
                    <a:lumMod val="75000"/>
                    <a:lumOff val="25000"/>
                  </a:schemeClr>
                </a:solidFill>
                <a:latin typeface="Bookman Old Style" pitchFamily="18" charset="0"/>
              </a:rPr>
              <a:t>Optimal way</a:t>
            </a:r>
            <a:r>
              <a:rPr lang="en-US" sz="3800" b="1" dirty="0">
                <a:latin typeface="Bookman Old Style" pitchFamily="18" charset="0"/>
              </a:rPr>
              <a:t>. </a:t>
            </a:r>
          </a:p>
          <a:p>
            <a:pPr algn="l">
              <a:buFont typeface="Wingdings" pitchFamily="2" charset="2"/>
              <a:buChar char="ü"/>
            </a:pPr>
            <a:r>
              <a:rPr lang="en-US" sz="3800" b="1" dirty="0">
                <a:solidFill>
                  <a:schemeClr val="tx1">
                    <a:lumMod val="75000"/>
                    <a:lumOff val="25000"/>
                  </a:schemeClr>
                </a:solidFill>
                <a:latin typeface="Bookman Old Style" pitchFamily="18" charset="0"/>
              </a:rPr>
              <a:t>Problems.</a:t>
            </a:r>
          </a:p>
          <a:p>
            <a:pPr algn="l">
              <a:buFont typeface="Wingdings" pitchFamily="2" charset="2"/>
              <a:buChar char="ü"/>
            </a:pPr>
            <a:r>
              <a:rPr lang="en-US" sz="3800" b="1" dirty="0">
                <a:solidFill>
                  <a:schemeClr val="tx1">
                    <a:lumMod val="75000"/>
                    <a:lumOff val="25000"/>
                  </a:schemeClr>
                </a:solidFill>
                <a:latin typeface="Bookman Old Style" pitchFamily="18" charset="0"/>
              </a:rPr>
              <a:t>Future Works.</a:t>
            </a:r>
            <a:r>
              <a:rPr lang="en-US" sz="3800" b="1" dirty="0">
                <a:latin typeface="Bookman Old Style" pitchFamily="18" charset="0"/>
              </a:rPr>
              <a:t> </a:t>
            </a:r>
          </a:p>
          <a:p>
            <a:pPr algn="l">
              <a:buFont typeface="Wingdings" pitchFamily="2" charset="2"/>
              <a:buChar char="ü"/>
            </a:pPr>
            <a:r>
              <a:rPr lang="en-US" sz="3800" b="1" dirty="0">
                <a:solidFill>
                  <a:schemeClr val="tx1">
                    <a:lumMod val="75000"/>
                    <a:lumOff val="25000"/>
                  </a:schemeClr>
                </a:solidFill>
                <a:latin typeface="Bookman Old Style" pitchFamily="18" charset="0"/>
              </a:rPr>
              <a:t>Demo.</a:t>
            </a:r>
            <a:endParaRPr lang="en-US" sz="3800" b="1" dirty="0">
              <a:solidFill>
                <a:schemeClr val="tx1">
                  <a:lumMod val="75000"/>
                  <a:lumOff val="25000"/>
                </a:schemeClr>
              </a:solidFill>
              <a:latin typeface="Bookman Old Style" pitchFamily="18" charset="0"/>
              <a:cs typeface="Courier New" pitchFamily="49"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381001"/>
            <a:ext cx="8062912" cy="1066800"/>
          </a:xfrm>
        </p:spPr>
        <p:txBody>
          <a:bodyPr/>
          <a:lstStyle/>
          <a:p>
            <a:pPr algn="l"/>
            <a:r>
              <a:rPr lang="en-US" b="1" dirty="0"/>
              <a:t>Introduction </a:t>
            </a:r>
          </a:p>
        </p:txBody>
      </p:sp>
      <p:sp>
        <p:nvSpPr>
          <p:cNvPr id="3" name="Subtitle 2"/>
          <p:cNvSpPr>
            <a:spLocks noGrp="1"/>
          </p:cNvSpPr>
          <p:nvPr>
            <p:ph type="subTitle" idx="1"/>
          </p:nvPr>
        </p:nvSpPr>
        <p:spPr>
          <a:xfrm>
            <a:off x="540544" y="2250280"/>
            <a:ext cx="8374856" cy="3769520"/>
          </a:xfrm>
        </p:spPr>
        <p:txBody>
          <a:bodyPr>
            <a:normAutofit fontScale="92500"/>
          </a:bodyPr>
          <a:lstStyle/>
          <a:p>
            <a:pPr algn="l"/>
            <a:r>
              <a:rPr lang="en-US" b="1" dirty="0"/>
              <a:t>This project is an application for playgrounds. It will provide a way to facilitate cleaning playground by removing  solid waste from it's ground. The most important aspects in our project is take a picture of the playground and  detect the locations of waste .Then the robot will move to these locations  and use its arm to catch the waste and put it in the basket.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Hardware components</a:t>
            </a:r>
          </a:p>
        </p:txBody>
      </p:sp>
      <p:sp>
        <p:nvSpPr>
          <p:cNvPr id="3" name="Content Placeholder 2"/>
          <p:cNvSpPr>
            <a:spLocks noGrp="1"/>
          </p:cNvSpPr>
          <p:nvPr>
            <p:ph idx="1"/>
          </p:nvPr>
        </p:nvSpPr>
        <p:spPr/>
        <p:txBody>
          <a:bodyPr>
            <a:normAutofit/>
          </a:bodyPr>
          <a:lstStyle/>
          <a:p>
            <a:pPr marL="514350" indent="-514350"/>
            <a:r>
              <a:rPr lang="en-US" dirty="0">
                <a:solidFill>
                  <a:schemeClr val="tx1">
                    <a:lumMod val="75000"/>
                    <a:lumOff val="25000"/>
                  </a:schemeClr>
                </a:solidFill>
                <a:latin typeface="Bookman Old Style" pitchFamily="18" charset="0"/>
              </a:rPr>
              <a:t>Raspberry pi3 and its camera.</a:t>
            </a:r>
          </a:p>
          <a:p>
            <a:pPr marL="514350" indent="-514350"/>
            <a:r>
              <a:rPr lang="en-US" dirty="0" err="1">
                <a:solidFill>
                  <a:schemeClr val="tx1">
                    <a:lumMod val="75000"/>
                    <a:lumOff val="25000"/>
                  </a:schemeClr>
                </a:solidFill>
                <a:latin typeface="Bookman Old Style" pitchFamily="18" charset="0"/>
              </a:rPr>
              <a:t>Arduino</a:t>
            </a:r>
            <a:r>
              <a:rPr lang="en-US" dirty="0">
                <a:solidFill>
                  <a:schemeClr val="tx1">
                    <a:lumMod val="75000"/>
                    <a:lumOff val="25000"/>
                  </a:schemeClr>
                </a:solidFill>
                <a:latin typeface="Bookman Old Style" pitchFamily="18" charset="0"/>
              </a:rPr>
              <a:t> UNO.</a:t>
            </a:r>
          </a:p>
          <a:p>
            <a:pPr marL="514350" indent="-514350"/>
            <a:r>
              <a:rPr lang="en-US" dirty="0">
                <a:solidFill>
                  <a:schemeClr val="tx1">
                    <a:lumMod val="75000"/>
                    <a:lumOff val="25000"/>
                  </a:schemeClr>
                </a:solidFill>
                <a:latin typeface="Bookman Old Style" pitchFamily="18" charset="0"/>
              </a:rPr>
              <a:t>Two Stepper Motors.</a:t>
            </a:r>
          </a:p>
          <a:p>
            <a:pPr marL="514350" indent="-514350"/>
            <a:r>
              <a:rPr lang="en-US" dirty="0">
                <a:solidFill>
                  <a:schemeClr val="tx1">
                    <a:lumMod val="75000"/>
                    <a:lumOff val="25000"/>
                  </a:schemeClr>
                </a:solidFill>
                <a:latin typeface="Bookman Old Style" pitchFamily="18" charset="0"/>
              </a:rPr>
              <a:t>Servo Motors</a:t>
            </a:r>
          </a:p>
          <a:p>
            <a:pPr marL="514350" indent="-514350"/>
            <a:r>
              <a:rPr lang="en-US" dirty="0">
                <a:solidFill>
                  <a:schemeClr val="tx1">
                    <a:lumMod val="75000"/>
                    <a:lumOff val="25000"/>
                  </a:schemeClr>
                </a:solidFill>
                <a:latin typeface="Bookman Old Style" pitchFamily="18" charset="0"/>
              </a:rPr>
              <a:t>Two Dual H-Bridges [L298N] </a:t>
            </a:r>
          </a:p>
          <a:p>
            <a:pPr marL="514350" indent="-514350"/>
            <a:r>
              <a:rPr lang="en-US" dirty="0">
                <a:solidFill>
                  <a:schemeClr val="tx1">
                    <a:lumMod val="75000"/>
                    <a:lumOff val="25000"/>
                  </a:schemeClr>
                </a:solidFill>
                <a:latin typeface="Bookman Old Style" pitchFamily="18" charset="0"/>
              </a:rPr>
              <a:t>Bluetooth</a:t>
            </a:r>
          </a:p>
          <a:p>
            <a:pPr marL="514350" indent="-514350"/>
            <a:r>
              <a:rPr lang="en-US" dirty="0">
                <a:solidFill>
                  <a:schemeClr val="tx1">
                    <a:lumMod val="75000"/>
                    <a:lumOff val="25000"/>
                  </a:schemeClr>
                </a:solidFill>
                <a:latin typeface="Bookman Old Style" pitchFamily="18" charset="0"/>
              </a:rPr>
              <a:t>Compass sensor</a:t>
            </a:r>
          </a:p>
          <a:p>
            <a:pPr marL="514350" indent="-514350"/>
            <a:r>
              <a:rPr lang="en-US" dirty="0">
                <a:solidFill>
                  <a:schemeClr val="tx1">
                    <a:lumMod val="75000"/>
                    <a:lumOff val="25000"/>
                  </a:schemeClr>
                </a:solidFill>
                <a:latin typeface="Bookman Old Style" pitchFamily="18" charset="0"/>
              </a:rPr>
              <a:t>Batteries.</a:t>
            </a:r>
            <a:endParaRPr lang="en-US" dirty="0">
              <a:solidFill>
                <a:schemeClr val="tx1">
                  <a:lumMod val="75000"/>
                  <a:lumOff val="25000"/>
                </a:schemeClr>
              </a:solidFill>
              <a:latin typeface="Bookman Old Style" pitchFamily="18" charset="0"/>
              <a:cs typeface="Courier New" pitchFamily="49"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Raspberry pi &amp; camera</a:t>
            </a:r>
          </a:p>
        </p:txBody>
      </p:sp>
      <p:sp>
        <p:nvSpPr>
          <p:cNvPr id="3" name="Content Placeholder 2"/>
          <p:cNvSpPr>
            <a:spLocks noGrp="1"/>
          </p:cNvSpPr>
          <p:nvPr>
            <p:ph idx="1"/>
          </p:nvPr>
        </p:nvSpPr>
        <p:spPr>
          <a:xfrm>
            <a:off x="457200" y="1882808"/>
            <a:ext cx="4572000" cy="4572000"/>
          </a:xfrm>
        </p:spPr>
        <p:txBody>
          <a:bodyPr>
            <a:normAutofit/>
          </a:bodyPr>
          <a:lstStyle/>
          <a:p>
            <a:r>
              <a:rPr lang="en-US" sz="2400" b="1" dirty="0"/>
              <a:t>Raspberry pi  is a small computer with 64-bit quad core processor, Bluetooth and Ethernet support. We installed </a:t>
            </a:r>
            <a:r>
              <a:rPr lang="en-US" sz="2400" b="1" dirty="0" err="1"/>
              <a:t>raspbian</a:t>
            </a:r>
            <a:r>
              <a:rPr lang="en-US" sz="2400" b="1" dirty="0"/>
              <a:t> [</a:t>
            </a:r>
            <a:r>
              <a:rPr lang="en-US" sz="2400" b="1" dirty="0" err="1"/>
              <a:t>linux</a:t>
            </a:r>
            <a:r>
              <a:rPr lang="en-US" sz="2400" b="1" dirty="0"/>
              <a:t>] on 16 G </a:t>
            </a:r>
            <a:r>
              <a:rPr lang="en-US" sz="2400" b="1" dirty="0" err="1"/>
              <a:t>SDCard</a:t>
            </a:r>
            <a:r>
              <a:rPr lang="en-US" sz="2400" b="1" dirty="0"/>
              <a:t>. Then when installed opencv3 and python 2 using a sequence of commands in </a:t>
            </a:r>
            <a:r>
              <a:rPr lang="en-US" sz="2400" b="1" dirty="0" err="1"/>
              <a:t>linux</a:t>
            </a:r>
            <a:r>
              <a:rPr lang="en-US" sz="2400" b="1" dirty="0"/>
              <a:t> terminal. </a:t>
            </a:r>
          </a:p>
          <a:p>
            <a:endParaRPr lang="en-US" dirty="0"/>
          </a:p>
        </p:txBody>
      </p:sp>
      <p:pic>
        <p:nvPicPr>
          <p:cNvPr id="4" name="صورة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1600200"/>
            <a:ext cx="3505200" cy="2438400"/>
          </a:xfrm>
          <a:prstGeom prst="rect">
            <a:avLst/>
          </a:prstGeom>
          <a:noFill/>
          <a:ln>
            <a:noFill/>
          </a:ln>
        </p:spPr>
      </p:pic>
      <p:pic>
        <p:nvPicPr>
          <p:cNvPr id="5" name="صورة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4343400"/>
            <a:ext cx="2438400" cy="1752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Arduino</a:t>
            </a:r>
            <a:endParaRPr lang="en-US" b="1" dirty="0"/>
          </a:p>
        </p:txBody>
      </p:sp>
      <p:sp>
        <p:nvSpPr>
          <p:cNvPr id="3" name="Content Placeholder 2"/>
          <p:cNvSpPr>
            <a:spLocks noGrp="1"/>
          </p:cNvSpPr>
          <p:nvPr>
            <p:ph idx="1"/>
          </p:nvPr>
        </p:nvSpPr>
        <p:spPr/>
        <p:txBody>
          <a:bodyPr/>
          <a:lstStyle/>
          <a:p>
            <a:pPr>
              <a:buFontTx/>
              <a:buChar char="-"/>
            </a:pPr>
            <a:r>
              <a:rPr lang="en-US" sz="3200" dirty="0">
                <a:solidFill>
                  <a:schemeClr val="tx1">
                    <a:lumMod val="75000"/>
                    <a:lumOff val="25000"/>
                  </a:schemeClr>
                </a:solidFill>
                <a:latin typeface="Bookman Old Style" pitchFamily="18" charset="0"/>
              </a:rPr>
              <a:t>An Open Source Platform. </a:t>
            </a:r>
          </a:p>
          <a:p>
            <a:pPr>
              <a:buFontTx/>
              <a:buChar char="-"/>
            </a:pPr>
            <a:r>
              <a:rPr lang="en-US" sz="3200" dirty="0">
                <a:solidFill>
                  <a:schemeClr val="tx1">
                    <a:lumMod val="75000"/>
                    <a:lumOff val="25000"/>
                  </a:schemeClr>
                </a:solidFill>
                <a:latin typeface="Bookman Old Style" pitchFamily="18" charset="0"/>
              </a:rPr>
              <a:t>Consists of both Hardware and Software.</a:t>
            </a:r>
          </a:p>
          <a:p>
            <a:pPr>
              <a:buFontTx/>
              <a:buChar char="-"/>
            </a:pPr>
            <a:r>
              <a:rPr lang="en-US" sz="3200" dirty="0">
                <a:solidFill>
                  <a:schemeClr val="tx1">
                    <a:lumMod val="75000"/>
                    <a:lumOff val="25000"/>
                  </a:schemeClr>
                </a:solidFill>
                <a:latin typeface="Bookman Old Style" pitchFamily="18" charset="0"/>
              </a:rPr>
              <a:t>Uses C++.</a:t>
            </a:r>
          </a:p>
          <a:p>
            <a:pPr>
              <a:buFontTx/>
              <a:buChar char="-"/>
            </a:pPr>
            <a:r>
              <a:rPr lang="en-US" sz="3200" dirty="0">
                <a:solidFill>
                  <a:schemeClr val="tx1">
                    <a:lumMod val="75000"/>
                    <a:lumOff val="25000"/>
                  </a:schemeClr>
                </a:solidFill>
                <a:latin typeface="Bookman Old Style" pitchFamily="18" charset="0"/>
              </a:rPr>
              <a:t>Very Flexible</a:t>
            </a:r>
            <a:endParaRPr lang="en-US" dirty="0"/>
          </a:p>
        </p:txBody>
      </p:sp>
      <p:pic>
        <p:nvPicPr>
          <p:cNvPr id="5" name="Picture 4" descr="arduino-uno-r3-original-D_NQ_NP_189801-MLC20426232224_092015-F.jpg"/>
          <p:cNvPicPr>
            <a:picLocks noChangeAspect="1"/>
          </p:cNvPicPr>
          <p:nvPr/>
        </p:nvPicPr>
        <p:blipFill>
          <a:blip r:embed="rId2"/>
          <a:stretch>
            <a:fillRect/>
          </a:stretch>
        </p:blipFill>
        <p:spPr>
          <a:xfrm>
            <a:off x="4800600" y="3962400"/>
            <a:ext cx="3886200" cy="268471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Stepper Motors &amp; drivers</a:t>
            </a:r>
          </a:p>
        </p:txBody>
      </p:sp>
      <p:sp>
        <p:nvSpPr>
          <p:cNvPr id="3" name="Content Placeholder 2"/>
          <p:cNvSpPr>
            <a:spLocks noGrp="1"/>
          </p:cNvSpPr>
          <p:nvPr>
            <p:ph idx="1"/>
          </p:nvPr>
        </p:nvSpPr>
        <p:spPr/>
        <p:txBody>
          <a:bodyPr/>
          <a:lstStyle/>
          <a:p>
            <a:r>
              <a:rPr lang="en-US" dirty="0"/>
              <a:t>two stepper motors connected to the robot wheels. We used 2 H- Bridge drivers to control steppers by </a:t>
            </a:r>
            <a:r>
              <a:rPr lang="en-US" dirty="0" err="1"/>
              <a:t>arduino</a:t>
            </a:r>
            <a:r>
              <a:rPr lang="en-US" dirty="0"/>
              <a:t> </a:t>
            </a:r>
          </a:p>
          <a:p>
            <a:endParaRPr lang="en-US" dirty="0"/>
          </a:p>
        </p:txBody>
      </p:sp>
      <p:pic>
        <p:nvPicPr>
          <p:cNvPr id="4"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685800" y="4191000"/>
            <a:ext cx="3581400" cy="1957388"/>
          </a:xfrm>
          <a:prstGeom prst="rect">
            <a:avLst/>
          </a:prstGeom>
          <a:noFill/>
          <a:ln>
            <a:noFill/>
          </a:ln>
        </p:spPr>
      </p:pic>
      <p:pic>
        <p:nvPicPr>
          <p:cNvPr id="5" name="صورة 26"/>
          <p:cNvPicPr/>
          <p:nvPr/>
        </p:nvPicPr>
        <p:blipFill>
          <a:blip r:embed="rId3">
            <a:extLst>
              <a:ext uri="{28A0092B-C50C-407E-A947-70E740481C1C}">
                <a14:useLocalDpi xmlns:a14="http://schemas.microsoft.com/office/drawing/2010/main" val="0"/>
              </a:ext>
            </a:extLst>
          </a:blip>
          <a:stretch>
            <a:fillRect/>
          </a:stretch>
        </p:blipFill>
        <p:spPr>
          <a:xfrm>
            <a:off x="5257800" y="4267200"/>
            <a:ext cx="3048000" cy="17621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Servo motors</a:t>
            </a:r>
          </a:p>
        </p:txBody>
      </p:sp>
      <p:sp>
        <p:nvSpPr>
          <p:cNvPr id="3" name="Content Placeholder 2"/>
          <p:cNvSpPr>
            <a:spLocks noGrp="1"/>
          </p:cNvSpPr>
          <p:nvPr>
            <p:ph idx="1"/>
          </p:nvPr>
        </p:nvSpPr>
        <p:spPr/>
        <p:txBody>
          <a:bodyPr/>
          <a:lstStyle/>
          <a:p>
            <a:r>
              <a:rPr lang="en-US" dirty="0"/>
              <a:t>Two motors to move arm up and down , and one to open and close clipper while picking object.</a:t>
            </a:r>
          </a:p>
          <a:p>
            <a:endParaRPr lang="en-US" dirty="0"/>
          </a:p>
          <a:p>
            <a:endParaRPr lang="en-US" dirty="0"/>
          </a:p>
        </p:txBody>
      </p:sp>
      <p:pic>
        <p:nvPicPr>
          <p:cNvPr id="4" name="صورة 7"/>
          <p:cNvPicPr/>
          <p:nvPr/>
        </p:nvPicPr>
        <p:blipFill>
          <a:blip r:embed="rId2">
            <a:extLst>
              <a:ext uri="{28A0092B-C50C-407E-A947-70E740481C1C}">
                <a14:useLocalDpi xmlns:a14="http://schemas.microsoft.com/office/drawing/2010/main" val="0"/>
              </a:ext>
            </a:extLst>
          </a:blip>
          <a:srcRect/>
          <a:stretch>
            <a:fillRect/>
          </a:stretch>
        </p:blipFill>
        <p:spPr bwMode="auto">
          <a:xfrm>
            <a:off x="2895600" y="4191000"/>
            <a:ext cx="3253563" cy="161614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Bluetooth</a:t>
            </a:r>
          </a:p>
        </p:txBody>
      </p:sp>
      <p:sp>
        <p:nvSpPr>
          <p:cNvPr id="3" name="Content Placeholder 2"/>
          <p:cNvSpPr>
            <a:spLocks noGrp="1"/>
          </p:cNvSpPr>
          <p:nvPr>
            <p:ph idx="1"/>
          </p:nvPr>
        </p:nvSpPr>
        <p:spPr/>
        <p:txBody>
          <a:bodyPr/>
          <a:lstStyle/>
          <a:p>
            <a:r>
              <a:rPr lang="en-US" dirty="0"/>
              <a:t>Bluetooth module used to make communication between Raspberry pi and </a:t>
            </a:r>
            <a:r>
              <a:rPr lang="en-US" dirty="0" err="1"/>
              <a:t>Arduino</a:t>
            </a:r>
            <a:r>
              <a:rPr lang="en-US" dirty="0"/>
              <a:t>.</a:t>
            </a:r>
          </a:p>
          <a:p>
            <a:endParaRPr lang="en-US" dirty="0"/>
          </a:p>
          <a:p>
            <a:endParaRPr lang="en-US" dirty="0"/>
          </a:p>
        </p:txBody>
      </p:sp>
      <p:pic>
        <p:nvPicPr>
          <p:cNvPr id="4" name="صورة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3733800"/>
            <a:ext cx="3886200" cy="2043113"/>
          </a:xfrm>
          <a:prstGeom prst="rect">
            <a:avLst/>
          </a:prstGeom>
          <a:noFill/>
          <a:ln>
            <a:no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154</TotalTime>
  <Words>388</Words>
  <Application>Microsoft Office PowerPoint</Application>
  <PresentationFormat>On-screen Show (4:3)</PresentationFormat>
  <Paragraphs>59</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Bookman Old Style</vt:lpstr>
      <vt:lpstr>Century Gothic</vt:lpstr>
      <vt:lpstr>Verdana</vt:lpstr>
      <vt:lpstr>Wingdings</vt:lpstr>
      <vt:lpstr>Wingdings 2</vt:lpstr>
      <vt:lpstr>Verve</vt:lpstr>
      <vt:lpstr>Playground Cleaner </vt:lpstr>
      <vt:lpstr>Outlines :</vt:lpstr>
      <vt:lpstr>Introduction </vt:lpstr>
      <vt:lpstr>Hardware components</vt:lpstr>
      <vt:lpstr>Raspberry pi &amp; camera</vt:lpstr>
      <vt:lpstr>Arduino</vt:lpstr>
      <vt:lpstr>Stepper Motors &amp; drivers</vt:lpstr>
      <vt:lpstr>Servo motors</vt:lpstr>
      <vt:lpstr>Bluetooth</vt:lpstr>
      <vt:lpstr>Compass Sensor</vt:lpstr>
      <vt:lpstr>Robot design</vt:lpstr>
      <vt:lpstr>Arm design</vt:lpstr>
      <vt:lpstr>Playground model</vt:lpstr>
      <vt:lpstr>Playground photo</vt:lpstr>
      <vt:lpstr>Object detection</vt:lpstr>
      <vt:lpstr>Catch the object</vt:lpstr>
      <vt:lpstr>Put it in the box</vt:lpstr>
      <vt:lpstr>Difficulties and constrains</vt:lpstr>
      <vt:lpstr> Future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Playground Cleaner</dc:title>
  <dc:creator>Owner</dc:creator>
  <cp:lastModifiedBy>reem yousef</cp:lastModifiedBy>
  <cp:revision>1</cp:revision>
  <dcterms:created xsi:type="dcterms:W3CDTF">2018-12-21T12:01:35Z</dcterms:created>
  <dcterms:modified xsi:type="dcterms:W3CDTF">2020-01-29T07:31:07Z</dcterms:modified>
</cp:coreProperties>
</file>