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6" r:id="rId5"/>
    <p:sldId id="257" r:id="rId6"/>
    <p:sldId id="258" r:id="rId7"/>
    <p:sldId id="259" r:id="rId8"/>
    <p:sldId id="353" r:id="rId9"/>
    <p:sldId id="260" r:id="rId10"/>
    <p:sldId id="266" r:id="rId11"/>
    <p:sldId id="311" r:id="rId12"/>
    <p:sldId id="303" r:id="rId13"/>
    <p:sldId id="314" r:id="rId14"/>
    <p:sldId id="313" r:id="rId15"/>
    <p:sldId id="315" r:id="rId16"/>
    <p:sldId id="317" r:id="rId17"/>
    <p:sldId id="310" r:id="rId18"/>
    <p:sldId id="318" r:id="rId19"/>
    <p:sldId id="307" r:id="rId20"/>
    <p:sldId id="319" r:id="rId21"/>
    <p:sldId id="325" r:id="rId22"/>
    <p:sldId id="326" r:id="rId23"/>
    <p:sldId id="349" r:id="rId24"/>
    <p:sldId id="308" r:id="rId25"/>
    <p:sldId id="352" r:id="rId26"/>
    <p:sldId id="327" r:id="rId27"/>
    <p:sldId id="330" r:id="rId28"/>
    <p:sldId id="355" r:id="rId29"/>
    <p:sldId id="356" r:id="rId30"/>
    <p:sldId id="357" r:id="rId31"/>
    <p:sldId id="329" r:id="rId32"/>
    <p:sldId id="354" r:id="rId33"/>
    <p:sldId id="332" r:id="rId34"/>
    <p:sldId id="334" r:id="rId35"/>
    <p:sldId id="358" r:id="rId36"/>
    <p:sldId id="360" r:id="rId37"/>
    <p:sldId id="361" r:id="rId38"/>
    <p:sldId id="338" r:id="rId39"/>
    <p:sldId id="339" r:id="rId40"/>
    <p:sldId id="335" r:id="rId41"/>
    <p:sldId id="362" r:id="rId42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568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53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5725" y="0"/>
            <a:ext cx="2960475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CAD048ED-D62C-4EF3-AD55-13BE581FBAD6}" type="uaq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25/02/38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95725" y="8685213"/>
            <a:ext cx="2962275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06834459-7356-44BF-850D-8B30C4FB3B6B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=""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4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2AE6E83-4257-4F86-9069-43B6270E39AD}" type="uaqdatetime1">
              <a:rPr lang="ar-SA" smtClean="0"/>
              <a:pPr/>
              <a:t>25/02/38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44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A3C37BE-C303-496D-B5CD-85F2937540F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ar-SA" smtClean="0"/>
              <a:pPr/>
              <a:t>2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68062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ar-SA" smtClean="0"/>
              <a:pPr/>
              <a:t>9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31165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ar-SA" smtClean="0"/>
              <a:pPr/>
              <a:t>10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31165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ar-SA" smtClean="0"/>
              <a:pPr/>
              <a:t>11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31165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ar-SA" smtClean="0"/>
              <a:pPr/>
              <a:t>12</a:t>
            </a:fld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231165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المستطيل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المستطيل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8AA180B-4FF8-44FE-9F0C-EB0377C48E73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pic>
        <p:nvPicPr>
          <p:cNvPr id="11" name="الصورة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296617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9756515"/>
      </p:ext>
    </p:extLst>
  </p:cSld>
  <p:clrMapOvr>
    <a:masterClrMapping/>
  </p:clrMapOvr>
  <p:transition spd="med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 anchor="b"/>
          <a:lstStyle>
            <a:lvl1pPr algn="r" rtl="1"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04900" y="1600199"/>
            <a:ext cx="6430912" cy="4572001"/>
          </a:xfrm>
        </p:spPr>
        <p:txBody>
          <a:bodyPr tIns="1188720" rtlCol="1">
            <a:normAutofit/>
          </a:bodyPr>
          <a:lstStyle>
            <a:lvl1pPr marL="0" indent="0" algn="ctr" rtl="1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 dirty="0" smtClean="0"/>
              <a:t>انقر فوق الرمز لإضافة صورة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688163" y="1600200"/>
            <a:ext cx="3396996" cy="457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38A0CC1-291D-4242-8615-7517A9C3096C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769637093"/>
      </p:ext>
    </p:extLst>
  </p:cSld>
  <p:clrMapOvr>
    <a:masterClrMapping/>
  </p:clrMapOvr>
  <p:transition spd="med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/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CF03E39C-55A5-4C12-926B-5E870DFDCD77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2012076707"/>
      </p:ext>
    </p:extLst>
  </p:cSld>
  <p:clrMapOvr>
    <a:masterClrMapping/>
  </p:clrMapOvr>
  <p:transition spd="med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العمودي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97EF7B4-4A79-46AE-ACC0-D123CBF8169B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grpSp>
        <p:nvGrpSpPr>
          <p:cNvPr id="7" name="المجموعة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موصل مستقيم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موصل مستقيم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45927127"/>
      </p:ext>
    </p:extLst>
  </p:cSld>
  <p:clrMapOvr>
    <a:masterClrMapping/>
  </p:clrMapOvr>
  <p:transition spd="med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80C5235-68EF-47E0-8449-EAFE80831128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3786876825"/>
      </p:ext>
    </p:extLst>
  </p:cSld>
  <p:clrMapOvr>
    <a:masterClrMapping/>
  </p:clrMapOvr>
  <p:transition spd="med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شريحة العنوان مع صورة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المجموعة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موصل مستقيم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موصل مستقيم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المجموعة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موصل مستقيم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موصل مستقيم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المستطيل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المستطيل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5363337" y="2292094"/>
            <a:ext cx="5734050" cy="2219691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5363337" y="4511784"/>
            <a:ext cx="5734050" cy="955565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pic>
        <p:nvPicPr>
          <p:cNvPr id="10" name="الصورة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295200" y="0"/>
            <a:ext cx="1747524" cy="2292094"/>
          </a:xfrm>
          <a:prstGeom prst="rect">
            <a:avLst/>
          </a:prstGeom>
        </p:spPr>
      </p:pic>
      <p:sp>
        <p:nvSpPr>
          <p:cNvPr id="11" name="عنصر نائب للصورة 10"/>
          <p:cNvSpPr>
            <a:spLocks noGrp="1"/>
          </p:cNvSpPr>
          <p:nvPr>
            <p:ph type="pic" sz="quarter" idx="13"/>
          </p:nvPr>
        </p:nvSpPr>
        <p:spPr>
          <a:xfrm>
            <a:off x="0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1"/>
          <a:lstStyle>
            <a:lvl1pPr marL="0" indent="0" algn="ctr" rtl="1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dirty="0" smtClean="0"/>
              <a:t>انقر فوق الرمز لإضافة صورة</a:t>
            </a:r>
            <a:endParaRPr lang="ar-SA" noProof="0" dirty="0"/>
          </a:p>
        </p:txBody>
      </p:sp>
      <p:sp>
        <p:nvSpPr>
          <p:cNvPr id="19" name="النص الإرشادي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1"/>
            <a:r>
              <a:rPr lang="ar-SA" sz="1200" b="1" i="1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ملاحظة:</a:t>
            </a:r>
          </a:p>
          <a:p>
            <a:pPr rtl="1"/>
            <a:r>
              <a:rPr lang="ar-SA" sz="1200" i="1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لتغيير الصورة على هذه الشريحة، حدد الصورة واحذفها. ثم انقر فوق أيقونة «الصور» في العنصر النائب لإدراج صوتك.</a:t>
            </a:r>
          </a:p>
        </p:txBody>
      </p:sp>
    </p:spTree>
    <p:extLst>
      <p:ext uri="{BB962C8B-B14F-4D97-AF65-F5344CB8AC3E}">
        <p14:creationId xmlns="" xmlns:p14="http://schemas.microsoft.com/office/powerpoint/2010/main" val="2673943605"/>
      </p:ext>
    </p:extLst>
  </p:cSld>
  <p:clrMapOvr>
    <a:masterClrMapping/>
  </p:clrMapOvr>
  <p:transition spd="med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المجموعة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المجموعة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موصل مستقيم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موصل مستقيم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المستطيل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11" name="المجموعة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موصل مستقيم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موصل مستقيم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F21EAEE-9468-4B02-81D7-36D92A6A1DC7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pic>
        <p:nvPicPr>
          <p:cNvPr id="7" name="الصورة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20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2678805"/>
      </p:ext>
    </p:extLst>
  </p:cSld>
  <p:clrMapOvr>
    <a:masterClrMapping/>
  </p:clrMapOvr>
  <p:transition spd="med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  <a:lvl9pPr algn="r" rtl="1">
              <a:defRPr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335EB78-8FDD-48F7-A346-5432CB562157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3527791066"/>
      </p:ext>
    </p:extLst>
  </p:cSld>
  <p:clrMapOvr>
    <a:masterClrMapping/>
  </p:clrMapOvr>
  <p:transition spd="med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1" anchor="b"/>
          <a:lstStyle>
            <a:lvl1pPr marL="0" indent="0" algn="r" rtl="1">
              <a:spcBef>
                <a:spcPts val="0"/>
              </a:spcBef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1" anchor="b"/>
          <a:lstStyle>
            <a:lvl1pPr marL="0" indent="0" algn="r" rtl="1">
              <a:spcBef>
                <a:spcPts val="0"/>
              </a:spcBef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4D7EB81-A7AE-4860-80DE-D610F39FBD64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3971016106"/>
      </p:ext>
    </p:extLst>
  </p:cSld>
  <p:clrMapOvr>
    <a:masterClrMapping/>
  </p:clrMapOvr>
  <p:transition spd="med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88D7F57-112A-45F0-9CCE-943BA50199D9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1758111529"/>
      </p:ext>
    </p:extLst>
  </p:cSld>
  <p:clrMapOvr>
    <a:masterClrMapping/>
  </p:clrMapOvr>
  <p:transition spd="med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/>
            </a:lvl1pPr>
          </a:lstStyle>
          <a:p>
            <a:fld id="{77C86887-1A7A-453F-A1C0-C2B966CF9AF0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/>
          <a:p>
            <a:pPr rtl="1"/>
            <a:endParaRPr lang="ar-SA" noProof="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/>
          <a:p>
            <a:pPr rtl="1"/>
            <a:fld id="{0FF54DE5-C571-48E8-A5BC-B369434E2F44}" type="slidenum">
              <a:rPr lang="ar-SA" noProof="0" smtClean="0"/>
              <a:pPr rtl="1"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302416926"/>
      </p:ext>
    </p:extLst>
  </p:cSld>
  <p:clrMapOvr>
    <a:masterClrMapping/>
  </p:clrMapOvr>
  <p:transition spd="med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المحتوى ذو 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 anchor="b"/>
          <a:lstStyle>
            <a:lvl1pPr algn="r" rtl="1"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4900" y="1600199"/>
            <a:ext cx="5445252" cy="4572001"/>
          </a:xfrm>
        </p:spPr>
        <p:txBody>
          <a:bodyPr rtlCol="1">
            <a:normAutofit/>
          </a:bodyPr>
          <a:lstStyle>
            <a:lvl1pPr algn="r" rtl="1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00611" y="1600200"/>
            <a:ext cx="4384548" cy="457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AE575CF-785E-43D1-B97F-1E55E3BF734F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="" xmlns:p14="http://schemas.microsoft.com/office/powerpoint/2010/main" val="3769764688"/>
      </p:ext>
    </p:extLst>
  </p:cSld>
  <p:clrMapOvr>
    <a:masterClrMapping/>
  </p:clrMapOvr>
  <p:transition spd="med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1" anchor="b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1">
            <a:normAutofit/>
          </a:bodyPr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  <a:p>
            <a:pPr lvl="5" rtl="1"/>
            <a:r>
              <a:rPr lang="ar-SA" noProof="0" dirty="0"/>
              <a:t>المستوى السادس</a:t>
            </a:r>
          </a:p>
          <a:p>
            <a:pPr lvl="6" rtl="1"/>
            <a:r>
              <a:rPr lang="ar-SA" noProof="0" dirty="0"/>
              <a:t>المستوى السابع</a:t>
            </a:r>
          </a:p>
          <a:p>
            <a:pPr lvl="7" rtl="1"/>
            <a:r>
              <a:rPr lang="ar-SA" noProof="0" dirty="0"/>
              <a:t>المستوى الثامن</a:t>
            </a:r>
          </a:p>
          <a:p>
            <a:pPr lvl="8" rtl="1"/>
            <a:r>
              <a:rPr lang="ar-SA" noProof="0" dirty="0"/>
              <a:t>المستوى التاسع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9255600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r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2CA326A-9F3C-46AA-9A20-068E9371D83E}" type="uaqdatetime1">
              <a:rPr lang="ar-SA" noProof="0" smtClean="0"/>
              <a:pPr/>
              <a:t>25/02/38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ctr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105199" y="6356351"/>
            <a:ext cx="1829259" cy="365125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l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15" name="المجموعة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موصل مستقيم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موصل مستقيم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>
    <p:randomBar/>
  </p:transition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04899" y="2292094"/>
            <a:ext cx="10586357" cy="169207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Analysis and design of KFC restaurant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-Nablus branch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04898" y="3670663"/>
            <a:ext cx="10364291" cy="18418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Maha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Horani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Nirmeen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Jomaa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Supervised by: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Dr: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Riyad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Awad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248194" y="1123406"/>
            <a:ext cx="10953206" cy="4343944"/>
          </a:xfrm>
        </p:spPr>
        <p:txBody>
          <a:bodyPr rtlCol="1">
            <a:normAutofit/>
          </a:bodyPr>
          <a:lstStyle/>
          <a:p>
            <a:pPr algn="l"/>
            <a:r>
              <a:rPr lang="en-US" sz="3200" dirty="0" smtClean="0">
                <a:latin typeface="Swis721 BlkEx BT" pitchFamily="34" charset="0"/>
                <a:cs typeface="Times New Roman" pitchFamily="18" charset="0"/>
              </a:rPr>
              <a:t>Materials: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Concrete:</a:t>
            </a:r>
          </a:p>
          <a:p>
            <a:pPr algn="l" rtl="0"/>
            <a:endParaRPr lang="en-US" sz="3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9532" y="266003"/>
            <a:ext cx="41873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2263" y="1907176"/>
            <a:ext cx="6467475" cy="374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5647518"/>
      </p:ext>
    </p:extLst>
  </p:cSld>
  <p:clrMapOvr>
    <a:masterClrMapping/>
  </p:clrMapOvr>
  <p:transition spd="med"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248194" y="1123406"/>
            <a:ext cx="10953206" cy="4343944"/>
          </a:xfrm>
        </p:spPr>
        <p:txBody>
          <a:bodyPr rtlCol="1">
            <a:normAutofit/>
          </a:bodyPr>
          <a:lstStyle/>
          <a:p>
            <a:pPr algn="l"/>
            <a:r>
              <a:rPr lang="en-US" sz="3200" dirty="0" smtClean="0">
                <a:latin typeface="Swis721 BlkEx BT" pitchFamily="34" charset="0"/>
                <a:cs typeface="Times New Roman" pitchFamily="18" charset="0"/>
              </a:rPr>
              <a:t>Materials: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Steel: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Reinforced steel:</a:t>
            </a: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same steel type will be used for all structural elements which is ASTM A955 Grade 60, and this type has a tensile strength of 620MPa and a yield strength of 420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32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9532" y="266003"/>
            <a:ext cx="41873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647518"/>
      </p:ext>
    </p:extLst>
  </p:cSld>
  <p:clrMapOvr>
    <a:masterClrMapping/>
  </p:clrMapOvr>
  <p:transition spd="med"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248194" y="1123406"/>
            <a:ext cx="10953206" cy="4343944"/>
          </a:xfrm>
        </p:spPr>
        <p:txBody>
          <a:bodyPr rtlCol="1">
            <a:normAutofit/>
          </a:bodyPr>
          <a:lstStyle/>
          <a:p>
            <a:pPr algn="l"/>
            <a:r>
              <a:rPr lang="en-US" sz="3200" dirty="0" smtClean="0">
                <a:latin typeface="Swis721 BlkEx BT" pitchFamily="34" charset="0"/>
                <a:cs typeface="Times New Roman" pitchFamily="18" charset="0"/>
              </a:rPr>
              <a:t>Materials</a:t>
            </a:r>
            <a:r>
              <a:rPr lang="en-US" sz="3200" dirty="0" smtClean="0">
                <a:latin typeface="Swis721 BlkEx BT" pitchFamily="34" charset="0"/>
                <a:cs typeface="Times New Roman" pitchFamily="18" charset="0"/>
              </a:rPr>
              <a:t>:</a:t>
            </a:r>
          </a:p>
          <a:p>
            <a:pPr algn="l"/>
            <a:endParaRPr lang="en-US" sz="3200" dirty="0" smtClean="0">
              <a:latin typeface="Swis721 BlkEx BT" pitchFamily="34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9532" y="266003"/>
            <a:ext cx="41873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" y="1841863"/>
            <a:ext cx="8621486" cy="288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15647518"/>
      </p:ext>
    </p:extLst>
  </p:cSld>
  <p:clrMapOvr>
    <a:masterClrMapping/>
  </p:clrMapOvr>
  <p:transition spd="med">
    <p:randomBa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Loads</a:t>
            </a:r>
          </a:p>
        </p:txBody>
      </p:sp>
    </p:spTree>
  </p:cSld>
  <p:clrMapOvr>
    <a:masterClrMapping/>
  </p:clrMapOvr>
  <p:transition spd="med">
    <p:randomBa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Gravity Loads:</a:t>
            </a:r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ar-SA" dirty="0">
              <a:solidFill>
                <a:schemeClr val="accent2"/>
              </a:solidFill>
              <a:latin typeface="Swis721 BlkEx BT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a load produced by the use and occupancy of the building, From chapter 4 in ASCE7-10 and from Table 1.2  the live load for residential buildings mainly dining rooms and restaurants = 4.79 KN/m2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Also, assuming that one m2 can contain 4 persons with average weights of 80 Kg, weight for one person=80*10/1000=0.8 KN, for four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persons/m2=0.8*4=3.2 KN/m2,To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 more conservative , the live load will be taken to be 5.5 KN/m2.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2410" y="3735978"/>
            <a:ext cx="9653451" cy="288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Gravity Loads:</a:t>
            </a:r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ar-SA" dirty="0">
              <a:solidFill>
                <a:schemeClr val="accent2"/>
              </a:solidFill>
              <a:latin typeface="Swis721 BlkEx BT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62149" y="1502229"/>
            <a:ext cx="1047641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Dead Load and Super imposed dead :</a:t>
            </a:r>
          </a:p>
          <a:p>
            <a:pPr algn="l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561738" y="2242233"/>
          <a:ext cx="8127999" cy="438063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709333"/>
                <a:gridCol w="2709333"/>
                <a:gridCol w="2709333"/>
              </a:tblGrid>
              <a:tr h="648566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weight(KN/m3)</a:t>
                      </a:r>
                      <a:endParaRPr lang="ar-SA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ar-SA" sz="2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Material</a:t>
                      </a:r>
                      <a:endParaRPr lang="ar-SA" sz="2800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 26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 mm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Tiles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Mortar</a:t>
                      </a:r>
                      <a:endParaRPr lang="ar-SA" dirty="0"/>
                    </a:p>
                  </a:txBody>
                  <a:tcPr/>
                </a:tc>
              </a:tr>
              <a:tr h="3972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Filling material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Plastering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Masonry wall</a:t>
                      </a:r>
                      <a:endParaRPr lang="ar-SA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Masonry stone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Plain</a:t>
                      </a:r>
                      <a:r>
                        <a:rPr lang="en-US" baseline="0" dirty="0" smtClean="0"/>
                        <a:t> concert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Blocks</a:t>
                      </a:r>
                      <a:endParaRPr lang="ar-SA" dirty="0"/>
                    </a:p>
                  </a:txBody>
                  <a:tcPr/>
                </a:tc>
              </a:tr>
              <a:tr h="39505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15</a:t>
                      </a:r>
                      <a:r>
                        <a:rPr lang="en-US" baseline="0" dirty="0" smtClean="0"/>
                        <a:t>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Plastering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6322422" y="1410789"/>
            <a:ext cx="607423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Slab= 5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KN/m2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SD in the exterior beams=27 KN/m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4900" y="1371600"/>
            <a:ext cx="9982200" cy="480060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Snow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load: it depends on the location and the altitude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Ground snow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:From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Jordanian code depending on the altitude above mean see level which is 590m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amsl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84960" y="218945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Gravity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8025" y="3435531"/>
            <a:ext cx="4978718" cy="171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Snow load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Flat roof: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1.1 , Ct=1.3 , I=1 , 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=0.594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=0.6 KN/m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the roof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Gravity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507" y="2686050"/>
            <a:ext cx="2909344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Seismic loads:3 procedures to analyze seismic loads: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1-Equivalent lateral force analysis (equivalent static)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2-Modal response spectrum analysis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Seismic response history procedure (time history)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Seismic loads: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Site class is D(the allowable bearing capacity is 120KN/m2)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Risk category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importance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factor=1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design parameters that will be used is the maximum from the mapped values and scientific research values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Nablus Z=0.2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S1=1.25 Z=0.25 , Ss=2.5Z=0.5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SDS = SMS = 0.7and SD1 = SM1 = 0.475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العنوان 12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algn="ctr" rtl="1"/>
            <a:r>
              <a:rPr lang="en-US" dirty="0" smtClean="0">
                <a:latin typeface="Swis721 BlkEx BT" pitchFamily="34" charset="0"/>
              </a:rPr>
              <a:t>Contents</a:t>
            </a:r>
            <a:endParaRPr lang="ar-SA" dirty="0">
              <a:latin typeface="Swis721 BlkEx BT" pitchFamily="34" charset="0"/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Project description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modified plans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criteria (Codes and materials)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Loads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3-D modeling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3-D analysis and Design 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4255301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Seismic design category D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its permitted to use response spectrum and time history only.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response spectrum .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8548" y="3252651"/>
            <a:ext cx="4239577" cy="268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5677" y="3253468"/>
            <a:ext cx="459486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structure will be designed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building frame system: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Response modification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factor:R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=6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Deflection Amplification Factor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=5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System Over Strength Factor (Ω0)=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2.5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response spectrum results should be larger than 80% ELF results.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097280" y="1593669"/>
            <a:ext cx="5761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Seismic loads:</a:t>
            </a:r>
          </a:p>
        </p:txBody>
      </p:sp>
    </p:spTree>
  </p:cSld>
  <p:clrMapOvr>
    <a:masterClrMapping/>
  </p:clrMapOvr>
  <p:transition spd="med">
    <p:randomBa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Soil pressure in basement wall: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Lateral loads: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2043" y="2079308"/>
            <a:ext cx="39528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710" y="4703445"/>
            <a:ext cx="22383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3-D Modeling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modeling: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32411" y="1724297"/>
            <a:ext cx="91178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Preliminary Dimensions: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downloa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397726" y="2142309"/>
            <a:ext cx="7296241" cy="2084931"/>
          </a:xfrm>
          <a:prstGeom prst="rect">
            <a:avLst/>
          </a:prstGeom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391921" y="4402182"/>
          <a:ext cx="8127999" cy="222888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709333"/>
                <a:gridCol w="2709333"/>
                <a:gridCol w="2709333"/>
              </a:tblGrid>
              <a:tr h="29424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depth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Width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Member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300</a:t>
                      </a:r>
                      <a:r>
                        <a:rPr lang="en-US" baseline="0" dirty="0" smtClean="0"/>
                        <a:t>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Slab(one way solid)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350 mm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Beam 1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550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Beam 2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Beam 3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350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Beam 4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modeling: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32411" y="1724297"/>
            <a:ext cx="911787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Preliminary Dimensions: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091475" y="2207622"/>
          <a:ext cx="8127999" cy="1856256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709333"/>
                <a:gridCol w="2709333"/>
                <a:gridCol w="2709333"/>
              </a:tblGrid>
              <a:tr h="29424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depth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Width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Member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800</a:t>
                      </a:r>
                      <a:r>
                        <a:rPr lang="en-US" baseline="0" dirty="0" smtClean="0"/>
                        <a:t>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1 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500 mm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Column 2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Shear walls</a:t>
                      </a:r>
                      <a:endParaRPr lang="ar-SA" dirty="0"/>
                    </a:p>
                  </a:txBody>
                  <a:tcPr/>
                </a:tc>
              </a:tr>
              <a:tr h="37262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300 mm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Basement</a:t>
                      </a:r>
                      <a:r>
                        <a:rPr lang="en-US" baseline="0" dirty="0" smtClean="0"/>
                        <a:t> wall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مربع نص 7"/>
          <p:cNvSpPr txBox="1"/>
          <p:nvPr/>
        </p:nvSpPr>
        <p:spPr>
          <a:xfrm>
            <a:off x="1097481" y="4362994"/>
            <a:ext cx="8791101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columns are rotated because the load is transferring at the x </a:t>
            </a:r>
          </a:p>
          <a:p>
            <a:pPr algn="l" rt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direction( to have larger moment of inertia in the direction of the load)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shear walls added to prevent torsion in the fundamental mode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Fundamental mode = 0.661 sec in the y-direction.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modeling:</a:t>
            </a:r>
            <a:endParaRPr lang="ar-SA" sz="49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2149" y="1214847"/>
            <a:ext cx="10162902" cy="564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modeling:</a:t>
            </a:r>
            <a:endParaRPr lang="ar-SA" sz="49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3-D Analysis and design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analysis(checks):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298974" cy="1953335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description and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modified plans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Slab Design: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 steel (at x-direction):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ɸ12/90 mm Top bars and ɸ12/120 mm bottom bars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Shrinkage steel(y-direction):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ɸ12/160 mm top and bottom bars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Design: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Design: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37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374" y="3824422"/>
            <a:ext cx="4343400" cy="303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Columns Design: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Column 500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500 for exa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mple: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P=1%, As=2500 mm2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8 bars ɸ20 mm and 2ɸ10 stirrup /160 mm for length 600 mm from the beam column joint and 2ɸ10/320mm for the rest length of the column.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Design: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8298" y="0"/>
            <a:ext cx="49453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5219" y="1815738"/>
            <a:ext cx="3758837" cy="287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Beams Design: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beams have section 500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600 mm as an example</a:t>
            </a:r>
          </a:p>
          <a:p>
            <a:pPr algn="l" rtl="0"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=0.1 Ag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F’c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=840 KN&gt; Axial at all beams , so design it as beams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3-D Design: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817" y="0"/>
            <a:ext cx="12022183" cy="433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9776" y="4323805"/>
            <a:ext cx="3988934" cy="253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footing is mat foundation with thickness of 70 cm 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70 cm base coarse to increase the bearing capacity of soil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Punching is checked for this thickness and its ok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 of the mat = area of the building +1 m2 from all around the building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7840" y="33651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Footing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Design:</a:t>
            </a:r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982200" cy="457200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67997" cy="442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رة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0854" y="0"/>
            <a:ext cx="6981146" cy="3775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45" y="3735977"/>
            <a:ext cx="5286375" cy="312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نتيجة بحث الصور عن ‪thanks for listening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20218" y="0"/>
            <a:ext cx="3679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Description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92331" y="1384662"/>
            <a:ext cx="9509759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project is design of KFC building near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Al-Academia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street which is 590 m above mean sea level. It’s a building of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floors basement , ground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first and second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floor with height of 3.25 m for the basement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4.25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 for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other floors.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0218" y="0"/>
            <a:ext cx="4801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Original Plans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88273" y="1227909"/>
            <a:ext cx="9222377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Basement plan:</a:t>
            </a:r>
          </a:p>
          <a:p>
            <a:pPr algn="l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76424"/>
            <a:ext cx="12191999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0218" y="0"/>
            <a:ext cx="4801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Original Plans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88273" y="1227909"/>
            <a:ext cx="9222377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First floor plan:</a:t>
            </a:r>
          </a:p>
          <a:p>
            <a:pPr algn="l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37806"/>
            <a:ext cx="12192000" cy="482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0892" y="1058092"/>
            <a:ext cx="10600508" cy="45850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 the floors will have the following plan with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rotating the columns as follows and with adding the following shear walls (the reasons will be discussed later):</a:t>
            </a:r>
          </a:p>
          <a:p>
            <a:pPr algn="l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9532" y="266003"/>
            <a:ext cx="38956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Modified Plan: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03566"/>
            <a:ext cx="12192000" cy="445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criteria (Codes and materials)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248194" y="1123406"/>
            <a:ext cx="10953206" cy="4343944"/>
          </a:xfrm>
        </p:spPr>
        <p:txBody>
          <a:bodyPr rtlCol="1">
            <a:normAutofit/>
          </a:bodyPr>
          <a:lstStyle/>
          <a:p>
            <a:pPr algn="l"/>
            <a:r>
              <a:rPr lang="en-US" sz="3200" dirty="0" smtClean="0">
                <a:latin typeface="Swis721 BlkEx BT" pitchFamily="34" charset="0"/>
                <a:cs typeface="Times New Roman" pitchFamily="18" charset="0"/>
              </a:rPr>
              <a:t>Codes: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American Society of Civil Engineering code (ASCE 7-10).</a:t>
            </a:r>
          </a:p>
          <a:p>
            <a:pPr algn="l" rtl="0"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Jordanian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Code – 2006.</a:t>
            </a:r>
          </a:p>
          <a:p>
            <a:pPr algn="l" rtl="0"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International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building code 2012 (IBC 2012).</a:t>
            </a:r>
          </a:p>
          <a:p>
            <a:pPr algn="l" rtl="0"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American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Concrete Institute code (ACI 318-14). </a:t>
            </a:r>
          </a:p>
          <a:p>
            <a:pPr algn="l" rtl="0">
              <a:buFont typeface="Wingdings" pitchFamily="2" charset="2"/>
              <a:buChar char="Ø"/>
            </a:pPr>
            <a:endParaRPr lang="en-US" sz="3200" dirty="0" smtClean="0">
              <a:latin typeface="Swis721 BlkEx BT" pitchFamily="34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69532" y="266003"/>
            <a:ext cx="41873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Criteria:</a:t>
            </a:r>
            <a:endParaRPr lang="ar-S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647518"/>
      </p:ext>
    </p:extLst>
  </p:cSld>
  <p:clrMapOvr>
    <a:masterClrMapping/>
  </p:clrMapOvr>
  <p:transition spd="med">
    <p:randomBar/>
  </p:transition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_9426284_TF03431380.potx" id="{97C39908-987C-48CE-9DCE-0082B5516BCC}" vid="{9F27BE63-CF26-4B9F-B3CD-2F90624ADC47}"/>
    </a:ext>
  </a:extLst>
</a:theme>
</file>

<file path=ppt/theme/theme2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www.w3.org/XML/1998/namespace"/>
    <ds:schemaRef ds:uri="4873beb7-5857-4685-be1f-d57550cc96cc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927</Words>
  <Application>Microsoft Office PowerPoint</Application>
  <PresentationFormat>مخصص</PresentationFormat>
  <Paragraphs>214</Paragraphs>
  <Slides>38</Slides>
  <Notes>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39" baseType="lpstr">
      <vt:lpstr>tf03431380</vt:lpstr>
      <vt:lpstr>Analysis and design of KFC restaurant-Nablus branch</vt:lpstr>
      <vt:lpstr>Contents</vt:lpstr>
      <vt:lpstr>Project description and the modified plans</vt:lpstr>
      <vt:lpstr>الشريحة 4</vt:lpstr>
      <vt:lpstr>الشريحة 5</vt:lpstr>
      <vt:lpstr>الشريحة 6</vt:lpstr>
      <vt:lpstr>الشريحة 7</vt:lpstr>
      <vt:lpstr>Design criteria (Codes and materials)</vt:lpstr>
      <vt:lpstr>الشريحة 9</vt:lpstr>
      <vt:lpstr>الشريحة 10</vt:lpstr>
      <vt:lpstr>الشريحة 11</vt:lpstr>
      <vt:lpstr>الشريحة 12</vt:lpstr>
      <vt:lpstr>Loads</vt:lpstr>
      <vt:lpstr>Gravity Loads: </vt:lpstr>
      <vt:lpstr>Gravity Loads: 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3-D Modeling</vt:lpstr>
      <vt:lpstr>الشريحة 24</vt:lpstr>
      <vt:lpstr>الشريحة 25</vt:lpstr>
      <vt:lpstr>  3-D modeling:</vt:lpstr>
      <vt:lpstr>  3-D modeling:</vt:lpstr>
      <vt:lpstr>3-D Analysis and design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2016-12-17T05:56:08Z</dcterms:created>
  <dcterms:modified xsi:type="dcterms:W3CDTF">2017-05-23T08:04:00Z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