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6858000" cx="12192000"/>
  <p:notesSz cx="6858000" cy="9144000"/>
  <p:embeddedFontLst>
    <p:embeddedFont>
      <p:font typeface="Libre Baskerville"/>
      <p:regular r:id="rId21"/>
      <p:bold r:id="rId22"/>
      <p: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22" Type="http://schemas.openxmlformats.org/officeDocument/2006/relationships/font" Target="fonts/LibreBaskerville-bold.fntdata"/><Relationship Id="rId10" Type="http://schemas.openxmlformats.org/officeDocument/2006/relationships/slide" Target="slides/slide6.xml"/><Relationship Id="rId21" Type="http://schemas.openxmlformats.org/officeDocument/2006/relationships/font" Target="fonts/LibreBaskerville-regular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23" Type="http://schemas.openxmlformats.org/officeDocument/2006/relationships/font" Target="fonts/LibreBaskerville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oogle Shape;23;p2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4" name="Google Shape;24;p2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" name="Google Shape;25;p2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6" name="Google Shape;26;p2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27" name="Google Shape;27;p2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28" name="Google Shape;28;p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30" name="Google Shape;30;p2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31" name="Google Shape;31;p2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32" name="Google Shape;32;p2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507067" y="4050833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7F7F7F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 txBox="1"/>
          <p:nvPr>
            <p:ph type="title"/>
          </p:nvPr>
        </p:nvSpPr>
        <p:spPr>
          <a:xfrm>
            <a:off x="677335" y="609600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1"/>
          <p:cNvSpPr txBox="1"/>
          <p:nvPr>
            <p:ph idx="1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11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1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1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2"/>
          <p:cNvSpPr txBox="1"/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2"/>
          <p:cNvSpPr txBox="1"/>
          <p:nvPr>
            <p:ph idx="1" type="body"/>
          </p:nvPr>
        </p:nvSpPr>
        <p:spPr>
          <a:xfrm>
            <a:off x="1366139" y="3632200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99" name="Google Shape;99;p12"/>
          <p:cNvSpPr txBox="1"/>
          <p:nvPr>
            <p:ph idx="2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0" name="Google Shape;100;p12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3" name="Google Shape;103;p12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04" name="Google Shape;104;p12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b="0" i="0" sz="1800" u="none" cap="none" strike="noStrike">
              <a:solidFill>
                <a:srgbClr val="BFE47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3"/>
          <p:cNvSpPr txBox="1"/>
          <p:nvPr>
            <p:ph type="title"/>
          </p:nvPr>
        </p:nvSpPr>
        <p:spPr>
          <a:xfrm>
            <a:off x="677335" y="1931988"/>
            <a:ext cx="8596668" cy="25954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3"/>
          <p:cNvSpPr txBox="1"/>
          <p:nvPr>
            <p:ph idx="1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8" name="Google Shape;108;p13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Name Card">
  <p:cSld name="Quote Name Card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"/>
          <p:cNvSpPr txBox="1"/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4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14" name="Google Shape;114;p14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5" name="Google Shape;115;p14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1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8" name="Google Shape;118;p14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19" name="Google Shape;119;p1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ue or False">
  <p:cSld name="True or False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5"/>
          <p:cNvSpPr txBox="1"/>
          <p:nvPr>
            <p:ph type="title"/>
          </p:nvPr>
        </p:nvSpPr>
        <p:spPr>
          <a:xfrm>
            <a:off x="685799" y="609600"/>
            <a:ext cx="8588203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5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23" name="Google Shape;123;p15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4" name="Google Shape;124;p15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15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15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6"/>
          <p:cNvSpPr txBox="1"/>
          <p:nvPr>
            <p:ph idx="1" type="body"/>
          </p:nvPr>
        </p:nvSpPr>
        <p:spPr>
          <a:xfrm rot="5400000">
            <a:off x="3035281" y="-197358"/>
            <a:ext cx="3880773" cy="859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0" name="Google Shape;130;p16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7"/>
          <p:cNvSpPr txBox="1"/>
          <p:nvPr>
            <p:ph type="title"/>
          </p:nvPr>
        </p:nvSpPr>
        <p:spPr>
          <a:xfrm rot="5400000">
            <a:off x="5994319" y="2582953"/>
            <a:ext cx="5251451" cy="13047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17"/>
          <p:cNvSpPr txBox="1"/>
          <p:nvPr>
            <p:ph idx="1" type="body"/>
          </p:nvPr>
        </p:nvSpPr>
        <p:spPr>
          <a:xfrm rot="5400000">
            <a:off x="1581685" y="-294750"/>
            <a:ext cx="5251450" cy="706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6" name="Google Shape;136;p17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1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1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3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42" name="Google Shape;42;p3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4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" type="body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8" name="Google Shape;48;p4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5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677334" y="2160589"/>
            <a:ext cx="4184035" cy="3880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5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5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6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6"/>
          <p:cNvSpPr txBox="1"/>
          <p:nvPr>
            <p:ph idx="1" type="body"/>
          </p:nvPr>
        </p:nvSpPr>
        <p:spPr>
          <a:xfrm>
            <a:off x="675745" y="2160983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61" name="Google Shape;61;p6"/>
          <p:cNvSpPr txBox="1"/>
          <p:nvPr>
            <p:ph idx="2" type="body"/>
          </p:nvPr>
        </p:nvSpPr>
        <p:spPr>
          <a:xfrm>
            <a:off x="675745" y="2737245"/>
            <a:ext cx="4185623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2" name="Google Shape;62;p6"/>
          <p:cNvSpPr txBox="1"/>
          <p:nvPr>
            <p:ph idx="3" type="body"/>
          </p:nvPr>
        </p:nvSpPr>
        <p:spPr>
          <a:xfrm>
            <a:off x="5088383" y="2160983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63" name="Google Shape;63;p6"/>
          <p:cNvSpPr txBox="1"/>
          <p:nvPr>
            <p:ph idx="4" type="body"/>
          </p:nvPr>
        </p:nvSpPr>
        <p:spPr>
          <a:xfrm>
            <a:off x="5088384" y="2737245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4" name="Google Shape;64;p6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7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7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8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8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8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9"/>
          <p:cNvSpPr txBox="1"/>
          <p:nvPr>
            <p:ph type="title"/>
          </p:nvPr>
        </p:nvSpPr>
        <p:spPr>
          <a:xfrm>
            <a:off x="677334" y="1498604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9"/>
          <p:cNvSpPr txBox="1"/>
          <p:nvPr>
            <p:ph idx="1" type="body"/>
          </p:nvPr>
        </p:nvSpPr>
        <p:spPr>
          <a:xfrm>
            <a:off x="4760461" y="514924"/>
            <a:ext cx="4513541" cy="5526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79" name="Google Shape;79;p9"/>
          <p:cNvSpPr txBox="1"/>
          <p:nvPr>
            <p:ph idx="2" type="body"/>
          </p:nvPr>
        </p:nvSpPr>
        <p:spPr>
          <a:xfrm>
            <a:off x="677334" y="2777069"/>
            <a:ext cx="3854528" cy="25844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/>
        </p:txBody>
      </p:sp>
      <p:sp>
        <p:nvSpPr>
          <p:cNvPr id="80" name="Google Shape;80;p9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9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9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"/>
          <p:cNvSpPr txBox="1"/>
          <p:nvPr>
            <p:ph type="title"/>
          </p:nvPr>
        </p:nvSpPr>
        <p:spPr>
          <a:xfrm>
            <a:off x="677334" y="4800600"/>
            <a:ext cx="8596667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0"/>
          <p:cNvSpPr/>
          <p:nvPr>
            <p:ph idx="2" type="pic"/>
          </p:nvPr>
        </p:nvSpPr>
        <p:spPr>
          <a:xfrm>
            <a:off x="677334" y="609600"/>
            <a:ext cx="8596668" cy="3845718"/>
          </a:xfrm>
          <a:prstGeom prst="rect">
            <a:avLst/>
          </a:prstGeom>
          <a:noFill/>
          <a:ln>
            <a:noFill/>
          </a:ln>
        </p:spPr>
      </p:sp>
      <p:sp>
        <p:nvSpPr>
          <p:cNvPr id="86" name="Google Shape;86;p10"/>
          <p:cNvSpPr txBox="1"/>
          <p:nvPr>
            <p:ph idx="1" type="body"/>
          </p:nvPr>
        </p:nvSpPr>
        <p:spPr>
          <a:xfrm>
            <a:off x="677334" y="5367338"/>
            <a:ext cx="8596667" cy="674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87" name="Google Shape;87;p10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0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0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" name="Google Shape;7;p1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" name="Google Shape;8;p1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" name="Google Shape;9;p1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10" name="Google Shape;10;p1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1" name="Google Shape;11;p1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1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13" name="Google Shape;13;p1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14" name="Google Shape;14;p1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15" name="Google Shape;15;p1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1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fmla="val 0" name="adj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" name="Google Shape;17;p1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b="0" i="0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8" name="Google Shape;18;p1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0988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99719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8956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8956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89560" lvl="5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89560" lvl="6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89559" lvl="7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89559" lvl="8" marL="4114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9" name="Google Shape;19;p1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0" name="Google Shape;20;p1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1" name="Google Shape;21;p1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 txBox="1"/>
          <p:nvPr>
            <p:ph type="ctrTitle"/>
          </p:nvPr>
        </p:nvSpPr>
        <p:spPr>
          <a:xfrm>
            <a:off x="1262369" y="846190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Libre Baskerville"/>
              <a:buNone/>
            </a:pPr>
            <a:r>
              <a:rPr b="1" lang="en-US" sz="88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Suitecase Carrier</a:t>
            </a:r>
            <a:endParaRPr b="1" sz="88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144" name="Google Shape;144;p18"/>
          <p:cNvSpPr txBox="1"/>
          <p:nvPr>
            <p:ph idx="1" type="subTitle"/>
          </p:nvPr>
        </p:nvSpPr>
        <p:spPr>
          <a:xfrm>
            <a:off x="2807833" y="3625830"/>
            <a:ext cx="7766936" cy="26204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b="1" lang="en-US" sz="2400">
                <a:solidFill>
                  <a:srgbClr val="6C911C"/>
                </a:solidFill>
              </a:rPr>
              <a:t>Presented by</a:t>
            </a:r>
            <a:r>
              <a:rPr b="1" lang="en-US" sz="2400">
                <a:solidFill>
                  <a:schemeClr val="dk1"/>
                </a:solidFill>
              </a:rPr>
              <a:t>:  Ayman Abu-Eideh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rPr b="1" lang="en-US" sz="2400">
                <a:solidFill>
                  <a:schemeClr val="dk1"/>
                </a:solidFill>
              </a:rPr>
              <a:t>       			    Zaid Habiba</a:t>
            </a:r>
            <a:endParaRPr b="1"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rPr b="1" lang="en-US" sz="2400">
                <a:solidFill>
                  <a:srgbClr val="6C911C"/>
                </a:solidFill>
              </a:rPr>
              <a:t>Supervisor:      </a:t>
            </a:r>
            <a:r>
              <a:rPr b="1" lang="en-US" sz="2400">
                <a:solidFill>
                  <a:schemeClr val="dk1"/>
                </a:solidFill>
              </a:rPr>
              <a:t>Dr.Luai Malhis</a:t>
            </a:r>
            <a:endParaRPr b="1"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rPr b="1" lang="en-US" sz="2400">
                <a:solidFill>
                  <a:schemeClr val="dk1"/>
                </a:solidFill>
              </a:rPr>
              <a:t>				    Dr.Mona Demaidi</a:t>
            </a:r>
            <a:endParaRPr b="1"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7"/>
          <p:cNvSpPr txBox="1"/>
          <p:nvPr>
            <p:ph idx="1" type="body"/>
          </p:nvPr>
        </p:nvSpPr>
        <p:spPr>
          <a:xfrm>
            <a:off x="677334" y="711201"/>
            <a:ext cx="5799666" cy="5330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240"/>
              <a:buFont typeface="Courier New"/>
              <a:buChar char="o"/>
            </a:pPr>
            <a:r>
              <a:rPr lang="en-US" sz="2800">
                <a:solidFill>
                  <a:schemeClr val="dk1"/>
                </a:solidFill>
              </a:rPr>
              <a:t>   </a:t>
            </a: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Dual H-Bridge</a:t>
            </a:r>
            <a:r>
              <a:rPr lang="en-US" sz="3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:</a:t>
            </a:r>
            <a:endParaRPr/>
          </a:p>
          <a:p>
            <a:pPr indent="-180340" lvl="0" marL="342900" rtl="0" algn="l">
              <a:spcBef>
                <a:spcPts val="1000"/>
              </a:spcBef>
              <a:spcAft>
                <a:spcPts val="0"/>
              </a:spcAft>
              <a:buSzPts val="2560"/>
              <a:buFont typeface="Courier New"/>
              <a:buNone/>
            </a:pPr>
            <a:r>
              <a:t/>
            </a:r>
            <a:endParaRPr sz="3200">
              <a:solidFill>
                <a:schemeClr val="dk1"/>
              </a:solidFill>
            </a:endParaRPr>
          </a:p>
          <a:p>
            <a:pPr indent="-285750" lvl="1" marL="685800" rtl="0" algn="l">
              <a:spcBef>
                <a:spcPts val="1000"/>
              </a:spcBef>
              <a:spcAft>
                <a:spcPts val="0"/>
              </a:spcAft>
              <a:buSzPts val="192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</a:rPr>
              <a:t>Two DC motors to move the wheels of the robot.</a:t>
            </a:r>
            <a:endParaRPr/>
          </a:p>
          <a:p>
            <a:pPr indent="-285750" lvl="1" marL="685800" rtl="0" algn="l">
              <a:spcBef>
                <a:spcPts val="1000"/>
              </a:spcBef>
              <a:spcAft>
                <a:spcPts val="0"/>
              </a:spcAft>
              <a:buSzPts val="192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</a:rPr>
              <a:t>The direction of movement will be determined by detecting the movement of the user’s wrist by using the accelerometer sensor</a:t>
            </a:r>
            <a:r>
              <a:rPr lang="en-US" sz="2400"/>
              <a:t>.</a:t>
            </a:r>
            <a:endParaRPr b="1" sz="24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560"/>
              <a:buNone/>
            </a:pPr>
            <a:r>
              <a:t/>
            </a:r>
            <a:endParaRPr sz="3200">
              <a:solidFill>
                <a:schemeClr val="dk1"/>
              </a:solidFill>
            </a:endParaRPr>
          </a:p>
        </p:txBody>
      </p:sp>
      <p:pic>
        <p:nvPicPr>
          <p:cNvPr id="197" name="Google Shape;197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92900" y="1830057"/>
            <a:ext cx="2659380" cy="268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8"/>
          <p:cNvSpPr txBox="1"/>
          <p:nvPr>
            <p:ph idx="1" type="body"/>
          </p:nvPr>
        </p:nvSpPr>
        <p:spPr>
          <a:xfrm>
            <a:off x="677334" y="622301"/>
            <a:ext cx="6263216" cy="5152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en-US" sz="3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Obstacles avoidance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560"/>
              <a:buNone/>
            </a:pPr>
            <a:r>
              <a:t/>
            </a:r>
            <a:endParaRPr sz="3200">
              <a:solidFill>
                <a:schemeClr val="dk1"/>
              </a:solidFill>
            </a:endParaRPr>
          </a:p>
          <a:p>
            <a:pPr indent="0" lvl="1" marL="40005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US" sz="2800">
                <a:solidFill>
                  <a:schemeClr val="dk1"/>
                </a:solidFill>
              </a:rPr>
              <a:t>    Ultrasonic Sensor:</a:t>
            </a:r>
            <a:endParaRPr/>
          </a:p>
          <a:p>
            <a:pPr indent="0" lvl="1" marL="40005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-457200" lvl="1" marL="857250" rtl="0" algn="l">
              <a:spcBef>
                <a:spcPts val="1000"/>
              </a:spcBef>
              <a:spcAft>
                <a:spcPts val="0"/>
              </a:spcAft>
              <a:buSzPts val="192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</a:rPr>
              <a:t>Sense certain distance of its surroundings.</a:t>
            </a:r>
            <a:endParaRPr/>
          </a:p>
          <a:p>
            <a:pPr indent="-457200" lvl="1" marL="857250" rtl="0" algn="l">
              <a:spcBef>
                <a:spcPts val="1000"/>
              </a:spcBef>
              <a:spcAft>
                <a:spcPts val="0"/>
              </a:spcAft>
              <a:buSzPts val="192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</a:rPr>
              <a:t>Locates in the front side of the robot, so that it can avoid hitting with walls or random obstacles. </a:t>
            </a:r>
            <a:br>
              <a:rPr lang="en-US" sz="2800"/>
            </a:br>
            <a:endParaRPr sz="2800">
              <a:solidFill>
                <a:schemeClr val="dk1"/>
              </a:solidFill>
            </a:endParaRPr>
          </a:p>
        </p:txBody>
      </p:sp>
      <p:pic>
        <p:nvPicPr>
          <p:cNvPr descr="HC-SR04 Datasheet" id="203" name="Google Shape;203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00626" y="2606113"/>
            <a:ext cx="2766193" cy="21133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9"/>
          <p:cNvSpPr txBox="1"/>
          <p:nvPr>
            <p:ph idx="1" type="body"/>
          </p:nvPr>
        </p:nvSpPr>
        <p:spPr>
          <a:xfrm>
            <a:off x="677334" y="622301"/>
            <a:ext cx="6263216" cy="5152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en-US" sz="3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Line Following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560"/>
              <a:buNone/>
            </a:pPr>
            <a:r>
              <a:t/>
            </a:r>
            <a:endParaRPr sz="3200">
              <a:solidFill>
                <a:schemeClr val="dk1"/>
              </a:solidFill>
            </a:endParaRPr>
          </a:p>
          <a:p>
            <a:pPr indent="0" lvl="1" marL="40005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US" sz="2800">
                <a:solidFill>
                  <a:schemeClr val="dk1"/>
                </a:solidFill>
              </a:rPr>
              <a:t>    IR Sensors:</a:t>
            </a:r>
            <a:endParaRPr/>
          </a:p>
          <a:p>
            <a:pPr indent="0" lvl="1" marL="40005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-457200" lvl="1" marL="857250" rtl="0" algn="l">
              <a:spcBef>
                <a:spcPts val="1000"/>
              </a:spcBef>
              <a:spcAft>
                <a:spcPts val="0"/>
              </a:spcAft>
              <a:buSzPts val="192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</a:rPr>
              <a:t>Sense White and Black colors.</a:t>
            </a:r>
            <a:endParaRPr/>
          </a:p>
          <a:p>
            <a:pPr indent="-457200" lvl="1" marL="857250" rtl="0" algn="l">
              <a:spcBef>
                <a:spcPts val="1000"/>
              </a:spcBef>
              <a:spcAft>
                <a:spcPts val="0"/>
              </a:spcAft>
              <a:buSzPts val="192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</a:rPr>
              <a:t>Locates the Line in the front side of the robot, so that it’ll follow the Line. </a:t>
            </a:r>
            <a:br>
              <a:rPr lang="en-US" sz="2800"/>
            </a:br>
            <a:endParaRPr sz="2800">
              <a:solidFill>
                <a:schemeClr val="dk1"/>
              </a:solidFill>
            </a:endParaRPr>
          </a:p>
        </p:txBody>
      </p:sp>
      <p:pic>
        <p:nvPicPr>
          <p:cNvPr descr="VEEROBOT Infrared (IR) Proximity/Obstacle Detecting Sensor Module ..." id="209" name="Google Shape;209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40550" y="2182761"/>
            <a:ext cx="2566220" cy="25662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0"/>
          <p:cNvSpPr txBox="1"/>
          <p:nvPr>
            <p:ph idx="1" type="body"/>
          </p:nvPr>
        </p:nvSpPr>
        <p:spPr>
          <a:xfrm>
            <a:off x="677334" y="622301"/>
            <a:ext cx="5647266" cy="5152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en-US" sz="3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Data Receiver: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560"/>
              <a:buNone/>
            </a:pPr>
            <a:r>
              <a:t/>
            </a:r>
            <a:endParaRPr sz="3200">
              <a:solidFill>
                <a:schemeClr val="dk1"/>
              </a:solidFill>
            </a:endParaRPr>
          </a:p>
          <a:p>
            <a:pPr indent="0" lvl="1" marL="40005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US" sz="2800">
                <a:solidFill>
                  <a:schemeClr val="dk1"/>
                </a:solidFill>
              </a:rPr>
              <a:t>    Arduino Uno:</a:t>
            </a:r>
            <a:endParaRPr/>
          </a:p>
          <a:p>
            <a:pPr indent="0" lvl="1" marL="40005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-457200" lvl="1" marL="857250" rtl="0" algn="l">
              <a:spcBef>
                <a:spcPts val="1000"/>
              </a:spcBef>
              <a:spcAft>
                <a:spcPts val="0"/>
              </a:spcAft>
              <a:buSzPts val="192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</a:rPr>
              <a:t>Data from Mobile Bluetooth, Ultrasonic sensot and the IR sensors will be stored in the serial port of the Arduino Uno.</a:t>
            </a:r>
            <a:br>
              <a:rPr lang="en-US" sz="2800"/>
            </a:br>
            <a:endParaRPr sz="2800">
              <a:solidFill>
                <a:schemeClr val="dk1"/>
              </a:solidFill>
            </a:endParaRPr>
          </a:p>
        </p:txBody>
      </p:sp>
      <p:pic>
        <p:nvPicPr>
          <p:cNvPr descr="nirtjo.com/wp-content/uploads/2019/07/arduino-u..." id="215" name="Google Shape;215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90007" y="2743815"/>
            <a:ext cx="2049309" cy="20493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1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>
                <a:solidFill>
                  <a:schemeClr val="dk1"/>
                </a:solidFill>
              </a:rPr>
              <a:t>System design and Archetichture 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21" name="Google Shape;221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2561" y="1437967"/>
            <a:ext cx="8524567" cy="4984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2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>
                <a:solidFill>
                  <a:schemeClr val="dk1"/>
                </a:solidFill>
              </a:rPr>
              <a:t>Line Following Logic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27" name="Google Shape;227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7640" y="1696065"/>
            <a:ext cx="7477432" cy="43674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3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Libre Baskerville"/>
              <a:buNone/>
            </a:pPr>
            <a:r>
              <a:rPr b="1" lang="en-US" sz="4800">
                <a:solidFill>
                  <a:srgbClr val="00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Future work </a:t>
            </a:r>
            <a:endParaRPr/>
          </a:p>
        </p:txBody>
      </p:sp>
      <p:sp>
        <p:nvSpPr>
          <p:cNvPr id="233" name="Google Shape;233;p33"/>
          <p:cNvSpPr txBox="1"/>
          <p:nvPr>
            <p:ph idx="1" type="body"/>
          </p:nvPr>
        </p:nvSpPr>
        <p:spPr>
          <a:xfrm>
            <a:off x="677334" y="1643270"/>
            <a:ext cx="8596668" cy="47840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en-US" sz="2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Enhance object avoidance algorithm.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Enhance the model design.</a:t>
            </a:r>
            <a:endParaRPr/>
          </a:p>
          <a:p>
            <a:pPr indent="-200660" lvl="0" marL="34290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Make the robot follows the user automatically.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200660" lvl="0" marL="34290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9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Libre Baskerville"/>
              <a:buNone/>
            </a:pPr>
            <a:r>
              <a:rPr lang="en-US" sz="48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Outline</a:t>
            </a:r>
            <a:endParaRPr sz="48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150" name="Google Shape;150;p19"/>
          <p:cNvSpPr txBox="1"/>
          <p:nvPr>
            <p:ph idx="1" type="body"/>
          </p:nvPr>
        </p:nvSpPr>
        <p:spPr>
          <a:xfrm>
            <a:off x="677334" y="1930400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en-US" sz="2800">
                <a:solidFill>
                  <a:schemeClr val="dk1"/>
                </a:solidFill>
              </a:rPr>
              <a:t>What is Suitecase Carrier.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 sz="2800">
                <a:solidFill>
                  <a:schemeClr val="dk1"/>
                </a:solidFill>
              </a:rPr>
              <a:t>Motivation.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 sz="2800">
                <a:solidFill>
                  <a:schemeClr val="dk1"/>
                </a:solidFill>
              </a:rPr>
              <a:t>How does it work.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 sz="2800">
                <a:solidFill>
                  <a:schemeClr val="dk1"/>
                </a:solidFill>
              </a:rPr>
              <a:t>Technical choices.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 sz="2800">
                <a:solidFill>
                  <a:schemeClr val="dk1"/>
                </a:solidFill>
              </a:rPr>
              <a:t>Methods &amp; Techniques.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 sz="2800">
                <a:solidFill>
                  <a:schemeClr val="dk1"/>
                </a:solidFill>
              </a:rPr>
              <a:t>System Design and Architecture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 sz="2800">
                <a:solidFill>
                  <a:schemeClr val="dk1"/>
                </a:solidFill>
              </a:rPr>
              <a:t>Line Following logic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 sz="2800">
                <a:solidFill>
                  <a:schemeClr val="dk1"/>
                </a:solidFill>
              </a:rPr>
              <a:t>Future work.</a:t>
            </a:r>
            <a:endParaRPr/>
          </a:p>
          <a:p>
            <a:pPr indent="-258318" lvl="0" marL="342900" rtl="0" algn="l"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r>
              <a:t/>
            </a:r>
            <a:endParaRPr/>
          </a:p>
          <a:p>
            <a:pPr indent="-258318" lvl="0" marL="342900" rtl="0" algn="l"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r>
              <a:t/>
            </a:r>
            <a:endParaRPr/>
          </a:p>
          <a:p>
            <a:pPr indent="-258318" lvl="0" marL="342900" rtl="0" algn="l"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r>
              <a:t/>
            </a:r>
            <a:endParaRPr/>
          </a:p>
          <a:p>
            <a:pPr indent="-258318" lvl="0" marL="342900" rtl="0" algn="l"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r>
              <a:t/>
            </a:r>
            <a:endParaRPr/>
          </a:p>
          <a:p>
            <a:pPr indent="-258318" lvl="0" marL="342900" rtl="0" algn="l"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0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Libre Baskerville"/>
              <a:buNone/>
            </a:pPr>
            <a:r>
              <a:rPr b="1" lang="en-US" sz="48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What is SuiteCase Carrier ?</a:t>
            </a:r>
            <a:endParaRPr b="1" sz="48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156" name="Google Shape;156;p20"/>
          <p:cNvSpPr txBox="1"/>
          <p:nvPr/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Char char="►"/>
            </a:pPr>
            <a:r>
              <a:rPr b="0" i="0" lang="en-US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SuiteCase Carrier is a robot that helps travellers in their travel by carrying their suitecase.</a:t>
            </a:r>
            <a:endParaRPr/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Char char="►"/>
            </a:pPr>
            <a:r>
              <a:rPr b="0" i="0" lang="en-US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It can be controlled via mobile.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1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Libre Baskerville"/>
              <a:buNone/>
            </a:pPr>
            <a:r>
              <a:rPr b="1" lang="en-US" sz="48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Motivation</a:t>
            </a:r>
            <a:endParaRPr b="1" sz="48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162" name="Google Shape;162;p21"/>
          <p:cNvSpPr txBox="1"/>
          <p:nvPr>
            <p:ph idx="1" type="body"/>
          </p:nvPr>
        </p:nvSpPr>
        <p:spPr>
          <a:xfrm>
            <a:off x="677334" y="2086377"/>
            <a:ext cx="9020458" cy="42629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en-US" sz="2800">
                <a:solidFill>
                  <a:schemeClr val="dk1"/>
                </a:solidFill>
              </a:rPr>
              <a:t>People tend to use more technology in order to save time and effort.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>
                <a:solidFill>
                  <a:schemeClr val="dk1"/>
                </a:solidFill>
              </a:rPr>
              <a:t>Travelers have problems when the have many suitecases.</a:t>
            </a:r>
            <a:endParaRPr sz="2800">
              <a:solidFill>
                <a:schemeClr val="dk1"/>
              </a:solidFill>
            </a:endParaRPr>
          </a:p>
          <a:p>
            <a:pPr indent="-200660" lvl="0" marL="34290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2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Libre Baskerville"/>
              <a:buNone/>
            </a:pPr>
            <a:r>
              <a:rPr b="1" lang="en-US" sz="4800">
                <a:solidFill>
                  <a:srgbClr val="00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How does it work?</a:t>
            </a:r>
            <a:endParaRPr/>
          </a:p>
        </p:txBody>
      </p:sp>
      <p:sp>
        <p:nvSpPr>
          <p:cNvPr id="168" name="Google Shape;168;p22"/>
          <p:cNvSpPr txBox="1"/>
          <p:nvPr>
            <p:ph idx="1" type="body"/>
          </p:nvPr>
        </p:nvSpPr>
        <p:spPr>
          <a:xfrm>
            <a:off x="770099" y="1696763"/>
            <a:ext cx="8596668" cy="49160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en-US" sz="2800">
                <a:solidFill>
                  <a:schemeClr val="dk1"/>
                </a:solidFill>
              </a:rPr>
              <a:t>By sending commands using the  phone.</a:t>
            </a:r>
            <a:endParaRPr/>
          </a:p>
          <a:p>
            <a:pPr indent="-200660" lvl="0" marL="34290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>
                <a:solidFill>
                  <a:schemeClr val="dk1"/>
                </a:solidFill>
              </a:rPr>
              <a:t>The robot avoids colliding with obstacles while moving.</a:t>
            </a:r>
            <a:endParaRPr/>
          </a:p>
          <a:p>
            <a:pPr indent="-200660" lvl="0" marL="34290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>
                <a:solidFill>
                  <a:schemeClr val="dk1"/>
                </a:solidFill>
              </a:rPr>
              <a:t>The user has the option to use the line following mode or manual mode.</a:t>
            </a:r>
            <a:endParaRPr/>
          </a:p>
          <a:p>
            <a:pPr indent="-200660" lvl="0" marL="34290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/>
          </a:p>
          <a:p>
            <a:pPr indent="-372110" lvl="0" marL="514350" rtl="0" algn="l">
              <a:spcBef>
                <a:spcPts val="1000"/>
              </a:spcBef>
              <a:spcAft>
                <a:spcPts val="0"/>
              </a:spcAft>
              <a:buSzPts val="2240"/>
              <a:buFont typeface="Trebuchet MS"/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3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Libre Baskerville"/>
              <a:buNone/>
            </a:pPr>
            <a:r>
              <a:rPr b="1" lang="en-US" sz="48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Technical choices</a:t>
            </a:r>
            <a:endParaRPr b="1" sz="48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174" name="Google Shape;174;p23"/>
          <p:cNvSpPr txBox="1"/>
          <p:nvPr>
            <p:ph idx="1" type="body"/>
          </p:nvPr>
        </p:nvSpPr>
        <p:spPr>
          <a:xfrm>
            <a:off x="486834" y="1759231"/>
            <a:ext cx="8606366" cy="43748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en-US" sz="2800">
                <a:solidFill>
                  <a:schemeClr val="dk1"/>
                </a:solidFill>
              </a:rPr>
              <a:t>Control using phone:</a:t>
            </a:r>
            <a:endParaRPr/>
          </a:p>
          <a:p>
            <a:pPr indent="-285750" lvl="1" marL="742950" rtl="0" algn="l">
              <a:spcBef>
                <a:spcPts val="1000"/>
              </a:spcBef>
              <a:spcAft>
                <a:spcPts val="0"/>
              </a:spcAft>
              <a:buSzPts val="2080"/>
              <a:buFont typeface="Arial"/>
              <a:buChar char="•"/>
            </a:pPr>
            <a:r>
              <a:rPr lang="en-US" sz="2600">
                <a:solidFill>
                  <a:schemeClr val="dk1"/>
                </a:solidFill>
              </a:rPr>
              <a:t>Bluetooth module.</a:t>
            </a:r>
            <a:endParaRPr/>
          </a:p>
          <a:p>
            <a:pPr indent="0" lvl="1" marL="457200" rtl="0" algn="l">
              <a:spcBef>
                <a:spcPts val="1000"/>
              </a:spcBef>
              <a:spcAft>
                <a:spcPts val="0"/>
              </a:spcAft>
              <a:buSzPts val="2080"/>
              <a:buNone/>
            </a:pPr>
            <a:r>
              <a:t/>
            </a:r>
            <a:endParaRPr sz="2600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>
                <a:solidFill>
                  <a:schemeClr val="dk1"/>
                </a:solidFill>
              </a:rPr>
              <a:t>Moving the wheels:</a:t>
            </a:r>
            <a:endParaRPr/>
          </a:p>
          <a:p>
            <a:pPr indent="-285750" lvl="1" marL="742950" rtl="0" algn="l">
              <a:spcBef>
                <a:spcPts val="1000"/>
              </a:spcBef>
              <a:spcAft>
                <a:spcPts val="0"/>
              </a:spcAft>
              <a:buSzPts val="2080"/>
              <a:buFont typeface="Arial"/>
              <a:buChar char="•"/>
            </a:pPr>
            <a:r>
              <a:rPr lang="en-US" sz="2600">
                <a:solidFill>
                  <a:schemeClr val="dk1"/>
                </a:solidFill>
              </a:rPr>
              <a:t>DC Motors.</a:t>
            </a:r>
            <a:endParaRPr/>
          </a:p>
          <a:p>
            <a:pPr indent="-285750" lvl="1" marL="742950" rtl="0" algn="l">
              <a:spcBef>
                <a:spcPts val="1000"/>
              </a:spcBef>
              <a:spcAft>
                <a:spcPts val="0"/>
              </a:spcAft>
              <a:buSzPts val="2080"/>
              <a:buFont typeface="Arial"/>
              <a:buChar char="•"/>
            </a:pPr>
            <a:r>
              <a:rPr lang="en-US" sz="2600">
                <a:solidFill>
                  <a:schemeClr val="dk1"/>
                </a:solidFill>
              </a:rPr>
              <a:t>Dual H-Bridge</a:t>
            </a:r>
            <a:endParaRPr sz="2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4"/>
          <p:cNvSpPr txBox="1"/>
          <p:nvPr>
            <p:ph idx="1" type="body"/>
          </p:nvPr>
        </p:nvSpPr>
        <p:spPr>
          <a:xfrm>
            <a:off x="677334" y="635001"/>
            <a:ext cx="8596668" cy="5406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en-US" sz="2800">
                <a:solidFill>
                  <a:schemeClr val="dk1"/>
                </a:solidFill>
              </a:rPr>
              <a:t>Data Receiver and Processing:</a:t>
            </a:r>
            <a:endParaRPr/>
          </a:p>
          <a:p>
            <a:pPr indent="-285750" lvl="1" marL="742950" rtl="0" algn="l">
              <a:spcBef>
                <a:spcPts val="1000"/>
              </a:spcBef>
              <a:spcAft>
                <a:spcPts val="0"/>
              </a:spcAft>
              <a:buSzPts val="2080"/>
              <a:buFont typeface="Arial"/>
              <a:buChar char="•"/>
            </a:pPr>
            <a:r>
              <a:rPr lang="en-US" sz="2600">
                <a:solidFill>
                  <a:schemeClr val="dk1"/>
                </a:solidFill>
              </a:rPr>
              <a:t>Arduino uno.</a:t>
            </a:r>
            <a:endParaRPr/>
          </a:p>
          <a:p>
            <a:pPr indent="-153669" lvl="1" marL="742950" rtl="0" algn="l">
              <a:spcBef>
                <a:spcPts val="1000"/>
              </a:spcBef>
              <a:spcAft>
                <a:spcPts val="0"/>
              </a:spcAft>
              <a:buSzPts val="2080"/>
              <a:buFont typeface="Arial"/>
              <a:buNone/>
            </a:pPr>
            <a:r>
              <a:t/>
            </a:r>
            <a:endParaRPr sz="2600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>
                <a:solidFill>
                  <a:schemeClr val="dk1"/>
                </a:solidFill>
              </a:rPr>
              <a:t>Obstacle Avoidance :</a:t>
            </a:r>
            <a:endParaRPr/>
          </a:p>
          <a:p>
            <a:pPr indent="-285750" lvl="1" marL="742950" rtl="0" algn="l">
              <a:spcBef>
                <a:spcPts val="1000"/>
              </a:spcBef>
              <a:spcAft>
                <a:spcPts val="0"/>
              </a:spcAft>
              <a:buSzPts val="2080"/>
              <a:buFont typeface="Arial"/>
              <a:buChar char="•"/>
            </a:pPr>
            <a:r>
              <a:rPr lang="en-US" sz="2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Ultrasonic sensor</a:t>
            </a:r>
            <a:endParaRPr/>
          </a:p>
          <a:p>
            <a:pPr indent="-153669" lvl="1" marL="742950" rtl="0" algn="l">
              <a:spcBef>
                <a:spcPts val="1000"/>
              </a:spcBef>
              <a:spcAft>
                <a:spcPts val="0"/>
              </a:spcAft>
              <a:buSzPts val="2080"/>
              <a:buFont typeface="Arial"/>
              <a:buNone/>
            </a:pPr>
            <a:r>
              <a:t/>
            </a:r>
            <a:endParaRPr sz="26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Line following:</a:t>
            </a:r>
            <a:endParaRPr sz="2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457200" lvl="1" marL="857250" rtl="0" algn="l">
              <a:spcBef>
                <a:spcPts val="1000"/>
              </a:spcBef>
              <a:spcAft>
                <a:spcPts val="0"/>
              </a:spcAft>
              <a:buSzPts val="2080"/>
              <a:buFont typeface="Arial"/>
              <a:buChar char="•"/>
            </a:pPr>
            <a:r>
              <a:rPr lang="en-US" sz="2600">
                <a:solidFill>
                  <a:schemeClr val="dk1"/>
                </a:solidFill>
              </a:rPr>
              <a:t>IR-Sensor</a:t>
            </a:r>
            <a:endParaRPr sz="2600">
              <a:solidFill>
                <a:schemeClr val="dk1"/>
              </a:solidFill>
            </a:endParaRPr>
          </a:p>
          <a:p>
            <a:pPr indent="0" lvl="1" marL="400050" rtl="0" algn="l">
              <a:spcBef>
                <a:spcPts val="1000"/>
              </a:spcBef>
              <a:spcAft>
                <a:spcPts val="0"/>
              </a:spcAft>
              <a:buSzPts val="2080"/>
              <a:buNone/>
            </a:pPr>
            <a:r>
              <a:t/>
            </a:r>
            <a:endParaRPr sz="2600"/>
          </a:p>
          <a:p>
            <a:pPr indent="-153669" lvl="1" marL="742950" rtl="0" algn="l">
              <a:spcBef>
                <a:spcPts val="1000"/>
              </a:spcBef>
              <a:spcAft>
                <a:spcPts val="0"/>
              </a:spcAft>
              <a:buSzPts val="2080"/>
              <a:buFont typeface="Arial"/>
              <a:buNone/>
            </a:pPr>
            <a:r>
              <a:t/>
            </a:r>
            <a:endParaRPr sz="2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5"/>
          <p:cNvSpPr txBox="1"/>
          <p:nvPr>
            <p:ph idx="1" type="body"/>
          </p:nvPr>
        </p:nvSpPr>
        <p:spPr>
          <a:xfrm>
            <a:off x="677334" y="622301"/>
            <a:ext cx="6104466" cy="5152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en-US" sz="3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Control using phone :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560"/>
              <a:buNone/>
            </a:pPr>
            <a:r>
              <a:t/>
            </a:r>
            <a:endParaRPr sz="3200">
              <a:solidFill>
                <a:schemeClr val="dk1"/>
              </a:solidFill>
            </a:endParaRPr>
          </a:p>
          <a:p>
            <a:pPr indent="0" lvl="1" marL="40005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US" sz="2800">
                <a:solidFill>
                  <a:schemeClr val="dk1"/>
                </a:solidFill>
              </a:rPr>
              <a:t> </a:t>
            </a:r>
            <a:r>
              <a:rPr b="1" lang="en-US" sz="28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Bluetooth module</a:t>
            </a:r>
            <a:endParaRPr/>
          </a:p>
          <a:p>
            <a:pPr indent="0" lvl="1" marL="400050" rtl="0" algn="l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-457200" lvl="1" marL="857250" rtl="0" algn="l">
              <a:spcBef>
                <a:spcPts val="1000"/>
              </a:spcBef>
              <a:spcAft>
                <a:spcPts val="0"/>
              </a:spcAft>
              <a:buSzPts val="192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</a:rPr>
              <a:t>Connected to UART of Arduino Mega.</a:t>
            </a:r>
            <a:endParaRPr/>
          </a:p>
          <a:p>
            <a:pPr indent="-457200" lvl="1" marL="857250" rtl="0" algn="l">
              <a:spcBef>
                <a:spcPts val="1000"/>
              </a:spcBef>
              <a:spcAft>
                <a:spcPts val="0"/>
              </a:spcAft>
              <a:buSzPts val="192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</a:rPr>
              <a:t>To send voice commands, tools selection options and DC Motor movement commands to the Arduino Mega.</a:t>
            </a:r>
            <a:br>
              <a:rPr lang="en-US" sz="2800"/>
            </a:br>
            <a:endParaRPr sz="2800">
              <a:solidFill>
                <a:schemeClr val="dk1"/>
              </a:solidFill>
            </a:endParaRPr>
          </a:p>
        </p:txBody>
      </p:sp>
      <p:pic>
        <p:nvPicPr>
          <p:cNvPr id="185" name="Google Shape;185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46937" y="2179637"/>
            <a:ext cx="2570163" cy="25701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6"/>
          <p:cNvSpPr txBox="1"/>
          <p:nvPr>
            <p:ph idx="1" type="body"/>
          </p:nvPr>
        </p:nvSpPr>
        <p:spPr>
          <a:xfrm>
            <a:off x="677334" y="850901"/>
            <a:ext cx="5609166" cy="5190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en-US" sz="3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Moving the wheels:</a:t>
            </a:r>
            <a:endParaRPr b="1" sz="3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b="1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240"/>
              <a:buFont typeface="Courier New"/>
              <a:buChar char="o"/>
            </a:pPr>
            <a:r>
              <a:rPr lang="en-US" sz="2800">
                <a:solidFill>
                  <a:schemeClr val="dk1"/>
                </a:solidFill>
              </a:rPr>
              <a:t>   DC-motor:</a:t>
            </a:r>
            <a:endParaRPr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 b="1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-285750" lvl="1" marL="685800" rtl="0" algn="l">
              <a:spcBef>
                <a:spcPts val="1000"/>
              </a:spcBef>
              <a:spcAft>
                <a:spcPts val="0"/>
              </a:spcAft>
              <a:buSzPts val="192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</a:rPr>
              <a:t>Four DC motors to move the wheels of the robot.</a:t>
            </a:r>
            <a:endParaRPr/>
          </a:p>
          <a:p>
            <a:pPr indent="-285750" lvl="1" marL="685800" rtl="0" algn="l">
              <a:spcBef>
                <a:spcPts val="1000"/>
              </a:spcBef>
              <a:spcAft>
                <a:spcPts val="0"/>
              </a:spcAft>
              <a:buSzPts val="192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</a:rPr>
              <a:t>The direction of movement will be determined by processing the command from phone or by following the line</a:t>
            </a:r>
            <a:r>
              <a:rPr lang="en-US" sz="2400"/>
              <a:t>.</a:t>
            </a:r>
            <a:endParaRPr b="1" sz="24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191" name="Google Shape;191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35800" y="2716847"/>
            <a:ext cx="2400300" cy="23504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acet">
  <a:themeElements>
    <a:clrScheme name="Facet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