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7" r:id="rId5"/>
    <p:sldId id="284" r:id="rId6"/>
    <p:sldId id="270" r:id="rId7"/>
    <p:sldId id="268" r:id="rId8"/>
    <p:sldId id="269" r:id="rId9"/>
    <p:sldId id="282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93" r:id="rId18"/>
    <p:sldId id="291" r:id="rId19"/>
    <p:sldId id="295" r:id="rId20"/>
    <p:sldId id="278" r:id="rId21"/>
    <p:sldId id="296" r:id="rId22"/>
    <p:sldId id="297" r:id="rId23"/>
    <p:sldId id="298" r:id="rId24"/>
    <p:sldId id="28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ADA"/>
    <a:srgbClr val="7BEBD8"/>
    <a:srgbClr val="8335E5"/>
    <a:srgbClr val="6B8DE1"/>
    <a:srgbClr val="6C92E1"/>
    <a:srgbClr val="6313DC"/>
    <a:srgbClr val="030553"/>
    <a:srgbClr val="7D4BC9"/>
    <a:srgbClr val="16286E"/>
    <a:srgbClr val="652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92341D-E4B8-4BE3-BFC5-9B93895F8E1B}" v="108" dt="2025-06-27T13:51:14.6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60" y="78"/>
      </p:cViewPr>
      <p:guideLst>
        <p:guide orient="horz" pos="2064"/>
        <p:guide pos="3840"/>
        <p:guide pos="456"/>
        <p:guide pos="72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2CAB3E-D845-4322-A79F-A4C568883700}" type="doc">
      <dgm:prSet loTypeId="urn:microsoft.com/office/officeart/2005/8/layout/vProcess5" loCatId="process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0C0637AB-EAC7-4667-B53A-16F7FAA4F43E}">
      <dgm:prSet/>
      <dgm:spPr/>
      <dgm:t>
        <a:bodyPr/>
        <a:lstStyle/>
        <a:p>
          <a:r>
            <a:rPr lang="en-US" b="1"/>
            <a:t>Operational Workflow:</a:t>
          </a:r>
          <a:endParaRPr lang="en-US"/>
        </a:p>
      </dgm:t>
    </dgm:pt>
    <dgm:pt modelId="{17CC62F4-89F6-4BF9-A465-36C39BE3E9DF}" type="parTrans" cxnId="{536140AF-3618-4D62-A4C2-2EDD4C25EDAA}">
      <dgm:prSet/>
      <dgm:spPr/>
      <dgm:t>
        <a:bodyPr/>
        <a:lstStyle/>
        <a:p>
          <a:endParaRPr lang="en-US"/>
        </a:p>
      </dgm:t>
    </dgm:pt>
    <dgm:pt modelId="{DE4107D0-4909-441A-AEC7-A075BACA8717}" type="sibTrans" cxnId="{536140AF-3618-4D62-A4C2-2EDD4C25EDAA}">
      <dgm:prSet/>
      <dgm:spPr/>
      <dgm:t>
        <a:bodyPr/>
        <a:lstStyle/>
        <a:p>
          <a:endParaRPr lang="en-US"/>
        </a:p>
      </dgm:t>
    </dgm:pt>
    <dgm:pt modelId="{634DAB44-EB0E-44FB-BCEB-4EBE42CF2C45}">
      <dgm:prSet/>
      <dgm:spPr/>
      <dgm:t>
        <a:bodyPr/>
        <a:lstStyle/>
        <a:p>
          <a:r>
            <a:rPr lang="en-US"/>
            <a:t>🟡 The system starts by transporting empty containers via the conveyor.</a:t>
          </a:r>
        </a:p>
      </dgm:t>
    </dgm:pt>
    <dgm:pt modelId="{BFFE08D6-ADA2-4413-B93E-9E1B055F9CE5}" type="parTrans" cxnId="{A991B877-AD0E-42F2-A0C3-51B6757838A5}">
      <dgm:prSet/>
      <dgm:spPr/>
      <dgm:t>
        <a:bodyPr/>
        <a:lstStyle/>
        <a:p>
          <a:endParaRPr lang="en-US"/>
        </a:p>
      </dgm:t>
    </dgm:pt>
    <dgm:pt modelId="{8A52B83E-9A70-4480-BB03-FAC4E7974386}" type="sibTrans" cxnId="{A991B877-AD0E-42F2-A0C3-51B6757838A5}">
      <dgm:prSet/>
      <dgm:spPr/>
      <dgm:t>
        <a:bodyPr/>
        <a:lstStyle/>
        <a:p>
          <a:endParaRPr lang="en-US"/>
        </a:p>
      </dgm:t>
    </dgm:pt>
    <dgm:pt modelId="{4FDBA686-97B7-402D-B2EC-084F3C4D81F1}">
      <dgm:prSet/>
      <dgm:spPr/>
      <dgm:t>
        <a:bodyPr/>
        <a:lstStyle/>
        <a:p>
          <a:r>
            <a:rPr lang="en-US"/>
            <a:t>🟡 The pump is activated to fill the container with the specified amount upon detection.</a:t>
          </a:r>
        </a:p>
      </dgm:t>
    </dgm:pt>
    <dgm:pt modelId="{A6396432-10C7-4AE1-A9C6-25B2B267D222}" type="parTrans" cxnId="{04800B07-7B9B-44E4-B788-D08F4456CC86}">
      <dgm:prSet/>
      <dgm:spPr/>
      <dgm:t>
        <a:bodyPr/>
        <a:lstStyle/>
        <a:p>
          <a:endParaRPr lang="en-US"/>
        </a:p>
      </dgm:t>
    </dgm:pt>
    <dgm:pt modelId="{8418E715-0650-48C3-AFC7-35730BFBDDD2}" type="sibTrans" cxnId="{04800B07-7B9B-44E4-B788-D08F4456CC86}">
      <dgm:prSet/>
      <dgm:spPr/>
      <dgm:t>
        <a:bodyPr/>
        <a:lstStyle/>
        <a:p>
          <a:endParaRPr lang="en-US"/>
        </a:p>
      </dgm:t>
    </dgm:pt>
    <dgm:pt modelId="{49F78978-D683-45F1-B34A-7CF9AB14D91F}">
      <dgm:prSet/>
      <dgm:spPr/>
      <dgm:t>
        <a:bodyPr/>
        <a:lstStyle/>
        <a:p>
          <a:r>
            <a:rPr lang="en-US"/>
            <a:t>🟡 The mixer speed is controlled to ensure product consistency.</a:t>
          </a:r>
        </a:p>
      </dgm:t>
    </dgm:pt>
    <dgm:pt modelId="{8669F0A7-470E-44CF-8034-925A8C294ABB}" type="parTrans" cxnId="{6BC58D84-C278-4431-8D18-0BFDC1F52857}">
      <dgm:prSet/>
      <dgm:spPr/>
      <dgm:t>
        <a:bodyPr/>
        <a:lstStyle/>
        <a:p>
          <a:endParaRPr lang="en-US"/>
        </a:p>
      </dgm:t>
    </dgm:pt>
    <dgm:pt modelId="{ABB7DBC2-9E46-4011-81F2-FD82363786D3}" type="sibTrans" cxnId="{6BC58D84-C278-4431-8D18-0BFDC1F52857}">
      <dgm:prSet/>
      <dgm:spPr/>
      <dgm:t>
        <a:bodyPr/>
        <a:lstStyle/>
        <a:p>
          <a:endParaRPr lang="en-US"/>
        </a:p>
      </dgm:t>
    </dgm:pt>
    <dgm:pt modelId="{B1A42F82-50E4-42F4-8E1A-790CC41F3B99}">
      <dgm:prSet/>
      <dgm:spPr/>
      <dgm:t>
        <a:bodyPr/>
        <a:lstStyle/>
        <a:p>
          <a:r>
            <a:rPr lang="en-US"/>
            <a:t>🟡 The nozzle valve is precisely operated to prevent dripping and ensure process cleanliness.</a:t>
          </a:r>
        </a:p>
      </dgm:t>
    </dgm:pt>
    <dgm:pt modelId="{35813D34-0E98-4070-B04B-8A57EDFFA65B}" type="parTrans" cxnId="{9D661CA7-CF1D-44DB-A47B-9222F7D55428}">
      <dgm:prSet/>
      <dgm:spPr/>
      <dgm:t>
        <a:bodyPr/>
        <a:lstStyle/>
        <a:p>
          <a:endParaRPr lang="en-US"/>
        </a:p>
      </dgm:t>
    </dgm:pt>
    <dgm:pt modelId="{20C1F772-74AF-4210-8D94-C2A1D0F4D365}" type="sibTrans" cxnId="{9D661CA7-CF1D-44DB-A47B-9222F7D55428}">
      <dgm:prSet/>
      <dgm:spPr/>
      <dgm:t>
        <a:bodyPr/>
        <a:lstStyle/>
        <a:p>
          <a:endParaRPr lang="en-US"/>
        </a:p>
      </dgm:t>
    </dgm:pt>
    <dgm:pt modelId="{2AA43CC0-B644-4740-B34B-BF974219F736}" type="pres">
      <dgm:prSet presAssocID="{CB2CAB3E-D845-4322-A79F-A4C568883700}" presName="outerComposite" presStyleCnt="0">
        <dgm:presLayoutVars>
          <dgm:chMax val="5"/>
          <dgm:dir/>
          <dgm:resizeHandles val="exact"/>
        </dgm:presLayoutVars>
      </dgm:prSet>
      <dgm:spPr/>
    </dgm:pt>
    <dgm:pt modelId="{21734232-3968-4CB9-997C-EDB0F804EDD7}" type="pres">
      <dgm:prSet presAssocID="{CB2CAB3E-D845-4322-A79F-A4C568883700}" presName="dummyMaxCanvas" presStyleCnt="0">
        <dgm:presLayoutVars/>
      </dgm:prSet>
      <dgm:spPr/>
    </dgm:pt>
    <dgm:pt modelId="{896E674E-647E-43D5-AE42-F624D9DC3D8F}" type="pres">
      <dgm:prSet presAssocID="{CB2CAB3E-D845-4322-A79F-A4C568883700}" presName="FiveNodes_1" presStyleLbl="node1" presStyleIdx="0" presStyleCnt="5">
        <dgm:presLayoutVars>
          <dgm:bulletEnabled val="1"/>
        </dgm:presLayoutVars>
      </dgm:prSet>
      <dgm:spPr/>
    </dgm:pt>
    <dgm:pt modelId="{47931335-C418-448C-8A8D-D5C1275F7782}" type="pres">
      <dgm:prSet presAssocID="{CB2CAB3E-D845-4322-A79F-A4C568883700}" presName="FiveNodes_2" presStyleLbl="node1" presStyleIdx="1" presStyleCnt="5">
        <dgm:presLayoutVars>
          <dgm:bulletEnabled val="1"/>
        </dgm:presLayoutVars>
      </dgm:prSet>
      <dgm:spPr/>
    </dgm:pt>
    <dgm:pt modelId="{272717DF-5724-46E5-A9F9-E344456478C6}" type="pres">
      <dgm:prSet presAssocID="{CB2CAB3E-D845-4322-A79F-A4C568883700}" presName="FiveNodes_3" presStyleLbl="node1" presStyleIdx="2" presStyleCnt="5">
        <dgm:presLayoutVars>
          <dgm:bulletEnabled val="1"/>
        </dgm:presLayoutVars>
      </dgm:prSet>
      <dgm:spPr/>
    </dgm:pt>
    <dgm:pt modelId="{261E74FE-1821-4EB0-A6D6-51F02A1630C6}" type="pres">
      <dgm:prSet presAssocID="{CB2CAB3E-D845-4322-A79F-A4C568883700}" presName="FiveNodes_4" presStyleLbl="node1" presStyleIdx="3" presStyleCnt="5">
        <dgm:presLayoutVars>
          <dgm:bulletEnabled val="1"/>
        </dgm:presLayoutVars>
      </dgm:prSet>
      <dgm:spPr/>
    </dgm:pt>
    <dgm:pt modelId="{3C5B8952-6353-4B18-8F20-315B47BA66E8}" type="pres">
      <dgm:prSet presAssocID="{CB2CAB3E-D845-4322-A79F-A4C568883700}" presName="FiveNodes_5" presStyleLbl="node1" presStyleIdx="4" presStyleCnt="5">
        <dgm:presLayoutVars>
          <dgm:bulletEnabled val="1"/>
        </dgm:presLayoutVars>
      </dgm:prSet>
      <dgm:spPr/>
    </dgm:pt>
    <dgm:pt modelId="{AC331A74-092E-48DB-A16D-733CB0CE199E}" type="pres">
      <dgm:prSet presAssocID="{CB2CAB3E-D845-4322-A79F-A4C568883700}" presName="FiveConn_1-2" presStyleLbl="fgAccFollowNode1" presStyleIdx="0" presStyleCnt="4">
        <dgm:presLayoutVars>
          <dgm:bulletEnabled val="1"/>
        </dgm:presLayoutVars>
      </dgm:prSet>
      <dgm:spPr/>
    </dgm:pt>
    <dgm:pt modelId="{A3B8E036-72B2-4037-8F75-6FB76391D286}" type="pres">
      <dgm:prSet presAssocID="{CB2CAB3E-D845-4322-A79F-A4C568883700}" presName="FiveConn_2-3" presStyleLbl="fgAccFollowNode1" presStyleIdx="1" presStyleCnt="4">
        <dgm:presLayoutVars>
          <dgm:bulletEnabled val="1"/>
        </dgm:presLayoutVars>
      </dgm:prSet>
      <dgm:spPr/>
    </dgm:pt>
    <dgm:pt modelId="{27405A8B-5D08-4EFB-81CF-34027604ADA2}" type="pres">
      <dgm:prSet presAssocID="{CB2CAB3E-D845-4322-A79F-A4C568883700}" presName="FiveConn_3-4" presStyleLbl="fgAccFollowNode1" presStyleIdx="2" presStyleCnt="4">
        <dgm:presLayoutVars>
          <dgm:bulletEnabled val="1"/>
        </dgm:presLayoutVars>
      </dgm:prSet>
      <dgm:spPr/>
    </dgm:pt>
    <dgm:pt modelId="{6EE56E8D-353C-41EF-A46B-85941ECC32EE}" type="pres">
      <dgm:prSet presAssocID="{CB2CAB3E-D845-4322-A79F-A4C568883700}" presName="FiveConn_4-5" presStyleLbl="fgAccFollowNode1" presStyleIdx="3" presStyleCnt="4">
        <dgm:presLayoutVars>
          <dgm:bulletEnabled val="1"/>
        </dgm:presLayoutVars>
      </dgm:prSet>
      <dgm:spPr/>
    </dgm:pt>
    <dgm:pt modelId="{7A86ACF1-4A44-42FB-BCC1-5CAC3EA1DF61}" type="pres">
      <dgm:prSet presAssocID="{CB2CAB3E-D845-4322-A79F-A4C568883700}" presName="FiveNodes_1_text" presStyleLbl="node1" presStyleIdx="4" presStyleCnt="5">
        <dgm:presLayoutVars>
          <dgm:bulletEnabled val="1"/>
        </dgm:presLayoutVars>
      </dgm:prSet>
      <dgm:spPr/>
    </dgm:pt>
    <dgm:pt modelId="{CD57179B-FFAF-47A6-8D1A-AA43FBDA991E}" type="pres">
      <dgm:prSet presAssocID="{CB2CAB3E-D845-4322-A79F-A4C568883700}" presName="FiveNodes_2_text" presStyleLbl="node1" presStyleIdx="4" presStyleCnt="5">
        <dgm:presLayoutVars>
          <dgm:bulletEnabled val="1"/>
        </dgm:presLayoutVars>
      </dgm:prSet>
      <dgm:spPr/>
    </dgm:pt>
    <dgm:pt modelId="{AA3D785D-39B8-4271-9941-272BC06E6B83}" type="pres">
      <dgm:prSet presAssocID="{CB2CAB3E-D845-4322-A79F-A4C568883700}" presName="FiveNodes_3_text" presStyleLbl="node1" presStyleIdx="4" presStyleCnt="5">
        <dgm:presLayoutVars>
          <dgm:bulletEnabled val="1"/>
        </dgm:presLayoutVars>
      </dgm:prSet>
      <dgm:spPr/>
    </dgm:pt>
    <dgm:pt modelId="{5DF9E9BA-88E5-4928-AFAC-4413AB7F3AAC}" type="pres">
      <dgm:prSet presAssocID="{CB2CAB3E-D845-4322-A79F-A4C568883700}" presName="FiveNodes_4_text" presStyleLbl="node1" presStyleIdx="4" presStyleCnt="5">
        <dgm:presLayoutVars>
          <dgm:bulletEnabled val="1"/>
        </dgm:presLayoutVars>
      </dgm:prSet>
      <dgm:spPr/>
    </dgm:pt>
    <dgm:pt modelId="{B2F5B290-6918-4BD8-9EA2-50A85258AD4E}" type="pres">
      <dgm:prSet presAssocID="{CB2CAB3E-D845-4322-A79F-A4C568883700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8758B605-DCCD-45E8-8A7D-CC617D8A280C}" type="presOf" srcId="{49F78978-D683-45F1-B34A-7CF9AB14D91F}" destId="{5DF9E9BA-88E5-4928-AFAC-4413AB7F3AAC}" srcOrd="1" destOrd="0" presId="urn:microsoft.com/office/officeart/2005/8/layout/vProcess5"/>
    <dgm:cxn modelId="{04800B07-7B9B-44E4-B788-D08F4456CC86}" srcId="{CB2CAB3E-D845-4322-A79F-A4C568883700}" destId="{4FDBA686-97B7-402D-B2EC-084F3C4D81F1}" srcOrd="2" destOrd="0" parTransId="{A6396432-10C7-4AE1-A9C6-25B2B267D222}" sibTransId="{8418E715-0650-48C3-AFC7-35730BFBDDD2}"/>
    <dgm:cxn modelId="{5D698220-F329-4A98-A8F2-97F236CC91DC}" type="presOf" srcId="{8418E715-0650-48C3-AFC7-35730BFBDDD2}" destId="{27405A8B-5D08-4EFB-81CF-34027604ADA2}" srcOrd="0" destOrd="0" presId="urn:microsoft.com/office/officeart/2005/8/layout/vProcess5"/>
    <dgm:cxn modelId="{5D4F4C28-3DEA-47B8-8D71-6B4E95992BFD}" type="presOf" srcId="{4FDBA686-97B7-402D-B2EC-084F3C4D81F1}" destId="{272717DF-5724-46E5-A9F9-E344456478C6}" srcOrd="0" destOrd="0" presId="urn:microsoft.com/office/officeart/2005/8/layout/vProcess5"/>
    <dgm:cxn modelId="{5A2EAF29-ACD7-4018-BB16-7803843AAAD9}" type="presOf" srcId="{DE4107D0-4909-441A-AEC7-A075BACA8717}" destId="{AC331A74-092E-48DB-A16D-733CB0CE199E}" srcOrd="0" destOrd="0" presId="urn:microsoft.com/office/officeart/2005/8/layout/vProcess5"/>
    <dgm:cxn modelId="{AAB78A31-485C-4C77-9413-4B81EAA992FC}" type="presOf" srcId="{49F78978-D683-45F1-B34A-7CF9AB14D91F}" destId="{261E74FE-1821-4EB0-A6D6-51F02A1630C6}" srcOrd="0" destOrd="0" presId="urn:microsoft.com/office/officeart/2005/8/layout/vProcess5"/>
    <dgm:cxn modelId="{3F54BD33-7961-4B7E-9A88-FC7EABAD72D3}" type="presOf" srcId="{634DAB44-EB0E-44FB-BCEB-4EBE42CF2C45}" destId="{CD57179B-FFAF-47A6-8D1A-AA43FBDA991E}" srcOrd="1" destOrd="0" presId="urn:microsoft.com/office/officeart/2005/8/layout/vProcess5"/>
    <dgm:cxn modelId="{C7C7EC6F-2ACD-4584-A986-9F3BAABED498}" type="presOf" srcId="{8A52B83E-9A70-4480-BB03-FAC4E7974386}" destId="{A3B8E036-72B2-4037-8F75-6FB76391D286}" srcOrd="0" destOrd="0" presId="urn:microsoft.com/office/officeart/2005/8/layout/vProcess5"/>
    <dgm:cxn modelId="{7DB75D54-E7E3-430A-A18F-508DC357A9DD}" type="presOf" srcId="{0C0637AB-EAC7-4667-B53A-16F7FAA4F43E}" destId="{7A86ACF1-4A44-42FB-BCC1-5CAC3EA1DF61}" srcOrd="1" destOrd="0" presId="urn:microsoft.com/office/officeart/2005/8/layout/vProcess5"/>
    <dgm:cxn modelId="{A991B877-AD0E-42F2-A0C3-51B6757838A5}" srcId="{CB2CAB3E-D845-4322-A79F-A4C568883700}" destId="{634DAB44-EB0E-44FB-BCEB-4EBE42CF2C45}" srcOrd="1" destOrd="0" parTransId="{BFFE08D6-ADA2-4413-B93E-9E1B055F9CE5}" sibTransId="{8A52B83E-9A70-4480-BB03-FAC4E7974386}"/>
    <dgm:cxn modelId="{6BC58D84-C278-4431-8D18-0BFDC1F52857}" srcId="{CB2CAB3E-D845-4322-A79F-A4C568883700}" destId="{49F78978-D683-45F1-B34A-7CF9AB14D91F}" srcOrd="3" destOrd="0" parTransId="{8669F0A7-470E-44CF-8034-925A8C294ABB}" sibTransId="{ABB7DBC2-9E46-4011-81F2-FD82363786D3}"/>
    <dgm:cxn modelId="{7FF25A8A-8780-4E30-9256-3BFD63095440}" type="presOf" srcId="{B1A42F82-50E4-42F4-8E1A-790CC41F3B99}" destId="{3C5B8952-6353-4B18-8F20-315B47BA66E8}" srcOrd="0" destOrd="0" presId="urn:microsoft.com/office/officeart/2005/8/layout/vProcess5"/>
    <dgm:cxn modelId="{9D661CA7-CF1D-44DB-A47B-9222F7D55428}" srcId="{CB2CAB3E-D845-4322-A79F-A4C568883700}" destId="{B1A42F82-50E4-42F4-8E1A-790CC41F3B99}" srcOrd="4" destOrd="0" parTransId="{35813D34-0E98-4070-B04B-8A57EDFFA65B}" sibTransId="{20C1F772-74AF-4210-8D94-C2A1D0F4D365}"/>
    <dgm:cxn modelId="{536140AF-3618-4D62-A4C2-2EDD4C25EDAA}" srcId="{CB2CAB3E-D845-4322-A79F-A4C568883700}" destId="{0C0637AB-EAC7-4667-B53A-16F7FAA4F43E}" srcOrd="0" destOrd="0" parTransId="{17CC62F4-89F6-4BF9-A465-36C39BE3E9DF}" sibTransId="{DE4107D0-4909-441A-AEC7-A075BACA8717}"/>
    <dgm:cxn modelId="{CC3500C3-181E-41D0-9A4A-CFBEA6B50300}" type="presOf" srcId="{CB2CAB3E-D845-4322-A79F-A4C568883700}" destId="{2AA43CC0-B644-4740-B34B-BF974219F736}" srcOrd="0" destOrd="0" presId="urn:microsoft.com/office/officeart/2005/8/layout/vProcess5"/>
    <dgm:cxn modelId="{8C51C1CF-DB10-4C72-8153-9F3239A19780}" type="presOf" srcId="{B1A42F82-50E4-42F4-8E1A-790CC41F3B99}" destId="{B2F5B290-6918-4BD8-9EA2-50A85258AD4E}" srcOrd="1" destOrd="0" presId="urn:microsoft.com/office/officeart/2005/8/layout/vProcess5"/>
    <dgm:cxn modelId="{6EA280D0-64F0-488E-AAC8-9692E0A80A51}" type="presOf" srcId="{634DAB44-EB0E-44FB-BCEB-4EBE42CF2C45}" destId="{47931335-C418-448C-8A8D-D5C1275F7782}" srcOrd="0" destOrd="0" presId="urn:microsoft.com/office/officeart/2005/8/layout/vProcess5"/>
    <dgm:cxn modelId="{6A49EDD2-C1B2-40C9-A1B4-97BEAB2AC8FE}" type="presOf" srcId="{0C0637AB-EAC7-4667-B53A-16F7FAA4F43E}" destId="{896E674E-647E-43D5-AE42-F624D9DC3D8F}" srcOrd="0" destOrd="0" presId="urn:microsoft.com/office/officeart/2005/8/layout/vProcess5"/>
    <dgm:cxn modelId="{A20A58D3-67BD-470B-B8D6-54CF5A851A25}" type="presOf" srcId="{ABB7DBC2-9E46-4011-81F2-FD82363786D3}" destId="{6EE56E8D-353C-41EF-A46B-85941ECC32EE}" srcOrd="0" destOrd="0" presId="urn:microsoft.com/office/officeart/2005/8/layout/vProcess5"/>
    <dgm:cxn modelId="{9B4AE7D7-C997-45D6-80A6-295AD7D6DF70}" type="presOf" srcId="{4FDBA686-97B7-402D-B2EC-084F3C4D81F1}" destId="{AA3D785D-39B8-4271-9941-272BC06E6B83}" srcOrd="1" destOrd="0" presId="urn:microsoft.com/office/officeart/2005/8/layout/vProcess5"/>
    <dgm:cxn modelId="{D229B2E4-AFF2-4384-8A91-6CF05455AD3B}" type="presParOf" srcId="{2AA43CC0-B644-4740-B34B-BF974219F736}" destId="{21734232-3968-4CB9-997C-EDB0F804EDD7}" srcOrd="0" destOrd="0" presId="urn:microsoft.com/office/officeart/2005/8/layout/vProcess5"/>
    <dgm:cxn modelId="{0735F203-4183-415B-B0CB-982A0FE54E60}" type="presParOf" srcId="{2AA43CC0-B644-4740-B34B-BF974219F736}" destId="{896E674E-647E-43D5-AE42-F624D9DC3D8F}" srcOrd="1" destOrd="0" presId="urn:microsoft.com/office/officeart/2005/8/layout/vProcess5"/>
    <dgm:cxn modelId="{366560BD-AFAD-40F5-969F-C55DFE708AB8}" type="presParOf" srcId="{2AA43CC0-B644-4740-B34B-BF974219F736}" destId="{47931335-C418-448C-8A8D-D5C1275F7782}" srcOrd="2" destOrd="0" presId="urn:microsoft.com/office/officeart/2005/8/layout/vProcess5"/>
    <dgm:cxn modelId="{316791DA-B69B-4613-A322-94264011D4F9}" type="presParOf" srcId="{2AA43CC0-B644-4740-B34B-BF974219F736}" destId="{272717DF-5724-46E5-A9F9-E344456478C6}" srcOrd="3" destOrd="0" presId="urn:microsoft.com/office/officeart/2005/8/layout/vProcess5"/>
    <dgm:cxn modelId="{201D505B-7449-445C-A37E-EFBBD9F58E86}" type="presParOf" srcId="{2AA43CC0-B644-4740-B34B-BF974219F736}" destId="{261E74FE-1821-4EB0-A6D6-51F02A1630C6}" srcOrd="4" destOrd="0" presId="urn:microsoft.com/office/officeart/2005/8/layout/vProcess5"/>
    <dgm:cxn modelId="{37CF5ECE-6DD2-45CD-B41E-E40D39720A6F}" type="presParOf" srcId="{2AA43CC0-B644-4740-B34B-BF974219F736}" destId="{3C5B8952-6353-4B18-8F20-315B47BA66E8}" srcOrd="5" destOrd="0" presId="urn:microsoft.com/office/officeart/2005/8/layout/vProcess5"/>
    <dgm:cxn modelId="{1306651B-7751-4BCB-A9FE-7AE02143D951}" type="presParOf" srcId="{2AA43CC0-B644-4740-B34B-BF974219F736}" destId="{AC331A74-092E-48DB-A16D-733CB0CE199E}" srcOrd="6" destOrd="0" presId="urn:microsoft.com/office/officeart/2005/8/layout/vProcess5"/>
    <dgm:cxn modelId="{87AE31B6-9C1B-4FFD-A76E-66FF33861805}" type="presParOf" srcId="{2AA43CC0-B644-4740-B34B-BF974219F736}" destId="{A3B8E036-72B2-4037-8F75-6FB76391D286}" srcOrd="7" destOrd="0" presId="urn:microsoft.com/office/officeart/2005/8/layout/vProcess5"/>
    <dgm:cxn modelId="{933B31B5-AEBE-4D47-9EF0-2A807A087C3D}" type="presParOf" srcId="{2AA43CC0-B644-4740-B34B-BF974219F736}" destId="{27405A8B-5D08-4EFB-81CF-34027604ADA2}" srcOrd="8" destOrd="0" presId="urn:microsoft.com/office/officeart/2005/8/layout/vProcess5"/>
    <dgm:cxn modelId="{AE0F28B6-974D-42AE-B472-078E1D98FCC5}" type="presParOf" srcId="{2AA43CC0-B644-4740-B34B-BF974219F736}" destId="{6EE56E8D-353C-41EF-A46B-85941ECC32EE}" srcOrd="9" destOrd="0" presId="urn:microsoft.com/office/officeart/2005/8/layout/vProcess5"/>
    <dgm:cxn modelId="{01446483-B8D6-4F5E-947E-BEB11BE8FE70}" type="presParOf" srcId="{2AA43CC0-B644-4740-B34B-BF974219F736}" destId="{7A86ACF1-4A44-42FB-BCC1-5CAC3EA1DF61}" srcOrd="10" destOrd="0" presId="urn:microsoft.com/office/officeart/2005/8/layout/vProcess5"/>
    <dgm:cxn modelId="{F69EFE36-A18A-4854-8B3E-187306552E66}" type="presParOf" srcId="{2AA43CC0-B644-4740-B34B-BF974219F736}" destId="{CD57179B-FFAF-47A6-8D1A-AA43FBDA991E}" srcOrd="11" destOrd="0" presId="urn:microsoft.com/office/officeart/2005/8/layout/vProcess5"/>
    <dgm:cxn modelId="{17C7023C-3E39-4B2C-95D7-8EB4BD165F2C}" type="presParOf" srcId="{2AA43CC0-B644-4740-B34B-BF974219F736}" destId="{AA3D785D-39B8-4271-9941-272BC06E6B83}" srcOrd="12" destOrd="0" presId="urn:microsoft.com/office/officeart/2005/8/layout/vProcess5"/>
    <dgm:cxn modelId="{9F95242C-D672-46D7-A3A3-F87D74FF0064}" type="presParOf" srcId="{2AA43CC0-B644-4740-B34B-BF974219F736}" destId="{5DF9E9BA-88E5-4928-AFAC-4413AB7F3AAC}" srcOrd="13" destOrd="0" presId="urn:microsoft.com/office/officeart/2005/8/layout/vProcess5"/>
    <dgm:cxn modelId="{96875624-F3A9-4A94-BCF1-B2219C60FD43}" type="presParOf" srcId="{2AA43CC0-B644-4740-B34B-BF974219F736}" destId="{B2F5B290-6918-4BD8-9EA2-50A85258AD4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9082BF-AEFD-4C0F-84A3-5EEC4C074E30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AA4F9621-DC6A-49F1-9662-E1128663ED3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Performance Analysis:</a:t>
          </a:r>
        </a:p>
      </dgm:t>
    </dgm:pt>
    <dgm:pt modelId="{A0CA8235-E071-4740-946F-AED10564F06A}" type="parTrans" cxnId="{B612FD6B-B1D5-4BBB-9B9D-3EA909C4D28A}">
      <dgm:prSet/>
      <dgm:spPr/>
      <dgm:t>
        <a:bodyPr/>
        <a:lstStyle/>
        <a:p>
          <a:endParaRPr lang="en-US"/>
        </a:p>
      </dgm:t>
    </dgm:pt>
    <dgm:pt modelId="{9916B732-DADE-4DFD-BF00-F1707846307D}" type="sibTrans" cxnId="{B612FD6B-B1D5-4BBB-9B9D-3EA909C4D28A}">
      <dgm:prSet/>
      <dgm:spPr/>
      <dgm:t>
        <a:bodyPr/>
        <a:lstStyle/>
        <a:p>
          <a:endParaRPr lang="en-US"/>
        </a:p>
      </dgm:t>
    </dgm:pt>
    <dgm:pt modelId="{117F076D-3F65-4201-ABE9-9EA30510FF6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Efficiency metrics: Reduced waste, optimized throughput.</a:t>
          </a:r>
        </a:p>
      </dgm:t>
    </dgm:pt>
    <dgm:pt modelId="{83543D57-66A9-4903-B01D-D6A98F7BD9F2}" type="parTrans" cxnId="{18E8B2AE-1BE9-4BBE-B6FD-5D5519B854D4}">
      <dgm:prSet/>
      <dgm:spPr/>
      <dgm:t>
        <a:bodyPr/>
        <a:lstStyle/>
        <a:p>
          <a:endParaRPr lang="en-US"/>
        </a:p>
      </dgm:t>
    </dgm:pt>
    <dgm:pt modelId="{8E0F22E0-9CF1-4B10-B405-BB1C13C7B879}" type="sibTrans" cxnId="{18E8B2AE-1BE9-4BBE-B6FD-5D5519B854D4}">
      <dgm:prSet/>
      <dgm:spPr/>
      <dgm:t>
        <a:bodyPr/>
        <a:lstStyle/>
        <a:p>
          <a:endParaRPr lang="en-US"/>
        </a:p>
      </dgm:t>
    </dgm:pt>
    <dgm:pt modelId="{8E604883-9D8C-4215-8D05-CE86D8F59E2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Energy consumption: Focus on sustainability and cost reduction.</a:t>
          </a:r>
        </a:p>
      </dgm:t>
    </dgm:pt>
    <dgm:pt modelId="{4B53E506-C40A-46D0-AD6D-88C89306BA20}" type="parTrans" cxnId="{9BE99016-0394-4801-87ED-A205D89827CD}">
      <dgm:prSet/>
      <dgm:spPr/>
      <dgm:t>
        <a:bodyPr/>
        <a:lstStyle/>
        <a:p>
          <a:endParaRPr lang="en-US"/>
        </a:p>
      </dgm:t>
    </dgm:pt>
    <dgm:pt modelId="{D7D77DA4-97E2-4DE5-9B13-913C2CE6FD0A}" type="sibTrans" cxnId="{9BE99016-0394-4801-87ED-A205D89827CD}">
      <dgm:prSet/>
      <dgm:spPr/>
      <dgm:t>
        <a:bodyPr/>
        <a:lstStyle/>
        <a:p>
          <a:endParaRPr lang="en-US"/>
        </a:p>
      </dgm:t>
    </dgm:pt>
    <dgm:pt modelId="{30BA7E94-1E65-4B41-AEF7-B5F4D658840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Data Insights:</a:t>
          </a:r>
        </a:p>
      </dgm:t>
    </dgm:pt>
    <dgm:pt modelId="{5BD381D4-5E3C-4C4B-B64B-E67027A6C569}" type="parTrans" cxnId="{E49340DF-6AD0-4A17-9692-0BEB1D8F3B4B}">
      <dgm:prSet/>
      <dgm:spPr/>
      <dgm:t>
        <a:bodyPr/>
        <a:lstStyle/>
        <a:p>
          <a:endParaRPr lang="en-US"/>
        </a:p>
      </dgm:t>
    </dgm:pt>
    <dgm:pt modelId="{1F1B45AD-1365-4DC0-ABBC-C4A0CB5D10EE}" type="sibTrans" cxnId="{E49340DF-6AD0-4A17-9692-0BEB1D8F3B4B}">
      <dgm:prSet/>
      <dgm:spPr/>
      <dgm:t>
        <a:bodyPr/>
        <a:lstStyle/>
        <a:p>
          <a:endParaRPr lang="en-US"/>
        </a:p>
      </dgm:t>
    </dgm:pt>
    <dgm:pt modelId="{482E77E5-0954-4A5E-B5FB-1797C1A1098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Real-time monitoring through sensors.</a:t>
          </a:r>
        </a:p>
      </dgm:t>
    </dgm:pt>
    <dgm:pt modelId="{42B4BD3E-DD16-4905-B9FD-64D4FC1DDD92}" type="parTrans" cxnId="{2A93A913-7AC8-4D05-B86B-9D4562750872}">
      <dgm:prSet/>
      <dgm:spPr/>
      <dgm:t>
        <a:bodyPr/>
        <a:lstStyle/>
        <a:p>
          <a:endParaRPr lang="en-US"/>
        </a:p>
      </dgm:t>
    </dgm:pt>
    <dgm:pt modelId="{7070EC56-5DAE-4879-B2B9-F18D239EFAFF}" type="sibTrans" cxnId="{2A93A913-7AC8-4D05-B86B-9D4562750872}">
      <dgm:prSet/>
      <dgm:spPr/>
      <dgm:t>
        <a:bodyPr/>
        <a:lstStyle/>
        <a:p>
          <a:endParaRPr lang="en-US"/>
        </a:p>
      </dgm:t>
    </dgm:pt>
    <dgm:pt modelId="{1A809BB1-E993-48F3-9C56-B0ACDFAA57B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Feedback loops for improved accuracy and reliability.</a:t>
          </a:r>
        </a:p>
      </dgm:t>
    </dgm:pt>
    <dgm:pt modelId="{149B4BC5-222C-413D-A1B3-8E46C4246743}" type="parTrans" cxnId="{AA57D3D7-18E4-480F-9621-B8158F6BEDDC}">
      <dgm:prSet/>
      <dgm:spPr/>
      <dgm:t>
        <a:bodyPr/>
        <a:lstStyle/>
        <a:p>
          <a:endParaRPr lang="en-US"/>
        </a:p>
      </dgm:t>
    </dgm:pt>
    <dgm:pt modelId="{98DB70FB-C7C6-4F9D-A6CB-4B9EB2820EA6}" type="sibTrans" cxnId="{AA57D3D7-18E4-480F-9621-B8158F6BEDDC}">
      <dgm:prSet/>
      <dgm:spPr/>
      <dgm:t>
        <a:bodyPr/>
        <a:lstStyle/>
        <a:p>
          <a:endParaRPr lang="en-US"/>
        </a:p>
      </dgm:t>
    </dgm:pt>
    <dgm:pt modelId="{112A8D4D-8BBC-449A-8118-4C96349CD35F}" type="pres">
      <dgm:prSet presAssocID="{2A9082BF-AEFD-4C0F-84A3-5EEC4C074E30}" presName="root" presStyleCnt="0">
        <dgm:presLayoutVars>
          <dgm:dir/>
          <dgm:resizeHandles val="exact"/>
        </dgm:presLayoutVars>
      </dgm:prSet>
      <dgm:spPr/>
    </dgm:pt>
    <dgm:pt modelId="{DE3FAC72-2743-418B-B588-9C1417B1F0CC}" type="pres">
      <dgm:prSet presAssocID="{AA4F9621-DC6A-49F1-9662-E1128663ED39}" presName="compNode" presStyleCnt="0"/>
      <dgm:spPr/>
    </dgm:pt>
    <dgm:pt modelId="{17576B6D-30CB-48DB-8409-4219EED579EA}" type="pres">
      <dgm:prSet presAssocID="{AA4F9621-DC6A-49F1-9662-E1128663ED39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92707DCB-BF73-4D62-8538-74C2136673E6}" type="pres">
      <dgm:prSet presAssocID="{AA4F9621-DC6A-49F1-9662-E1128663ED39}" presName="spaceRect" presStyleCnt="0"/>
      <dgm:spPr/>
    </dgm:pt>
    <dgm:pt modelId="{287098DE-70AF-4511-8D33-8571945E6568}" type="pres">
      <dgm:prSet presAssocID="{AA4F9621-DC6A-49F1-9662-E1128663ED39}" presName="textRect" presStyleLbl="revTx" presStyleIdx="0" presStyleCnt="6">
        <dgm:presLayoutVars>
          <dgm:chMax val="1"/>
          <dgm:chPref val="1"/>
        </dgm:presLayoutVars>
      </dgm:prSet>
      <dgm:spPr/>
    </dgm:pt>
    <dgm:pt modelId="{019E7FCB-0C1D-4C67-A814-0E2373D385BC}" type="pres">
      <dgm:prSet presAssocID="{9916B732-DADE-4DFD-BF00-F1707846307D}" presName="sibTrans" presStyleCnt="0"/>
      <dgm:spPr/>
    </dgm:pt>
    <dgm:pt modelId="{AB712AEA-84ED-4F75-8E79-EED78CDC4C71}" type="pres">
      <dgm:prSet presAssocID="{117F076D-3F65-4201-ABE9-9EA30510FF65}" presName="compNode" presStyleCnt="0"/>
      <dgm:spPr/>
    </dgm:pt>
    <dgm:pt modelId="{BB748AAA-E6BC-4548-8858-F912B7EFF336}" type="pres">
      <dgm:prSet presAssocID="{117F076D-3F65-4201-ABE9-9EA30510FF65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uge"/>
        </a:ext>
      </dgm:extLst>
    </dgm:pt>
    <dgm:pt modelId="{A2A0479C-44E6-4BAB-B4F2-07E49C033BAB}" type="pres">
      <dgm:prSet presAssocID="{117F076D-3F65-4201-ABE9-9EA30510FF65}" presName="spaceRect" presStyleCnt="0"/>
      <dgm:spPr/>
    </dgm:pt>
    <dgm:pt modelId="{8AD0CFE4-E75C-4A4B-A334-5043E723BDF8}" type="pres">
      <dgm:prSet presAssocID="{117F076D-3F65-4201-ABE9-9EA30510FF65}" presName="textRect" presStyleLbl="revTx" presStyleIdx="1" presStyleCnt="6">
        <dgm:presLayoutVars>
          <dgm:chMax val="1"/>
          <dgm:chPref val="1"/>
        </dgm:presLayoutVars>
      </dgm:prSet>
      <dgm:spPr/>
    </dgm:pt>
    <dgm:pt modelId="{8CAA49CD-D05F-4E89-A308-91EAD54CE019}" type="pres">
      <dgm:prSet presAssocID="{8E0F22E0-9CF1-4B10-B405-BB1C13C7B879}" presName="sibTrans" presStyleCnt="0"/>
      <dgm:spPr/>
    </dgm:pt>
    <dgm:pt modelId="{8DC2AEB3-3F6C-4112-BD90-2E56EB3C1F42}" type="pres">
      <dgm:prSet presAssocID="{8E604883-9D8C-4215-8D05-CE86D8F59E26}" presName="compNode" presStyleCnt="0"/>
      <dgm:spPr/>
    </dgm:pt>
    <dgm:pt modelId="{73EC79AF-2BE2-486A-B5AB-385F315D877B}" type="pres">
      <dgm:prSet presAssocID="{8E604883-9D8C-4215-8D05-CE86D8F59E26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"/>
        </a:ext>
      </dgm:extLst>
    </dgm:pt>
    <dgm:pt modelId="{FDA82689-EBDB-4217-867F-F67CBAC6EC47}" type="pres">
      <dgm:prSet presAssocID="{8E604883-9D8C-4215-8D05-CE86D8F59E26}" presName="spaceRect" presStyleCnt="0"/>
      <dgm:spPr/>
    </dgm:pt>
    <dgm:pt modelId="{A85729AD-0BAF-439C-A2E1-E66266B82D67}" type="pres">
      <dgm:prSet presAssocID="{8E604883-9D8C-4215-8D05-CE86D8F59E26}" presName="textRect" presStyleLbl="revTx" presStyleIdx="2" presStyleCnt="6">
        <dgm:presLayoutVars>
          <dgm:chMax val="1"/>
          <dgm:chPref val="1"/>
        </dgm:presLayoutVars>
      </dgm:prSet>
      <dgm:spPr/>
    </dgm:pt>
    <dgm:pt modelId="{5BFAE5EB-9AB4-48FF-8F48-8E7972CE006A}" type="pres">
      <dgm:prSet presAssocID="{D7D77DA4-97E2-4DE5-9B13-913C2CE6FD0A}" presName="sibTrans" presStyleCnt="0"/>
      <dgm:spPr/>
    </dgm:pt>
    <dgm:pt modelId="{9DCCCA9E-0946-4004-970B-385011EBC938}" type="pres">
      <dgm:prSet presAssocID="{30BA7E94-1E65-4B41-AEF7-B5F4D6588404}" presName="compNode" presStyleCnt="0"/>
      <dgm:spPr/>
    </dgm:pt>
    <dgm:pt modelId="{4D27E576-1617-4C88-8337-414C7BBE33FB}" type="pres">
      <dgm:prSet presAssocID="{30BA7E94-1E65-4B41-AEF7-B5F4D6588404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3CB05CD8-286A-42E7-8333-A3EE168CB99E}" type="pres">
      <dgm:prSet presAssocID="{30BA7E94-1E65-4B41-AEF7-B5F4D6588404}" presName="spaceRect" presStyleCnt="0"/>
      <dgm:spPr/>
    </dgm:pt>
    <dgm:pt modelId="{AB20D532-6006-45F8-B316-16523BBC7602}" type="pres">
      <dgm:prSet presAssocID="{30BA7E94-1E65-4B41-AEF7-B5F4D6588404}" presName="textRect" presStyleLbl="revTx" presStyleIdx="3" presStyleCnt="6">
        <dgm:presLayoutVars>
          <dgm:chMax val="1"/>
          <dgm:chPref val="1"/>
        </dgm:presLayoutVars>
      </dgm:prSet>
      <dgm:spPr/>
    </dgm:pt>
    <dgm:pt modelId="{DB6C0CF2-FD66-46F2-83C3-5CE338C622E4}" type="pres">
      <dgm:prSet presAssocID="{1F1B45AD-1365-4DC0-ABBC-C4A0CB5D10EE}" presName="sibTrans" presStyleCnt="0"/>
      <dgm:spPr/>
    </dgm:pt>
    <dgm:pt modelId="{B59B325D-C548-405E-807E-08101361C135}" type="pres">
      <dgm:prSet presAssocID="{482E77E5-0954-4A5E-B5FB-1797C1A10981}" presName="compNode" presStyleCnt="0"/>
      <dgm:spPr/>
    </dgm:pt>
    <dgm:pt modelId="{B63CF550-7A71-4BC2-B9AA-C6CC76BC1577}" type="pres">
      <dgm:prSet presAssocID="{482E77E5-0954-4A5E-B5FB-1797C1A10981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722270D2-E6B2-4453-B61C-E6171BF0154C}" type="pres">
      <dgm:prSet presAssocID="{482E77E5-0954-4A5E-B5FB-1797C1A10981}" presName="spaceRect" presStyleCnt="0"/>
      <dgm:spPr/>
    </dgm:pt>
    <dgm:pt modelId="{6F9A0FCF-4A6F-4AF7-BB20-2F783F068700}" type="pres">
      <dgm:prSet presAssocID="{482E77E5-0954-4A5E-B5FB-1797C1A10981}" presName="textRect" presStyleLbl="revTx" presStyleIdx="4" presStyleCnt="6">
        <dgm:presLayoutVars>
          <dgm:chMax val="1"/>
          <dgm:chPref val="1"/>
        </dgm:presLayoutVars>
      </dgm:prSet>
      <dgm:spPr/>
    </dgm:pt>
    <dgm:pt modelId="{B1CC579C-854B-437A-8399-445CF2565B4E}" type="pres">
      <dgm:prSet presAssocID="{7070EC56-5DAE-4879-B2B9-F18D239EFAFF}" presName="sibTrans" presStyleCnt="0"/>
      <dgm:spPr/>
    </dgm:pt>
    <dgm:pt modelId="{A96A375A-1C8D-4CE2-8F99-6795DDE572A1}" type="pres">
      <dgm:prSet presAssocID="{1A809BB1-E993-48F3-9C56-B0ACDFAA57BC}" presName="compNode" presStyleCnt="0"/>
      <dgm:spPr/>
    </dgm:pt>
    <dgm:pt modelId="{B9D701BB-7666-4185-9745-7685413643E3}" type="pres">
      <dgm:prSet presAssocID="{1A809BB1-E993-48F3-9C56-B0ACDFAA57BC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84D1E341-C347-4A13-AF02-68528FAD3083}" type="pres">
      <dgm:prSet presAssocID="{1A809BB1-E993-48F3-9C56-B0ACDFAA57BC}" presName="spaceRect" presStyleCnt="0"/>
      <dgm:spPr/>
    </dgm:pt>
    <dgm:pt modelId="{AA3D734C-4E71-4EE6-A0B4-0C6F8FAAB553}" type="pres">
      <dgm:prSet presAssocID="{1A809BB1-E993-48F3-9C56-B0ACDFAA57BC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2A93A913-7AC8-4D05-B86B-9D4562750872}" srcId="{2A9082BF-AEFD-4C0F-84A3-5EEC4C074E30}" destId="{482E77E5-0954-4A5E-B5FB-1797C1A10981}" srcOrd="4" destOrd="0" parTransId="{42B4BD3E-DD16-4905-B9FD-64D4FC1DDD92}" sibTransId="{7070EC56-5DAE-4879-B2B9-F18D239EFAFF}"/>
    <dgm:cxn modelId="{9BE99016-0394-4801-87ED-A205D89827CD}" srcId="{2A9082BF-AEFD-4C0F-84A3-5EEC4C074E30}" destId="{8E604883-9D8C-4215-8D05-CE86D8F59E26}" srcOrd="2" destOrd="0" parTransId="{4B53E506-C40A-46D0-AD6D-88C89306BA20}" sibTransId="{D7D77DA4-97E2-4DE5-9B13-913C2CE6FD0A}"/>
    <dgm:cxn modelId="{F95CDF2F-1ECD-4B9B-A710-A3355D5706F7}" type="presOf" srcId="{2A9082BF-AEFD-4C0F-84A3-5EEC4C074E30}" destId="{112A8D4D-8BBC-449A-8118-4C96349CD35F}" srcOrd="0" destOrd="0" presId="urn:microsoft.com/office/officeart/2018/2/layout/IconLabelList"/>
    <dgm:cxn modelId="{AA046C40-DC91-4A96-B07C-92552E6775D1}" type="presOf" srcId="{30BA7E94-1E65-4B41-AEF7-B5F4D6588404}" destId="{AB20D532-6006-45F8-B316-16523BBC7602}" srcOrd="0" destOrd="0" presId="urn:microsoft.com/office/officeart/2018/2/layout/IconLabelList"/>
    <dgm:cxn modelId="{B612FD6B-B1D5-4BBB-9B9D-3EA909C4D28A}" srcId="{2A9082BF-AEFD-4C0F-84A3-5EEC4C074E30}" destId="{AA4F9621-DC6A-49F1-9662-E1128663ED39}" srcOrd="0" destOrd="0" parTransId="{A0CA8235-E071-4740-946F-AED10564F06A}" sibTransId="{9916B732-DADE-4DFD-BF00-F1707846307D}"/>
    <dgm:cxn modelId="{FE103277-383F-460D-B36E-11CB83503542}" type="presOf" srcId="{AA4F9621-DC6A-49F1-9662-E1128663ED39}" destId="{287098DE-70AF-4511-8D33-8571945E6568}" srcOrd="0" destOrd="0" presId="urn:microsoft.com/office/officeart/2018/2/layout/IconLabelList"/>
    <dgm:cxn modelId="{91DB1BA3-D924-454D-A3AE-838FB4867303}" type="presOf" srcId="{117F076D-3F65-4201-ABE9-9EA30510FF65}" destId="{8AD0CFE4-E75C-4A4B-A334-5043E723BDF8}" srcOrd="0" destOrd="0" presId="urn:microsoft.com/office/officeart/2018/2/layout/IconLabelList"/>
    <dgm:cxn modelId="{FF0B48A5-FB07-4B59-A841-8450C8ED6133}" type="presOf" srcId="{8E604883-9D8C-4215-8D05-CE86D8F59E26}" destId="{A85729AD-0BAF-439C-A2E1-E66266B82D67}" srcOrd="0" destOrd="0" presId="urn:microsoft.com/office/officeart/2018/2/layout/IconLabelList"/>
    <dgm:cxn modelId="{18E8B2AE-1BE9-4BBE-B6FD-5D5519B854D4}" srcId="{2A9082BF-AEFD-4C0F-84A3-5EEC4C074E30}" destId="{117F076D-3F65-4201-ABE9-9EA30510FF65}" srcOrd="1" destOrd="0" parTransId="{83543D57-66A9-4903-B01D-D6A98F7BD9F2}" sibTransId="{8E0F22E0-9CF1-4B10-B405-BB1C13C7B879}"/>
    <dgm:cxn modelId="{BB60BEB1-B518-4A0B-B164-B22E18A802C9}" type="presOf" srcId="{1A809BB1-E993-48F3-9C56-B0ACDFAA57BC}" destId="{AA3D734C-4E71-4EE6-A0B4-0C6F8FAAB553}" srcOrd="0" destOrd="0" presId="urn:microsoft.com/office/officeart/2018/2/layout/IconLabelList"/>
    <dgm:cxn modelId="{AA57D3D7-18E4-480F-9621-B8158F6BEDDC}" srcId="{2A9082BF-AEFD-4C0F-84A3-5EEC4C074E30}" destId="{1A809BB1-E993-48F3-9C56-B0ACDFAA57BC}" srcOrd="5" destOrd="0" parTransId="{149B4BC5-222C-413D-A1B3-8E46C4246743}" sibTransId="{98DB70FB-C7C6-4F9D-A6CB-4B9EB2820EA6}"/>
    <dgm:cxn modelId="{E49340DF-6AD0-4A17-9692-0BEB1D8F3B4B}" srcId="{2A9082BF-AEFD-4C0F-84A3-5EEC4C074E30}" destId="{30BA7E94-1E65-4B41-AEF7-B5F4D6588404}" srcOrd="3" destOrd="0" parTransId="{5BD381D4-5E3C-4C4B-B64B-E67027A6C569}" sibTransId="{1F1B45AD-1365-4DC0-ABBC-C4A0CB5D10EE}"/>
    <dgm:cxn modelId="{6E92BCFC-DD9A-4CD5-B11C-7BA6F8F29E02}" type="presOf" srcId="{482E77E5-0954-4A5E-B5FB-1797C1A10981}" destId="{6F9A0FCF-4A6F-4AF7-BB20-2F783F068700}" srcOrd="0" destOrd="0" presId="urn:microsoft.com/office/officeart/2018/2/layout/IconLabelList"/>
    <dgm:cxn modelId="{1AE9EE94-F571-4E62-A783-922DDB7AEB27}" type="presParOf" srcId="{112A8D4D-8BBC-449A-8118-4C96349CD35F}" destId="{DE3FAC72-2743-418B-B588-9C1417B1F0CC}" srcOrd="0" destOrd="0" presId="urn:microsoft.com/office/officeart/2018/2/layout/IconLabelList"/>
    <dgm:cxn modelId="{C81AB815-32C1-421D-8139-03475D1D21D2}" type="presParOf" srcId="{DE3FAC72-2743-418B-B588-9C1417B1F0CC}" destId="{17576B6D-30CB-48DB-8409-4219EED579EA}" srcOrd="0" destOrd="0" presId="urn:microsoft.com/office/officeart/2018/2/layout/IconLabelList"/>
    <dgm:cxn modelId="{F7548107-4FB1-4C66-9919-C550C8E4112C}" type="presParOf" srcId="{DE3FAC72-2743-418B-B588-9C1417B1F0CC}" destId="{92707DCB-BF73-4D62-8538-74C2136673E6}" srcOrd="1" destOrd="0" presId="urn:microsoft.com/office/officeart/2018/2/layout/IconLabelList"/>
    <dgm:cxn modelId="{1E0B9E10-3CE5-47A5-9234-BFA33CECFC6E}" type="presParOf" srcId="{DE3FAC72-2743-418B-B588-9C1417B1F0CC}" destId="{287098DE-70AF-4511-8D33-8571945E6568}" srcOrd="2" destOrd="0" presId="urn:microsoft.com/office/officeart/2018/2/layout/IconLabelList"/>
    <dgm:cxn modelId="{4F269D9E-5A61-41B3-BE58-A28A116404ED}" type="presParOf" srcId="{112A8D4D-8BBC-449A-8118-4C96349CD35F}" destId="{019E7FCB-0C1D-4C67-A814-0E2373D385BC}" srcOrd="1" destOrd="0" presId="urn:microsoft.com/office/officeart/2018/2/layout/IconLabelList"/>
    <dgm:cxn modelId="{9ECD6BE9-3DFA-485A-BF25-2EB232EB4348}" type="presParOf" srcId="{112A8D4D-8BBC-449A-8118-4C96349CD35F}" destId="{AB712AEA-84ED-4F75-8E79-EED78CDC4C71}" srcOrd="2" destOrd="0" presId="urn:microsoft.com/office/officeart/2018/2/layout/IconLabelList"/>
    <dgm:cxn modelId="{FB1ADF39-FA4F-43B9-A7BF-BFDB5A017161}" type="presParOf" srcId="{AB712AEA-84ED-4F75-8E79-EED78CDC4C71}" destId="{BB748AAA-E6BC-4548-8858-F912B7EFF336}" srcOrd="0" destOrd="0" presId="urn:microsoft.com/office/officeart/2018/2/layout/IconLabelList"/>
    <dgm:cxn modelId="{050190AC-9091-41AC-AB0A-0E3E981FC964}" type="presParOf" srcId="{AB712AEA-84ED-4F75-8E79-EED78CDC4C71}" destId="{A2A0479C-44E6-4BAB-B4F2-07E49C033BAB}" srcOrd="1" destOrd="0" presId="urn:microsoft.com/office/officeart/2018/2/layout/IconLabelList"/>
    <dgm:cxn modelId="{ACB68368-C879-4618-852E-42DF4F5882C1}" type="presParOf" srcId="{AB712AEA-84ED-4F75-8E79-EED78CDC4C71}" destId="{8AD0CFE4-E75C-4A4B-A334-5043E723BDF8}" srcOrd="2" destOrd="0" presId="urn:microsoft.com/office/officeart/2018/2/layout/IconLabelList"/>
    <dgm:cxn modelId="{DD6B91A2-0ABA-4BD9-8371-5928C196AF3A}" type="presParOf" srcId="{112A8D4D-8BBC-449A-8118-4C96349CD35F}" destId="{8CAA49CD-D05F-4E89-A308-91EAD54CE019}" srcOrd="3" destOrd="0" presId="urn:microsoft.com/office/officeart/2018/2/layout/IconLabelList"/>
    <dgm:cxn modelId="{048B3F10-F033-46F5-A927-A82845E18C89}" type="presParOf" srcId="{112A8D4D-8BBC-449A-8118-4C96349CD35F}" destId="{8DC2AEB3-3F6C-4112-BD90-2E56EB3C1F42}" srcOrd="4" destOrd="0" presId="urn:microsoft.com/office/officeart/2018/2/layout/IconLabelList"/>
    <dgm:cxn modelId="{517E1113-AEAB-41C5-9D3D-551E22A26708}" type="presParOf" srcId="{8DC2AEB3-3F6C-4112-BD90-2E56EB3C1F42}" destId="{73EC79AF-2BE2-486A-B5AB-385F315D877B}" srcOrd="0" destOrd="0" presId="urn:microsoft.com/office/officeart/2018/2/layout/IconLabelList"/>
    <dgm:cxn modelId="{DB47FE1F-441D-4E59-B15A-45BFA20C534D}" type="presParOf" srcId="{8DC2AEB3-3F6C-4112-BD90-2E56EB3C1F42}" destId="{FDA82689-EBDB-4217-867F-F67CBAC6EC47}" srcOrd="1" destOrd="0" presId="urn:microsoft.com/office/officeart/2018/2/layout/IconLabelList"/>
    <dgm:cxn modelId="{763AEBC9-B757-4005-82A8-96CE3FF84651}" type="presParOf" srcId="{8DC2AEB3-3F6C-4112-BD90-2E56EB3C1F42}" destId="{A85729AD-0BAF-439C-A2E1-E66266B82D67}" srcOrd="2" destOrd="0" presId="urn:microsoft.com/office/officeart/2018/2/layout/IconLabelList"/>
    <dgm:cxn modelId="{7D2513C6-1A46-4446-9A2A-C81644171F7D}" type="presParOf" srcId="{112A8D4D-8BBC-449A-8118-4C96349CD35F}" destId="{5BFAE5EB-9AB4-48FF-8F48-8E7972CE006A}" srcOrd="5" destOrd="0" presId="urn:microsoft.com/office/officeart/2018/2/layout/IconLabelList"/>
    <dgm:cxn modelId="{37D2FACD-FAC0-4BC6-AEB7-6D91B28B19EF}" type="presParOf" srcId="{112A8D4D-8BBC-449A-8118-4C96349CD35F}" destId="{9DCCCA9E-0946-4004-970B-385011EBC938}" srcOrd="6" destOrd="0" presId="urn:microsoft.com/office/officeart/2018/2/layout/IconLabelList"/>
    <dgm:cxn modelId="{DB1271E1-69D2-4B17-A97F-00FC0DA69F77}" type="presParOf" srcId="{9DCCCA9E-0946-4004-970B-385011EBC938}" destId="{4D27E576-1617-4C88-8337-414C7BBE33FB}" srcOrd="0" destOrd="0" presId="urn:microsoft.com/office/officeart/2018/2/layout/IconLabelList"/>
    <dgm:cxn modelId="{A598A74E-E9E9-4DEF-92A9-FD923D2C1BB9}" type="presParOf" srcId="{9DCCCA9E-0946-4004-970B-385011EBC938}" destId="{3CB05CD8-286A-42E7-8333-A3EE168CB99E}" srcOrd="1" destOrd="0" presId="urn:microsoft.com/office/officeart/2018/2/layout/IconLabelList"/>
    <dgm:cxn modelId="{8E606D11-1283-4EDD-817D-ACAD4FDC2249}" type="presParOf" srcId="{9DCCCA9E-0946-4004-970B-385011EBC938}" destId="{AB20D532-6006-45F8-B316-16523BBC7602}" srcOrd="2" destOrd="0" presId="urn:microsoft.com/office/officeart/2018/2/layout/IconLabelList"/>
    <dgm:cxn modelId="{139125EC-0670-4BA4-9ED9-81A5C4042CD4}" type="presParOf" srcId="{112A8D4D-8BBC-449A-8118-4C96349CD35F}" destId="{DB6C0CF2-FD66-46F2-83C3-5CE338C622E4}" srcOrd="7" destOrd="0" presId="urn:microsoft.com/office/officeart/2018/2/layout/IconLabelList"/>
    <dgm:cxn modelId="{CD21B5FD-B7E6-4017-8843-F57D8692E384}" type="presParOf" srcId="{112A8D4D-8BBC-449A-8118-4C96349CD35F}" destId="{B59B325D-C548-405E-807E-08101361C135}" srcOrd="8" destOrd="0" presId="urn:microsoft.com/office/officeart/2018/2/layout/IconLabelList"/>
    <dgm:cxn modelId="{6734EB37-FBFF-43C5-835A-6239888365C5}" type="presParOf" srcId="{B59B325D-C548-405E-807E-08101361C135}" destId="{B63CF550-7A71-4BC2-B9AA-C6CC76BC1577}" srcOrd="0" destOrd="0" presId="urn:microsoft.com/office/officeart/2018/2/layout/IconLabelList"/>
    <dgm:cxn modelId="{BD8EDB6C-8C3E-4C62-85D6-06E515C32321}" type="presParOf" srcId="{B59B325D-C548-405E-807E-08101361C135}" destId="{722270D2-E6B2-4453-B61C-E6171BF0154C}" srcOrd="1" destOrd="0" presId="urn:microsoft.com/office/officeart/2018/2/layout/IconLabelList"/>
    <dgm:cxn modelId="{BC7D8DD4-BF39-4CF7-B3CB-95A6976153F2}" type="presParOf" srcId="{B59B325D-C548-405E-807E-08101361C135}" destId="{6F9A0FCF-4A6F-4AF7-BB20-2F783F068700}" srcOrd="2" destOrd="0" presId="urn:microsoft.com/office/officeart/2018/2/layout/IconLabelList"/>
    <dgm:cxn modelId="{93838E2D-C157-4ACB-941A-55B016D093FE}" type="presParOf" srcId="{112A8D4D-8BBC-449A-8118-4C96349CD35F}" destId="{B1CC579C-854B-437A-8399-445CF2565B4E}" srcOrd="9" destOrd="0" presId="urn:microsoft.com/office/officeart/2018/2/layout/IconLabelList"/>
    <dgm:cxn modelId="{47681499-F92B-4238-8DF6-5D6D0C87DA25}" type="presParOf" srcId="{112A8D4D-8BBC-449A-8118-4C96349CD35F}" destId="{A96A375A-1C8D-4CE2-8F99-6795DDE572A1}" srcOrd="10" destOrd="0" presId="urn:microsoft.com/office/officeart/2018/2/layout/IconLabelList"/>
    <dgm:cxn modelId="{8299AA10-97E7-40E7-8F68-1BC09DC8C16E}" type="presParOf" srcId="{A96A375A-1C8D-4CE2-8F99-6795DDE572A1}" destId="{B9D701BB-7666-4185-9745-7685413643E3}" srcOrd="0" destOrd="0" presId="urn:microsoft.com/office/officeart/2018/2/layout/IconLabelList"/>
    <dgm:cxn modelId="{934F0011-6D39-465E-969E-82AC6F59FBAD}" type="presParOf" srcId="{A96A375A-1C8D-4CE2-8F99-6795DDE572A1}" destId="{84D1E341-C347-4A13-AF02-68528FAD3083}" srcOrd="1" destOrd="0" presId="urn:microsoft.com/office/officeart/2018/2/layout/IconLabelList"/>
    <dgm:cxn modelId="{9C9D8B70-2D11-49D1-A12B-7A8D5E731347}" type="presParOf" srcId="{A96A375A-1C8D-4CE2-8F99-6795DDE572A1}" destId="{AA3D734C-4E71-4EE6-A0B4-0C6F8FAAB55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E674E-647E-43D5-AE42-F624D9DC3D8F}">
      <dsp:nvSpPr>
        <dsp:cNvPr id="0" name=""/>
        <dsp:cNvSpPr/>
      </dsp:nvSpPr>
      <dsp:spPr>
        <a:xfrm>
          <a:off x="0" y="0"/>
          <a:ext cx="5241646" cy="9974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Operational Workflow:</a:t>
          </a:r>
          <a:endParaRPr lang="en-US" sz="1800" kern="1200"/>
        </a:p>
      </dsp:txBody>
      <dsp:txXfrm>
        <a:off x="29214" y="29214"/>
        <a:ext cx="4048644" cy="938999"/>
      </dsp:txXfrm>
    </dsp:sp>
    <dsp:sp modelId="{47931335-C418-448C-8A8D-D5C1275F7782}">
      <dsp:nvSpPr>
        <dsp:cNvPr id="0" name=""/>
        <dsp:cNvSpPr/>
      </dsp:nvSpPr>
      <dsp:spPr>
        <a:xfrm>
          <a:off x="391421" y="1135959"/>
          <a:ext cx="5241646" cy="9974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🟡 The system starts by transporting empty containers via the conveyor.</a:t>
          </a:r>
        </a:p>
      </dsp:txBody>
      <dsp:txXfrm>
        <a:off x="420635" y="1165173"/>
        <a:ext cx="4143468" cy="938999"/>
      </dsp:txXfrm>
    </dsp:sp>
    <dsp:sp modelId="{272717DF-5724-46E5-A9F9-E344456478C6}">
      <dsp:nvSpPr>
        <dsp:cNvPr id="0" name=""/>
        <dsp:cNvSpPr/>
      </dsp:nvSpPr>
      <dsp:spPr>
        <a:xfrm>
          <a:off x="782843" y="2271918"/>
          <a:ext cx="5241646" cy="9974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🟡 The pump is activated to fill the container with the specified amount upon detection.</a:t>
          </a:r>
        </a:p>
      </dsp:txBody>
      <dsp:txXfrm>
        <a:off x="812057" y="2301132"/>
        <a:ext cx="4143468" cy="938999"/>
      </dsp:txXfrm>
    </dsp:sp>
    <dsp:sp modelId="{261E74FE-1821-4EB0-A6D6-51F02A1630C6}">
      <dsp:nvSpPr>
        <dsp:cNvPr id="0" name=""/>
        <dsp:cNvSpPr/>
      </dsp:nvSpPr>
      <dsp:spPr>
        <a:xfrm>
          <a:off x="1174264" y="3407877"/>
          <a:ext cx="5241646" cy="9974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🟡 The mixer speed is controlled to ensure product consistency.</a:t>
          </a:r>
        </a:p>
      </dsp:txBody>
      <dsp:txXfrm>
        <a:off x="1203478" y="3437091"/>
        <a:ext cx="4143468" cy="938999"/>
      </dsp:txXfrm>
    </dsp:sp>
    <dsp:sp modelId="{3C5B8952-6353-4B18-8F20-315B47BA66E8}">
      <dsp:nvSpPr>
        <dsp:cNvPr id="0" name=""/>
        <dsp:cNvSpPr/>
      </dsp:nvSpPr>
      <dsp:spPr>
        <a:xfrm>
          <a:off x="1565686" y="4543836"/>
          <a:ext cx="5241646" cy="9974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🟡 The nozzle valve is precisely operated to prevent dripping and ensure process cleanliness.</a:t>
          </a:r>
        </a:p>
      </dsp:txBody>
      <dsp:txXfrm>
        <a:off x="1594900" y="4573050"/>
        <a:ext cx="4143468" cy="938999"/>
      </dsp:txXfrm>
    </dsp:sp>
    <dsp:sp modelId="{AC331A74-092E-48DB-A16D-733CB0CE199E}">
      <dsp:nvSpPr>
        <dsp:cNvPr id="0" name=""/>
        <dsp:cNvSpPr/>
      </dsp:nvSpPr>
      <dsp:spPr>
        <a:xfrm>
          <a:off x="4593318" y="728676"/>
          <a:ext cx="648327" cy="648327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>
        <a:off x="4739192" y="728676"/>
        <a:ext cx="356579" cy="487866"/>
      </dsp:txXfrm>
    </dsp:sp>
    <dsp:sp modelId="{A3B8E036-72B2-4037-8F75-6FB76391D286}">
      <dsp:nvSpPr>
        <dsp:cNvPr id="0" name=""/>
        <dsp:cNvSpPr/>
      </dsp:nvSpPr>
      <dsp:spPr>
        <a:xfrm>
          <a:off x="4984740" y="1864635"/>
          <a:ext cx="648327" cy="648327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>
        <a:off x="5130614" y="1864635"/>
        <a:ext cx="356579" cy="487866"/>
      </dsp:txXfrm>
    </dsp:sp>
    <dsp:sp modelId="{27405A8B-5D08-4EFB-81CF-34027604ADA2}">
      <dsp:nvSpPr>
        <dsp:cNvPr id="0" name=""/>
        <dsp:cNvSpPr/>
      </dsp:nvSpPr>
      <dsp:spPr>
        <a:xfrm>
          <a:off x="5376161" y="2983970"/>
          <a:ext cx="648327" cy="648327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>
        <a:off x="5522035" y="2983970"/>
        <a:ext cx="356579" cy="487866"/>
      </dsp:txXfrm>
    </dsp:sp>
    <dsp:sp modelId="{6EE56E8D-353C-41EF-A46B-85941ECC32EE}">
      <dsp:nvSpPr>
        <dsp:cNvPr id="0" name=""/>
        <dsp:cNvSpPr/>
      </dsp:nvSpPr>
      <dsp:spPr>
        <a:xfrm>
          <a:off x="5767583" y="4131012"/>
          <a:ext cx="648327" cy="648327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/>
        </a:p>
      </dsp:txBody>
      <dsp:txXfrm>
        <a:off x="5913457" y="4131012"/>
        <a:ext cx="356579" cy="4878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576B6D-30CB-48DB-8409-4219EED579EA}">
      <dsp:nvSpPr>
        <dsp:cNvPr id="0" name=""/>
        <dsp:cNvSpPr/>
      </dsp:nvSpPr>
      <dsp:spPr>
        <a:xfrm>
          <a:off x="398951" y="834978"/>
          <a:ext cx="643886" cy="6438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7098DE-70AF-4511-8D33-8571945E6568}">
      <dsp:nvSpPr>
        <dsp:cNvPr id="0" name=""/>
        <dsp:cNvSpPr/>
      </dsp:nvSpPr>
      <dsp:spPr>
        <a:xfrm>
          <a:off x="5464" y="1693630"/>
          <a:ext cx="1430859" cy="572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Performance Analysis:</a:t>
          </a:r>
        </a:p>
      </dsp:txBody>
      <dsp:txXfrm>
        <a:off x="5464" y="1693630"/>
        <a:ext cx="1430859" cy="572343"/>
      </dsp:txXfrm>
    </dsp:sp>
    <dsp:sp modelId="{BB748AAA-E6BC-4548-8858-F912B7EFF336}">
      <dsp:nvSpPr>
        <dsp:cNvPr id="0" name=""/>
        <dsp:cNvSpPr/>
      </dsp:nvSpPr>
      <dsp:spPr>
        <a:xfrm>
          <a:off x="2080210" y="834978"/>
          <a:ext cx="643886" cy="6438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D0CFE4-E75C-4A4B-A334-5043E723BDF8}">
      <dsp:nvSpPr>
        <dsp:cNvPr id="0" name=""/>
        <dsp:cNvSpPr/>
      </dsp:nvSpPr>
      <dsp:spPr>
        <a:xfrm>
          <a:off x="1686724" y="1693630"/>
          <a:ext cx="1430859" cy="572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Efficiency metrics: Reduced waste, optimized throughput.</a:t>
          </a:r>
        </a:p>
      </dsp:txBody>
      <dsp:txXfrm>
        <a:off x="1686724" y="1693630"/>
        <a:ext cx="1430859" cy="572343"/>
      </dsp:txXfrm>
    </dsp:sp>
    <dsp:sp modelId="{73EC79AF-2BE2-486A-B5AB-385F315D877B}">
      <dsp:nvSpPr>
        <dsp:cNvPr id="0" name=""/>
        <dsp:cNvSpPr/>
      </dsp:nvSpPr>
      <dsp:spPr>
        <a:xfrm>
          <a:off x="3761470" y="834978"/>
          <a:ext cx="643886" cy="6438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729AD-0BAF-439C-A2E1-E66266B82D67}">
      <dsp:nvSpPr>
        <dsp:cNvPr id="0" name=""/>
        <dsp:cNvSpPr/>
      </dsp:nvSpPr>
      <dsp:spPr>
        <a:xfrm>
          <a:off x="3367984" y="1693630"/>
          <a:ext cx="1430859" cy="572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Energy consumption: Focus on sustainability and cost reduction.</a:t>
          </a:r>
        </a:p>
      </dsp:txBody>
      <dsp:txXfrm>
        <a:off x="3367984" y="1693630"/>
        <a:ext cx="1430859" cy="572343"/>
      </dsp:txXfrm>
    </dsp:sp>
    <dsp:sp modelId="{4D27E576-1617-4C88-8337-414C7BBE33FB}">
      <dsp:nvSpPr>
        <dsp:cNvPr id="0" name=""/>
        <dsp:cNvSpPr/>
      </dsp:nvSpPr>
      <dsp:spPr>
        <a:xfrm>
          <a:off x="5442730" y="834978"/>
          <a:ext cx="643886" cy="6438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20D532-6006-45F8-B316-16523BBC7602}">
      <dsp:nvSpPr>
        <dsp:cNvPr id="0" name=""/>
        <dsp:cNvSpPr/>
      </dsp:nvSpPr>
      <dsp:spPr>
        <a:xfrm>
          <a:off x="5049244" y="1693630"/>
          <a:ext cx="1430859" cy="572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Data Insights:</a:t>
          </a:r>
        </a:p>
      </dsp:txBody>
      <dsp:txXfrm>
        <a:off x="5049244" y="1693630"/>
        <a:ext cx="1430859" cy="572343"/>
      </dsp:txXfrm>
    </dsp:sp>
    <dsp:sp modelId="{B63CF550-7A71-4BC2-B9AA-C6CC76BC1577}">
      <dsp:nvSpPr>
        <dsp:cNvPr id="0" name=""/>
        <dsp:cNvSpPr/>
      </dsp:nvSpPr>
      <dsp:spPr>
        <a:xfrm>
          <a:off x="7123990" y="834978"/>
          <a:ext cx="643886" cy="6438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9A0FCF-4A6F-4AF7-BB20-2F783F068700}">
      <dsp:nvSpPr>
        <dsp:cNvPr id="0" name=""/>
        <dsp:cNvSpPr/>
      </dsp:nvSpPr>
      <dsp:spPr>
        <a:xfrm>
          <a:off x="6730503" y="1693630"/>
          <a:ext cx="1430859" cy="572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Real-time monitoring through sensors.</a:t>
          </a:r>
        </a:p>
      </dsp:txBody>
      <dsp:txXfrm>
        <a:off x="6730503" y="1693630"/>
        <a:ext cx="1430859" cy="572343"/>
      </dsp:txXfrm>
    </dsp:sp>
    <dsp:sp modelId="{B9D701BB-7666-4185-9745-7685413643E3}">
      <dsp:nvSpPr>
        <dsp:cNvPr id="0" name=""/>
        <dsp:cNvSpPr/>
      </dsp:nvSpPr>
      <dsp:spPr>
        <a:xfrm>
          <a:off x="8805250" y="834978"/>
          <a:ext cx="643886" cy="643886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3D734C-4E71-4EE6-A0B4-0C6F8FAAB553}">
      <dsp:nvSpPr>
        <dsp:cNvPr id="0" name=""/>
        <dsp:cNvSpPr/>
      </dsp:nvSpPr>
      <dsp:spPr>
        <a:xfrm>
          <a:off x="8411763" y="1693630"/>
          <a:ext cx="1430859" cy="572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Feedback loops for improved accuracy and reliability.</a:t>
          </a:r>
        </a:p>
      </dsp:txBody>
      <dsp:txXfrm>
        <a:off x="8411763" y="1693630"/>
        <a:ext cx="1430859" cy="5723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F506F9-91AB-457B-A321-BA32DFC452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71BC67-B9B6-41AE-BB4E-51234F2098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C063D-436A-410C-A490-190D73BB5D3E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E2BB79-F5ED-4C7F-A869-D9A323F2CA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0207CB-184F-4400-BBE4-E0B71DE0626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8996C-DF1E-45F4-80FD-86472FDB1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84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8BDD7-4F37-46AB-9A13-BF4D77EDD71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8F48A-6110-47DA-8521-A1D1FFD22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91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0BBB5-FEB0-47AD-A01D-A9D3462038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207C41-C17D-4E84-B9CC-CA142B94C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5F25D-6082-47DE-9B2C-675944DD1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4B0FF-3B25-4E5C-A0A7-4E1636362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77007-1A01-499B-ACAD-C9F9C20B7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6251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81C24-32F4-4208-B651-CDCBFCD03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B74779-B577-461F-A409-71F6A5A11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044BD-4FA0-432C-95D7-517D2DE8C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7F283-FE61-4C9A-9E39-74D429C58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9B807-6FE9-4E47-846B-BCB39B7AE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8557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2594DD-FFD4-4AA9-BCDA-0BA87C1463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9C2B6E-24EB-42CE-8B4D-3178D08C7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92C56-63F3-4246-AAEE-2FBC89E80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10319-C816-40EC-B1D0-FD9748E41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4E9AB-6952-407A-9F06-2EB917172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163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ADCE2-978E-4923-B0E9-4C966B679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B0BD6-F012-4C6D-BDAD-9E90ED25A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2F9E5-192C-4E88-9147-D263893B1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A7138-3EAF-4C9D-903E-55D9BC040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B0B82-496D-45C3-A682-7AF9AFFB9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2628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3DAD0-5F6F-47DA-A010-1C4A30C88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8EFA6E-A768-42A8-B2C3-F100D8260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46640-E89E-47CE-984D-0C0ECF7C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77A8F-F167-4C43-AEE7-450670801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DA754-ED79-4909-833D-55BF9A5D8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8774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AA026-BFE6-4D2A-9ABF-C593B5666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747E8-A36B-4B4A-B2A4-B5283152AB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6B59D-87BD-4F32-B9BC-31F9B1A5D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C49B47-0C41-4DCC-9902-126916D9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CD28B7-2F2D-4E80-A107-C1F266C63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5D650A-4D0F-46AE-A132-267FCD921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7650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4C6F9-F6F6-4EA1-98AA-81B84F7C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B83E-B37C-46C9-8284-D6EBA0033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150B8-0288-44AC-9CE7-E7BD9FB32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F5DCAE-6027-49B9-A818-F45FADE27B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4FAE16-DBCB-4A42-BFFC-053F2D529A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E8C038-E6A1-499D-9E24-FA598042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F911B6-A759-487E-8CB6-CF9EF737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906EC0-369D-4138-8D70-148CFDEE5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5430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02F8A-97AC-456C-B9E3-45A7D520C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40F483-F2B9-47A3-9B5C-8C264B701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849874-9D9B-4597-B20D-33D6F58BC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35894C-9062-435A-9758-82ED9C6D7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72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A3F6AD-4D61-4238-AB7D-613625BFF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AACDC9-944D-47C6-B286-82C86AD94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AAC43-3846-4080-B764-AB2DB308C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7011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F4779-0336-4AFA-B9A7-259EE8BEC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2F449-DDC3-4694-81E5-91A4B8F43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00A2C4-3B2E-46AC-9605-73F5B2CC1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909769-F5A5-4635-BD0C-D6049DEB9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252DC3-D3D7-446F-A866-D7820B7BF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1CDB00-5218-4567-902B-845073BE8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2851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661E4-9FF7-494B-A1C9-C9A1DD705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245657-DA21-4769-84F8-88DC64450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67B310-6692-4981-9CB8-FE79A091F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A2C9E-A9AD-4BB9-A691-90BB84F58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B3D45D-C826-4846-BBFC-A0D98B7E7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16961-40DC-443E-9DB8-3A987DF49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3386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341CFC-63B9-4A19-A8AB-62B9E452A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5A838B-134E-40B6-A7E3-1119BB8BF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943BB-9EAD-4CBC-9CA2-75F70C6B5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036C-9E7C-4FFC-99FA-414B61E345D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4E537-5CBA-4B86-9D30-577B9F741E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79E72-0F12-4646-BCDF-4C9EAA89C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580AB-5C3C-4B4F-8E2A-8B7A0A8CE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7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ue and white logo with a bird and a book&#10;&#10;AI-generated content may be incorrect.">
            <a:extLst>
              <a:ext uri="{FF2B5EF4-FFF2-40B4-BE49-F238E27FC236}">
                <a16:creationId xmlns:a16="http://schemas.microsoft.com/office/drawing/2014/main" id="{DB61D4C5-CCFC-EF80-D893-05CB1BF2B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182" y="650494"/>
            <a:ext cx="5324142" cy="5324142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5CA59-F1D1-C2AC-B8C7-3B739813F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12" y="2031101"/>
            <a:ext cx="4282984" cy="3511943"/>
          </a:xfrm>
        </p:spPr>
        <p:txBody>
          <a:bodyPr vert="horz" lIns="0" tIns="0" rIns="0" bIns="0" rtlCol="0" anchor="ctr">
            <a:noAutofit/>
          </a:bodyPr>
          <a:lstStyle/>
          <a:p>
            <a:endParaRPr lang="en-US" sz="1000"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US" sz="1000" b="1">
                <a:latin typeface="Times New Roman"/>
                <a:cs typeface="Times New Roman"/>
              </a:rPr>
              <a:t>FACULTY OF ENGINEERING</a:t>
            </a:r>
            <a:endParaRPr lang="en-US" sz="1000" b="1">
              <a:latin typeface="Times New Roman"/>
              <a:ea typeface="Calibri" panose="020F0502020204030204"/>
              <a:cs typeface="Calibri" panose="020F0502020204030204"/>
            </a:endParaRPr>
          </a:p>
          <a:p>
            <a:endParaRPr lang="en-US" sz="1000" b="1">
              <a:latin typeface="Times New Roman"/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US" sz="1000" b="1">
                <a:latin typeface="Times New Roman"/>
                <a:cs typeface="Times New Roman"/>
              </a:rPr>
              <a:t>DEPARTMENT OF MECHANICAL &amp; MECHATRONICS ENGINEERING </a:t>
            </a:r>
            <a:endParaRPr lang="en-US" sz="1000" b="1">
              <a:latin typeface="Times New Roman"/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US" sz="1000" b="1">
                <a:latin typeface="Times New Roman"/>
                <a:cs typeface="Times New Roman"/>
              </a:rPr>
              <a:t>Liquid Food Packaging and Filling Line</a:t>
            </a:r>
            <a:endParaRPr lang="en-US" sz="1000" b="1">
              <a:latin typeface="Times New Roman"/>
              <a:ea typeface="Calibri" panose="020F0502020204030204"/>
              <a:cs typeface="Calibri" panose="020F0502020204030204"/>
            </a:endParaRPr>
          </a:p>
          <a:p>
            <a:endParaRPr lang="en-US" sz="1000" b="1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1000" b="1">
                <a:latin typeface="Times New Roman"/>
                <a:cs typeface="Times New Roman"/>
              </a:rPr>
              <a:t>Supervisor:</a:t>
            </a:r>
            <a:endParaRPr lang="en-US" sz="1000" b="1">
              <a:latin typeface="Times New Roman"/>
              <a:ea typeface="Calibri"/>
              <a:cs typeface="Calibri"/>
            </a:endParaRPr>
          </a:p>
          <a:p>
            <a:r>
              <a:rPr lang="en-US" sz="1000" b="1" err="1">
                <a:latin typeface="Times New Roman"/>
                <a:cs typeface="Times New Roman"/>
              </a:rPr>
              <a:t>Dr.Bashir</a:t>
            </a:r>
            <a:r>
              <a:rPr lang="en-US" sz="1000" b="1">
                <a:latin typeface="Times New Roman"/>
                <a:cs typeface="Times New Roman"/>
              </a:rPr>
              <a:t> Nouri </a:t>
            </a:r>
            <a:endParaRPr lang="en-US" sz="1000" b="1">
              <a:latin typeface="Times New Roman"/>
              <a:ea typeface="Calibri"/>
              <a:cs typeface="Calibri"/>
            </a:endParaRPr>
          </a:p>
          <a:p>
            <a:endParaRPr lang="en-US" sz="1000" b="1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1000" b="1">
                <a:latin typeface="Times New Roman"/>
                <a:cs typeface="Times New Roman"/>
              </a:rPr>
              <a:t>Group Members:</a:t>
            </a:r>
            <a:endParaRPr lang="en-US" sz="1000" b="1">
              <a:latin typeface="Times New Roman"/>
              <a:ea typeface="Calibri"/>
              <a:cs typeface="Calibri"/>
            </a:endParaRPr>
          </a:p>
          <a:p>
            <a:r>
              <a:rPr lang="en-US" sz="1000" b="1">
                <a:latin typeface="Times New Roman"/>
                <a:cs typeface="Times New Roman"/>
              </a:rPr>
              <a:t>Ibrahem </a:t>
            </a:r>
            <a:r>
              <a:rPr lang="en-US" sz="1000" b="1" err="1">
                <a:latin typeface="Times New Roman"/>
                <a:cs typeface="Times New Roman"/>
              </a:rPr>
              <a:t>Jauysi</a:t>
            </a:r>
            <a:r>
              <a:rPr lang="en-US" sz="1000" b="1">
                <a:latin typeface="Times New Roman"/>
                <a:cs typeface="Times New Roman"/>
              </a:rPr>
              <a:t>          (12028740)</a:t>
            </a:r>
            <a:endParaRPr lang="en-US" sz="1000" b="1">
              <a:latin typeface="Times New Roman"/>
              <a:ea typeface="Calibri"/>
              <a:cs typeface="Calibri"/>
            </a:endParaRPr>
          </a:p>
          <a:p>
            <a:r>
              <a:rPr lang="en-US" sz="1000" b="1">
                <a:latin typeface="Times New Roman"/>
                <a:cs typeface="Times New Roman"/>
              </a:rPr>
              <a:t>Ayesh </a:t>
            </a:r>
            <a:r>
              <a:rPr lang="en-US" sz="1000" b="1" err="1">
                <a:latin typeface="Times New Roman"/>
                <a:cs typeface="Times New Roman"/>
              </a:rPr>
              <a:t>Khatatbe</a:t>
            </a:r>
            <a:r>
              <a:rPr lang="en-US" sz="1000" b="1">
                <a:latin typeface="Times New Roman"/>
                <a:cs typeface="Times New Roman"/>
              </a:rPr>
              <a:t>         (12028841)</a:t>
            </a:r>
            <a:endParaRPr lang="en-US" sz="1000" b="1">
              <a:latin typeface="Times New Roman"/>
              <a:ea typeface="Calibri"/>
              <a:cs typeface="Calibri"/>
            </a:endParaRPr>
          </a:p>
          <a:p>
            <a:r>
              <a:rPr lang="en-US" sz="1000" b="1">
                <a:latin typeface="Times New Roman"/>
                <a:cs typeface="Times New Roman"/>
              </a:rPr>
              <a:t>Nabil Masood            (11924352)</a:t>
            </a:r>
            <a:endParaRPr lang="en-US" sz="1050" b="1">
              <a:ea typeface="Calibri" panose="020F0502020204030204"/>
              <a:cs typeface="Calibri" panose="020F0502020204030204"/>
            </a:endParaRPr>
          </a:p>
          <a:p>
            <a:endParaRPr lang="en-US" sz="1000">
              <a:ea typeface="Calibri"/>
              <a:cs typeface="Calibri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62F477-D584-1849-D358-798774950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9571" y="6497864"/>
            <a:ext cx="2743200" cy="365125"/>
          </a:xfrm>
        </p:spPr>
        <p:txBody>
          <a:bodyPr/>
          <a:lstStyle/>
          <a:p>
            <a:fld id="{ED6580AB-5C3C-4B4F-8E2A-8B7A0A8CE695}" type="slidenum">
              <a:rPr lang="en-US" sz="2800" dirty="0" smtClean="0">
                <a:latin typeface="Times New Roman"/>
                <a:cs typeface="Times New Roman"/>
              </a:rPr>
              <a:t>1</a:t>
            </a:fld>
            <a:endParaRPr lang="en-US" sz="2800">
              <a:latin typeface="Times New Roman"/>
              <a:ea typeface="Calibri" panose="020F0502020204030204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10275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D4C74C1C-EF2E-40CF-A712-656E694E67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464369-70FA-42AF-948F-80664CA7B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146816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8D391-BF7A-5206-ADAE-0132693ED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783" y="349664"/>
            <a:ext cx="5845571" cy="1638377"/>
          </a:xfrm>
        </p:spPr>
        <p:txBody>
          <a:bodyPr anchor="b">
            <a:normAutofit/>
          </a:bodyPr>
          <a:lstStyle/>
          <a:p>
            <a:r>
              <a:rPr lang="en-US" sz="4800" b="1">
                <a:latin typeface="Times New Roman"/>
                <a:ea typeface="Calibri"/>
                <a:cs typeface="Calibri"/>
              </a:rPr>
              <a:t>Model Design</a:t>
            </a:r>
            <a:endParaRPr lang="en-US" sz="4800" b="1">
              <a:latin typeface="Times New Roman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48176E-454C-437C-B0FC-9B82FCF32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06441" y="6131892"/>
            <a:ext cx="524256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604B49-AD5C-4590-B051-06C8222E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998176" y="277912"/>
            <a:ext cx="524256" cy="118633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552A98-EF7D-4D42-AB69-066B786AB5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5" y="399675"/>
            <a:ext cx="4647368" cy="5809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C47C0-FCDB-10C6-16B5-2943F1B7E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6262" y="2620641"/>
            <a:ext cx="5837750" cy="3023702"/>
          </a:xfrm>
        </p:spPr>
        <p:txBody>
          <a:bodyPr vert="horz" lIns="0" tIns="0" rIns="0" bIns="0" rtlCol="0" anchor="ctr">
            <a:noAutofit/>
          </a:bodyPr>
          <a:lstStyle/>
          <a:p>
            <a:pPr marL="0" indent="0">
              <a:buNone/>
            </a:pPr>
            <a:endParaRPr lang="en-US" sz="2400" dirty="0">
              <a:latin typeface="Times New Roman"/>
              <a:ea typeface="Calibri" panose="020F0502020204030204"/>
              <a:cs typeface="Calibri" panose="020F0502020204030204"/>
            </a:endParaRPr>
          </a:p>
          <a:p>
            <a:pPr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🟡Filling</a:t>
            </a:r>
            <a:r>
              <a:rPr lang="en-US" sz="2400" dirty="0">
                <a:latin typeface="Times New Roman"/>
                <a:ea typeface="Calibri" panose="020F0502020204030204"/>
                <a:cs typeface="Calibri" panose="020F0502020204030204"/>
              </a:rPr>
              <a:t> Nozzle: Ensures accurate and drip-free dispensing.</a:t>
            </a:r>
          </a:p>
          <a:p>
            <a:endParaRPr lang="en-US" sz="20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B294ED-C8DF-1A9C-4215-42169EA47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8223" y="6471369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10</a:t>
            </a:r>
          </a:p>
        </p:txBody>
      </p:sp>
      <p:pic>
        <p:nvPicPr>
          <p:cNvPr id="7" name="Picture 6" descr="A grey pipe with a circular object&#10;&#10;AI-generated content may be incorrect.">
            <a:extLst>
              <a:ext uri="{FF2B5EF4-FFF2-40B4-BE49-F238E27FC236}">
                <a16:creationId xmlns:a16="http://schemas.microsoft.com/office/drawing/2014/main" id="{E882FD16-6BD2-A735-00D7-DBB5EB289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651" y="413062"/>
            <a:ext cx="3028434" cy="3005498"/>
          </a:xfrm>
          <a:prstGeom prst="rect">
            <a:avLst/>
          </a:prstGeom>
        </p:spPr>
      </p:pic>
      <p:pic>
        <p:nvPicPr>
          <p:cNvPr id="9" name="Picture 8" descr="A grey pipe with a hole&#10;&#10;AI-generated content may be incorrect.">
            <a:extLst>
              <a:ext uri="{FF2B5EF4-FFF2-40B4-BE49-F238E27FC236}">
                <a16:creationId xmlns:a16="http://schemas.microsoft.com/office/drawing/2014/main" id="{39C37BD1-64AC-323F-75D1-DDB244DEE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652" y="3293806"/>
            <a:ext cx="3028434" cy="291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43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2F6D0C-B8C4-5207-C163-1EF14E481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14" y="525982"/>
            <a:ext cx="4282983" cy="1200361"/>
          </a:xfrm>
        </p:spPr>
        <p:txBody>
          <a:bodyPr anchor="b">
            <a:noAutofit/>
          </a:bodyPr>
          <a:lstStyle/>
          <a:p>
            <a:r>
              <a:rPr lang="en-US" b="1">
                <a:latin typeface="Times New Roman"/>
                <a:ea typeface="Calibri"/>
                <a:cs typeface="Calibri"/>
              </a:rPr>
              <a:t>Electrical Design</a:t>
            </a:r>
            <a:endParaRPr lang="en-US" b="1">
              <a:latin typeface="Times New Roman"/>
              <a:cs typeface="Times New Roman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D8023-FA8E-98F4-3471-2A6BEDE87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12" y="2031101"/>
            <a:ext cx="4282984" cy="3511943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2400">
                <a:latin typeface="Times New Roman"/>
                <a:ea typeface="Calibri" panose="020F0502020204030204"/>
                <a:cs typeface="Calibri" panose="020F0502020204030204"/>
              </a:rPr>
              <a:t>🟡Main Components:</a:t>
            </a:r>
            <a:endParaRPr lang="en-US" sz="2400">
              <a:latin typeface="Times New Roman"/>
            </a:endParaRPr>
          </a:p>
          <a:p>
            <a:endParaRPr lang="en-US" sz="180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0DBD41-73C8-0F6D-8D5E-BB268F7B5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3486" y="6497864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11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E555A8-BC7E-123D-983D-4A31A7738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21" y="911474"/>
            <a:ext cx="6184973" cy="484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662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149FB5C3-7336-4FE0-A30C-CC0A3646D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9A6B5CE-CB1D-48EE-8B43-E952235C8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3F3EAA5-4E15-400B-BBA3-82B3F49A2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2BA2E40-BE9B-4C54-9CDD-40EE804C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0DA909B4-15FF-46A6-8A7F-7AEF977FE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897ECB-C70C-3C84-D12D-644780ECD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5040285" cy="1169585"/>
          </a:xfrm>
        </p:spPr>
        <p:txBody>
          <a:bodyPr anchor="b">
            <a:normAutofit/>
          </a:bodyPr>
          <a:lstStyle/>
          <a:p>
            <a:r>
              <a:rPr lang="en-US" b="1" dirty="0">
                <a:latin typeface="Times New Roman"/>
                <a:ea typeface="Calibri"/>
                <a:cs typeface="Calibri"/>
              </a:rPr>
              <a:t>Electrical Design</a:t>
            </a:r>
            <a:endParaRPr lang="en-US" b="1" dirty="0">
              <a:latin typeface="Times New Roman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1D78F1-3E36-4869-E21E-731ECA997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715" y="2508105"/>
            <a:ext cx="5040285" cy="3632493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🟡</a:t>
            </a:r>
            <a:r>
              <a:rPr lang="en-US" sz="2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DC Motor: </a:t>
            </a:r>
            <a:r>
              <a:rPr lang="en-US" sz="2400" dirty="0">
                <a:latin typeface="Times New Roman"/>
                <a:ea typeface="Calibri" panose="020F0502020204030204"/>
                <a:cs typeface="Calibri" panose="020F0502020204030204"/>
              </a:rPr>
              <a:t>For continues mixing through the process. </a:t>
            </a:r>
          </a:p>
          <a:p>
            <a:pPr>
              <a:buNone/>
            </a:pPr>
            <a:endParaRPr lang="en-US" sz="2400" dirty="0">
              <a:latin typeface="Times New Roman"/>
              <a:ea typeface="Calibri" panose="020F0502020204030204"/>
              <a:cs typeface="Calibri" panose="020F0502020204030204"/>
            </a:endParaRPr>
          </a:p>
          <a:p>
            <a:pPr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🟡Stepper</a:t>
            </a:r>
            <a:r>
              <a:rPr lang="en-US" sz="2400" dirty="0">
                <a:latin typeface="Times New Roman"/>
                <a:ea typeface="Calibri" panose="020F0502020204030204"/>
                <a:cs typeface="Calibri" panose="020F0502020204030204"/>
              </a:rPr>
              <a:t> Motor: For precise movement of the screw pump.</a:t>
            </a:r>
          </a:p>
          <a:p>
            <a:endParaRPr lang="en-US" sz="2000" dirty="0">
              <a:ea typeface="Calibri"/>
              <a:cs typeface="Calibri"/>
            </a:endParaRPr>
          </a:p>
        </p:txBody>
      </p:sp>
      <p:pic>
        <p:nvPicPr>
          <p:cNvPr id="5" name="Picture 4" descr="A black square device with a metal cylinder and red and blue wires&#10;&#10;AI-generated content may be incorrect.">
            <a:extLst>
              <a:ext uri="{FF2B5EF4-FFF2-40B4-BE49-F238E27FC236}">
                <a16:creationId xmlns:a16="http://schemas.microsoft.com/office/drawing/2014/main" id="{3EFE2BC0-E21C-DEDC-3799-605F820D51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559" r="12047"/>
          <a:stretch/>
        </p:blipFill>
        <p:spPr>
          <a:xfrm>
            <a:off x="8051370" y="3441233"/>
            <a:ext cx="2681441" cy="258117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35D23-F27D-B284-E5CB-79EC1344F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378121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12</a:t>
            </a:r>
          </a:p>
        </p:txBody>
      </p:sp>
      <p:pic>
        <p:nvPicPr>
          <p:cNvPr id="7" name="Picture 6" descr="A small metal electric motor&#10;&#10;AI-generated content may be incorrect.">
            <a:extLst>
              <a:ext uri="{FF2B5EF4-FFF2-40B4-BE49-F238E27FC236}">
                <a16:creationId xmlns:a16="http://schemas.microsoft.com/office/drawing/2014/main" id="{27E907A9-2C57-CBFF-8132-F0C6F4BFB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497" y="383830"/>
            <a:ext cx="3083314" cy="305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329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lose-up of a metal device&#10;&#10;AI-generated content may be incorrect.">
            <a:extLst>
              <a:ext uri="{FF2B5EF4-FFF2-40B4-BE49-F238E27FC236}">
                <a16:creationId xmlns:a16="http://schemas.microsoft.com/office/drawing/2014/main" id="{A88586D2-F43F-2F5A-C1CB-5CCE65F33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234" y="1019895"/>
            <a:ext cx="1860034" cy="1864696"/>
          </a:xfrm>
          <a:prstGeom prst="rect">
            <a:avLst/>
          </a:prstGeom>
        </p:spPr>
      </p:pic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6029" y="623275"/>
            <a:ext cx="6570797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900A97-FB2C-5D4B-C98F-B2EB19C26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5659" y="1188637"/>
            <a:ext cx="5642312" cy="1597228"/>
          </a:xfrm>
        </p:spPr>
        <p:txBody>
          <a:bodyPr>
            <a:normAutofit/>
          </a:bodyPr>
          <a:lstStyle/>
          <a:p>
            <a:r>
              <a:rPr lang="en-US" sz="4800" b="1">
                <a:latin typeface="Times New Roman"/>
                <a:ea typeface="Calibri"/>
                <a:cs typeface="Calibri"/>
              </a:rPr>
              <a:t>Electrical Design</a:t>
            </a:r>
            <a:endParaRPr lang="en-US" sz="4800" b="1">
              <a:latin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80F20E-E215-ECDD-B865-6B486271F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5660" y="2998278"/>
            <a:ext cx="4505654" cy="2728198"/>
          </a:xfrm>
        </p:spPr>
        <p:txBody>
          <a:bodyPr vert="horz" lIns="0" tIns="0" rIns="0" bIns="0" rtlCol="0" anchor="t">
            <a:normAutofit/>
          </a:bodyPr>
          <a:lstStyle/>
          <a:p>
            <a:pPr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🟡</a:t>
            </a:r>
            <a:r>
              <a:rPr lang="en-US" sz="2400" dirty="0">
                <a:latin typeface="Times New Roman"/>
                <a:ea typeface="Calibri" panose="020F0502020204030204"/>
                <a:cs typeface="Calibri" panose="020F0502020204030204"/>
              </a:rPr>
              <a:t>Sensors: Includes Fischer NC57 capacitive level sensor for monitoring.</a:t>
            </a:r>
          </a:p>
          <a:p>
            <a:pPr>
              <a:buNone/>
            </a:pPr>
            <a:endParaRPr lang="en-US" sz="2400" dirty="0">
              <a:latin typeface="Times New Roman"/>
              <a:ea typeface="Calibri" panose="020F0502020204030204"/>
              <a:cs typeface="Calibri" panose="020F0502020204030204"/>
            </a:endParaRPr>
          </a:p>
          <a:p>
            <a:pPr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🟡</a:t>
            </a:r>
            <a:r>
              <a:rPr lang="ar-SA" sz="2400" dirty="0">
                <a:latin typeface="Times New Roman"/>
                <a:ea typeface="+mn-lt"/>
                <a:cs typeface="+mn-lt"/>
              </a:rPr>
              <a:t> </a:t>
            </a:r>
            <a:r>
              <a:rPr lang="en-US" sz="2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Laser &amp; LDR modules: They are used to detect the containers.</a:t>
            </a:r>
            <a:endParaRPr lang="en-US" sz="3200" dirty="0">
              <a:latin typeface="Times New Roman"/>
              <a:ea typeface="Calibri" panose="020F0502020204030204"/>
              <a:cs typeface="Calibri" panose="020F0502020204030204"/>
            </a:endParaRPr>
          </a:p>
          <a:p>
            <a:endParaRPr lang="en-US" sz="2400" dirty="0">
              <a:ea typeface="Calibri"/>
              <a:cs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2FE79-2A7E-6158-F8EC-D175D852E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057" y="6497864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14</a:t>
            </a:r>
          </a:p>
        </p:txBody>
      </p:sp>
      <p:pic>
        <p:nvPicPr>
          <p:cNvPr id="8" name="Picture 7" descr="A small black and gold electronic device&#10;&#10;AI-generated content may be incorrect.">
            <a:extLst>
              <a:ext uri="{FF2B5EF4-FFF2-40B4-BE49-F238E27FC236}">
                <a16:creationId xmlns:a16="http://schemas.microsoft.com/office/drawing/2014/main" id="{145CCE5E-60F8-9D20-6C18-B595C951C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945" y="4005814"/>
            <a:ext cx="2489954" cy="2008702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0303511-29C8-8441-11A7-FCE57567A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899" y="4010931"/>
            <a:ext cx="2245378" cy="224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36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2F6D0C-B8C4-5207-C163-1EF14E481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14" y="525982"/>
            <a:ext cx="4282983" cy="1200361"/>
          </a:xfrm>
        </p:spPr>
        <p:txBody>
          <a:bodyPr anchor="b">
            <a:noAutofit/>
          </a:bodyPr>
          <a:lstStyle/>
          <a:p>
            <a:r>
              <a:rPr lang="en-US" b="1">
                <a:latin typeface="Times New Roman"/>
                <a:ea typeface="Calibri"/>
                <a:cs typeface="Calibri"/>
              </a:rPr>
              <a:t>Electrical Design</a:t>
            </a:r>
            <a:endParaRPr lang="en-US" b="1">
              <a:latin typeface="Times New Roman"/>
              <a:cs typeface="Times New Roman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D8023-FA8E-98F4-3471-2A6BEDE87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2111" y="2003669"/>
            <a:ext cx="4282984" cy="3511943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Times New Roman"/>
                <a:ea typeface="Calibri" panose="020F0502020204030204"/>
                <a:cs typeface="Calibri" panose="020F0502020204030204"/>
              </a:rPr>
              <a:t>🟡</a:t>
            </a:r>
            <a:r>
              <a:rPr lang="en-US" sz="1800" dirty="0">
                <a:latin typeface="Times New Roman"/>
                <a:ea typeface="Calibri" panose="020F0502020204030204"/>
                <a:cs typeface="Calibri" panose="020F0502020204030204"/>
              </a:rPr>
              <a:t>Servo motors: Used to move the conveyer belt, also for the nozzle.  </a:t>
            </a:r>
            <a:endParaRPr lang="en-US" sz="1800" dirty="0">
              <a:solidFill>
                <a:srgbClr val="FF0000"/>
              </a:solidFill>
              <a:latin typeface="Times New Roman"/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Times New Roman"/>
                <a:ea typeface="Calibri" panose="020F0502020204030204"/>
                <a:cs typeface="Calibri" panose="020F0502020204030204"/>
              </a:rPr>
              <a:t>🟡</a:t>
            </a:r>
            <a:r>
              <a:rPr lang="en-US" sz="1800" dirty="0">
                <a:solidFill>
                  <a:srgbClr val="FF0000"/>
                </a:solidFill>
                <a:latin typeface="Times New Roman"/>
                <a:ea typeface="Calibri" panose="020F0502020204030204"/>
                <a:cs typeface="Calibri" panose="020F0502020204030204"/>
              </a:rPr>
              <a:t> </a:t>
            </a:r>
            <a:r>
              <a:rPr lang="en-US" sz="1800" dirty="0">
                <a:latin typeface="Times New Roman"/>
                <a:ea typeface="Calibri" panose="020F0502020204030204"/>
                <a:cs typeface="Calibri" panose="020F0502020204030204"/>
              </a:rPr>
              <a:t>Arduino Uno Microcontroller: Central control unit.</a:t>
            </a:r>
          </a:p>
          <a:p>
            <a:pPr marL="0" indent="0"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🟡</a:t>
            </a:r>
            <a:r>
              <a:rPr lang="en-US" sz="1800" dirty="0">
                <a:latin typeface="Times New Roman"/>
                <a:ea typeface="+mn-lt"/>
                <a:cs typeface="+mn-lt"/>
              </a:rPr>
              <a:t>Power</a:t>
            </a:r>
            <a:r>
              <a:rPr lang="en-US" sz="1800" dirty="0">
                <a:latin typeface="Times New Roman"/>
                <a:ea typeface="Calibri" panose="020F0502020204030204"/>
                <a:cs typeface="Calibri" panose="020F0502020204030204"/>
              </a:rPr>
              <a:t> Supply: Regulated to ensure stability and efficiency.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0DBD41-73C8-0F6D-8D5E-BB268F7B5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3486" y="6497864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11</a:t>
            </a:r>
          </a:p>
        </p:txBody>
      </p:sp>
      <p:pic>
        <p:nvPicPr>
          <p:cNvPr id="8" name="Picture 7" descr="A blue electronic board with a red button&#10;&#10;AI-generated content may be incorrect.">
            <a:extLst>
              <a:ext uri="{FF2B5EF4-FFF2-40B4-BE49-F238E27FC236}">
                <a16:creationId xmlns:a16="http://schemas.microsoft.com/office/drawing/2014/main" id="{C8FBF41F-C3D7-1A91-8713-5FC56FB4EB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946" r="7783" b="-3"/>
          <a:stretch/>
        </p:blipFill>
        <p:spPr>
          <a:xfrm>
            <a:off x="2400480" y="4265784"/>
            <a:ext cx="2313088" cy="1976970"/>
          </a:xfrm>
          <a:prstGeom prst="rect">
            <a:avLst/>
          </a:prstGeom>
        </p:spPr>
      </p:pic>
      <p:pic>
        <p:nvPicPr>
          <p:cNvPr id="9" name="Picture 8" descr="A close-up of a power supply&#10;&#10;AI-generated content may be incorrect.">
            <a:extLst>
              <a:ext uri="{FF2B5EF4-FFF2-40B4-BE49-F238E27FC236}">
                <a16:creationId xmlns:a16="http://schemas.microsoft.com/office/drawing/2014/main" id="{457FAC26-1A83-7601-E5A0-7D93FE521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8785" y="2267500"/>
            <a:ext cx="3302654" cy="20905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7D79404-F42D-4F40-B047-FF4C67968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7526" y="76927"/>
            <a:ext cx="2124894" cy="219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752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81E1224E-6618-482E-BE87-321A7FC1C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D18F5B-8AB8-6654-6C57-698FEF53E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4" y="957447"/>
            <a:ext cx="3383280" cy="4943105"/>
          </a:xfrm>
        </p:spPr>
        <p:txBody>
          <a:bodyPr anchor="ctr">
            <a:normAutofit/>
          </a:bodyPr>
          <a:lstStyle/>
          <a:p>
            <a:r>
              <a:rPr lang="en-US" sz="4000" b="1">
                <a:latin typeface="Times New Roman"/>
                <a:ea typeface="+mj-lt"/>
                <a:cs typeface="+mj-lt"/>
              </a:rPr>
              <a:t>CONTROL DESIGN</a:t>
            </a:r>
            <a:endParaRPr lang="en-US" sz="4000"/>
          </a:p>
          <a:p>
            <a:endParaRPr lang="en-US" sz="4000"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8126" y="346791"/>
            <a:ext cx="146304" cy="7040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234" y="6163056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0D72E7-F1E3-D7A4-3C9B-2DD395817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0536" y="6356350"/>
            <a:ext cx="249021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16</a:t>
            </a:r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FF5842CD-E4A1-1FC5-1C65-51F2173642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200984"/>
              </p:ext>
            </p:extLst>
          </p:nvPr>
        </p:nvGraphicFramePr>
        <p:xfrm>
          <a:off x="4549514" y="610586"/>
          <a:ext cx="6807333" cy="55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2549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0E184E-F46A-6277-61AA-E5D791BBA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44B1DA-17E6-847C-4F33-1572A81C2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Testing and Implementation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01C1F-9107-6995-08FB-70E473373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2200" dirty="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200" dirty="0">
                <a:latin typeface="Times New Roman"/>
                <a:cs typeface="Times New Roman"/>
              </a:rPr>
              <a:t>Assembled key components and integrated control system</a:t>
            </a:r>
          </a:p>
          <a:p>
            <a:pPr marL="0" indent="0">
              <a:buNone/>
            </a:pPr>
            <a:r>
              <a:rPr lang="en-US" sz="2200" dirty="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200" dirty="0">
                <a:latin typeface="Times New Roman"/>
                <a:cs typeface="Times New Roman"/>
              </a:rPr>
              <a:t>Achieved high filling accuracy for labneh</a:t>
            </a:r>
          </a:p>
          <a:p>
            <a:pPr marL="0" indent="0">
              <a:buNone/>
            </a:pPr>
            <a:r>
              <a:rPr lang="en-US" sz="2200" dirty="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200" b="1" dirty="0">
                <a:latin typeface="Times New Roman"/>
                <a:cs typeface="Times New Roman"/>
              </a:rPr>
              <a:t>Filling Accuracy: </a:t>
            </a:r>
            <a:r>
              <a:rPr lang="en-US" sz="2200" dirty="0">
                <a:latin typeface="Times New Roman"/>
                <a:cs typeface="Times New Roman"/>
              </a:rPr>
              <a:t>±4% deviation from the target</a:t>
            </a:r>
          </a:p>
          <a:p>
            <a:pPr marL="0" indent="0">
              <a:buNone/>
            </a:pPr>
            <a:r>
              <a:rPr lang="en-US" sz="2200" dirty="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200" b="1" dirty="0">
                <a:latin typeface="Times New Roman"/>
                <a:cs typeface="Times New Roman"/>
              </a:rPr>
              <a:t>Cycle Time: </a:t>
            </a:r>
            <a:r>
              <a:rPr lang="en-US" sz="2200" dirty="0">
                <a:latin typeface="Times New Roman"/>
                <a:cs typeface="Times New Roman"/>
              </a:rPr>
              <a:t>5 ~ 6 seconds per fill</a:t>
            </a:r>
          </a:p>
          <a:p>
            <a:pPr marL="0" indent="0">
              <a:buNone/>
            </a:pPr>
            <a:r>
              <a:rPr lang="en-US" sz="2200" b="1" dirty="0">
                <a:latin typeface="Times New Roman"/>
                <a:cs typeface="Times New Roman"/>
              </a:rPr>
              <a:t>   Modifications Implemented:</a:t>
            </a:r>
          </a:p>
          <a:p>
            <a:pPr marL="0" indent="0">
              <a:buNone/>
            </a:pPr>
            <a:r>
              <a:rPr lang="en-US" sz="2200" dirty="0">
                <a:latin typeface="Times New Roman"/>
                <a:ea typeface="+mn-lt"/>
                <a:cs typeface="+mn-lt"/>
              </a:rPr>
              <a:t>🟡 </a:t>
            </a:r>
            <a:r>
              <a:rPr lang="en-US" sz="2200" dirty="0">
                <a:latin typeface="Times New Roman"/>
                <a:cs typeface="Times New Roman"/>
              </a:rPr>
              <a:t>Reduced peristaltic pump speed → minimized foaming</a:t>
            </a:r>
          </a:p>
          <a:p>
            <a:pPr marL="0" indent="0">
              <a:buNone/>
            </a:pPr>
            <a:r>
              <a:rPr lang="en-US" sz="2200" dirty="0">
                <a:latin typeface="Times New Roman"/>
                <a:ea typeface="+mn-lt"/>
                <a:cs typeface="+mn-lt"/>
              </a:rPr>
              <a:t>🟡 </a:t>
            </a:r>
            <a:r>
              <a:rPr lang="en-US" sz="2200" dirty="0">
                <a:latin typeface="Times New Roman"/>
                <a:cs typeface="Times New Roman"/>
              </a:rPr>
              <a:t>Adjusted nozzle motor position → improved sealing</a:t>
            </a:r>
          </a:p>
          <a:p>
            <a:pPr marL="0" indent="0">
              <a:buNone/>
            </a:pPr>
            <a:r>
              <a:rPr lang="en-US" sz="2200" dirty="0">
                <a:latin typeface="Times New Roman"/>
                <a:ea typeface="+mn-lt"/>
                <a:cs typeface="+mn-lt"/>
              </a:rPr>
              <a:t>🟡 </a:t>
            </a:r>
            <a:r>
              <a:rPr lang="en-US" sz="2200" dirty="0">
                <a:latin typeface="Times New Roman"/>
                <a:cs typeface="Times New Roman"/>
              </a:rPr>
              <a:t>Added temporary mixing cycle → lowered power consumption</a:t>
            </a:r>
          </a:p>
          <a:p>
            <a:endParaRPr lang="en-US" sz="220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6AA141-0901-076E-0FDF-B7333F8E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ar-SA">
                <a:latin typeface="Times New Roman"/>
                <a:cs typeface="Times New Roman"/>
              </a:rPr>
              <a:t>19</a:t>
            </a:r>
            <a:endParaRPr lang="en-US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4012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56">
            <a:extLst>
              <a:ext uri="{FF2B5EF4-FFF2-40B4-BE49-F238E27FC236}">
                <a16:creationId xmlns:a16="http://schemas.microsoft.com/office/drawing/2014/main" id="{0DEDCC5D-8B8A-40DB-BE90-A3AA27C64A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5167ED7-6315-43AB-B1B6-C326D5FD8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F4D8839-FB03-487D-ACC8-8BFEDD4FEB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EF75023-9A3B-42FC-B704-61A8F7BE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922919"/>
            <a:ext cx="11111729" cy="54612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94D203-8C38-2E5F-2989-5D47D967B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963" y="1238080"/>
            <a:ext cx="9849751" cy="1349671"/>
          </a:xfrm>
        </p:spPr>
        <p:txBody>
          <a:bodyPr anchor="b">
            <a:normAutofit/>
          </a:bodyPr>
          <a:lstStyle/>
          <a:p>
            <a:r>
              <a:rPr lang="en-US" sz="4800" b="1">
                <a:latin typeface="Times New Roman"/>
                <a:ea typeface="Calibri"/>
                <a:cs typeface="Calibri"/>
              </a:rPr>
              <a:t>Machine Analytics</a:t>
            </a:r>
            <a:endParaRPr lang="en-US" sz="4800">
              <a:latin typeface="Times New Roman"/>
              <a:ea typeface="Calibri Light"/>
              <a:cs typeface="Calibri Light"/>
            </a:endParaRPr>
          </a:p>
        </p:txBody>
      </p:sp>
      <p:graphicFrame>
        <p:nvGraphicFramePr>
          <p:cNvPr id="45" name="Content Placeholder 2">
            <a:extLst>
              <a:ext uri="{FF2B5EF4-FFF2-40B4-BE49-F238E27FC236}">
                <a16:creationId xmlns:a16="http://schemas.microsoft.com/office/drawing/2014/main" id="{B226A69D-A4A0-E57B-3CFA-1F197F7471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918342"/>
              </p:ext>
            </p:extLst>
          </p:nvPr>
        </p:nvGraphicFramePr>
        <p:xfrm>
          <a:off x="1217391" y="2925324"/>
          <a:ext cx="9848088" cy="3100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C6A8FBAF-3849-B85D-1EE8-2402EAA33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378121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446926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B702AB9-50A4-C3D8-2133-03CDE629A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B9AA7C6-5E5A-498E-A6DF-A943376E0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3EAB11A-76F7-48F4-9B4F-5BFDF4BF9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300" y="2385102"/>
            <a:ext cx="574091" cy="2087796"/>
            <a:chOff x="209668" y="2857422"/>
            <a:chExt cx="463662" cy="208779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D4C416-D5F4-4F6F-A6F1-87A21CD4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423947" y="2857422"/>
              <a:ext cx="249383" cy="20877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6AC1C30-21C6-4BF6-93EE-B211D7A850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209668" y="2857423"/>
              <a:ext cx="1" cy="208779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81E140AE-0ABF-47C8-BF32-7D2F0CF2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631767"/>
            <a:ext cx="11111729" cy="5752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9882D9-4407-D8CB-AC7C-C70EDDD8D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618" y="1239927"/>
            <a:ext cx="4008586" cy="4680583"/>
          </a:xfrm>
        </p:spPr>
        <p:txBody>
          <a:bodyPr anchor="ctr">
            <a:normAutofit/>
          </a:bodyPr>
          <a:lstStyle/>
          <a:p>
            <a:r>
              <a:rPr lang="en-US" sz="5200" b="1">
                <a:latin typeface="Times New Roman" panose="02020603050405020304" pitchFamily="18" charset="0"/>
                <a:cs typeface="Times New Roman" panose="02020603050405020304" pitchFamily="18" charset="0"/>
              </a:rPr>
              <a:t>Feasibility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4D4285-F578-F34A-19D1-C4E31CE78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1923" y="1239927"/>
            <a:ext cx="4971824" cy="4680583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000" b="1" dirty="0">
                <a:latin typeface="Times New Roman"/>
                <a:cs typeface="Times New Roman"/>
              </a:rPr>
              <a:t>Technical:</a:t>
            </a:r>
            <a:r>
              <a:rPr lang="en-US" sz="2000" dirty="0">
                <a:latin typeface="Times New Roman"/>
                <a:cs typeface="Times New Roman"/>
              </a:rPr>
              <a:t> Precise filling (±1%) and reliable, low-maintenance operation</a:t>
            </a:r>
          </a:p>
          <a:p>
            <a:pPr marL="0" indent="0">
              <a:buNone/>
            </a:pPr>
            <a:r>
              <a:rPr lang="en-US" sz="2000" dirty="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000" b="1" dirty="0">
                <a:latin typeface="Times New Roman"/>
                <a:cs typeface="Times New Roman"/>
              </a:rPr>
              <a:t>Economic:</a:t>
            </a:r>
            <a:r>
              <a:rPr lang="en-US" sz="2000" dirty="0">
                <a:latin typeface="Times New Roman"/>
                <a:cs typeface="Times New Roman"/>
              </a:rPr>
              <a:t> Budget-friendly (~1650 USD) with 2–3 months payback</a:t>
            </a:r>
          </a:p>
          <a:p>
            <a:pPr marL="0" indent="0">
              <a:buNone/>
            </a:pPr>
            <a:r>
              <a:rPr lang="en-US" sz="2000" dirty="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000" b="1" dirty="0">
                <a:latin typeface="Times New Roman"/>
                <a:cs typeface="Times New Roman"/>
              </a:rPr>
              <a:t>Operational:</a:t>
            </a:r>
            <a:r>
              <a:rPr lang="en-US" sz="2000" dirty="0">
                <a:latin typeface="Times New Roman"/>
                <a:cs typeface="Times New Roman"/>
              </a:rPr>
              <a:t> Easy to use, 96% accuracy within ±4% error</a:t>
            </a:r>
          </a:p>
          <a:p>
            <a:pPr marL="0" indent="0">
              <a:buNone/>
            </a:pPr>
            <a:r>
              <a:rPr lang="en-US" sz="2000" dirty="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000" b="1" dirty="0">
                <a:latin typeface="Times New Roman"/>
                <a:cs typeface="Times New Roman"/>
              </a:rPr>
              <a:t>Legal:</a:t>
            </a:r>
            <a:r>
              <a:rPr lang="en-US" sz="2000" dirty="0">
                <a:latin typeface="Times New Roman"/>
                <a:cs typeface="Times New Roman"/>
              </a:rPr>
              <a:t> Fully compliant with food safety regulations</a:t>
            </a:r>
          </a:p>
          <a:p>
            <a:pPr marL="0" indent="0">
              <a:buNone/>
            </a:pPr>
            <a:r>
              <a:rPr lang="en-US" sz="2000" dirty="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000" b="1" dirty="0">
                <a:latin typeface="Times New Roman"/>
                <a:cs typeface="Times New Roman"/>
              </a:rPr>
              <a:t>Environmental:</a:t>
            </a:r>
            <a:r>
              <a:rPr lang="en-US" sz="2000" dirty="0">
                <a:latin typeface="Times New Roman"/>
                <a:cs typeface="Times New Roman"/>
              </a:rPr>
              <a:t> Low energy use, minimal waste, and easy to clean</a:t>
            </a:r>
          </a:p>
          <a:p>
            <a:endParaRPr lang="en-US" sz="200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B4A6FD-21B2-EA52-2E0C-4AB217318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187174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ar-SA">
                <a:latin typeface="Times New Roman"/>
                <a:cs typeface="Times New Roman"/>
              </a:rPr>
              <a:t>20</a:t>
            </a:r>
            <a:endParaRPr lang="en-US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3992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B212A2-779D-E10D-88A9-F485CFC63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Triangle 1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110DED-D45B-CEBB-8EAF-7EC13685B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en-US" sz="5600" b="1">
                <a:latin typeface="Times New Roman" panose="02020603050405020304" pitchFamily="18" charset="0"/>
                <a:cs typeface="Times New Roman" panose="02020603050405020304" pitchFamily="18" charset="0"/>
              </a:rPr>
              <a:t>Conclusions &amp;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BB98B-8256-BFBB-FEE0-90DD2CCE5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200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000"/>
              <a:t>Proven technical effectiveness and real-world potential</a:t>
            </a:r>
          </a:p>
          <a:p>
            <a:pPr marL="0" indent="0">
              <a:buNone/>
            </a:pPr>
            <a:r>
              <a:rPr lang="en-US" sz="200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000"/>
              <a:t>Successful integration of key systems: mixing, pumping, valve control</a:t>
            </a:r>
          </a:p>
          <a:p>
            <a:pPr marL="0" indent="0">
              <a:buNone/>
            </a:pPr>
            <a:r>
              <a:rPr lang="en-US" sz="200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000"/>
              <a:t>Cost-effective, hygienic, and modular solution for small/medium dairy producers</a:t>
            </a:r>
          </a:p>
          <a:p>
            <a:pPr marL="0" indent="0">
              <a:buNone/>
            </a:pPr>
            <a:r>
              <a:rPr lang="en-US" sz="200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000" b="1"/>
              <a:t>Recommendations:</a:t>
            </a:r>
            <a:r>
              <a:rPr lang="en-US" sz="2000"/>
              <a:t> Enhance materials, automation, hygiene, safety, and calibration</a:t>
            </a:r>
          </a:p>
          <a:p>
            <a:pPr marL="0" indent="0">
              <a:buNone/>
            </a:pPr>
            <a:r>
              <a:rPr lang="en-US" sz="2000">
                <a:latin typeface="Times New Roman"/>
                <a:ea typeface="+mn-lt"/>
                <a:cs typeface="Times New Roman"/>
              </a:rPr>
              <a:t>🟡 </a:t>
            </a:r>
            <a:r>
              <a:rPr lang="en-US" sz="2000" b="1"/>
              <a:t>Future Work:</a:t>
            </a:r>
            <a:r>
              <a:rPr lang="en-US" sz="2000"/>
              <a:t> Focus on full automation, energy efficiency, and global certification</a:t>
            </a:r>
          </a:p>
          <a:p>
            <a:endParaRPr lang="en-US" sz="200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B35356-3461-089D-E735-4E3FA6B50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10173" y="5373892"/>
            <a:ext cx="698440" cy="40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ar-SA" sz="1800" dirty="0">
                <a:solidFill>
                  <a:srgbClr val="FFFFFF"/>
                </a:solidFill>
                <a:latin typeface="Times New Roman"/>
                <a:cs typeface="Times New Roman"/>
              </a:rPr>
              <a:t>21</a:t>
            </a:r>
            <a:endParaRPr lang="en-US" sz="1800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4126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E07728-30EE-ABCA-7BBE-4806138AC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>
            <a:extLst>
              <a:ext uri="{FF2B5EF4-FFF2-40B4-BE49-F238E27FC236}">
                <a16:creationId xmlns:a16="http://schemas.microsoft.com/office/drawing/2014/main" id="{624020DF-F0AE-37ED-FB21-C63F54D5D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vert="horz" lIns="0" tIns="0" rIns="0" bIns="0" rtlCol="0" anchor="ctr">
            <a:normAutofit/>
          </a:bodyPr>
          <a:lstStyle/>
          <a:p>
            <a:r>
              <a:rPr lang="en-US" sz="4800" b="1">
                <a:latin typeface="Times New Roman"/>
                <a:cs typeface="+mj-lt"/>
              </a:rPr>
              <a:t>Contents</a:t>
            </a:r>
            <a:endParaRPr lang="en-US" sz="4800">
              <a:latin typeface="Times New Roman"/>
            </a:endParaRPr>
          </a:p>
          <a:p>
            <a:endParaRPr lang="ar-SA" sz="4800">
              <a:ea typeface="Calibri Light"/>
              <a:cs typeface="Times New Roman"/>
            </a:endParaRPr>
          </a:p>
        </p:txBody>
      </p:sp>
      <p:sp>
        <p:nvSpPr>
          <p:cNvPr id="41" name="عنصر نائب للمحتوى 2">
            <a:extLst>
              <a:ext uri="{FF2B5EF4-FFF2-40B4-BE49-F238E27FC236}">
                <a16:creationId xmlns:a16="http://schemas.microsoft.com/office/drawing/2014/main" id="{A3EC27D1-2FD7-E095-1301-DF117CAE4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261" y="2506043"/>
            <a:ext cx="10150086" cy="3928411"/>
          </a:xfrm>
        </p:spPr>
        <p:txBody>
          <a:bodyPr vert="horz" lIns="0" tIns="0" rIns="0" bIns="0" rtlCol="0" anchor="ctr">
            <a:normAutofit fontScale="8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2400" noProof="1">
              <a:ea typeface="+mn-lt"/>
              <a:cs typeface="Segoe UI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noProof="1">
              <a:ea typeface="+mn-lt"/>
              <a:cs typeface="Segoe UI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noProof="1">
              <a:ea typeface="+mn-lt"/>
              <a:cs typeface="Segoe UI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noProof="1">
              <a:ea typeface="+mn-lt"/>
              <a:cs typeface="Segoe UI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400" noProof="1">
              <a:ea typeface="+mn-lt"/>
              <a:cs typeface="Segoe UI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noProof="1">
                <a:ea typeface="+mn-lt"/>
                <a:cs typeface="Segoe UI"/>
              </a:rPr>
              <a:t>🟡</a:t>
            </a:r>
            <a:r>
              <a:rPr lang="en-US" sz="2400" noProof="1">
                <a:latin typeface="Lora"/>
                <a:ea typeface="+mn-lt"/>
                <a:cs typeface="Segoe UI"/>
              </a:rPr>
              <a:t>Introduction </a:t>
            </a:r>
            <a:endParaRPr lang="en-US" sz="2400" noProof="1">
              <a:latin typeface="Lora"/>
              <a:ea typeface="Calibri"/>
              <a:cs typeface="Segoe UI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noProof="1">
                <a:latin typeface="Calibri"/>
                <a:ea typeface="+mn-lt"/>
                <a:cs typeface="Segoe UI"/>
              </a:rPr>
              <a:t>🟡</a:t>
            </a:r>
            <a:r>
              <a:rPr lang="en-US" sz="2400" noProof="1">
                <a:latin typeface="Lora"/>
                <a:ea typeface="+mn-lt"/>
                <a:cs typeface="Segoe UI"/>
              </a:rPr>
              <a:t>Motivation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noProof="1">
                <a:latin typeface="Calibri"/>
                <a:ea typeface="+mn-lt"/>
                <a:cs typeface="Segoe UI"/>
              </a:rPr>
              <a:t>🟡</a:t>
            </a:r>
            <a:r>
              <a:rPr lang="en-US" sz="2400" noProof="1">
                <a:latin typeface="Lora"/>
                <a:ea typeface="+mn-lt"/>
                <a:cs typeface="Segoe UI"/>
              </a:rPr>
              <a:t>Literature Review</a:t>
            </a:r>
            <a:endParaRPr lang="en-US" sz="2400" noProof="1">
              <a:latin typeface="Lora"/>
              <a:ea typeface="Calibri"/>
              <a:cs typeface="Segoe UI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noProof="1">
                <a:latin typeface="Calibri"/>
                <a:ea typeface="+mn-lt"/>
                <a:cs typeface="Segoe UI"/>
              </a:rPr>
              <a:t>🟡</a:t>
            </a:r>
            <a:r>
              <a:rPr lang="en-US" sz="2400" noProof="1">
                <a:latin typeface="Lora"/>
                <a:ea typeface="+mn-lt"/>
                <a:cs typeface="Segoe UI"/>
              </a:rPr>
              <a:t>Model Design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noProof="1">
                <a:latin typeface="Calibri"/>
                <a:ea typeface="+mn-lt"/>
                <a:cs typeface="Segoe UI"/>
              </a:rPr>
              <a:t>🟡</a:t>
            </a:r>
            <a:r>
              <a:rPr lang="en-US" sz="2400" noProof="1">
                <a:latin typeface="Lora"/>
                <a:ea typeface="+mn-lt"/>
                <a:cs typeface="Segoe UI"/>
              </a:rPr>
              <a:t>Electrical Design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noProof="1">
                <a:latin typeface="Times New Roman"/>
                <a:ea typeface="+mn-lt"/>
                <a:cs typeface="Times New Roman"/>
              </a:rPr>
              <a:t>🟡CONTROL </a:t>
            </a:r>
            <a:r>
              <a:rPr lang="en-US" sz="2400" noProof="1">
                <a:latin typeface="Lora"/>
                <a:ea typeface="+mn-lt"/>
                <a:cs typeface="Times New Roman"/>
              </a:rPr>
              <a:t>Design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noProof="1">
                <a:latin typeface="Times New Roman"/>
                <a:ea typeface="+mn-lt"/>
                <a:cs typeface="Times New Roman"/>
              </a:rPr>
              <a:t>🟡Testing and Implementation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noProof="1">
                <a:latin typeface="Times New Roman"/>
                <a:ea typeface="+mn-lt"/>
                <a:cs typeface="Times New Roman"/>
              </a:rPr>
              <a:t>🟡FeasibilityStudy</a:t>
            </a:r>
            <a:endParaRPr lang="en-US" sz="2400" noProof="1">
              <a:latin typeface="Lora"/>
              <a:ea typeface="+mn-lt"/>
              <a:cs typeface="Times New Roman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noProof="1">
                <a:latin typeface="Calibri"/>
                <a:ea typeface="+mn-lt"/>
                <a:cs typeface="Segoe UI"/>
              </a:rPr>
              <a:t>🟡</a:t>
            </a:r>
            <a:r>
              <a:rPr lang="en-US" sz="2400" noProof="1">
                <a:latin typeface="Lora"/>
                <a:ea typeface="+mn-lt"/>
                <a:cs typeface="Segoe UI"/>
              </a:rPr>
              <a:t>Conclusion &amp; </a:t>
            </a:r>
            <a:r>
              <a:rPr lang="en-US" sz="2400" noProof="1">
                <a:latin typeface="Times New Roman"/>
                <a:ea typeface="+mn-lt"/>
                <a:cs typeface="Times New Roman"/>
              </a:rPr>
              <a:t>Recommendations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noProof="1">
              <a:latin typeface="Lora"/>
              <a:ea typeface="+mn-lt"/>
              <a:cs typeface="Segoe UI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noProof="1">
              <a:latin typeface="Lora"/>
              <a:ea typeface="Calibri"/>
              <a:cs typeface="Segoe UI"/>
            </a:endParaRPr>
          </a:p>
          <a:p>
            <a:pPr marL="0" indent="0">
              <a:buNone/>
            </a:pPr>
            <a:endParaRPr lang="ar-SA" sz="2400" dirty="0">
              <a:ea typeface="Calibri" panose="020F0502020204030204"/>
            </a:endParaRPr>
          </a:p>
          <a:p>
            <a:endParaRPr lang="ar-SA" sz="2400" dirty="0"/>
          </a:p>
          <a:p>
            <a:endParaRPr lang="ar-SA" sz="2400" dirty="0">
              <a:ea typeface="Calibri"/>
              <a:cs typeface="Calibri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Slide Number Placeholder 49">
            <a:extLst>
              <a:ext uri="{FF2B5EF4-FFF2-40B4-BE49-F238E27FC236}">
                <a16:creationId xmlns:a16="http://schemas.microsoft.com/office/drawing/2014/main" id="{03A53E83-B6F0-067B-65E9-EDA2E5D1A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356350"/>
            <a:ext cx="2743200" cy="365125"/>
          </a:xfrm>
        </p:spPr>
        <p:txBody>
          <a:bodyPr/>
          <a:lstStyle/>
          <a:p>
            <a:fld id="{ED6580AB-5C3C-4B4F-8E2A-8B7A0A8CE695}" type="slidenum">
              <a:rPr lang="en-US" sz="2800" dirty="0" smtClean="0">
                <a:latin typeface="Times New Roman"/>
                <a:cs typeface="Times New Roman"/>
              </a:rPr>
              <a:t>2</a:t>
            </a:fld>
            <a:endParaRPr lang="en-US" sz="2800">
              <a:latin typeface="Times New Roman"/>
              <a:ea typeface="Calibri" panose="020F0502020204030204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6695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FAF8C-A257-24BB-EE52-999886366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0">
            <a:hlinkClick r:id="" action="ppaction://media"/>
            <a:extLst>
              <a:ext uri="{FF2B5EF4-FFF2-40B4-BE49-F238E27FC236}">
                <a16:creationId xmlns:a16="http://schemas.microsoft.com/office/drawing/2014/main" id="{44CA8BEF-48E4-5028-7A7C-CAF71C4E422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01578" y="136525"/>
            <a:ext cx="10769179" cy="609630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A5B28-8B9D-1D91-2319-46873A70C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8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982185-F732-223F-53EE-30BDAA5DD9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2" name="Rectangle 121">
            <a:extLst>
              <a:ext uri="{FF2B5EF4-FFF2-40B4-BE49-F238E27FC236}">
                <a16:creationId xmlns:a16="http://schemas.microsoft.com/office/drawing/2014/main" id="{8B9AA7C6-5E5A-498E-A6DF-A943376E0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83EAB11A-76F7-48F4-9B4F-5BFDF4BF9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300" y="2385102"/>
            <a:ext cx="574091" cy="2087796"/>
            <a:chOff x="209668" y="2857422"/>
            <a:chExt cx="463662" cy="2087796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74D4C416-D5F4-4F6F-A6F1-87A21CD4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423947" y="2857422"/>
              <a:ext cx="249383" cy="20877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C6AC1C30-21C6-4BF6-93EE-B211D7A850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209668" y="2857423"/>
              <a:ext cx="1" cy="208779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1E140AE-0ABF-47C8-BF32-7D2F0CF2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631767"/>
            <a:ext cx="11111729" cy="5752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8FADA7-CC61-E71B-E530-27F3844E5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618" y="1239927"/>
            <a:ext cx="4008586" cy="4680583"/>
          </a:xfrm>
        </p:spPr>
        <p:txBody>
          <a:bodyPr anchor="ctr">
            <a:normAutofit/>
          </a:bodyPr>
          <a:lstStyle/>
          <a:p>
            <a:r>
              <a:rPr lang="en-US" sz="5200" b="1">
                <a:latin typeface="Times New Roman"/>
                <a:ea typeface="Calibri"/>
                <a:cs typeface="Segoe UI"/>
              </a:rPr>
              <a:t>Thank You</a:t>
            </a:r>
            <a:endParaRPr lang="en-US" sz="5200">
              <a:latin typeface="Times New Roman"/>
            </a:endParaRPr>
          </a:p>
          <a:p>
            <a:endParaRPr lang="en-US" sz="5200">
              <a:latin typeface="Calibri"/>
              <a:ea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E56B3-2127-80A5-C45C-0EDBEBB00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1923" y="1239927"/>
            <a:ext cx="4971824" cy="4680583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ar-SA" sz="2000">
              <a:ea typeface="Calibri" panose="020F0502020204030204"/>
              <a:cs typeface="Calibri" panose="020F0502020204030204"/>
            </a:endParaRPr>
          </a:p>
          <a:p>
            <a:pPr>
              <a:buNone/>
            </a:pPr>
            <a:endParaRPr lang="ar-SA" sz="2000">
              <a:ea typeface="+mn-lt"/>
              <a:cs typeface="+mn-lt"/>
            </a:endParaRPr>
          </a:p>
          <a:p>
            <a:pPr>
              <a:spcBef>
                <a:spcPts val="0"/>
              </a:spcBef>
            </a:pPr>
            <a:endParaRPr lang="ar-SA" sz="2000">
              <a:ea typeface="Calibri" panose="020F0502020204030204"/>
              <a:cs typeface="Calibri" panose="020F0502020204030204"/>
            </a:endParaRPr>
          </a:p>
          <a:p>
            <a:pPr>
              <a:spcBef>
                <a:spcPts val="0"/>
              </a:spcBef>
            </a:pPr>
            <a:endParaRPr lang="ar-SA" sz="2000">
              <a:ea typeface="Calibri" panose="020F0502020204030204"/>
              <a:cs typeface="Calibri" panose="020F0502020204030204"/>
            </a:endParaRPr>
          </a:p>
          <a:p>
            <a:endParaRPr lang="en-US" sz="200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9243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4" name="Rectangle 803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6" name="Group 805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807" name="Rectangle 806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8" name="Rectangle 807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9" name="Rectangle 808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1" name="Rectangle 810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8" name="Title 787">
            <a:extLst>
              <a:ext uri="{FF2B5EF4-FFF2-40B4-BE49-F238E27FC236}">
                <a16:creationId xmlns:a16="http://schemas.microsoft.com/office/drawing/2014/main" id="{2965E327-B8EC-577E-4247-5C2264F2D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 b="1">
                <a:latin typeface="Times New Roman"/>
                <a:cs typeface="Times New Roman"/>
              </a:rPr>
              <a:t>Introduction </a:t>
            </a:r>
            <a:endParaRPr lang="en-US" sz="4800" b="1"/>
          </a:p>
        </p:txBody>
      </p:sp>
      <p:sp>
        <p:nvSpPr>
          <p:cNvPr id="786" name="Content Placeholder 785">
            <a:extLst>
              <a:ext uri="{FF2B5EF4-FFF2-40B4-BE49-F238E27FC236}">
                <a16:creationId xmlns:a16="http://schemas.microsoft.com/office/drawing/2014/main" id="{5D3F576E-E5F9-AC9A-7734-ABFBF9FE0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2683495"/>
            <a:ext cx="9941319" cy="3458685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/>
                <a:ea typeface="Calibri"/>
                <a:cs typeface="Calibri"/>
              </a:rPr>
              <a:t>overview of the Project: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Times New Roman"/>
                <a:ea typeface="Calibri"/>
                <a:cs typeface="Calibri"/>
              </a:rPr>
              <a:t>🟡Designing an automated liquid food packaging and filling line.</a:t>
            </a:r>
            <a:endParaRPr lang="en-US" dirty="0">
              <a:latin typeface="Times New Roman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Times New Roman"/>
                <a:ea typeface="Calibri"/>
                <a:cs typeface="Calibri"/>
              </a:rPr>
              <a:t>🟡Focus on efficiency, precision, and compliance with regulations.</a:t>
            </a:r>
            <a:endParaRPr lang="en-US" dirty="0">
              <a:latin typeface="Times New Roman"/>
              <a:cs typeface="Times New Roman"/>
            </a:endParaRPr>
          </a:p>
          <a:p>
            <a:pPr>
              <a:spcBef>
                <a:spcPts val="0"/>
              </a:spcBef>
            </a:pPr>
            <a:endParaRPr lang="en-US" sz="2400" dirty="0">
              <a:latin typeface="Times New Roman"/>
              <a:ea typeface="Calibri"/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Times New Roman"/>
                <a:ea typeface="Calibri"/>
                <a:cs typeface="Calibri"/>
              </a:rPr>
              <a:t>Key Goals: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Times New Roman"/>
                <a:ea typeface="Calibri"/>
                <a:cs typeface="Calibri"/>
              </a:rPr>
              <a:t>🟡Enhance production throughput.</a:t>
            </a:r>
            <a:endParaRPr lang="en-US" dirty="0">
              <a:latin typeface="Times New Roman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Times New Roman"/>
                <a:ea typeface="Calibri"/>
                <a:cs typeface="Calibri"/>
              </a:rPr>
              <a:t>🟡Maintain regulatory compliance under food safety standards.</a:t>
            </a:r>
            <a:endParaRPr lang="en-US" dirty="0">
              <a:latin typeface="Times New Roman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Times New Roman"/>
                <a:ea typeface="Calibri"/>
                <a:cs typeface="Calibri"/>
              </a:rPr>
              <a:t>🟡Improve quality control and operational efficiency.</a:t>
            </a:r>
            <a:endParaRPr lang="en-US" dirty="0">
              <a:latin typeface="Times New Roman"/>
            </a:endParaRPr>
          </a:p>
        </p:txBody>
      </p:sp>
      <p:cxnSp>
        <p:nvCxnSpPr>
          <p:cNvPr id="813" name="Straight Connector 812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0807A8-DDD6-182E-6FEC-F6BF32B1D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0188" y="6356350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093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B9AA7C6-5E5A-498E-A6DF-A943376E0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3EAB11A-76F7-48F4-9B4F-5BFDF4BF9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300" y="2385102"/>
            <a:ext cx="574091" cy="2087796"/>
            <a:chOff x="209668" y="2857422"/>
            <a:chExt cx="463662" cy="208779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4D4C416-D5F4-4F6F-A6F1-87A21CD4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423947" y="2857422"/>
              <a:ext cx="249383" cy="20877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6AC1C30-21C6-4BF6-93EE-B211D7A850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209668" y="2857423"/>
              <a:ext cx="1" cy="208779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E140AE-0ABF-47C8-BF32-7D2F0CF2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631767"/>
            <a:ext cx="11111729" cy="5752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>
            <a:extLst>
              <a:ext uri="{FF2B5EF4-FFF2-40B4-BE49-F238E27FC236}">
                <a16:creationId xmlns:a16="http://schemas.microsoft.com/office/drawing/2014/main" id="{45FB566F-D637-B2CD-8B82-DC6B215EE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618" y="1239927"/>
            <a:ext cx="4008586" cy="4680583"/>
          </a:xfrm>
        </p:spPr>
        <p:txBody>
          <a:bodyPr vert="horz" lIns="0" tIns="0" rIns="0" bIns="0" rtlCol="0" anchor="ctr">
            <a:normAutofit/>
          </a:bodyPr>
          <a:lstStyle/>
          <a:p>
            <a:r>
              <a:rPr lang="ar-SA" sz="5200" b="1" dirty="0" err="1">
                <a:latin typeface="Lora"/>
                <a:cs typeface="Times New Roman"/>
              </a:rPr>
              <a:t>Motivation</a:t>
            </a:r>
            <a:endParaRPr lang="ar-SA" sz="5200" b="1" dirty="0">
              <a:latin typeface="Lora"/>
              <a:ea typeface="Calibri Light"/>
              <a:cs typeface="Times New Roman"/>
            </a:endParaRPr>
          </a:p>
          <a:p>
            <a:endParaRPr lang="ar-SA" sz="5200" dirty="0">
              <a:ea typeface="Calibri Light"/>
              <a:cs typeface="Times New Roman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60E2F884-8C25-04D4-70E7-E15F5FFA7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1923" y="1239927"/>
            <a:ext cx="4971824" cy="4680583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ar-SA" sz="2000" noProof="1">
                <a:ea typeface="+mn-lt"/>
                <a:cs typeface="+mn-lt"/>
              </a:rPr>
              <a:t>🟡</a:t>
            </a:r>
            <a:r>
              <a:rPr lang="ar-SA" sz="2000" noProof="1">
                <a:latin typeface="Times New Roman"/>
                <a:ea typeface="+mn-lt"/>
                <a:cs typeface="Times New Roman"/>
              </a:rPr>
              <a:t> </a:t>
            </a:r>
            <a:r>
              <a:rPr lang="ar-SA" sz="2000" b="1" noProof="1">
                <a:latin typeface="Times New Roman"/>
                <a:ea typeface="+mn-lt"/>
                <a:cs typeface="Times New Roman"/>
              </a:rPr>
              <a:t>Increased Demand</a:t>
            </a:r>
            <a:br>
              <a:rPr lang="ar-SA" sz="2000" b="1" noProof="1">
                <a:latin typeface="Times New Roman"/>
                <a:ea typeface="+mn-lt"/>
                <a:cs typeface="Times New Roman"/>
              </a:rPr>
            </a:br>
            <a:r>
              <a:rPr lang="ar-SA" sz="2000" noProof="1">
                <a:latin typeface="Times New Roman"/>
                <a:ea typeface="+mn-lt"/>
                <a:cs typeface="Times New Roman"/>
              </a:rPr>
              <a:t> The growing need for bottled beverages and sauces drives innovation in filling systems.</a:t>
            </a:r>
            <a:endParaRPr lang="ar-SA" sz="2000" noProof="1"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ar-SA" sz="2000" noProof="1">
                <a:latin typeface="Calibri"/>
                <a:ea typeface="+mn-lt"/>
                <a:cs typeface="Calibri"/>
              </a:rPr>
              <a:t>🟡</a:t>
            </a:r>
            <a:r>
              <a:rPr lang="ar-SA" sz="2000" noProof="1">
                <a:latin typeface="Times New Roman"/>
                <a:ea typeface="+mn-lt"/>
                <a:cs typeface="Times New Roman"/>
              </a:rPr>
              <a:t> </a:t>
            </a:r>
            <a:r>
              <a:rPr lang="ar-SA" sz="2000" b="1" noProof="1">
                <a:latin typeface="Times New Roman"/>
                <a:ea typeface="+mn-lt"/>
                <a:cs typeface="Times New Roman"/>
              </a:rPr>
              <a:t>Efficiency &amp; Automation</a:t>
            </a:r>
            <a:endParaRPr lang="ar-SA" sz="2000" noProof="1">
              <a:latin typeface="Times New Roman"/>
              <a:ea typeface="+mn-lt"/>
              <a:cs typeface="Times New Roman"/>
            </a:endParaRPr>
          </a:p>
          <a:p>
            <a:pPr marL="0" indent="0">
              <a:buNone/>
            </a:pPr>
            <a:r>
              <a:rPr lang="ar-SA" sz="2000" noProof="1">
                <a:latin typeface="Times New Roman"/>
                <a:ea typeface="+mn-lt"/>
                <a:cs typeface="Times New Roman"/>
              </a:rPr>
              <a:t> The importance of efficient and automated systems to meet production demands.</a:t>
            </a:r>
            <a:endParaRPr lang="ar-SA" sz="2000" noProof="1"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ar-SA" sz="2000" noProof="1">
                <a:latin typeface="Calibri"/>
                <a:ea typeface="+mn-lt"/>
                <a:cs typeface="Calibri"/>
              </a:rPr>
              <a:t>🟡</a:t>
            </a:r>
            <a:r>
              <a:rPr lang="ar-SA" sz="2000" noProof="1">
                <a:latin typeface="Times New Roman"/>
                <a:ea typeface="+mn-lt"/>
                <a:cs typeface="Times New Roman"/>
              </a:rPr>
              <a:t> </a:t>
            </a:r>
            <a:r>
              <a:rPr lang="ar-SA" sz="2000" b="1" noProof="1">
                <a:latin typeface="Times New Roman"/>
                <a:ea typeface="+mn-lt"/>
                <a:cs typeface="Times New Roman"/>
              </a:rPr>
              <a:t>Sustainability</a:t>
            </a:r>
            <a:endParaRPr lang="ar-SA" sz="2000" noProof="1">
              <a:latin typeface="Times New Roman"/>
              <a:ea typeface="+mn-lt"/>
              <a:cs typeface="Times New Roman"/>
            </a:endParaRPr>
          </a:p>
          <a:p>
            <a:pPr marL="0" indent="0">
              <a:buNone/>
            </a:pPr>
            <a:r>
              <a:rPr lang="ar-SA" sz="2000" noProof="1">
                <a:latin typeface="Times New Roman"/>
                <a:ea typeface="+mn-lt"/>
                <a:cs typeface="Times New Roman"/>
              </a:rPr>
              <a:t> A focus on eco-friendly practices to ensure sustainable food packaging.</a:t>
            </a:r>
          </a:p>
          <a:p>
            <a:pPr marL="0" indent="0">
              <a:buNone/>
            </a:pPr>
            <a:r>
              <a:rPr lang="ar-SA" sz="2000" noProof="1">
                <a:latin typeface="Calibri"/>
                <a:ea typeface="+mn-lt"/>
                <a:cs typeface="Calibri"/>
              </a:rPr>
              <a:t>🟡</a:t>
            </a:r>
            <a:r>
              <a:rPr lang="ar-SA" sz="2000" noProof="1">
                <a:latin typeface="Times New Roman"/>
                <a:ea typeface="+mn-lt"/>
                <a:cs typeface="Times New Roman"/>
              </a:rPr>
              <a:t> </a:t>
            </a:r>
            <a:r>
              <a:rPr lang="ar-SA" sz="2000" b="1" noProof="1">
                <a:latin typeface="Times New Roman"/>
                <a:ea typeface="+mn-lt"/>
                <a:cs typeface="Times New Roman"/>
              </a:rPr>
              <a:t>Food Safety Standards</a:t>
            </a:r>
            <a:endParaRPr lang="ar-SA" sz="2000" noProof="1">
              <a:latin typeface="Times New Roman"/>
              <a:ea typeface="+mn-lt"/>
              <a:cs typeface="Times New Roman"/>
            </a:endParaRPr>
          </a:p>
          <a:p>
            <a:pPr marL="0" indent="0">
              <a:buNone/>
            </a:pPr>
            <a:r>
              <a:rPr lang="ar-SA" sz="2000" noProof="1">
                <a:latin typeface="Times New Roman"/>
                <a:ea typeface="+mn-lt"/>
                <a:cs typeface="Times New Roman"/>
              </a:rPr>
              <a:t> Compliance with strict regulations to guarantee food safety and hygiene.</a:t>
            </a:r>
          </a:p>
          <a:p>
            <a:endParaRPr lang="ar-SA" sz="2000" dirty="0"/>
          </a:p>
          <a:p>
            <a:endParaRPr lang="ar-SA" sz="2000" dirty="0"/>
          </a:p>
          <a:p>
            <a:endParaRPr lang="ar-SA" sz="2000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8EB22-B256-FFE1-F3DA-3EA29C243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9468" y="6385105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92888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>
            <a:extLst>
              <a:ext uri="{FF2B5EF4-FFF2-40B4-BE49-F238E27FC236}">
                <a16:creationId xmlns:a16="http://schemas.microsoft.com/office/drawing/2014/main" id="{F7FD5B16-F9DA-6E3C-F802-A7D566064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ar-SA" sz="4800" b="1" baseline="0" err="1">
                <a:latin typeface="Times New Roman"/>
                <a:cs typeface="Times New Roman"/>
              </a:rPr>
              <a:t>Motivation</a:t>
            </a:r>
            <a:endParaRPr lang="ar-SA" sz="4800" err="1">
              <a:latin typeface="Times New Roman"/>
              <a:cs typeface="Times New Roman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36AD32C-0DA3-5871-6EC0-2FF9663C0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ar-SA" sz="2400" b="1" noProof="1">
                <a:latin typeface="Times New Roman"/>
                <a:cs typeface="Times New Roman"/>
              </a:rPr>
              <a:t>Objectives</a:t>
            </a:r>
            <a:endParaRPr lang="ar-SA" sz="2400" noProof="1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r>
              <a:rPr lang="en-US" sz="2400" noProof="1">
                <a:latin typeface="Times New Roman"/>
                <a:ea typeface="+mn-lt"/>
                <a:cs typeface="+mn-lt"/>
              </a:rPr>
              <a:t>🟡</a:t>
            </a:r>
            <a:r>
              <a:rPr lang="ar-SA" sz="2400" noProof="1">
                <a:latin typeface="Times New Roman"/>
                <a:ea typeface="+mn-lt"/>
                <a:cs typeface="Times New Roman"/>
              </a:rPr>
              <a:t> </a:t>
            </a:r>
            <a:r>
              <a:rPr lang="ar-SA" sz="2400" b="1" noProof="1">
                <a:latin typeface="Times New Roman"/>
                <a:ea typeface="+mn-lt"/>
                <a:cs typeface="Times New Roman"/>
              </a:rPr>
              <a:t>Waste Reduction</a:t>
            </a:r>
            <a:endParaRPr lang="ar-SA" sz="2400" noProof="1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r>
              <a:rPr lang="ar-SA" sz="2400" noProof="1">
                <a:latin typeface="Times New Roman"/>
                <a:ea typeface="+mn-lt"/>
                <a:cs typeface="Times New Roman"/>
              </a:rPr>
              <a:t> Reducing material waste and lowering operational costs.</a:t>
            </a:r>
            <a:endParaRPr lang="ar-SA" sz="2400" noProof="1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r>
              <a:rPr lang="en-US" sz="2400" noProof="1">
                <a:latin typeface="Times New Roman"/>
                <a:ea typeface="+mn-lt"/>
                <a:cs typeface="+mn-lt"/>
              </a:rPr>
              <a:t>🟡</a:t>
            </a:r>
            <a:r>
              <a:rPr lang="ar-SA" sz="2400" noProof="1">
                <a:latin typeface="Times New Roman"/>
                <a:ea typeface="+mn-lt"/>
                <a:cs typeface="Times New Roman"/>
              </a:rPr>
              <a:t> </a:t>
            </a:r>
            <a:r>
              <a:rPr lang="ar-SA" sz="2400" b="1" noProof="1">
                <a:latin typeface="Times New Roman"/>
                <a:ea typeface="+mn-lt"/>
                <a:cs typeface="Times New Roman"/>
              </a:rPr>
              <a:t>Improved Quality</a:t>
            </a:r>
            <a:endParaRPr lang="ar-SA" sz="2400" noProof="1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r>
              <a:rPr lang="ar-SA" sz="2400" noProof="1">
                <a:latin typeface="Times New Roman"/>
                <a:ea typeface="+mn-lt"/>
                <a:cs typeface="Times New Roman"/>
              </a:rPr>
              <a:t> Enhancing product shelf life and maintaining high-quality standards.</a:t>
            </a:r>
            <a:endParaRPr lang="ar-SA" sz="2400" noProof="1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r>
              <a:rPr lang="en-US" sz="2400" noProof="1">
                <a:latin typeface="Times New Roman"/>
                <a:ea typeface="+mn-lt"/>
                <a:cs typeface="+mn-lt"/>
              </a:rPr>
              <a:t>🟡</a:t>
            </a:r>
            <a:r>
              <a:rPr lang="ar-SA" sz="2400" noProof="1">
                <a:latin typeface="Times New Roman"/>
                <a:ea typeface="+mn-lt"/>
                <a:cs typeface="Times New Roman"/>
              </a:rPr>
              <a:t> </a:t>
            </a:r>
            <a:r>
              <a:rPr lang="ar-SA" sz="2400" b="1" noProof="1">
                <a:latin typeface="Times New Roman"/>
                <a:ea typeface="+mn-lt"/>
                <a:cs typeface="Times New Roman"/>
              </a:rPr>
              <a:t>Automation Focus</a:t>
            </a:r>
            <a:endParaRPr lang="ar-SA" sz="2400" noProof="1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buNone/>
            </a:pPr>
            <a:r>
              <a:rPr lang="ar-SA" sz="2400" noProof="1">
                <a:latin typeface="Times New Roman"/>
                <a:ea typeface="+mn-lt"/>
                <a:cs typeface="Times New Roman"/>
              </a:rPr>
              <a:t> Minimizing manual labor while increasing automation for greater efficiency.</a:t>
            </a:r>
            <a:endParaRPr lang="ar-SA" sz="2400" noProof="1">
              <a:latin typeface="Times New Roman"/>
              <a:ea typeface="Calibri" panose="020F0502020204030204"/>
              <a:cs typeface="Times New Roman"/>
            </a:endParaRPr>
          </a:p>
          <a:p>
            <a:endParaRPr lang="ar-SA" sz="2400">
              <a:ea typeface="Calibri"/>
              <a:cs typeface="Arial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D3F127-F6D3-4348-CD31-B6FC994AE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4449" y="6298841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91992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D5663A-B46F-160D-76D9-290044CF8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2A3FFF-20CF-C2C1-FD17-6895677B3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 b="1">
                <a:latin typeface="Times New Roman"/>
                <a:ea typeface="Calibri"/>
                <a:cs typeface="Calibri"/>
              </a:rPr>
              <a:t>Challenges</a:t>
            </a:r>
            <a:endParaRPr lang="en-US" sz="4800">
              <a:latin typeface="Times New Roman"/>
              <a:ea typeface="Calibri"/>
              <a:cs typeface="Calibri"/>
            </a:endParaRPr>
          </a:p>
          <a:p>
            <a:endParaRPr lang="en-US" sz="4800">
              <a:latin typeface="Calibri"/>
              <a:ea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6C601D-9E11-5CF5-BD06-4E3477058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57" y="2647408"/>
            <a:ext cx="11976947" cy="3788686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ar-SA" sz="2400" dirty="0">
              <a:ea typeface="Calibri" panose="020F0502020204030204"/>
              <a:cs typeface="Calibri" panose="020F0502020204030204"/>
            </a:endParaRPr>
          </a:p>
          <a:p>
            <a:pPr>
              <a:buNone/>
            </a:pPr>
            <a:endParaRPr lang="ar-SA" sz="2400" dirty="0">
              <a:latin typeface="Times New Roman"/>
              <a:ea typeface="+mn-lt"/>
              <a:cs typeface="Times New Roman"/>
            </a:endParaRPr>
          </a:p>
          <a:p>
            <a:pPr>
              <a:buNone/>
            </a:pPr>
            <a:r>
              <a:rPr lang="ar-SA" sz="2400" dirty="0">
                <a:latin typeface="Times New Roman"/>
                <a:ea typeface="+mn-lt"/>
                <a:cs typeface="Times New Roman"/>
              </a:rPr>
              <a:t>🟡</a:t>
            </a:r>
            <a:r>
              <a:rPr lang="ar-SA" sz="2400" dirty="0">
                <a:latin typeface="Times New Roman"/>
                <a:ea typeface="Calibri" panose="020F0502020204030204"/>
                <a:cs typeface="Times New Roman"/>
              </a:rPr>
              <a:t> </a:t>
            </a:r>
            <a:r>
              <a:rPr lang="ar-SA" sz="2400" b="1" dirty="0">
                <a:latin typeface="Times New Roman"/>
                <a:ea typeface="Calibri" panose="020F0502020204030204"/>
                <a:cs typeface="Times New Roman"/>
              </a:rPr>
              <a:t>Precision in Liquid Filling</a:t>
            </a:r>
            <a:r>
              <a:rPr lang="ar-SA" sz="2400" dirty="0">
                <a:latin typeface="Times New Roman"/>
                <a:ea typeface="Calibri" panose="020F0502020204030204"/>
                <a:cs typeface="Times New Roman"/>
              </a:rPr>
              <a:t> – How to ensure accurate volume per bottle?</a:t>
            </a:r>
            <a:endParaRPr lang="en-US" sz="2400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endParaRPr lang="ar-SA" sz="2400" dirty="0">
              <a:latin typeface="Times New Roman"/>
              <a:ea typeface="+mn-lt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ar-SA" sz="2400" dirty="0">
                <a:latin typeface="Times New Roman"/>
                <a:ea typeface="+mn-lt"/>
                <a:cs typeface="Times New Roman"/>
              </a:rPr>
              <a:t>🟡</a:t>
            </a:r>
            <a:r>
              <a:rPr lang="ar-SA" sz="2400" dirty="0">
                <a:latin typeface="Times New Roman"/>
                <a:ea typeface="Calibri" panose="020F0502020204030204"/>
                <a:cs typeface="Times New Roman"/>
              </a:rPr>
              <a:t> </a:t>
            </a:r>
            <a:r>
              <a:rPr lang="ar-SA" sz="2400" b="1" dirty="0">
                <a:latin typeface="Times New Roman"/>
                <a:ea typeface="Calibri" panose="020F0502020204030204"/>
                <a:cs typeface="Times New Roman"/>
              </a:rPr>
              <a:t>Synchronization of Motors </a:t>
            </a:r>
            <a:r>
              <a:rPr lang="ar-SA" sz="2400" dirty="0">
                <a:latin typeface="Times New Roman"/>
                <a:ea typeface="Calibri" panose="020F0502020204030204"/>
                <a:cs typeface="Times New Roman"/>
              </a:rPr>
              <a:t>– Achieving smooth coordination between components.</a:t>
            </a:r>
            <a:endParaRPr lang="en-US" sz="2400" dirty="0">
              <a:latin typeface="Times New Roman"/>
              <a:ea typeface="Calibri" panose="020F0502020204030204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dirty="0">
              <a:latin typeface="Times New Roman"/>
              <a:ea typeface="Calibri" panose="020F0502020204030204"/>
              <a:cs typeface="Calibri" panose="020F0502020204030204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ar-SA" sz="2400" dirty="0">
                <a:latin typeface="Times New Roman"/>
                <a:ea typeface="+mn-lt"/>
                <a:cs typeface="Times New Roman"/>
              </a:rPr>
              <a:t>🟡</a:t>
            </a:r>
            <a:r>
              <a:rPr lang="ar-SA" sz="2400" dirty="0">
                <a:latin typeface="Times New Roman"/>
                <a:ea typeface="Calibri" panose="020F0502020204030204"/>
                <a:cs typeface="Times New Roman"/>
              </a:rPr>
              <a:t> </a:t>
            </a:r>
            <a:r>
              <a:rPr lang="ar-SA" sz="2400" b="1" dirty="0">
                <a:latin typeface="Times New Roman"/>
                <a:ea typeface="Calibri" panose="020F0502020204030204"/>
                <a:cs typeface="Times New Roman"/>
              </a:rPr>
              <a:t>Choosing the Right Control System</a:t>
            </a:r>
            <a:r>
              <a:rPr lang="ar-SA" sz="2400" dirty="0">
                <a:latin typeface="Times New Roman"/>
                <a:ea typeface="Calibri" panose="020F0502020204030204"/>
                <a:cs typeface="Times New Roman"/>
              </a:rPr>
              <a:t> – PLC </a:t>
            </a:r>
            <a:r>
              <a:rPr lang="ar-SA" sz="2400" dirty="0" err="1">
                <a:latin typeface="Times New Roman"/>
                <a:ea typeface="Calibri" panose="020F0502020204030204"/>
                <a:cs typeface="Times New Roman"/>
              </a:rPr>
              <a:t>or</a:t>
            </a:r>
            <a:r>
              <a:rPr lang="ar-SA" sz="2400" dirty="0">
                <a:latin typeface="Times New Roman"/>
                <a:ea typeface="Calibri" panose="020F0502020204030204"/>
                <a:cs typeface="Times New Roman"/>
              </a:rPr>
              <a:t> </a:t>
            </a:r>
            <a:r>
              <a:rPr lang="ar-SA" sz="2400" dirty="0" err="1">
                <a:latin typeface="Times New Roman"/>
                <a:ea typeface="Calibri" panose="020F0502020204030204"/>
                <a:cs typeface="Times New Roman"/>
              </a:rPr>
              <a:t>Microcontroller</a:t>
            </a:r>
            <a:r>
              <a:rPr lang="ar-SA" sz="2400" dirty="0">
                <a:latin typeface="Times New Roman"/>
                <a:ea typeface="Calibri" panose="020F0502020204030204"/>
                <a:cs typeface="Times New Roman"/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ar-SA" sz="2400" dirty="0">
              <a:latin typeface="Times New Roman"/>
              <a:ea typeface="+mn-lt"/>
              <a:cs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ar-SA" sz="2400" dirty="0">
                <a:latin typeface="Times New Roman"/>
                <a:ea typeface="+mn-lt"/>
                <a:cs typeface="Times New Roman"/>
              </a:rPr>
              <a:t>🟡</a:t>
            </a:r>
            <a:r>
              <a:rPr lang="ar-SA" sz="2400" dirty="0">
                <a:latin typeface="Times New Roman"/>
                <a:ea typeface="Calibri" panose="020F0502020204030204"/>
                <a:cs typeface="Times New Roman"/>
              </a:rPr>
              <a:t> </a:t>
            </a:r>
            <a:r>
              <a:rPr lang="ar-SA" sz="2400" b="1" dirty="0">
                <a:latin typeface="Times New Roman"/>
                <a:ea typeface="Calibri" panose="020F0502020204030204"/>
                <a:cs typeface="Times New Roman"/>
              </a:rPr>
              <a:t>Ensuring System Efficiency &amp; Stability</a:t>
            </a:r>
            <a:r>
              <a:rPr lang="ar-SA" sz="2400" dirty="0">
                <a:latin typeface="Times New Roman"/>
                <a:ea typeface="Calibri" panose="020F0502020204030204"/>
                <a:cs typeface="Times New Roman"/>
              </a:rPr>
              <a:t> – Reducing errors and optimizing performance.</a:t>
            </a:r>
          </a:p>
          <a:p>
            <a:pPr>
              <a:spcBef>
                <a:spcPts val="0"/>
              </a:spcBef>
            </a:pPr>
            <a:endParaRPr lang="ar-SA" sz="2400" dirty="0">
              <a:ea typeface="Calibri" panose="020F0502020204030204"/>
              <a:cs typeface="Calibri" panose="020F0502020204030204"/>
            </a:endParaRPr>
          </a:p>
          <a:p>
            <a:pPr>
              <a:spcBef>
                <a:spcPts val="0"/>
              </a:spcBef>
            </a:pPr>
            <a:endParaRPr lang="ar-SA" sz="2400" dirty="0">
              <a:ea typeface="Calibri" panose="020F0502020204030204"/>
              <a:cs typeface="Calibri" panose="020F0502020204030204"/>
            </a:endParaRPr>
          </a:p>
          <a:p>
            <a:endParaRPr lang="en-US" sz="2400" dirty="0">
              <a:ea typeface="Calibri"/>
              <a:cs typeface="Calibri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DF671-FD13-E12A-4F93-C3559C3C4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7581" y="6298841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52448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CF4743-8F42-B43A-B700-04FD206F1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4800" b="1" dirty="0">
                <a:latin typeface="Times New Roman"/>
                <a:ea typeface="Calibri"/>
                <a:cs typeface="Calibri"/>
              </a:rPr>
              <a:t>Literature Review</a:t>
            </a:r>
            <a:endParaRPr lang="en-US" sz="4800" b="1" dirty="0">
              <a:latin typeface="Times New Roman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E7AF2-2759-6E96-D5DF-0848D5951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/>
                <a:ea typeface="Calibri" panose="020F0502020204030204"/>
                <a:cs typeface="Calibri" panose="020F0502020204030204"/>
              </a:rPr>
              <a:t>Key Topics:</a:t>
            </a:r>
          </a:p>
          <a:p>
            <a:pPr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🟡</a:t>
            </a:r>
            <a:r>
              <a:rPr lang="en-US" sz="2400" dirty="0">
                <a:latin typeface="Times New Roman"/>
                <a:ea typeface="Calibri" panose="020F0502020204030204"/>
                <a:cs typeface="Calibri" panose="020F0502020204030204"/>
              </a:rPr>
              <a:t>Food packaging and filling technologies.</a:t>
            </a:r>
            <a:endParaRPr lang="en-US" dirty="0">
              <a:latin typeface="Times New Roman"/>
              <a:ea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🟡</a:t>
            </a:r>
            <a:r>
              <a:rPr lang="en-US" sz="2400" dirty="0">
                <a:latin typeface="Times New Roman"/>
                <a:ea typeface="Calibri"/>
                <a:cs typeface="Calibri"/>
              </a:rPr>
              <a:t>Classification of food products (liquids, semi-liquids, powders).</a:t>
            </a:r>
          </a:p>
          <a:p>
            <a:pPr marL="0" indent="0"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🟡</a:t>
            </a:r>
            <a:r>
              <a:rPr lang="en-US" sz="2400" dirty="0">
                <a:latin typeface="Times New Roman"/>
                <a:ea typeface="Calibri" panose="020F0502020204030204"/>
                <a:cs typeface="Calibri" panose="020F0502020204030204"/>
              </a:rPr>
              <a:t>Components of food filling production lines (hoppers, conveyors, nozzles).</a:t>
            </a:r>
          </a:p>
          <a:p>
            <a:pPr marL="0" indent="0">
              <a:buNone/>
            </a:pPr>
            <a:r>
              <a:rPr lang="en-US" sz="2400" dirty="0">
                <a:latin typeface="Times New Roman"/>
                <a:ea typeface="Calibri" panose="020F0502020204030204"/>
                <a:cs typeface="Calibri" panose="020F0502020204030204"/>
              </a:rPr>
              <a:t>Insights:</a:t>
            </a:r>
          </a:p>
          <a:p>
            <a:pPr marL="0" indent="0"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🟡</a:t>
            </a:r>
            <a:r>
              <a:rPr lang="en-US" sz="2400" dirty="0">
                <a:latin typeface="Times New Roman"/>
                <a:ea typeface="Calibri"/>
                <a:cs typeface="Calibri"/>
              </a:rPr>
              <a:t>Analysis of current technologies and market trends.</a:t>
            </a:r>
          </a:p>
          <a:p>
            <a:pPr marL="0" indent="0"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🟡</a:t>
            </a:r>
            <a:r>
              <a:rPr lang="en-US" sz="2400" dirty="0">
                <a:latin typeface="Times New Roman"/>
                <a:ea typeface="Calibri"/>
                <a:cs typeface="Calibri"/>
              </a:rPr>
              <a:t>Focus on automation and integration.</a:t>
            </a:r>
          </a:p>
          <a:p>
            <a:endParaRPr lang="en-US" sz="2400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86C0B-30CA-8CF4-9199-E3FBFFD1B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4159" y="6345144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406526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61DC183-07AE-409A-AB63-34A0C77B60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0464369-70FA-42AF-948F-80664CA7B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146816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D1FC04-4D8E-DE9E-A42F-E2104E5C6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646" y="349664"/>
            <a:ext cx="5845571" cy="1638377"/>
          </a:xfrm>
        </p:spPr>
        <p:txBody>
          <a:bodyPr anchor="b">
            <a:normAutofit/>
          </a:bodyPr>
          <a:lstStyle/>
          <a:p>
            <a:r>
              <a:rPr lang="en-US" sz="4800" b="1">
                <a:latin typeface="Times New Roman"/>
                <a:ea typeface="Calibri"/>
                <a:cs typeface="Calibri"/>
              </a:rPr>
              <a:t>Model Design</a:t>
            </a:r>
            <a:endParaRPr lang="en-US" sz="4800" b="1">
              <a:latin typeface="Times New Roman"/>
            </a:endParaRP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351DF432-19E0-081B-5077-CC4CEF8CA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988" y="2620641"/>
            <a:ext cx="5837750" cy="302370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/>
                <a:ea typeface="Calibri" panose="020F0502020204030204"/>
                <a:cs typeface="Calibri" panose="020F0502020204030204"/>
              </a:rPr>
              <a:t>Materials:</a:t>
            </a:r>
            <a:endParaRPr lang="en-US" dirty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000" dirty="0">
                <a:latin typeface="Times New Roman"/>
                <a:ea typeface="+mn-lt"/>
                <a:cs typeface="+mn-lt"/>
              </a:rPr>
              <a:t>🟡</a:t>
            </a:r>
            <a:r>
              <a:rPr lang="en-US" sz="2000" dirty="0">
                <a:latin typeface="Times New Roman"/>
                <a:ea typeface="Calibri" panose="020F0502020204030204"/>
                <a:cs typeface="Calibri" panose="020F0502020204030204"/>
              </a:rPr>
              <a:t>Stainless steel for durability, hygiene, and resistance to corrosion.</a:t>
            </a:r>
            <a:endParaRPr lang="en-US" dirty="0">
              <a:latin typeface="Times New Roman"/>
              <a:ea typeface="Calibri" panose="020F0502020204030204"/>
              <a:cs typeface="Calibri" panose="020F0502020204030204"/>
            </a:endParaRPr>
          </a:p>
          <a:p>
            <a:endParaRPr lang="en-US" sz="20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6604B49-AD5C-4590-B051-06C8222E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669568" y="277912"/>
            <a:ext cx="524256" cy="118633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C552A98-EF7D-4D42-AB69-066B786AB5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15447" y="399675"/>
            <a:ext cx="4647368" cy="5809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648176E-454C-437C-B0FC-9B82FCF32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774185" y="6131892"/>
            <a:ext cx="524256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721CFA-77DC-96F9-865E-2149BF245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1394" y="6468409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8</a:t>
            </a:r>
          </a:p>
        </p:txBody>
      </p:sp>
      <p:pic>
        <p:nvPicPr>
          <p:cNvPr id="6" name="Picture 5" descr="A diagram of a machine&#10;&#10;AI-generated content may be incorrect.">
            <a:extLst>
              <a:ext uri="{FF2B5EF4-FFF2-40B4-BE49-F238E27FC236}">
                <a16:creationId xmlns:a16="http://schemas.microsoft.com/office/drawing/2014/main" id="{EF044145-6260-E566-E02E-225CEF7A6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9873" y="349664"/>
            <a:ext cx="4525726" cy="585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039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149FB5C3-7336-4FE0-A30C-CC0A3646D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9A6B5CE-CB1D-48EE-8B43-E952235C8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F3EAA5-4E15-400B-BBA3-82B3F49A2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2BA2E40-BE9B-4C54-9CDD-40EE804C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0DA909B4-15FF-46A6-8A7F-7AEF977FE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9CB2C8-D449-2506-6189-DB539E313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5040285" cy="1169585"/>
          </a:xfrm>
        </p:spPr>
        <p:txBody>
          <a:bodyPr anchor="b">
            <a:normAutofit/>
          </a:bodyPr>
          <a:lstStyle/>
          <a:p>
            <a:r>
              <a:rPr lang="en-US" sz="4800" b="1">
                <a:latin typeface="Times New Roman"/>
                <a:ea typeface="Calibri"/>
                <a:cs typeface="Calibri"/>
              </a:rPr>
              <a:t>Model Design</a:t>
            </a:r>
            <a:endParaRPr lang="en-US" sz="4800" b="1">
              <a:latin typeface="Times New Roman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2E495-E1A8-C34F-20EC-FD5B025CB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715" y="2508105"/>
            <a:ext cx="5040285" cy="3632493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 New Roman"/>
                <a:ea typeface="Calibri" panose="020F0502020204030204"/>
                <a:cs typeface="Calibri" panose="020F0502020204030204"/>
              </a:rPr>
              <a:t>Core Components:</a:t>
            </a:r>
            <a:endParaRPr lang="en-US" dirty="0">
              <a:latin typeface="Times New Roman"/>
              <a:ea typeface="Calibri" panose="020F0502020204030204"/>
              <a:cs typeface="Calibri" panose="020F0502020204030204"/>
            </a:endParaRPr>
          </a:p>
          <a:p>
            <a:pPr>
              <a:buNone/>
            </a:pPr>
            <a:r>
              <a:rPr lang="en-US" sz="2000" dirty="0">
                <a:latin typeface="Times New Roman"/>
                <a:ea typeface="+mn-lt"/>
                <a:cs typeface="+mn-lt"/>
              </a:rPr>
              <a:t>🟡</a:t>
            </a:r>
            <a:r>
              <a:rPr lang="en-US" sz="2000" dirty="0">
                <a:latin typeface="Times New Roman"/>
                <a:ea typeface="Calibri" panose="020F0502020204030204"/>
                <a:cs typeface="Calibri" panose="020F0502020204030204"/>
              </a:rPr>
              <a:t> Hopper: Conical shape, 30L capacity, designed for smooth discharge.</a:t>
            </a:r>
            <a:endParaRPr lang="en-US" dirty="0">
              <a:latin typeface="Times New Roman"/>
              <a:ea typeface="Calibri" panose="020F0502020204030204"/>
              <a:cs typeface="Calibri" panose="020F0502020204030204"/>
            </a:endParaRPr>
          </a:p>
          <a:p>
            <a:endParaRPr lang="en-US" sz="2000" dirty="0">
              <a:latin typeface="Times New Roman"/>
              <a:ea typeface="Calibri" panose="020F0502020204030204"/>
              <a:cs typeface="Calibri" panose="020F0502020204030204"/>
            </a:endParaRPr>
          </a:p>
          <a:p>
            <a:pPr>
              <a:buNone/>
            </a:pPr>
            <a:r>
              <a:rPr lang="en-US" sz="2000" dirty="0">
                <a:latin typeface="Times New Roman"/>
                <a:ea typeface="+mn-lt"/>
                <a:cs typeface="+mn-lt"/>
              </a:rPr>
              <a:t>🟡</a:t>
            </a:r>
            <a:r>
              <a:rPr lang="en-US" sz="2000" dirty="0">
                <a:latin typeface="Times New Roman"/>
                <a:ea typeface="Calibri" panose="020F0502020204030204"/>
                <a:cs typeface="Calibri" panose="020F0502020204030204"/>
              </a:rPr>
              <a:t>Screw Pump: Positive displacement pump for viscous liquids.</a:t>
            </a:r>
            <a:endParaRPr lang="en-US" dirty="0">
              <a:latin typeface="Times New Roman"/>
              <a:ea typeface="Calibri" panose="020F0502020204030204"/>
              <a:cs typeface="Calibri" panose="020F0502020204030204"/>
            </a:endParaRPr>
          </a:p>
          <a:p>
            <a:endParaRPr lang="en-US" sz="2000" dirty="0">
              <a:ea typeface="Calibri"/>
              <a:cs typeface="Calibri"/>
            </a:endParaRPr>
          </a:p>
        </p:txBody>
      </p:sp>
      <p:pic>
        <p:nvPicPr>
          <p:cNvPr id="4" name="Picture 3" descr="A close-up of a machine&#10;&#10;AI-generated content may be incorrect.">
            <a:extLst>
              <a:ext uri="{FF2B5EF4-FFF2-40B4-BE49-F238E27FC236}">
                <a16:creationId xmlns:a16="http://schemas.microsoft.com/office/drawing/2014/main" id="{AF1B0746-1E55-B463-5AFC-23923EE88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5327" y="774285"/>
            <a:ext cx="3511800" cy="2581173"/>
          </a:xfrm>
          <a:prstGeom prst="rect">
            <a:avLst/>
          </a:prstGeom>
        </p:spPr>
      </p:pic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5AE46D9F-89E0-C0FE-D100-598C70549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9335" y="3575074"/>
            <a:ext cx="3523784" cy="258117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717B52-93D3-8B02-0BC2-684D22397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0713" y="6370727"/>
            <a:ext cx="2743200" cy="365125"/>
          </a:xfrm>
        </p:spPr>
        <p:txBody>
          <a:bodyPr/>
          <a:lstStyle/>
          <a:p>
            <a:r>
              <a:rPr lang="en-US" sz="2800">
                <a:latin typeface="Times New Roman"/>
                <a:cs typeface="Times New Roman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25126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33668227_win32_fixed" id="{17DD1A52-D3DE-4BC7-AB4E-5ED952CBB3F4}" vid="{D8C85220-06A0-4E3D-954C-BC12E2647B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4" ma:contentTypeDescription="Create a new document." ma:contentTypeScope="" ma:versionID="2d714a3296df14eba7a100bb665443ca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49549bf45bfbbfb6cffed527380e77e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900F64-9193-44F8-BD63-E681103777C8}">
  <ds:schemaRefs>
    <ds:schemaRef ds:uri="230e9df3-be65-4c73-a93b-d1236ebd677e"/>
    <ds:schemaRef ds:uri="71af3243-3dd4-4a8d-8c0d-dd76da1f02a5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271421E6-0B73-4301-8D1C-0131DB42FA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CA4BDF-ECBC-4F8E-8F31-E58428FA4B7B}">
  <ds:schemaRefs>
    <ds:schemaRef ds:uri="16c05727-aa75-4e4a-9b5f-8a80a1165891"/>
    <ds:schemaRef ds:uri="230e9df3-be65-4c73-a93b-d1236ebd677e"/>
    <ds:schemaRef ds:uri="71af3243-3dd4-4a8d-8c0d-dd76da1f02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810</Words>
  <Application>Microsoft Office PowerPoint</Application>
  <PresentationFormat>Widescreen</PresentationFormat>
  <Paragraphs>159</Paragraphs>
  <Slides>21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Lora</vt:lpstr>
      <vt:lpstr>Times New Roman</vt:lpstr>
      <vt:lpstr>Office Theme</vt:lpstr>
      <vt:lpstr>PowerPoint Presentation</vt:lpstr>
      <vt:lpstr>Contents </vt:lpstr>
      <vt:lpstr>Introduction </vt:lpstr>
      <vt:lpstr>Motivation </vt:lpstr>
      <vt:lpstr>Motivation</vt:lpstr>
      <vt:lpstr>Challenges </vt:lpstr>
      <vt:lpstr>Literature Review</vt:lpstr>
      <vt:lpstr>Model Design</vt:lpstr>
      <vt:lpstr>Model Design</vt:lpstr>
      <vt:lpstr>Model Design</vt:lpstr>
      <vt:lpstr>Electrical Design</vt:lpstr>
      <vt:lpstr>Electrical Design</vt:lpstr>
      <vt:lpstr>Electrical Design</vt:lpstr>
      <vt:lpstr>Electrical Design</vt:lpstr>
      <vt:lpstr>CONTROL DESIGN </vt:lpstr>
      <vt:lpstr>Testing and Implementation</vt:lpstr>
      <vt:lpstr>Machine Analytics</vt:lpstr>
      <vt:lpstr>Feasibility Study</vt:lpstr>
      <vt:lpstr>Conclusions &amp; Recommendations</vt:lpstr>
      <vt:lpstr>PowerPoint Presentation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معتز  بدر  عبدالحميد بني جامع</cp:lastModifiedBy>
  <cp:revision>125</cp:revision>
  <dcterms:created xsi:type="dcterms:W3CDTF">2025-01-23T13:19:51Z</dcterms:created>
  <dcterms:modified xsi:type="dcterms:W3CDTF">2025-07-11T15:49:06Z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