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3" r:id="rId1"/>
    <p:sldMasterId id="2147483923" r:id="rId2"/>
  </p:sldMasterIdLst>
  <p:notesMasterIdLst>
    <p:notesMasterId r:id="rId25"/>
  </p:notesMasterIdLst>
  <p:sldIdLst>
    <p:sldId id="256" r:id="rId3"/>
    <p:sldId id="257" r:id="rId4"/>
    <p:sldId id="258" r:id="rId5"/>
    <p:sldId id="277" r:id="rId6"/>
    <p:sldId id="286" r:id="rId7"/>
    <p:sldId id="270" r:id="rId8"/>
    <p:sldId id="274" r:id="rId9"/>
    <p:sldId id="275" r:id="rId10"/>
    <p:sldId id="271" r:id="rId11"/>
    <p:sldId id="285" r:id="rId12"/>
    <p:sldId id="272" r:id="rId13"/>
    <p:sldId id="273" r:id="rId14"/>
    <p:sldId id="276" r:id="rId15"/>
    <p:sldId id="282" r:id="rId16"/>
    <p:sldId id="283" r:id="rId17"/>
    <p:sldId id="284" r:id="rId18"/>
    <p:sldId id="281" r:id="rId19"/>
    <p:sldId id="278" r:id="rId20"/>
    <p:sldId id="279" r:id="rId21"/>
    <p:sldId id="280" r:id="rId22"/>
    <p:sldId id="267" r:id="rId23"/>
    <p:sldId id="269"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863" autoAdjust="0"/>
  </p:normalViewPr>
  <p:slideViewPr>
    <p:cSldViewPr snapToGrid="0">
      <p:cViewPr varScale="1">
        <p:scale>
          <a:sx n="65" d="100"/>
          <a:sy n="65" d="100"/>
        </p:scale>
        <p:origin x="91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30"/>
      <c:rotY val="0"/>
      <c:rAngAx val="0"/>
    </c:view3D>
    <c:floor>
      <c:thickness val="0"/>
    </c:floor>
    <c:sideWall>
      <c:thickness val="0"/>
    </c:sideWall>
    <c:backWall>
      <c:thickness val="0"/>
    </c:backWall>
    <c:plotArea>
      <c:layout>
        <c:manualLayout>
          <c:layoutTarget val="inner"/>
          <c:xMode val="edge"/>
          <c:yMode val="edge"/>
          <c:x val="1.4197936512356676E-2"/>
          <c:y val="0.14171528084798948"/>
          <c:w val="0.81093491125222539"/>
          <c:h val="0.80448434050825757"/>
        </c:manualLayout>
      </c:layout>
      <c:pie3DChart>
        <c:varyColors val="1"/>
        <c:ser>
          <c:idx val="0"/>
          <c:order val="0"/>
          <c:tx>
            <c:strRef>
              <c:f>'ورقة1'!$B$1</c:f>
              <c:strCache>
                <c:ptCount val="1"/>
                <c:pt idx="0">
                  <c:v>Source of electrical suppliers</c:v>
                </c:pt>
              </c:strCache>
            </c:strRef>
          </c:tx>
          <c:cat>
            <c:strRef>
              <c:f>'ورقة1'!$A$2:$A$5</c:f>
              <c:strCache>
                <c:ptCount val="3"/>
                <c:pt idx="0">
                  <c:v>IEC(89%)</c:v>
                </c:pt>
                <c:pt idx="1">
                  <c:v>Gaza Power Plant(7%)</c:v>
                </c:pt>
                <c:pt idx="2">
                  <c:v>Imported from Jordan and Egypt(4%)</c:v>
                </c:pt>
              </c:strCache>
            </c:strRef>
          </c:cat>
          <c:val>
            <c:numRef>
              <c:f>'ورقة1'!$B$2:$B$5</c:f>
              <c:numCache>
                <c:formatCode>General</c:formatCode>
                <c:ptCount val="4"/>
                <c:pt idx="0">
                  <c:v>89</c:v>
                </c:pt>
                <c:pt idx="1">
                  <c:v>7</c:v>
                </c:pt>
                <c:pt idx="2">
                  <c:v>4</c:v>
                </c:pt>
              </c:numCache>
            </c:numRef>
          </c:val>
          <c:extLst>
            <c:ext xmlns:c16="http://schemas.microsoft.com/office/drawing/2014/chart" uri="{C3380CC4-5D6E-409C-BE32-E72D297353CC}">
              <c16:uniqueId val="{00000000-1003-4418-AE6B-96497412F5C5}"/>
            </c:ext>
          </c:extLst>
        </c:ser>
        <c:dLbls>
          <c:showLegendKey val="0"/>
          <c:showVal val="0"/>
          <c:showCatName val="0"/>
          <c:showSerName val="0"/>
          <c:showPercent val="0"/>
          <c:showBubbleSize val="0"/>
          <c:showLeaderLines val="1"/>
        </c:dLbls>
      </c:pie3DChart>
    </c:plotArea>
    <c:legend>
      <c:legendPos val="r"/>
      <c:layout>
        <c:manualLayout>
          <c:xMode val="edge"/>
          <c:yMode val="edge"/>
          <c:x val="0.68831636864550871"/>
          <c:y val="0.23257129609232874"/>
          <c:w val="0.24585683479720122"/>
          <c:h val="0.57875343328830076"/>
        </c:manualLayout>
      </c:layout>
      <c:overlay val="0"/>
    </c:legend>
    <c:plotVisOnly val="1"/>
    <c:dispBlanksAs val="zero"/>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plotArea>
      <c:layout>
        <c:manualLayout>
          <c:layoutTarget val="inner"/>
          <c:xMode val="edge"/>
          <c:yMode val="edge"/>
          <c:x val="0.19260160725923053"/>
          <c:y val="0.22580423246632247"/>
          <c:w val="0.61946616492284956"/>
          <c:h val="0.69198234860337815"/>
        </c:manualLayout>
      </c:layout>
      <c:pieChart>
        <c:varyColors val="1"/>
        <c:ser>
          <c:idx val="0"/>
          <c:order val="0"/>
          <c:tx>
            <c:strRef>
              <c:f>ورقة1!$B$1</c:f>
              <c:strCache>
                <c:ptCount val="1"/>
                <c:pt idx="0">
                  <c:v>the components of solid waste</c:v>
                </c:pt>
              </c:strCache>
            </c:strRef>
          </c:tx>
          <c:dPt>
            <c:idx val="0"/>
            <c:bubble3D val="0"/>
            <c:explosion val="3"/>
            <c:extLst>
              <c:ext xmlns:c16="http://schemas.microsoft.com/office/drawing/2014/chart" uri="{C3380CC4-5D6E-409C-BE32-E72D297353CC}">
                <c16:uniqueId val="{00000000-4AAD-43AE-868C-CC964A0BA288}"/>
              </c:ext>
            </c:extLst>
          </c:dPt>
          <c:dLbls>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ورقة1!$A$2:$A$7</c:f>
              <c:strCache>
                <c:ptCount val="6"/>
                <c:pt idx="0">
                  <c:v>Organic</c:v>
                </c:pt>
                <c:pt idx="1">
                  <c:v>Metal</c:v>
                </c:pt>
                <c:pt idx="2">
                  <c:v>Paper</c:v>
                </c:pt>
                <c:pt idx="3">
                  <c:v>Glass</c:v>
                </c:pt>
                <c:pt idx="4">
                  <c:v>Plastic</c:v>
                </c:pt>
                <c:pt idx="5">
                  <c:v>Other</c:v>
                </c:pt>
              </c:strCache>
            </c:strRef>
          </c:cat>
          <c:val>
            <c:numRef>
              <c:f>ورقة1!$B$2:$B$7</c:f>
              <c:numCache>
                <c:formatCode>0%</c:formatCode>
                <c:ptCount val="6"/>
                <c:pt idx="0">
                  <c:v>0.59000000000000052</c:v>
                </c:pt>
                <c:pt idx="1">
                  <c:v>3.0000000000000193E-2</c:v>
                </c:pt>
                <c:pt idx="2">
                  <c:v>0.1</c:v>
                </c:pt>
                <c:pt idx="3">
                  <c:v>2.0000000000000052E-2</c:v>
                </c:pt>
                <c:pt idx="4">
                  <c:v>0.14000000000000001</c:v>
                </c:pt>
                <c:pt idx="5">
                  <c:v>0.12000000000000002</c:v>
                </c:pt>
              </c:numCache>
            </c:numRef>
          </c:val>
          <c:extLst>
            <c:ext xmlns:c16="http://schemas.microsoft.com/office/drawing/2014/chart" uri="{C3380CC4-5D6E-409C-BE32-E72D297353CC}">
              <c16:uniqueId val="{00000000-D4AE-4B4A-930F-974C72056584}"/>
            </c:ext>
          </c:extLst>
        </c:ser>
        <c:dLbls>
          <c:showLegendKey val="0"/>
          <c:showVal val="0"/>
          <c:showCatName val="0"/>
          <c:showSerName val="0"/>
          <c:showPercent val="1"/>
          <c:showBubbleSize val="0"/>
          <c:showLeaderLines val="1"/>
        </c:dLbls>
        <c:firstSliceAng val="0"/>
      </c:pieChart>
    </c:plotArea>
    <c:legend>
      <c:legendPos val="t"/>
      <c:overlay val="0"/>
    </c:legend>
    <c:plotVisOnly val="1"/>
    <c:dispBlanksAs val="zero"/>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200DE6-E672-409E-B126-F766901D843B}" type="datetimeFigureOut">
              <a:rPr lang="en-US" smtClean="0"/>
              <a:t>6/17/2020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C81CBF-0EB3-42AC-A943-42D4C856998A}" type="slidenum">
              <a:rPr lang="en-US" smtClean="0"/>
              <a:t>‹#›</a:t>
            </a:fld>
            <a:endParaRPr lang="en-US"/>
          </a:p>
        </p:txBody>
      </p:sp>
    </p:spTree>
    <p:extLst>
      <p:ext uri="{BB962C8B-B14F-4D97-AF65-F5344CB8AC3E}">
        <p14:creationId xmlns:p14="http://schemas.microsoft.com/office/powerpoint/2010/main" val="1400566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8000A-4FD4-43B9-8576-1CEDD0F92FD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452C14B-A7EB-4177-8827-D3A856C3ED8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AD8DF63-5A98-4657-B91B-1CF485CB568B}"/>
              </a:ext>
            </a:extLst>
          </p:cNvPr>
          <p:cNvSpPr>
            <a:spLocks noGrp="1"/>
          </p:cNvSpPr>
          <p:nvPr>
            <p:ph type="dt" sz="half" idx="10"/>
          </p:nvPr>
        </p:nvSpPr>
        <p:spPr/>
        <p:txBody>
          <a:bodyPr/>
          <a:lstStyle/>
          <a:p>
            <a:fld id="{8E729F7D-5E3B-4B66-AD7E-54EBAABA9021}" type="datetimeFigureOut">
              <a:rPr lang="en-US" smtClean="0"/>
              <a:t>6/17/2020</a:t>
            </a:fld>
            <a:endParaRPr lang="en-US"/>
          </a:p>
        </p:txBody>
      </p:sp>
      <p:sp>
        <p:nvSpPr>
          <p:cNvPr id="5" name="Footer Placeholder 4">
            <a:extLst>
              <a:ext uri="{FF2B5EF4-FFF2-40B4-BE49-F238E27FC236}">
                <a16:creationId xmlns:a16="http://schemas.microsoft.com/office/drawing/2014/main" id="{7F2DC674-74E2-46FB-8B1A-6247EF694B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956EA0-5DF6-48CE-A931-0C31C800CFA0}"/>
              </a:ext>
            </a:extLst>
          </p:cNvPr>
          <p:cNvSpPr>
            <a:spLocks noGrp="1"/>
          </p:cNvSpPr>
          <p:nvPr>
            <p:ph type="sldNum" sz="quarter" idx="12"/>
          </p:nvPr>
        </p:nvSpPr>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2240361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A8A78-FE84-482F-89D2-F3C52065B46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9D0CB7A-D650-4E41-83B3-6744274B4C9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85E4B6-2F30-477F-952F-F21F02195E0E}"/>
              </a:ext>
            </a:extLst>
          </p:cNvPr>
          <p:cNvSpPr>
            <a:spLocks noGrp="1"/>
          </p:cNvSpPr>
          <p:nvPr>
            <p:ph type="dt" sz="half" idx="10"/>
          </p:nvPr>
        </p:nvSpPr>
        <p:spPr/>
        <p:txBody>
          <a:bodyPr/>
          <a:lstStyle/>
          <a:p>
            <a:fld id="{8E729F7D-5E3B-4B66-AD7E-54EBAABA9021}" type="datetimeFigureOut">
              <a:rPr lang="en-US" smtClean="0"/>
              <a:t>6/17/2020</a:t>
            </a:fld>
            <a:endParaRPr lang="en-US"/>
          </a:p>
        </p:txBody>
      </p:sp>
      <p:sp>
        <p:nvSpPr>
          <p:cNvPr id="5" name="Footer Placeholder 4">
            <a:extLst>
              <a:ext uri="{FF2B5EF4-FFF2-40B4-BE49-F238E27FC236}">
                <a16:creationId xmlns:a16="http://schemas.microsoft.com/office/drawing/2014/main" id="{97E5CA67-1261-4AE5-9E88-FD147336D2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58F21D-4B50-4574-AB07-E4FF4C91CE49}"/>
              </a:ext>
            </a:extLst>
          </p:cNvPr>
          <p:cNvSpPr>
            <a:spLocks noGrp="1"/>
          </p:cNvSpPr>
          <p:nvPr>
            <p:ph type="sldNum" sz="quarter" idx="12"/>
          </p:nvPr>
        </p:nvSpPr>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1000728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9A0596-666A-46C8-A03F-3586D11787F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8205B4C-6EF1-48DF-BC68-1062A52A503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08BBF7-0841-4FBA-BB2B-1DD62148B3E3}"/>
              </a:ext>
            </a:extLst>
          </p:cNvPr>
          <p:cNvSpPr>
            <a:spLocks noGrp="1"/>
          </p:cNvSpPr>
          <p:nvPr>
            <p:ph type="dt" sz="half" idx="10"/>
          </p:nvPr>
        </p:nvSpPr>
        <p:spPr/>
        <p:txBody>
          <a:bodyPr/>
          <a:lstStyle/>
          <a:p>
            <a:fld id="{8E729F7D-5E3B-4B66-AD7E-54EBAABA9021}" type="datetimeFigureOut">
              <a:rPr lang="en-US" smtClean="0"/>
              <a:t>6/17/2020</a:t>
            </a:fld>
            <a:endParaRPr lang="en-US"/>
          </a:p>
        </p:txBody>
      </p:sp>
      <p:sp>
        <p:nvSpPr>
          <p:cNvPr id="5" name="Footer Placeholder 4">
            <a:extLst>
              <a:ext uri="{FF2B5EF4-FFF2-40B4-BE49-F238E27FC236}">
                <a16:creationId xmlns:a16="http://schemas.microsoft.com/office/drawing/2014/main" id="{C34059AA-08C1-4DFF-89ED-ED958173AE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002E6C-9488-4767-8DD6-ED7358A8D824}"/>
              </a:ext>
            </a:extLst>
          </p:cNvPr>
          <p:cNvSpPr>
            <a:spLocks noGrp="1"/>
          </p:cNvSpPr>
          <p:nvPr>
            <p:ph type="sldNum" sz="quarter" idx="12"/>
          </p:nvPr>
        </p:nvSpPr>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11734636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E729F7D-5E3B-4B66-AD7E-54EBAABA9021}" type="datetimeFigureOut">
              <a:rPr lang="en-US" smtClean="0"/>
              <a:t>6/17/2020</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10470808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729F7D-5E3B-4B66-AD7E-54EBAABA9021}" type="datetimeFigureOut">
              <a:rPr lang="en-US" smtClean="0"/>
              <a:t>6/17/2020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10677478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729F7D-5E3B-4B66-AD7E-54EBAABA9021}" type="datetimeFigureOut">
              <a:rPr lang="en-US" smtClean="0"/>
              <a:t>6/17/2020</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2607815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729F7D-5E3B-4B66-AD7E-54EBAABA9021}" type="datetimeFigureOut">
              <a:rPr lang="en-US" smtClean="0"/>
              <a:t>6/17/2020</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15538567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E729F7D-5E3B-4B66-AD7E-54EBAABA9021}" type="datetimeFigureOut">
              <a:rPr lang="en-US" smtClean="0"/>
              <a:t>6/17/2020</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14904497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E729F7D-5E3B-4B66-AD7E-54EBAABA9021}" type="datetimeFigureOut">
              <a:rPr lang="en-US" smtClean="0"/>
              <a:t>6/17/2020</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2302224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729F7D-5E3B-4B66-AD7E-54EBAABA9021}" type="datetimeFigureOut">
              <a:rPr lang="en-US" smtClean="0"/>
              <a:t>6/17/2020</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18459063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729F7D-5E3B-4B66-AD7E-54EBAABA9021}" type="datetimeFigureOut">
              <a:rPr lang="en-US" smtClean="0"/>
              <a:t>6/17/2020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2210083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50C13-20F2-4824-8574-43711F9370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142F4BD-1BB3-4DAA-ACDB-C2066E0746E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428C19-395A-484C-B91C-86371351A839}"/>
              </a:ext>
            </a:extLst>
          </p:cNvPr>
          <p:cNvSpPr>
            <a:spLocks noGrp="1"/>
          </p:cNvSpPr>
          <p:nvPr>
            <p:ph type="dt" sz="half" idx="10"/>
          </p:nvPr>
        </p:nvSpPr>
        <p:spPr/>
        <p:txBody>
          <a:bodyPr/>
          <a:lstStyle/>
          <a:p>
            <a:fld id="{8E729F7D-5E3B-4B66-AD7E-54EBAABA9021}" type="datetimeFigureOut">
              <a:rPr lang="en-US" smtClean="0"/>
              <a:t>6/17/2020</a:t>
            </a:fld>
            <a:endParaRPr lang="en-US"/>
          </a:p>
        </p:txBody>
      </p:sp>
      <p:sp>
        <p:nvSpPr>
          <p:cNvPr id="5" name="Footer Placeholder 4">
            <a:extLst>
              <a:ext uri="{FF2B5EF4-FFF2-40B4-BE49-F238E27FC236}">
                <a16:creationId xmlns:a16="http://schemas.microsoft.com/office/drawing/2014/main" id="{4CF34B8C-BE33-4F8E-B74F-35E907CB9D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4BA6E0-12E7-4350-9935-2716B6F34C63}"/>
              </a:ext>
            </a:extLst>
          </p:cNvPr>
          <p:cNvSpPr>
            <a:spLocks noGrp="1"/>
          </p:cNvSpPr>
          <p:nvPr>
            <p:ph type="sldNum" sz="quarter" idx="12"/>
          </p:nvPr>
        </p:nvSpPr>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18009687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729F7D-5E3B-4B66-AD7E-54EBAABA9021}" type="datetimeFigureOut">
              <a:rPr lang="en-US" smtClean="0"/>
              <a:t>6/17/2020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19628588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729F7D-5E3B-4B66-AD7E-54EBAABA9021}" type="datetimeFigureOut">
              <a:rPr lang="en-US" smtClean="0"/>
              <a:t>6/17/2020</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31261807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729F7D-5E3B-4B66-AD7E-54EBAABA9021}" type="datetimeFigureOut">
              <a:rPr lang="en-US" smtClean="0"/>
              <a:t>6/17/2020</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82690A9-CD8C-4D26-B3AA-1FBEEEB9A5D9}"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675699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8E729F7D-5E3B-4B66-AD7E-54EBAABA9021}" type="datetimeFigureOut">
              <a:rPr lang="en-US" smtClean="0"/>
              <a:t>6/17/2020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40114113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8E729F7D-5E3B-4B66-AD7E-54EBAABA9021}" type="datetimeFigureOut">
              <a:rPr lang="en-US" smtClean="0"/>
              <a:t>6/17/2020</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82690A9-CD8C-4D26-B3AA-1FBEEEB9A5D9}"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7353929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8E729F7D-5E3B-4B66-AD7E-54EBAABA9021}" type="datetimeFigureOut">
              <a:rPr lang="en-US" smtClean="0"/>
              <a:t>6/17/2020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7445471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729F7D-5E3B-4B66-AD7E-54EBAABA9021}" type="datetimeFigureOut">
              <a:rPr lang="en-US" smtClean="0"/>
              <a:t>6/17/2020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15571110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729F7D-5E3B-4B66-AD7E-54EBAABA9021}" type="datetimeFigureOut">
              <a:rPr lang="en-US" smtClean="0"/>
              <a:t>6/17/2020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1929904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58FFB-735C-4861-B1E1-772B4EF2BEB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49927E2-D2F6-4B27-914C-0AFB3982D0C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2E3A2F4-7569-4E5A-8525-5EA693E3E1B0}"/>
              </a:ext>
            </a:extLst>
          </p:cNvPr>
          <p:cNvSpPr>
            <a:spLocks noGrp="1"/>
          </p:cNvSpPr>
          <p:nvPr>
            <p:ph type="dt" sz="half" idx="10"/>
          </p:nvPr>
        </p:nvSpPr>
        <p:spPr/>
        <p:txBody>
          <a:bodyPr/>
          <a:lstStyle/>
          <a:p>
            <a:fld id="{8E729F7D-5E3B-4B66-AD7E-54EBAABA9021}" type="datetimeFigureOut">
              <a:rPr lang="en-US" smtClean="0"/>
              <a:t>6/17/2020</a:t>
            </a:fld>
            <a:endParaRPr lang="en-US"/>
          </a:p>
        </p:txBody>
      </p:sp>
      <p:sp>
        <p:nvSpPr>
          <p:cNvPr id="5" name="Footer Placeholder 4">
            <a:extLst>
              <a:ext uri="{FF2B5EF4-FFF2-40B4-BE49-F238E27FC236}">
                <a16:creationId xmlns:a16="http://schemas.microsoft.com/office/drawing/2014/main" id="{DDF753A4-5EBE-4426-A732-BBE731F837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6EE1FB-2ED9-4E4F-8A45-B0AC523531E0}"/>
              </a:ext>
            </a:extLst>
          </p:cNvPr>
          <p:cNvSpPr>
            <a:spLocks noGrp="1"/>
          </p:cNvSpPr>
          <p:nvPr>
            <p:ph type="sldNum" sz="quarter" idx="12"/>
          </p:nvPr>
        </p:nvSpPr>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449961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372898-6488-4920-B752-FA5D12388D9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21F2C9-BF7C-4801-A14B-36564B52FAC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397314-33BE-4568-A29D-8A047690504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F0A8ADE-B91B-4352-8A46-42B1995EA184}"/>
              </a:ext>
            </a:extLst>
          </p:cNvPr>
          <p:cNvSpPr>
            <a:spLocks noGrp="1"/>
          </p:cNvSpPr>
          <p:nvPr>
            <p:ph type="dt" sz="half" idx="10"/>
          </p:nvPr>
        </p:nvSpPr>
        <p:spPr/>
        <p:txBody>
          <a:bodyPr/>
          <a:lstStyle/>
          <a:p>
            <a:fld id="{8E729F7D-5E3B-4B66-AD7E-54EBAABA9021}" type="datetimeFigureOut">
              <a:rPr lang="en-US" smtClean="0"/>
              <a:t>6/17/2020</a:t>
            </a:fld>
            <a:endParaRPr lang="en-US"/>
          </a:p>
        </p:txBody>
      </p:sp>
      <p:sp>
        <p:nvSpPr>
          <p:cNvPr id="6" name="Footer Placeholder 5">
            <a:extLst>
              <a:ext uri="{FF2B5EF4-FFF2-40B4-BE49-F238E27FC236}">
                <a16:creationId xmlns:a16="http://schemas.microsoft.com/office/drawing/2014/main" id="{C65EFE6C-E334-42A5-99E4-7DDE1C92F7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52FEE8-0E4C-4EC2-9DFA-60B40CA96E4B}"/>
              </a:ext>
            </a:extLst>
          </p:cNvPr>
          <p:cNvSpPr>
            <a:spLocks noGrp="1"/>
          </p:cNvSpPr>
          <p:nvPr>
            <p:ph type="sldNum" sz="quarter" idx="12"/>
          </p:nvPr>
        </p:nvSpPr>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2945935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20DA7-5DA8-41F8-B1DE-A664FE7D8F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1B5011D-B9E5-47BD-993F-56A643989F1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30FEBAA-019F-4166-BC61-2D83096CAC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62C4050-5F3B-4194-8C72-BA770C19BE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75F5336-99DB-476C-935C-481CD8C3DE5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92833B7-7668-4766-AFDF-A1EFA40FBE0B}"/>
              </a:ext>
            </a:extLst>
          </p:cNvPr>
          <p:cNvSpPr>
            <a:spLocks noGrp="1"/>
          </p:cNvSpPr>
          <p:nvPr>
            <p:ph type="dt" sz="half" idx="10"/>
          </p:nvPr>
        </p:nvSpPr>
        <p:spPr/>
        <p:txBody>
          <a:bodyPr/>
          <a:lstStyle/>
          <a:p>
            <a:fld id="{8E729F7D-5E3B-4B66-AD7E-54EBAABA9021}" type="datetimeFigureOut">
              <a:rPr lang="en-US" smtClean="0"/>
              <a:t>6/17/2020</a:t>
            </a:fld>
            <a:endParaRPr lang="en-US"/>
          </a:p>
        </p:txBody>
      </p:sp>
      <p:sp>
        <p:nvSpPr>
          <p:cNvPr id="8" name="Footer Placeholder 7">
            <a:extLst>
              <a:ext uri="{FF2B5EF4-FFF2-40B4-BE49-F238E27FC236}">
                <a16:creationId xmlns:a16="http://schemas.microsoft.com/office/drawing/2014/main" id="{8191318F-214C-4F73-B72D-5CB470DEB29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A88EFC5-849E-42CA-8BC5-279140266790}"/>
              </a:ext>
            </a:extLst>
          </p:cNvPr>
          <p:cNvSpPr>
            <a:spLocks noGrp="1"/>
          </p:cNvSpPr>
          <p:nvPr>
            <p:ph type="sldNum" sz="quarter" idx="12"/>
          </p:nvPr>
        </p:nvSpPr>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593706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F335D-DA30-40C2-8BE4-FFACCA5C2AC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4877A6C-5FE4-48F7-B4EA-09D8D45C8F4E}"/>
              </a:ext>
            </a:extLst>
          </p:cNvPr>
          <p:cNvSpPr>
            <a:spLocks noGrp="1"/>
          </p:cNvSpPr>
          <p:nvPr>
            <p:ph type="dt" sz="half" idx="10"/>
          </p:nvPr>
        </p:nvSpPr>
        <p:spPr/>
        <p:txBody>
          <a:bodyPr/>
          <a:lstStyle/>
          <a:p>
            <a:fld id="{8E729F7D-5E3B-4B66-AD7E-54EBAABA9021}" type="datetimeFigureOut">
              <a:rPr lang="en-US" smtClean="0"/>
              <a:t>6/17/2020</a:t>
            </a:fld>
            <a:endParaRPr lang="en-US"/>
          </a:p>
        </p:txBody>
      </p:sp>
      <p:sp>
        <p:nvSpPr>
          <p:cNvPr id="4" name="Footer Placeholder 3">
            <a:extLst>
              <a:ext uri="{FF2B5EF4-FFF2-40B4-BE49-F238E27FC236}">
                <a16:creationId xmlns:a16="http://schemas.microsoft.com/office/drawing/2014/main" id="{54224BF3-8318-4A18-868B-F76382FEA0D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9961856-98D8-4C04-9FF0-EE7F7E5287D2}"/>
              </a:ext>
            </a:extLst>
          </p:cNvPr>
          <p:cNvSpPr>
            <a:spLocks noGrp="1"/>
          </p:cNvSpPr>
          <p:nvPr>
            <p:ph type="sldNum" sz="quarter" idx="12"/>
          </p:nvPr>
        </p:nvSpPr>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3754892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3DD4E0F-8930-4690-A44E-91F678814F4B}"/>
              </a:ext>
            </a:extLst>
          </p:cNvPr>
          <p:cNvSpPr>
            <a:spLocks noGrp="1"/>
          </p:cNvSpPr>
          <p:nvPr>
            <p:ph type="dt" sz="half" idx="10"/>
          </p:nvPr>
        </p:nvSpPr>
        <p:spPr/>
        <p:txBody>
          <a:bodyPr/>
          <a:lstStyle/>
          <a:p>
            <a:fld id="{8E729F7D-5E3B-4B66-AD7E-54EBAABA9021}" type="datetimeFigureOut">
              <a:rPr lang="en-US" smtClean="0"/>
              <a:t>6/17/2020</a:t>
            </a:fld>
            <a:endParaRPr lang="en-US"/>
          </a:p>
        </p:txBody>
      </p:sp>
      <p:sp>
        <p:nvSpPr>
          <p:cNvPr id="3" name="Footer Placeholder 2">
            <a:extLst>
              <a:ext uri="{FF2B5EF4-FFF2-40B4-BE49-F238E27FC236}">
                <a16:creationId xmlns:a16="http://schemas.microsoft.com/office/drawing/2014/main" id="{7E687980-55E1-4B99-85D4-8F8ED5A7373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A9B063E-B34B-4337-9993-2F3BB28C5B6E}"/>
              </a:ext>
            </a:extLst>
          </p:cNvPr>
          <p:cNvSpPr>
            <a:spLocks noGrp="1"/>
          </p:cNvSpPr>
          <p:nvPr>
            <p:ph type="sldNum" sz="quarter" idx="12"/>
          </p:nvPr>
        </p:nvSpPr>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4148513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061EB-9702-4C06-BDE5-39464C30F1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F8A312B-6DF5-44AF-B085-D444822275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4BA004B-87D4-49AE-A8D0-C15744E26D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AE100B-21B4-4E0A-951E-8A6DE719CEC5}"/>
              </a:ext>
            </a:extLst>
          </p:cNvPr>
          <p:cNvSpPr>
            <a:spLocks noGrp="1"/>
          </p:cNvSpPr>
          <p:nvPr>
            <p:ph type="dt" sz="half" idx="10"/>
          </p:nvPr>
        </p:nvSpPr>
        <p:spPr/>
        <p:txBody>
          <a:bodyPr/>
          <a:lstStyle/>
          <a:p>
            <a:fld id="{8E729F7D-5E3B-4B66-AD7E-54EBAABA9021}" type="datetimeFigureOut">
              <a:rPr lang="en-US" smtClean="0"/>
              <a:t>6/17/2020</a:t>
            </a:fld>
            <a:endParaRPr lang="en-US"/>
          </a:p>
        </p:txBody>
      </p:sp>
      <p:sp>
        <p:nvSpPr>
          <p:cNvPr id="6" name="Footer Placeholder 5">
            <a:extLst>
              <a:ext uri="{FF2B5EF4-FFF2-40B4-BE49-F238E27FC236}">
                <a16:creationId xmlns:a16="http://schemas.microsoft.com/office/drawing/2014/main" id="{CE8B5F45-A444-4F1E-A1A5-D83DA7ACA1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2A2ED4-A086-474E-ABF0-1D7E2E15912A}"/>
              </a:ext>
            </a:extLst>
          </p:cNvPr>
          <p:cNvSpPr>
            <a:spLocks noGrp="1"/>
          </p:cNvSpPr>
          <p:nvPr>
            <p:ph type="sldNum" sz="quarter" idx="12"/>
          </p:nvPr>
        </p:nvSpPr>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2919978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22090-316A-4EA0-B4A9-4DFE7F21EC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13179B9-0136-4856-8F2E-50A3A3F384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1DB1577-EF99-4085-9603-B370972652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087723-21FB-4BAA-AD4F-81ECFE476B7D}"/>
              </a:ext>
            </a:extLst>
          </p:cNvPr>
          <p:cNvSpPr>
            <a:spLocks noGrp="1"/>
          </p:cNvSpPr>
          <p:nvPr>
            <p:ph type="dt" sz="half" idx="10"/>
          </p:nvPr>
        </p:nvSpPr>
        <p:spPr/>
        <p:txBody>
          <a:bodyPr/>
          <a:lstStyle/>
          <a:p>
            <a:fld id="{8E729F7D-5E3B-4B66-AD7E-54EBAABA9021}" type="datetimeFigureOut">
              <a:rPr lang="en-US" smtClean="0"/>
              <a:t>6/17/2020</a:t>
            </a:fld>
            <a:endParaRPr lang="en-US"/>
          </a:p>
        </p:txBody>
      </p:sp>
      <p:sp>
        <p:nvSpPr>
          <p:cNvPr id="6" name="Footer Placeholder 5">
            <a:extLst>
              <a:ext uri="{FF2B5EF4-FFF2-40B4-BE49-F238E27FC236}">
                <a16:creationId xmlns:a16="http://schemas.microsoft.com/office/drawing/2014/main" id="{A88A10AB-76F1-4A6D-95C3-AD70C4F1A1D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BC6C93-37B8-410E-8775-45A1B04568AD}"/>
              </a:ext>
            </a:extLst>
          </p:cNvPr>
          <p:cNvSpPr>
            <a:spLocks noGrp="1"/>
          </p:cNvSpPr>
          <p:nvPr>
            <p:ph type="sldNum" sz="quarter" idx="12"/>
          </p:nvPr>
        </p:nvSpPr>
        <p:spPr/>
        <p:txBody>
          <a:bodyPr/>
          <a:lstStyle/>
          <a:p>
            <a:fld id="{082690A9-CD8C-4D26-B3AA-1FBEEEB9A5D9}" type="slidenum">
              <a:rPr lang="en-US" smtClean="0"/>
              <a:t>‹#›</a:t>
            </a:fld>
            <a:endParaRPr lang="en-US"/>
          </a:p>
        </p:txBody>
      </p:sp>
    </p:spTree>
    <p:extLst>
      <p:ext uri="{BB962C8B-B14F-4D97-AF65-F5344CB8AC3E}">
        <p14:creationId xmlns:p14="http://schemas.microsoft.com/office/powerpoint/2010/main" val="29758346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952273B-7296-43B0-A1D0-28E82A6F323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0814B8A-69DF-4B95-8D44-B1D68E413D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B016F3-C809-48D4-9E59-3ED5513645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729F7D-5E3B-4B66-AD7E-54EBAABA9021}" type="datetimeFigureOut">
              <a:rPr lang="en-US" smtClean="0"/>
              <a:t>6/17/2020</a:t>
            </a:fld>
            <a:endParaRPr lang="en-US"/>
          </a:p>
        </p:txBody>
      </p:sp>
      <p:sp>
        <p:nvSpPr>
          <p:cNvPr id="5" name="Footer Placeholder 4">
            <a:extLst>
              <a:ext uri="{FF2B5EF4-FFF2-40B4-BE49-F238E27FC236}">
                <a16:creationId xmlns:a16="http://schemas.microsoft.com/office/drawing/2014/main" id="{C24C0983-40BE-4411-9218-34A9F2D52FC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E0E12BB-E29F-4863-967F-3BB928CD68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2690A9-CD8C-4D26-B3AA-1FBEEEB9A5D9}" type="slidenum">
              <a:rPr lang="en-US" smtClean="0"/>
              <a:t>‹#›</a:t>
            </a:fld>
            <a:endParaRPr lang="en-US"/>
          </a:p>
        </p:txBody>
      </p:sp>
    </p:spTree>
    <p:extLst>
      <p:ext uri="{BB962C8B-B14F-4D97-AF65-F5344CB8AC3E}">
        <p14:creationId xmlns:p14="http://schemas.microsoft.com/office/powerpoint/2010/main" val="834802566"/>
      </p:ext>
    </p:extLst>
  </p:cSld>
  <p:clrMap bg1="lt1" tx1="dk1" bg2="lt2" tx2="dk2" accent1="accent1" accent2="accent2" accent3="accent3" accent4="accent4" accent5="accent5" accent6="accent6" hlink="hlink" folHlink="folHlink"/>
  <p:sldLayoutIdLst>
    <p:sldLayoutId id="2147483894" r:id="rId1"/>
    <p:sldLayoutId id="2147483895" r:id="rId2"/>
    <p:sldLayoutId id="2147483896" r:id="rId3"/>
    <p:sldLayoutId id="2147483897" r:id="rId4"/>
    <p:sldLayoutId id="2147483898" r:id="rId5"/>
    <p:sldLayoutId id="2147483899" r:id="rId6"/>
    <p:sldLayoutId id="2147483900" r:id="rId7"/>
    <p:sldLayoutId id="2147483901" r:id="rId8"/>
    <p:sldLayoutId id="2147483902" r:id="rId9"/>
    <p:sldLayoutId id="2147483903" r:id="rId10"/>
    <p:sldLayoutId id="214748390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8E729F7D-5E3B-4B66-AD7E-54EBAABA9021}" type="datetimeFigureOut">
              <a:rPr lang="en-US" smtClean="0"/>
              <a:t>6/17/2020</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082690A9-CD8C-4D26-B3AA-1FBEEEB9A5D9}" type="slidenum">
              <a:rPr lang="en-US" smtClean="0"/>
              <a:t>‹#›</a:t>
            </a:fld>
            <a:endParaRPr lang="en-US"/>
          </a:p>
        </p:txBody>
      </p:sp>
    </p:spTree>
    <p:extLst>
      <p:ext uri="{BB962C8B-B14F-4D97-AF65-F5344CB8AC3E}">
        <p14:creationId xmlns:p14="http://schemas.microsoft.com/office/powerpoint/2010/main" val="867045135"/>
      </p:ext>
    </p:extLst>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3" r:id="rId10"/>
    <p:sldLayoutId id="2147483934" r:id="rId11"/>
    <p:sldLayoutId id="2147483935" r:id="rId12"/>
    <p:sldLayoutId id="2147483936" r:id="rId13"/>
    <p:sldLayoutId id="2147483937" r:id="rId14"/>
    <p:sldLayoutId id="2147483938" r:id="rId15"/>
    <p:sldLayoutId id="214748393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73066-190D-4DBC-A8FC-057D3465AFA9}"/>
              </a:ext>
            </a:extLst>
          </p:cNvPr>
          <p:cNvSpPr>
            <a:spLocks noGrp="1"/>
          </p:cNvSpPr>
          <p:nvPr>
            <p:ph type="ctrTitle"/>
          </p:nvPr>
        </p:nvSpPr>
        <p:spPr>
          <a:xfrm>
            <a:off x="3044311" y="770404"/>
            <a:ext cx="8574622" cy="2616199"/>
          </a:xfrm>
        </p:spPr>
        <p:txBody>
          <a:bodyPr>
            <a:normAutofit/>
          </a:bodyPr>
          <a:lstStyle/>
          <a:p>
            <a:pPr algn="ctr"/>
            <a:r>
              <a:rPr lang="en-US" b="1" dirty="0"/>
              <a:t>Multi criteria analysis for Palestine energy mix</a:t>
            </a:r>
            <a:br>
              <a:rPr lang="en-US" dirty="0"/>
            </a:br>
            <a:endParaRPr lang="en-US" dirty="0"/>
          </a:p>
        </p:txBody>
      </p:sp>
      <p:sp>
        <p:nvSpPr>
          <p:cNvPr id="3" name="Subtitle 2">
            <a:extLst>
              <a:ext uri="{FF2B5EF4-FFF2-40B4-BE49-F238E27FC236}">
                <a16:creationId xmlns:a16="http://schemas.microsoft.com/office/drawing/2014/main" id="{D60A7D3A-D3DA-4EAF-89FE-8D58C047E946}"/>
              </a:ext>
            </a:extLst>
          </p:cNvPr>
          <p:cNvSpPr>
            <a:spLocks noGrp="1"/>
          </p:cNvSpPr>
          <p:nvPr>
            <p:ph type="subTitle" idx="1"/>
          </p:nvPr>
        </p:nvSpPr>
        <p:spPr>
          <a:xfrm>
            <a:off x="2248436" y="3889612"/>
            <a:ext cx="8915399" cy="1597483"/>
          </a:xfrm>
        </p:spPr>
        <p:txBody>
          <a:bodyPr>
            <a:normAutofit/>
          </a:bodyPr>
          <a:lstStyle/>
          <a:p>
            <a:pPr algn="l"/>
            <a:r>
              <a:rPr lang="en-US" dirty="0"/>
              <a:t>Prepared by :    </a:t>
            </a:r>
            <a:r>
              <a:rPr lang="en-US" b="1" i="1" dirty="0"/>
              <a:t>Ahd Khuffash </a:t>
            </a:r>
          </a:p>
          <a:p>
            <a:pPr algn="l"/>
            <a:r>
              <a:rPr lang="en-US" b="1" i="1" dirty="0"/>
              <a:t>                           Saleh </a:t>
            </a:r>
            <a:r>
              <a:rPr lang="en-US" b="1" i="1" dirty="0" err="1"/>
              <a:t>Zyoud</a:t>
            </a:r>
            <a:r>
              <a:rPr lang="en-US" b="1" i="1" dirty="0"/>
              <a:t> </a:t>
            </a:r>
          </a:p>
          <a:p>
            <a:pPr algn="l"/>
            <a:endParaRPr lang="en-US" b="1" i="1" dirty="0"/>
          </a:p>
          <a:p>
            <a:pPr algn="l"/>
            <a:r>
              <a:rPr lang="en-US" dirty="0"/>
              <a:t>Supervised by: </a:t>
            </a:r>
            <a:r>
              <a:rPr lang="en-US" b="1" dirty="0"/>
              <a:t>Dr. Mohammad </a:t>
            </a:r>
            <a:r>
              <a:rPr lang="en-US" b="1" dirty="0" err="1"/>
              <a:t>Alsayed</a:t>
            </a:r>
            <a:endParaRPr lang="en-US" b="1" dirty="0"/>
          </a:p>
        </p:txBody>
      </p:sp>
    </p:spTree>
    <p:extLst>
      <p:ext uri="{BB962C8B-B14F-4D97-AF65-F5344CB8AC3E}">
        <p14:creationId xmlns:p14="http://schemas.microsoft.com/office/powerpoint/2010/main" val="25364050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51BB9F-4F48-4F19-B317-D81D71A2ECAA}"/>
              </a:ext>
            </a:extLst>
          </p:cNvPr>
          <p:cNvSpPr>
            <a:spLocks noGrp="1"/>
          </p:cNvSpPr>
          <p:nvPr>
            <p:ph type="title"/>
          </p:nvPr>
        </p:nvSpPr>
        <p:spPr/>
        <p:txBody>
          <a:bodyPr/>
          <a:lstStyle/>
          <a:p>
            <a:r>
              <a:rPr lang="en-US" dirty="0"/>
              <a:t>Animal waste</a:t>
            </a:r>
          </a:p>
        </p:txBody>
      </p:sp>
      <p:graphicFrame>
        <p:nvGraphicFramePr>
          <p:cNvPr id="4" name="Content Placeholder 3">
            <a:extLst>
              <a:ext uri="{FF2B5EF4-FFF2-40B4-BE49-F238E27FC236}">
                <a16:creationId xmlns:a16="http://schemas.microsoft.com/office/drawing/2014/main" id="{64706F36-7482-4B94-87D0-F8C6D65B2E3B}"/>
              </a:ext>
            </a:extLst>
          </p:cNvPr>
          <p:cNvGraphicFramePr>
            <a:graphicFrameLocks noGrp="1"/>
          </p:cNvGraphicFramePr>
          <p:nvPr>
            <p:ph idx="1"/>
            <p:extLst>
              <p:ext uri="{D42A27DB-BD31-4B8C-83A1-F6EECF244321}">
                <p14:modId xmlns:p14="http://schemas.microsoft.com/office/powerpoint/2010/main" val="719577962"/>
              </p:ext>
            </p:extLst>
          </p:nvPr>
        </p:nvGraphicFramePr>
        <p:xfrm>
          <a:off x="838201" y="1690688"/>
          <a:ext cx="10515600" cy="4474137"/>
        </p:xfrm>
        <a:graphic>
          <a:graphicData uri="http://schemas.openxmlformats.org/drawingml/2006/table">
            <a:tbl>
              <a:tblPr firstRow="1" firstCol="1" bandRow="1">
                <a:tableStyleId>{5C22544A-7EE6-4342-B048-85BDC9FD1C3A}</a:tableStyleId>
              </a:tblPr>
              <a:tblGrid>
                <a:gridCol w="866669">
                  <a:extLst>
                    <a:ext uri="{9D8B030D-6E8A-4147-A177-3AD203B41FA5}">
                      <a16:colId xmlns:a16="http://schemas.microsoft.com/office/drawing/2014/main" val="144748537"/>
                    </a:ext>
                  </a:extLst>
                </a:gridCol>
                <a:gridCol w="984366">
                  <a:extLst>
                    <a:ext uri="{9D8B030D-6E8A-4147-A177-3AD203B41FA5}">
                      <a16:colId xmlns:a16="http://schemas.microsoft.com/office/drawing/2014/main" val="811328997"/>
                    </a:ext>
                  </a:extLst>
                </a:gridCol>
                <a:gridCol w="1326754">
                  <a:extLst>
                    <a:ext uri="{9D8B030D-6E8A-4147-A177-3AD203B41FA5}">
                      <a16:colId xmlns:a16="http://schemas.microsoft.com/office/drawing/2014/main" val="2154177862"/>
                    </a:ext>
                  </a:extLst>
                </a:gridCol>
                <a:gridCol w="995066">
                  <a:extLst>
                    <a:ext uri="{9D8B030D-6E8A-4147-A177-3AD203B41FA5}">
                      <a16:colId xmlns:a16="http://schemas.microsoft.com/office/drawing/2014/main" val="105406710"/>
                    </a:ext>
                  </a:extLst>
                </a:gridCol>
                <a:gridCol w="669797">
                  <a:extLst>
                    <a:ext uri="{9D8B030D-6E8A-4147-A177-3AD203B41FA5}">
                      <a16:colId xmlns:a16="http://schemas.microsoft.com/office/drawing/2014/main" val="1002413852"/>
                    </a:ext>
                  </a:extLst>
                </a:gridCol>
                <a:gridCol w="802473">
                  <a:extLst>
                    <a:ext uri="{9D8B030D-6E8A-4147-A177-3AD203B41FA5}">
                      <a16:colId xmlns:a16="http://schemas.microsoft.com/office/drawing/2014/main" val="1112688872"/>
                    </a:ext>
                  </a:extLst>
                </a:gridCol>
                <a:gridCol w="744695">
                  <a:extLst>
                    <a:ext uri="{9D8B030D-6E8A-4147-A177-3AD203B41FA5}">
                      <a16:colId xmlns:a16="http://schemas.microsoft.com/office/drawing/2014/main" val="3052321232"/>
                    </a:ext>
                  </a:extLst>
                </a:gridCol>
                <a:gridCol w="787493">
                  <a:extLst>
                    <a:ext uri="{9D8B030D-6E8A-4147-A177-3AD203B41FA5}">
                      <a16:colId xmlns:a16="http://schemas.microsoft.com/office/drawing/2014/main" val="857001131"/>
                    </a:ext>
                  </a:extLst>
                </a:gridCol>
                <a:gridCol w="1001487">
                  <a:extLst>
                    <a:ext uri="{9D8B030D-6E8A-4147-A177-3AD203B41FA5}">
                      <a16:colId xmlns:a16="http://schemas.microsoft.com/office/drawing/2014/main" val="435935541"/>
                    </a:ext>
                  </a:extLst>
                </a:gridCol>
                <a:gridCol w="944778">
                  <a:extLst>
                    <a:ext uri="{9D8B030D-6E8A-4147-A177-3AD203B41FA5}">
                      <a16:colId xmlns:a16="http://schemas.microsoft.com/office/drawing/2014/main" val="37413786"/>
                    </a:ext>
                  </a:extLst>
                </a:gridCol>
                <a:gridCol w="1392022">
                  <a:extLst>
                    <a:ext uri="{9D8B030D-6E8A-4147-A177-3AD203B41FA5}">
                      <a16:colId xmlns:a16="http://schemas.microsoft.com/office/drawing/2014/main" val="1739908378"/>
                    </a:ext>
                  </a:extLst>
                </a:gridCol>
              </a:tblGrid>
              <a:tr h="1858090">
                <a:tc>
                  <a:txBody>
                    <a:bodyPr/>
                    <a:lstStyle/>
                    <a:p>
                      <a:pPr marL="0" marR="0">
                        <a:lnSpc>
                          <a:spcPct val="115000"/>
                        </a:lnSpc>
                        <a:spcBef>
                          <a:spcPts val="0"/>
                        </a:spcBef>
                        <a:spcAft>
                          <a:spcPts val="1000"/>
                        </a:spcAft>
                      </a:pPr>
                      <a:r>
                        <a:rPr lang="en-US" sz="1600" dirty="0">
                          <a:effectLst/>
                        </a:rPr>
                        <a:t>Animal Type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dirty="0">
                          <a:effectLst/>
                        </a:rPr>
                        <a:t>The number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dirty="0">
                          <a:effectLst/>
                        </a:rPr>
                        <a:t>Residue/animal (ton/head)</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a:effectLst/>
                        </a:rPr>
                        <a:t>Residues (ton)</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GB" sz="1600">
                          <a:effectLst/>
                        </a:rPr>
                        <a:t>Total</a:t>
                      </a:r>
                      <a:endParaRPr lang="en-US" sz="1600">
                        <a:effectLst/>
                      </a:endParaRPr>
                    </a:p>
                    <a:p>
                      <a:pPr marL="0" marR="0">
                        <a:lnSpc>
                          <a:spcPct val="115000"/>
                        </a:lnSpc>
                        <a:spcBef>
                          <a:spcPts val="0"/>
                        </a:spcBef>
                        <a:spcAft>
                          <a:spcPts val="1000"/>
                        </a:spcAft>
                      </a:pPr>
                      <a:r>
                        <a:rPr lang="en-GB" sz="1600">
                          <a:effectLst/>
                        </a:rPr>
                        <a:t>Solids TS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GB" sz="1600">
                          <a:effectLst/>
                        </a:rPr>
                        <a:t>Volatile</a:t>
                      </a:r>
                      <a:endParaRPr lang="en-US" sz="1600">
                        <a:effectLst/>
                      </a:endParaRPr>
                    </a:p>
                    <a:p>
                      <a:pPr marL="0" marR="0">
                        <a:lnSpc>
                          <a:spcPct val="115000"/>
                        </a:lnSpc>
                        <a:spcBef>
                          <a:spcPts val="0"/>
                        </a:spcBef>
                        <a:spcAft>
                          <a:spcPts val="1000"/>
                        </a:spcAft>
                      </a:pPr>
                      <a:r>
                        <a:rPr lang="en-GB" sz="1600">
                          <a:effectLst/>
                        </a:rPr>
                        <a:t>Solids VS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GB" sz="1600">
                          <a:effectLst/>
                        </a:rPr>
                        <a:t>Biogas yield</a:t>
                      </a:r>
                      <a:endParaRPr lang="en-US" sz="1600">
                        <a:effectLst/>
                      </a:endParaRPr>
                    </a:p>
                    <a:p>
                      <a:pPr marL="0" marR="0">
                        <a:lnSpc>
                          <a:spcPct val="115000"/>
                        </a:lnSpc>
                        <a:spcBef>
                          <a:spcPts val="0"/>
                        </a:spcBef>
                        <a:spcAft>
                          <a:spcPts val="1000"/>
                        </a:spcAft>
                      </a:pPr>
                      <a:r>
                        <a:rPr lang="en-GB" sz="1600">
                          <a:effectLst/>
                        </a:rPr>
                        <a:t>(m3/kg VS)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GB" sz="1600">
                          <a:effectLst/>
                        </a:rPr>
                        <a:t>VS (ton)</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GB" sz="1600">
                          <a:effectLst/>
                        </a:rPr>
                        <a:t>Biogas (m3)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a:effectLst/>
                        </a:rPr>
                        <a:t>Electricity produced per fresh ton (Kwh)</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a:effectLst/>
                        </a:rPr>
                        <a:t>The Annual electricity produced(Gwh)</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8752942"/>
                  </a:ext>
                </a:extLst>
              </a:tr>
              <a:tr h="744243">
                <a:tc>
                  <a:txBody>
                    <a:bodyPr/>
                    <a:lstStyle/>
                    <a:p>
                      <a:pPr marL="0" marR="0">
                        <a:lnSpc>
                          <a:spcPct val="115000"/>
                        </a:lnSpc>
                        <a:spcBef>
                          <a:spcPts val="0"/>
                        </a:spcBef>
                        <a:spcAft>
                          <a:spcPts val="1000"/>
                        </a:spcAft>
                      </a:pPr>
                      <a:r>
                        <a:rPr lang="en-US" sz="1600">
                          <a:effectLst/>
                        </a:rPr>
                        <a:t>Cow</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a:effectLst/>
                        </a:rPr>
                        <a:t>40749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dirty="0">
                          <a:effectLst/>
                        </a:rPr>
                        <a:t>13.51</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a:effectLst/>
                        </a:rPr>
                        <a:t>550518.99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a:effectLst/>
                        </a:rPr>
                        <a:t>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a:effectLst/>
                        </a:rPr>
                        <a:t>80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a:effectLst/>
                        </a:rPr>
                        <a:t>0.25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a:effectLst/>
                        </a:rPr>
                        <a:t>39637.4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a:effectLst/>
                        </a:rPr>
                        <a:t>9909350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a:effectLst/>
                        </a:rPr>
                        <a:t>63.1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a:effectLst/>
                        </a:rPr>
                        <a:t>34.72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522213543"/>
                  </a:ext>
                </a:extLst>
              </a:tr>
              <a:tr h="1127561">
                <a:tc>
                  <a:txBody>
                    <a:bodyPr/>
                    <a:lstStyle/>
                    <a:p>
                      <a:pPr marL="0" marR="0">
                        <a:lnSpc>
                          <a:spcPct val="115000"/>
                        </a:lnSpc>
                        <a:spcBef>
                          <a:spcPts val="0"/>
                        </a:spcBef>
                        <a:spcAft>
                          <a:spcPts val="1000"/>
                        </a:spcAft>
                      </a:pPr>
                      <a:r>
                        <a:rPr lang="en-US" sz="1600">
                          <a:effectLst/>
                        </a:rPr>
                        <a:t>Sheep and Goats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a:effectLst/>
                        </a:rPr>
                        <a:t>884300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a:effectLst/>
                        </a:rPr>
                        <a:t>1.2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dirty="0">
                          <a:effectLst/>
                        </a:rPr>
                        <a:t>1061160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dirty="0">
                          <a:effectLst/>
                        </a:rPr>
                        <a:t>3</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a:effectLst/>
                        </a:rPr>
                        <a:t>87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a:effectLst/>
                        </a:rPr>
                        <a:t>0.87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a:effectLst/>
                        </a:rPr>
                        <a:t>27696.3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a:effectLst/>
                        </a:rPr>
                        <a:t>24095781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a:effectLst/>
                        </a:rPr>
                        <a:t>79.54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a:effectLst/>
                        </a:rPr>
                        <a:t>84.4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38784392"/>
                  </a:ext>
                </a:extLst>
              </a:tr>
              <a:tr h="744243">
                <a:tc>
                  <a:txBody>
                    <a:bodyPr/>
                    <a:lstStyle/>
                    <a:p>
                      <a:pPr marL="0" marR="0">
                        <a:lnSpc>
                          <a:spcPct val="115000"/>
                        </a:lnSpc>
                        <a:spcBef>
                          <a:spcPts val="0"/>
                        </a:spcBef>
                        <a:spcAft>
                          <a:spcPts val="1000"/>
                        </a:spcAft>
                      </a:pPr>
                      <a:r>
                        <a:rPr lang="en-US" sz="1600" dirty="0">
                          <a:effectLst/>
                        </a:rPr>
                        <a:t>Chicken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dirty="0">
                          <a:effectLst/>
                        </a:rPr>
                        <a:t>53000000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dirty="0">
                          <a:effectLst/>
                        </a:rPr>
                        <a:t>0.04</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dirty="0">
                          <a:effectLst/>
                        </a:rPr>
                        <a:t>2120000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dirty="0">
                          <a:effectLst/>
                        </a:rPr>
                        <a:t>20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dirty="0">
                          <a:effectLst/>
                        </a:rPr>
                        <a:t>75</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dirty="0">
                          <a:effectLst/>
                        </a:rPr>
                        <a:t>0.5</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dirty="0">
                          <a:effectLst/>
                        </a:rPr>
                        <a:t>318000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dirty="0">
                          <a:effectLst/>
                        </a:rPr>
                        <a:t>159000000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dirty="0">
                          <a:effectLst/>
                        </a:rPr>
                        <a:t>263</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dirty="0">
                          <a:effectLst/>
                        </a:rPr>
                        <a:t>557</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67393777"/>
                  </a:ext>
                </a:extLst>
              </a:tr>
            </a:tbl>
          </a:graphicData>
        </a:graphic>
      </p:graphicFrame>
    </p:spTree>
    <p:extLst>
      <p:ext uri="{BB962C8B-B14F-4D97-AF65-F5344CB8AC3E}">
        <p14:creationId xmlns:p14="http://schemas.microsoft.com/office/powerpoint/2010/main" val="41102889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E8132-D8E5-4401-A0CC-908CCFD752D6}"/>
              </a:ext>
            </a:extLst>
          </p:cNvPr>
          <p:cNvSpPr>
            <a:spLocks noGrp="1"/>
          </p:cNvSpPr>
          <p:nvPr>
            <p:ph type="title"/>
          </p:nvPr>
        </p:nvSpPr>
        <p:spPr/>
        <p:txBody>
          <a:bodyPr/>
          <a:lstStyle/>
          <a:p>
            <a:r>
              <a:rPr lang="en-US" dirty="0"/>
              <a:t>Municipal waste </a:t>
            </a:r>
          </a:p>
        </p:txBody>
      </p:sp>
      <p:graphicFrame>
        <p:nvGraphicFramePr>
          <p:cNvPr id="4" name="مخطط 4">
            <a:extLst>
              <a:ext uri="{FF2B5EF4-FFF2-40B4-BE49-F238E27FC236}">
                <a16:creationId xmlns:a16="http://schemas.microsoft.com/office/drawing/2014/main" id="{D27908FF-32B6-46D4-AA3E-EE73B36F426C}"/>
              </a:ext>
            </a:extLst>
          </p:cNvPr>
          <p:cNvGraphicFramePr>
            <a:graphicFrameLocks noGrp="1"/>
          </p:cNvGraphicFramePr>
          <p:nvPr>
            <p:ph idx="1"/>
            <p:extLst>
              <p:ext uri="{D42A27DB-BD31-4B8C-83A1-F6EECF244321}">
                <p14:modId xmlns:p14="http://schemas.microsoft.com/office/powerpoint/2010/main" val="3724147983"/>
              </p:ext>
            </p:extLst>
          </p:nvPr>
        </p:nvGraphicFramePr>
        <p:xfrm>
          <a:off x="-427703" y="1911913"/>
          <a:ext cx="5439695" cy="486964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ontent Placeholder 3">
            <a:extLst>
              <a:ext uri="{FF2B5EF4-FFF2-40B4-BE49-F238E27FC236}">
                <a16:creationId xmlns:a16="http://schemas.microsoft.com/office/drawing/2014/main" id="{7A4CE5E7-84AF-42E2-A578-4DABD2393A05}"/>
              </a:ext>
            </a:extLst>
          </p:cNvPr>
          <p:cNvGraphicFramePr>
            <a:graphicFrameLocks/>
          </p:cNvGraphicFramePr>
          <p:nvPr>
            <p:extLst>
              <p:ext uri="{D42A27DB-BD31-4B8C-83A1-F6EECF244321}">
                <p14:modId xmlns:p14="http://schemas.microsoft.com/office/powerpoint/2010/main" val="1805555819"/>
              </p:ext>
            </p:extLst>
          </p:nvPr>
        </p:nvGraphicFramePr>
        <p:xfrm>
          <a:off x="5011992" y="1911913"/>
          <a:ext cx="6415548" cy="4580961"/>
        </p:xfrm>
        <a:graphic>
          <a:graphicData uri="http://schemas.openxmlformats.org/drawingml/2006/table">
            <a:tbl>
              <a:tblPr firstRow="1" firstCol="1" lastRow="1">
                <a:tableStyleId>{5C22544A-7EE6-4342-B048-85BDC9FD1C3A}</a:tableStyleId>
              </a:tblPr>
              <a:tblGrid>
                <a:gridCol w="2138516">
                  <a:extLst>
                    <a:ext uri="{9D8B030D-6E8A-4147-A177-3AD203B41FA5}">
                      <a16:colId xmlns:a16="http://schemas.microsoft.com/office/drawing/2014/main" val="2611276469"/>
                    </a:ext>
                  </a:extLst>
                </a:gridCol>
                <a:gridCol w="2138516">
                  <a:extLst>
                    <a:ext uri="{9D8B030D-6E8A-4147-A177-3AD203B41FA5}">
                      <a16:colId xmlns:a16="http://schemas.microsoft.com/office/drawing/2014/main" val="3508573729"/>
                    </a:ext>
                  </a:extLst>
                </a:gridCol>
                <a:gridCol w="2138516">
                  <a:extLst>
                    <a:ext uri="{9D8B030D-6E8A-4147-A177-3AD203B41FA5}">
                      <a16:colId xmlns:a16="http://schemas.microsoft.com/office/drawing/2014/main" val="546601505"/>
                    </a:ext>
                  </a:extLst>
                </a:gridCol>
              </a:tblGrid>
              <a:tr h="1316813">
                <a:tc>
                  <a:txBody>
                    <a:bodyPr/>
                    <a:lstStyle/>
                    <a:p>
                      <a:pPr marL="0" marR="0">
                        <a:lnSpc>
                          <a:spcPct val="115000"/>
                        </a:lnSpc>
                        <a:spcBef>
                          <a:spcPts val="0"/>
                        </a:spcBef>
                        <a:spcAft>
                          <a:spcPts val="1000"/>
                        </a:spcAft>
                      </a:pPr>
                      <a:r>
                        <a:rPr lang="en-US" sz="1200" dirty="0">
                          <a:effectLst/>
                        </a:rPr>
                        <a:t>Region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dirty="0">
                          <a:effectLst/>
                        </a:rPr>
                        <a:t>Total daily waste production</a:t>
                      </a:r>
                      <a:endParaRPr lang="en-US" sz="1100" dirty="0">
                        <a:effectLst/>
                      </a:endParaRPr>
                    </a:p>
                    <a:p>
                      <a:pPr marL="0" marR="0" algn="ctr">
                        <a:lnSpc>
                          <a:spcPct val="115000"/>
                        </a:lnSpc>
                        <a:spcBef>
                          <a:spcPts val="0"/>
                        </a:spcBef>
                        <a:spcAft>
                          <a:spcPts val="1000"/>
                        </a:spcAft>
                      </a:pPr>
                      <a:r>
                        <a:rPr lang="en-US" sz="1200" dirty="0">
                          <a:effectLst/>
                        </a:rPr>
                        <a:t>(ton)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a:effectLst/>
                        </a:rPr>
                        <a:t>Average daily waste production from Palestinian families (Kg)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9562023"/>
                  </a:ext>
                </a:extLst>
              </a:tr>
              <a:tr h="816037">
                <a:tc>
                  <a:txBody>
                    <a:bodyPr/>
                    <a:lstStyle/>
                    <a:p>
                      <a:pPr marL="0" marR="0" algn="ctr">
                        <a:lnSpc>
                          <a:spcPct val="115000"/>
                        </a:lnSpc>
                        <a:spcBef>
                          <a:spcPts val="0"/>
                        </a:spcBef>
                        <a:spcAft>
                          <a:spcPts val="1000"/>
                        </a:spcAft>
                      </a:pPr>
                      <a:r>
                        <a:rPr lang="en-US" sz="1200">
                          <a:effectLst/>
                        </a:rPr>
                        <a:t>North of the west bank</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1000"/>
                        </a:spcAft>
                      </a:pPr>
                      <a:r>
                        <a:rPr lang="ar-SA" sz="1200">
                          <a:effectLst/>
                        </a:rPr>
                        <a:t>711.5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ar-SA" sz="1200">
                          <a:effectLst/>
                        </a:rPr>
                        <a:t>3.2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78777876"/>
                  </a:ext>
                </a:extLst>
              </a:tr>
              <a:tr h="816037">
                <a:tc>
                  <a:txBody>
                    <a:bodyPr/>
                    <a:lstStyle/>
                    <a:p>
                      <a:pPr marL="0" marR="0" algn="ctr">
                        <a:lnSpc>
                          <a:spcPct val="115000"/>
                        </a:lnSpc>
                        <a:spcBef>
                          <a:spcPts val="0"/>
                        </a:spcBef>
                        <a:spcAft>
                          <a:spcPts val="1000"/>
                        </a:spcAft>
                      </a:pPr>
                      <a:r>
                        <a:rPr lang="en-US" sz="1200">
                          <a:effectLst/>
                        </a:rPr>
                        <a:t>Middle of the west bank</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ar-SA" sz="1200">
                          <a:effectLst/>
                        </a:rPr>
                        <a:t>564.5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ar-SA" sz="1200">
                          <a:effectLst/>
                        </a:rPr>
                        <a:t>3.4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89248815"/>
                  </a:ext>
                </a:extLst>
              </a:tr>
              <a:tr h="816037">
                <a:tc>
                  <a:txBody>
                    <a:bodyPr/>
                    <a:lstStyle/>
                    <a:p>
                      <a:pPr marL="0" marR="0" algn="ctr">
                        <a:lnSpc>
                          <a:spcPct val="115000"/>
                        </a:lnSpc>
                        <a:spcBef>
                          <a:spcPts val="0"/>
                        </a:spcBef>
                        <a:spcAft>
                          <a:spcPts val="1000"/>
                        </a:spcAft>
                      </a:pPr>
                      <a:r>
                        <a:rPr lang="en-US" sz="1200">
                          <a:effectLst/>
                        </a:rPr>
                        <a:t>South of the west bank</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ar-SA" sz="1200">
                          <a:effectLst/>
                        </a:rPr>
                        <a:t>560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ar-SA" sz="1200">
                          <a:effectLst/>
                        </a:rPr>
                        <a:t>3.0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508153859"/>
                  </a:ext>
                </a:extLst>
              </a:tr>
              <a:tr h="816037">
                <a:tc>
                  <a:txBody>
                    <a:bodyPr/>
                    <a:lstStyle/>
                    <a:p>
                      <a:pPr marL="0" marR="0" algn="ctr">
                        <a:lnSpc>
                          <a:spcPct val="115000"/>
                        </a:lnSpc>
                        <a:spcBef>
                          <a:spcPts val="0"/>
                        </a:spcBef>
                        <a:spcAft>
                          <a:spcPts val="1000"/>
                        </a:spcAft>
                      </a:pPr>
                      <a:r>
                        <a:rPr lang="en-US" sz="1200">
                          <a:effectLst/>
                        </a:rPr>
                        <a:t>Total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1000"/>
                        </a:spcAft>
                      </a:pPr>
                      <a:r>
                        <a:rPr lang="ar-SA" sz="1200">
                          <a:effectLst/>
                        </a:rPr>
                        <a:t>1835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ar-SA" sz="1200" dirty="0">
                          <a:effectLst/>
                        </a:rPr>
                        <a:t>3.2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287273344"/>
                  </a:ext>
                </a:extLst>
              </a:tr>
            </a:tbl>
          </a:graphicData>
        </a:graphic>
      </p:graphicFrame>
    </p:spTree>
    <p:extLst>
      <p:ext uri="{BB962C8B-B14F-4D97-AF65-F5344CB8AC3E}">
        <p14:creationId xmlns:p14="http://schemas.microsoft.com/office/powerpoint/2010/main" val="39287485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861EFF-4597-40F6-9097-6D90801C4EA0}"/>
              </a:ext>
            </a:extLst>
          </p:cNvPr>
          <p:cNvSpPr>
            <a:spLocks noGrp="1"/>
          </p:cNvSpPr>
          <p:nvPr>
            <p:ph type="title"/>
          </p:nvPr>
        </p:nvSpPr>
        <p:spPr/>
        <p:txBody>
          <a:bodyPr/>
          <a:lstStyle/>
          <a:p>
            <a:r>
              <a:rPr lang="en-US" dirty="0"/>
              <a:t>Agricultural  waste</a:t>
            </a:r>
            <a:br>
              <a:rPr lang="en-US" b="1" dirty="0"/>
            </a:br>
            <a:endParaRPr lang="en-US" dirty="0"/>
          </a:p>
        </p:txBody>
      </p:sp>
      <p:graphicFrame>
        <p:nvGraphicFramePr>
          <p:cNvPr id="6" name="Content Placeholder 5">
            <a:extLst>
              <a:ext uri="{FF2B5EF4-FFF2-40B4-BE49-F238E27FC236}">
                <a16:creationId xmlns:a16="http://schemas.microsoft.com/office/drawing/2014/main" id="{7F39525D-5BB8-4237-9B09-4ED8C77A58D5}"/>
              </a:ext>
            </a:extLst>
          </p:cNvPr>
          <p:cNvGraphicFramePr>
            <a:graphicFrameLocks noGrp="1"/>
          </p:cNvGraphicFramePr>
          <p:nvPr>
            <p:ph idx="1"/>
            <p:extLst>
              <p:ext uri="{D42A27DB-BD31-4B8C-83A1-F6EECF244321}">
                <p14:modId xmlns:p14="http://schemas.microsoft.com/office/powerpoint/2010/main" val="377368735"/>
              </p:ext>
            </p:extLst>
          </p:nvPr>
        </p:nvGraphicFramePr>
        <p:xfrm>
          <a:off x="838199" y="1690688"/>
          <a:ext cx="10515599" cy="5127407"/>
        </p:xfrm>
        <a:graphic>
          <a:graphicData uri="http://schemas.openxmlformats.org/drawingml/2006/table">
            <a:tbl>
              <a:tblPr firstRow="1" firstCol="1" lastRow="1" lastCol="1">
                <a:tableStyleId>{5C22544A-7EE6-4342-B048-85BDC9FD1C3A}</a:tableStyleId>
              </a:tblPr>
              <a:tblGrid>
                <a:gridCol w="1307861">
                  <a:extLst>
                    <a:ext uri="{9D8B030D-6E8A-4147-A177-3AD203B41FA5}">
                      <a16:colId xmlns:a16="http://schemas.microsoft.com/office/drawing/2014/main" val="250067541"/>
                    </a:ext>
                  </a:extLst>
                </a:gridCol>
                <a:gridCol w="1312255">
                  <a:extLst>
                    <a:ext uri="{9D8B030D-6E8A-4147-A177-3AD203B41FA5}">
                      <a16:colId xmlns:a16="http://schemas.microsoft.com/office/drawing/2014/main" val="3865099791"/>
                    </a:ext>
                  </a:extLst>
                </a:gridCol>
                <a:gridCol w="1308959">
                  <a:extLst>
                    <a:ext uri="{9D8B030D-6E8A-4147-A177-3AD203B41FA5}">
                      <a16:colId xmlns:a16="http://schemas.microsoft.com/office/drawing/2014/main" val="2874656118"/>
                    </a:ext>
                  </a:extLst>
                </a:gridCol>
                <a:gridCol w="1310057">
                  <a:extLst>
                    <a:ext uri="{9D8B030D-6E8A-4147-A177-3AD203B41FA5}">
                      <a16:colId xmlns:a16="http://schemas.microsoft.com/office/drawing/2014/main" val="2073509601"/>
                    </a:ext>
                  </a:extLst>
                </a:gridCol>
                <a:gridCol w="1310057">
                  <a:extLst>
                    <a:ext uri="{9D8B030D-6E8A-4147-A177-3AD203B41FA5}">
                      <a16:colId xmlns:a16="http://schemas.microsoft.com/office/drawing/2014/main" val="3218583289"/>
                    </a:ext>
                  </a:extLst>
                </a:gridCol>
                <a:gridCol w="1307861">
                  <a:extLst>
                    <a:ext uri="{9D8B030D-6E8A-4147-A177-3AD203B41FA5}">
                      <a16:colId xmlns:a16="http://schemas.microsoft.com/office/drawing/2014/main" val="930413144"/>
                    </a:ext>
                  </a:extLst>
                </a:gridCol>
                <a:gridCol w="1308959">
                  <a:extLst>
                    <a:ext uri="{9D8B030D-6E8A-4147-A177-3AD203B41FA5}">
                      <a16:colId xmlns:a16="http://schemas.microsoft.com/office/drawing/2014/main" val="4213968197"/>
                    </a:ext>
                  </a:extLst>
                </a:gridCol>
                <a:gridCol w="1349590">
                  <a:extLst>
                    <a:ext uri="{9D8B030D-6E8A-4147-A177-3AD203B41FA5}">
                      <a16:colId xmlns:a16="http://schemas.microsoft.com/office/drawing/2014/main" val="2927817487"/>
                    </a:ext>
                  </a:extLst>
                </a:gridCol>
              </a:tblGrid>
              <a:tr h="784437">
                <a:tc>
                  <a:txBody>
                    <a:bodyPr/>
                    <a:lstStyle/>
                    <a:p>
                      <a:pPr marL="0" marR="0" algn="r">
                        <a:lnSpc>
                          <a:spcPct val="115000"/>
                        </a:lnSpc>
                        <a:spcBef>
                          <a:spcPts val="0"/>
                        </a:spcBef>
                        <a:spcAft>
                          <a:spcPts val="0"/>
                        </a:spcAft>
                      </a:pPr>
                      <a:r>
                        <a:rPr lang="en-US" sz="1600" dirty="0">
                          <a:effectLst/>
                        </a:rPr>
                        <a:t>Crop</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1000"/>
                        </a:spcAft>
                      </a:pPr>
                      <a:r>
                        <a:rPr lang="en-US" sz="1600">
                          <a:effectLst/>
                        </a:rPr>
                        <a:t>Mass of wt residue(tn)</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1000"/>
                        </a:spcAft>
                      </a:pPr>
                      <a:r>
                        <a:rPr lang="en-GB" sz="1600">
                          <a:effectLst/>
                        </a:rPr>
                        <a:t>Total</a:t>
                      </a:r>
                      <a:endParaRPr lang="en-US" sz="1600">
                        <a:effectLst/>
                      </a:endParaRPr>
                    </a:p>
                    <a:p>
                      <a:pPr marL="0" marR="0" algn="r">
                        <a:lnSpc>
                          <a:spcPct val="115000"/>
                        </a:lnSpc>
                        <a:spcBef>
                          <a:spcPts val="0"/>
                        </a:spcBef>
                        <a:spcAft>
                          <a:spcPts val="0"/>
                        </a:spcAft>
                      </a:pPr>
                      <a:r>
                        <a:rPr lang="en-GB" sz="1600">
                          <a:effectLst/>
                        </a:rPr>
                        <a:t>Solids TS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1000"/>
                        </a:spcAft>
                      </a:pPr>
                      <a:r>
                        <a:rPr lang="en-GB" sz="1600">
                          <a:effectLst/>
                        </a:rPr>
                        <a:t>Volatile</a:t>
                      </a:r>
                      <a:endParaRPr lang="en-US" sz="1600">
                        <a:effectLst/>
                      </a:endParaRPr>
                    </a:p>
                    <a:p>
                      <a:pPr marL="0" marR="0" algn="r">
                        <a:lnSpc>
                          <a:spcPct val="115000"/>
                        </a:lnSpc>
                        <a:spcBef>
                          <a:spcPts val="0"/>
                        </a:spcBef>
                        <a:spcAft>
                          <a:spcPts val="1000"/>
                        </a:spcAft>
                      </a:pPr>
                      <a:r>
                        <a:rPr lang="en-GB" sz="1600">
                          <a:effectLst/>
                        </a:rPr>
                        <a:t>Solids VS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1000"/>
                        </a:spcAft>
                      </a:pPr>
                      <a:r>
                        <a:rPr lang="en-GB" sz="1600">
                          <a:effectLst/>
                        </a:rPr>
                        <a:t>Biogas yield</a:t>
                      </a:r>
                      <a:endParaRPr lang="en-US" sz="1600">
                        <a:effectLst/>
                      </a:endParaRPr>
                    </a:p>
                    <a:p>
                      <a:pPr marL="0" marR="0" algn="r">
                        <a:lnSpc>
                          <a:spcPct val="115000"/>
                        </a:lnSpc>
                        <a:spcBef>
                          <a:spcPts val="0"/>
                        </a:spcBef>
                        <a:spcAft>
                          <a:spcPts val="0"/>
                        </a:spcAft>
                      </a:pPr>
                      <a:r>
                        <a:rPr lang="en-GB" sz="1600">
                          <a:effectLst/>
                        </a:rPr>
                        <a:t>(m3/kg VS)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1000"/>
                        </a:spcAft>
                      </a:pPr>
                      <a:r>
                        <a:rPr lang="en-GB" sz="1600">
                          <a:effectLst/>
                        </a:rPr>
                        <a:t>VS (t0n)</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1000"/>
                        </a:spcAft>
                      </a:pPr>
                      <a:r>
                        <a:rPr lang="en-GB" sz="1600">
                          <a:effectLst/>
                        </a:rPr>
                        <a:t>Biogas (m3)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1000"/>
                        </a:spcAft>
                      </a:pPr>
                      <a:r>
                        <a:rPr lang="en-US" sz="1600">
                          <a:effectLst/>
                        </a:rPr>
                        <a:t>The Annual electricity produced(Gwh)</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287569722"/>
                  </a:ext>
                </a:extLst>
              </a:tr>
              <a:tr h="259399">
                <a:tc gridSpan="8">
                  <a:txBody>
                    <a:bodyPr/>
                    <a:lstStyle/>
                    <a:p>
                      <a:pPr marL="152400" marR="0" algn="ctr">
                        <a:lnSpc>
                          <a:spcPct val="115000"/>
                        </a:lnSpc>
                        <a:spcBef>
                          <a:spcPts val="0"/>
                        </a:spcBef>
                        <a:spcAft>
                          <a:spcPts val="1000"/>
                        </a:spcAft>
                      </a:pPr>
                      <a:r>
                        <a:rPr lang="en-US" sz="1600">
                          <a:effectLst/>
                        </a:rPr>
                        <a:t>Vegetables and Wheat crops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215168210"/>
                  </a:ext>
                </a:extLst>
              </a:tr>
              <a:tr h="356595">
                <a:tc>
                  <a:txBody>
                    <a:bodyPr/>
                    <a:lstStyle/>
                    <a:p>
                      <a:pPr marL="152400" marR="0" algn="r">
                        <a:lnSpc>
                          <a:spcPct val="115000"/>
                        </a:lnSpc>
                        <a:spcBef>
                          <a:spcPts val="0"/>
                        </a:spcBef>
                        <a:spcAft>
                          <a:spcPts val="1000"/>
                        </a:spcAft>
                      </a:pPr>
                      <a:r>
                        <a:rPr lang="en-US" sz="1600" dirty="0">
                          <a:effectLst/>
                        </a:rPr>
                        <a:t>Wheat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152400" marR="0" algn="r">
                        <a:lnSpc>
                          <a:spcPct val="115000"/>
                        </a:lnSpc>
                        <a:spcBef>
                          <a:spcPts val="0"/>
                        </a:spcBef>
                        <a:spcAft>
                          <a:spcPts val="1000"/>
                        </a:spcAft>
                      </a:pPr>
                      <a:r>
                        <a:rPr lang="en-US" sz="1600">
                          <a:effectLst/>
                        </a:rPr>
                        <a:t>43283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a:effectLst/>
                        </a:rPr>
                        <a:t>70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a:effectLst/>
                        </a:rPr>
                        <a:t>90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a:effectLst/>
                        </a:rPr>
                        <a:t>0.4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a:effectLst/>
                        </a:rPr>
                        <a:t>27268.3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a:effectLst/>
                        </a:rPr>
                        <a:t>10907316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a:effectLst/>
                        </a:rPr>
                        <a:t>38.2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838990183"/>
                  </a:ext>
                </a:extLst>
              </a:tr>
              <a:tr h="356595">
                <a:tc>
                  <a:txBody>
                    <a:bodyPr/>
                    <a:lstStyle/>
                    <a:p>
                      <a:pPr marL="152400" marR="0" algn="r">
                        <a:lnSpc>
                          <a:spcPct val="115000"/>
                        </a:lnSpc>
                        <a:spcBef>
                          <a:spcPts val="0"/>
                        </a:spcBef>
                        <a:spcAft>
                          <a:spcPts val="1000"/>
                        </a:spcAft>
                      </a:pPr>
                      <a:r>
                        <a:rPr lang="en-US" sz="1600">
                          <a:effectLst/>
                        </a:rPr>
                        <a:t>Barley</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152400" marR="0" algn="r">
                        <a:lnSpc>
                          <a:spcPct val="115000"/>
                        </a:lnSpc>
                        <a:spcBef>
                          <a:spcPts val="0"/>
                        </a:spcBef>
                        <a:spcAft>
                          <a:spcPts val="1000"/>
                        </a:spcAft>
                      </a:pPr>
                      <a:r>
                        <a:rPr lang="en-US" sz="1600">
                          <a:effectLst/>
                        </a:rPr>
                        <a:t>10324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a:effectLst/>
                        </a:rPr>
                        <a:t>70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a:effectLst/>
                        </a:rPr>
                        <a:t>90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a:effectLst/>
                        </a:rPr>
                        <a:t>0.4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a:effectLst/>
                        </a:rPr>
                        <a:t>6504.12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a:effectLst/>
                        </a:rPr>
                        <a:t>2601648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a:effectLst/>
                        </a:rPr>
                        <a:t>9.12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647178770"/>
                  </a:ext>
                </a:extLst>
              </a:tr>
              <a:tr h="356595">
                <a:tc>
                  <a:txBody>
                    <a:bodyPr/>
                    <a:lstStyle/>
                    <a:p>
                      <a:pPr marL="152400" marR="0" algn="r">
                        <a:lnSpc>
                          <a:spcPct val="115000"/>
                        </a:lnSpc>
                        <a:spcBef>
                          <a:spcPts val="0"/>
                        </a:spcBef>
                        <a:spcAft>
                          <a:spcPts val="1000"/>
                        </a:spcAft>
                      </a:pPr>
                      <a:r>
                        <a:rPr lang="en-US" sz="1600">
                          <a:effectLst/>
                        </a:rPr>
                        <a:t>Potato</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152400" marR="0" algn="r">
                        <a:lnSpc>
                          <a:spcPct val="115000"/>
                        </a:lnSpc>
                        <a:spcBef>
                          <a:spcPts val="0"/>
                        </a:spcBef>
                        <a:spcAft>
                          <a:spcPts val="1000"/>
                        </a:spcAft>
                      </a:pPr>
                      <a:r>
                        <a:rPr lang="en-US" sz="1600">
                          <a:effectLst/>
                        </a:rPr>
                        <a:t>33334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a:effectLst/>
                        </a:rPr>
                        <a:t>80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a:effectLst/>
                        </a:rPr>
                        <a:t>90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a:effectLst/>
                        </a:rPr>
                        <a:t>0.2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a:effectLst/>
                        </a:rPr>
                        <a:t>24000.5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a:effectLst/>
                        </a:rPr>
                        <a:t>4800096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a:effectLst/>
                        </a:rPr>
                        <a:t>16.8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009995592"/>
                  </a:ext>
                </a:extLst>
              </a:tr>
              <a:tr h="548992">
                <a:tc>
                  <a:txBody>
                    <a:bodyPr/>
                    <a:lstStyle/>
                    <a:p>
                      <a:pPr marL="152400" marR="0" algn="r">
                        <a:lnSpc>
                          <a:spcPct val="115000"/>
                        </a:lnSpc>
                        <a:spcBef>
                          <a:spcPts val="0"/>
                        </a:spcBef>
                        <a:spcAft>
                          <a:spcPts val="1000"/>
                        </a:spcAft>
                      </a:pPr>
                      <a:r>
                        <a:rPr lang="en-US" sz="1600">
                          <a:effectLst/>
                        </a:rPr>
                        <a:t>Chick peas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152400" marR="0" algn="r">
                        <a:lnSpc>
                          <a:spcPct val="115000"/>
                        </a:lnSpc>
                        <a:spcBef>
                          <a:spcPts val="0"/>
                        </a:spcBef>
                        <a:spcAft>
                          <a:spcPts val="1000"/>
                        </a:spcAft>
                      </a:pPr>
                      <a:r>
                        <a:rPr lang="en-US" sz="1600" dirty="0">
                          <a:effectLst/>
                        </a:rPr>
                        <a:t>3952</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a:effectLst/>
                        </a:rPr>
                        <a:t>70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a:effectLst/>
                        </a:rPr>
                        <a:t>90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a:effectLst/>
                        </a:rPr>
                        <a:t>0.4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a:effectLst/>
                        </a:rPr>
                        <a:t>2489.76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a:effectLst/>
                        </a:rPr>
                        <a:t>995904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a:effectLst/>
                        </a:rPr>
                        <a:t>0.014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839828467"/>
                  </a:ext>
                </a:extLst>
              </a:tr>
              <a:tr h="356595">
                <a:tc>
                  <a:txBody>
                    <a:bodyPr/>
                    <a:lstStyle/>
                    <a:p>
                      <a:pPr marL="152400" marR="0" algn="r">
                        <a:lnSpc>
                          <a:spcPct val="115000"/>
                        </a:lnSpc>
                        <a:spcBef>
                          <a:spcPts val="0"/>
                        </a:spcBef>
                        <a:spcAft>
                          <a:spcPts val="1000"/>
                        </a:spcAft>
                      </a:pPr>
                      <a:r>
                        <a:rPr lang="en-US" sz="1600">
                          <a:effectLst/>
                        </a:rPr>
                        <a:t>Cucumber</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152400" marR="0" algn="r">
                        <a:lnSpc>
                          <a:spcPct val="115000"/>
                        </a:lnSpc>
                        <a:spcBef>
                          <a:spcPts val="0"/>
                        </a:spcBef>
                        <a:spcAft>
                          <a:spcPts val="1000"/>
                        </a:spcAft>
                      </a:pPr>
                      <a:r>
                        <a:rPr lang="en-US" sz="1600">
                          <a:effectLst/>
                        </a:rPr>
                        <a:t>62454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a:effectLst/>
                        </a:rPr>
                        <a:t>80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a:effectLst/>
                        </a:rPr>
                        <a:t>90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a:effectLst/>
                        </a:rPr>
                        <a:t>0.2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a:effectLst/>
                        </a:rPr>
                        <a:t>44966.9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a:effectLst/>
                        </a:rPr>
                        <a:t>8993376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a:effectLst/>
                        </a:rPr>
                        <a:t>0.23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23721558"/>
                  </a:ext>
                </a:extLst>
              </a:tr>
              <a:tr h="356595">
                <a:tc>
                  <a:txBody>
                    <a:bodyPr/>
                    <a:lstStyle/>
                    <a:p>
                      <a:pPr marL="152400" marR="0" algn="r">
                        <a:lnSpc>
                          <a:spcPct val="115000"/>
                        </a:lnSpc>
                        <a:spcBef>
                          <a:spcPts val="0"/>
                        </a:spcBef>
                        <a:spcAft>
                          <a:spcPts val="1000"/>
                        </a:spcAft>
                      </a:pPr>
                      <a:r>
                        <a:rPr lang="en-US" sz="1600">
                          <a:effectLst/>
                        </a:rPr>
                        <a:t>Squash</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152400" marR="0" algn="r">
                        <a:lnSpc>
                          <a:spcPct val="115000"/>
                        </a:lnSpc>
                        <a:spcBef>
                          <a:spcPts val="0"/>
                        </a:spcBef>
                        <a:spcAft>
                          <a:spcPts val="1000"/>
                        </a:spcAft>
                      </a:pPr>
                      <a:r>
                        <a:rPr lang="en-US" sz="1600">
                          <a:effectLst/>
                        </a:rPr>
                        <a:t>14552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a:effectLst/>
                        </a:rPr>
                        <a:t>80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a:effectLst/>
                        </a:rPr>
                        <a:t>90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a:effectLst/>
                        </a:rPr>
                        <a:t>0.2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a:effectLst/>
                        </a:rPr>
                        <a:t>10477.44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a:effectLst/>
                        </a:rPr>
                        <a:t>2095488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a:effectLst/>
                        </a:rPr>
                        <a:t>0.05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65278527"/>
                  </a:ext>
                </a:extLst>
              </a:tr>
              <a:tr h="356595">
                <a:tc>
                  <a:txBody>
                    <a:bodyPr/>
                    <a:lstStyle/>
                    <a:p>
                      <a:pPr marL="152400" marR="0" algn="r">
                        <a:lnSpc>
                          <a:spcPct val="115000"/>
                        </a:lnSpc>
                        <a:spcBef>
                          <a:spcPts val="0"/>
                        </a:spcBef>
                        <a:spcAft>
                          <a:spcPts val="1000"/>
                        </a:spcAft>
                      </a:pPr>
                      <a:r>
                        <a:rPr lang="en-US" sz="1600">
                          <a:effectLst/>
                        </a:rPr>
                        <a:t>Tomato</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152400" marR="0" algn="r">
                        <a:lnSpc>
                          <a:spcPct val="115000"/>
                        </a:lnSpc>
                        <a:spcBef>
                          <a:spcPts val="0"/>
                        </a:spcBef>
                        <a:spcAft>
                          <a:spcPts val="1000"/>
                        </a:spcAft>
                      </a:pPr>
                      <a:r>
                        <a:rPr lang="en-US" sz="1600" dirty="0">
                          <a:effectLst/>
                        </a:rPr>
                        <a:t>62268</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dirty="0">
                          <a:effectLst/>
                        </a:rPr>
                        <a:t>80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dirty="0">
                          <a:effectLst/>
                        </a:rPr>
                        <a:t>90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dirty="0">
                          <a:effectLst/>
                        </a:rPr>
                        <a:t>0.2</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dirty="0">
                          <a:effectLst/>
                        </a:rPr>
                        <a:t>44832.69</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a:effectLst/>
                        </a:rPr>
                        <a:t>8966592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a:effectLst/>
                        </a:rPr>
                        <a:t>0.22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951257046"/>
                  </a:ext>
                </a:extLst>
              </a:tr>
              <a:tr h="356595">
                <a:tc>
                  <a:txBody>
                    <a:bodyPr/>
                    <a:lstStyle/>
                    <a:p>
                      <a:pPr marL="152400" marR="0" algn="r">
                        <a:lnSpc>
                          <a:spcPct val="115000"/>
                        </a:lnSpc>
                        <a:spcBef>
                          <a:spcPts val="0"/>
                        </a:spcBef>
                        <a:spcAft>
                          <a:spcPts val="1000"/>
                        </a:spcAft>
                      </a:pPr>
                      <a:r>
                        <a:rPr lang="en-US" sz="1600">
                          <a:effectLst/>
                        </a:rPr>
                        <a:t>Maize</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152400" marR="0" algn="r">
                        <a:lnSpc>
                          <a:spcPct val="115000"/>
                        </a:lnSpc>
                        <a:spcBef>
                          <a:spcPts val="0"/>
                        </a:spcBef>
                        <a:spcAft>
                          <a:spcPts val="1000"/>
                        </a:spcAft>
                      </a:pPr>
                      <a:r>
                        <a:rPr lang="en-US" sz="1600">
                          <a:effectLst/>
                        </a:rPr>
                        <a:t>37443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dirty="0">
                          <a:effectLst/>
                        </a:rPr>
                        <a:t>70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a:effectLst/>
                        </a:rPr>
                        <a:t>90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a:effectLst/>
                        </a:rPr>
                        <a:t>0.4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dirty="0">
                          <a:effectLst/>
                        </a:rPr>
                        <a:t>23589.1</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a:effectLst/>
                        </a:rPr>
                        <a:t>9435636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a:effectLst/>
                        </a:rPr>
                        <a:t>0.13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478935950"/>
                  </a:ext>
                </a:extLst>
              </a:tr>
              <a:tr h="356595">
                <a:tc>
                  <a:txBody>
                    <a:bodyPr/>
                    <a:lstStyle/>
                    <a:p>
                      <a:pPr marL="152400" marR="0" algn="r">
                        <a:lnSpc>
                          <a:spcPct val="115000"/>
                        </a:lnSpc>
                        <a:spcBef>
                          <a:spcPts val="0"/>
                        </a:spcBef>
                        <a:spcAft>
                          <a:spcPts val="1000"/>
                        </a:spcAft>
                      </a:pPr>
                      <a:r>
                        <a:rPr lang="en-US" sz="1600">
                          <a:effectLst/>
                        </a:rPr>
                        <a:t>Cabbage</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152400" marR="0" algn="r">
                        <a:lnSpc>
                          <a:spcPct val="115000"/>
                        </a:lnSpc>
                        <a:spcBef>
                          <a:spcPts val="0"/>
                        </a:spcBef>
                        <a:spcAft>
                          <a:spcPts val="1000"/>
                        </a:spcAft>
                      </a:pPr>
                      <a:r>
                        <a:rPr lang="en-US" sz="1600">
                          <a:effectLst/>
                        </a:rPr>
                        <a:t>55940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dirty="0">
                          <a:effectLst/>
                        </a:rPr>
                        <a:t>80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a:effectLst/>
                        </a:rPr>
                        <a:t>90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a:effectLst/>
                        </a:rPr>
                        <a:t>0.2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dirty="0">
                          <a:effectLst/>
                        </a:rPr>
                        <a:t>40276.8</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203200" marR="0" algn="r">
                        <a:lnSpc>
                          <a:spcPct val="115000"/>
                        </a:lnSpc>
                        <a:spcBef>
                          <a:spcPts val="0"/>
                        </a:spcBef>
                        <a:spcAft>
                          <a:spcPts val="1000"/>
                        </a:spcAft>
                      </a:pPr>
                      <a:r>
                        <a:rPr lang="en-US" sz="1600" dirty="0">
                          <a:effectLst/>
                        </a:rPr>
                        <a:t>8055360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600" dirty="0">
                          <a:effectLst/>
                        </a:rPr>
                        <a:t>28.2</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00425353"/>
                  </a:ext>
                </a:extLst>
              </a:tr>
              <a:tr h="356595">
                <a:tc gridSpan="7">
                  <a:txBody>
                    <a:bodyPr/>
                    <a:lstStyle/>
                    <a:p>
                      <a:pPr marL="0" marR="0" algn="ctr">
                        <a:lnSpc>
                          <a:spcPct val="115000"/>
                        </a:lnSpc>
                        <a:spcBef>
                          <a:spcPts val="0"/>
                        </a:spcBef>
                        <a:spcAft>
                          <a:spcPts val="0"/>
                        </a:spcAft>
                      </a:pPr>
                      <a:r>
                        <a:rPr lang="en-US" sz="1600">
                          <a:effectLst/>
                        </a:rPr>
                        <a:t>Total</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1600" dirty="0">
                          <a:effectLst/>
                        </a:rPr>
                        <a:t>93.1</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437754381"/>
                  </a:ext>
                </a:extLst>
              </a:tr>
            </a:tbl>
          </a:graphicData>
        </a:graphic>
      </p:graphicFrame>
    </p:spTree>
    <p:extLst>
      <p:ext uri="{BB962C8B-B14F-4D97-AF65-F5344CB8AC3E}">
        <p14:creationId xmlns:p14="http://schemas.microsoft.com/office/powerpoint/2010/main" val="489512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7369C-E022-4E20-A6E5-4BA2855EA209}"/>
              </a:ext>
            </a:extLst>
          </p:cNvPr>
          <p:cNvSpPr>
            <a:spLocks noGrp="1"/>
          </p:cNvSpPr>
          <p:nvPr>
            <p:ph type="title"/>
          </p:nvPr>
        </p:nvSpPr>
        <p:spPr/>
        <p:txBody>
          <a:bodyPr/>
          <a:lstStyle/>
          <a:p>
            <a:r>
              <a:rPr lang="en-US" dirty="0"/>
              <a:t>Economic </a:t>
            </a:r>
          </a:p>
        </p:txBody>
      </p:sp>
      <p:graphicFrame>
        <p:nvGraphicFramePr>
          <p:cNvPr id="4" name="Content Placeholder 3">
            <a:extLst>
              <a:ext uri="{FF2B5EF4-FFF2-40B4-BE49-F238E27FC236}">
                <a16:creationId xmlns:a16="http://schemas.microsoft.com/office/drawing/2014/main" id="{202E4470-C5D8-4B05-83D0-F7AB6A7DD66C}"/>
              </a:ext>
            </a:extLst>
          </p:cNvPr>
          <p:cNvGraphicFramePr>
            <a:graphicFrameLocks noGrp="1"/>
          </p:cNvGraphicFramePr>
          <p:nvPr>
            <p:ph idx="1"/>
            <p:extLst>
              <p:ext uri="{D42A27DB-BD31-4B8C-83A1-F6EECF244321}">
                <p14:modId xmlns:p14="http://schemas.microsoft.com/office/powerpoint/2010/main" val="2029125161"/>
              </p:ext>
            </p:extLst>
          </p:nvPr>
        </p:nvGraphicFramePr>
        <p:xfrm>
          <a:off x="838201" y="1690688"/>
          <a:ext cx="10515600" cy="4984883"/>
        </p:xfrm>
        <a:graphic>
          <a:graphicData uri="http://schemas.openxmlformats.org/drawingml/2006/table">
            <a:tbl>
              <a:tblPr firstRow="1" firstCol="1" bandRow="1">
                <a:tableStyleId>{5C22544A-7EE6-4342-B048-85BDC9FD1C3A}</a:tableStyleId>
              </a:tblPr>
              <a:tblGrid>
                <a:gridCol w="1590872">
                  <a:extLst>
                    <a:ext uri="{9D8B030D-6E8A-4147-A177-3AD203B41FA5}">
                      <a16:colId xmlns:a16="http://schemas.microsoft.com/office/drawing/2014/main" val="2764182059"/>
                    </a:ext>
                  </a:extLst>
                </a:gridCol>
                <a:gridCol w="1555666">
                  <a:extLst>
                    <a:ext uri="{9D8B030D-6E8A-4147-A177-3AD203B41FA5}">
                      <a16:colId xmlns:a16="http://schemas.microsoft.com/office/drawing/2014/main" val="2981133772"/>
                    </a:ext>
                  </a:extLst>
                </a:gridCol>
                <a:gridCol w="1188204">
                  <a:extLst>
                    <a:ext uri="{9D8B030D-6E8A-4147-A177-3AD203B41FA5}">
                      <a16:colId xmlns:a16="http://schemas.microsoft.com/office/drawing/2014/main" val="4205104525"/>
                    </a:ext>
                  </a:extLst>
                </a:gridCol>
                <a:gridCol w="1191503">
                  <a:extLst>
                    <a:ext uri="{9D8B030D-6E8A-4147-A177-3AD203B41FA5}">
                      <a16:colId xmlns:a16="http://schemas.microsoft.com/office/drawing/2014/main" val="766784746"/>
                    </a:ext>
                  </a:extLst>
                </a:gridCol>
                <a:gridCol w="803138">
                  <a:extLst>
                    <a:ext uri="{9D8B030D-6E8A-4147-A177-3AD203B41FA5}">
                      <a16:colId xmlns:a16="http://schemas.microsoft.com/office/drawing/2014/main" val="1121649132"/>
                    </a:ext>
                  </a:extLst>
                </a:gridCol>
                <a:gridCol w="1413742">
                  <a:extLst>
                    <a:ext uri="{9D8B030D-6E8A-4147-A177-3AD203B41FA5}">
                      <a16:colId xmlns:a16="http://schemas.microsoft.com/office/drawing/2014/main" val="2501778977"/>
                    </a:ext>
                  </a:extLst>
                </a:gridCol>
                <a:gridCol w="1287221">
                  <a:extLst>
                    <a:ext uri="{9D8B030D-6E8A-4147-A177-3AD203B41FA5}">
                      <a16:colId xmlns:a16="http://schemas.microsoft.com/office/drawing/2014/main" val="4260227749"/>
                    </a:ext>
                  </a:extLst>
                </a:gridCol>
                <a:gridCol w="1485254">
                  <a:extLst>
                    <a:ext uri="{9D8B030D-6E8A-4147-A177-3AD203B41FA5}">
                      <a16:colId xmlns:a16="http://schemas.microsoft.com/office/drawing/2014/main" val="2591307597"/>
                    </a:ext>
                  </a:extLst>
                </a:gridCol>
              </a:tblGrid>
              <a:tr h="608941">
                <a:tc gridSpan="4">
                  <a:txBody>
                    <a:bodyPr/>
                    <a:lstStyle/>
                    <a:p>
                      <a:pPr marL="0" marR="0" algn="ctr">
                        <a:lnSpc>
                          <a:spcPct val="115000"/>
                        </a:lnSpc>
                        <a:spcBef>
                          <a:spcPts val="0"/>
                        </a:spcBef>
                        <a:spcAft>
                          <a:spcPts val="1000"/>
                        </a:spcAft>
                      </a:pPr>
                      <a:r>
                        <a:rPr lang="en-US" sz="2000" dirty="0">
                          <a:effectLst/>
                        </a:rPr>
                        <a:t>Fossil Fuels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lnSpc>
                          <a:spcPct val="115000"/>
                        </a:lnSpc>
                        <a:spcBef>
                          <a:spcPts val="0"/>
                        </a:spcBef>
                        <a:spcAft>
                          <a:spcPts val="1000"/>
                        </a:spcAft>
                      </a:pPr>
                      <a:r>
                        <a:rPr lang="en-US" sz="2000">
                          <a:effectLst/>
                        </a:rPr>
                        <a:t>Renewable Energies</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67821809"/>
                  </a:ext>
                </a:extLst>
              </a:tr>
              <a:tr h="1255667">
                <a:tc gridSpan="2">
                  <a:txBody>
                    <a:bodyPr/>
                    <a:lstStyle/>
                    <a:p>
                      <a:pPr marL="0" marR="0" algn="ctr">
                        <a:lnSpc>
                          <a:spcPct val="115000"/>
                        </a:lnSpc>
                        <a:spcBef>
                          <a:spcPts val="0"/>
                        </a:spcBef>
                        <a:spcAft>
                          <a:spcPts val="1000"/>
                        </a:spcAft>
                      </a:pPr>
                      <a:r>
                        <a:rPr lang="en-US" sz="2000" dirty="0">
                          <a:effectLst/>
                        </a:rPr>
                        <a:t>Unit</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a:txBody>
                    <a:bodyPr/>
                    <a:lstStyle/>
                    <a:p>
                      <a:pPr marL="0" marR="0" algn="ctr">
                        <a:lnSpc>
                          <a:spcPct val="115000"/>
                        </a:lnSpc>
                        <a:spcBef>
                          <a:spcPts val="0"/>
                        </a:spcBef>
                        <a:spcAft>
                          <a:spcPts val="1000"/>
                        </a:spcAft>
                      </a:pPr>
                      <a:r>
                        <a:rPr lang="en-US" sz="2000" dirty="0">
                          <a:effectLst/>
                        </a:rPr>
                        <a:t>Oil</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Nat.Gas</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Wind</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Rooftops PV</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Utility scale PV</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Biomass</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173578825"/>
                  </a:ext>
                </a:extLst>
              </a:tr>
              <a:tr h="608941">
                <a:tc>
                  <a:txBody>
                    <a:bodyPr/>
                    <a:lstStyle/>
                    <a:p>
                      <a:pPr marL="0" marR="0" algn="ctr">
                        <a:lnSpc>
                          <a:spcPct val="115000"/>
                        </a:lnSpc>
                        <a:spcBef>
                          <a:spcPts val="0"/>
                        </a:spcBef>
                        <a:spcAft>
                          <a:spcPts val="1000"/>
                        </a:spcAft>
                      </a:pPr>
                      <a:r>
                        <a:rPr lang="en-US" sz="2000" dirty="0">
                          <a:effectLst/>
                        </a:rPr>
                        <a:t>LCOE</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$/Kwh</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0.12</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0.09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0.045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0.18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0.14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0.089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68153383"/>
                  </a:ext>
                </a:extLst>
              </a:tr>
              <a:tr h="1255667">
                <a:tc>
                  <a:txBody>
                    <a:bodyPr/>
                    <a:lstStyle/>
                    <a:p>
                      <a:pPr marL="0" marR="0" algn="ctr">
                        <a:lnSpc>
                          <a:spcPct val="115000"/>
                        </a:lnSpc>
                        <a:spcBef>
                          <a:spcPts val="0"/>
                        </a:spcBef>
                        <a:spcAft>
                          <a:spcPts val="1000"/>
                        </a:spcAft>
                      </a:pPr>
                      <a:r>
                        <a:rPr lang="en-US" sz="2000" dirty="0">
                          <a:effectLst/>
                        </a:rPr>
                        <a:t>Levelized Capital Cost</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$/Kw</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800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1150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1863</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2591</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1646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3942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22933849"/>
                  </a:ext>
                </a:extLst>
              </a:tr>
              <a:tr h="1255667">
                <a:tc>
                  <a:txBody>
                    <a:bodyPr/>
                    <a:lstStyle/>
                    <a:p>
                      <a:pPr marL="0" marR="0" algn="ctr">
                        <a:lnSpc>
                          <a:spcPct val="115000"/>
                        </a:lnSpc>
                        <a:spcBef>
                          <a:spcPts val="0"/>
                        </a:spcBef>
                        <a:spcAft>
                          <a:spcPts val="1000"/>
                        </a:spcAft>
                      </a:pPr>
                      <a:r>
                        <a:rPr lang="en-US" sz="2000">
                          <a:effectLst/>
                        </a:rPr>
                        <a:t>Energy Payback Ratio</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Ratio</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34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7</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6</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27</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84158653"/>
                  </a:ext>
                </a:extLst>
              </a:tr>
            </a:tbl>
          </a:graphicData>
        </a:graphic>
      </p:graphicFrame>
    </p:spTree>
    <p:extLst>
      <p:ext uri="{BB962C8B-B14F-4D97-AF65-F5344CB8AC3E}">
        <p14:creationId xmlns:p14="http://schemas.microsoft.com/office/powerpoint/2010/main" val="15019697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1495D-CA73-4AA1-A24E-10A6FE4AF5F6}"/>
              </a:ext>
            </a:extLst>
          </p:cNvPr>
          <p:cNvSpPr>
            <a:spLocks noGrp="1"/>
          </p:cNvSpPr>
          <p:nvPr>
            <p:ph type="title"/>
          </p:nvPr>
        </p:nvSpPr>
        <p:spPr/>
        <p:txBody>
          <a:bodyPr/>
          <a:lstStyle/>
          <a:p>
            <a:r>
              <a:rPr lang="en-US" dirty="0"/>
              <a:t>Environmental  </a:t>
            </a:r>
          </a:p>
        </p:txBody>
      </p:sp>
      <p:sp>
        <p:nvSpPr>
          <p:cNvPr id="3" name="Content Placeholder 2">
            <a:extLst>
              <a:ext uri="{FF2B5EF4-FFF2-40B4-BE49-F238E27FC236}">
                <a16:creationId xmlns:a16="http://schemas.microsoft.com/office/drawing/2014/main" id="{CA88EF64-68F3-4778-82AB-A7AD6AB3EE65}"/>
              </a:ext>
            </a:extLst>
          </p:cNvPr>
          <p:cNvSpPr>
            <a:spLocks noGrp="1"/>
          </p:cNvSpPr>
          <p:nvPr>
            <p:ph idx="1"/>
          </p:nvPr>
        </p:nvSpPr>
        <p:spPr/>
        <p:txBody>
          <a:bodyPr/>
          <a:lstStyle/>
          <a:p>
            <a:endParaRPr lang="en-US"/>
          </a:p>
        </p:txBody>
      </p:sp>
      <p:graphicFrame>
        <p:nvGraphicFramePr>
          <p:cNvPr id="4" name="Content Placeholder 3">
            <a:extLst>
              <a:ext uri="{FF2B5EF4-FFF2-40B4-BE49-F238E27FC236}">
                <a16:creationId xmlns:a16="http://schemas.microsoft.com/office/drawing/2014/main" id="{E161FD45-EFB1-45AF-A6E4-C183B7CDF8FD}"/>
              </a:ext>
            </a:extLst>
          </p:cNvPr>
          <p:cNvGraphicFramePr>
            <a:graphicFrameLocks/>
          </p:cNvGraphicFramePr>
          <p:nvPr>
            <p:extLst>
              <p:ext uri="{D42A27DB-BD31-4B8C-83A1-F6EECF244321}">
                <p14:modId xmlns:p14="http://schemas.microsoft.com/office/powerpoint/2010/main" val="1702306996"/>
              </p:ext>
            </p:extLst>
          </p:nvPr>
        </p:nvGraphicFramePr>
        <p:xfrm>
          <a:off x="838200" y="1825625"/>
          <a:ext cx="10515599" cy="4351339"/>
        </p:xfrm>
        <a:graphic>
          <a:graphicData uri="http://schemas.openxmlformats.org/drawingml/2006/table">
            <a:tbl>
              <a:tblPr firstRow="1" firstCol="1" bandRow="1">
                <a:tableStyleId>{5C22544A-7EE6-4342-B048-85BDC9FD1C3A}</a:tableStyleId>
              </a:tblPr>
              <a:tblGrid>
                <a:gridCol w="1590872">
                  <a:extLst>
                    <a:ext uri="{9D8B030D-6E8A-4147-A177-3AD203B41FA5}">
                      <a16:colId xmlns:a16="http://schemas.microsoft.com/office/drawing/2014/main" val="2764182059"/>
                    </a:ext>
                  </a:extLst>
                </a:gridCol>
                <a:gridCol w="1555666">
                  <a:extLst>
                    <a:ext uri="{9D8B030D-6E8A-4147-A177-3AD203B41FA5}">
                      <a16:colId xmlns:a16="http://schemas.microsoft.com/office/drawing/2014/main" val="2981133772"/>
                    </a:ext>
                  </a:extLst>
                </a:gridCol>
                <a:gridCol w="1188204">
                  <a:extLst>
                    <a:ext uri="{9D8B030D-6E8A-4147-A177-3AD203B41FA5}">
                      <a16:colId xmlns:a16="http://schemas.microsoft.com/office/drawing/2014/main" val="4205104525"/>
                    </a:ext>
                  </a:extLst>
                </a:gridCol>
                <a:gridCol w="1191503">
                  <a:extLst>
                    <a:ext uri="{9D8B030D-6E8A-4147-A177-3AD203B41FA5}">
                      <a16:colId xmlns:a16="http://schemas.microsoft.com/office/drawing/2014/main" val="766784746"/>
                    </a:ext>
                  </a:extLst>
                </a:gridCol>
                <a:gridCol w="803137">
                  <a:extLst>
                    <a:ext uri="{9D8B030D-6E8A-4147-A177-3AD203B41FA5}">
                      <a16:colId xmlns:a16="http://schemas.microsoft.com/office/drawing/2014/main" val="1121649132"/>
                    </a:ext>
                  </a:extLst>
                </a:gridCol>
                <a:gridCol w="1413742">
                  <a:extLst>
                    <a:ext uri="{9D8B030D-6E8A-4147-A177-3AD203B41FA5}">
                      <a16:colId xmlns:a16="http://schemas.microsoft.com/office/drawing/2014/main" val="2501778977"/>
                    </a:ext>
                  </a:extLst>
                </a:gridCol>
                <a:gridCol w="1287221">
                  <a:extLst>
                    <a:ext uri="{9D8B030D-6E8A-4147-A177-3AD203B41FA5}">
                      <a16:colId xmlns:a16="http://schemas.microsoft.com/office/drawing/2014/main" val="4260227749"/>
                    </a:ext>
                  </a:extLst>
                </a:gridCol>
                <a:gridCol w="1485254">
                  <a:extLst>
                    <a:ext uri="{9D8B030D-6E8A-4147-A177-3AD203B41FA5}">
                      <a16:colId xmlns:a16="http://schemas.microsoft.com/office/drawing/2014/main" val="2591307597"/>
                    </a:ext>
                  </a:extLst>
                </a:gridCol>
              </a:tblGrid>
              <a:tr h="531449">
                <a:tc gridSpan="4">
                  <a:txBody>
                    <a:bodyPr/>
                    <a:lstStyle/>
                    <a:p>
                      <a:pPr marL="0" marR="0" algn="ctr">
                        <a:lnSpc>
                          <a:spcPct val="115000"/>
                        </a:lnSpc>
                        <a:spcBef>
                          <a:spcPts val="0"/>
                        </a:spcBef>
                        <a:spcAft>
                          <a:spcPts val="1000"/>
                        </a:spcAft>
                      </a:pPr>
                      <a:r>
                        <a:rPr lang="en-US" sz="2000" dirty="0">
                          <a:effectLst/>
                        </a:rPr>
                        <a:t>Fossil Fuels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lnSpc>
                          <a:spcPct val="115000"/>
                        </a:lnSpc>
                        <a:spcBef>
                          <a:spcPts val="0"/>
                        </a:spcBef>
                        <a:spcAft>
                          <a:spcPts val="1000"/>
                        </a:spcAft>
                      </a:pPr>
                      <a:r>
                        <a:rPr lang="en-US" sz="2000">
                          <a:effectLst/>
                        </a:rPr>
                        <a:t>Renewable Energies</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67821809"/>
                  </a:ext>
                </a:extLst>
              </a:tr>
              <a:tr h="1096147">
                <a:tc gridSpan="2">
                  <a:txBody>
                    <a:bodyPr/>
                    <a:lstStyle/>
                    <a:p>
                      <a:pPr marL="0" marR="0" algn="ctr">
                        <a:lnSpc>
                          <a:spcPct val="115000"/>
                        </a:lnSpc>
                        <a:spcBef>
                          <a:spcPts val="0"/>
                        </a:spcBef>
                        <a:spcAft>
                          <a:spcPts val="1000"/>
                        </a:spcAft>
                      </a:pPr>
                      <a:r>
                        <a:rPr lang="en-US" sz="2000" dirty="0">
                          <a:effectLst/>
                        </a:rPr>
                        <a:t>Unit</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a:txBody>
                    <a:bodyPr/>
                    <a:lstStyle/>
                    <a:p>
                      <a:pPr marL="0" marR="0" algn="ctr">
                        <a:lnSpc>
                          <a:spcPct val="115000"/>
                        </a:lnSpc>
                        <a:spcBef>
                          <a:spcPts val="0"/>
                        </a:spcBef>
                        <a:spcAft>
                          <a:spcPts val="1000"/>
                        </a:spcAft>
                      </a:pPr>
                      <a:r>
                        <a:rPr lang="en-US" sz="2000">
                          <a:effectLst/>
                        </a:rPr>
                        <a:t>Oil</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Nat.Gas</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Wind</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Rooftops PV</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Utility scale PV</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Biomass</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173578825"/>
                  </a:ext>
                </a:extLst>
              </a:tr>
              <a:tr h="1096147">
                <a:tc>
                  <a:txBody>
                    <a:bodyPr/>
                    <a:lstStyle/>
                    <a:p>
                      <a:pPr marL="0" marR="0" algn="ctr">
                        <a:lnSpc>
                          <a:spcPct val="115000"/>
                        </a:lnSpc>
                        <a:spcBef>
                          <a:spcPts val="0"/>
                        </a:spcBef>
                        <a:spcAft>
                          <a:spcPts val="1000"/>
                        </a:spcAft>
                      </a:pPr>
                      <a:r>
                        <a:rPr lang="en-US" sz="2000" dirty="0">
                          <a:effectLst/>
                        </a:rPr>
                        <a:t>Total Life Cycle Emission</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T-CO2/GWh</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625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500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22</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71.5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71.5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50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746306624"/>
                  </a:ext>
                </a:extLst>
              </a:tr>
              <a:tr h="531449">
                <a:tc>
                  <a:txBody>
                    <a:bodyPr/>
                    <a:lstStyle/>
                    <a:p>
                      <a:pPr marL="0" marR="0" algn="ctr">
                        <a:lnSpc>
                          <a:spcPct val="115000"/>
                        </a:lnSpc>
                        <a:spcBef>
                          <a:spcPts val="0"/>
                        </a:spcBef>
                        <a:spcAft>
                          <a:spcPts val="1000"/>
                        </a:spcAft>
                      </a:pPr>
                      <a:r>
                        <a:rPr lang="en-US" sz="2000" dirty="0">
                          <a:effectLst/>
                        </a:rPr>
                        <a:t>Land Used</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Km2 /MWp</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0.002</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0.002</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270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10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56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819529011"/>
                  </a:ext>
                </a:extLst>
              </a:tr>
              <a:tr h="1096147">
                <a:tc>
                  <a:txBody>
                    <a:bodyPr/>
                    <a:lstStyle/>
                    <a:p>
                      <a:pPr marL="0" marR="0" algn="ctr">
                        <a:lnSpc>
                          <a:spcPct val="115000"/>
                        </a:lnSpc>
                        <a:spcBef>
                          <a:spcPts val="0"/>
                        </a:spcBef>
                        <a:spcAft>
                          <a:spcPts val="1000"/>
                        </a:spcAft>
                      </a:pPr>
                      <a:r>
                        <a:rPr lang="en-US" sz="2000" dirty="0">
                          <a:effectLst/>
                        </a:rPr>
                        <a:t>Water Consumption</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Gallons/MWh</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826</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240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26</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26</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2000" dirty="0">
                          <a:effectLst/>
                        </a:rPr>
                        <a:t>235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281981462"/>
                  </a:ext>
                </a:extLst>
              </a:tr>
            </a:tbl>
          </a:graphicData>
        </a:graphic>
      </p:graphicFrame>
    </p:spTree>
    <p:extLst>
      <p:ext uri="{BB962C8B-B14F-4D97-AF65-F5344CB8AC3E}">
        <p14:creationId xmlns:p14="http://schemas.microsoft.com/office/powerpoint/2010/main" val="3265609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A78D2-AB4A-422C-972B-E796F8C37BDA}"/>
              </a:ext>
            </a:extLst>
          </p:cNvPr>
          <p:cNvSpPr>
            <a:spLocks noGrp="1"/>
          </p:cNvSpPr>
          <p:nvPr>
            <p:ph type="title"/>
          </p:nvPr>
        </p:nvSpPr>
        <p:spPr/>
        <p:txBody>
          <a:bodyPr/>
          <a:lstStyle/>
          <a:p>
            <a:r>
              <a:rPr lang="en-US" dirty="0"/>
              <a:t>Social </a:t>
            </a:r>
          </a:p>
        </p:txBody>
      </p:sp>
      <p:graphicFrame>
        <p:nvGraphicFramePr>
          <p:cNvPr id="4" name="Content Placeholder 3">
            <a:extLst>
              <a:ext uri="{FF2B5EF4-FFF2-40B4-BE49-F238E27FC236}">
                <a16:creationId xmlns:a16="http://schemas.microsoft.com/office/drawing/2014/main" id="{8E4CCC38-3DB8-4CC2-88A6-9BAA084F25C5}"/>
              </a:ext>
            </a:extLst>
          </p:cNvPr>
          <p:cNvGraphicFramePr>
            <a:graphicFrameLocks noGrp="1"/>
          </p:cNvGraphicFramePr>
          <p:nvPr>
            <p:ph idx="1"/>
            <p:extLst>
              <p:ext uri="{D42A27DB-BD31-4B8C-83A1-F6EECF244321}">
                <p14:modId xmlns:p14="http://schemas.microsoft.com/office/powerpoint/2010/main" val="3627327553"/>
              </p:ext>
            </p:extLst>
          </p:nvPr>
        </p:nvGraphicFramePr>
        <p:xfrm>
          <a:off x="838200" y="1690687"/>
          <a:ext cx="10515599" cy="4831823"/>
        </p:xfrm>
        <a:graphic>
          <a:graphicData uri="http://schemas.openxmlformats.org/drawingml/2006/table">
            <a:tbl>
              <a:tblPr firstRow="1" firstCol="1" bandRow="1">
                <a:tableStyleId>{5C22544A-7EE6-4342-B048-85BDC9FD1C3A}</a:tableStyleId>
              </a:tblPr>
              <a:tblGrid>
                <a:gridCol w="1590872">
                  <a:extLst>
                    <a:ext uri="{9D8B030D-6E8A-4147-A177-3AD203B41FA5}">
                      <a16:colId xmlns:a16="http://schemas.microsoft.com/office/drawing/2014/main" val="3902340502"/>
                    </a:ext>
                  </a:extLst>
                </a:gridCol>
                <a:gridCol w="1555666">
                  <a:extLst>
                    <a:ext uri="{9D8B030D-6E8A-4147-A177-3AD203B41FA5}">
                      <a16:colId xmlns:a16="http://schemas.microsoft.com/office/drawing/2014/main" val="3442915019"/>
                    </a:ext>
                  </a:extLst>
                </a:gridCol>
                <a:gridCol w="1188204">
                  <a:extLst>
                    <a:ext uri="{9D8B030D-6E8A-4147-A177-3AD203B41FA5}">
                      <a16:colId xmlns:a16="http://schemas.microsoft.com/office/drawing/2014/main" val="2391107695"/>
                    </a:ext>
                  </a:extLst>
                </a:gridCol>
                <a:gridCol w="1191503">
                  <a:extLst>
                    <a:ext uri="{9D8B030D-6E8A-4147-A177-3AD203B41FA5}">
                      <a16:colId xmlns:a16="http://schemas.microsoft.com/office/drawing/2014/main" val="1175598768"/>
                    </a:ext>
                  </a:extLst>
                </a:gridCol>
                <a:gridCol w="803138">
                  <a:extLst>
                    <a:ext uri="{9D8B030D-6E8A-4147-A177-3AD203B41FA5}">
                      <a16:colId xmlns:a16="http://schemas.microsoft.com/office/drawing/2014/main" val="1345912328"/>
                    </a:ext>
                  </a:extLst>
                </a:gridCol>
                <a:gridCol w="1413742">
                  <a:extLst>
                    <a:ext uri="{9D8B030D-6E8A-4147-A177-3AD203B41FA5}">
                      <a16:colId xmlns:a16="http://schemas.microsoft.com/office/drawing/2014/main" val="3651825031"/>
                    </a:ext>
                  </a:extLst>
                </a:gridCol>
                <a:gridCol w="1287220">
                  <a:extLst>
                    <a:ext uri="{9D8B030D-6E8A-4147-A177-3AD203B41FA5}">
                      <a16:colId xmlns:a16="http://schemas.microsoft.com/office/drawing/2014/main" val="600290454"/>
                    </a:ext>
                  </a:extLst>
                </a:gridCol>
                <a:gridCol w="1485254">
                  <a:extLst>
                    <a:ext uri="{9D8B030D-6E8A-4147-A177-3AD203B41FA5}">
                      <a16:colId xmlns:a16="http://schemas.microsoft.com/office/drawing/2014/main" val="3126121537"/>
                    </a:ext>
                  </a:extLst>
                </a:gridCol>
              </a:tblGrid>
              <a:tr h="604985">
                <a:tc gridSpan="4">
                  <a:txBody>
                    <a:bodyPr/>
                    <a:lstStyle/>
                    <a:p>
                      <a:pPr marL="0" marR="0" algn="ctr">
                        <a:lnSpc>
                          <a:spcPct val="115000"/>
                        </a:lnSpc>
                        <a:spcBef>
                          <a:spcPts val="0"/>
                        </a:spcBef>
                        <a:spcAft>
                          <a:spcPts val="1000"/>
                        </a:spcAft>
                      </a:pPr>
                      <a:r>
                        <a:rPr lang="en-US" sz="1800" dirty="0">
                          <a:effectLst/>
                        </a:rPr>
                        <a:t>Fossil Fuels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lnSpc>
                          <a:spcPct val="115000"/>
                        </a:lnSpc>
                        <a:spcBef>
                          <a:spcPts val="0"/>
                        </a:spcBef>
                        <a:spcAft>
                          <a:spcPts val="1000"/>
                        </a:spcAft>
                      </a:pPr>
                      <a:r>
                        <a:rPr lang="en-US" sz="1800">
                          <a:effectLst/>
                        </a:rPr>
                        <a:t>Renewable Energies</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6779934"/>
                  </a:ext>
                </a:extLst>
              </a:tr>
              <a:tr h="954243">
                <a:tc gridSpan="2">
                  <a:txBody>
                    <a:bodyPr/>
                    <a:lstStyle/>
                    <a:p>
                      <a:pPr marL="0" marR="0" algn="ctr">
                        <a:lnSpc>
                          <a:spcPct val="115000"/>
                        </a:lnSpc>
                        <a:spcBef>
                          <a:spcPts val="0"/>
                        </a:spcBef>
                        <a:spcAft>
                          <a:spcPts val="1000"/>
                        </a:spcAft>
                      </a:pPr>
                      <a:r>
                        <a:rPr lang="en-US" sz="1800" dirty="0">
                          <a:effectLst/>
                        </a:rPr>
                        <a:t>Unit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a:txBody>
                    <a:bodyPr/>
                    <a:lstStyle/>
                    <a:p>
                      <a:pPr marL="0" marR="0" algn="ctr">
                        <a:lnSpc>
                          <a:spcPct val="115000"/>
                        </a:lnSpc>
                        <a:spcBef>
                          <a:spcPts val="0"/>
                        </a:spcBef>
                        <a:spcAft>
                          <a:spcPts val="1000"/>
                        </a:spcAft>
                      </a:pPr>
                      <a:r>
                        <a:rPr lang="en-US" sz="1800">
                          <a:effectLst/>
                        </a:rPr>
                        <a:t>Oil</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Nat.Gas</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Wind</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Rooftops PV</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Utility scale PV</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Biomass</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420127817"/>
                  </a:ext>
                </a:extLst>
              </a:tr>
              <a:tr h="604985">
                <a:tc>
                  <a:txBody>
                    <a:bodyPr/>
                    <a:lstStyle/>
                    <a:p>
                      <a:pPr marL="0" marR="0" algn="ctr">
                        <a:lnSpc>
                          <a:spcPct val="115000"/>
                        </a:lnSpc>
                        <a:spcBef>
                          <a:spcPts val="0"/>
                        </a:spcBef>
                        <a:spcAft>
                          <a:spcPts val="1000"/>
                        </a:spcAft>
                      </a:pPr>
                      <a:r>
                        <a:rPr lang="en-US" sz="1800">
                          <a:effectLst/>
                        </a:rPr>
                        <a:t>Import Dependence</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Scale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Complete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Complete</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None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None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None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None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280089766"/>
                  </a:ext>
                </a:extLst>
              </a:tr>
              <a:tr h="823019">
                <a:tc>
                  <a:txBody>
                    <a:bodyPr/>
                    <a:lstStyle/>
                    <a:p>
                      <a:pPr marL="0" marR="0" algn="ctr">
                        <a:lnSpc>
                          <a:spcPct val="115000"/>
                        </a:lnSpc>
                        <a:spcBef>
                          <a:spcPts val="0"/>
                        </a:spcBef>
                        <a:spcAft>
                          <a:spcPts val="1000"/>
                        </a:spcAft>
                      </a:pPr>
                      <a:r>
                        <a:rPr lang="en-US" sz="1800">
                          <a:effectLst/>
                        </a:rPr>
                        <a:t>Jobs Created</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Jobs/500MW</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0-500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0-500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2000-2500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1500-2000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1500-2000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0-500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84298785"/>
                  </a:ext>
                </a:extLst>
              </a:tr>
              <a:tr h="604985">
                <a:tc>
                  <a:txBody>
                    <a:bodyPr/>
                    <a:lstStyle/>
                    <a:p>
                      <a:pPr marL="0" marR="0" algn="ctr">
                        <a:lnSpc>
                          <a:spcPct val="115000"/>
                        </a:lnSpc>
                        <a:spcBef>
                          <a:spcPts val="0"/>
                        </a:spcBef>
                        <a:spcAft>
                          <a:spcPts val="1000"/>
                        </a:spcAft>
                      </a:pPr>
                      <a:r>
                        <a:rPr lang="en-US" sz="1800">
                          <a:effectLst/>
                        </a:rPr>
                        <a:t>Social Acceptability</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Scale</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Neutral</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Neutral</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High</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High</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High</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Neutral</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34654276"/>
                  </a:ext>
                </a:extLst>
              </a:tr>
              <a:tr h="604985">
                <a:tc>
                  <a:txBody>
                    <a:bodyPr/>
                    <a:lstStyle/>
                    <a:p>
                      <a:pPr marL="0" marR="0" algn="ctr">
                        <a:lnSpc>
                          <a:spcPct val="115000"/>
                        </a:lnSpc>
                        <a:spcBef>
                          <a:spcPts val="0"/>
                        </a:spcBef>
                        <a:spcAft>
                          <a:spcPts val="1000"/>
                        </a:spcAft>
                      </a:pPr>
                      <a:r>
                        <a:rPr lang="en-US" sz="1800">
                          <a:effectLst/>
                        </a:rPr>
                        <a:t>Accident Impact</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$/Mwh</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5.6E-0.02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2.8E-0.02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4.2E-0.04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5.6E-0.05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5.6E-0.05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2.8E-0.03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550551985"/>
                  </a:ext>
                </a:extLst>
              </a:tr>
              <a:tr h="604985">
                <a:tc>
                  <a:txBody>
                    <a:bodyPr/>
                    <a:lstStyle/>
                    <a:p>
                      <a:pPr marL="0" marR="0" algn="ctr">
                        <a:lnSpc>
                          <a:spcPct val="115000"/>
                        </a:lnSpc>
                        <a:spcBef>
                          <a:spcPts val="0"/>
                        </a:spcBef>
                        <a:spcAft>
                          <a:spcPts val="1000"/>
                        </a:spcAft>
                      </a:pPr>
                      <a:r>
                        <a:rPr lang="en-US" sz="1800">
                          <a:effectLst/>
                        </a:rPr>
                        <a:t>Accident Fatality</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Deaths/TW-y</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385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85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103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549344638"/>
                  </a:ext>
                </a:extLst>
              </a:tr>
            </a:tbl>
          </a:graphicData>
        </a:graphic>
      </p:graphicFrame>
    </p:spTree>
    <p:extLst>
      <p:ext uri="{BB962C8B-B14F-4D97-AF65-F5344CB8AC3E}">
        <p14:creationId xmlns:p14="http://schemas.microsoft.com/office/powerpoint/2010/main" val="25653779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74727-1CF8-462D-BB6D-E3979228789C}"/>
              </a:ext>
            </a:extLst>
          </p:cNvPr>
          <p:cNvSpPr>
            <a:spLocks noGrp="1"/>
          </p:cNvSpPr>
          <p:nvPr>
            <p:ph type="title"/>
          </p:nvPr>
        </p:nvSpPr>
        <p:spPr/>
        <p:txBody>
          <a:bodyPr/>
          <a:lstStyle/>
          <a:p>
            <a:r>
              <a:rPr lang="en-US" dirty="0"/>
              <a:t>Technical </a:t>
            </a:r>
          </a:p>
        </p:txBody>
      </p:sp>
      <p:graphicFrame>
        <p:nvGraphicFramePr>
          <p:cNvPr id="4" name="Content Placeholder 3">
            <a:extLst>
              <a:ext uri="{FF2B5EF4-FFF2-40B4-BE49-F238E27FC236}">
                <a16:creationId xmlns:a16="http://schemas.microsoft.com/office/drawing/2014/main" id="{DDB5F88F-AA64-4405-96D4-C38CAB4AB998}"/>
              </a:ext>
            </a:extLst>
          </p:cNvPr>
          <p:cNvGraphicFramePr>
            <a:graphicFrameLocks noGrp="1"/>
          </p:cNvGraphicFramePr>
          <p:nvPr>
            <p:ph idx="1"/>
            <p:extLst>
              <p:ext uri="{D42A27DB-BD31-4B8C-83A1-F6EECF244321}">
                <p14:modId xmlns:p14="http://schemas.microsoft.com/office/powerpoint/2010/main" val="2770074011"/>
              </p:ext>
            </p:extLst>
          </p:nvPr>
        </p:nvGraphicFramePr>
        <p:xfrm>
          <a:off x="838198" y="1690688"/>
          <a:ext cx="10515600" cy="4663617"/>
        </p:xfrm>
        <a:graphic>
          <a:graphicData uri="http://schemas.openxmlformats.org/drawingml/2006/table">
            <a:tbl>
              <a:tblPr firstRow="1" firstCol="1" bandRow="1">
                <a:tableStyleId>{5C22544A-7EE6-4342-B048-85BDC9FD1C3A}</a:tableStyleId>
              </a:tblPr>
              <a:tblGrid>
                <a:gridCol w="1590872">
                  <a:extLst>
                    <a:ext uri="{9D8B030D-6E8A-4147-A177-3AD203B41FA5}">
                      <a16:colId xmlns:a16="http://schemas.microsoft.com/office/drawing/2014/main" val="2283257266"/>
                    </a:ext>
                  </a:extLst>
                </a:gridCol>
                <a:gridCol w="1555666">
                  <a:extLst>
                    <a:ext uri="{9D8B030D-6E8A-4147-A177-3AD203B41FA5}">
                      <a16:colId xmlns:a16="http://schemas.microsoft.com/office/drawing/2014/main" val="4187112829"/>
                    </a:ext>
                  </a:extLst>
                </a:gridCol>
                <a:gridCol w="1188204">
                  <a:extLst>
                    <a:ext uri="{9D8B030D-6E8A-4147-A177-3AD203B41FA5}">
                      <a16:colId xmlns:a16="http://schemas.microsoft.com/office/drawing/2014/main" val="3102146685"/>
                    </a:ext>
                  </a:extLst>
                </a:gridCol>
                <a:gridCol w="1191504">
                  <a:extLst>
                    <a:ext uri="{9D8B030D-6E8A-4147-A177-3AD203B41FA5}">
                      <a16:colId xmlns:a16="http://schemas.microsoft.com/office/drawing/2014/main" val="1738165262"/>
                    </a:ext>
                  </a:extLst>
                </a:gridCol>
                <a:gridCol w="803138">
                  <a:extLst>
                    <a:ext uri="{9D8B030D-6E8A-4147-A177-3AD203B41FA5}">
                      <a16:colId xmlns:a16="http://schemas.microsoft.com/office/drawing/2014/main" val="1853683495"/>
                    </a:ext>
                  </a:extLst>
                </a:gridCol>
                <a:gridCol w="1413742">
                  <a:extLst>
                    <a:ext uri="{9D8B030D-6E8A-4147-A177-3AD203B41FA5}">
                      <a16:colId xmlns:a16="http://schemas.microsoft.com/office/drawing/2014/main" val="348546528"/>
                    </a:ext>
                  </a:extLst>
                </a:gridCol>
                <a:gridCol w="1287220">
                  <a:extLst>
                    <a:ext uri="{9D8B030D-6E8A-4147-A177-3AD203B41FA5}">
                      <a16:colId xmlns:a16="http://schemas.microsoft.com/office/drawing/2014/main" val="3177109326"/>
                    </a:ext>
                  </a:extLst>
                </a:gridCol>
                <a:gridCol w="1485254">
                  <a:extLst>
                    <a:ext uri="{9D8B030D-6E8A-4147-A177-3AD203B41FA5}">
                      <a16:colId xmlns:a16="http://schemas.microsoft.com/office/drawing/2014/main" val="1659924065"/>
                    </a:ext>
                  </a:extLst>
                </a:gridCol>
              </a:tblGrid>
              <a:tr h="923000">
                <a:tc gridSpan="4">
                  <a:txBody>
                    <a:bodyPr/>
                    <a:lstStyle/>
                    <a:p>
                      <a:pPr marL="0" marR="0" algn="ctr">
                        <a:lnSpc>
                          <a:spcPct val="115000"/>
                        </a:lnSpc>
                        <a:spcBef>
                          <a:spcPts val="0"/>
                        </a:spcBef>
                        <a:spcAft>
                          <a:spcPts val="1000"/>
                        </a:spcAft>
                      </a:pPr>
                      <a:r>
                        <a:rPr lang="en-US" sz="1800" dirty="0">
                          <a:effectLst/>
                        </a:rPr>
                        <a:t>Fossil Fuels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lnSpc>
                          <a:spcPct val="115000"/>
                        </a:lnSpc>
                        <a:spcBef>
                          <a:spcPts val="0"/>
                        </a:spcBef>
                        <a:spcAft>
                          <a:spcPts val="1000"/>
                        </a:spcAft>
                      </a:pPr>
                      <a:r>
                        <a:rPr lang="en-US" sz="1800">
                          <a:effectLst/>
                        </a:rPr>
                        <a:t>Renewable Energies</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45044805"/>
                  </a:ext>
                </a:extLst>
              </a:tr>
              <a:tr h="971617">
                <a:tc gridSpan="2">
                  <a:txBody>
                    <a:bodyPr/>
                    <a:lstStyle/>
                    <a:p>
                      <a:pPr marL="0" marR="0" algn="ctr">
                        <a:lnSpc>
                          <a:spcPct val="115000"/>
                        </a:lnSpc>
                        <a:spcBef>
                          <a:spcPts val="0"/>
                        </a:spcBef>
                        <a:spcAft>
                          <a:spcPts val="1000"/>
                        </a:spcAft>
                      </a:pPr>
                      <a:r>
                        <a:rPr lang="en-US" sz="1800" dirty="0">
                          <a:effectLst/>
                        </a:rPr>
                        <a:t>Unit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a:txBody>
                    <a:bodyPr/>
                    <a:lstStyle/>
                    <a:p>
                      <a:pPr marL="0" marR="0" algn="ctr">
                        <a:lnSpc>
                          <a:spcPct val="115000"/>
                        </a:lnSpc>
                        <a:spcBef>
                          <a:spcPts val="0"/>
                        </a:spcBef>
                        <a:spcAft>
                          <a:spcPts val="1000"/>
                        </a:spcAft>
                      </a:pPr>
                      <a:r>
                        <a:rPr lang="en-US" sz="1800" dirty="0">
                          <a:effectLst/>
                        </a:rPr>
                        <a:t>Oil</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Nat.Gas</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Wind</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Rooftops PV</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Utility scale PV</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Biomass</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91822664"/>
                  </a:ext>
                </a:extLst>
              </a:tr>
              <a:tr h="923000">
                <a:tc>
                  <a:txBody>
                    <a:bodyPr/>
                    <a:lstStyle/>
                    <a:p>
                      <a:pPr marL="0" marR="0" algn="ctr">
                        <a:lnSpc>
                          <a:spcPct val="115000"/>
                        </a:lnSpc>
                        <a:spcBef>
                          <a:spcPts val="0"/>
                        </a:spcBef>
                        <a:spcAft>
                          <a:spcPts val="1000"/>
                        </a:spcAft>
                      </a:pPr>
                      <a:r>
                        <a:rPr lang="en-US" sz="1800">
                          <a:effectLst/>
                        </a:rPr>
                        <a:t>Average Efficiency</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38-44</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39</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35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15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15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22-28</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280270152"/>
                  </a:ext>
                </a:extLst>
              </a:tr>
              <a:tr h="923000">
                <a:tc>
                  <a:txBody>
                    <a:bodyPr/>
                    <a:lstStyle/>
                    <a:p>
                      <a:pPr marL="0" marR="0" algn="ctr">
                        <a:lnSpc>
                          <a:spcPct val="115000"/>
                        </a:lnSpc>
                        <a:spcBef>
                          <a:spcPts val="0"/>
                        </a:spcBef>
                        <a:spcAft>
                          <a:spcPts val="1000"/>
                        </a:spcAft>
                      </a:pPr>
                      <a:r>
                        <a:rPr lang="en-US" sz="1800">
                          <a:effectLst/>
                        </a:rPr>
                        <a:t>Capacity Factor</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85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88</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35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20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20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83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114734829"/>
                  </a:ext>
                </a:extLst>
              </a:tr>
              <a:tr h="923000">
                <a:tc>
                  <a:txBody>
                    <a:bodyPr/>
                    <a:lstStyle/>
                    <a:p>
                      <a:pPr marL="0" marR="0" algn="ctr">
                        <a:lnSpc>
                          <a:spcPct val="115000"/>
                        </a:lnSpc>
                        <a:spcBef>
                          <a:spcPts val="0"/>
                        </a:spcBef>
                        <a:spcAft>
                          <a:spcPts val="1000"/>
                        </a:spcAft>
                      </a:pPr>
                      <a:r>
                        <a:rPr lang="en-US" sz="1800">
                          <a:effectLst/>
                        </a:rPr>
                        <a:t>Dispatchable</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Yes/No</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Yes</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a:effectLst/>
                        </a:rPr>
                        <a:t>Yes</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No</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No</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No</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No</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56352016"/>
                  </a:ext>
                </a:extLst>
              </a:tr>
            </a:tbl>
          </a:graphicData>
        </a:graphic>
      </p:graphicFrame>
    </p:spTree>
    <p:extLst>
      <p:ext uri="{BB962C8B-B14F-4D97-AF65-F5344CB8AC3E}">
        <p14:creationId xmlns:p14="http://schemas.microsoft.com/office/powerpoint/2010/main" val="1921737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F19DE-EEFB-424C-B119-9C1C40ECD9E8}"/>
              </a:ext>
            </a:extLst>
          </p:cNvPr>
          <p:cNvSpPr>
            <a:spLocks noGrp="1"/>
          </p:cNvSpPr>
          <p:nvPr>
            <p:ph type="title"/>
          </p:nvPr>
        </p:nvSpPr>
        <p:spPr/>
        <p:txBody>
          <a:bodyPr/>
          <a:lstStyle/>
          <a:p>
            <a:r>
              <a:rPr lang="en-US" dirty="0"/>
              <a:t>Scenario 1 (ideal case)</a:t>
            </a:r>
          </a:p>
        </p:txBody>
      </p:sp>
      <p:pic>
        <p:nvPicPr>
          <p:cNvPr id="4" name="Content Placeholder 3">
            <a:extLst>
              <a:ext uri="{FF2B5EF4-FFF2-40B4-BE49-F238E27FC236}">
                <a16:creationId xmlns:a16="http://schemas.microsoft.com/office/drawing/2014/main" id="{CB4B2F61-3B54-468E-8A83-6DFFD354FA43}"/>
              </a:ext>
            </a:extLst>
          </p:cNvPr>
          <p:cNvPicPr>
            <a:picLocks noGrp="1"/>
          </p:cNvPicPr>
          <p:nvPr>
            <p:ph idx="1"/>
          </p:nvPr>
        </p:nvPicPr>
        <p:blipFill>
          <a:blip r:embed="rId2"/>
          <a:stretch>
            <a:fillRect/>
          </a:stretch>
        </p:blipFill>
        <p:spPr>
          <a:xfrm>
            <a:off x="838200" y="1690688"/>
            <a:ext cx="10515600" cy="4415644"/>
          </a:xfrm>
          <a:prstGeom prst="rect">
            <a:avLst/>
          </a:prstGeom>
        </p:spPr>
      </p:pic>
    </p:spTree>
    <p:extLst>
      <p:ext uri="{BB962C8B-B14F-4D97-AF65-F5344CB8AC3E}">
        <p14:creationId xmlns:p14="http://schemas.microsoft.com/office/powerpoint/2010/main" val="24965779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331CB-4429-48B3-BE89-C3CC7F235EA7}"/>
              </a:ext>
            </a:extLst>
          </p:cNvPr>
          <p:cNvSpPr>
            <a:spLocks noGrp="1"/>
          </p:cNvSpPr>
          <p:nvPr>
            <p:ph type="title"/>
          </p:nvPr>
        </p:nvSpPr>
        <p:spPr/>
        <p:txBody>
          <a:bodyPr/>
          <a:lstStyle/>
          <a:p>
            <a:r>
              <a:rPr lang="en-US" dirty="0"/>
              <a:t>Scenario 2(economic)</a:t>
            </a:r>
          </a:p>
        </p:txBody>
      </p:sp>
      <p:pic>
        <p:nvPicPr>
          <p:cNvPr id="4" name="Content Placeholder 3">
            <a:extLst>
              <a:ext uri="{FF2B5EF4-FFF2-40B4-BE49-F238E27FC236}">
                <a16:creationId xmlns:a16="http://schemas.microsoft.com/office/drawing/2014/main" id="{69D558F2-CCF9-46ED-BCDA-CE90089F4BAD}"/>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813302"/>
            <a:ext cx="10515600" cy="4479010"/>
          </a:xfrm>
          <a:prstGeom prst="rect">
            <a:avLst/>
          </a:prstGeom>
          <a:noFill/>
        </p:spPr>
      </p:pic>
    </p:spTree>
    <p:extLst>
      <p:ext uri="{BB962C8B-B14F-4D97-AF65-F5344CB8AC3E}">
        <p14:creationId xmlns:p14="http://schemas.microsoft.com/office/powerpoint/2010/main" val="10982822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C0660E-595C-440E-AADC-4D6E54A4EDA1}"/>
              </a:ext>
            </a:extLst>
          </p:cNvPr>
          <p:cNvSpPr>
            <a:spLocks noGrp="1"/>
          </p:cNvSpPr>
          <p:nvPr>
            <p:ph type="title"/>
          </p:nvPr>
        </p:nvSpPr>
        <p:spPr/>
        <p:txBody>
          <a:bodyPr/>
          <a:lstStyle/>
          <a:p>
            <a:r>
              <a:rPr lang="en-US" dirty="0"/>
              <a:t>Scenario 3(environmental)</a:t>
            </a:r>
          </a:p>
        </p:txBody>
      </p:sp>
      <p:pic>
        <p:nvPicPr>
          <p:cNvPr id="4" name="Content Placeholder 3">
            <a:extLst>
              <a:ext uri="{FF2B5EF4-FFF2-40B4-BE49-F238E27FC236}">
                <a16:creationId xmlns:a16="http://schemas.microsoft.com/office/drawing/2014/main" id="{F5C63E2A-6B2C-438E-9EB2-AB3BA7F9DC60}"/>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690688"/>
            <a:ext cx="10515600" cy="4802187"/>
          </a:xfrm>
          <a:prstGeom prst="rect">
            <a:avLst/>
          </a:prstGeom>
          <a:noFill/>
        </p:spPr>
      </p:pic>
    </p:spTree>
    <p:extLst>
      <p:ext uri="{BB962C8B-B14F-4D97-AF65-F5344CB8AC3E}">
        <p14:creationId xmlns:p14="http://schemas.microsoft.com/office/powerpoint/2010/main" val="36385645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3C3D74-7A19-4243-91C5-6FEEEFEC1157}"/>
              </a:ext>
            </a:extLst>
          </p:cNvPr>
          <p:cNvSpPr>
            <a:spLocks noGrp="1"/>
          </p:cNvSpPr>
          <p:nvPr>
            <p:ph idx="1"/>
          </p:nvPr>
        </p:nvSpPr>
        <p:spPr>
          <a:xfrm>
            <a:off x="838200" y="489398"/>
            <a:ext cx="10515600" cy="5687566"/>
          </a:xfrm>
        </p:spPr>
        <p:txBody>
          <a:bodyPr/>
          <a:lstStyle/>
          <a:p>
            <a:r>
              <a:rPr lang="en-US" dirty="0"/>
              <a:t>To meet country energy needs we use the types of energy available to it in differing proportions, this is what we call </a:t>
            </a:r>
            <a:r>
              <a:rPr lang="en-US" dirty="0">
                <a:solidFill>
                  <a:srgbClr val="FF0000"/>
                </a:solidFill>
              </a:rPr>
              <a:t>ENERGY MIX .</a:t>
            </a:r>
          </a:p>
          <a:p>
            <a:r>
              <a:rPr lang="en-US" dirty="0"/>
              <a:t>Palestine doesn't make its own energy due to the complicated geopolitical situation </a:t>
            </a:r>
          </a:p>
          <a:p>
            <a:r>
              <a:rPr lang="en-US" dirty="0"/>
              <a:t>So consumed energy in Palestine is supplied from different sources </a:t>
            </a:r>
          </a:p>
          <a:p>
            <a:endParaRPr lang="en-US" dirty="0"/>
          </a:p>
        </p:txBody>
      </p:sp>
      <p:pic>
        <p:nvPicPr>
          <p:cNvPr id="4" name="Picture 3">
            <a:extLst>
              <a:ext uri="{FF2B5EF4-FFF2-40B4-BE49-F238E27FC236}">
                <a16:creationId xmlns:a16="http://schemas.microsoft.com/office/drawing/2014/main" id="{63DBAB23-EC7D-41DC-A6B1-81F064DA6D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2920621"/>
            <a:ext cx="10515599" cy="3937379"/>
          </a:xfrm>
          <a:prstGeom prst="rect">
            <a:avLst/>
          </a:prstGeom>
        </p:spPr>
      </p:pic>
    </p:spTree>
    <p:extLst>
      <p:ext uri="{BB962C8B-B14F-4D97-AF65-F5344CB8AC3E}">
        <p14:creationId xmlns:p14="http://schemas.microsoft.com/office/powerpoint/2010/main" val="21361990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46BC8-BB9F-4CB6-95EC-0E07233C4E58}"/>
              </a:ext>
            </a:extLst>
          </p:cNvPr>
          <p:cNvSpPr>
            <a:spLocks noGrp="1"/>
          </p:cNvSpPr>
          <p:nvPr>
            <p:ph type="title"/>
          </p:nvPr>
        </p:nvSpPr>
        <p:spPr/>
        <p:txBody>
          <a:bodyPr/>
          <a:lstStyle/>
          <a:p>
            <a:r>
              <a:rPr lang="en-US" dirty="0"/>
              <a:t>Scenario 4 (social)</a:t>
            </a:r>
          </a:p>
        </p:txBody>
      </p:sp>
      <p:pic>
        <p:nvPicPr>
          <p:cNvPr id="4" name="Content Placeholder 3">
            <a:extLst>
              <a:ext uri="{FF2B5EF4-FFF2-40B4-BE49-F238E27FC236}">
                <a16:creationId xmlns:a16="http://schemas.microsoft.com/office/drawing/2014/main" id="{717373CC-F5D8-4F6E-8346-C593CAF83BD5}"/>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690688"/>
            <a:ext cx="10515600" cy="4802187"/>
          </a:xfrm>
          <a:prstGeom prst="rect">
            <a:avLst/>
          </a:prstGeom>
          <a:noFill/>
        </p:spPr>
      </p:pic>
    </p:spTree>
    <p:extLst>
      <p:ext uri="{BB962C8B-B14F-4D97-AF65-F5344CB8AC3E}">
        <p14:creationId xmlns:p14="http://schemas.microsoft.com/office/powerpoint/2010/main" val="36665882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D43731-F30A-4641-A637-A50F2D08ACAD}"/>
              </a:ext>
            </a:extLst>
          </p:cNvPr>
          <p:cNvSpPr>
            <a:spLocks noGrp="1"/>
          </p:cNvSpPr>
          <p:nvPr>
            <p:ph type="title"/>
          </p:nvPr>
        </p:nvSpPr>
        <p:spPr/>
        <p:txBody>
          <a:bodyPr/>
          <a:lstStyle/>
          <a:p>
            <a:pPr algn="ctr"/>
            <a:r>
              <a:rPr lang="en-US" b="1" dirty="0"/>
              <a:t>Conclusion</a:t>
            </a:r>
          </a:p>
        </p:txBody>
      </p:sp>
      <p:sp>
        <p:nvSpPr>
          <p:cNvPr id="3" name="Content Placeholder 2">
            <a:extLst>
              <a:ext uri="{FF2B5EF4-FFF2-40B4-BE49-F238E27FC236}">
                <a16:creationId xmlns:a16="http://schemas.microsoft.com/office/drawing/2014/main" id="{FD5CF6FE-FEEB-46EA-9841-8720DAF2B55C}"/>
              </a:ext>
            </a:extLst>
          </p:cNvPr>
          <p:cNvSpPr>
            <a:spLocks noGrp="1"/>
          </p:cNvSpPr>
          <p:nvPr>
            <p:ph idx="1"/>
          </p:nvPr>
        </p:nvSpPr>
        <p:spPr/>
        <p:txBody>
          <a:bodyPr/>
          <a:lstStyle/>
          <a:p>
            <a:r>
              <a:rPr lang="en-US" dirty="0"/>
              <a:t>In the multi criteria decision making process and after analyzing the results for each scenario we came to the conclusion that wind energy and utility scale PV are the best renewable sources to generate energy in Palestine followed by roof tops PV and biomass </a:t>
            </a:r>
          </a:p>
          <a:p>
            <a:r>
              <a:rPr lang="en-US" dirty="0"/>
              <a:t>And natural gas-based generation plants should be highly considered during to its efficiency and environmental effect which consider low compared to oil generators </a:t>
            </a:r>
          </a:p>
          <a:p>
            <a:r>
              <a:rPr lang="en-US" dirty="0"/>
              <a:t>A mix based on natural gas, wind and PV with minor local biomass application with some not clean but cheap oil sources will form the base stone to independent energy sector in Palestine . </a:t>
            </a:r>
          </a:p>
          <a:p>
            <a:endParaRPr lang="en-US" dirty="0"/>
          </a:p>
        </p:txBody>
      </p:sp>
    </p:spTree>
    <p:extLst>
      <p:ext uri="{BB962C8B-B14F-4D97-AF65-F5344CB8AC3E}">
        <p14:creationId xmlns:p14="http://schemas.microsoft.com/office/powerpoint/2010/main" val="2966253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1881177-3690-4CAE-A758-244C65513B52}"/>
              </a:ext>
            </a:extLst>
          </p:cNvPr>
          <p:cNvSpPr>
            <a:spLocks noGrp="1"/>
          </p:cNvSpPr>
          <p:nvPr>
            <p:ph idx="1"/>
          </p:nvPr>
        </p:nvSpPr>
        <p:spPr/>
        <p:txBody>
          <a:bodyPr/>
          <a:lstStyle/>
          <a:p>
            <a:pPr marL="0" indent="0" algn="ctr">
              <a:buNone/>
            </a:pPr>
            <a:endParaRPr lang="en-US" b="1" i="1" u="sng" dirty="0"/>
          </a:p>
          <a:p>
            <a:pPr marL="0" indent="0" algn="ctr">
              <a:buNone/>
            </a:pPr>
            <a:endParaRPr lang="en-US" b="1" i="1" u="sng" dirty="0"/>
          </a:p>
          <a:p>
            <a:pPr marL="0" indent="0" algn="ctr">
              <a:buNone/>
            </a:pPr>
            <a:r>
              <a:rPr lang="en-US" sz="3600" b="1" i="1" u="sng" dirty="0"/>
              <a:t>Thanks      for         your time</a:t>
            </a:r>
          </a:p>
        </p:txBody>
      </p:sp>
    </p:spTree>
    <p:extLst>
      <p:ext uri="{BB962C8B-B14F-4D97-AF65-F5344CB8AC3E}">
        <p14:creationId xmlns:p14="http://schemas.microsoft.com/office/powerpoint/2010/main" val="3378308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3B153-C1BC-45DC-831C-06A21DF1D9A9}"/>
              </a:ext>
            </a:extLst>
          </p:cNvPr>
          <p:cNvSpPr>
            <a:spLocks noGrp="1"/>
          </p:cNvSpPr>
          <p:nvPr>
            <p:ph type="title"/>
          </p:nvPr>
        </p:nvSpPr>
        <p:spPr/>
        <p:txBody>
          <a:bodyPr/>
          <a:lstStyle/>
          <a:p>
            <a:pPr algn="ctr"/>
            <a:r>
              <a:rPr lang="en-US" dirty="0"/>
              <a:t>Energy consumed in Palestine sources</a:t>
            </a:r>
            <a:br>
              <a:rPr lang="en-US" dirty="0"/>
            </a:br>
            <a:endParaRPr lang="en-US" dirty="0"/>
          </a:p>
        </p:txBody>
      </p:sp>
      <p:graphicFrame>
        <p:nvGraphicFramePr>
          <p:cNvPr id="4" name="مخطط 8">
            <a:extLst>
              <a:ext uri="{FF2B5EF4-FFF2-40B4-BE49-F238E27FC236}">
                <a16:creationId xmlns:a16="http://schemas.microsoft.com/office/drawing/2014/main" id="{37016C2B-3299-49EB-8711-8363FAAEBEA3}"/>
              </a:ext>
            </a:extLst>
          </p:cNvPr>
          <p:cNvGraphicFramePr>
            <a:graphicFrameLocks noGrp="1"/>
          </p:cNvGraphicFramePr>
          <p:nvPr>
            <p:ph idx="1"/>
            <p:extLst>
              <p:ext uri="{D42A27DB-BD31-4B8C-83A1-F6EECF244321}">
                <p14:modId xmlns:p14="http://schemas.microsoft.com/office/powerpoint/2010/main" val="630416345"/>
              </p:ext>
            </p:extLst>
          </p:nvPr>
        </p:nvGraphicFramePr>
        <p:xfrm>
          <a:off x="940159" y="4043966"/>
          <a:ext cx="9839458" cy="259663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le 4">
            <a:extLst>
              <a:ext uri="{FF2B5EF4-FFF2-40B4-BE49-F238E27FC236}">
                <a16:creationId xmlns:a16="http://schemas.microsoft.com/office/drawing/2014/main" id="{64C55C7E-45BC-4845-AC96-E091E5D7BFC8}"/>
              </a:ext>
            </a:extLst>
          </p:cNvPr>
          <p:cNvGraphicFramePr>
            <a:graphicFrameLocks noGrp="1"/>
          </p:cNvGraphicFramePr>
          <p:nvPr>
            <p:extLst>
              <p:ext uri="{D42A27DB-BD31-4B8C-83A1-F6EECF244321}">
                <p14:modId xmlns:p14="http://schemas.microsoft.com/office/powerpoint/2010/main" val="1544265368"/>
              </p:ext>
            </p:extLst>
          </p:nvPr>
        </p:nvGraphicFramePr>
        <p:xfrm>
          <a:off x="838200" y="1834133"/>
          <a:ext cx="9941417" cy="1503427"/>
        </p:xfrm>
        <a:graphic>
          <a:graphicData uri="http://schemas.openxmlformats.org/drawingml/2006/table">
            <a:tbl>
              <a:tblPr firstRow="1" firstCol="1" lastRow="1" lastCol="1" bandRow="1" bandCol="1">
                <a:tableStyleId>{5C22544A-7EE6-4342-B048-85BDC9FD1C3A}</a:tableStyleId>
              </a:tblPr>
              <a:tblGrid>
                <a:gridCol w="1802918">
                  <a:extLst>
                    <a:ext uri="{9D8B030D-6E8A-4147-A177-3AD203B41FA5}">
                      <a16:colId xmlns:a16="http://schemas.microsoft.com/office/drawing/2014/main" val="3595702505"/>
                    </a:ext>
                  </a:extLst>
                </a:gridCol>
                <a:gridCol w="2252801">
                  <a:extLst>
                    <a:ext uri="{9D8B030D-6E8A-4147-A177-3AD203B41FA5}">
                      <a16:colId xmlns:a16="http://schemas.microsoft.com/office/drawing/2014/main" val="3010455833"/>
                    </a:ext>
                  </a:extLst>
                </a:gridCol>
                <a:gridCol w="3551713">
                  <a:extLst>
                    <a:ext uri="{9D8B030D-6E8A-4147-A177-3AD203B41FA5}">
                      <a16:colId xmlns:a16="http://schemas.microsoft.com/office/drawing/2014/main" val="3244462213"/>
                    </a:ext>
                  </a:extLst>
                </a:gridCol>
                <a:gridCol w="2333985">
                  <a:extLst>
                    <a:ext uri="{9D8B030D-6E8A-4147-A177-3AD203B41FA5}">
                      <a16:colId xmlns:a16="http://schemas.microsoft.com/office/drawing/2014/main" val="979664500"/>
                    </a:ext>
                  </a:extLst>
                </a:gridCol>
              </a:tblGrid>
              <a:tr h="0">
                <a:tc>
                  <a:txBody>
                    <a:bodyPr/>
                    <a:lstStyle/>
                    <a:p>
                      <a:pPr marL="50800" marR="0" lvl="0" indent="0" algn="ctr" defTabSz="914400" rtl="0" eaLnBrk="1" fontAlgn="auto" latinLnBrk="0" hangingPunct="1">
                        <a:lnSpc>
                          <a:spcPct val="100000"/>
                        </a:lnSpc>
                        <a:spcBef>
                          <a:spcPts val="215"/>
                        </a:spcBef>
                        <a:spcAft>
                          <a:spcPts val="0"/>
                        </a:spcAft>
                        <a:buClrTx/>
                        <a:buSzTx/>
                        <a:buFontTx/>
                        <a:buNone/>
                        <a:tabLst/>
                        <a:defRPr/>
                      </a:pPr>
                      <a:r>
                        <a:rPr lang="en-US" sz="1800" dirty="0">
                          <a:effectLst/>
                          <a:latin typeface="+mn-lt"/>
                        </a:rPr>
                        <a:t>IEC </a:t>
                      </a:r>
                    </a:p>
                    <a:p>
                      <a:pPr marL="50800" marR="0" lvl="0" indent="0" algn="ctr" defTabSz="914400" rtl="0" eaLnBrk="1" fontAlgn="auto" latinLnBrk="0" hangingPunct="1">
                        <a:lnSpc>
                          <a:spcPct val="100000"/>
                        </a:lnSpc>
                        <a:spcBef>
                          <a:spcPts val="215"/>
                        </a:spcBef>
                        <a:spcAft>
                          <a:spcPts val="0"/>
                        </a:spcAft>
                        <a:buClrTx/>
                        <a:buSzTx/>
                        <a:buFontTx/>
                        <a:buNone/>
                        <a:tabLst/>
                        <a:defRPr/>
                      </a:pPr>
                      <a:r>
                        <a:rPr lang="en-US" sz="1800" dirty="0">
                          <a:effectLst/>
                          <a:latin typeface="+mn-lt"/>
                        </a:rPr>
                        <a:t>(GWH)</a:t>
                      </a:r>
                      <a:endParaRPr lang="en-US" sz="1800" dirty="0">
                        <a:effectLst/>
                        <a:latin typeface="+mn-lt"/>
                        <a:ea typeface="Trebuchet MS" panose="020B0603020202020204" pitchFamily="34" charset="0"/>
                        <a:cs typeface="Trebuchet MS" panose="020B0603020202020204" pitchFamily="34" charset="0"/>
                      </a:endParaRPr>
                    </a:p>
                    <a:p>
                      <a:pPr marL="50800" marR="0" algn="ctr">
                        <a:spcBef>
                          <a:spcPts val="215"/>
                        </a:spcBef>
                        <a:spcAft>
                          <a:spcPts val="0"/>
                        </a:spcAft>
                      </a:pPr>
                      <a:endParaRPr lang="en-US" sz="1800" dirty="0">
                        <a:effectLst/>
                        <a:latin typeface="+mn-lt"/>
                        <a:ea typeface="Trebuchet MS" panose="020B0603020202020204" pitchFamily="34" charset="0"/>
                        <a:cs typeface="Trebuchet MS" panose="020B0603020202020204" pitchFamily="34" charset="0"/>
                      </a:endParaRPr>
                    </a:p>
                  </a:txBody>
                  <a:tcPr marL="0" marR="0" marT="0" marB="0"/>
                </a:tc>
                <a:tc>
                  <a:txBody>
                    <a:bodyPr/>
                    <a:lstStyle/>
                    <a:p>
                      <a:pPr marL="50165" marR="0" lvl="0" indent="0" algn="ctr" defTabSz="914400" rtl="0" eaLnBrk="1" fontAlgn="auto" latinLnBrk="0" hangingPunct="1">
                        <a:lnSpc>
                          <a:spcPct val="100000"/>
                        </a:lnSpc>
                        <a:spcBef>
                          <a:spcPts val="215"/>
                        </a:spcBef>
                        <a:spcAft>
                          <a:spcPts val="0"/>
                        </a:spcAft>
                        <a:buClrTx/>
                        <a:buSzTx/>
                        <a:buFontTx/>
                        <a:buNone/>
                        <a:tabLst/>
                        <a:defRPr/>
                      </a:pPr>
                      <a:r>
                        <a:rPr lang="en-US" sz="1800" dirty="0">
                          <a:effectLst/>
                          <a:latin typeface="+mn-lt"/>
                        </a:rPr>
                        <a:t>Palestinian electric company(GWH)</a:t>
                      </a:r>
                      <a:endParaRPr lang="en-US" sz="1800" dirty="0">
                        <a:effectLst/>
                        <a:latin typeface="+mn-lt"/>
                        <a:ea typeface="Trebuchet MS" panose="020B0603020202020204" pitchFamily="34" charset="0"/>
                        <a:cs typeface="Trebuchet MS" panose="020B0603020202020204" pitchFamily="34" charset="0"/>
                      </a:endParaRPr>
                    </a:p>
                    <a:p>
                      <a:pPr marL="50165" marR="0" algn="ctr">
                        <a:spcBef>
                          <a:spcPts val="215"/>
                        </a:spcBef>
                        <a:spcAft>
                          <a:spcPts val="0"/>
                        </a:spcAft>
                      </a:pPr>
                      <a:endParaRPr lang="en-US" sz="1800" dirty="0">
                        <a:effectLst/>
                        <a:latin typeface="+mn-lt"/>
                        <a:ea typeface="Trebuchet MS" panose="020B0603020202020204" pitchFamily="34" charset="0"/>
                        <a:cs typeface="Trebuchet MS" panose="020B0603020202020204" pitchFamily="34" charset="0"/>
                      </a:endParaRPr>
                    </a:p>
                  </a:txBody>
                  <a:tcPr marL="0" marR="0" marT="0" marB="0">
                    <a:solidFill>
                      <a:schemeClr val="accent2"/>
                    </a:solidFill>
                  </a:tcPr>
                </a:tc>
                <a:tc>
                  <a:txBody>
                    <a:bodyPr/>
                    <a:lstStyle/>
                    <a:p>
                      <a:pPr marL="50165" marR="0" lvl="0" indent="0" algn="ctr" defTabSz="914400" rtl="0" eaLnBrk="1" fontAlgn="auto" latinLnBrk="0" hangingPunct="1">
                        <a:lnSpc>
                          <a:spcPct val="100000"/>
                        </a:lnSpc>
                        <a:spcBef>
                          <a:spcPts val="215"/>
                        </a:spcBef>
                        <a:spcAft>
                          <a:spcPts val="0"/>
                        </a:spcAft>
                        <a:buClrTx/>
                        <a:buSzTx/>
                        <a:buFontTx/>
                        <a:buNone/>
                        <a:tabLst/>
                        <a:defRPr/>
                      </a:pPr>
                      <a:r>
                        <a:rPr lang="en-US" sz="1800" dirty="0">
                          <a:effectLst/>
                          <a:latin typeface="+mn-lt"/>
                        </a:rPr>
                        <a:t>Imported from Jordan and Egypt (GWH)</a:t>
                      </a:r>
                      <a:endParaRPr lang="en-US" sz="1800" dirty="0">
                        <a:effectLst/>
                        <a:latin typeface="+mn-lt"/>
                        <a:ea typeface="Trebuchet MS" panose="020B0603020202020204" pitchFamily="34" charset="0"/>
                        <a:cs typeface="Trebuchet MS" panose="020B0603020202020204" pitchFamily="34" charset="0"/>
                      </a:endParaRPr>
                    </a:p>
                    <a:p>
                      <a:pPr marL="50165" marR="0" algn="ctr">
                        <a:spcBef>
                          <a:spcPts val="215"/>
                        </a:spcBef>
                        <a:spcAft>
                          <a:spcPts val="0"/>
                        </a:spcAft>
                      </a:pPr>
                      <a:endParaRPr lang="en-US" sz="1800" dirty="0">
                        <a:effectLst/>
                        <a:latin typeface="+mn-lt"/>
                        <a:ea typeface="Trebuchet MS" panose="020B0603020202020204" pitchFamily="34" charset="0"/>
                        <a:cs typeface="Trebuchet MS" panose="020B0603020202020204" pitchFamily="34" charset="0"/>
                      </a:endParaRPr>
                    </a:p>
                  </a:txBody>
                  <a:tcPr marL="0" marR="0" marT="0" marB="0">
                    <a:solidFill>
                      <a:schemeClr val="accent3"/>
                    </a:solidFill>
                  </a:tcPr>
                </a:tc>
                <a:tc>
                  <a:txBody>
                    <a:bodyPr/>
                    <a:lstStyle/>
                    <a:p>
                      <a:pPr marL="50165" marR="0" algn="ctr">
                        <a:spcBef>
                          <a:spcPts val="215"/>
                        </a:spcBef>
                        <a:spcAft>
                          <a:spcPts val="0"/>
                        </a:spcAft>
                      </a:pPr>
                      <a:r>
                        <a:rPr lang="en-US" sz="1800" dirty="0">
                          <a:effectLst/>
                          <a:latin typeface="+mn-lt"/>
                        </a:rPr>
                        <a:t>Total</a:t>
                      </a:r>
                    </a:p>
                    <a:p>
                      <a:pPr marL="50165" marR="0" algn="ctr">
                        <a:spcBef>
                          <a:spcPts val="215"/>
                        </a:spcBef>
                        <a:spcAft>
                          <a:spcPts val="0"/>
                        </a:spcAft>
                      </a:pPr>
                      <a:r>
                        <a:rPr lang="en-US" sz="1800" dirty="0">
                          <a:effectLst/>
                          <a:latin typeface="+mn-lt"/>
                        </a:rPr>
                        <a:t> (GWH)</a:t>
                      </a:r>
                      <a:endParaRPr lang="en-US" sz="1800" dirty="0">
                        <a:effectLst/>
                        <a:latin typeface="+mn-lt"/>
                        <a:ea typeface="Trebuchet MS" panose="020B0603020202020204" pitchFamily="34" charset="0"/>
                        <a:cs typeface="Trebuchet MS" panose="020B0603020202020204" pitchFamily="34" charset="0"/>
                      </a:endParaRPr>
                    </a:p>
                  </a:txBody>
                  <a:tcPr marL="0" marR="0" marT="0" marB="0">
                    <a:solidFill>
                      <a:srgbClr val="00B050"/>
                    </a:solidFill>
                  </a:tcPr>
                </a:tc>
                <a:extLst>
                  <a:ext uri="{0D108BD9-81ED-4DB2-BD59-A6C34878D82A}">
                    <a16:rowId xmlns:a16="http://schemas.microsoft.com/office/drawing/2014/main" val="663163768"/>
                  </a:ext>
                </a:extLst>
              </a:tr>
              <a:tr h="629667">
                <a:tc>
                  <a:txBody>
                    <a:bodyPr/>
                    <a:lstStyle/>
                    <a:p>
                      <a:pPr marL="50800" marR="0" algn="ctr">
                        <a:spcBef>
                          <a:spcPts val="215"/>
                        </a:spcBef>
                        <a:spcAft>
                          <a:spcPts val="0"/>
                        </a:spcAft>
                      </a:pPr>
                      <a:r>
                        <a:rPr lang="ar-SA" sz="1800" dirty="0">
                          <a:effectLst/>
                          <a:latin typeface="+mn-lt"/>
                        </a:rPr>
                        <a:t>5461</a:t>
                      </a:r>
                      <a:endParaRPr lang="en-US" sz="1800" dirty="0">
                        <a:effectLst/>
                        <a:latin typeface="+mn-lt"/>
                        <a:ea typeface="Trebuchet MS" panose="020B0603020202020204" pitchFamily="34" charset="0"/>
                        <a:cs typeface="Trebuchet MS" panose="020B0603020202020204" pitchFamily="34" charset="0"/>
                      </a:endParaRPr>
                    </a:p>
                  </a:txBody>
                  <a:tcPr marL="0" marR="0" marT="0" marB="0"/>
                </a:tc>
                <a:tc>
                  <a:txBody>
                    <a:bodyPr/>
                    <a:lstStyle/>
                    <a:p>
                      <a:pPr marL="50165" marR="0" algn="ctr">
                        <a:spcBef>
                          <a:spcPts val="215"/>
                        </a:spcBef>
                        <a:spcAft>
                          <a:spcPts val="0"/>
                        </a:spcAft>
                      </a:pPr>
                      <a:r>
                        <a:rPr lang="ar-SA" sz="1800" dirty="0">
                          <a:effectLst/>
                          <a:latin typeface="+mn-lt"/>
                        </a:rPr>
                        <a:t>370</a:t>
                      </a:r>
                      <a:endParaRPr lang="en-US" sz="1800" dirty="0">
                        <a:effectLst/>
                        <a:latin typeface="+mn-lt"/>
                        <a:ea typeface="Trebuchet MS" panose="020B0603020202020204" pitchFamily="34" charset="0"/>
                        <a:cs typeface="Trebuchet MS" panose="020B0603020202020204" pitchFamily="34" charset="0"/>
                      </a:endParaRPr>
                    </a:p>
                  </a:txBody>
                  <a:tcPr marL="0" marR="0" marT="0" marB="0">
                    <a:solidFill>
                      <a:schemeClr val="accent2"/>
                    </a:solidFill>
                  </a:tcPr>
                </a:tc>
                <a:tc>
                  <a:txBody>
                    <a:bodyPr/>
                    <a:lstStyle/>
                    <a:p>
                      <a:pPr marL="50165" marR="0" algn="ctr">
                        <a:spcBef>
                          <a:spcPts val="215"/>
                        </a:spcBef>
                        <a:spcAft>
                          <a:spcPts val="0"/>
                        </a:spcAft>
                      </a:pPr>
                      <a:r>
                        <a:rPr lang="ar-SA" sz="1800" dirty="0">
                          <a:effectLst/>
                          <a:latin typeface="+mn-lt"/>
                        </a:rPr>
                        <a:t>116</a:t>
                      </a:r>
                      <a:endParaRPr lang="en-US" sz="1800" dirty="0">
                        <a:effectLst/>
                        <a:latin typeface="+mn-lt"/>
                        <a:ea typeface="Trebuchet MS" panose="020B0603020202020204" pitchFamily="34" charset="0"/>
                        <a:cs typeface="Trebuchet MS" panose="020B0603020202020204" pitchFamily="34" charset="0"/>
                      </a:endParaRPr>
                    </a:p>
                  </a:txBody>
                  <a:tcPr marL="0" marR="0" marT="0" marB="0">
                    <a:solidFill>
                      <a:schemeClr val="accent3"/>
                    </a:solidFill>
                  </a:tcPr>
                </a:tc>
                <a:tc>
                  <a:txBody>
                    <a:bodyPr/>
                    <a:lstStyle/>
                    <a:p>
                      <a:pPr marL="50165" marR="0" algn="ctr">
                        <a:spcBef>
                          <a:spcPts val="215"/>
                        </a:spcBef>
                        <a:spcAft>
                          <a:spcPts val="0"/>
                        </a:spcAft>
                      </a:pPr>
                      <a:r>
                        <a:rPr lang="ar-SA" sz="1800" dirty="0">
                          <a:effectLst/>
                          <a:latin typeface="+mn-lt"/>
                        </a:rPr>
                        <a:t>5947</a:t>
                      </a:r>
                      <a:endParaRPr lang="en-US" sz="1800" dirty="0">
                        <a:effectLst/>
                        <a:latin typeface="+mn-lt"/>
                        <a:ea typeface="Trebuchet MS" panose="020B0603020202020204" pitchFamily="34" charset="0"/>
                        <a:cs typeface="Trebuchet MS" panose="020B0603020202020204" pitchFamily="34" charset="0"/>
                      </a:endParaRPr>
                    </a:p>
                  </a:txBody>
                  <a:tcPr marL="0" marR="0" marT="0" marB="0">
                    <a:solidFill>
                      <a:srgbClr val="00B050"/>
                    </a:solidFill>
                  </a:tcPr>
                </a:tc>
                <a:extLst>
                  <a:ext uri="{0D108BD9-81ED-4DB2-BD59-A6C34878D82A}">
                    <a16:rowId xmlns:a16="http://schemas.microsoft.com/office/drawing/2014/main" val="1247522903"/>
                  </a:ext>
                </a:extLst>
              </a:tr>
            </a:tbl>
          </a:graphicData>
        </a:graphic>
      </p:graphicFrame>
    </p:spTree>
    <p:extLst>
      <p:ext uri="{BB962C8B-B14F-4D97-AF65-F5344CB8AC3E}">
        <p14:creationId xmlns:p14="http://schemas.microsoft.com/office/powerpoint/2010/main" val="1870508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84198-30F1-4556-A1D2-5A1577F230E9}"/>
              </a:ext>
            </a:extLst>
          </p:cNvPr>
          <p:cNvSpPr>
            <a:spLocks noGrp="1"/>
          </p:cNvSpPr>
          <p:nvPr>
            <p:ph type="title"/>
          </p:nvPr>
        </p:nvSpPr>
        <p:spPr/>
        <p:txBody>
          <a:bodyPr/>
          <a:lstStyle/>
          <a:p>
            <a:r>
              <a:rPr lang="en-US" dirty="0"/>
              <a:t>Energy sector indicators</a:t>
            </a:r>
          </a:p>
        </p:txBody>
      </p:sp>
      <p:graphicFrame>
        <p:nvGraphicFramePr>
          <p:cNvPr id="4" name="Content Placeholder 3">
            <a:extLst>
              <a:ext uri="{FF2B5EF4-FFF2-40B4-BE49-F238E27FC236}">
                <a16:creationId xmlns:a16="http://schemas.microsoft.com/office/drawing/2014/main" id="{CD5F18E9-0455-49BF-9C71-C381737F2DED}"/>
              </a:ext>
            </a:extLst>
          </p:cNvPr>
          <p:cNvGraphicFramePr>
            <a:graphicFrameLocks noGrp="1"/>
          </p:cNvGraphicFramePr>
          <p:nvPr>
            <p:ph idx="1"/>
            <p:extLst>
              <p:ext uri="{D42A27DB-BD31-4B8C-83A1-F6EECF244321}">
                <p14:modId xmlns:p14="http://schemas.microsoft.com/office/powerpoint/2010/main" val="3273154638"/>
              </p:ext>
            </p:extLst>
          </p:nvPr>
        </p:nvGraphicFramePr>
        <p:xfrm>
          <a:off x="757479" y="1316019"/>
          <a:ext cx="10677042" cy="5176856"/>
        </p:xfrm>
        <a:graphic>
          <a:graphicData uri="http://schemas.openxmlformats.org/drawingml/2006/table">
            <a:tbl>
              <a:tblPr firstRow="1" firstCol="1" bandRow="1">
                <a:tableStyleId>{5C22544A-7EE6-4342-B048-85BDC9FD1C3A}</a:tableStyleId>
              </a:tblPr>
              <a:tblGrid>
                <a:gridCol w="3559014">
                  <a:extLst>
                    <a:ext uri="{9D8B030D-6E8A-4147-A177-3AD203B41FA5}">
                      <a16:colId xmlns:a16="http://schemas.microsoft.com/office/drawing/2014/main" val="3379112260"/>
                    </a:ext>
                  </a:extLst>
                </a:gridCol>
                <a:gridCol w="3559014">
                  <a:extLst>
                    <a:ext uri="{9D8B030D-6E8A-4147-A177-3AD203B41FA5}">
                      <a16:colId xmlns:a16="http://schemas.microsoft.com/office/drawing/2014/main" val="2970821093"/>
                    </a:ext>
                  </a:extLst>
                </a:gridCol>
                <a:gridCol w="3559014">
                  <a:extLst>
                    <a:ext uri="{9D8B030D-6E8A-4147-A177-3AD203B41FA5}">
                      <a16:colId xmlns:a16="http://schemas.microsoft.com/office/drawing/2014/main" val="1549046637"/>
                    </a:ext>
                  </a:extLst>
                </a:gridCol>
              </a:tblGrid>
              <a:tr h="260002">
                <a:tc>
                  <a:txBody>
                    <a:bodyPr/>
                    <a:lstStyle/>
                    <a:p>
                      <a:pPr marL="0" marR="0" algn="r">
                        <a:lnSpc>
                          <a:spcPct val="115000"/>
                        </a:lnSpc>
                        <a:spcBef>
                          <a:spcPts val="0"/>
                        </a:spcBef>
                        <a:spcAft>
                          <a:spcPts val="1000"/>
                        </a:spcAft>
                      </a:pPr>
                      <a:r>
                        <a:rPr lang="en-US" sz="1800">
                          <a:effectLst/>
                        </a:rPr>
                        <a:t>Indicator</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r">
                        <a:lnSpc>
                          <a:spcPct val="115000"/>
                        </a:lnSpc>
                        <a:spcBef>
                          <a:spcPts val="0"/>
                        </a:spcBef>
                        <a:spcAft>
                          <a:spcPts val="1000"/>
                        </a:spcAft>
                      </a:pPr>
                      <a:r>
                        <a:rPr lang="en-US" sz="1800">
                          <a:effectLst/>
                        </a:rPr>
                        <a:t>In 2017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3712523566"/>
                  </a:ext>
                </a:extLst>
              </a:tr>
              <a:tr h="260002">
                <a:tc>
                  <a:txBody>
                    <a:bodyPr/>
                    <a:lstStyle/>
                    <a:p>
                      <a:pPr marL="0" marR="0" algn="r">
                        <a:lnSpc>
                          <a:spcPct val="115000"/>
                        </a:lnSpc>
                        <a:spcBef>
                          <a:spcPts val="0"/>
                        </a:spcBef>
                        <a:spcAft>
                          <a:spcPts val="1000"/>
                        </a:spcAft>
                      </a:pPr>
                      <a:r>
                        <a:rPr lang="en-US" sz="1800">
                          <a:effectLst/>
                        </a:rPr>
                        <a:t>Peak load (MW)</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r">
                        <a:lnSpc>
                          <a:spcPct val="115000"/>
                        </a:lnSpc>
                        <a:spcBef>
                          <a:spcPts val="0"/>
                        </a:spcBef>
                        <a:spcAft>
                          <a:spcPts val="1000"/>
                        </a:spcAft>
                      </a:pPr>
                      <a:r>
                        <a:rPr lang="en-US" sz="1800">
                          <a:effectLst/>
                        </a:rPr>
                        <a:t>1350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99086859"/>
                  </a:ext>
                </a:extLst>
              </a:tr>
              <a:tr h="260002">
                <a:tc>
                  <a:txBody>
                    <a:bodyPr/>
                    <a:lstStyle/>
                    <a:p>
                      <a:pPr marL="0" marR="0" algn="r">
                        <a:lnSpc>
                          <a:spcPct val="115000"/>
                        </a:lnSpc>
                        <a:spcBef>
                          <a:spcPts val="0"/>
                        </a:spcBef>
                        <a:spcAft>
                          <a:spcPts val="1000"/>
                        </a:spcAft>
                      </a:pPr>
                      <a:r>
                        <a:rPr lang="en-US" sz="1800">
                          <a:effectLst/>
                        </a:rPr>
                        <a:t>Available Capacity (MW)</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r">
                        <a:lnSpc>
                          <a:spcPct val="115000"/>
                        </a:lnSpc>
                        <a:spcBef>
                          <a:spcPts val="0"/>
                        </a:spcBef>
                        <a:spcAft>
                          <a:spcPts val="1000"/>
                        </a:spcAft>
                        <a:tabLst>
                          <a:tab pos="228600" algn="dec"/>
                        </a:tabLst>
                      </a:pPr>
                      <a:r>
                        <a:rPr lang="en-US" sz="1800">
                          <a:effectLst/>
                        </a:rPr>
                        <a:t>4463.8</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1866240183"/>
                  </a:ext>
                </a:extLst>
              </a:tr>
              <a:tr h="260002">
                <a:tc>
                  <a:txBody>
                    <a:bodyPr/>
                    <a:lstStyle/>
                    <a:p>
                      <a:pPr marL="0" marR="0" algn="r">
                        <a:lnSpc>
                          <a:spcPct val="115000"/>
                        </a:lnSpc>
                        <a:spcBef>
                          <a:spcPts val="0"/>
                        </a:spcBef>
                        <a:spcAft>
                          <a:spcPts val="1000"/>
                        </a:spcAft>
                      </a:pPr>
                      <a:r>
                        <a:rPr lang="en-US" sz="1800" dirty="0">
                          <a:effectLst/>
                        </a:rPr>
                        <a:t>Consumed Energy (GWh)</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r">
                        <a:lnSpc>
                          <a:spcPct val="115000"/>
                        </a:lnSpc>
                        <a:spcBef>
                          <a:spcPts val="0"/>
                        </a:spcBef>
                        <a:spcAft>
                          <a:spcPts val="1000"/>
                        </a:spcAft>
                      </a:pPr>
                      <a:r>
                        <a:rPr lang="en-US" sz="1800" dirty="0">
                          <a:effectLst/>
                        </a:rPr>
                        <a:t>5136.886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1278135480"/>
                  </a:ext>
                </a:extLst>
              </a:tr>
              <a:tr h="736371">
                <a:tc rowSpan="3">
                  <a:txBody>
                    <a:bodyPr/>
                    <a:lstStyle/>
                    <a:p>
                      <a:pPr marL="0" marR="0" algn="r">
                        <a:lnSpc>
                          <a:spcPct val="115000"/>
                        </a:lnSpc>
                        <a:spcBef>
                          <a:spcPts val="0"/>
                        </a:spcBef>
                        <a:spcAft>
                          <a:spcPts val="1000"/>
                        </a:spcAft>
                      </a:pPr>
                      <a:r>
                        <a:rPr lang="en-US" sz="1800" dirty="0">
                          <a:effectLst/>
                        </a:rPr>
                        <a:t>Imported Energy (GWh)</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1000"/>
                        </a:spcAft>
                      </a:pPr>
                      <a:r>
                        <a:rPr lang="en-US" sz="1800">
                          <a:effectLst/>
                        </a:rPr>
                        <a:t>Total</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1000"/>
                        </a:spcAft>
                      </a:pPr>
                      <a:r>
                        <a:rPr lang="en-US" sz="1800" dirty="0">
                          <a:effectLst/>
                        </a:rPr>
                        <a:t>5576.864</a:t>
                      </a:r>
                    </a:p>
                    <a:p>
                      <a:pPr marL="0" marR="0" algn="r">
                        <a:lnSpc>
                          <a:spcPct val="115000"/>
                        </a:lnSpc>
                        <a:spcBef>
                          <a:spcPts val="0"/>
                        </a:spcBef>
                        <a:spcAft>
                          <a:spcPts val="1000"/>
                        </a:spcAft>
                      </a:pPr>
                      <a:r>
                        <a:rPr lang="en-US" sz="1800" dirty="0">
                          <a:effectLst/>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288121464"/>
                  </a:ext>
                </a:extLst>
              </a:tr>
              <a:tr h="736371">
                <a:tc vMerge="1">
                  <a:txBody>
                    <a:bodyPr/>
                    <a:lstStyle/>
                    <a:p>
                      <a:endParaRPr lang="en-US"/>
                    </a:p>
                  </a:txBody>
                  <a:tcPr/>
                </a:tc>
                <a:tc>
                  <a:txBody>
                    <a:bodyPr/>
                    <a:lstStyle/>
                    <a:p>
                      <a:pPr marL="0" marR="0" algn="r">
                        <a:lnSpc>
                          <a:spcPct val="115000"/>
                        </a:lnSpc>
                        <a:spcBef>
                          <a:spcPts val="0"/>
                        </a:spcBef>
                        <a:spcAft>
                          <a:spcPts val="1000"/>
                        </a:spcAft>
                      </a:pPr>
                      <a:r>
                        <a:rPr lang="en-US" sz="1800" dirty="0">
                          <a:effectLst/>
                        </a:rPr>
                        <a:t>IEC</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1000"/>
                        </a:spcAft>
                      </a:pPr>
                      <a:r>
                        <a:rPr lang="en-US" sz="1800" dirty="0">
                          <a:effectLst/>
                        </a:rPr>
                        <a:t>5461.155</a:t>
                      </a:r>
                    </a:p>
                    <a:p>
                      <a:pPr marL="0" marR="0" algn="r">
                        <a:lnSpc>
                          <a:spcPct val="115000"/>
                        </a:lnSpc>
                        <a:spcBef>
                          <a:spcPts val="0"/>
                        </a:spcBef>
                        <a:spcAft>
                          <a:spcPts val="1000"/>
                        </a:spcAft>
                      </a:pPr>
                      <a:r>
                        <a:rPr lang="en-US" sz="1800" dirty="0">
                          <a:effectLst/>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078980834"/>
                  </a:ext>
                </a:extLst>
              </a:tr>
              <a:tr h="312242">
                <a:tc vMerge="1">
                  <a:txBody>
                    <a:bodyPr/>
                    <a:lstStyle/>
                    <a:p>
                      <a:endParaRPr lang="en-US"/>
                    </a:p>
                  </a:txBody>
                  <a:tcPr/>
                </a:tc>
                <a:tc>
                  <a:txBody>
                    <a:bodyPr/>
                    <a:lstStyle/>
                    <a:p>
                      <a:pPr marL="0" marR="0" algn="r">
                        <a:lnSpc>
                          <a:spcPct val="115000"/>
                        </a:lnSpc>
                        <a:spcBef>
                          <a:spcPts val="0"/>
                        </a:spcBef>
                        <a:spcAft>
                          <a:spcPts val="1000"/>
                        </a:spcAft>
                      </a:pPr>
                      <a:r>
                        <a:rPr lang="en-US" sz="1800">
                          <a:effectLst/>
                        </a:rPr>
                        <a:t>Jordan&amp;Eygpt</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1000"/>
                        </a:spcAft>
                      </a:pPr>
                      <a:r>
                        <a:rPr lang="en-US" sz="1800" dirty="0">
                          <a:effectLst/>
                        </a:rPr>
                        <a:t>115.71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836067702"/>
                  </a:ext>
                </a:extLst>
              </a:tr>
              <a:tr h="260002">
                <a:tc>
                  <a:txBody>
                    <a:bodyPr/>
                    <a:lstStyle/>
                    <a:p>
                      <a:pPr marL="0" marR="0" algn="r">
                        <a:lnSpc>
                          <a:spcPct val="115000"/>
                        </a:lnSpc>
                        <a:spcBef>
                          <a:spcPts val="0"/>
                        </a:spcBef>
                        <a:spcAft>
                          <a:spcPts val="1000"/>
                        </a:spcAft>
                      </a:pPr>
                      <a:r>
                        <a:rPr lang="en-US" sz="1800">
                          <a:effectLst/>
                        </a:rPr>
                        <a:t>Loss Percentage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r">
                        <a:lnSpc>
                          <a:spcPct val="115000"/>
                        </a:lnSpc>
                        <a:spcBef>
                          <a:spcPts val="0"/>
                        </a:spcBef>
                        <a:spcAft>
                          <a:spcPts val="1000"/>
                        </a:spcAft>
                        <a:tabLst>
                          <a:tab pos="228600" algn="dec"/>
                        </a:tabLst>
                      </a:pPr>
                      <a:r>
                        <a:rPr lang="en-US" sz="1800" dirty="0">
                          <a:effectLst/>
                        </a:rPr>
                        <a:t>22%</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4289136184"/>
                  </a:ext>
                </a:extLst>
              </a:tr>
              <a:tr h="536217">
                <a:tc>
                  <a:txBody>
                    <a:bodyPr/>
                    <a:lstStyle/>
                    <a:p>
                      <a:pPr marL="0" marR="0" algn="r">
                        <a:lnSpc>
                          <a:spcPct val="115000"/>
                        </a:lnSpc>
                        <a:spcBef>
                          <a:spcPts val="0"/>
                        </a:spcBef>
                        <a:spcAft>
                          <a:spcPts val="1000"/>
                        </a:spcAft>
                      </a:pPr>
                      <a:r>
                        <a:rPr lang="en-US" sz="1800" dirty="0">
                          <a:effectLst/>
                        </a:rPr>
                        <a:t>Average (kWh) Consumed Per Capita</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r">
                        <a:lnSpc>
                          <a:spcPct val="115000"/>
                        </a:lnSpc>
                        <a:spcBef>
                          <a:spcPts val="0"/>
                        </a:spcBef>
                        <a:spcAft>
                          <a:spcPts val="1000"/>
                        </a:spcAft>
                        <a:tabLst>
                          <a:tab pos="228600" algn="dec"/>
                        </a:tabLst>
                      </a:pPr>
                      <a:r>
                        <a:rPr lang="en-US" sz="1800" dirty="0">
                          <a:effectLst/>
                        </a:rPr>
                        <a:t>1138.3</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3567426739"/>
                  </a:ext>
                </a:extLst>
              </a:tr>
              <a:tr h="1288802">
                <a:tc>
                  <a:txBody>
                    <a:bodyPr/>
                    <a:lstStyle/>
                    <a:p>
                      <a:pPr marL="0" marR="0" algn="r">
                        <a:lnSpc>
                          <a:spcPct val="115000"/>
                        </a:lnSpc>
                        <a:spcBef>
                          <a:spcPts val="0"/>
                        </a:spcBef>
                        <a:spcAft>
                          <a:spcPts val="1000"/>
                        </a:spcAft>
                      </a:pPr>
                      <a:r>
                        <a:rPr lang="en-US" sz="1800" dirty="0">
                          <a:effectLst/>
                        </a:rPr>
                        <a:t>No. Of	</a:t>
                      </a:r>
                      <a:r>
                        <a:rPr lang="en-US" sz="1800" spc="-5" dirty="0">
                          <a:effectLst/>
                        </a:rPr>
                        <a:t>Consumers</a:t>
                      </a:r>
                      <a:endParaRPr lang="en-US" sz="1800" dirty="0">
                        <a:effectLst/>
                      </a:endParaRPr>
                    </a:p>
                    <a:p>
                      <a:pPr marL="0" marR="0" algn="r">
                        <a:lnSpc>
                          <a:spcPct val="115000"/>
                        </a:lnSpc>
                        <a:spcBef>
                          <a:spcPts val="0"/>
                        </a:spcBef>
                        <a:spcAft>
                          <a:spcPts val="1000"/>
                        </a:spcAft>
                      </a:pPr>
                      <a:r>
                        <a:rPr lang="en-US" sz="1800" dirty="0">
                          <a:effectLst/>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marL="0" marR="0" algn="r">
                        <a:lnSpc>
                          <a:spcPct val="115000"/>
                        </a:lnSpc>
                        <a:spcBef>
                          <a:spcPts val="0"/>
                        </a:spcBef>
                        <a:spcAft>
                          <a:spcPts val="1000"/>
                        </a:spcAft>
                        <a:tabLst>
                          <a:tab pos="228600" algn="dec"/>
                        </a:tabLst>
                      </a:pPr>
                      <a:r>
                        <a:rPr lang="en-US" sz="1800" dirty="0">
                          <a:effectLst/>
                        </a:rPr>
                        <a:t>502310</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3890434206"/>
                  </a:ext>
                </a:extLst>
              </a:tr>
            </a:tbl>
          </a:graphicData>
        </a:graphic>
      </p:graphicFrame>
    </p:spTree>
    <p:extLst>
      <p:ext uri="{BB962C8B-B14F-4D97-AF65-F5344CB8AC3E}">
        <p14:creationId xmlns:p14="http://schemas.microsoft.com/office/powerpoint/2010/main" val="1116380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6DD87-509E-41B5-9646-F2384DA5CD1F}"/>
              </a:ext>
            </a:extLst>
          </p:cNvPr>
          <p:cNvSpPr>
            <a:spLocks noGrp="1"/>
          </p:cNvSpPr>
          <p:nvPr>
            <p:ph type="title"/>
          </p:nvPr>
        </p:nvSpPr>
        <p:spPr/>
        <p:txBody>
          <a:bodyPr/>
          <a:lstStyle/>
          <a:p>
            <a:r>
              <a:rPr lang="en-US" dirty="0"/>
              <a:t>PENRA's renewable targets</a:t>
            </a:r>
          </a:p>
        </p:txBody>
      </p:sp>
      <p:graphicFrame>
        <p:nvGraphicFramePr>
          <p:cNvPr id="4" name="Content Placeholder 3">
            <a:extLst>
              <a:ext uri="{FF2B5EF4-FFF2-40B4-BE49-F238E27FC236}">
                <a16:creationId xmlns:a16="http://schemas.microsoft.com/office/drawing/2014/main" id="{C2767E58-4B3B-4FBC-9D86-676734039A86}"/>
              </a:ext>
            </a:extLst>
          </p:cNvPr>
          <p:cNvGraphicFramePr>
            <a:graphicFrameLocks noGrp="1"/>
          </p:cNvGraphicFramePr>
          <p:nvPr>
            <p:ph idx="1"/>
            <p:extLst>
              <p:ext uri="{D42A27DB-BD31-4B8C-83A1-F6EECF244321}">
                <p14:modId xmlns:p14="http://schemas.microsoft.com/office/powerpoint/2010/main" val="3691344469"/>
              </p:ext>
            </p:extLst>
          </p:nvPr>
        </p:nvGraphicFramePr>
        <p:xfrm>
          <a:off x="838200" y="1690688"/>
          <a:ext cx="10515600" cy="4577378"/>
        </p:xfrm>
        <a:graphic>
          <a:graphicData uri="http://schemas.openxmlformats.org/drawingml/2006/table">
            <a:tbl>
              <a:tblPr firstRow="1" firstCol="1" lastRow="1">
                <a:tableStyleId>{5C22544A-7EE6-4342-B048-85BDC9FD1C3A}</a:tableStyleId>
              </a:tblPr>
              <a:tblGrid>
                <a:gridCol w="3504378">
                  <a:extLst>
                    <a:ext uri="{9D8B030D-6E8A-4147-A177-3AD203B41FA5}">
                      <a16:colId xmlns:a16="http://schemas.microsoft.com/office/drawing/2014/main" val="1468070353"/>
                    </a:ext>
                  </a:extLst>
                </a:gridCol>
                <a:gridCol w="3505611">
                  <a:extLst>
                    <a:ext uri="{9D8B030D-6E8A-4147-A177-3AD203B41FA5}">
                      <a16:colId xmlns:a16="http://schemas.microsoft.com/office/drawing/2014/main" val="1603046626"/>
                    </a:ext>
                  </a:extLst>
                </a:gridCol>
                <a:gridCol w="3505611">
                  <a:extLst>
                    <a:ext uri="{9D8B030D-6E8A-4147-A177-3AD203B41FA5}">
                      <a16:colId xmlns:a16="http://schemas.microsoft.com/office/drawing/2014/main" val="492684260"/>
                    </a:ext>
                  </a:extLst>
                </a:gridCol>
              </a:tblGrid>
              <a:tr h="738629">
                <a:tc>
                  <a:txBody>
                    <a:bodyPr/>
                    <a:lstStyle/>
                    <a:p>
                      <a:pPr marL="0" marR="0">
                        <a:lnSpc>
                          <a:spcPct val="115000"/>
                        </a:lnSpc>
                        <a:spcBef>
                          <a:spcPts val="0"/>
                        </a:spcBef>
                        <a:spcAft>
                          <a:spcPts val="1000"/>
                        </a:spcAft>
                      </a:pPr>
                      <a:r>
                        <a:rPr lang="en-US" sz="1600" dirty="0">
                          <a:effectLst/>
                        </a:rPr>
                        <a:t>Renewable energy source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a:effectLst/>
                        </a:rPr>
                        <a:t>2020 target(Mw)</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600">
                          <a:effectLst/>
                        </a:rPr>
                        <a:t>Achieve by 2017(Mw)</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33548766"/>
                  </a:ext>
                </a:extLst>
              </a:tr>
              <a:tr h="633225">
                <a:tc>
                  <a:txBody>
                    <a:bodyPr/>
                    <a:lstStyle/>
                    <a:p>
                      <a:pPr marL="0" marR="0">
                        <a:lnSpc>
                          <a:spcPct val="115000"/>
                        </a:lnSpc>
                        <a:spcBef>
                          <a:spcPts val="0"/>
                        </a:spcBef>
                        <a:spcAft>
                          <a:spcPts val="1000"/>
                        </a:spcAft>
                      </a:pPr>
                      <a:r>
                        <a:rPr lang="en-US" sz="1600" dirty="0">
                          <a:effectLst/>
                        </a:rPr>
                        <a:t>Rooftops solar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2000" dirty="0">
                          <a:effectLst/>
                        </a:rPr>
                        <a:t>25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2000">
                          <a:effectLst/>
                        </a:rPr>
                        <a:t>1.5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69872980"/>
                  </a:ext>
                </a:extLst>
              </a:tr>
              <a:tr h="633225">
                <a:tc>
                  <a:txBody>
                    <a:bodyPr/>
                    <a:lstStyle/>
                    <a:p>
                      <a:pPr marL="0" marR="0">
                        <a:lnSpc>
                          <a:spcPct val="115000"/>
                        </a:lnSpc>
                        <a:spcBef>
                          <a:spcPts val="0"/>
                        </a:spcBef>
                        <a:spcAft>
                          <a:spcPts val="1000"/>
                        </a:spcAft>
                      </a:pPr>
                      <a:r>
                        <a:rPr lang="en-US" sz="1600" dirty="0">
                          <a:effectLst/>
                        </a:rPr>
                        <a:t>Utility scale PV and CSP</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2000" dirty="0">
                          <a:effectLst/>
                        </a:rPr>
                        <a:t>40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2000">
                          <a:effectLst/>
                        </a:rPr>
                        <a:t>16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67032820"/>
                  </a:ext>
                </a:extLst>
              </a:tr>
              <a:tr h="633225">
                <a:tc>
                  <a:txBody>
                    <a:bodyPr/>
                    <a:lstStyle/>
                    <a:p>
                      <a:pPr marL="0" marR="0">
                        <a:lnSpc>
                          <a:spcPct val="115000"/>
                        </a:lnSpc>
                        <a:spcBef>
                          <a:spcPts val="0"/>
                        </a:spcBef>
                        <a:spcAft>
                          <a:spcPts val="1000"/>
                        </a:spcAft>
                      </a:pPr>
                      <a:r>
                        <a:rPr lang="en-US" sz="1600" dirty="0">
                          <a:effectLst/>
                        </a:rPr>
                        <a:t>Wind</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2000" dirty="0">
                          <a:effectLst/>
                        </a:rPr>
                        <a:t>44</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2000">
                          <a:effectLst/>
                        </a:rPr>
                        <a:t>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54308127"/>
                  </a:ext>
                </a:extLst>
              </a:tr>
              <a:tr h="1305849">
                <a:tc>
                  <a:txBody>
                    <a:bodyPr/>
                    <a:lstStyle/>
                    <a:p>
                      <a:pPr marL="0" marR="0">
                        <a:lnSpc>
                          <a:spcPct val="115000"/>
                        </a:lnSpc>
                        <a:spcBef>
                          <a:spcPts val="0"/>
                        </a:spcBef>
                        <a:spcAft>
                          <a:spcPts val="1000"/>
                        </a:spcAft>
                      </a:pPr>
                      <a:r>
                        <a:rPr lang="en-US" sz="1600">
                          <a:effectLst/>
                        </a:rPr>
                        <a:t>Biomass(Animal and Landfill)</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2000" dirty="0">
                          <a:effectLst/>
                        </a:rPr>
                        <a:t>21</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2000" dirty="0">
                          <a:effectLst/>
                        </a:rPr>
                        <a:t>0.5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432996805"/>
                  </a:ext>
                </a:extLst>
              </a:tr>
              <a:tr h="633225">
                <a:tc>
                  <a:txBody>
                    <a:bodyPr/>
                    <a:lstStyle/>
                    <a:p>
                      <a:pPr marL="0" marR="0">
                        <a:lnSpc>
                          <a:spcPct val="115000"/>
                        </a:lnSpc>
                        <a:spcBef>
                          <a:spcPts val="0"/>
                        </a:spcBef>
                        <a:spcAft>
                          <a:spcPts val="1000"/>
                        </a:spcAft>
                      </a:pPr>
                      <a:r>
                        <a:rPr lang="en-US" sz="1600">
                          <a:effectLst/>
                        </a:rPr>
                        <a:t>Total</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2000">
                          <a:effectLst/>
                        </a:rPr>
                        <a:t>130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2000" dirty="0">
                          <a:effectLst/>
                        </a:rPr>
                        <a:t>18</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20870385"/>
                  </a:ext>
                </a:extLst>
              </a:tr>
            </a:tbl>
          </a:graphicData>
        </a:graphic>
      </p:graphicFrame>
    </p:spTree>
    <p:extLst>
      <p:ext uri="{BB962C8B-B14F-4D97-AF65-F5344CB8AC3E}">
        <p14:creationId xmlns:p14="http://schemas.microsoft.com/office/powerpoint/2010/main" val="4008659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1192C-7314-48F9-9B37-153A2A36A4E3}"/>
              </a:ext>
            </a:extLst>
          </p:cNvPr>
          <p:cNvSpPr>
            <a:spLocks noGrp="1"/>
          </p:cNvSpPr>
          <p:nvPr>
            <p:ph type="title"/>
          </p:nvPr>
        </p:nvSpPr>
        <p:spPr/>
        <p:txBody>
          <a:bodyPr/>
          <a:lstStyle/>
          <a:p>
            <a:r>
              <a:rPr lang="en-US" dirty="0"/>
              <a:t>Solar energy </a:t>
            </a:r>
          </a:p>
        </p:txBody>
      </p:sp>
      <p:sp>
        <p:nvSpPr>
          <p:cNvPr id="3" name="Content Placeholder 2">
            <a:extLst>
              <a:ext uri="{FF2B5EF4-FFF2-40B4-BE49-F238E27FC236}">
                <a16:creationId xmlns:a16="http://schemas.microsoft.com/office/drawing/2014/main" id="{04522359-F93C-4AAC-B6CD-26D321A46BBB}"/>
              </a:ext>
            </a:extLst>
          </p:cNvPr>
          <p:cNvSpPr>
            <a:spLocks noGrp="1"/>
          </p:cNvSpPr>
          <p:nvPr>
            <p:ph idx="1"/>
          </p:nvPr>
        </p:nvSpPr>
        <p:spPr/>
        <p:txBody>
          <a:bodyPr>
            <a:normAutofit/>
          </a:bodyPr>
          <a:lstStyle/>
          <a:p>
            <a:r>
              <a:rPr lang="en-US" dirty="0"/>
              <a:t>Palestine also have a great potential for some renewable energy sources</a:t>
            </a:r>
          </a:p>
          <a:p>
            <a:r>
              <a:rPr lang="en-US" dirty="0"/>
              <a:t>Solar energy is the most used and important source of renewable and sustainable energy, in which the energy from the fallen solar radiation is used and converted into energy</a:t>
            </a:r>
          </a:p>
          <a:p>
            <a:r>
              <a:rPr lang="en-US" dirty="0"/>
              <a:t> potentials, where the annual average of solar radiation is estimated to be around 5.4 kW h/m</a:t>
            </a:r>
            <a:r>
              <a:rPr lang="en-US" baseline="30000" dirty="0"/>
              <a:t>2</a:t>
            </a:r>
            <a:r>
              <a:rPr lang="en-US" dirty="0"/>
              <a:t>/ day and also the presence of the sun during the day is about 8 hours, 3000 hours during the year.</a:t>
            </a:r>
            <a:endParaRPr lang="ar-SA" dirty="0"/>
          </a:p>
          <a:p>
            <a:r>
              <a:rPr lang="en-US" dirty="0"/>
              <a:t>We have an area available for utility scale PV with a potential to produce 4011 MW  </a:t>
            </a:r>
          </a:p>
        </p:txBody>
      </p:sp>
    </p:spTree>
    <p:extLst>
      <p:ext uri="{BB962C8B-B14F-4D97-AF65-F5344CB8AC3E}">
        <p14:creationId xmlns:p14="http://schemas.microsoft.com/office/powerpoint/2010/main" val="635391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DA047-ADEF-4200-AE85-34FED78A7A93}"/>
              </a:ext>
            </a:extLst>
          </p:cNvPr>
          <p:cNvSpPr>
            <a:spLocks noGrp="1"/>
          </p:cNvSpPr>
          <p:nvPr>
            <p:ph type="title"/>
          </p:nvPr>
        </p:nvSpPr>
        <p:spPr/>
        <p:txBody>
          <a:bodyPr/>
          <a:lstStyle/>
          <a:p>
            <a:r>
              <a:rPr lang="en-US" dirty="0"/>
              <a:t>Wind energy</a:t>
            </a:r>
          </a:p>
        </p:txBody>
      </p:sp>
      <p:sp>
        <p:nvSpPr>
          <p:cNvPr id="3" name="Content Placeholder 2">
            <a:extLst>
              <a:ext uri="{FF2B5EF4-FFF2-40B4-BE49-F238E27FC236}">
                <a16:creationId xmlns:a16="http://schemas.microsoft.com/office/drawing/2014/main" id="{5A8F4E99-E0A0-4309-8166-03566654B990}"/>
              </a:ext>
            </a:extLst>
          </p:cNvPr>
          <p:cNvSpPr>
            <a:spLocks noGrp="1"/>
          </p:cNvSpPr>
          <p:nvPr>
            <p:ph idx="1"/>
          </p:nvPr>
        </p:nvSpPr>
        <p:spPr/>
        <p:txBody>
          <a:bodyPr>
            <a:normAutofit fontScale="92500"/>
          </a:bodyPr>
          <a:lstStyle/>
          <a:p>
            <a:r>
              <a:rPr lang="en-US" dirty="0"/>
              <a:t>Wind energy is one of the most important renewable and sustainable energy sources, as it depends mainly on wind speed and also on energy density</a:t>
            </a:r>
          </a:p>
          <a:p>
            <a:r>
              <a:rPr lang="en-US" dirty="0"/>
              <a:t> but at the present time in Palestine this source has not been utilized yet as there are no projects based on production and provision of wind energy.</a:t>
            </a:r>
          </a:p>
          <a:p>
            <a:r>
              <a:rPr lang="en-US" dirty="0"/>
              <a:t>Research team calculated the density of the energy generated by the wind in the Palestinian lands (West Bank and Gaza Strip) and classified these areas for four classifications at an altitude of 40 and 80 meters and it was found that the eastern lands of the city of Hebron are the most appropriate and most suitable for the exploitation and production of energy</a:t>
            </a:r>
          </a:p>
        </p:txBody>
      </p:sp>
    </p:spTree>
    <p:extLst>
      <p:ext uri="{BB962C8B-B14F-4D97-AF65-F5344CB8AC3E}">
        <p14:creationId xmlns:p14="http://schemas.microsoft.com/office/powerpoint/2010/main" val="3559763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57F25-B3CA-4B00-AE74-32E331546E1D}"/>
              </a:ext>
            </a:extLst>
          </p:cNvPr>
          <p:cNvSpPr>
            <a:spLocks noGrp="1"/>
          </p:cNvSpPr>
          <p:nvPr>
            <p:ph type="title"/>
          </p:nvPr>
        </p:nvSpPr>
        <p:spPr/>
        <p:txBody>
          <a:bodyPr/>
          <a:lstStyle/>
          <a:p>
            <a:endParaRPr lang="en-US" dirty="0"/>
          </a:p>
        </p:txBody>
      </p:sp>
      <p:pic>
        <p:nvPicPr>
          <p:cNvPr id="6" name="صورة 2">
            <a:extLst>
              <a:ext uri="{FF2B5EF4-FFF2-40B4-BE49-F238E27FC236}">
                <a16:creationId xmlns:a16="http://schemas.microsoft.com/office/drawing/2014/main" id="{DE50C0F0-DDA9-4B90-8F8F-DAD65AB965D2}"/>
              </a:ext>
            </a:extLst>
          </p:cNvPr>
          <p:cNvPicPr>
            <a:picLocks noGrp="1"/>
          </p:cNvPicPr>
          <p:nvPr>
            <p:ph idx="1"/>
          </p:nvPr>
        </p:nvPicPr>
        <p:blipFill>
          <a:blip r:embed="rId2" cstate="print"/>
          <a:srcRect/>
          <a:stretch>
            <a:fillRect/>
          </a:stretch>
        </p:blipFill>
        <p:spPr bwMode="auto">
          <a:xfrm>
            <a:off x="838199" y="1690688"/>
            <a:ext cx="5257799" cy="4802187"/>
          </a:xfrm>
          <a:prstGeom prst="rect">
            <a:avLst/>
          </a:prstGeom>
          <a:noFill/>
        </p:spPr>
      </p:pic>
      <p:pic>
        <p:nvPicPr>
          <p:cNvPr id="7" name="صورة 2">
            <a:extLst>
              <a:ext uri="{FF2B5EF4-FFF2-40B4-BE49-F238E27FC236}">
                <a16:creationId xmlns:a16="http://schemas.microsoft.com/office/drawing/2014/main" id="{72F409BB-7315-4229-B53D-B523D3DDD0CE}"/>
              </a:ext>
            </a:extLst>
          </p:cNvPr>
          <p:cNvPicPr/>
          <p:nvPr/>
        </p:nvPicPr>
        <p:blipFill>
          <a:blip r:embed="rId3" cstate="print"/>
          <a:srcRect/>
          <a:stretch>
            <a:fillRect/>
          </a:stretch>
        </p:blipFill>
        <p:spPr bwMode="auto">
          <a:xfrm>
            <a:off x="6096000" y="1690688"/>
            <a:ext cx="5257800" cy="4802187"/>
          </a:xfrm>
          <a:prstGeom prst="rect">
            <a:avLst/>
          </a:prstGeom>
          <a:noFill/>
        </p:spPr>
      </p:pic>
    </p:spTree>
    <p:extLst>
      <p:ext uri="{BB962C8B-B14F-4D97-AF65-F5344CB8AC3E}">
        <p14:creationId xmlns:p14="http://schemas.microsoft.com/office/powerpoint/2010/main" val="2644244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F01863-7155-4A55-95A5-DFA578F42086}"/>
              </a:ext>
            </a:extLst>
          </p:cNvPr>
          <p:cNvSpPr>
            <a:spLocks noGrp="1"/>
          </p:cNvSpPr>
          <p:nvPr>
            <p:ph type="title"/>
          </p:nvPr>
        </p:nvSpPr>
        <p:spPr/>
        <p:txBody>
          <a:bodyPr/>
          <a:lstStyle/>
          <a:p>
            <a:r>
              <a:rPr lang="en-US" b="1" dirty="0"/>
              <a:t>Biomass Energy:</a:t>
            </a:r>
            <a:br>
              <a:rPr lang="en-US" b="1" dirty="0"/>
            </a:br>
            <a:endParaRPr lang="en-US" dirty="0"/>
          </a:p>
        </p:txBody>
      </p:sp>
      <p:sp>
        <p:nvSpPr>
          <p:cNvPr id="3" name="Content Placeholder 2">
            <a:extLst>
              <a:ext uri="{FF2B5EF4-FFF2-40B4-BE49-F238E27FC236}">
                <a16:creationId xmlns:a16="http://schemas.microsoft.com/office/drawing/2014/main" id="{47251B6D-1016-499D-8566-A8E3106317DD}"/>
              </a:ext>
            </a:extLst>
          </p:cNvPr>
          <p:cNvSpPr>
            <a:spLocks noGrp="1"/>
          </p:cNvSpPr>
          <p:nvPr>
            <p:ph idx="1"/>
          </p:nvPr>
        </p:nvSpPr>
        <p:spPr/>
        <p:txBody>
          <a:bodyPr>
            <a:normAutofit lnSpcReduction="10000"/>
          </a:bodyPr>
          <a:lstStyle/>
          <a:p>
            <a:r>
              <a:rPr lang="en-US" dirty="0"/>
              <a:t>Biomass is important to be included in any energy mix for Palestine because of the high potential and the simplicity of using it .</a:t>
            </a:r>
          </a:p>
          <a:p>
            <a:r>
              <a:rPr lang="en-US" dirty="0"/>
              <a:t> The sources of this energy in Palestine are either from :</a:t>
            </a:r>
          </a:p>
          <a:p>
            <a:r>
              <a:rPr lang="en-US" dirty="0"/>
              <a:t>agricultural wastes resulting after harvesting crops or from the resulting waste from industries dependent on agricultural materials(Argo-Industry) </a:t>
            </a:r>
          </a:p>
          <a:p>
            <a:r>
              <a:rPr lang="en-US" dirty="0"/>
              <a:t> animal waste from animal manure, or from household waste(municipal waste)</a:t>
            </a:r>
          </a:p>
          <a:p>
            <a:r>
              <a:rPr lang="en-US" dirty="0"/>
              <a:t>Municipal waste can be used in the production of biogas to power combined heat and power. </a:t>
            </a:r>
          </a:p>
        </p:txBody>
      </p:sp>
    </p:spTree>
    <p:extLst>
      <p:ext uri="{BB962C8B-B14F-4D97-AF65-F5344CB8AC3E}">
        <p14:creationId xmlns:p14="http://schemas.microsoft.com/office/powerpoint/2010/main" val="15819433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isp">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1208</TotalTime>
  <Words>1126</Words>
  <Application>Microsoft Office PowerPoint</Application>
  <PresentationFormat>Widescreen</PresentationFormat>
  <Paragraphs>395</Paragraphs>
  <Slides>22</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22</vt:i4>
      </vt:variant>
    </vt:vector>
  </HeadingPairs>
  <TitlesOfParts>
    <vt:vector size="29" baseType="lpstr">
      <vt:lpstr>Arial</vt:lpstr>
      <vt:lpstr>Calibri</vt:lpstr>
      <vt:lpstr>Calibri Light</vt:lpstr>
      <vt:lpstr>Century Gothic</vt:lpstr>
      <vt:lpstr>Wingdings 3</vt:lpstr>
      <vt:lpstr>Office Theme</vt:lpstr>
      <vt:lpstr>Wisp</vt:lpstr>
      <vt:lpstr>Multi criteria analysis for Palestine energy mix </vt:lpstr>
      <vt:lpstr>PowerPoint Presentation</vt:lpstr>
      <vt:lpstr>Energy consumed in Palestine sources </vt:lpstr>
      <vt:lpstr>Energy sector indicators</vt:lpstr>
      <vt:lpstr>PENRA's renewable targets</vt:lpstr>
      <vt:lpstr>Solar energy </vt:lpstr>
      <vt:lpstr>Wind energy</vt:lpstr>
      <vt:lpstr>PowerPoint Presentation</vt:lpstr>
      <vt:lpstr>Biomass Energy: </vt:lpstr>
      <vt:lpstr>Animal waste</vt:lpstr>
      <vt:lpstr>Municipal waste </vt:lpstr>
      <vt:lpstr>Agricultural  waste </vt:lpstr>
      <vt:lpstr>Economic </vt:lpstr>
      <vt:lpstr>Environmental  </vt:lpstr>
      <vt:lpstr>Social </vt:lpstr>
      <vt:lpstr>Technical </vt:lpstr>
      <vt:lpstr>Scenario 1 (ideal case)</vt:lpstr>
      <vt:lpstr>Scenario 2(economic)</vt:lpstr>
      <vt:lpstr>Scenario 3(environmental)</vt:lpstr>
      <vt:lpstr>Scenario 4 (social)</vt:lpstr>
      <vt:lpstr>Conclusion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 criteria analysis for Palestine energy mix</dc:title>
  <dc:creator>Ahd Khuffash</dc:creator>
  <cp:lastModifiedBy>Ahd Khuffash</cp:lastModifiedBy>
  <cp:revision>39</cp:revision>
  <dcterms:created xsi:type="dcterms:W3CDTF">2020-01-17T19:22:33Z</dcterms:created>
  <dcterms:modified xsi:type="dcterms:W3CDTF">2020-06-17T20:02:53Z</dcterms:modified>
</cp:coreProperties>
</file>