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0" r:id="rId1"/>
  </p:sldMasterIdLst>
  <p:notesMasterIdLst>
    <p:notesMasterId r:id="rId29"/>
  </p:notesMasterIdLst>
  <p:sldIdLst>
    <p:sldId id="256" r:id="rId2"/>
    <p:sldId id="257" r:id="rId3"/>
    <p:sldId id="260" r:id="rId4"/>
    <p:sldId id="258" r:id="rId5"/>
    <p:sldId id="261" r:id="rId6"/>
    <p:sldId id="262" r:id="rId7"/>
    <p:sldId id="264" r:id="rId8"/>
    <p:sldId id="263" r:id="rId9"/>
    <p:sldId id="265" r:id="rId10"/>
    <p:sldId id="267" r:id="rId11"/>
    <p:sldId id="268" r:id="rId12"/>
    <p:sldId id="271" r:id="rId13"/>
    <p:sldId id="272" r:id="rId14"/>
    <p:sldId id="273" r:id="rId15"/>
    <p:sldId id="277" r:id="rId16"/>
    <p:sldId id="278" r:id="rId17"/>
    <p:sldId id="287" r:id="rId18"/>
    <p:sldId id="280" r:id="rId19"/>
    <p:sldId id="282" r:id="rId20"/>
    <p:sldId id="283" r:id="rId21"/>
    <p:sldId id="284" r:id="rId22"/>
    <p:sldId id="274" r:id="rId23"/>
    <p:sldId id="275" r:id="rId24"/>
    <p:sldId id="285" r:id="rId25"/>
    <p:sldId id="286" r:id="rId26"/>
    <p:sldId id="288" r:id="rId27"/>
    <p:sldId id="281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9F44"/>
    <a:srgbClr val="EFC895"/>
    <a:srgbClr val="5A82AE"/>
    <a:srgbClr val="FFCC66"/>
    <a:srgbClr val="CC3300"/>
    <a:srgbClr val="FF7C8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73098" autoAdjust="0"/>
  </p:normalViewPr>
  <p:slideViewPr>
    <p:cSldViewPr>
      <p:cViewPr varScale="1">
        <p:scale>
          <a:sx n="52" d="100"/>
          <a:sy n="52" d="100"/>
        </p:scale>
        <p:origin x="1932" y="78"/>
      </p:cViewPr>
      <p:guideLst>
        <p:guide orient="horz" pos="216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B267BB-2F5A-4991-8012-C5615425FDD3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94B194-EC1A-4C9B-B291-E570214F34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930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/>
              <a:t>في الوقت الحالي ومع التطور التكنلوجي , اصبح الناس يبحثون عن ادوات تساعدهم في اعمالهم اليومية , وتوفر عليهم الوقت والجهد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94B194-EC1A-4C9B-B291-E570214F341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7078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/>
              <a:t>ولانو اغلب المكانس الكهربائية المتوفرة حاليا حجمها كبير نوعا ما , ف بحثنا عن امكانية تصغير حجم مكنسة الكهرباء,</a:t>
            </a:r>
            <a:r>
              <a:rPr lang="en-US" dirty="0"/>
              <a:t> </a:t>
            </a:r>
          </a:p>
          <a:p>
            <a:r>
              <a:rPr lang="ar-SA" dirty="0"/>
              <a:t>وهي يدوية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94B194-EC1A-4C9B-B291-E570214F341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4184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/>
              <a:t>وهون طلعت فكرة هاد المشروع , في البداية فكرنا كيف نخلييه يكون اسهل اشي لليوزر , ف حكينا اسهل شي انو اليوزر بس يشغلو , وهو يستخدم كاميرا وايميج بروسسنج عشان يدور وين في منطقة وسخة و ينظفها , لكن بعد البحث تبين انها شبه مستحيلة , لانو احنا بننظف الارض , وكل ارض الها لون بلاط مختلف , وفي منو بكون عليه اشكال ف الايميج بروسسنج بكون صعب</a:t>
            </a:r>
          </a:p>
          <a:p>
            <a:endParaRPr lang="ar-SA" dirty="0"/>
          </a:p>
          <a:p>
            <a:r>
              <a:rPr lang="ar-SA" dirty="0"/>
              <a:t>تاني حل انو نعمل تطبيق اندرويد ونخلي اليوزر هو يتحكم فيها مانيوالي , بس حكينا بما انو هدفنا توفير الوقت برضو على الناس ف هيك همي بكونو كانهم بنظفو بايديهم يعني جزء من وقتهم ضايع , وكمان اذا كان ل حدا كبير بالعمر ما بعرف يسنخدم الجوال ف الروبوت بهاي الحالة بكون بلا فائدة</a:t>
            </a:r>
          </a:p>
          <a:p>
            <a:r>
              <a:rPr lang="ar-SA" dirty="0"/>
              <a:t> ف </a:t>
            </a:r>
          </a:p>
          <a:p>
            <a:r>
              <a:rPr lang="ar-SA" dirty="0"/>
              <a:t>الحل الاخير الي لقيناه انو نخلي اليوزر بس يشتغل الروبوت وهو اوتوماتيكلي بنظف الغرفة كلها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94B194-EC1A-4C9B-B291-E570214F341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0556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 L298n is a dual H-Bridge motor driver, so with one IC we can interface two DC motors which can be controlled in both clockwise and counter clockwise 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94B194-EC1A-4C9B-B291-E570214F341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8512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94B194-EC1A-4C9B-B291-E570214F341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788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like A small vacuum cleaner which we used instead of it the Vacuum cleaner used for cleaning cars Where we took what we needed from it.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94B194-EC1A-4C9B-B291-E570214F341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543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/>
        </p:nvGrpSpPr>
        <p:grpSpPr>
          <a:xfrm>
            <a:off x="0" y="0"/>
            <a:ext cx="9144000" cy="6400800"/>
            <a:chOff x="0" y="0"/>
            <a:chExt cx="9144000" cy="6400800"/>
          </a:xfrm>
        </p:grpSpPr>
        <p:sp>
          <p:nvSpPr>
            <p:cNvPr id="16" name="Rectangle 15"/>
            <p:cNvSpPr/>
            <p:nvPr/>
          </p:nvSpPr>
          <p:spPr>
            <a:xfrm>
              <a:off x="1828800" y="4572000"/>
              <a:ext cx="68580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0" y="0"/>
              <a:ext cx="9144000" cy="6400800"/>
              <a:chOff x="0" y="0"/>
              <a:chExt cx="9144000" cy="64008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0" y="0"/>
                <a:ext cx="1828800" cy="64008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0" y="4572000"/>
                <a:ext cx="9144000" cy="1828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reflection blurRad="6350" stA="50000" endA="300" endPos="38500" dist="508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0" y="45720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553200"/>
            <a:ext cx="1676400" cy="228600"/>
          </a:xfrm>
        </p:spPr>
        <p:txBody>
          <a:bodyPr vert="horz" lIns="91440" tIns="45720" rIns="91440" bIns="45720" rtlCol="0" anchor="t" anchorCtr="0"/>
          <a:lstStyle>
            <a:lvl1pPr marL="0" algn="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0F93FA5D-7551-4066-B49F-EA624F1BBD21}" type="datetimeFigureOut">
              <a:rPr lang="en-US" smtClean="0"/>
              <a:pPr/>
              <a:t>12/21/2017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1553" y="6553200"/>
            <a:ext cx="1676400" cy="228600"/>
          </a:xfrm>
        </p:spPr>
        <p:txBody>
          <a:bodyPr anchor="t" anchorCtr="0"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70076" y="6553200"/>
            <a:ext cx="762000" cy="228600"/>
          </a:xfrm>
          <a:noFill/>
          <a:ln>
            <a:noFill/>
          </a:ln>
          <a:effectLst/>
        </p:spPr>
        <p:txBody>
          <a:bodyPr/>
          <a:lstStyle>
            <a:lvl1pPr algn="ctr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A49657C8-9570-45AA-98FB-647B2817A1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5867400"/>
            <a:ext cx="6570722" cy="457200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>
                    <a:alpha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4648200"/>
            <a:ext cx="6553200" cy="1219200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3FA5D-7551-4066-B49F-EA624F1BBD21}" type="datetimeFigureOut">
              <a:rPr lang="en-US" smtClean="0"/>
              <a:pPr/>
              <a:t>12/21/2017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657C8-9570-45AA-98FB-647B2817A1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9144000" cy="6858000"/>
            <a:chOff x="-442912" y="457200"/>
            <a:chExt cx="9144000" cy="6858000"/>
          </a:xfrm>
        </p:grpSpPr>
        <p:sp>
          <p:nvSpPr>
            <p:cNvPr id="18" name="Rectangle 17"/>
            <p:cNvSpPr/>
            <p:nvPr/>
          </p:nvSpPr>
          <p:spPr>
            <a:xfrm>
              <a:off x="-442912" y="457200"/>
              <a:ext cx="9129712" cy="1676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872288" y="457200"/>
              <a:ext cx="182880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872288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1" name="Oval 20"/>
            <p:cNvSpPr/>
            <p:nvPr/>
          </p:nvSpPr>
          <p:spPr>
            <a:xfrm>
              <a:off x="7367588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2298700"/>
            <a:ext cx="1447800" cy="38274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286000"/>
            <a:ext cx="5943600" cy="38401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3FA5D-7551-4066-B49F-EA624F1BBD21}" type="datetimeFigureOut">
              <a:rPr lang="en-US" smtClean="0"/>
              <a:pPr/>
              <a:t>12/21/2017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8600" y="533400"/>
            <a:ext cx="762000" cy="609600"/>
          </a:xfrm>
        </p:spPr>
        <p:txBody>
          <a:bodyPr/>
          <a:lstStyle/>
          <a:p>
            <a:fld id="{A49657C8-9570-45AA-98FB-647B2817A1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3FA5D-7551-4066-B49F-EA624F1BBD21}" type="datetimeFigureOut">
              <a:rPr lang="en-US" smtClean="0"/>
              <a:pPr/>
              <a:t>12/21/2017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657C8-9570-45AA-98FB-647B2817A1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0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25146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28800" y="2514600"/>
              <a:ext cx="73152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667000"/>
            <a:ext cx="6629400" cy="1143000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4495800"/>
            <a:ext cx="1524000" cy="20574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200000"/>
              </a:lnSpc>
              <a:buNone/>
              <a:defRPr sz="16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1152" y="6556248"/>
            <a:ext cx="1673352" cy="228600"/>
          </a:xfrm>
        </p:spPr>
        <p:txBody>
          <a:bodyPr/>
          <a:lstStyle/>
          <a:p>
            <a:fld id="{0F93FA5D-7551-4066-B49F-EA624F1BBD21}" type="datetimeFigureOut">
              <a:rPr lang="en-US" smtClean="0"/>
              <a:pPr/>
              <a:t>12/21/2017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2808" y="6556248"/>
            <a:ext cx="1673352" cy="2286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67656" y="6556248"/>
            <a:ext cx="762000" cy="228600"/>
          </a:xfrm>
          <a:noFill/>
          <a:ln>
            <a:noFill/>
          </a:ln>
          <a:effectLst/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A49657C8-9570-45AA-98FB-647B2817A1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3FA5D-7551-4066-B49F-EA624F1BBD21}" type="datetimeFigureOut">
              <a:rPr lang="en-US" smtClean="0"/>
              <a:pPr/>
              <a:t>12/21/2017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657C8-9570-45AA-98FB-647B2817A1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91697"/>
            <a:ext cx="2971800" cy="639762"/>
          </a:xfrm>
        </p:spPr>
        <p:txBody>
          <a:bodyPr vert="horz" lIns="91440" tIns="45720" rIns="91440" bIns="45720" rtlCol="0" anchor="ctr" anchorCtr="0">
            <a:noAutofit/>
          </a:bodyPr>
          <a:lstStyle>
            <a:lvl1pPr marL="0" indent="0">
              <a:buNone/>
              <a:defRPr sz="22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47925" y="3137647"/>
            <a:ext cx="2971800" cy="299923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15000" y="2291697"/>
            <a:ext cx="2971800" cy="639762"/>
          </a:xfrm>
        </p:spPr>
        <p:txBody>
          <a:bodyPr anchor="ctr" anchorCtr="0">
            <a:noAutofit/>
          </a:bodyPr>
          <a:lstStyle>
            <a:lvl1pPr marL="0" indent="0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15000" y="3137647"/>
            <a:ext cx="2971800" cy="300196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3FA5D-7551-4066-B49F-EA624F1BBD21}" type="datetimeFigureOut">
              <a:rPr lang="en-US" smtClean="0"/>
              <a:pPr/>
              <a:t>12/21/2017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657C8-9570-45AA-98FB-647B2817A1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0" y="0"/>
            <a:ext cx="9144000" cy="1676400"/>
            <a:chOff x="0" y="0"/>
            <a:chExt cx="9144000" cy="16764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91440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3FA5D-7551-4066-B49F-EA624F1BBD21}" type="datetimeFigureOut">
              <a:rPr lang="en-US" smtClean="0"/>
              <a:pPr/>
              <a:t>12/21/2017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657C8-9570-45AA-98FB-647B2817A1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9"/>
          <p:cNvGrpSpPr/>
          <p:nvPr/>
        </p:nvGrpSpPr>
        <p:grpSpPr>
          <a:xfrm>
            <a:off x="0" y="0"/>
            <a:ext cx="1828800" cy="1676400"/>
            <a:chOff x="457200" y="457200"/>
            <a:chExt cx="1828800" cy="1676400"/>
          </a:xfrm>
        </p:grpSpPr>
        <p:sp>
          <p:nvSpPr>
            <p:cNvPr id="8" name="Rectangle 7"/>
            <p:cNvSpPr/>
            <p:nvPr/>
          </p:nvSpPr>
          <p:spPr>
            <a:xfrm>
              <a:off x="457200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Oval 8"/>
            <p:cNvSpPr/>
            <p:nvPr/>
          </p:nvSpPr>
          <p:spPr>
            <a:xfrm>
              <a:off x="952500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3FA5D-7551-4066-B49F-EA624F1BBD21}" type="datetimeFigureOut">
              <a:rPr lang="en-US" smtClean="0"/>
              <a:pPr/>
              <a:t>12/21/2017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657C8-9570-45AA-98FB-647B2817A1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6624" y="2446991"/>
            <a:ext cx="5715000" cy="353119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90"/>
            <a:ext cx="1524000" cy="2362200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 b="1">
                <a:solidFill>
                  <a:srgbClr val="000000">
                    <a:alpha val="50196"/>
                  </a:srgb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3FA5D-7551-4066-B49F-EA624F1BBD21}" type="datetimeFigureOut">
              <a:rPr lang="en-US" smtClean="0"/>
              <a:pPr/>
              <a:t>12/21/2017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657C8-9570-45AA-98FB-647B2817A1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06624" y="2450592"/>
            <a:ext cx="5715000" cy="3529584"/>
          </a:xfrm>
          <a:noFill/>
          <a:ln w="101600" cmpd="sng">
            <a:miter lim="800000"/>
          </a:ln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89"/>
            <a:ext cx="1527048" cy="235915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sz="14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3FA5D-7551-4066-B49F-EA624F1BBD21}" type="datetimeFigureOut">
              <a:rPr lang="en-US" smtClean="0"/>
              <a:pPr/>
              <a:t>12/21/2017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657C8-9570-45AA-98FB-647B2817A1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457200" y="0"/>
              <a:ext cx="86868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86000"/>
            <a:ext cx="62484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149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0F93FA5D-7551-4066-B49F-EA624F1BBD21}" type="datetimeFigureOut">
              <a:rPr lang="en-US" smtClean="0"/>
              <a:pPr/>
              <a:t>12/21/2017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400" y="533400"/>
            <a:ext cx="762000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A49657C8-9570-45AA-98FB-647B2817A10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1" r:id="rId1"/>
    <p:sldLayoutId id="2147483882" r:id="rId2"/>
    <p:sldLayoutId id="2147483883" r:id="rId3"/>
    <p:sldLayoutId id="2147483884" r:id="rId4"/>
    <p:sldLayoutId id="2147483885" r:id="rId5"/>
    <p:sldLayoutId id="2147483886" r:id="rId6"/>
    <p:sldLayoutId id="2147483887" r:id="rId7"/>
    <p:sldLayoutId id="2147483888" r:id="rId8"/>
    <p:sldLayoutId id="2147483889" r:id="rId9"/>
    <p:sldLayoutId id="2147483890" r:id="rId10"/>
    <p:sldLayoutId id="2147483891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 cap="small" spc="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1800"/>
        </a:spcBef>
        <a:buClr>
          <a:schemeClr val="accent1"/>
        </a:buClr>
        <a:buSzPct val="80000"/>
        <a:buFont typeface="Wingdings" pitchFamily="2" charset="2"/>
        <a:buChar char="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800"/>
        </a:spcBef>
        <a:buClr>
          <a:schemeClr val="accent2"/>
        </a:buClr>
        <a:buSzPct val="8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200"/>
        </a:spcBef>
        <a:buClr>
          <a:schemeClr val="accent3"/>
        </a:buClr>
        <a:buSzPct val="80000"/>
        <a:buFont typeface="Wingdings" pitchFamily="2" charset="2"/>
        <a:buChar char="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200"/>
        </a:spcBef>
        <a:buClr>
          <a:schemeClr val="accent4"/>
        </a:buClr>
        <a:buSzPct val="80000"/>
        <a:buFont typeface="Wingdings" pitchFamily="2" charset="2"/>
        <a:buChar char="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200"/>
        </a:spcBef>
        <a:buClr>
          <a:schemeClr val="accent5"/>
        </a:buClr>
        <a:buSzPct val="80000"/>
        <a:buFont typeface="Wingdings" pitchFamily="2" charset="2"/>
        <a:buChar char="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200"/>
        </a:spcBef>
        <a:buClr>
          <a:schemeClr val="accent6"/>
        </a:buClr>
        <a:buSzPct val="90000"/>
        <a:buFont typeface="Wingdings" pitchFamily="2" charset="2"/>
        <a:buChar char="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200"/>
        </a:spcBef>
        <a:buClr>
          <a:schemeClr val="accent1"/>
        </a:buClr>
        <a:buSzPct val="70000"/>
        <a:buFont typeface="Wingdings" pitchFamily="2" charset="2"/>
        <a:buChar char="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200"/>
        </a:spcBef>
        <a:buClr>
          <a:schemeClr val="accent3"/>
        </a:buClr>
        <a:buFont typeface="Courier New" pitchFamily="49" charset="0"/>
        <a:buChar char="o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2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83768" y="1196752"/>
            <a:ext cx="6241132" cy="1152128"/>
          </a:xfrm>
        </p:spPr>
        <p:txBody>
          <a:bodyPr>
            <a:noAutofit/>
          </a:bodyPr>
          <a:lstStyle/>
          <a:p>
            <a:r>
              <a:rPr lang="en-US" sz="5400" dirty="0">
                <a:latin typeface="Arial Black" panose="020B0A04020102020204" pitchFamily="34" charset="0"/>
              </a:rPr>
              <a:t>Cleaning Robot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F2FFBEB-64C5-4991-94E8-659966B7194E}"/>
              </a:ext>
            </a:extLst>
          </p:cNvPr>
          <p:cNvSpPr txBox="1">
            <a:spLocks/>
          </p:cNvSpPr>
          <p:nvPr/>
        </p:nvSpPr>
        <p:spPr>
          <a:xfrm>
            <a:off x="2081194" y="4938722"/>
            <a:ext cx="8305800" cy="381000"/>
          </a:xfrm>
          <a:prstGeom prst="rect">
            <a:avLst/>
          </a:prstGeom>
        </p:spPr>
        <p:txBody>
          <a:bodyPr vert="horz" lIns="91440" tIns="45720" rIns="91440" bIns="45720" rtlCol="0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>
            <a:lvl1pPr marL="0" indent="0" algn="l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None/>
              <a:defRPr sz="2000" kern="1200">
                <a:solidFill>
                  <a:schemeClr val="tx1">
                    <a:alpha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ts val="1800"/>
              </a:spcBef>
              <a:buClr>
                <a:schemeClr val="accent2"/>
              </a:buClr>
              <a:buSzPct val="80000"/>
              <a:buFont typeface="Wingdings" pitchFamily="2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1200"/>
              </a:spcBef>
              <a:buClr>
                <a:schemeClr val="accent3"/>
              </a:buClr>
              <a:buSzPct val="80000"/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1200"/>
              </a:spcBef>
              <a:buClr>
                <a:schemeClr val="accent4"/>
              </a:buClr>
              <a:buSzPct val="80000"/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1200"/>
              </a:spcBef>
              <a:buClr>
                <a:schemeClr val="accent5"/>
              </a:buClr>
              <a:buSzPct val="80000"/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1200"/>
              </a:spcBef>
              <a:buClr>
                <a:schemeClr val="accent6"/>
              </a:buClr>
              <a:buSzPct val="90000"/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1200"/>
              </a:spcBef>
              <a:buClr>
                <a:schemeClr val="accent1"/>
              </a:buClr>
              <a:buSzPct val="70000"/>
              <a:buFont typeface="Wingdings" pitchFamily="2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1200"/>
              </a:spcBef>
              <a:buClr>
                <a:schemeClr val="accent3"/>
              </a:buClr>
              <a:buFont typeface="Courier New" pitchFamily="49" charset="0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1200"/>
              </a:spcBef>
              <a:buClr>
                <a:schemeClr val="accent5"/>
              </a:buClr>
              <a:buFont typeface="Arial" pitchFamily="34" charset="0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Baskerville Old Face" panose="02020602080505020303" pitchFamily="18" charset="0"/>
              </a:rPr>
              <a:t>Students: Ahmad Dar Saleh</a:t>
            </a:r>
          </a:p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Baskerville Old Face" panose="02020602080505020303" pitchFamily="18" charset="0"/>
              </a:rPr>
              <a:t>                Ameer Dweikat</a:t>
            </a:r>
          </a:p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Baskerville Old Face" panose="02020602080505020303" pitchFamily="18" charset="0"/>
              </a:rPr>
              <a:t>                </a:t>
            </a:r>
          </a:p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Baskerville Old Face" panose="02020602080505020303" pitchFamily="18" charset="0"/>
              </a:rPr>
              <a:t>Supervisor : Aladdin Masri</a:t>
            </a:r>
          </a:p>
          <a:p>
            <a:endParaRPr lang="en-US" sz="1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6A30991-CD2F-40B7-965B-02209E8DB13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492" y="2132856"/>
            <a:ext cx="2068602" cy="206860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Hardware Components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Robot Body</a:t>
            </a:r>
          </a:p>
          <a:p>
            <a:pPr>
              <a:buNone/>
            </a:pPr>
            <a:r>
              <a:rPr lang="en-US" dirty="0"/>
              <a:t>       Robot Body is the mechanical part of the robot which contains wheels and vacuum</a:t>
            </a:r>
          </a:p>
          <a:p>
            <a:endParaRPr lang="en-US" b="1" dirty="0"/>
          </a:p>
          <a:p>
            <a:r>
              <a:rPr lang="en-US" b="1" dirty="0"/>
              <a:t>Microcontroller </a:t>
            </a:r>
          </a:p>
          <a:p>
            <a:pPr marL="0" indent="0">
              <a:buNone/>
            </a:pPr>
            <a:r>
              <a:rPr lang="en-US" dirty="0"/>
              <a:t>        In our project we Arduino Mega microcontroller.</a:t>
            </a:r>
          </a:p>
          <a:p>
            <a:pPr>
              <a:buNone/>
            </a:pP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/>
              <a:t>Hardware Components cont…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DC Motors</a:t>
            </a:r>
          </a:p>
          <a:p>
            <a:pPr>
              <a:buNone/>
            </a:pPr>
            <a:r>
              <a:rPr lang="en-US" dirty="0"/>
              <a:t>       In our project we use one dc motor, to control back wheels.</a:t>
            </a:r>
          </a:p>
          <a:p>
            <a:pPr>
              <a:buNone/>
            </a:pPr>
            <a:endParaRPr lang="en-US" dirty="0"/>
          </a:p>
          <a:p>
            <a:pPr lvl="0"/>
            <a:r>
              <a:rPr lang="en-US" b="1" dirty="0"/>
              <a:t>H-Bridge Motor Driver</a:t>
            </a:r>
          </a:p>
          <a:p>
            <a:pPr marL="0" lvl="0" indent="0">
              <a:buNone/>
            </a:pPr>
            <a:r>
              <a:rPr lang="en-US" b="1" dirty="0"/>
              <a:t>	</a:t>
            </a:r>
            <a:r>
              <a:rPr lang="en-US" dirty="0"/>
              <a:t>In our project we use two H-Bridge one for 	Dc Motor and one for Floor cloth Motors.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/>
              <a:t>Hardware Components cont…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2286000"/>
            <a:ext cx="6248400" cy="3840163"/>
          </a:xfrm>
        </p:spPr>
        <p:txBody>
          <a:bodyPr>
            <a:noAutofit/>
          </a:bodyPr>
          <a:lstStyle/>
          <a:p>
            <a:r>
              <a:rPr lang="en-US" sz="2800" b="1" dirty="0"/>
              <a:t>Sensors :</a:t>
            </a:r>
          </a:p>
          <a:p>
            <a:pPr marL="0" indent="0">
              <a:buNone/>
            </a:pPr>
            <a:r>
              <a:rPr lang="en-US" sz="1800" dirty="0"/>
              <a:t>	1. sensors are used to detect obstacles.</a:t>
            </a:r>
          </a:p>
          <a:p>
            <a:pPr marL="0" indent="0">
              <a:buNone/>
            </a:pPr>
            <a:r>
              <a:rPr lang="en-US" sz="1800" dirty="0"/>
              <a:t>	2. We used Four Ultrasonic sensors, in front, left, 	     right and back</a:t>
            </a:r>
          </a:p>
          <a:p>
            <a:pPr marL="0" indent="0">
              <a:buNone/>
            </a:pPr>
            <a:endParaRPr lang="en-US" sz="1800" dirty="0"/>
          </a:p>
          <a:p>
            <a:r>
              <a:rPr lang="en-US" sz="2400" b="1" dirty="0"/>
              <a:t>Switch's:</a:t>
            </a:r>
          </a:p>
          <a:p>
            <a:pPr marL="457200" lvl="1" indent="0">
              <a:buNone/>
            </a:pPr>
            <a:r>
              <a:rPr lang="en-US" sz="1800" b="1" dirty="0"/>
              <a:t>        </a:t>
            </a:r>
            <a:r>
              <a:rPr lang="en-US" sz="1800" dirty="0"/>
              <a:t>We Use 3 switch's one for run the robot and one</a:t>
            </a:r>
          </a:p>
          <a:p>
            <a:pPr marL="457200" lvl="1" indent="0">
              <a:buNone/>
            </a:pPr>
            <a:r>
              <a:rPr lang="en-US" sz="1800" dirty="0"/>
              <a:t>        for vertical/horizontal cleaning, and one for the </a:t>
            </a:r>
            <a:r>
              <a:rPr lang="en-US" sz="1800" dirty="0" err="1"/>
              <a:t>vaccum</a:t>
            </a:r>
            <a:endParaRPr lang="en-US" sz="1800" b="1" dirty="0"/>
          </a:p>
          <a:p>
            <a:pPr>
              <a:buNone/>
            </a:pP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/>
              <a:t>Hardware Components cont…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2060848"/>
            <a:ext cx="6248400" cy="4464496"/>
          </a:xfrm>
        </p:spPr>
        <p:txBody>
          <a:bodyPr>
            <a:normAutofit fontScale="62500" lnSpcReduction="20000"/>
          </a:bodyPr>
          <a:lstStyle/>
          <a:p>
            <a:r>
              <a:rPr lang="en-US" sz="3600" b="1" dirty="0"/>
              <a:t>Water switch</a:t>
            </a:r>
          </a:p>
          <a:p>
            <a:pPr marL="457200" lvl="1" indent="0">
              <a:lnSpc>
                <a:spcPct val="120000"/>
              </a:lnSpc>
              <a:buNone/>
            </a:pPr>
            <a:r>
              <a:rPr lang="en-US" sz="3400" b="1" dirty="0"/>
              <a:t>      </a:t>
            </a:r>
            <a:r>
              <a:rPr lang="en-US" sz="3400" dirty="0"/>
              <a:t>we use water switch for water tank to close   </a:t>
            </a:r>
          </a:p>
          <a:p>
            <a:pPr marL="457200" lvl="1" indent="0">
              <a:lnSpc>
                <a:spcPct val="120000"/>
              </a:lnSpc>
              <a:buNone/>
            </a:pPr>
            <a:r>
              <a:rPr lang="en-US" sz="3400" dirty="0"/>
              <a:t>        control tank or open it.</a:t>
            </a:r>
          </a:p>
          <a:p>
            <a:pPr marL="457200" lvl="1" indent="0">
              <a:lnSpc>
                <a:spcPct val="120000"/>
              </a:lnSpc>
              <a:buNone/>
            </a:pPr>
            <a:endParaRPr lang="en-US" sz="3400" b="1" dirty="0"/>
          </a:p>
          <a:p>
            <a:r>
              <a:rPr lang="en-US" sz="3600" b="1" dirty="0"/>
              <a:t>Servo Motor</a:t>
            </a:r>
          </a:p>
          <a:p>
            <a:pPr marL="0" indent="0">
              <a:buNone/>
            </a:pPr>
            <a:r>
              <a:rPr lang="en-US" sz="3600" b="1" dirty="0"/>
              <a:t>      	 </a:t>
            </a:r>
            <a:r>
              <a:rPr lang="en-US" sz="3600" dirty="0"/>
              <a:t>We used it to control the front wheels 	  direction.</a:t>
            </a:r>
            <a:endParaRPr lang="en-US" sz="3600" b="1" dirty="0"/>
          </a:p>
          <a:p>
            <a:endParaRPr lang="en-US" sz="3600" b="1" dirty="0"/>
          </a:p>
          <a:p>
            <a:pPr marL="0" indent="0">
              <a:buNone/>
            </a:pPr>
            <a:r>
              <a:rPr lang="en-US" b="1" dirty="0"/>
              <a:t>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Software Algorithm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classify the problems depends on the position of obstacles to three cases :</a:t>
            </a:r>
          </a:p>
          <a:p>
            <a:r>
              <a:rPr lang="en-US" b="1" u="sng" dirty="0"/>
              <a:t>Case1 :</a:t>
            </a:r>
            <a:r>
              <a:rPr lang="en-US" dirty="0"/>
              <a:t>No obstacle at all the room</a:t>
            </a:r>
            <a:endParaRPr lang="en-US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74CDAD3-FB71-45AB-BDBD-5970F24F66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250" y="3933056"/>
            <a:ext cx="4838700" cy="2466975"/>
          </a:xfrm>
          <a:prstGeom prst="rect">
            <a:avLst/>
          </a:prstGeom>
        </p:spPr>
      </p:pic>
      <p:sp>
        <p:nvSpPr>
          <p:cNvPr id="4" name="Arrow: Right 3">
            <a:extLst>
              <a:ext uri="{FF2B5EF4-FFF2-40B4-BE49-F238E27FC236}">
                <a16:creationId xmlns:a16="http://schemas.microsoft.com/office/drawing/2014/main" id="{A429A9DC-6742-4F7A-A049-5CDF060429AF}"/>
              </a:ext>
            </a:extLst>
          </p:cNvPr>
          <p:cNvSpPr/>
          <p:nvPr/>
        </p:nvSpPr>
        <p:spPr>
          <a:xfrm rot="16200000">
            <a:off x="6876256" y="5445224"/>
            <a:ext cx="216024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D65165F4-DED4-4768-9C42-289EC0B7CE88}"/>
              </a:ext>
            </a:extLst>
          </p:cNvPr>
          <p:cNvSpPr/>
          <p:nvPr/>
        </p:nvSpPr>
        <p:spPr>
          <a:xfrm rot="10800000">
            <a:off x="6372200" y="5862448"/>
            <a:ext cx="216024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/>
              <a:t>Software Algorithm cont…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/>
              <a:t>Case2 :</a:t>
            </a:r>
            <a:r>
              <a:rPr lang="en-US" dirty="0"/>
              <a:t>No obstacle at the center of the room and all obstacles are only in the corners or at the center of two ends only. </a:t>
            </a:r>
            <a:endParaRPr lang="en-US" sz="1800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21111C1-07AB-4ED5-9110-FC11622D4C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706" y="3933056"/>
            <a:ext cx="4222670" cy="19442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/>
              <a:t>Software Algorithm cont…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/>
              <a:t>Case3: </a:t>
            </a:r>
            <a:r>
              <a:rPr lang="en-US" dirty="0"/>
              <a:t>there is obstacles in the center.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317D1A9-01CE-45F8-8113-488140670F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3808" y="3645024"/>
            <a:ext cx="4676775" cy="2343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/>
              <a:t>Software Algorithm cont…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Our Algorithm has 4 states: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41FEE81-DA24-4CD3-9F58-D9164B21FB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2444" y="3053394"/>
            <a:ext cx="5735980" cy="3444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76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/>
              <a:t>Software Algorithm cont…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This algorithm solve all previous cases. The coming flow chart will illustrate the algorithm.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116632"/>
            <a:ext cx="6248400" cy="936104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>Software Algorithms cont…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0A9DAE0-9B79-40C6-A824-1B2A0DD223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Idea</a:t>
            </a:r>
          </a:p>
          <a:p>
            <a:r>
              <a:rPr lang="en-US" sz="1800" dirty="0"/>
              <a:t>Features</a:t>
            </a:r>
          </a:p>
          <a:p>
            <a:r>
              <a:rPr lang="en-US" sz="1800" dirty="0"/>
              <a:t>Hardware Components</a:t>
            </a:r>
          </a:p>
          <a:p>
            <a:r>
              <a:rPr lang="en-US" sz="1800" dirty="0"/>
              <a:t>Software Algorithm</a:t>
            </a:r>
          </a:p>
          <a:p>
            <a:r>
              <a:rPr lang="en-US" sz="1800" dirty="0"/>
              <a:t>Problems</a:t>
            </a:r>
          </a:p>
          <a:p>
            <a:r>
              <a:rPr lang="en-US" sz="1800" dirty="0"/>
              <a:t> Future Work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/>
              <a:t>Software Algorithm Example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989FC8BA-94F6-481E-81D3-5BC97635E9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2492896"/>
            <a:ext cx="5950024" cy="3096343"/>
          </a:xfrm>
        </p:spPr>
      </p:pic>
      <p:sp>
        <p:nvSpPr>
          <p:cNvPr id="9" name="Arrow: Right 8">
            <a:extLst>
              <a:ext uri="{FF2B5EF4-FFF2-40B4-BE49-F238E27FC236}">
                <a16:creationId xmlns:a16="http://schemas.microsoft.com/office/drawing/2014/main" id="{643D8351-FA52-4EA6-A01E-5DCE801FCB1A}"/>
              </a:ext>
            </a:extLst>
          </p:cNvPr>
          <p:cNvSpPr/>
          <p:nvPr/>
        </p:nvSpPr>
        <p:spPr>
          <a:xfrm rot="16200000">
            <a:off x="6408204" y="4473116"/>
            <a:ext cx="288032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/>
              <a:t>Software Algorithm Example cont…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BDA3FA5-DB16-48D9-B13E-8226BA9093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2564904"/>
            <a:ext cx="5918222" cy="3056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33302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/>
              <a:t>Problems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dirty="0"/>
              <a:t>Use Image processing to detect the garbage.</a:t>
            </a:r>
          </a:p>
          <a:p>
            <a:pPr lvl="0"/>
            <a:endParaRPr lang="ar-SA" dirty="0"/>
          </a:p>
          <a:p>
            <a:pPr lvl="0"/>
            <a:r>
              <a:rPr lang="en-US" dirty="0"/>
              <a:t>The Algorithm that will make the car move smoothly.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The problem of unavailable Electronic parts.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The problem of find a suitable toy car that will carry the vacuum and water module.</a:t>
            </a:r>
          </a:p>
          <a:p>
            <a:pPr lvl="0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/>
              <a:t>future 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Control the robot use mobile app.</a:t>
            </a:r>
          </a:p>
          <a:p>
            <a:pPr marL="0" lvl="0" indent="0">
              <a:buNone/>
            </a:pPr>
            <a:endParaRPr lang="en-US" dirty="0"/>
          </a:p>
          <a:p>
            <a:pPr lvl="0"/>
            <a:r>
              <a:rPr lang="en-US" dirty="0"/>
              <a:t>Make the robot respond to voice commands</a:t>
            </a:r>
            <a:r>
              <a:rPr lang="ar-SA" dirty="0"/>
              <a:t>.</a:t>
            </a:r>
            <a:endParaRPr lang="en-US" dirty="0"/>
          </a:p>
          <a:p>
            <a:endParaRPr lang="en-US" dirty="0"/>
          </a:p>
          <a:p>
            <a:r>
              <a:rPr lang="en-US" dirty="0"/>
              <a:t>Make the robot work for the carpet.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D62242-8CFB-4A24-9489-CE28882A5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Demo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331C190-BD5C-4DB1-A0A0-50F2CDDCA9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AB709D6-32A4-481D-B415-0DACA3C705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4428" y="2657909"/>
            <a:ext cx="3096344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7680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D2205-2964-4494-97AA-CF8289A427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demo">
            <a:hlinkClick r:id="" action="ppaction://media"/>
            <a:extLst>
              <a:ext uri="{FF2B5EF4-FFF2-40B4-BE49-F238E27FC236}">
                <a16:creationId xmlns:a16="http://schemas.microsoft.com/office/drawing/2014/main" id="{FD5E1F74-62ED-4698-B95E-2790003A61EB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420613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453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0EC0AD-1F44-4A2B-86A9-C7E0DA6CF9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/>
          <a:p>
            <a:pPr algn="ctr"/>
            <a:r>
              <a:rPr lang="en-US" dirty="0"/>
              <a:t>Before Thank You ?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A131C18-63AA-44DF-A9A9-066E85E8B9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5" y="2731798"/>
            <a:ext cx="2880320" cy="2880320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B03C3A8-2B95-460D-A675-19790873A4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852936"/>
            <a:ext cx="3943202" cy="2442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034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3CDDA3-646B-4FAD-9479-C81D377A34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Any Questions?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0EDCB6E-E754-48BE-99CE-A70149AC2E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399" y="1981200"/>
            <a:ext cx="4648200" cy="4648200"/>
          </a:xfrm>
          <a:prstGeom prst="rect">
            <a:avLst/>
          </a:prstGeom>
        </p:spPr>
      </p:pic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02835BE5-0618-4275-BB2F-222CBEF8DE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4495" y="2204864"/>
            <a:ext cx="2952305" cy="384016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Idea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Most of the people are working and they did not have enough time to clean. </a:t>
            </a:r>
          </a:p>
        </p:txBody>
      </p:sp>
      <p:pic>
        <p:nvPicPr>
          <p:cNvPr id="4" name="Picture 3" descr="ar123620481501323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240" y="3571876"/>
            <a:ext cx="2428892" cy="2286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Idea</a:t>
            </a:r>
            <a:r>
              <a:rPr lang="ar-SA" dirty="0"/>
              <a:t> </a:t>
            </a:r>
            <a:r>
              <a:rPr lang="en-US" dirty="0"/>
              <a:t>cont…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Most of vacuum robots in the market are expensive and may be large in size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E775C40-8568-4B6B-A8BF-BB3B91798E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3428002"/>
            <a:ext cx="4392488" cy="29523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Idea cont…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3000" b="1" dirty="0"/>
              <a:t>Therefore…</a:t>
            </a:r>
          </a:p>
          <a:p>
            <a:r>
              <a:rPr lang="en-US" dirty="0"/>
              <a:t>This project is built to be one of the advantages for human to clean the floor</a:t>
            </a:r>
            <a:r>
              <a:rPr lang="ar-SA" dirty="0"/>
              <a:t>.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525C3F5-881D-4E3C-A7D6-B02637B195B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771800" y="3717032"/>
            <a:ext cx="5328592" cy="2912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Automatic cleaning, the user just run it.</a:t>
            </a:r>
          </a:p>
          <a:p>
            <a:endParaRPr lang="en-US" dirty="0"/>
          </a:p>
          <a:p>
            <a:r>
              <a:rPr lang="en-US" dirty="0"/>
              <a:t>Low cost, cost of body, the sensors, Arduino and the motors.</a:t>
            </a:r>
          </a:p>
          <a:p>
            <a:endParaRPr lang="en-US" dirty="0"/>
          </a:p>
          <a:p>
            <a:r>
              <a:rPr lang="en-US" dirty="0"/>
              <a:t>It’s size allow it to enter a small area.</a:t>
            </a:r>
          </a:p>
          <a:p>
            <a:endParaRPr lang="en-US" dirty="0"/>
          </a:p>
          <a:p>
            <a:r>
              <a:rPr lang="en-US" dirty="0"/>
              <a:t>Two functionalities: suck up dust and dirt and sweeps the ground.</a:t>
            </a:r>
          </a:p>
          <a:p>
            <a:endParaRPr lang="ar-SA" dirty="0"/>
          </a:p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void any obstacle at any corner of the room.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857620" y="3714752"/>
            <a:ext cx="2786082" cy="135732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857620" y="3721899"/>
            <a:ext cx="500066" cy="35719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118912" y="4714884"/>
            <a:ext cx="500066" cy="35719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143636" y="3721899"/>
            <a:ext cx="500066" cy="35719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57652" y="4696863"/>
            <a:ext cx="500066" cy="35719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 animBg="1"/>
      <p:bldP spid="9" grpId="0" animBg="1"/>
      <p:bldP spid="10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Features cont…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void any obstacle at the center of the room, which may be discrete or continuous.</a:t>
            </a:r>
          </a:p>
          <a:p>
            <a:endParaRPr lang="en-US" dirty="0"/>
          </a:p>
          <a:p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sz="1900" dirty="0"/>
              <a:t>                       Discrete                                        </a:t>
            </a:r>
            <a:r>
              <a:rPr lang="en-US" sz="2000" dirty="0"/>
              <a:t>Continuous</a:t>
            </a:r>
            <a:endParaRPr lang="en-US" sz="1900" dirty="0"/>
          </a:p>
        </p:txBody>
      </p:sp>
      <p:sp>
        <p:nvSpPr>
          <p:cNvPr id="4" name="Rectangle 3"/>
          <p:cNvSpPr/>
          <p:nvPr/>
        </p:nvSpPr>
        <p:spPr>
          <a:xfrm>
            <a:off x="2714612" y="3214686"/>
            <a:ext cx="2786082" cy="135732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571868" y="3714752"/>
            <a:ext cx="1000132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715008" y="3214686"/>
            <a:ext cx="2786082" cy="135732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858016" y="3643314"/>
            <a:ext cx="1643074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6" grpId="0" animBg="1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Features cont…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Four starting points , and this to avoid more obstacles through our algorithm.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071802" y="3214686"/>
            <a:ext cx="4000528" cy="207170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071802" y="3214686"/>
            <a:ext cx="500066" cy="78581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2"/>
          </a:lnRef>
          <a:fillRef idx="1001">
            <a:schemeClr val="lt1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71802" y="3857628"/>
            <a:ext cx="500066" cy="14287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572264" y="4500570"/>
            <a:ext cx="500066" cy="78581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2"/>
          </a:lnRef>
          <a:fillRef idx="1001">
            <a:schemeClr val="lt1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572264" y="4500570"/>
            <a:ext cx="500066" cy="14287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16200000">
            <a:off x="6429388" y="3071810"/>
            <a:ext cx="500066" cy="78581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2"/>
          </a:lnRef>
          <a:fillRef idx="1001">
            <a:schemeClr val="lt1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 rot="16200000">
            <a:off x="6107917" y="3393281"/>
            <a:ext cx="500066" cy="14287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16200000">
            <a:off x="3214678" y="4643446"/>
            <a:ext cx="500066" cy="78581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2"/>
          </a:lnRef>
          <a:fillRef idx="1001">
            <a:schemeClr val="lt1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 rot="16200000">
            <a:off x="3536149" y="4964917"/>
            <a:ext cx="500066" cy="14287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5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</p:bldLst>
  </p:timing>
</p:sld>
</file>

<file path=ppt/theme/theme1.xml><?xml version="1.0" encoding="utf-8"?>
<a:theme xmlns:a="http://schemas.openxmlformats.org/drawingml/2006/main" name="Mod">
  <a:themeElements>
    <a:clrScheme name="Mod">
      <a:dk1>
        <a:sysClr val="windowText" lastClr="000000"/>
      </a:dk1>
      <a:lt1>
        <a:sysClr val="window" lastClr="FFFFFF"/>
      </a:lt1>
      <a:dk2>
        <a:srgbClr val="065218"/>
      </a:dk2>
      <a:lt2>
        <a:srgbClr val="EDF3AE"/>
      </a:lt2>
      <a:accent1>
        <a:srgbClr val="8FCB17"/>
      </a:accent1>
      <a:accent2>
        <a:srgbClr val="769F11"/>
      </a:accent2>
      <a:accent3>
        <a:srgbClr val="D4E336"/>
      </a:accent3>
      <a:accent4>
        <a:srgbClr val="0C8228"/>
      </a:accent4>
      <a:accent5>
        <a:srgbClr val="C0EDA8"/>
      </a:accent5>
      <a:accent6>
        <a:srgbClr val="3B4F18"/>
      </a:accent6>
      <a:hlink>
        <a:srgbClr val="0A6A21"/>
      </a:hlink>
      <a:folHlink>
        <a:srgbClr val="406EA5"/>
      </a:folHlink>
    </a:clrScheme>
    <a:fontScheme name="Mo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Brooklet">
      <a:fillStyleLst>
        <a:solidFill>
          <a:schemeClr val="phClr">
            <a:tint val="100000"/>
          </a:schemeClr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6175" cap="flat" cmpd="sng" algn="ctr">
          <a:solidFill>
            <a:schemeClr val="phClr">
              <a:alpha val="100000"/>
            </a:schemeClr>
          </a:solidFill>
          <a:prstDash val="solid"/>
        </a:ln>
        <a:ln w="16350" cap="flat" cmpd="sng" algn="ctr">
          <a:solidFill>
            <a:schemeClr val="phClr">
              <a:alpha val="100000"/>
            </a:schemeClr>
          </a:solidFill>
          <a:prstDash val="solid"/>
        </a:ln>
        <a:ln w="29525" cap="flat" cmpd="sng" algn="ctr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orthographicFront"/>
            <a:lightRig rig="soft" dir="t">
              <a:rot lat="0" lon="0" rev="0"/>
            </a:lightRig>
          </a:scene3d>
        </a:effectStyle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perspectiveFront" fov="7200000"/>
            <a:lightRig rig="glow" dir="t">
              <a:rot lat="0" lon="0" rev="21000000"/>
            </a:lightRig>
          </a:scene3d>
          <a:sp3d>
            <a:bevelT w="304800" h="44450"/>
            <a:bevelB w="304800" h="4445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perspectiveFront" fov="0"/>
            <a:lightRig rig="glow" dir="t">
              <a:rot lat="0" lon="0" rev="21000000"/>
            </a:lightRig>
          </a:scene3d>
          <a:sp3d>
            <a:bevelT w="342900" h="38100" prst="softRound"/>
            <a:bevelB w="342900" h="38100" prst="softRound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>
            <a:satMod val="125000"/>
          </a:schemeClr>
        </a:solidFill>
        <a:solidFill>
          <a:schemeClr val="phClr">
            <a:shade val="30000"/>
            <a:satMod val="150000"/>
          </a:schemeClr>
        </a:solidFill>
        <a:gradFill>
          <a:gsLst>
            <a:gs pos="0">
              <a:schemeClr val="phClr">
                <a:tint val="100000"/>
                <a:shade val="80000"/>
                <a:satMod val="135000"/>
              </a:schemeClr>
            </a:gs>
            <a:gs pos="55000">
              <a:schemeClr val="phClr">
                <a:tint val="70000"/>
                <a:shade val="100000"/>
                <a:satMod val="150000"/>
              </a:schemeClr>
            </a:gs>
            <a:gs pos="100000">
              <a:schemeClr val="phClr">
                <a:tint val="70000"/>
                <a:shade val="100000"/>
                <a:satMod val="15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</Template>
  <TotalTime>1208</TotalTime>
  <Words>702</Words>
  <Application>Microsoft Office PowerPoint</Application>
  <PresentationFormat>On-screen Show (4:3)</PresentationFormat>
  <Paragraphs>114</Paragraphs>
  <Slides>27</Slides>
  <Notes>6</Notes>
  <HiddenSlides>0</HiddenSlides>
  <MMClips>1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6" baseType="lpstr">
      <vt:lpstr>Arial</vt:lpstr>
      <vt:lpstr>Arial Black</vt:lpstr>
      <vt:lpstr>Baskerville Old Face</vt:lpstr>
      <vt:lpstr>Calibri</vt:lpstr>
      <vt:lpstr>Courier New</vt:lpstr>
      <vt:lpstr>Tahoma</vt:lpstr>
      <vt:lpstr>Trebuchet MS</vt:lpstr>
      <vt:lpstr>Wingdings</vt:lpstr>
      <vt:lpstr>Mod</vt:lpstr>
      <vt:lpstr>PowerPoint Presentation</vt:lpstr>
      <vt:lpstr>outline</vt:lpstr>
      <vt:lpstr>Idea</vt:lpstr>
      <vt:lpstr>Idea cont…</vt:lpstr>
      <vt:lpstr>Idea cont…</vt:lpstr>
      <vt:lpstr>Features</vt:lpstr>
      <vt:lpstr>Features</vt:lpstr>
      <vt:lpstr>Features cont…</vt:lpstr>
      <vt:lpstr>Features cont…</vt:lpstr>
      <vt:lpstr>Hardware Components</vt:lpstr>
      <vt:lpstr>Hardware Components cont…</vt:lpstr>
      <vt:lpstr>Hardware Components cont…</vt:lpstr>
      <vt:lpstr>Hardware Components cont…</vt:lpstr>
      <vt:lpstr>Software Algorithm</vt:lpstr>
      <vt:lpstr>Software Algorithm cont…</vt:lpstr>
      <vt:lpstr>Software Algorithm cont…</vt:lpstr>
      <vt:lpstr>Software Algorithm cont…</vt:lpstr>
      <vt:lpstr>Software Algorithm cont…</vt:lpstr>
      <vt:lpstr>Software Algorithms cont…</vt:lpstr>
      <vt:lpstr>Software Algorithm Example</vt:lpstr>
      <vt:lpstr>Software Algorithm Example cont…</vt:lpstr>
      <vt:lpstr>Problems</vt:lpstr>
      <vt:lpstr>future Work</vt:lpstr>
      <vt:lpstr>Demo</vt:lpstr>
      <vt:lpstr>PowerPoint Presentation</vt:lpstr>
      <vt:lpstr>Before Thank You ?</vt:lpstr>
      <vt:lpstr>Any 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Robotic Vacuum  Cleaner </dc:title>
  <dc:creator>Hiba</dc:creator>
  <cp:lastModifiedBy>HaMaDa Abu Salah</cp:lastModifiedBy>
  <cp:revision>66</cp:revision>
  <dcterms:created xsi:type="dcterms:W3CDTF">2012-05-20T20:39:00Z</dcterms:created>
  <dcterms:modified xsi:type="dcterms:W3CDTF">2017-12-21T06:45:55Z</dcterms:modified>
</cp:coreProperties>
</file>