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</p:sldIdLst>
  <p:sldSz cx="14630400" cy="8229600"/>
  <p:notesSz cx="14630400" cy="8229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17282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50" b="0" i="0">
                <a:solidFill>
                  <a:srgbClr val="124E73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50" b="0" i="1">
                <a:solidFill>
                  <a:srgbClr val="2B415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630400" cy="8229600"/>
          </a:xfrm>
          <a:custGeom>
            <a:avLst/>
            <a:gdLst/>
            <a:ahLst/>
            <a:cxnLst/>
            <a:rect l="l" t="t" r="r" b="b"/>
            <a:pathLst>
              <a:path w="14630400" h="8229600">
                <a:moveTo>
                  <a:pt x="14630400" y="0"/>
                </a:moveTo>
                <a:lnTo>
                  <a:pt x="0" y="0"/>
                </a:lnTo>
                <a:lnTo>
                  <a:pt x="0" y="8229600"/>
                </a:lnTo>
                <a:lnTo>
                  <a:pt x="14630400" y="8229600"/>
                </a:lnTo>
                <a:lnTo>
                  <a:pt x="14630400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38175" y="7751062"/>
            <a:ext cx="1725168" cy="41148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50" b="0" i="0">
                <a:solidFill>
                  <a:srgbClr val="124E73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750" b="0" i="1">
                <a:solidFill>
                  <a:srgbClr val="2B415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630400" cy="8229600"/>
          </a:xfrm>
          <a:custGeom>
            <a:avLst/>
            <a:gdLst/>
            <a:ahLst/>
            <a:cxnLst/>
            <a:rect l="l" t="t" r="r" b="b"/>
            <a:pathLst>
              <a:path w="14630400" h="8229600">
                <a:moveTo>
                  <a:pt x="14630400" y="0"/>
                </a:moveTo>
                <a:lnTo>
                  <a:pt x="0" y="0"/>
                </a:lnTo>
                <a:lnTo>
                  <a:pt x="0" y="8229600"/>
                </a:lnTo>
                <a:lnTo>
                  <a:pt x="14630400" y="8229600"/>
                </a:lnTo>
                <a:lnTo>
                  <a:pt x="14630400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38175" y="7751062"/>
            <a:ext cx="1725168" cy="41148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50" b="0" i="0">
                <a:solidFill>
                  <a:srgbClr val="124E73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50" b="0" i="0">
                <a:solidFill>
                  <a:srgbClr val="124E73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630400" cy="8229600"/>
          </a:xfrm>
          <a:custGeom>
            <a:avLst/>
            <a:gdLst/>
            <a:ahLst/>
            <a:cxnLst/>
            <a:rect l="l" t="t" r="r" b="b"/>
            <a:pathLst>
              <a:path w="14630400" h="8229600">
                <a:moveTo>
                  <a:pt x="14630400" y="0"/>
                </a:moveTo>
                <a:lnTo>
                  <a:pt x="0" y="0"/>
                </a:lnTo>
                <a:lnTo>
                  <a:pt x="0" y="8229600"/>
                </a:lnTo>
                <a:lnTo>
                  <a:pt x="14630400" y="8229600"/>
                </a:lnTo>
                <a:lnTo>
                  <a:pt x="14630400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838175" y="7751062"/>
            <a:ext cx="1725168" cy="41148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9851" y="484124"/>
            <a:ext cx="13150697" cy="106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50" b="0" i="0">
                <a:solidFill>
                  <a:srgbClr val="124E73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1304" y="2819526"/>
            <a:ext cx="6381115" cy="3474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50" b="0" i="1">
                <a:solidFill>
                  <a:srgbClr val="2B415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Relationship Id="rId4" Type="http://schemas.openxmlformats.org/officeDocument/2006/relationships/image" Target="../media/image23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Relationship Id="rId4" Type="http://schemas.openxmlformats.org/officeDocument/2006/relationships/image" Target="../media/image26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g"/><Relationship Id="rId3" Type="http://schemas.openxmlformats.org/officeDocument/2006/relationships/image" Target="../media/image28.jpg"/><Relationship Id="rId4" Type="http://schemas.openxmlformats.org/officeDocument/2006/relationships/image" Target="../media/image29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Relationship Id="rId4" Type="http://schemas.openxmlformats.org/officeDocument/2006/relationships/image" Target="../media/image32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jpg"/><Relationship Id="rId3" Type="http://schemas.openxmlformats.org/officeDocument/2006/relationships/image" Target="../media/image34.jpg"/><Relationship Id="rId4" Type="http://schemas.openxmlformats.org/officeDocument/2006/relationships/image" Target="../media/image3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Relationship Id="rId4" Type="http://schemas.openxmlformats.org/officeDocument/2006/relationships/image" Target="../media/image38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Relationship Id="rId4" Type="http://schemas.openxmlformats.org/officeDocument/2006/relationships/image" Target="../media/image41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g"/><Relationship Id="rId3" Type="http://schemas.openxmlformats.org/officeDocument/2006/relationships/image" Target="../media/image43.jpg"/><Relationship Id="rId4" Type="http://schemas.openxmlformats.org/officeDocument/2006/relationships/image" Target="../media/image44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jpg"/><Relationship Id="rId3" Type="http://schemas.openxmlformats.org/officeDocument/2006/relationships/image" Target="../media/image46.jpg"/><Relationship Id="rId4" Type="http://schemas.openxmlformats.org/officeDocument/2006/relationships/image" Target="../media/image47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jpg"/><Relationship Id="rId3" Type="http://schemas.openxmlformats.org/officeDocument/2006/relationships/image" Target="../media/image49.jpg"/><Relationship Id="rId4" Type="http://schemas.openxmlformats.org/officeDocument/2006/relationships/image" Target="../media/image50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jpg"/><Relationship Id="rId3" Type="http://schemas.openxmlformats.org/officeDocument/2006/relationships/image" Target="../media/image52.jpg"/><Relationship Id="rId4" Type="http://schemas.openxmlformats.org/officeDocument/2006/relationships/image" Target="../media/image53.jpg"/><Relationship Id="rId5" Type="http://schemas.openxmlformats.org/officeDocument/2006/relationships/image" Target="../media/image54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jpg"/><Relationship Id="rId3" Type="http://schemas.openxmlformats.org/officeDocument/2006/relationships/image" Target="../media/image56.jpg"/><Relationship Id="rId4" Type="http://schemas.openxmlformats.org/officeDocument/2006/relationships/image" Target="../media/image57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8.jpg"/><Relationship Id="rId3" Type="http://schemas.openxmlformats.org/officeDocument/2006/relationships/image" Target="../media/image59.jpg"/><Relationship Id="rId4" Type="http://schemas.openxmlformats.org/officeDocument/2006/relationships/image" Target="../media/image60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.jpg"/><Relationship Id="rId3" Type="http://schemas.openxmlformats.org/officeDocument/2006/relationships/image" Target="../media/image62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jpg"/><Relationship Id="rId3" Type="http://schemas.openxmlformats.org/officeDocument/2006/relationships/image" Target="../media/image64.jpg"/><Relationship Id="rId4" Type="http://schemas.openxmlformats.org/officeDocument/2006/relationships/image" Target="../media/image65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6.jpg"/><Relationship Id="rId3" Type="http://schemas.openxmlformats.org/officeDocument/2006/relationships/image" Target="../media/image67.jpg"/><Relationship Id="rId4" Type="http://schemas.openxmlformats.org/officeDocument/2006/relationships/image" Target="../media/image68.jpg"/><Relationship Id="rId5" Type="http://schemas.openxmlformats.org/officeDocument/2006/relationships/image" Target="../media/image6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0.jpg"/><Relationship Id="rId3" Type="http://schemas.openxmlformats.org/officeDocument/2006/relationships/image" Target="../media/image71.jpg"/><Relationship Id="rId4" Type="http://schemas.openxmlformats.org/officeDocument/2006/relationships/image" Target="../media/image72.jpg"/><Relationship Id="rId5" Type="http://schemas.openxmlformats.org/officeDocument/2006/relationships/image" Target="../media/image73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4.jpg"/><Relationship Id="rId3" Type="http://schemas.openxmlformats.org/officeDocument/2006/relationships/image" Target="../media/image75.jpg"/><Relationship Id="rId4" Type="http://schemas.openxmlformats.org/officeDocument/2006/relationships/image" Target="../media/image76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7.jpg"/><Relationship Id="rId3" Type="http://schemas.openxmlformats.org/officeDocument/2006/relationships/image" Target="../media/image78.jpg"/><Relationship Id="rId4" Type="http://schemas.openxmlformats.org/officeDocument/2006/relationships/image" Target="../media/image79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jpg"/><Relationship Id="rId3" Type="http://schemas.openxmlformats.org/officeDocument/2006/relationships/image" Target="../media/image81.jpg"/><Relationship Id="rId4" Type="http://schemas.openxmlformats.org/officeDocument/2006/relationships/image" Target="../media/image82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3.jpg"/><Relationship Id="rId3" Type="http://schemas.openxmlformats.org/officeDocument/2006/relationships/image" Target="../media/image84.jpg"/><Relationship Id="rId4" Type="http://schemas.openxmlformats.org/officeDocument/2006/relationships/image" Target="../media/image85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Relationship Id="rId4" Type="http://schemas.openxmlformats.org/officeDocument/2006/relationships/image" Target="../media/image17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Relationship Id="rId4" Type="http://schemas.openxmlformats.org/officeDocument/2006/relationships/image" Target="../media/image20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486400" cy="822959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6720078" y="3185236"/>
            <a:ext cx="1299210" cy="70294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100"/>
              <a:t>ONS</a:t>
            </a:r>
            <a:endParaRPr sz="4450"/>
          </a:p>
        </p:txBody>
      </p:sp>
      <p:sp>
        <p:nvSpPr>
          <p:cNvPr id="4" name="object 4"/>
          <p:cNvSpPr txBox="1"/>
          <p:nvPr/>
        </p:nvSpPr>
        <p:spPr>
          <a:xfrm>
            <a:off x="6272021" y="4314190"/>
            <a:ext cx="648398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Prepared</a:t>
            </a:r>
            <a:r>
              <a:rPr dirty="0" sz="1750" spc="-12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25" i="1">
                <a:solidFill>
                  <a:srgbClr val="2B4150"/>
                </a:solidFill>
                <a:latin typeface="Trebuchet MS"/>
                <a:cs typeface="Trebuchet MS"/>
              </a:rPr>
              <a:t>by:</a:t>
            </a:r>
            <a:r>
              <a:rPr dirty="0" sz="1750" spc="-13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70" b="1" i="1">
                <a:solidFill>
                  <a:srgbClr val="2B4150"/>
                </a:solidFill>
                <a:latin typeface="Trebuchet MS"/>
                <a:cs typeface="Trebuchet MS"/>
              </a:rPr>
              <a:t>Shahd</a:t>
            </a:r>
            <a:r>
              <a:rPr dirty="0" sz="1750" spc="-210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35" b="1" i="1">
                <a:solidFill>
                  <a:srgbClr val="2B4150"/>
                </a:solidFill>
                <a:latin typeface="Trebuchet MS"/>
                <a:cs typeface="Trebuchet MS"/>
              </a:rPr>
              <a:t>Fakhouri</a:t>
            </a:r>
            <a:r>
              <a:rPr dirty="0" sz="1750" spc="-210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229" b="1" i="1">
                <a:solidFill>
                  <a:srgbClr val="2B4150"/>
                </a:solidFill>
                <a:latin typeface="Trebuchet MS"/>
                <a:cs typeface="Trebuchet MS"/>
              </a:rPr>
              <a:t>&amp;</a:t>
            </a:r>
            <a:r>
              <a:rPr dirty="0" sz="1750" spc="-90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30" b="1" i="1">
                <a:solidFill>
                  <a:srgbClr val="2B4150"/>
                </a:solidFill>
                <a:latin typeface="Trebuchet MS"/>
                <a:cs typeface="Trebuchet MS"/>
              </a:rPr>
              <a:t>Raya</a:t>
            </a:r>
            <a:r>
              <a:rPr dirty="0" sz="1750" spc="-204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5" b="1" i="1">
                <a:solidFill>
                  <a:srgbClr val="2B4150"/>
                </a:solidFill>
                <a:latin typeface="Trebuchet MS"/>
                <a:cs typeface="Trebuchet MS"/>
              </a:rPr>
              <a:t>Break</a:t>
            </a:r>
            <a:r>
              <a:rPr dirty="0" sz="1750" spc="-95" i="1">
                <a:solidFill>
                  <a:srgbClr val="2B4150"/>
                </a:solidFill>
                <a:latin typeface="Trebuchet MS"/>
                <a:cs typeface="Trebuchet MS"/>
              </a:rPr>
              <a:t>Supervisor:</a:t>
            </a:r>
            <a:r>
              <a:rPr dirty="0" sz="1750" spc="-21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60" b="1" i="1">
                <a:solidFill>
                  <a:srgbClr val="2B4150"/>
                </a:solidFill>
                <a:latin typeface="Trebuchet MS"/>
                <a:cs typeface="Trebuchet MS"/>
              </a:rPr>
              <a:t>Dr.</a:t>
            </a:r>
            <a:r>
              <a:rPr dirty="0" sz="1750" spc="-155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0" b="1" i="1">
                <a:solidFill>
                  <a:srgbClr val="2B4150"/>
                </a:solidFill>
                <a:latin typeface="Trebuchet MS"/>
                <a:cs typeface="Trebuchet MS"/>
              </a:rPr>
              <a:t>Raed</a:t>
            </a:r>
            <a:r>
              <a:rPr dirty="0" sz="1750" spc="-204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30" b="1" i="1">
                <a:solidFill>
                  <a:srgbClr val="2B4150"/>
                </a:solidFill>
                <a:latin typeface="Trebuchet MS"/>
                <a:cs typeface="Trebuchet MS"/>
              </a:rPr>
              <a:t>Al-</a:t>
            </a:r>
            <a:r>
              <a:rPr dirty="0" sz="1750" spc="-45" b="1" i="1">
                <a:solidFill>
                  <a:srgbClr val="2B4150"/>
                </a:solidFill>
                <a:latin typeface="Trebuchet MS"/>
                <a:cs typeface="Trebuchet MS"/>
              </a:rPr>
              <a:t>Qadi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45"/>
              <a:t> </a:t>
            </a:r>
            <a:r>
              <a:rPr dirty="0" sz="4000" spc="95"/>
              <a:t>Features</a:t>
            </a:r>
            <a:r>
              <a:rPr dirty="0" sz="4000" spc="-155"/>
              <a:t> </a:t>
            </a:r>
            <a:r>
              <a:rPr dirty="0" sz="4000" spc="-20"/>
              <a:t>For</a:t>
            </a:r>
            <a:r>
              <a:rPr dirty="0" sz="4000" spc="-125"/>
              <a:t> </a:t>
            </a:r>
            <a:r>
              <a:rPr dirty="0" sz="4000" spc="175"/>
              <a:t>Admin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3133343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3130295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800" y="1746504"/>
            <a:ext cx="3108959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285746"/>
            <a:ext cx="7737475" cy="70231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35"/>
              <a:t>Platform</a:t>
            </a:r>
            <a:r>
              <a:rPr dirty="0" sz="4450" spc="-95"/>
              <a:t> </a:t>
            </a:r>
            <a:r>
              <a:rPr dirty="0" sz="4450" spc="95"/>
              <a:t>Features</a:t>
            </a:r>
            <a:r>
              <a:rPr dirty="0" sz="4450" spc="-45"/>
              <a:t> </a:t>
            </a:r>
            <a:r>
              <a:rPr dirty="0" sz="4450" spc="-35"/>
              <a:t>For</a:t>
            </a:r>
            <a:r>
              <a:rPr dirty="0" sz="4450" spc="-130"/>
              <a:t> </a:t>
            </a:r>
            <a:r>
              <a:rPr dirty="0" sz="4450" spc="180"/>
              <a:t>Admin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633215"/>
            <a:ext cx="3980688" cy="1914143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3633215"/>
            <a:ext cx="3977640" cy="1892807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72471" y="3633215"/>
            <a:ext cx="3977639" cy="201472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00" y="5986271"/>
            <a:ext cx="13801725" cy="2176780"/>
            <a:chOff x="762000" y="5986271"/>
            <a:chExt cx="13801725" cy="2176780"/>
          </a:xfrm>
        </p:grpSpPr>
        <p:sp>
          <p:nvSpPr>
            <p:cNvPr id="3" name="object 3"/>
            <p:cNvSpPr/>
            <p:nvPr/>
          </p:nvSpPr>
          <p:spPr>
            <a:xfrm>
              <a:off x="762000" y="5986271"/>
              <a:ext cx="13106400" cy="1645920"/>
            </a:xfrm>
            <a:custGeom>
              <a:avLst/>
              <a:gdLst/>
              <a:ahLst/>
              <a:cxnLst/>
              <a:rect l="l" t="t" r="r" b="b"/>
              <a:pathLst>
                <a:path w="13106400" h="1645920">
                  <a:moveTo>
                    <a:pt x="13073761" y="0"/>
                  </a:moveTo>
                  <a:lnTo>
                    <a:pt x="32651" y="0"/>
                  </a:lnTo>
                  <a:lnTo>
                    <a:pt x="19941" y="2563"/>
                  </a:lnTo>
                  <a:lnTo>
                    <a:pt x="9563" y="9556"/>
                  </a:lnTo>
                  <a:lnTo>
                    <a:pt x="2565" y="19931"/>
                  </a:lnTo>
                  <a:lnTo>
                    <a:pt x="0" y="32638"/>
                  </a:lnTo>
                  <a:lnTo>
                    <a:pt x="0" y="1613268"/>
                  </a:lnTo>
                  <a:lnTo>
                    <a:pt x="2565" y="1625978"/>
                  </a:lnTo>
                  <a:lnTo>
                    <a:pt x="9563" y="1636356"/>
                  </a:lnTo>
                  <a:lnTo>
                    <a:pt x="19941" y="1643354"/>
                  </a:lnTo>
                  <a:lnTo>
                    <a:pt x="32651" y="1645920"/>
                  </a:lnTo>
                  <a:lnTo>
                    <a:pt x="13073761" y="1645920"/>
                  </a:lnTo>
                  <a:lnTo>
                    <a:pt x="13086468" y="1643354"/>
                  </a:lnTo>
                  <a:lnTo>
                    <a:pt x="13096843" y="1636356"/>
                  </a:lnTo>
                  <a:lnTo>
                    <a:pt x="13103836" y="1625978"/>
                  </a:lnTo>
                  <a:lnTo>
                    <a:pt x="13106400" y="1613268"/>
                  </a:lnTo>
                  <a:lnTo>
                    <a:pt x="13106400" y="32638"/>
                  </a:lnTo>
                  <a:lnTo>
                    <a:pt x="13103836" y="19931"/>
                  </a:lnTo>
                  <a:lnTo>
                    <a:pt x="13096843" y="9556"/>
                  </a:lnTo>
                  <a:lnTo>
                    <a:pt x="13086468" y="2563"/>
                  </a:lnTo>
                  <a:lnTo>
                    <a:pt x="13073761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78408" y="6205727"/>
              <a:ext cx="655320" cy="652780"/>
            </a:xfrm>
            <a:custGeom>
              <a:avLst/>
              <a:gdLst/>
              <a:ahLst/>
              <a:cxnLst/>
              <a:rect l="l" t="t" r="r" b="b"/>
              <a:pathLst>
                <a:path w="655319" h="652779">
                  <a:moveTo>
                    <a:pt x="329183" y="0"/>
                  </a:moveTo>
                  <a:lnTo>
                    <a:pt x="326135" y="0"/>
                  </a:lnTo>
                  <a:lnTo>
                    <a:pt x="277941" y="3536"/>
                  </a:lnTo>
                  <a:lnTo>
                    <a:pt x="231942" y="13811"/>
                  </a:lnTo>
                  <a:lnTo>
                    <a:pt x="188643" y="30317"/>
                  </a:lnTo>
                  <a:lnTo>
                    <a:pt x="148549" y="52551"/>
                  </a:lnTo>
                  <a:lnTo>
                    <a:pt x="112165" y="80007"/>
                  </a:lnTo>
                  <a:lnTo>
                    <a:pt x="79994" y="112180"/>
                  </a:lnTo>
                  <a:lnTo>
                    <a:pt x="52541" y="148566"/>
                  </a:lnTo>
                  <a:lnTo>
                    <a:pt x="30311" y="188659"/>
                  </a:lnTo>
                  <a:lnTo>
                    <a:pt x="13807" y="231956"/>
                  </a:lnTo>
                  <a:lnTo>
                    <a:pt x="3536" y="277949"/>
                  </a:lnTo>
                  <a:lnTo>
                    <a:pt x="0" y="326136"/>
                  </a:lnTo>
                  <a:lnTo>
                    <a:pt x="3536" y="374322"/>
                  </a:lnTo>
                  <a:lnTo>
                    <a:pt x="13807" y="420315"/>
                  </a:lnTo>
                  <a:lnTo>
                    <a:pt x="30311" y="463612"/>
                  </a:lnTo>
                  <a:lnTo>
                    <a:pt x="52541" y="503705"/>
                  </a:lnTo>
                  <a:lnTo>
                    <a:pt x="79994" y="540091"/>
                  </a:lnTo>
                  <a:lnTo>
                    <a:pt x="112165" y="572264"/>
                  </a:lnTo>
                  <a:lnTo>
                    <a:pt x="148549" y="599720"/>
                  </a:lnTo>
                  <a:lnTo>
                    <a:pt x="188643" y="621954"/>
                  </a:lnTo>
                  <a:lnTo>
                    <a:pt x="231942" y="638460"/>
                  </a:lnTo>
                  <a:lnTo>
                    <a:pt x="277941" y="648735"/>
                  </a:lnTo>
                  <a:lnTo>
                    <a:pt x="326135" y="652272"/>
                  </a:lnTo>
                  <a:lnTo>
                    <a:pt x="329183" y="652272"/>
                  </a:lnTo>
                  <a:lnTo>
                    <a:pt x="377370" y="648735"/>
                  </a:lnTo>
                  <a:lnTo>
                    <a:pt x="423363" y="638460"/>
                  </a:lnTo>
                  <a:lnTo>
                    <a:pt x="466660" y="621954"/>
                  </a:lnTo>
                  <a:lnTo>
                    <a:pt x="506753" y="599720"/>
                  </a:lnTo>
                  <a:lnTo>
                    <a:pt x="543139" y="572264"/>
                  </a:lnTo>
                  <a:lnTo>
                    <a:pt x="575312" y="540091"/>
                  </a:lnTo>
                  <a:lnTo>
                    <a:pt x="602768" y="503705"/>
                  </a:lnTo>
                  <a:lnTo>
                    <a:pt x="625002" y="463612"/>
                  </a:lnTo>
                  <a:lnTo>
                    <a:pt x="641508" y="420315"/>
                  </a:lnTo>
                  <a:lnTo>
                    <a:pt x="651783" y="374322"/>
                  </a:lnTo>
                  <a:lnTo>
                    <a:pt x="655319" y="326136"/>
                  </a:lnTo>
                  <a:lnTo>
                    <a:pt x="651783" y="277949"/>
                  </a:lnTo>
                  <a:lnTo>
                    <a:pt x="641508" y="231956"/>
                  </a:lnTo>
                  <a:lnTo>
                    <a:pt x="625002" y="188659"/>
                  </a:lnTo>
                  <a:lnTo>
                    <a:pt x="602768" y="148566"/>
                  </a:lnTo>
                  <a:lnTo>
                    <a:pt x="575312" y="112180"/>
                  </a:lnTo>
                  <a:lnTo>
                    <a:pt x="543139" y="80007"/>
                  </a:lnTo>
                  <a:lnTo>
                    <a:pt x="506753" y="52551"/>
                  </a:lnTo>
                  <a:lnTo>
                    <a:pt x="466660" y="30317"/>
                  </a:lnTo>
                  <a:lnTo>
                    <a:pt x="423363" y="13811"/>
                  </a:lnTo>
                  <a:lnTo>
                    <a:pt x="377370" y="3536"/>
                  </a:lnTo>
                  <a:lnTo>
                    <a:pt x="329183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1313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dirty="0" sz="3400"/>
              <a:t>Caregiver</a:t>
            </a:r>
            <a:r>
              <a:rPr dirty="0" sz="3400" spc="-185"/>
              <a:t> </a:t>
            </a:r>
            <a:r>
              <a:rPr dirty="0" sz="3400" spc="254"/>
              <a:t>Module</a:t>
            </a:r>
            <a:endParaRPr sz="3400"/>
          </a:p>
        </p:txBody>
      </p:sp>
      <p:grpSp>
        <p:nvGrpSpPr>
          <p:cNvPr id="6" name="object 6"/>
          <p:cNvGrpSpPr/>
          <p:nvPr/>
        </p:nvGrpSpPr>
        <p:grpSpPr>
          <a:xfrm>
            <a:off x="762000" y="1578863"/>
            <a:ext cx="4224655" cy="1987550"/>
            <a:chOff x="762000" y="1578863"/>
            <a:chExt cx="4224655" cy="1987550"/>
          </a:xfrm>
        </p:grpSpPr>
        <p:sp>
          <p:nvSpPr>
            <p:cNvPr id="7" name="object 7"/>
            <p:cNvSpPr/>
            <p:nvPr/>
          </p:nvSpPr>
          <p:spPr>
            <a:xfrm>
              <a:off x="762000" y="1578863"/>
              <a:ext cx="4224655" cy="1987550"/>
            </a:xfrm>
            <a:custGeom>
              <a:avLst/>
              <a:gdLst/>
              <a:ahLst/>
              <a:cxnLst/>
              <a:rect l="l" t="t" r="r" b="b"/>
              <a:pathLst>
                <a:path w="4224655" h="1987550">
                  <a:moveTo>
                    <a:pt x="4191889" y="0"/>
                  </a:moveTo>
                  <a:lnTo>
                    <a:pt x="32677" y="0"/>
                  </a:lnTo>
                  <a:lnTo>
                    <a:pt x="19957" y="2563"/>
                  </a:lnTo>
                  <a:lnTo>
                    <a:pt x="9571" y="9556"/>
                  </a:lnTo>
                  <a:lnTo>
                    <a:pt x="2567" y="19931"/>
                  </a:lnTo>
                  <a:lnTo>
                    <a:pt x="0" y="32638"/>
                  </a:lnTo>
                  <a:lnTo>
                    <a:pt x="0" y="1954656"/>
                  </a:lnTo>
                  <a:lnTo>
                    <a:pt x="2567" y="1967364"/>
                  </a:lnTo>
                  <a:lnTo>
                    <a:pt x="9571" y="1977739"/>
                  </a:lnTo>
                  <a:lnTo>
                    <a:pt x="19957" y="1984732"/>
                  </a:lnTo>
                  <a:lnTo>
                    <a:pt x="32677" y="1987295"/>
                  </a:lnTo>
                  <a:lnTo>
                    <a:pt x="4191889" y="1987295"/>
                  </a:lnTo>
                  <a:lnTo>
                    <a:pt x="4204596" y="1984732"/>
                  </a:lnTo>
                  <a:lnTo>
                    <a:pt x="4214971" y="1977739"/>
                  </a:lnTo>
                  <a:lnTo>
                    <a:pt x="4221964" y="1967364"/>
                  </a:lnTo>
                  <a:lnTo>
                    <a:pt x="4224528" y="1954656"/>
                  </a:lnTo>
                  <a:lnTo>
                    <a:pt x="4224528" y="32638"/>
                  </a:lnTo>
                  <a:lnTo>
                    <a:pt x="4221964" y="19931"/>
                  </a:lnTo>
                  <a:lnTo>
                    <a:pt x="4214971" y="9556"/>
                  </a:lnTo>
                  <a:lnTo>
                    <a:pt x="4204596" y="2563"/>
                  </a:lnTo>
                  <a:lnTo>
                    <a:pt x="419188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78408" y="1795272"/>
              <a:ext cx="655320" cy="655320"/>
            </a:xfrm>
            <a:custGeom>
              <a:avLst/>
              <a:gdLst/>
              <a:ahLst/>
              <a:cxnLst/>
              <a:rect l="l" t="t" r="r" b="b"/>
              <a:pathLst>
                <a:path w="655319" h="655319">
                  <a:moveTo>
                    <a:pt x="327659" y="0"/>
                  </a:moveTo>
                  <a:lnTo>
                    <a:pt x="279240" y="3552"/>
                  </a:lnTo>
                  <a:lnTo>
                    <a:pt x="233027" y="13871"/>
                  </a:lnTo>
                  <a:lnTo>
                    <a:pt x="189526" y="30451"/>
                  </a:lnTo>
                  <a:lnTo>
                    <a:pt x="149245" y="52784"/>
                  </a:lnTo>
                  <a:lnTo>
                    <a:pt x="112690" y="80364"/>
                  </a:lnTo>
                  <a:lnTo>
                    <a:pt x="80369" y="112685"/>
                  </a:lnTo>
                  <a:lnTo>
                    <a:pt x="52787" y="149239"/>
                  </a:lnTo>
                  <a:lnTo>
                    <a:pt x="30453" y="189521"/>
                  </a:lnTo>
                  <a:lnTo>
                    <a:pt x="13872" y="233022"/>
                  </a:lnTo>
                  <a:lnTo>
                    <a:pt x="3552" y="279237"/>
                  </a:lnTo>
                  <a:lnTo>
                    <a:pt x="0" y="327660"/>
                  </a:lnTo>
                  <a:lnTo>
                    <a:pt x="3552" y="376082"/>
                  </a:lnTo>
                  <a:lnTo>
                    <a:pt x="13872" y="422297"/>
                  </a:lnTo>
                  <a:lnTo>
                    <a:pt x="30453" y="465798"/>
                  </a:lnTo>
                  <a:lnTo>
                    <a:pt x="52787" y="506080"/>
                  </a:lnTo>
                  <a:lnTo>
                    <a:pt x="80369" y="542634"/>
                  </a:lnTo>
                  <a:lnTo>
                    <a:pt x="112690" y="574955"/>
                  </a:lnTo>
                  <a:lnTo>
                    <a:pt x="149245" y="602535"/>
                  </a:lnTo>
                  <a:lnTo>
                    <a:pt x="189526" y="624868"/>
                  </a:lnTo>
                  <a:lnTo>
                    <a:pt x="233027" y="641448"/>
                  </a:lnTo>
                  <a:lnTo>
                    <a:pt x="279240" y="651767"/>
                  </a:lnTo>
                  <a:lnTo>
                    <a:pt x="327659" y="655319"/>
                  </a:lnTo>
                  <a:lnTo>
                    <a:pt x="376082" y="651767"/>
                  </a:lnTo>
                  <a:lnTo>
                    <a:pt x="422297" y="641448"/>
                  </a:lnTo>
                  <a:lnTo>
                    <a:pt x="465798" y="624868"/>
                  </a:lnTo>
                  <a:lnTo>
                    <a:pt x="506080" y="602535"/>
                  </a:lnTo>
                  <a:lnTo>
                    <a:pt x="542634" y="574955"/>
                  </a:lnTo>
                  <a:lnTo>
                    <a:pt x="574955" y="542634"/>
                  </a:lnTo>
                  <a:lnTo>
                    <a:pt x="602535" y="506080"/>
                  </a:lnTo>
                  <a:lnTo>
                    <a:pt x="624868" y="465798"/>
                  </a:lnTo>
                  <a:lnTo>
                    <a:pt x="641448" y="422297"/>
                  </a:lnTo>
                  <a:lnTo>
                    <a:pt x="651767" y="376082"/>
                  </a:lnTo>
                  <a:lnTo>
                    <a:pt x="655319" y="327660"/>
                  </a:lnTo>
                  <a:lnTo>
                    <a:pt x="651767" y="279237"/>
                  </a:lnTo>
                  <a:lnTo>
                    <a:pt x="641448" y="233022"/>
                  </a:lnTo>
                  <a:lnTo>
                    <a:pt x="624868" y="189521"/>
                  </a:lnTo>
                  <a:lnTo>
                    <a:pt x="602535" y="149239"/>
                  </a:lnTo>
                  <a:lnTo>
                    <a:pt x="574955" y="112685"/>
                  </a:lnTo>
                  <a:lnTo>
                    <a:pt x="542634" y="80364"/>
                  </a:lnTo>
                  <a:lnTo>
                    <a:pt x="506080" y="52784"/>
                  </a:lnTo>
                  <a:lnTo>
                    <a:pt x="465798" y="30451"/>
                  </a:lnTo>
                  <a:lnTo>
                    <a:pt x="422297" y="13871"/>
                  </a:lnTo>
                  <a:lnTo>
                    <a:pt x="376082" y="3552"/>
                  </a:lnTo>
                  <a:lnTo>
                    <a:pt x="32765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970280" y="2640329"/>
            <a:ext cx="3119120" cy="3473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00">
                <a:solidFill>
                  <a:srgbClr val="2B4150"/>
                </a:solidFill>
                <a:latin typeface="Arial MT"/>
                <a:cs typeface="Arial MT"/>
              </a:rPr>
              <a:t>Caregiver</a:t>
            </a:r>
            <a:r>
              <a:rPr dirty="0" sz="2100" spc="-9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85">
                <a:solidFill>
                  <a:srgbClr val="2B4150"/>
                </a:solidFill>
                <a:latin typeface="Arial MT"/>
                <a:cs typeface="Arial MT"/>
              </a:rPr>
              <a:t>Authentication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202935" y="1578863"/>
            <a:ext cx="4224655" cy="1987550"/>
            <a:chOff x="5202935" y="1578863"/>
            <a:chExt cx="4224655" cy="1987550"/>
          </a:xfrm>
        </p:grpSpPr>
        <p:sp>
          <p:nvSpPr>
            <p:cNvPr id="11" name="object 11"/>
            <p:cNvSpPr/>
            <p:nvPr/>
          </p:nvSpPr>
          <p:spPr>
            <a:xfrm>
              <a:off x="5202935" y="1578863"/>
              <a:ext cx="4224655" cy="1987550"/>
            </a:xfrm>
            <a:custGeom>
              <a:avLst/>
              <a:gdLst/>
              <a:ahLst/>
              <a:cxnLst/>
              <a:rect l="l" t="t" r="r" b="b"/>
              <a:pathLst>
                <a:path w="4224655" h="1987550">
                  <a:moveTo>
                    <a:pt x="4191889" y="0"/>
                  </a:moveTo>
                  <a:lnTo>
                    <a:pt x="32638" y="0"/>
                  </a:lnTo>
                  <a:lnTo>
                    <a:pt x="19931" y="2563"/>
                  </a:lnTo>
                  <a:lnTo>
                    <a:pt x="9556" y="9556"/>
                  </a:lnTo>
                  <a:lnTo>
                    <a:pt x="2563" y="19931"/>
                  </a:lnTo>
                  <a:lnTo>
                    <a:pt x="0" y="32638"/>
                  </a:lnTo>
                  <a:lnTo>
                    <a:pt x="0" y="1954656"/>
                  </a:lnTo>
                  <a:lnTo>
                    <a:pt x="2563" y="1967364"/>
                  </a:lnTo>
                  <a:lnTo>
                    <a:pt x="9556" y="1977739"/>
                  </a:lnTo>
                  <a:lnTo>
                    <a:pt x="19931" y="1984732"/>
                  </a:lnTo>
                  <a:lnTo>
                    <a:pt x="32638" y="1987295"/>
                  </a:lnTo>
                  <a:lnTo>
                    <a:pt x="4191889" y="1987295"/>
                  </a:lnTo>
                  <a:lnTo>
                    <a:pt x="4204596" y="1984732"/>
                  </a:lnTo>
                  <a:lnTo>
                    <a:pt x="4214971" y="1977739"/>
                  </a:lnTo>
                  <a:lnTo>
                    <a:pt x="4221964" y="1967364"/>
                  </a:lnTo>
                  <a:lnTo>
                    <a:pt x="4224528" y="1954656"/>
                  </a:lnTo>
                  <a:lnTo>
                    <a:pt x="4224528" y="32638"/>
                  </a:lnTo>
                  <a:lnTo>
                    <a:pt x="4221964" y="19931"/>
                  </a:lnTo>
                  <a:lnTo>
                    <a:pt x="4214971" y="9556"/>
                  </a:lnTo>
                  <a:lnTo>
                    <a:pt x="4204596" y="2563"/>
                  </a:lnTo>
                  <a:lnTo>
                    <a:pt x="419188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422391" y="1795272"/>
              <a:ext cx="652780" cy="655320"/>
            </a:xfrm>
            <a:custGeom>
              <a:avLst/>
              <a:gdLst/>
              <a:ahLst/>
              <a:cxnLst/>
              <a:rect l="l" t="t" r="r" b="b"/>
              <a:pathLst>
                <a:path w="652779" h="655319">
                  <a:moveTo>
                    <a:pt x="326136" y="0"/>
                  </a:moveTo>
                  <a:lnTo>
                    <a:pt x="277949" y="3536"/>
                  </a:lnTo>
                  <a:lnTo>
                    <a:pt x="231956" y="13811"/>
                  </a:lnTo>
                  <a:lnTo>
                    <a:pt x="188659" y="30317"/>
                  </a:lnTo>
                  <a:lnTo>
                    <a:pt x="148566" y="52551"/>
                  </a:lnTo>
                  <a:lnTo>
                    <a:pt x="112180" y="80007"/>
                  </a:lnTo>
                  <a:lnTo>
                    <a:pt x="80007" y="112180"/>
                  </a:lnTo>
                  <a:lnTo>
                    <a:pt x="52551" y="148566"/>
                  </a:lnTo>
                  <a:lnTo>
                    <a:pt x="30317" y="188659"/>
                  </a:lnTo>
                  <a:lnTo>
                    <a:pt x="13811" y="231956"/>
                  </a:lnTo>
                  <a:lnTo>
                    <a:pt x="3536" y="277949"/>
                  </a:lnTo>
                  <a:lnTo>
                    <a:pt x="0" y="326136"/>
                  </a:lnTo>
                  <a:lnTo>
                    <a:pt x="0" y="329183"/>
                  </a:lnTo>
                  <a:lnTo>
                    <a:pt x="3536" y="377370"/>
                  </a:lnTo>
                  <a:lnTo>
                    <a:pt x="13811" y="423363"/>
                  </a:lnTo>
                  <a:lnTo>
                    <a:pt x="30317" y="466660"/>
                  </a:lnTo>
                  <a:lnTo>
                    <a:pt x="52551" y="506753"/>
                  </a:lnTo>
                  <a:lnTo>
                    <a:pt x="80007" y="543139"/>
                  </a:lnTo>
                  <a:lnTo>
                    <a:pt x="112180" y="575312"/>
                  </a:lnTo>
                  <a:lnTo>
                    <a:pt x="148566" y="602768"/>
                  </a:lnTo>
                  <a:lnTo>
                    <a:pt x="188659" y="625002"/>
                  </a:lnTo>
                  <a:lnTo>
                    <a:pt x="231956" y="641508"/>
                  </a:lnTo>
                  <a:lnTo>
                    <a:pt x="277949" y="651783"/>
                  </a:lnTo>
                  <a:lnTo>
                    <a:pt x="326136" y="655319"/>
                  </a:lnTo>
                  <a:lnTo>
                    <a:pt x="374322" y="651783"/>
                  </a:lnTo>
                  <a:lnTo>
                    <a:pt x="420315" y="641508"/>
                  </a:lnTo>
                  <a:lnTo>
                    <a:pt x="463612" y="625002"/>
                  </a:lnTo>
                  <a:lnTo>
                    <a:pt x="503705" y="602768"/>
                  </a:lnTo>
                  <a:lnTo>
                    <a:pt x="540091" y="575312"/>
                  </a:lnTo>
                  <a:lnTo>
                    <a:pt x="572264" y="543139"/>
                  </a:lnTo>
                  <a:lnTo>
                    <a:pt x="599720" y="506753"/>
                  </a:lnTo>
                  <a:lnTo>
                    <a:pt x="621954" y="466660"/>
                  </a:lnTo>
                  <a:lnTo>
                    <a:pt x="638460" y="423363"/>
                  </a:lnTo>
                  <a:lnTo>
                    <a:pt x="648735" y="377370"/>
                  </a:lnTo>
                  <a:lnTo>
                    <a:pt x="652272" y="329183"/>
                  </a:lnTo>
                  <a:lnTo>
                    <a:pt x="652272" y="326136"/>
                  </a:lnTo>
                  <a:lnTo>
                    <a:pt x="648735" y="277949"/>
                  </a:lnTo>
                  <a:lnTo>
                    <a:pt x="638460" y="231956"/>
                  </a:lnTo>
                  <a:lnTo>
                    <a:pt x="621954" y="188659"/>
                  </a:lnTo>
                  <a:lnTo>
                    <a:pt x="599720" y="148566"/>
                  </a:lnTo>
                  <a:lnTo>
                    <a:pt x="572264" y="112180"/>
                  </a:lnTo>
                  <a:lnTo>
                    <a:pt x="540091" y="80007"/>
                  </a:lnTo>
                  <a:lnTo>
                    <a:pt x="503705" y="52551"/>
                  </a:lnTo>
                  <a:lnTo>
                    <a:pt x="463612" y="30317"/>
                  </a:lnTo>
                  <a:lnTo>
                    <a:pt x="420315" y="13811"/>
                  </a:lnTo>
                  <a:lnTo>
                    <a:pt x="374322" y="3536"/>
                  </a:lnTo>
                  <a:lnTo>
                    <a:pt x="326136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412485" y="2620822"/>
            <a:ext cx="3279775" cy="7086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95"/>
              </a:spcBef>
            </a:pPr>
            <a:r>
              <a:rPr dirty="0" sz="2100">
                <a:solidFill>
                  <a:srgbClr val="2B4150"/>
                </a:solidFill>
                <a:latin typeface="Arial MT"/>
                <a:cs typeface="Arial MT"/>
              </a:rPr>
              <a:t>Caregiver</a:t>
            </a:r>
            <a:r>
              <a:rPr dirty="0" sz="2100" spc="-4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25">
                <a:solidFill>
                  <a:srgbClr val="2B4150"/>
                </a:solidFill>
                <a:latin typeface="Arial MT"/>
                <a:cs typeface="Arial MT"/>
              </a:rPr>
              <a:t>Dashboard</a:t>
            </a:r>
            <a:r>
              <a:rPr dirty="0" sz="2100" spc="-8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55">
                <a:solidFill>
                  <a:srgbClr val="2B4150"/>
                </a:solidFill>
                <a:latin typeface="Arial MT"/>
                <a:cs typeface="Arial MT"/>
              </a:rPr>
              <a:t>and </a:t>
            </a:r>
            <a:r>
              <a:rPr dirty="0" sz="2100">
                <a:solidFill>
                  <a:srgbClr val="2B4150"/>
                </a:solidFill>
                <a:latin typeface="Arial MT"/>
                <a:cs typeface="Arial MT"/>
              </a:rPr>
              <a:t>Profile</a:t>
            </a:r>
            <a:r>
              <a:rPr dirty="0" sz="2100" spc="204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95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9643871" y="1578863"/>
            <a:ext cx="4224655" cy="1987550"/>
            <a:chOff x="9643871" y="1578863"/>
            <a:chExt cx="4224655" cy="1987550"/>
          </a:xfrm>
        </p:grpSpPr>
        <p:sp>
          <p:nvSpPr>
            <p:cNvPr id="15" name="object 15"/>
            <p:cNvSpPr/>
            <p:nvPr/>
          </p:nvSpPr>
          <p:spPr>
            <a:xfrm>
              <a:off x="9643871" y="1578863"/>
              <a:ext cx="4224655" cy="1987550"/>
            </a:xfrm>
            <a:custGeom>
              <a:avLst/>
              <a:gdLst/>
              <a:ahLst/>
              <a:cxnLst/>
              <a:rect l="l" t="t" r="r" b="b"/>
              <a:pathLst>
                <a:path w="4224655" h="1987550">
                  <a:moveTo>
                    <a:pt x="4191889" y="0"/>
                  </a:moveTo>
                  <a:lnTo>
                    <a:pt x="32638" y="0"/>
                  </a:lnTo>
                  <a:lnTo>
                    <a:pt x="19931" y="2563"/>
                  </a:lnTo>
                  <a:lnTo>
                    <a:pt x="9556" y="9556"/>
                  </a:lnTo>
                  <a:lnTo>
                    <a:pt x="2563" y="19931"/>
                  </a:lnTo>
                  <a:lnTo>
                    <a:pt x="0" y="32638"/>
                  </a:lnTo>
                  <a:lnTo>
                    <a:pt x="0" y="1954656"/>
                  </a:lnTo>
                  <a:lnTo>
                    <a:pt x="2563" y="1967364"/>
                  </a:lnTo>
                  <a:lnTo>
                    <a:pt x="9556" y="1977739"/>
                  </a:lnTo>
                  <a:lnTo>
                    <a:pt x="19931" y="1984732"/>
                  </a:lnTo>
                  <a:lnTo>
                    <a:pt x="32638" y="1987295"/>
                  </a:lnTo>
                  <a:lnTo>
                    <a:pt x="4191889" y="1987295"/>
                  </a:lnTo>
                  <a:lnTo>
                    <a:pt x="4204596" y="1984732"/>
                  </a:lnTo>
                  <a:lnTo>
                    <a:pt x="4214971" y="1977739"/>
                  </a:lnTo>
                  <a:lnTo>
                    <a:pt x="4221964" y="1967364"/>
                  </a:lnTo>
                  <a:lnTo>
                    <a:pt x="4224528" y="1954656"/>
                  </a:lnTo>
                  <a:lnTo>
                    <a:pt x="4224528" y="32638"/>
                  </a:lnTo>
                  <a:lnTo>
                    <a:pt x="4221964" y="19931"/>
                  </a:lnTo>
                  <a:lnTo>
                    <a:pt x="4214971" y="9556"/>
                  </a:lnTo>
                  <a:lnTo>
                    <a:pt x="4204596" y="2563"/>
                  </a:lnTo>
                  <a:lnTo>
                    <a:pt x="419188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863327" y="1795272"/>
              <a:ext cx="652780" cy="655320"/>
            </a:xfrm>
            <a:custGeom>
              <a:avLst/>
              <a:gdLst/>
              <a:ahLst/>
              <a:cxnLst/>
              <a:rect l="l" t="t" r="r" b="b"/>
              <a:pathLst>
                <a:path w="652779" h="655319">
                  <a:moveTo>
                    <a:pt x="326136" y="0"/>
                  </a:moveTo>
                  <a:lnTo>
                    <a:pt x="277949" y="3536"/>
                  </a:lnTo>
                  <a:lnTo>
                    <a:pt x="231956" y="13811"/>
                  </a:lnTo>
                  <a:lnTo>
                    <a:pt x="188659" y="30317"/>
                  </a:lnTo>
                  <a:lnTo>
                    <a:pt x="148566" y="52551"/>
                  </a:lnTo>
                  <a:lnTo>
                    <a:pt x="112180" y="80007"/>
                  </a:lnTo>
                  <a:lnTo>
                    <a:pt x="80007" y="112180"/>
                  </a:lnTo>
                  <a:lnTo>
                    <a:pt x="52551" y="148566"/>
                  </a:lnTo>
                  <a:lnTo>
                    <a:pt x="30317" y="188659"/>
                  </a:lnTo>
                  <a:lnTo>
                    <a:pt x="13811" y="231956"/>
                  </a:lnTo>
                  <a:lnTo>
                    <a:pt x="3536" y="277949"/>
                  </a:lnTo>
                  <a:lnTo>
                    <a:pt x="0" y="326136"/>
                  </a:lnTo>
                  <a:lnTo>
                    <a:pt x="0" y="329183"/>
                  </a:lnTo>
                  <a:lnTo>
                    <a:pt x="3536" y="377370"/>
                  </a:lnTo>
                  <a:lnTo>
                    <a:pt x="13811" y="423363"/>
                  </a:lnTo>
                  <a:lnTo>
                    <a:pt x="30317" y="466660"/>
                  </a:lnTo>
                  <a:lnTo>
                    <a:pt x="52551" y="506753"/>
                  </a:lnTo>
                  <a:lnTo>
                    <a:pt x="80007" y="543139"/>
                  </a:lnTo>
                  <a:lnTo>
                    <a:pt x="112180" y="575312"/>
                  </a:lnTo>
                  <a:lnTo>
                    <a:pt x="148566" y="602768"/>
                  </a:lnTo>
                  <a:lnTo>
                    <a:pt x="188659" y="625002"/>
                  </a:lnTo>
                  <a:lnTo>
                    <a:pt x="231956" y="641508"/>
                  </a:lnTo>
                  <a:lnTo>
                    <a:pt x="277949" y="651783"/>
                  </a:lnTo>
                  <a:lnTo>
                    <a:pt x="326136" y="655319"/>
                  </a:lnTo>
                  <a:lnTo>
                    <a:pt x="374322" y="651783"/>
                  </a:lnTo>
                  <a:lnTo>
                    <a:pt x="420315" y="641508"/>
                  </a:lnTo>
                  <a:lnTo>
                    <a:pt x="463612" y="625002"/>
                  </a:lnTo>
                  <a:lnTo>
                    <a:pt x="503705" y="602768"/>
                  </a:lnTo>
                  <a:lnTo>
                    <a:pt x="540091" y="575312"/>
                  </a:lnTo>
                  <a:lnTo>
                    <a:pt x="572264" y="543139"/>
                  </a:lnTo>
                  <a:lnTo>
                    <a:pt x="599720" y="506753"/>
                  </a:lnTo>
                  <a:lnTo>
                    <a:pt x="621954" y="466660"/>
                  </a:lnTo>
                  <a:lnTo>
                    <a:pt x="638460" y="423363"/>
                  </a:lnTo>
                  <a:lnTo>
                    <a:pt x="648735" y="377370"/>
                  </a:lnTo>
                  <a:lnTo>
                    <a:pt x="652272" y="329183"/>
                  </a:lnTo>
                  <a:lnTo>
                    <a:pt x="652272" y="326136"/>
                  </a:lnTo>
                  <a:lnTo>
                    <a:pt x="648735" y="277949"/>
                  </a:lnTo>
                  <a:lnTo>
                    <a:pt x="638460" y="231956"/>
                  </a:lnTo>
                  <a:lnTo>
                    <a:pt x="621954" y="188659"/>
                  </a:lnTo>
                  <a:lnTo>
                    <a:pt x="599720" y="148566"/>
                  </a:lnTo>
                  <a:lnTo>
                    <a:pt x="572264" y="112180"/>
                  </a:lnTo>
                  <a:lnTo>
                    <a:pt x="540091" y="80007"/>
                  </a:lnTo>
                  <a:lnTo>
                    <a:pt x="503705" y="52551"/>
                  </a:lnTo>
                  <a:lnTo>
                    <a:pt x="463612" y="30317"/>
                  </a:lnTo>
                  <a:lnTo>
                    <a:pt x="420315" y="13811"/>
                  </a:lnTo>
                  <a:lnTo>
                    <a:pt x="374322" y="3536"/>
                  </a:lnTo>
                  <a:lnTo>
                    <a:pt x="326136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9854945" y="2640329"/>
            <a:ext cx="3546475" cy="3473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00">
                <a:solidFill>
                  <a:srgbClr val="2B4150"/>
                </a:solidFill>
                <a:latin typeface="Arial MT"/>
                <a:cs typeface="Arial MT"/>
              </a:rPr>
              <a:t>Chat</a:t>
            </a:r>
            <a:r>
              <a:rPr dirty="0" sz="2100" spc="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90">
                <a:solidFill>
                  <a:srgbClr val="2B4150"/>
                </a:solidFill>
                <a:latin typeface="Arial MT"/>
                <a:cs typeface="Arial MT"/>
              </a:rPr>
              <a:t>With</a:t>
            </a:r>
            <a:r>
              <a:rPr dirty="0" sz="210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70">
                <a:solidFill>
                  <a:srgbClr val="2B4150"/>
                </a:solidFill>
                <a:latin typeface="Arial MT"/>
                <a:cs typeface="Arial MT"/>
              </a:rPr>
              <a:t>Family</a:t>
            </a:r>
            <a:r>
              <a:rPr dirty="0" sz="2100" spc="-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45">
                <a:solidFill>
                  <a:srgbClr val="2B4150"/>
                </a:solidFill>
                <a:latin typeface="Arial MT"/>
                <a:cs typeface="Arial MT"/>
              </a:rPr>
              <a:t>Members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762000" y="3782567"/>
            <a:ext cx="4224655" cy="1987550"/>
            <a:chOff x="762000" y="3782567"/>
            <a:chExt cx="4224655" cy="1987550"/>
          </a:xfrm>
        </p:grpSpPr>
        <p:sp>
          <p:nvSpPr>
            <p:cNvPr id="19" name="object 19"/>
            <p:cNvSpPr/>
            <p:nvPr/>
          </p:nvSpPr>
          <p:spPr>
            <a:xfrm>
              <a:off x="762000" y="3782567"/>
              <a:ext cx="4224655" cy="1987550"/>
            </a:xfrm>
            <a:custGeom>
              <a:avLst/>
              <a:gdLst/>
              <a:ahLst/>
              <a:cxnLst/>
              <a:rect l="l" t="t" r="r" b="b"/>
              <a:pathLst>
                <a:path w="4224655" h="1987550">
                  <a:moveTo>
                    <a:pt x="4191889" y="0"/>
                  </a:moveTo>
                  <a:lnTo>
                    <a:pt x="32677" y="0"/>
                  </a:lnTo>
                  <a:lnTo>
                    <a:pt x="19957" y="2563"/>
                  </a:lnTo>
                  <a:lnTo>
                    <a:pt x="9571" y="9556"/>
                  </a:lnTo>
                  <a:lnTo>
                    <a:pt x="2567" y="19931"/>
                  </a:lnTo>
                  <a:lnTo>
                    <a:pt x="0" y="32639"/>
                  </a:lnTo>
                  <a:lnTo>
                    <a:pt x="0" y="1954657"/>
                  </a:lnTo>
                  <a:lnTo>
                    <a:pt x="2567" y="1967364"/>
                  </a:lnTo>
                  <a:lnTo>
                    <a:pt x="9571" y="1977739"/>
                  </a:lnTo>
                  <a:lnTo>
                    <a:pt x="19957" y="1984732"/>
                  </a:lnTo>
                  <a:lnTo>
                    <a:pt x="32677" y="1987296"/>
                  </a:lnTo>
                  <a:lnTo>
                    <a:pt x="4191889" y="1987296"/>
                  </a:lnTo>
                  <a:lnTo>
                    <a:pt x="4204596" y="1984732"/>
                  </a:lnTo>
                  <a:lnTo>
                    <a:pt x="4214971" y="1977739"/>
                  </a:lnTo>
                  <a:lnTo>
                    <a:pt x="4221964" y="1967364"/>
                  </a:lnTo>
                  <a:lnTo>
                    <a:pt x="4224528" y="1954657"/>
                  </a:lnTo>
                  <a:lnTo>
                    <a:pt x="4224528" y="32639"/>
                  </a:lnTo>
                  <a:lnTo>
                    <a:pt x="4221964" y="19931"/>
                  </a:lnTo>
                  <a:lnTo>
                    <a:pt x="4214971" y="9556"/>
                  </a:lnTo>
                  <a:lnTo>
                    <a:pt x="4204596" y="2563"/>
                  </a:lnTo>
                  <a:lnTo>
                    <a:pt x="419188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78408" y="3998975"/>
              <a:ext cx="655320" cy="655320"/>
            </a:xfrm>
            <a:custGeom>
              <a:avLst/>
              <a:gdLst/>
              <a:ahLst/>
              <a:cxnLst/>
              <a:rect l="l" t="t" r="r" b="b"/>
              <a:pathLst>
                <a:path w="655319" h="655320">
                  <a:moveTo>
                    <a:pt x="327659" y="0"/>
                  </a:moveTo>
                  <a:lnTo>
                    <a:pt x="279240" y="3552"/>
                  </a:lnTo>
                  <a:lnTo>
                    <a:pt x="233027" y="13871"/>
                  </a:lnTo>
                  <a:lnTo>
                    <a:pt x="189526" y="30451"/>
                  </a:lnTo>
                  <a:lnTo>
                    <a:pt x="149245" y="52784"/>
                  </a:lnTo>
                  <a:lnTo>
                    <a:pt x="112690" y="80364"/>
                  </a:lnTo>
                  <a:lnTo>
                    <a:pt x="80369" y="112685"/>
                  </a:lnTo>
                  <a:lnTo>
                    <a:pt x="52787" y="149239"/>
                  </a:lnTo>
                  <a:lnTo>
                    <a:pt x="30453" y="189521"/>
                  </a:lnTo>
                  <a:lnTo>
                    <a:pt x="13872" y="233022"/>
                  </a:lnTo>
                  <a:lnTo>
                    <a:pt x="3552" y="279237"/>
                  </a:lnTo>
                  <a:lnTo>
                    <a:pt x="0" y="327660"/>
                  </a:lnTo>
                  <a:lnTo>
                    <a:pt x="3552" y="376082"/>
                  </a:lnTo>
                  <a:lnTo>
                    <a:pt x="13872" y="422297"/>
                  </a:lnTo>
                  <a:lnTo>
                    <a:pt x="30453" y="465798"/>
                  </a:lnTo>
                  <a:lnTo>
                    <a:pt x="52787" y="506080"/>
                  </a:lnTo>
                  <a:lnTo>
                    <a:pt x="80369" y="542634"/>
                  </a:lnTo>
                  <a:lnTo>
                    <a:pt x="112690" y="574955"/>
                  </a:lnTo>
                  <a:lnTo>
                    <a:pt x="149245" y="602535"/>
                  </a:lnTo>
                  <a:lnTo>
                    <a:pt x="189526" y="624868"/>
                  </a:lnTo>
                  <a:lnTo>
                    <a:pt x="233027" y="641448"/>
                  </a:lnTo>
                  <a:lnTo>
                    <a:pt x="279240" y="651767"/>
                  </a:lnTo>
                  <a:lnTo>
                    <a:pt x="327659" y="655320"/>
                  </a:lnTo>
                  <a:lnTo>
                    <a:pt x="376082" y="651767"/>
                  </a:lnTo>
                  <a:lnTo>
                    <a:pt x="422297" y="641448"/>
                  </a:lnTo>
                  <a:lnTo>
                    <a:pt x="465798" y="624868"/>
                  </a:lnTo>
                  <a:lnTo>
                    <a:pt x="506080" y="602535"/>
                  </a:lnTo>
                  <a:lnTo>
                    <a:pt x="542634" y="574955"/>
                  </a:lnTo>
                  <a:lnTo>
                    <a:pt x="574955" y="542634"/>
                  </a:lnTo>
                  <a:lnTo>
                    <a:pt x="602535" y="506080"/>
                  </a:lnTo>
                  <a:lnTo>
                    <a:pt x="624868" y="465798"/>
                  </a:lnTo>
                  <a:lnTo>
                    <a:pt x="641448" y="422297"/>
                  </a:lnTo>
                  <a:lnTo>
                    <a:pt x="651767" y="376082"/>
                  </a:lnTo>
                  <a:lnTo>
                    <a:pt x="655319" y="327660"/>
                  </a:lnTo>
                  <a:lnTo>
                    <a:pt x="651767" y="279237"/>
                  </a:lnTo>
                  <a:lnTo>
                    <a:pt x="641448" y="233022"/>
                  </a:lnTo>
                  <a:lnTo>
                    <a:pt x="624868" y="189521"/>
                  </a:lnTo>
                  <a:lnTo>
                    <a:pt x="602535" y="149239"/>
                  </a:lnTo>
                  <a:lnTo>
                    <a:pt x="574955" y="112685"/>
                  </a:lnTo>
                  <a:lnTo>
                    <a:pt x="542634" y="80364"/>
                  </a:lnTo>
                  <a:lnTo>
                    <a:pt x="506080" y="52784"/>
                  </a:lnTo>
                  <a:lnTo>
                    <a:pt x="465798" y="30451"/>
                  </a:lnTo>
                  <a:lnTo>
                    <a:pt x="422297" y="13871"/>
                  </a:lnTo>
                  <a:lnTo>
                    <a:pt x="376082" y="3552"/>
                  </a:lnTo>
                  <a:lnTo>
                    <a:pt x="32765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970280" y="4824895"/>
            <a:ext cx="3708400" cy="70929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dirty="0" sz="2100" spc="85">
                <a:solidFill>
                  <a:srgbClr val="2B4150"/>
                </a:solidFill>
                <a:latin typeface="Arial MT"/>
                <a:cs typeface="Arial MT"/>
              </a:rPr>
              <a:t>Health</a:t>
            </a:r>
            <a:r>
              <a:rPr dirty="0" sz="2100" spc="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>
                <a:solidFill>
                  <a:srgbClr val="2B4150"/>
                </a:solidFill>
                <a:latin typeface="Arial MT"/>
                <a:cs typeface="Arial MT"/>
              </a:rPr>
              <a:t>Alerts</a:t>
            </a:r>
            <a:r>
              <a:rPr dirty="0" sz="2100" spc="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85">
                <a:solidFill>
                  <a:srgbClr val="2B4150"/>
                </a:solidFill>
                <a:latin typeface="Arial MT"/>
                <a:cs typeface="Arial MT"/>
              </a:rPr>
              <a:t>and</a:t>
            </a:r>
            <a:r>
              <a:rPr dirty="0" sz="2100" spc="-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40">
                <a:solidFill>
                  <a:srgbClr val="2B4150"/>
                </a:solidFill>
                <a:latin typeface="Arial MT"/>
                <a:cs typeface="Arial MT"/>
              </a:rPr>
              <a:t>Emergency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2100" spc="80">
                <a:solidFill>
                  <a:srgbClr val="2B4150"/>
                </a:solidFill>
                <a:latin typeface="Arial MT"/>
                <a:cs typeface="Arial MT"/>
              </a:rPr>
              <a:t>Notifications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202935" y="3782567"/>
            <a:ext cx="4224655" cy="1987550"/>
            <a:chOff x="5202935" y="3782567"/>
            <a:chExt cx="4224655" cy="1987550"/>
          </a:xfrm>
        </p:grpSpPr>
        <p:sp>
          <p:nvSpPr>
            <p:cNvPr id="23" name="object 23"/>
            <p:cNvSpPr/>
            <p:nvPr/>
          </p:nvSpPr>
          <p:spPr>
            <a:xfrm>
              <a:off x="5202935" y="3782567"/>
              <a:ext cx="4224655" cy="1987550"/>
            </a:xfrm>
            <a:custGeom>
              <a:avLst/>
              <a:gdLst/>
              <a:ahLst/>
              <a:cxnLst/>
              <a:rect l="l" t="t" r="r" b="b"/>
              <a:pathLst>
                <a:path w="4224655" h="1987550">
                  <a:moveTo>
                    <a:pt x="4191889" y="0"/>
                  </a:moveTo>
                  <a:lnTo>
                    <a:pt x="32638" y="0"/>
                  </a:lnTo>
                  <a:lnTo>
                    <a:pt x="19931" y="2563"/>
                  </a:lnTo>
                  <a:lnTo>
                    <a:pt x="9556" y="9556"/>
                  </a:lnTo>
                  <a:lnTo>
                    <a:pt x="2563" y="19931"/>
                  </a:lnTo>
                  <a:lnTo>
                    <a:pt x="0" y="32639"/>
                  </a:lnTo>
                  <a:lnTo>
                    <a:pt x="0" y="1954657"/>
                  </a:lnTo>
                  <a:lnTo>
                    <a:pt x="2563" y="1967364"/>
                  </a:lnTo>
                  <a:lnTo>
                    <a:pt x="9556" y="1977739"/>
                  </a:lnTo>
                  <a:lnTo>
                    <a:pt x="19931" y="1984732"/>
                  </a:lnTo>
                  <a:lnTo>
                    <a:pt x="32638" y="1987296"/>
                  </a:lnTo>
                  <a:lnTo>
                    <a:pt x="4191889" y="1987296"/>
                  </a:lnTo>
                  <a:lnTo>
                    <a:pt x="4204596" y="1984732"/>
                  </a:lnTo>
                  <a:lnTo>
                    <a:pt x="4214971" y="1977739"/>
                  </a:lnTo>
                  <a:lnTo>
                    <a:pt x="4221964" y="1967364"/>
                  </a:lnTo>
                  <a:lnTo>
                    <a:pt x="4224528" y="1954657"/>
                  </a:lnTo>
                  <a:lnTo>
                    <a:pt x="4224528" y="32639"/>
                  </a:lnTo>
                  <a:lnTo>
                    <a:pt x="4221964" y="19931"/>
                  </a:lnTo>
                  <a:lnTo>
                    <a:pt x="4214971" y="9556"/>
                  </a:lnTo>
                  <a:lnTo>
                    <a:pt x="4204596" y="2563"/>
                  </a:lnTo>
                  <a:lnTo>
                    <a:pt x="419188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422391" y="3998975"/>
              <a:ext cx="652780" cy="655320"/>
            </a:xfrm>
            <a:custGeom>
              <a:avLst/>
              <a:gdLst/>
              <a:ahLst/>
              <a:cxnLst/>
              <a:rect l="l" t="t" r="r" b="b"/>
              <a:pathLst>
                <a:path w="652779" h="655320">
                  <a:moveTo>
                    <a:pt x="326136" y="0"/>
                  </a:moveTo>
                  <a:lnTo>
                    <a:pt x="277949" y="3536"/>
                  </a:lnTo>
                  <a:lnTo>
                    <a:pt x="231956" y="13811"/>
                  </a:lnTo>
                  <a:lnTo>
                    <a:pt x="188659" y="30317"/>
                  </a:lnTo>
                  <a:lnTo>
                    <a:pt x="148566" y="52551"/>
                  </a:lnTo>
                  <a:lnTo>
                    <a:pt x="112180" y="80007"/>
                  </a:lnTo>
                  <a:lnTo>
                    <a:pt x="80007" y="112180"/>
                  </a:lnTo>
                  <a:lnTo>
                    <a:pt x="52551" y="148566"/>
                  </a:lnTo>
                  <a:lnTo>
                    <a:pt x="30317" y="188659"/>
                  </a:lnTo>
                  <a:lnTo>
                    <a:pt x="13811" y="231956"/>
                  </a:lnTo>
                  <a:lnTo>
                    <a:pt x="3536" y="277949"/>
                  </a:lnTo>
                  <a:lnTo>
                    <a:pt x="0" y="326136"/>
                  </a:lnTo>
                  <a:lnTo>
                    <a:pt x="0" y="329184"/>
                  </a:lnTo>
                  <a:lnTo>
                    <a:pt x="3536" y="377370"/>
                  </a:lnTo>
                  <a:lnTo>
                    <a:pt x="13811" y="423363"/>
                  </a:lnTo>
                  <a:lnTo>
                    <a:pt x="30317" y="466660"/>
                  </a:lnTo>
                  <a:lnTo>
                    <a:pt x="52551" y="506753"/>
                  </a:lnTo>
                  <a:lnTo>
                    <a:pt x="80007" y="543139"/>
                  </a:lnTo>
                  <a:lnTo>
                    <a:pt x="112180" y="575312"/>
                  </a:lnTo>
                  <a:lnTo>
                    <a:pt x="148566" y="602768"/>
                  </a:lnTo>
                  <a:lnTo>
                    <a:pt x="188659" y="625002"/>
                  </a:lnTo>
                  <a:lnTo>
                    <a:pt x="231956" y="641508"/>
                  </a:lnTo>
                  <a:lnTo>
                    <a:pt x="277949" y="651783"/>
                  </a:lnTo>
                  <a:lnTo>
                    <a:pt x="326136" y="655320"/>
                  </a:lnTo>
                  <a:lnTo>
                    <a:pt x="374322" y="651783"/>
                  </a:lnTo>
                  <a:lnTo>
                    <a:pt x="420315" y="641508"/>
                  </a:lnTo>
                  <a:lnTo>
                    <a:pt x="463612" y="625002"/>
                  </a:lnTo>
                  <a:lnTo>
                    <a:pt x="503705" y="602768"/>
                  </a:lnTo>
                  <a:lnTo>
                    <a:pt x="540091" y="575312"/>
                  </a:lnTo>
                  <a:lnTo>
                    <a:pt x="572264" y="543139"/>
                  </a:lnTo>
                  <a:lnTo>
                    <a:pt x="599720" y="506753"/>
                  </a:lnTo>
                  <a:lnTo>
                    <a:pt x="621954" y="466660"/>
                  </a:lnTo>
                  <a:lnTo>
                    <a:pt x="638460" y="423363"/>
                  </a:lnTo>
                  <a:lnTo>
                    <a:pt x="648735" y="377370"/>
                  </a:lnTo>
                  <a:lnTo>
                    <a:pt x="652272" y="329184"/>
                  </a:lnTo>
                  <a:lnTo>
                    <a:pt x="652272" y="326136"/>
                  </a:lnTo>
                  <a:lnTo>
                    <a:pt x="648735" y="277949"/>
                  </a:lnTo>
                  <a:lnTo>
                    <a:pt x="638460" y="231956"/>
                  </a:lnTo>
                  <a:lnTo>
                    <a:pt x="621954" y="188659"/>
                  </a:lnTo>
                  <a:lnTo>
                    <a:pt x="599720" y="148566"/>
                  </a:lnTo>
                  <a:lnTo>
                    <a:pt x="572264" y="112180"/>
                  </a:lnTo>
                  <a:lnTo>
                    <a:pt x="540091" y="80007"/>
                  </a:lnTo>
                  <a:lnTo>
                    <a:pt x="503705" y="52551"/>
                  </a:lnTo>
                  <a:lnTo>
                    <a:pt x="463612" y="30317"/>
                  </a:lnTo>
                  <a:lnTo>
                    <a:pt x="420315" y="13811"/>
                  </a:lnTo>
                  <a:lnTo>
                    <a:pt x="374322" y="3536"/>
                  </a:lnTo>
                  <a:lnTo>
                    <a:pt x="326136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5412485" y="4824895"/>
            <a:ext cx="3792854" cy="70929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dirty="0" sz="2100" spc="90">
                <a:solidFill>
                  <a:srgbClr val="2B4150"/>
                </a:solidFill>
                <a:latin typeface="Arial MT"/>
                <a:cs typeface="Arial MT"/>
              </a:rPr>
              <a:t>Shift</a:t>
            </a:r>
            <a:r>
              <a:rPr dirty="0" sz="210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210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r>
              <a:rPr dirty="0" sz="2100" spc="-8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85">
                <a:solidFill>
                  <a:srgbClr val="2B4150"/>
                </a:solidFill>
                <a:latin typeface="Arial MT"/>
                <a:cs typeface="Arial MT"/>
              </a:rPr>
              <a:t>and</a:t>
            </a:r>
            <a:r>
              <a:rPr dirty="0" sz="2100" spc="-4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35">
                <a:solidFill>
                  <a:srgbClr val="2B4150"/>
                </a:solidFill>
                <a:latin typeface="Arial MT"/>
                <a:cs typeface="Arial MT"/>
              </a:rPr>
              <a:t>Time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2100" spc="45">
                <a:solidFill>
                  <a:srgbClr val="2B4150"/>
                </a:solidFill>
                <a:latin typeface="Arial MT"/>
                <a:cs typeface="Arial MT"/>
              </a:rPr>
              <a:t>Tracking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9643871" y="3782567"/>
            <a:ext cx="4224655" cy="1987550"/>
            <a:chOff x="9643871" y="3782567"/>
            <a:chExt cx="4224655" cy="1987550"/>
          </a:xfrm>
        </p:grpSpPr>
        <p:sp>
          <p:nvSpPr>
            <p:cNvPr id="27" name="object 27"/>
            <p:cNvSpPr/>
            <p:nvPr/>
          </p:nvSpPr>
          <p:spPr>
            <a:xfrm>
              <a:off x="9643871" y="3782567"/>
              <a:ext cx="4224655" cy="1987550"/>
            </a:xfrm>
            <a:custGeom>
              <a:avLst/>
              <a:gdLst/>
              <a:ahLst/>
              <a:cxnLst/>
              <a:rect l="l" t="t" r="r" b="b"/>
              <a:pathLst>
                <a:path w="4224655" h="1987550">
                  <a:moveTo>
                    <a:pt x="4191889" y="0"/>
                  </a:moveTo>
                  <a:lnTo>
                    <a:pt x="32638" y="0"/>
                  </a:lnTo>
                  <a:lnTo>
                    <a:pt x="19931" y="2563"/>
                  </a:lnTo>
                  <a:lnTo>
                    <a:pt x="9556" y="9556"/>
                  </a:lnTo>
                  <a:lnTo>
                    <a:pt x="2563" y="19931"/>
                  </a:lnTo>
                  <a:lnTo>
                    <a:pt x="0" y="32639"/>
                  </a:lnTo>
                  <a:lnTo>
                    <a:pt x="0" y="1954657"/>
                  </a:lnTo>
                  <a:lnTo>
                    <a:pt x="2563" y="1967364"/>
                  </a:lnTo>
                  <a:lnTo>
                    <a:pt x="9556" y="1977739"/>
                  </a:lnTo>
                  <a:lnTo>
                    <a:pt x="19931" y="1984732"/>
                  </a:lnTo>
                  <a:lnTo>
                    <a:pt x="32638" y="1987296"/>
                  </a:lnTo>
                  <a:lnTo>
                    <a:pt x="4191889" y="1987296"/>
                  </a:lnTo>
                  <a:lnTo>
                    <a:pt x="4204596" y="1984732"/>
                  </a:lnTo>
                  <a:lnTo>
                    <a:pt x="4214971" y="1977739"/>
                  </a:lnTo>
                  <a:lnTo>
                    <a:pt x="4221964" y="1967364"/>
                  </a:lnTo>
                  <a:lnTo>
                    <a:pt x="4224528" y="1954657"/>
                  </a:lnTo>
                  <a:lnTo>
                    <a:pt x="4224528" y="32639"/>
                  </a:lnTo>
                  <a:lnTo>
                    <a:pt x="4221964" y="19931"/>
                  </a:lnTo>
                  <a:lnTo>
                    <a:pt x="4214971" y="9556"/>
                  </a:lnTo>
                  <a:lnTo>
                    <a:pt x="4204596" y="2563"/>
                  </a:lnTo>
                  <a:lnTo>
                    <a:pt x="419188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863327" y="3998975"/>
              <a:ext cx="652780" cy="655320"/>
            </a:xfrm>
            <a:custGeom>
              <a:avLst/>
              <a:gdLst/>
              <a:ahLst/>
              <a:cxnLst/>
              <a:rect l="l" t="t" r="r" b="b"/>
              <a:pathLst>
                <a:path w="652779" h="655320">
                  <a:moveTo>
                    <a:pt x="326136" y="0"/>
                  </a:moveTo>
                  <a:lnTo>
                    <a:pt x="277949" y="3536"/>
                  </a:lnTo>
                  <a:lnTo>
                    <a:pt x="231956" y="13811"/>
                  </a:lnTo>
                  <a:lnTo>
                    <a:pt x="188659" y="30317"/>
                  </a:lnTo>
                  <a:lnTo>
                    <a:pt x="148566" y="52551"/>
                  </a:lnTo>
                  <a:lnTo>
                    <a:pt x="112180" y="80007"/>
                  </a:lnTo>
                  <a:lnTo>
                    <a:pt x="80007" y="112180"/>
                  </a:lnTo>
                  <a:lnTo>
                    <a:pt x="52551" y="148566"/>
                  </a:lnTo>
                  <a:lnTo>
                    <a:pt x="30317" y="188659"/>
                  </a:lnTo>
                  <a:lnTo>
                    <a:pt x="13811" y="231956"/>
                  </a:lnTo>
                  <a:lnTo>
                    <a:pt x="3536" y="277949"/>
                  </a:lnTo>
                  <a:lnTo>
                    <a:pt x="0" y="326136"/>
                  </a:lnTo>
                  <a:lnTo>
                    <a:pt x="0" y="329184"/>
                  </a:lnTo>
                  <a:lnTo>
                    <a:pt x="3536" y="377370"/>
                  </a:lnTo>
                  <a:lnTo>
                    <a:pt x="13811" y="423363"/>
                  </a:lnTo>
                  <a:lnTo>
                    <a:pt x="30317" y="466660"/>
                  </a:lnTo>
                  <a:lnTo>
                    <a:pt x="52551" y="506753"/>
                  </a:lnTo>
                  <a:lnTo>
                    <a:pt x="80007" y="543139"/>
                  </a:lnTo>
                  <a:lnTo>
                    <a:pt x="112180" y="575312"/>
                  </a:lnTo>
                  <a:lnTo>
                    <a:pt x="148566" y="602768"/>
                  </a:lnTo>
                  <a:lnTo>
                    <a:pt x="188659" y="625002"/>
                  </a:lnTo>
                  <a:lnTo>
                    <a:pt x="231956" y="641508"/>
                  </a:lnTo>
                  <a:lnTo>
                    <a:pt x="277949" y="651783"/>
                  </a:lnTo>
                  <a:lnTo>
                    <a:pt x="326136" y="655320"/>
                  </a:lnTo>
                  <a:lnTo>
                    <a:pt x="374322" y="651783"/>
                  </a:lnTo>
                  <a:lnTo>
                    <a:pt x="420315" y="641508"/>
                  </a:lnTo>
                  <a:lnTo>
                    <a:pt x="463612" y="625002"/>
                  </a:lnTo>
                  <a:lnTo>
                    <a:pt x="503705" y="602768"/>
                  </a:lnTo>
                  <a:lnTo>
                    <a:pt x="540091" y="575312"/>
                  </a:lnTo>
                  <a:lnTo>
                    <a:pt x="572264" y="543139"/>
                  </a:lnTo>
                  <a:lnTo>
                    <a:pt x="599720" y="506753"/>
                  </a:lnTo>
                  <a:lnTo>
                    <a:pt x="621954" y="466660"/>
                  </a:lnTo>
                  <a:lnTo>
                    <a:pt x="638460" y="423363"/>
                  </a:lnTo>
                  <a:lnTo>
                    <a:pt x="648735" y="377370"/>
                  </a:lnTo>
                  <a:lnTo>
                    <a:pt x="652272" y="329184"/>
                  </a:lnTo>
                  <a:lnTo>
                    <a:pt x="652272" y="326136"/>
                  </a:lnTo>
                  <a:lnTo>
                    <a:pt x="648735" y="277949"/>
                  </a:lnTo>
                  <a:lnTo>
                    <a:pt x="638460" y="231956"/>
                  </a:lnTo>
                  <a:lnTo>
                    <a:pt x="621954" y="188659"/>
                  </a:lnTo>
                  <a:lnTo>
                    <a:pt x="599720" y="148566"/>
                  </a:lnTo>
                  <a:lnTo>
                    <a:pt x="572264" y="112180"/>
                  </a:lnTo>
                  <a:lnTo>
                    <a:pt x="540091" y="80007"/>
                  </a:lnTo>
                  <a:lnTo>
                    <a:pt x="503705" y="52551"/>
                  </a:lnTo>
                  <a:lnTo>
                    <a:pt x="463612" y="30317"/>
                  </a:lnTo>
                  <a:lnTo>
                    <a:pt x="420315" y="13811"/>
                  </a:lnTo>
                  <a:lnTo>
                    <a:pt x="374322" y="3536"/>
                  </a:lnTo>
                  <a:lnTo>
                    <a:pt x="326136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9854945" y="4844618"/>
            <a:ext cx="3114040" cy="3479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2100">
                <a:solidFill>
                  <a:srgbClr val="2B4150"/>
                </a:solidFill>
                <a:latin typeface="Arial MT"/>
                <a:cs typeface="Arial MT"/>
              </a:rPr>
              <a:t>Earnings</a:t>
            </a:r>
            <a:r>
              <a:rPr dirty="0" sz="2100" spc="8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85">
                <a:solidFill>
                  <a:srgbClr val="2B4150"/>
                </a:solidFill>
                <a:latin typeface="Arial MT"/>
                <a:cs typeface="Arial MT"/>
              </a:rPr>
              <a:t>and</a:t>
            </a:r>
            <a:r>
              <a:rPr dirty="0" sz="2100" spc="9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35">
                <a:solidFill>
                  <a:srgbClr val="2B4150"/>
                </a:solidFill>
                <a:latin typeface="Arial MT"/>
                <a:cs typeface="Arial MT"/>
              </a:rPr>
              <a:t>Payments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70280" y="7049516"/>
            <a:ext cx="2529840" cy="3479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2100" spc="-10">
                <a:solidFill>
                  <a:srgbClr val="2B4150"/>
                </a:solidFill>
                <a:latin typeface="Arial MT"/>
                <a:cs typeface="Arial MT"/>
              </a:rPr>
              <a:t>Elder</a:t>
            </a:r>
            <a:r>
              <a:rPr dirty="0" sz="2100" spc="-13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200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174240"/>
            <a:ext cx="8718550" cy="70231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35"/>
              <a:t>Platform</a:t>
            </a:r>
            <a:r>
              <a:rPr dirty="0" sz="4450" spc="-95"/>
              <a:t> </a:t>
            </a:r>
            <a:r>
              <a:rPr dirty="0" sz="4450" spc="95"/>
              <a:t>Features</a:t>
            </a:r>
            <a:r>
              <a:rPr dirty="0" sz="4450" spc="-45"/>
              <a:t> </a:t>
            </a:r>
            <a:r>
              <a:rPr dirty="0" sz="4450" spc="-35"/>
              <a:t>For</a:t>
            </a:r>
            <a:r>
              <a:rPr dirty="0" sz="4450" spc="-130"/>
              <a:t> </a:t>
            </a:r>
            <a:r>
              <a:rPr dirty="0" sz="4450" spc="-10"/>
              <a:t>Caregivers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520440"/>
            <a:ext cx="3980688" cy="1917192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3520440"/>
            <a:ext cx="3977640" cy="2237231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72471" y="3520440"/>
            <a:ext cx="3977639" cy="223723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45"/>
              <a:t> </a:t>
            </a:r>
            <a:r>
              <a:rPr dirty="0" sz="4000" spc="95"/>
              <a:t>Features</a:t>
            </a:r>
            <a:r>
              <a:rPr dirty="0" sz="4000" spc="-155"/>
              <a:t> </a:t>
            </a:r>
            <a:r>
              <a:rPr dirty="0" sz="4000" spc="-20"/>
              <a:t>For</a:t>
            </a:r>
            <a:r>
              <a:rPr dirty="0" sz="4000" spc="-125"/>
              <a:t> </a:t>
            </a:r>
            <a:r>
              <a:rPr dirty="0" sz="4000" spc="-10"/>
              <a:t>Caregivers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2993136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2947416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800" y="1746504"/>
            <a:ext cx="2950463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174240"/>
            <a:ext cx="8718550" cy="70231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35"/>
              <a:t>Platform</a:t>
            </a:r>
            <a:r>
              <a:rPr dirty="0" sz="4450" spc="-95"/>
              <a:t> </a:t>
            </a:r>
            <a:r>
              <a:rPr dirty="0" sz="4450" spc="95"/>
              <a:t>Features</a:t>
            </a:r>
            <a:r>
              <a:rPr dirty="0" sz="4450" spc="-45"/>
              <a:t> </a:t>
            </a:r>
            <a:r>
              <a:rPr dirty="0" sz="4450" spc="-35"/>
              <a:t>For</a:t>
            </a:r>
            <a:r>
              <a:rPr dirty="0" sz="4450" spc="-130"/>
              <a:t> </a:t>
            </a:r>
            <a:r>
              <a:rPr dirty="0" sz="4450" spc="-10"/>
              <a:t>Caregivers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520440"/>
            <a:ext cx="3980688" cy="2237231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3520440"/>
            <a:ext cx="3977640" cy="2237231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72471" y="3520440"/>
            <a:ext cx="3977639" cy="223723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8135" rIns="0" bIns="0" rtlCol="0" vert="horz">
            <a:spAutoFit/>
          </a:bodyPr>
          <a:lstStyle/>
          <a:p>
            <a:pPr marL="57150">
              <a:lnSpc>
                <a:spcPct val="100000"/>
              </a:lnSpc>
              <a:spcBef>
                <a:spcPts val="90"/>
              </a:spcBef>
            </a:pPr>
            <a:r>
              <a:rPr dirty="0" sz="4450" spc="-20"/>
              <a:t>Elder</a:t>
            </a:r>
            <a:r>
              <a:rPr dirty="0" sz="4450" spc="-265"/>
              <a:t> </a:t>
            </a:r>
            <a:r>
              <a:rPr dirty="0" sz="4450" spc="400"/>
              <a:t>Management</a:t>
            </a:r>
            <a:endParaRPr sz="4450"/>
          </a:p>
        </p:txBody>
      </p:sp>
      <p:grpSp>
        <p:nvGrpSpPr>
          <p:cNvPr id="4" name="object 4"/>
          <p:cNvGrpSpPr/>
          <p:nvPr/>
        </p:nvGrpSpPr>
        <p:grpSpPr>
          <a:xfrm>
            <a:off x="792480" y="1895855"/>
            <a:ext cx="4197350" cy="1716405"/>
            <a:chOff x="792480" y="1895855"/>
            <a:chExt cx="4197350" cy="1716405"/>
          </a:xfrm>
        </p:grpSpPr>
        <p:sp>
          <p:nvSpPr>
            <p:cNvPr id="5" name="object 5"/>
            <p:cNvSpPr/>
            <p:nvPr/>
          </p:nvSpPr>
          <p:spPr>
            <a:xfrm>
              <a:off x="792480" y="1895855"/>
              <a:ext cx="4197350" cy="1716405"/>
            </a:xfrm>
            <a:custGeom>
              <a:avLst/>
              <a:gdLst/>
              <a:ahLst/>
              <a:cxnLst/>
              <a:rect l="l" t="t" r="r" b="b"/>
              <a:pathLst>
                <a:path w="4197350" h="1716404">
                  <a:moveTo>
                    <a:pt x="4163060" y="0"/>
                  </a:moveTo>
                  <a:lnTo>
                    <a:pt x="34048" y="0"/>
                  </a:lnTo>
                  <a:lnTo>
                    <a:pt x="20793" y="2674"/>
                  </a:lnTo>
                  <a:lnTo>
                    <a:pt x="9971" y="9969"/>
                  </a:lnTo>
                  <a:lnTo>
                    <a:pt x="2675" y="20788"/>
                  </a:lnTo>
                  <a:lnTo>
                    <a:pt x="0" y="34036"/>
                  </a:lnTo>
                  <a:lnTo>
                    <a:pt x="0" y="1681988"/>
                  </a:lnTo>
                  <a:lnTo>
                    <a:pt x="2675" y="1695235"/>
                  </a:lnTo>
                  <a:lnTo>
                    <a:pt x="9971" y="1706054"/>
                  </a:lnTo>
                  <a:lnTo>
                    <a:pt x="20793" y="1713349"/>
                  </a:lnTo>
                  <a:lnTo>
                    <a:pt x="34048" y="1716024"/>
                  </a:lnTo>
                  <a:lnTo>
                    <a:pt x="4163060" y="1716024"/>
                  </a:lnTo>
                  <a:lnTo>
                    <a:pt x="4176307" y="1713349"/>
                  </a:lnTo>
                  <a:lnTo>
                    <a:pt x="4187126" y="1706054"/>
                  </a:lnTo>
                  <a:lnTo>
                    <a:pt x="4194421" y="1695235"/>
                  </a:lnTo>
                  <a:lnTo>
                    <a:pt x="4197096" y="1681988"/>
                  </a:lnTo>
                  <a:lnTo>
                    <a:pt x="4197096" y="34036"/>
                  </a:lnTo>
                  <a:lnTo>
                    <a:pt x="4194421" y="20788"/>
                  </a:lnTo>
                  <a:lnTo>
                    <a:pt x="4187126" y="9969"/>
                  </a:lnTo>
                  <a:lnTo>
                    <a:pt x="4176307" y="2674"/>
                  </a:lnTo>
                  <a:lnTo>
                    <a:pt x="4163060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21080" y="2124455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5" h="680085">
                  <a:moveTo>
                    <a:pt x="339851" y="0"/>
                  </a:moveTo>
                  <a:lnTo>
                    <a:pt x="293736" y="3102"/>
                  </a:lnTo>
                  <a:lnTo>
                    <a:pt x="249506" y="12139"/>
                  </a:lnTo>
                  <a:lnTo>
                    <a:pt x="207567" y="26705"/>
                  </a:lnTo>
                  <a:lnTo>
                    <a:pt x="168322" y="46397"/>
                  </a:lnTo>
                  <a:lnTo>
                    <a:pt x="132179" y="70809"/>
                  </a:lnTo>
                  <a:lnTo>
                    <a:pt x="99541" y="99536"/>
                  </a:lnTo>
                  <a:lnTo>
                    <a:pt x="70812" y="132173"/>
                  </a:lnTo>
                  <a:lnTo>
                    <a:pt x="46400" y="168317"/>
                  </a:lnTo>
                  <a:lnTo>
                    <a:pt x="26707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2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7" y="472142"/>
                  </a:lnTo>
                  <a:lnTo>
                    <a:pt x="46400" y="511386"/>
                  </a:lnTo>
                  <a:lnTo>
                    <a:pt x="70812" y="547530"/>
                  </a:lnTo>
                  <a:lnTo>
                    <a:pt x="99541" y="580167"/>
                  </a:lnTo>
                  <a:lnTo>
                    <a:pt x="132179" y="608894"/>
                  </a:lnTo>
                  <a:lnTo>
                    <a:pt x="168322" y="633306"/>
                  </a:lnTo>
                  <a:lnTo>
                    <a:pt x="207567" y="652998"/>
                  </a:lnTo>
                  <a:lnTo>
                    <a:pt x="249506" y="667564"/>
                  </a:lnTo>
                  <a:lnTo>
                    <a:pt x="293736" y="676601"/>
                  </a:lnTo>
                  <a:lnTo>
                    <a:pt x="339851" y="679704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2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011123" y="3000501"/>
            <a:ext cx="131445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105">
                <a:solidFill>
                  <a:srgbClr val="2B4150"/>
                </a:solidFill>
                <a:latin typeface="Arial MT"/>
                <a:cs typeface="Arial MT"/>
              </a:rPr>
              <a:t>Overview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218176" y="1895855"/>
            <a:ext cx="4194175" cy="1716405"/>
            <a:chOff x="5218176" y="1895855"/>
            <a:chExt cx="4194175" cy="1716405"/>
          </a:xfrm>
        </p:grpSpPr>
        <p:sp>
          <p:nvSpPr>
            <p:cNvPr id="9" name="object 9"/>
            <p:cNvSpPr/>
            <p:nvPr/>
          </p:nvSpPr>
          <p:spPr>
            <a:xfrm>
              <a:off x="5218176" y="1895855"/>
              <a:ext cx="4194175" cy="1716405"/>
            </a:xfrm>
            <a:custGeom>
              <a:avLst/>
              <a:gdLst/>
              <a:ahLst/>
              <a:cxnLst/>
              <a:rect l="l" t="t" r="r" b="b"/>
              <a:pathLst>
                <a:path w="4194175" h="1716404">
                  <a:moveTo>
                    <a:pt x="4160012" y="0"/>
                  </a:moveTo>
                  <a:lnTo>
                    <a:pt x="34036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1681988"/>
                  </a:lnTo>
                  <a:lnTo>
                    <a:pt x="2674" y="1695235"/>
                  </a:lnTo>
                  <a:lnTo>
                    <a:pt x="9969" y="1706054"/>
                  </a:lnTo>
                  <a:lnTo>
                    <a:pt x="20788" y="1713349"/>
                  </a:lnTo>
                  <a:lnTo>
                    <a:pt x="34036" y="1716024"/>
                  </a:lnTo>
                  <a:lnTo>
                    <a:pt x="4160012" y="1716024"/>
                  </a:lnTo>
                  <a:lnTo>
                    <a:pt x="4173259" y="1713349"/>
                  </a:lnTo>
                  <a:lnTo>
                    <a:pt x="4184078" y="1706054"/>
                  </a:lnTo>
                  <a:lnTo>
                    <a:pt x="4191373" y="1695235"/>
                  </a:lnTo>
                  <a:lnTo>
                    <a:pt x="4194048" y="1681988"/>
                  </a:lnTo>
                  <a:lnTo>
                    <a:pt x="4194048" y="34036"/>
                  </a:lnTo>
                  <a:lnTo>
                    <a:pt x="4191373" y="20788"/>
                  </a:lnTo>
                  <a:lnTo>
                    <a:pt x="4184078" y="9969"/>
                  </a:lnTo>
                  <a:lnTo>
                    <a:pt x="4173259" y="2674"/>
                  </a:lnTo>
                  <a:lnTo>
                    <a:pt x="416001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443728" y="2124455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5" h="680085">
                  <a:moveTo>
                    <a:pt x="339851" y="0"/>
                  </a:moveTo>
                  <a:lnTo>
                    <a:pt x="293733" y="3102"/>
                  </a:lnTo>
                  <a:lnTo>
                    <a:pt x="249502" y="12139"/>
                  </a:lnTo>
                  <a:lnTo>
                    <a:pt x="207561" y="26705"/>
                  </a:lnTo>
                  <a:lnTo>
                    <a:pt x="168317" y="46397"/>
                  </a:lnTo>
                  <a:lnTo>
                    <a:pt x="132173" y="70809"/>
                  </a:lnTo>
                  <a:lnTo>
                    <a:pt x="99536" y="99536"/>
                  </a:lnTo>
                  <a:lnTo>
                    <a:pt x="70809" y="132173"/>
                  </a:lnTo>
                  <a:lnTo>
                    <a:pt x="46397" y="168317"/>
                  </a:lnTo>
                  <a:lnTo>
                    <a:pt x="26705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2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5" y="472142"/>
                  </a:lnTo>
                  <a:lnTo>
                    <a:pt x="46397" y="511386"/>
                  </a:lnTo>
                  <a:lnTo>
                    <a:pt x="70809" y="547530"/>
                  </a:lnTo>
                  <a:lnTo>
                    <a:pt x="99536" y="580167"/>
                  </a:lnTo>
                  <a:lnTo>
                    <a:pt x="132173" y="608894"/>
                  </a:lnTo>
                  <a:lnTo>
                    <a:pt x="168317" y="633306"/>
                  </a:lnTo>
                  <a:lnTo>
                    <a:pt x="207561" y="652998"/>
                  </a:lnTo>
                  <a:lnTo>
                    <a:pt x="249502" y="667564"/>
                  </a:lnTo>
                  <a:lnTo>
                    <a:pt x="293733" y="676601"/>
                  </a:lnTo>
                  <a:lnTo>
                    <a:pt x="339851" y="679704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4" y="339852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5435346" y="3000501"/>
            <a:ext cx="90424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75">
                <a:solidFill>
                  <a:srgbClr val="2B4150"/>
                </a:solidFill>
                <a:latin typeface="Arial MT"/>
                <a:cs typeface="Arial MT"/>
              </a:rPr>
              <a:t>Health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9640823" y="1895855"/>
            <a:ext cx="4197350" cy="1716405"/>
            <a:chOff x="9640823" y="1895855"/>
            <a:chExt cx="4197350" cy="1716405"/>
          </a:xfrm>
        </p:grpSpPr>
        <p:sp>
          <p:nvSpPr>
            <p:cNvPr id="13" name="object 13"/>
            <p:cNvSpPr/>
            <p:nvPr/>
          </p:nvSpPr>
          <p:spPr>
            <a:xfrm>
              <a:off x="9640823" y="1895855"/>
              <a:ext cx="4197350" cy="1716405"/>
            </a:xfrm>
            <a:custGeom>
              <a:avLst/>
              <a:gdLst/>
              <a:ahLst/>
              <a:cxnLst/>
              <a:rect l="l" t="t" r="r" b="b"/>
              <a:pathLst>
                <a:path w="4197350" h="1716404">
                  <a:moveTo>
                    <a:pt x="4163060" y="0"/>
                  </a:moveTo>
                  <a:lnTo>
                    <a:pt x="34035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1681988"/>
                  </a:lnTo>
                  <a:lnTo>
                    <a:pt x="2674" y="1695235"/>
                  </a:lnTo>
                  <a:lnTo>
                    <a:pt x="9969" y="1706054"/>
                  </a:lnTo>
                  <a:lnTo>
                    <a:pt x="20788" y="1713349"/>
                  </a:lnTo>
                  <a:lnTo>
                    <a:pt x="34035" y="1716024"/>
                  </a:lnTo>
                  <a:lnTo>
                    <a:pt x="4163060" y="1716024"/>
                  </a:lnTo>
                  <a:lnTo>
                    <a:pt x="4176307" y="1713349"/>
                  </a:lnTo>
                  <a:lnTo>
                    <a:pt x="4187126" y="1706054"/>
                  </a:lnTo>
                  <a:lnTo>
                    <a:pt x="4194421" y="1695235"/>
                  </a:lnTo>
                  <a:lnTo>
                    <a:pt x="4197095" y="1681988"/>
                  </a:lnTo>
                  <a:lnTo>
                    <a:pt x="4197095" y="34036"/>
                  </a:lnTo>
                  <a:lnTo>
                    <a:pt x="4194421" y="20788"/>
                  </a:lnTo>
                  <a:lnTo>
                    <a:pt x="4187126" y="9969"/>
                  </a:lnTo>
                  <a:lnTo>
                    <a:pt x="4176307" y="2674"/>
                  </a:lnTo>
                  <a:lnTo>
                    <a:pt x="4163060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866375" y="2124455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4" h="680085">
                  <a:moveTo>
                    <a:pt x="339851" y="0"/>
                  </a:moveTo>
                  <a:lnTo>
                    <a:pt x="293733" y="3102"/>
                  </a:lnTo>
                  <a:lnTo>
                    <a:pt x="249502" y="12139"/>
                  </a:lnTo>
                  <a:lnTo>
                    <a:pt x="207561" y="26705"/>
                  </a:lnTo>
                  <a:lnTo>
                    <a:pt x="168317" y="46397"/>
                  </a:lnTo>
                  <a:lnTo>
                    <a:pt x="132173" y="70809"/>
                  </a:lnTo>
                  <a:lnTo>
                    <a:pt x="99536" y="99536"/>
                  </a:lnTo>
                  <a:lnTo>
                    <a:pt x="70809" y="132173"/>
                  </a:lnTo>
                  <a:lnTo>
                    <a:pt x="46397" y="168317"/>
                  </a:lnTo>
                  <a:lnTo>
                    <a:pt x="26705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2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5" y="472142"/>
                  </a:lnTo>
                  <a:lnTo>
                    <a:pt x="46397" y="511386"/>
                  </a:lnTo>
                  <a:lnTo>
                    <a:pt x="70809" y="547530"/>
                  </a:lnTo>
                  <a:lnTo>
                    <a:pt x="99536" y="580167"/>
                  </a:lnTo>
                  <a:lnTo>
                    <a:pt x="132173" y="608894"/>
                  </a:lnTo>
                  <a:lnTo>
                    <a:pt x="168317" y="633306"/>
                  </a:lnTo>
                  <a:lnTo>
                    <a:pt x="207561" y="652998"/>
                  </a:lnTo>
                  <a:lnTo>
                    <a:pt x="249502" y="667564"/>
                  </a:lnTo>
                  <a:lnTo>
                    <a:pt x="293733" y="676601"/>
                  </a:lnTo>
                  <a:lnTo>
                    <a:pt x="339851" y="679704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2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9859518" y="3000501"/>
            <a:ext cx="82169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190">
                <a:solidFill>
                  <a:srgbClr val="2B4150"/>
                </a:solidFill>
                <a:latin typeface="Arial MT"/>
                <a:cs typeface="Arial MT"/>
              </a:rPr>
              <a:t>Meds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92480" y="3837432"/>
            <a:ext cx="4197350" cy="1716405"/>
            <a:chOff x="792480" y="3837432"/>
            <a:chExt cx="4197350" cy="1716405"/>
          </a:xfrm>
        </p:grpSpPr>
        <p:sp>
          <p:nvSpPr>
            <p:cNvPr id="17" name="object 17"/>
            <p:cNvSpPr/>
            <p:nvPr/>
          </p:nvSpPr>
          <p:spPr>
            <a:xfrm>
              <a:off x="792480" y="3837432"/>
              <a:ext cx="4197350" cy="1716405"/>
            </a:xfrm>
            <a:custGeom>
              <a:avLst/>
              <a:gdLst/>
              <a:ahLst/>
              <a:cxnLst/>
              <a:rect l="l" t="t" r="r" b="b"/>
              <a:pathLst>
                <a:path w="4197350" h="1716404">
                  <a:moveTo>
                    <a:pt x="4163060" y="0"/>
                  </a:moveTo>
                  <a:lnTo>
                    <a:pt x="34048" y="0"/>
                  </a:lnTo>
                  <a:lnTo>
                    <a:pt x="20793" y="2674"/>
                  </a:lnTo>
                  <a:lnTo>
                    <a:pt x="9971" y="9969"/>
                  </a:lnTo>
                  <a:lnTo>
                    <a:pt x="2675" y="20788"/>
                  </a:lnTo>
                  <a:lnTo>
                    <a:pt x="0" y="34035"/>
                  </a:lnTo>
                  <a:lnTo>
                    <a:pt x="0" y="1681987"/>
                  </a:lnTo>
                  <a:lnTo>
                    <a:pt x="2675" y="1695235"/>
                  </a:lnTo>
                  <a:lnTo>
                    <a:pt x="9971" y="1706054"/>
                  </a:lnTo>
                  <a:lnTo>
                    <a:pt x="20793" y="1713349"/>
                  </a:lnTo>
                  <a:lnTo>
                    <a:pt x="34048" y="1716023"/>
                  </a:lnTo>
                  <a:lnTo>
                    <a:pt x="4163060" y="1716023"/>
                  </a:lnTo>
                  <a:lnTo>
                    <a:pt x="4176307" y="1713349"/>
                  </a:lnTo>
                  <a:lnTo>
                    <a:pt x="4187126" y="1706054"/>
                  </a:lnTo>
                  <a:lnTo>
                    <a:pt x="4194421" y="1695235"/>
                  </a:lnTo>
                  <a:lnTo>
                    <a:pt x="4197096" y="1681987"/>
                  </a:lnTo>
                  <a:lnTo>
                    <a:pt x="4197096" y="34035"/>
                  </a:lnTo>
                  <a:lnTo>
                    <a:pt x="4194421" y="20788"/>
                  </a:lnTo>
                  <a:lnTo>
                    <a:pt x="4187126" y="9969"/>
                  </a:lnTo>
                  <a:lnTo>
                    <a:pt x="4176307" y="2674"/>
                  </a:lnTo>
                  <a:lnTo>
                    <a:pt x="4163060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1080" y="4066032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5" h="680085">
                  <a:moveTo>
                    <a:pt x="339851" y="0"/>
                  </a:moveTo>
                  <a:lnTo>
                    <a:pt x="293736" y="3102"/>
                  </a:lnTo>
                  <a:lnTo>
                    <a:pt x="249506" y="12139"/>
                  </a:lnTo>
                  <a:lnTo>
                    <a:pt x="207567" y="26705"/>
                  </a:lnTo>
                  <a:lnTo>
                    <a:pt x="168322" y="46397"/>
                  </a:lnTo>
                  <a:lnTo>
                    <a:pt x="132179" y="70809"/>
                  </a:lnTo>
                  <a:lnTo>
                    <a:pt x="99541" y="99536"/>
                  </a:lnTo>
                  <a:lnTo>
                    <a:pt x="70812" y="132173"/>
                  </a:lnTo>
                  <a:lnTo>
                    <a:pt x="46400" y="168317"/>
                  </a:lnTo>
                  <a:lnTo>
                    <a:pt x="26707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1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7" y="472142"/>
                  </a:lnTo>
                  <a:lnTo>
                    <a:pt x="46400" y="511386"/>
                  </a:lnTo>
                  <a:lnTo>
                    <a:pt x="70812" y="547530"/>
                  </a:lnTo>
                  <a:lnTo>
                    <a:pt x="99541" y="580167"/>
                  </a:lnTo>
                  <a:lnTo>
                    <a:pt x="132179" y="608894"/>
                  </a:lnTo>
                  <a:lnTo>
                    <a:pt x="168322" y="633306"/>
                  </a:lnTo>
                  <a:lnTo>
                    <a:pt x="207567" y="652998"/>
                  </a:lnTo>
                  <a:lnTo>
                    <a:pt x="249506" y="667564"/>
                  </a:lnTo>
                  <a:lnTo>
                    <a:pt x="293736" y="676601"/>
                  </a:lnTo>
                  <a:lnTo>
                    <a:pt x="339851" y="679703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1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1011123" y="4943348"/>
            <a:ext cx="136144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140">
                <a:solidFill>
                  <a:srgbClr val="2B4150"/>
                </a:solidFill>
                <a:latin typeface="Arial MT"/>
                <a:cs typeface="Arial MT"/>
              </a:rPr>
              <a:t>Summary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5218176" y="3837432"/>
            <a:ext cx="4194175" cy="1716405"/>
            <a:chOff x="5218176" y="3837432"/>
            <a:chExt cx="4194175" cy="1716405"/>
          </a:xfrm>
        </p:grpSpPr>
        <p:sp>
          <p:nvSpPr>
            <p:cNvPr id="21" name="object 21"/>
            <p:cNvSpPr/>
            <p:nvPr/>
          </p:nvSpPr>
          <p:spPr>
            <a:xfrm>
              <a:off x="5218176" y="3837432"/>
              <a:ext cx="4194175" cy="1716405"/>
            </a:xfrm>
            <a:custGeom>
              <a:avLst/>
              <a:gdLst/>
              <a:ahLst/>
              <a:cxnLst/>
              <a:rect l="l" t="t" r="r" b="b"/>
              <a:pathLst>
                <a:path w="4194175" h="1716404">
                  <a:moveTo>
                    <a:pt x="4160012" y="0"/>
                  </a:moveTo>
                  <a:lnTo>
                    <a:pt x="34036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5"/>
                  </a:lnTo>
                  <a:lnTo>
                    <a:pt x="0" y="1681987"/>
                  </a:lnTo>
                  <a:lnTo>
                    <a:pt x="2674" y="1695235"/>
                  </a:lnTo>
                  <a:lnTo>
                    <a:pt x="9969" y="1706054"/>
                  </a:lnTo>
                  <a:lnTo>
                    <a:pt x="20788" y="1713349"/>
                  </a:lnTo>
                  <a:lnTo>
                    <a:pt x="34036" y="1716023"/>
                  </a:lnTo>
                  <a:lnTo>
                    <a:pt x="4160012" y="1716023"/>
                  </a:lnTo>
                  <a:lnTo>
                    <a:pt x="4173259" y="1713349"/>
                  </a:lnTo>
                  <a:lnTo>
                    <a:pt x="4184078" y="1706054"/>
                  </a:lnTo>
                  <a:lnTo>
                    <a:pt x="4191373" y="1695235"/>
                  </a:lnTo>
                  <a:lnTo>
                    <a:pt x="4194048" y="1681987"/>
                  </a:lnTo>
                  <a:lnTo>
                    <a:pt x="4194048" y="34035"/>
                  </a:lnTo>
                  <a:lnTo>
                    <a:pt x="4191373" y="20788"/>
                  </a:lnTo>
                  <a:lnTo>
                    <a:pt x="4184078" y="9969"/>
                  </a:lnTo>
                  <a:lnTo>
                    <a:pt x="4173259" y="2674"/>
                  </a:lnTo>
                  <a:lnTo>
                    <a:pt x="416001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443728" y="4066032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5" h="680085">
                  <a:moveTo>
                    <a:pt x="339851" y="0"/>
                  </a:moveTo>
                  <a:lnTo>
                    <a:pt x="293733" y="3102"/>
                  </a:lnTo>
                  <a:lnTo>
                    <a:pt x="249502" y="12139"/>
                  </a:lnTo>
                  <a:lnTo>
                    <a:pt x="207561" y="26705"/>
                  </a:lnTo>
                  <a:lnTo>
                    <a:pt x="168317" y="46397"/>
                  </a:lnTo>
                  <a:lnTo>
                    <a:pt x="132173" y="70809"/>
                  </a:lnTo>
                  <a:lnTo>
                    <a:pt x="99536" y="99536"/>
                  </a:lnTo>
                  <a:lnTo>
                    <a:pt x="70809" y="132173"/>
                  </a:lnTo>
                  <a:lnTo>
                    <a:pt x="46397" y="168317"/>
                  </a:lnTo>
                  <a:lnTo>
                    <a:pt x="26705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1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5" y="472142"/>
                  </a:lnTo>
                  <a:lnTo>
                    <a:pt x="46397" y="511386"/>
                  </a:lnTo>
                  <a:lnTo>
                    <a:pt x="70809" y="547530"/>
                  </a:lnTo>
                  <a:lnTo>
                    <a:pt x="99536" y="580167"/>
                  </a:lnTo>
                  <a:lnTo>
                    <a:pt x="132173" y="608894"/>
                  </a:lnTo>
                  <a:lnTo>
                    <a:pt x="168317" y="633306"/>
                  </a:lnTo>
                  <a:lnTo>
                    <a:pt x="207561" y="652998"/>
                  </a:lnTo>
                  <a:lnTo>
                    <a:pt x="249502" y="667564"/>
                  </a:lnTo>
                  <a:lnTo>
                    <a:pt x="293733" y="676601"/>
                  </a:lnTo>
                  <a:lnTo>
                    <a:pt x="339851" y="679703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4" y="339851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5435346" y="4943348"/>
            <a:ext cx="115697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55">
                <a:solidFill>
                  <a:srgbClr val="2B4150"/>
                </a:solidFill>
                <a:latin typeface="Arial MT"/>
                <a:cs typeface="Arial MT"/>
              </a:rPr>
              <a:t>Location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9640823" y="3837432"/>
            <a:ext cx="4197350" cy="1716405"/>
            <a:chOff x="9640823" y="3837432"/>
            <a:chExt cx="4197350" cy="1716405"/>
          </a:xfrm>
        </p:grpSpPr>
        <p:sp>
          <p:nvSpPr>
            <p:cNvPr id="25" name="object 25"/>
            <p:cNvSpPr/>
            <p:nvPr/>
          </p:nvSpPr>
          <p:spPr>
            <a:xfrm>
              <a:off x="9640823" y="3837432"/>
              <a:ext cx="4197350" cy="1716405"/>
            </a:xfrm>
            <a:custGeom>
              <a:avLst/>
              <a:gdLst/>
              <a:ahLst/>
              <a:cxnLst/>
              <a:rect l="l" t="t" r="r" b="b"/>
              <a:pathLst>
                <a:path w="4197350" h="1716404">
                  <a:moveTo>
                    <a:pt x="4163060" y="0"/>
                  </a:moveTo>
                  <a:lnTo>
                    <a:pt x="34035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5"/>
                  </a:lnTo>
                  <a:lnTo>
                    <a:pt x="0" y="1681987"/>
                  </a:lnTo>
                  <a:lnTo>
                    <a:pt x="2674" y="1695235"/>
                  </a:lnTo>
                  <a:lnTo>
                    <a:pt x="9969" y="1706054"/>
                  </a:lnTo>
                  <a:lnTo>
                    <a:pt x="20788" y="1713349"/>
                  </a:lnTo>
                  <a:lnTo>
                    <a:pt x="34035" y="1716023"/>
                  </a:lnTo>
                  <a:lnTo>
                    <a:pt x="4163060" y="1716023"/>
                  </a:lnTo>
                  <a:lnTo>
                    <a:pt x="4176307" y="1713349"/>
                  </a:lnTo>
                  <a:lnTo>
                    <a:pt x="4187126" y="1706054"/>
                  </a:lnTo>
                  <a:lnTo>
                    <a:pt x="4194421" y="1695235"/>
                  </a:lnTo>
                  <a:lnTo>
                    <a:pt x="4197095" y="1681987"/>
                  </a:lnTo>
                  <a:lnTo>
                    <a:pt x="4197095" y="34035"/>
                  </a:lnTo>
                  <a:lnTo>
                    <a:pt x="4194421" y="20788"/>
                  </a:lnTo>
                  <a:lnTo>
                    <a:pt x="4187126" y="9969"/>
                  </a:lnTo>
                  <a:lnTo>
                    <a:pt x="4176307" y="2674"/>
                  </a:lnTo>
                  <a:lnTo>
                    <a:pt x="4163060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866375" y="4066032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4" h="680085">
                  <a:moveTo>
                    <a:pt x="339851" y="0"/>
                  </a:moveTo>
                  <a:lnTo>
                    <a:pt x="293733" y="3102"/>
                  </a:lnTo>
                  <a:lnTo>
                    <a:pt x="249502" y="12139"/>
                  </a:lnTo>
                  <a:lnTo>
                    <a:pt x="207561" y="26705"/>
                  </a:lnTo>
                  <a:lnTo>
                    <a:pt x="168317" y="46397"/>
                  </a:lnTo>
                  <a:lnTo>
                    <a:pt x="132173" y="70809"/>
                  </a:lnTo>
                  <a:lnTo>
                    <a:pt x="99536" y="99536"/>
                  </a:lnTo>
                  <a:lnTo>
                    <a:pt x="70809" y="132173"/>
                  </a:lnTo>
                  <a:lnTo>
                    <a:pt x="46397" y="168317"/>
                  </a:lnTo>
                  <a:lnTo>
                    <a:pt x="26705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1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5" y="472142"/>
                  </a:lnTo>
                  <a:lnTo>
                    <a:pt x="46397" y="511386"/>
                  </a:lnTo>
                  <a:lnTo>
                    <a:pt x="70809" y="547530"/>
                  </a:lnTo>
                  <a:lnTo>
                    <a:pt x="99536" y="580167"/>
                  </a:lnTo>
                  <a:lnTo>
                    <a:pt x="132173" y="608894"/>
                  </a:lnTo>
                  <a:lnTo>
                    <a:pt x="168317" y="633306"/>
                  </a:lnTo>
                  <a:lnTo>
                    <a:pt x="207561" y="652998"/>
                  </a:lnTo>
                  <a:lnTo>
                    <a:pt x="249502" y="667564"/>
                  </a:lnTo>
                  <a:lnTo>
                    <a:pt x="293733" y="676601"/>
                  </a:lnTo>
                  <a:lnTo>
                    <a:pt x="339851" y="679703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1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9859518" y="4943348"/>
            <a:ext cx="76073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-10">
                <a:solidFill>
                  <a:srgbClr val="2B4150"/>
                </a:solidFill>
                <a:latin typeface="Arial MT"/>
                <a:cs typeface="Arial MT"/>
              </a:rPr>
              <a:t>Alerts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792480" y="5779008"/>
            <a:ext cx="4197350" cy="1716405"/>
            <a:chOff x="792480" y="5779008"/>
            <a:chExt cx="4197350" cy="1716405"/>
          </a:xfrm>
        </p:grpSpPr>
        <p:sp>
          <p:nvSpPr>
            <p:cNvPr id="29" name="object 29"/>
            <p:cNvSpPr/>
            <p:nvPr/>
          </p:nvSpPr>
          <p:spPr>
            <a:xfrm>
              <a:off x="792480" y="5779008"/>
              <a:ext cx="4197350" cy="1716405"/>
            </a:xfrm>
            <a:custGeom>
              <a:avLst/>
              <a:gdLst/>
              <a:ahLst/>
              <a:cxnLst/>
              <a:rect l="l" t="t" r="r" b="b"/>
              <a:pathLst>
                <a:path w="4197350" h="1716404">
                  <a:moveTo>
                    <a:pt x="4163060" y="0"/>
                  </a:moveTo>
                  <a:lnTo>
                    <a:pt x="34048" y="0"/>
                  </a:lnTo>
                  <a:lnTo>
                    <a:pt x="20793" y="2674"/>
                  </a:lnTo>
                  <a:lnTo>
                    <a:pt x="9971" y="9969"/>
                  </a:lnTo>
                  <a:lnTo>
                    <a:pt x="2675" y="20788"/>
                  </a:lnTo>
                  <a:lnTo>
                    <a:pt x="0" y="34036"/>
                  </a:lnTo>
                  <a:lnTo>
                    <a:pt x="0" y="1681975"/>
                  </a:lnTo>
                  <a:lnTo>
                    <a:pt x="2675" y="1695230"/>
                  </a:lnTo>
                  <a:lnTo>
                    <a:pt x="9971" y="1706052"/>
                  </a:lnTo>
                  <a:lnTo>
                    <a:pt x="20793" y="1713348"/>
                  </a:lnTo>
                  <a:lnTo>
                    <a:pt x="34048" y="1716024"/>
                  </a:lnTo>
                  <a:lnTo>
                    <a:pt x="4163060" y="1716024"/>
                  </a:lnTo>
                  <a:lnTo>
                    <a:pt x="4176307" y="1713348"/>
                  </a:lnTo>
                  <a:lnTo>
                    <a:pt x="4187126" y="1706052"/>
                  </a:lnTo>
                  <a:lnTo>
                    <a:pt x="4194421" y="1695230"/>
                  </a:lnTo>
                  <a:lnTo>
                    <a:pt x="4197096" y="1681975"/>
                  </a:lnTo>
                  <a:lnTo>
                    <a:pt x="4197096" y="34036"/>
                  </a:lnTo>
                  <a:lnTo>
                    <a:pt x="4194421" y="20788"/>
                  </a:lnTo>
                  <a:lnTo>
                    <a:pt x="4187126" y="9969"/>
                  </a:lnTo>
                  <a:lnTo>
                    <a:pt x="4176307" y="2674"/>
                  </a:lnTo>
                  <a:lnTo>
                    <a:pt x="4163060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21080" y="6007608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5" h="680084">
                  <a:moveTo>
                    <a:pt x="339851" y="0"/>
                  </a:moveTo>
                  <a:lnTo>
                    <a:pt x="293736" y="3102"/>
                  </a:lnTo>
                  <a:lnTo>
                    <a:pt x="249506" y="12139"/>
                  </a:lnTo>
                  <a:lnTo>
                    <a:pt x="207567" y="26705"/>
                  </a:lnTo>
                  <a:lnTo>
                    <a:pt x="168322" y="46397"/>
                  </a:lnTo>
                  <a:lnTo>
                    <a:pt x="132179" y="70809"/>
                  </a:lnTo>
                  <a:lnTo>
                    <a:pt x="99541" y="99536"/>
                  </a:lnTo>
                  <a:lnTo>
                    <a:pt x="70812" y="132173"/>
                  </a:lnTo>
                  <a:lnTo>
                    <a:pt x="46400" y="168317"/>
                  </a:lnTo>
                  <a:lnTo>
                    <a:pt x="26707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2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7" y="472142"/>
                  </a:lnTo>
                  <a:lnTo>
                    <a:pt x="46400" y="511386"/>
                  </a:lnTo>
                  <a:lnTo>
                    <a:pt x="70812" y="547530"/>
                  </a:lnTo>
                  <a:lnTo>
                    <a:pt x="99541" y="580167"/>
                  </a:lnTo>
                  <a:lnTo>
                    <a:pt x="132179" y="608894"/>
                  </a:lnTo>
                  <a:lnTo>
                    <a:pt x="168322" y="633306"/>
                  </a:lnTo>
                  <a:lnTo>
                    <a:pt x="207567" y="652998"/>
                  </a:lnTo>
                  <a:lnTo>
                    <a:pt x="249506" y="667564"/>
                  </a:lnTo>
                  <a:lnTo>
                    <a:pt x="293736" y="676601"/>
                  </a:lnTo>
                  <a:lnTo>
                    <a:pt x="339851" y="679704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2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011123" y="6886143"/>
            <a:ext cx="125793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80">
                <a:solidFill>
                  <a:srgbClr val="2B4150"/>
                </a:solidFill>
                <a:latin typeface="Arial MT"/>
                <a:cs typeface="Arial MT"/>
              </a:rPr>
              <a:t>Incidents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5218176" y="5779008"/>
            <a:ext cx="4194175" cy="1716405"/>
            <a:chOff x="5218176" y="5779008"/>
            <a:chExt cx="4194175" cy="1716405"/>
          </a:xfrm>
        </p:grpSpPr>
        <p:sp>
          <p:nvSpPr>
            <p:cNvPr id="33" name="object 33"/>
            <p:cNvSpPr/>
            <p:nvPr/>
          </p:nvSpPr>
          <p:spPr>
            <a:xfrm>
              <a:off x="5218176" y="5779008"/>
              <a:ext cx="4194175" cy="1716405"/>
            </a:xfrm>
            <a:custGeom>
              <a:avLst/>
              <a:gdLst/>
              <a:ahLst/>
              <a:cxnLst/>
              <a:rect l="l" t="t" r="r" b="b"/>
              <a:pathLst>
                <a:path w="4194175" h="1716404">
                  <a:moveTo>
                    <a:pt x="4160012" y="0"/>
                  </a:moveTo>
                  <a:lnTo>
                    <a:pt x="34036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1681975"/>
                  </a:lnTo>
                  <a:lnTo>
                    <a:pt x="2674" y="1695230"/>
                  </a:lnTo>
                  <a:lnTo>
                    <a:pt x="9969" y="1706052"/>
                  </a:lnTo>
                  <a:lnTo>
                    <a:pt x="20788" y="1713348"/>
                  </a:lnTo>
                  <a:lnTo>
                    <a:pt x="34036" y="1716024"/>
                  </a:lnTo>
                  <a:lnTo>
                    <a:pt x="4160012" y="1716024"/>
                  </a:lnTo>
                  <a:lnTo>
                    <a:pt x="4173259" y="1713348"/>
                  </a:lnTo>
                  <a:lnTo>
                    <a:pt x="4184078" y="1706052"/>
                  </a:lnTo>
                  <a:lnTo>
                    <a:pt x="4191373" y="1695230"/>
                  </a:lnTo>
                  <a:lnTo>
                    <a:pt x="4194048" y="1681975"/>
                  </a:lnTo>
                  <a:lnTo>
                    <a:pt x="4194048" y="34036"/>
                  </a:lnTo>
                  <a:lnTo>
                    <a:pt x="4191373" y="20788"/>
                  </a:lnTo>
                  <a:lnTo>
                    <a:pt x="4184078" y="9969"/>
                  </a:lnTo>
                  <a:lnTo>
                    <a:pt x="4173259" y="2674"/>
                  </a:lnTo>
                  <a:lnTo>
                    <a:pt x="416001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5443728" y="6007608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5" h="680084">
                  <a:moveTo>
                    <a:pt x="339851" y="0"/>
                  </a:moveTo>
                  <a:lnTo>
                    <a:pt x="293733" y="3102"/>
                  </a:lnTo>
                  <a:lnTo>
                    <a:pt x="249502" y="12139"/>
                  </a:lnTo>
                  <a:lnTo>
                    <a:pt x="207561" y="26705"/>
                  </a:lnTo>
                  <a:lnTo>
                    <a:pt x="168317" y="46397"/>
                  </a:lnTo>
                  <a:lnTo>
                    <a:pt x="132173" y="70809"/>
                  </a:lnTo>
                  <a:lnTo>
                    <a:pt x="99536" y="99536"/>
                  </a:lnTo>
                  <a:lnTo>
                    <a:pt x="70809" y="132173"/>
                  </a:lnTo>
                  <a:lnTo>
                    <a:pt x="46397" y="168317"/>
                  </a:lnTo>
                  <a:lnTo>
                    <a:pt x="26705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2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5" y="472142"/>
                  </a:lnTo>
                  <a:lnTo>
                    <a:pt x="46397" y="511386"/>
                  </a:lnTo>
                  <a:lnTo>
                    <a:pt x="70809" y="547530"/>
                  </a:lnTo>
                  <a:lnTo>
                    <a:pt x="99536" y="580167"/>
                  </a:lnTo>
                  <a:lnTo>
                    <a:pt x="132173" y="608894"/>
                  </a:lnTo>
                  <a:lnTo>
                    <a:pt x="168317" y="633306"/>
                  </a:lnTo>
                  <a:lnTo>
                    <a:pt x="207561" y="652998"/>
                  </a:lnTo>
                  <a:lnTo>
                    <a:pt x="249502" y="667564"/>
                  </a:lnTo>
                  <a:lnTo>
                    <a:pt x="293733" y="676601"/>
                  </a:lnTo>
                  <a:lnTo>
                    <a:pt x="339851" y="679704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4" y="339852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5435346" y="6886143"/>
            <a:ext cx="71501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-10">
                <a:solidFill>
                  <a:srgbClr val="2B4150"/>
                </a:solidFill>
                <a:latin typeface="Arial MT"/>
                <a:cs typeface="Arial MT"/>
              </a:rPr>
              <a:t>Visits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9640823" y="5779008"/>
            <a:ext cx="4197350" cy="1716405"/>
            <a:chOff x="9640823" y="5779008"/>
            <a:chExt cx="4197350" cy="1716405"/>
          </a:xfrm>
        </p:grpSpPr>
        <p:sp>
          <p:nvSpPr>
            <p:cNvPr id="37" name="object 37"/>
            <p:cNvSpPr/>
            <p:nvPr/>
          </p:nvSpPr>
          <p:spPr>
            <a:xfrm>
              <a:off x="9640823" y="5779008"/>
              <a:ext cx="4197350" cy="1716405"/>
            </a:xfrm>
            <a:custGeom>
              <a:avLst/>
              <a:gdLst/>
              <a:ahLst/>
              <a:cxnLst/>
              <a:rect l="l" t="t" r="r" b="b"/>
              <a:pathLst>
                <a:path w="4197350" h="1716404">
                  <a:moveTo>
                    <a:pt x="4163060" y="0"/>
                  </a:moveTo>
                  <a:lnTo>
                    <a:pt x="34035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1681975"/>
                  </a:lnTo>
                  <a:lnTo>
                    <a:pt x="2674" y="1695230"/>
                  </a:lnTo>
                  <a:lnTo>
                    <a:pt x="9969" y="1706052"/>
                  </a:lnTo>
                  <a:lnTo>
                    <a:pt x="20788" y="1713348"/>
                  </a:lnTo>
                  <a:lnTo>
                    <a:pt x="34035" y="1716024"/>
                  </a:lnTo>
                  <a:lnTo>
                    <a:pt x="4163060" y="1716024"/>
                  </a:lnTo>
                  <a:lnTo>
                    <a:pt x="4176307" y="1713348"/>
                  </a:lnTo>
                  <a:lnTo>
                    <a:pt x="4187126" y="1706052"/>
                  </a:lnTo>
                  <a:lnTo>
                    <a:pt x="4194421" y="1695230"/>
                  </a:lnTo>
                  <a:lnTo>
                    <a:pt x="4197095" y="1681975"/>
                  </a:lnTo>
                  <a:lnTo>
                    <a:pt x="4197095" y="34036"/>
                  </a:lnTo>
                  <a:lnTo>
                    <a:pt x="4194421" y="20788"/>
                  </a:lnTo>
                  <a:lnTo>
                    <a:pt x="4187126" y="9969"/>
                  </a:lnTo>
                  <a:lnTo>
                    <a:pt x="4176307" y="2674"/>
                  </a:lnTo>
                  <a:lnTo>
                    <a:pt x="4163060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9866375" y="6007608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4" h="680084">
                  <a:moveTo>
                    <a:pt x="339851" y="0"/>
                  </a:moveTo>
                  <a:lnTo>
                    <a:pt x="293733" y="3102"/>
                  </a:lnTo>
                  <a:lnTo>
                    <a:pt x="249502" y="12139"/>
                  </a:lnTo>
                  <a:lnTo>
                    <a:pt x="207561" y="26705"/>
                  </a:lnTo>
                  <a:lnTo>
                    <a:pt x="168317" y="46397"/>
                  </a:lnTo>
                  <a:lnTo>
                    <a:pt x="132173" y="70809"/>
                  </a:lnTo>
                  <a:lnTo>
                    <a:pt x="99536" y="99536"/>
                  </a:lnTo>
                  <a:lnTo>
                    <a:pt x="70809" y="132173"/>
                  </a:lnTo>
                  <a:lnTo>
                    <a:pt x="46397" y="168317"/>
                  </a:lnTo>
                  <a:lnTo>
                    <a:pt x="26705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2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5" y="472142"/>
                  </a:lnTo>
                  <a:lnTo>
                    <a:pt x="46397" y="511386"/>
                  </a:lnTo>
                  <a:lnTo>
                    <a:pt x="70809" y="547530"/>
                  </a:lnTo>
                  <a:lnTo>
                    <a:pt x="99536" y="580167"/>
                  </a:lnTo>
                  <a:lnTo>
                    <a:pt x="132173" y="608894"/>
                  </a:lnTo>
                  <a:lnTo>
                    <a:pt x="168317" y="633306"/>
                  </a:lnTo>
                  <a:lnTo>
                    <a:pt x="207561" y="652998"/>
                  </a:lnTo>
                  <a:lnTo>
                    <a:pt x="249502" y="667564"/>
                  </a:lnTo>
                  <a:lnTo>
                    <a:pt x="293733" y="676601"/>
                  </a:lnTo>
                  <a:lnTo>
                    <a:pt x="339851" y="679704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2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 txBox="1"/>
          <p:nvPr/>
        </p:nvSpPr>
        <p:spPr>
          <a:xfrm>
            <a:off x="9859518" y="6886143"/>
            <a:ext cx="90805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60">
                <a:solidFill>
                  <a:srgbClr val="2B4150"/>
                </a:solidFill>
                <a:latin typeface="Arial MT"/>
                <a:cs typeface="Arial MT"/>
              </a:rPr>
              <a:t>Family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81915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40"/>
              <a:t> </a:t>
            </a:r>
            <a:r>
              <a:rPr dirty="0" sz="4000" spc="95"/>
              <a:t>Features</a:t>
            </a:r>
            <a:r>
              <a:rPr dirty="0" sz="4000" spc="-150"/>
              <a:t> </a:t>
            </a:r>
            <a:r>
              <a:rPr dirty="0" sz="4000" spc="-20"/>
              <a:t>For</a:t>
            </a:r>
            <a:r>
              <a:rPr dirty="0" sz="4000" spc="-120"/>
              <a:t> </a:t>
            </a:r>
            <a:r>
              <a:rPr dirty="0" sz="4000"/>
              <a:t>Caregivers</a:t>
            </a:r>
            <a:r>
              <a:rPr dirty="0" sz="4000" spc="-185"/>
              <a:t> </a:t>
            </a:r>
            <a:r>
              <a:rPr dirty="0" sz="4000" spc="-265"/>
              <a:t>(ELDERS)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3044952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3032760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800" y="1746504"/>
            <a:ext cx="2983992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81915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40"/>
              <a:t> </a:t>
            </a:r>
            <a:r>
              <a:rPr dirty="0" sz="4000" spc="95"/>
              <a:t>Features</a:t>
            </a:r>
            <a:r>
              <a:rPr dirty="0" sz="4000" spc="-150"/>
              <a:t> </a:t>
            </a:r>
            <a:r>
              <a:rPr dirty="0" sz="4000" spc="-20"/>
              <a:t>For</a:t>
            </a:r>
            <a:r>
              <a:rPr dirty="0" sz="4000" spc="-120"/>
              <a:t> </a:t>
            </a:r>
            <a:r>
              <a:rPr dirty="0" sz="4000"/>
              <a:t>Caregivers</a:t>
            </a:r>
            <a:r>
              <a:rPr dirty="0" sz="4000" spc="-185"/>
              <a:t> </a:t>
            </a:r>
            <a:r>
              <a:rPr dirty="0" sz="4000" spc="-265"/>
              <a:t>(ELDERS)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2956560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3020567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800" y="1746504"/>
            <a:ext cx="2913888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81915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40"/>
              <a:t> </a:t>
            </a:r>
            <a:r>
              <a:rPr dirty="0" sz="4000" spc="95"/>
              <a:t>Features</a:t>
            </a:r>
            <a:r>
              <a:rPr dirty="0" sz="4000" spc="-150"/>
              <a:t> </a:t>
            </a:r>
            <a:r>
              <a:rPr dirty="0" sz="4000" spc="-20"/>
              <a:t>For</a:t>
            </a:r>
            <a:r>
              <a:rPr dirty="0" sz="4000" spc="-120"/>
              <a:t> </a:t>
            </a:r>
            <a:r>
              <a:rPr dirty="0" sz="4000"/>
              <a:t>Caregivers</a:t>
            </a:r>
            <a:r>
              <a:rPr dirty="0" sz="4000" spc="-185"/>
              <a:t> </a:t>
            </a:r>
            <a:r>
              <a:rPr dirty="0" sz="4000" spc="-265"/>
              <a:t>(ELDERS)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3108960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2938272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800" y="1746504"/>
            <a:ext cx="3087624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00" y="2310383"/>
            <a:ext cx="6456045" cy="3609340"/>
            <a:chOff x="762000" y="2310383"/>
            <a:chExt cx="6456045" cy="3609340"/>
          </a:xfrm>
        </p:grpSpPr>
        <p:sp>
          <p:nvSpPr>
            <p:cNvPr id="3" name="object 3"/>
            <p:cNvSpPr/>
            <p:nvPr/>
          </p:nvSpPr>
          <p:spPr>
            <a:xfrm>
              <a:off x="792480" y="2325623"/>
              <a:ext cx="6410325" cy="3578860"/>
            </a:xfrm>
            <a:custGeom>
              <a:avLst/>
              <a:gdLst/>
              <a:ahLst/>
              <a:cxnLst/>
              <a:rect l="l" t="t" r="r" b="b"/>
              <a:pathLst>
                <a:path w="6410325" h="3578860">
                  <a:moveTo>
                    <a:pt x="6263640" y="0"/>
                  </a:moveTo>
                  <a:lnTo>
                    <a:pt x="146278" y="0"/>
                  </a:lnTo>
                  <a:lnTo>
                    <a:pt x="100044" y="7461"/>
                  </a:lnTo>
                  <a:lnTo>
                    <a:pt x="59889" y="28236"/>
                  </a:lnTo>
                  <a:lnTo>
                    <a:pt x="28224" y="59911"/>
                  </a:lnTo>
                  <a:lnTo>
                    <a:pt x="7457" y="100071"/>
                  </a:lnTo>
                  <a:lnTo>
                    <a:pt x="0" y="146303"/>
                  </a:lnTo>
                  <a:lnTo>
                    <a:pt x="0" y="3432048"/>
                  </a:lnTo>
                  <a:lnTo>
                    <a:pt x="7457" y="3478280"/>
                  </a:lnTo>
                  <a:lnTo>
                    <a:pt x="28224" y="3518440"/>
                  </a:lnTo>
                  <a:lnTo>
                    <a:pt x="59889" y="3550115"/>
                  </a:lnTo>
                  <a:lnTo>
                    <a:pt x="100044" y="3570890"/>
                  </a:lnTo>
                  <a:lnTo>
                    <a:pt x="146278" y="3578352"/>
                  </a:lnTo>
                  <a:lnTo>
                    <a:pt x="6263640" y="3578352"/>
                  </a:lnTo>
                  <a:lnTo>
                    <a:pt x="6309872" y="3570890"/>
                  </a:lnTo>
                  <a:lnTo>
                    <a:pt x="6350032" y="3550115"/>
                  </a:lnTo>
                  <a:lnTo>
                    <a:pt x="6381707" y="3518440"/>
                  </a:lnTo>
                  <a:lnTo>
                    <a:pt x="6402482" y="3478280"/>
                  </a:lnTo>
                  <a:lnTo>
                    <a:pt x="6409944" y="3432048"/>
                  </a:lnTo>
                  <a:lnTo>
                    <a:pt x="6409944" y="146303"/>
                  </a:lnTo>
                  <a:lnTo>
                    <a:pt x="6402482" y="100071"/>
                  </a:lnTo>
                  <a:lnTo>
                    <a:pt x="6381707" y="59911"/>
                  </a:lnTo>
                  <a:lnTo>
                    <a:pt x="6350032" y="28236"/>
                  </a:lnTo>
                  <a:lnTo>
                    <a:pt x="6309872" y="7461"/>
                  </a:lnTo>
                  <a:lnTo>
                    <a:pt x="6263640" y="0"/>
                  </a:lnTo>
                  <a:close/>
                </a:path>
              </a:pathLst>
            </a:custGeom>
            <a:solidFill>
              <a:srgbClr val="FFFB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92480" y="2325623"/>
              <a:ext cx="6410325" cy="3578860"/>
            </a:xfrm>
            <a:custGeom>
              <a:avLst/>
              <a:gdLst/>
              <a:ahLst/>
              <a:cxnLst/>
              <a:rect l="l" t="t" r="r" b="b"/>
              <a:pathLst>
                <a:path w="6410325" h="3578860">
                  <a:moveTo>
                    <a:pt x="0" y="146303"/>
                  </a:moveTo>
                  <a:lnTo>
                    <a:pt x="7457" y="100071"/>
                  </a:lnTo>
                  <a:lnTo>
                    <a:pt x="28224" y="59911"/>
                  </a:lnTo>
                  <a:lnTo>
                    <a:pt x="59889" y="28236"/>
                  </a:lnTo>
                  <a:lnTo>
                    <a:pt x="100044" y="7461"/>
                  </a:lnTo>
                  <a:lnTo>
                    <a:pt x="146278" y="0"/>
                  </a:lnTo>
                  <a:lnTo>
                    <a:pt x="6263640" y="0"/>
                  </a:lnTo>
                  <a:lnTo>
                    <a:pt x="6309872" y="7461"/>
                  </a:lnTo>
                  <a:lnTo>
                    <a:pt x="6350032" y="28236"/>
                  </a:lnTo>
                  <a:lnTo>
                    <a:pt x="6381707" y="59911"/>
                  </a:lnTo>
                  <a:lnTo>
                    <a:pt x="6402482" y="100071"/>
                  </a:lnTo>
                  <a:lnTo>
                    <a:pt x="6409944" y="146303"/>
                  </a:lnTo>
                  <a:lnTo>
                    <a:pt x="6409944" y="3432048"/>
                  </a:lnTo>
                  <a:lnTo>
                    <a:pt x="6402482" y="3478280"/>
                  </a:lnTo>
                  <a:lnTo>
                    <a:pt x="6381707" y="3518440"/>
                  </a:lnTo>
                  <a:lnTo>
                    <a:pt x="6350032" y="3550115"/>
                  </a:lnTo>
                  <a:lnTo>
                    <a:pt x="6309872" y="3570890"/>
                  </a:lnTo>
                  <a:lnTo>
                    <a:pt x="6263640" y="3578352"/>
                  </a:lnTo>
                  <a:lnTo>
                    <a:pt x="146278" y="3578352"/>
                  </a:lnTo>
                  <a:lnTo>
                    <a:pt x="100044" y="3570890"/>
                  </a:lnTo>
                  <a:lnTo>
                    <a:pt x="59889" y="3550115"/>
                  </a:lnTo>
                  <a:lnTo>
                    <a:pt x="28224" y="3518440"/>
                  </a:lnTo>
                  <a:lnTo>
                    <a:pt x="7457" y="3478280"/>
                  </a:lnTo>
                  <a:lnTo>
                    <a:pt x="0" y="3432048"/>
                  </a:lnTo>
                  <a:lnTo>
                    <a:pt x="0" y="146303"/>
                  </a:lnTo>
                  <a:close/>
                </a:path>
              </a:pathLst>
            </a:custGeom>
            <a:ln w="30480">
              <a:solidFill>
                <a:srgbClr val="D9D3C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62000" y="2325623"/>
              <a:ext cx="121920" cy="3578860"/>
            </a:xfrm>
            <a:custGeom>
              <a:avLst/>
              <a:gdLst/>
              <a:ahLst/>
              <a:cxnLst/>
              <a:rect l="l" t="t" r="r" b="b"/>
              <a:pathLst>
                <a:path w="121919" h="3578860">
                  <a:moveTo>
                    <a:pt x="87896" y="0"/>
                  </a:moveTo>
                  <a:lnTo>
                    <a:pt x="34023" y="0"/>
                  </a:lnTo>
                  <a:lnTo>
                    <a:pt x="20777" y="2674"/>
                  </a:lnTo>
                  <a:lnTo>
                    <a:pt x="9963" y="9969"/>
                  </a:lnTo>
                  <a:lnTo>
                    <a:pt x="2672" y="20788"/>
                  </a:lnTo>
                  <a:lnTo>
                    <a:pt x="0" y="34036"/>
                  </a:lnTo>
                  <a:lnTo>
                    <a:pt x="0" y="3544316"/>
                  </a:lnTo>
                  <a:lnTo>
                    <a:pt x="2672" y="3557563"/>
                  </a:lnTo>
                  <a:lnTo>
                    <a:pt x="9963" y="3568382"/>
                  </a:lnTo>
                  <a:lnTo>
                    <a:pt x="20777" y="3575677"/>
                  </a:lnTo>
                  <a:lnTo>
                    <a:pt x="34023" y="3578352"/>
                  </a:lnTo>
                  <a:lnTo>
                    <a:pt x="87896" y="3578352"/>
                  </a:lnTo>
                  <a:lnTo>
                    <a:pt x="101142" y="3575677"/>
                  </a:lnTo>
                  <a:lnTo>
                    <a:pt x="111956" y="3568382"/>
                  </a:lnTo>
                  <a:lnTo>
                    <a:pt x="119247" y="3557563"/>
                  </a:lnTo>
                  <a:lnTo>
                    <a:pt x="121919" y="3544316"/>
                  </a:lnTo>
                  <a:lnTo>
                    <a:pt x="121919" y="34036"/>
                  </a:lnTo>
                  <a:lnTo>
                    <a:pt x="119247" y="20788"/>
                  </a:lnTo>
                  <a:lnTo>
                    <a:pt x="111956" y="9969"/>
                  </a:lnTo>
                  <a:lnTo>
                    <a:pt x="101142" y="2674"/>
                  </a:lnTo>
                  <a:lnTo>
                    <a:pt x="87896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xfrm>
            <a:off x="1133043" y="2552141"/>
            <a:ext cx="3990975" cy="36258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290">
                <a:solidFill>
                  <a:srgbClr val="2B4150"/>
                </a:solidFill>
              </a:rPr>
              <a:t>Why</a:t>
            </a:r>
            <a:r>
              <a:rPr dirty="0" sz="2200" spc="-40">
                <a:solidFill>
                  <a:srgbClr val="2B4150"/>
                </a:solidFill>
              </a:rPr>
              <a:t> </a:t>
            </a:r>
            <a:r>
              <a:rPr dirty="0" sz="2200">
                <a:solidFill>
                  <a:srgbClr val="2B4150"/>
                </a:solidFill>
              </a:rPr>
              <a:t>Elderly</a:t>
            </a:r>
            <a:r>
              <a:rPr dirty="0" sz="2200" spc="-90">
                <a:solidFill>
                  <a:srgbClr val="2B4150"/>
                </a:solidFill>
              </a:rPr>
              <a:t> </a:t>
            </a:r>
            <a:r>
              <a:rPr dirty="0" sz="2200" spc="-85">
                <a:solidFill>
                  <a:srgbClr val="2B4150"/>
                </a:solidFill>
              </a:rPr>
              <a:t>Care</a:t>
            </a:r>
            <a:r>
              <a:rPr dirty="0" sz="2200" spc="-35">
                <a:solidFill>
                  <a:srgbClr val="2B4150"/>
                </a:solidFill>
              </a:rPr>
              <a:t> </a:t>
            </a:r>
            <a:r>
              <a:rPr dirty="0" sz="2200">
                <a:solidFill>
                  <a:srgbClr val="2B4150"/>
                </a:solidFill>
              </a:rPr>
              <a:t>is</a:t>
            </a:r>
            <a:r>
              <a:rPr dirty="0" sz="2200" spc="-55">
                <a:solidFill>
                  <a:srgbClr val="2B4150"/>
                </a:solidFill>
              </a:rPr>
              <a:t> </a:t>
            </a:r>
            <a:r>
              <a:rPr dirty="0" sz="2200" spc="220">
                <a:solidFill>
                  <a:srgbClr val="2B4150"/>
                </a:solidFill>
              </a:rPr>
              <a:t>a</a:t>
            </a:r>
            <a:r>
              <a:rPr dirty="0" sz="2200" spc="-35">
                <a:solidFill>
                  <a:srgbClr val="2B4150"/>
                </a:solidFill>
              </a:rPr>
              <a:t> </a:t>
            </a:r>
            <a:r>
              <a:rPr dirty="0" sz="2200" spc="70">
                <a:solidFill>
                  <a:srgbClr val="2B4150"/>
                </a:solidFill>
              </a:rPr>
              <a:t>Problem</a:t>
            </a:r>
            <a:endParaRPr sz="2200"/>
          </a:p>
        </p:txBody>
      </p:sp>
      <p:sp>
        <p:nvSpPr>
          <p:cNvPr id="7" name="object 7"/>
          <p:cNvSpPr txBox="1"/>
          <p:nvPr/>
        </p:nvSpPr>
        <p:spPr>
          <a:xfrm>
            <a:off x="1129995" y="3110230"/>
            <a:ext cx="3773170" cy="7353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spcBef>
                <a:spcPts val="100"/>
              </a:spcBef>
              <a:buChar char="•"/>
              <a:tabLst>
                <a:tab pos="356870" algn="l"/>
              </a:tabLst>
            </a:pPr>
            <a:r>
              <a:rPr dirty="0" sz="1750" spc="-100" i="1">
                <a:solidFill>
                  <a:srgbClr val="2B4150"/>
                </a:solidFill>
                <a:latin typeface="Trebuchet MS"/>
                <a:cs typeface="Trebuchet MS"/>
              </a:rPr>
              <a:t>Health</a:t>
            </a:r>
            <a:r>
              <a:rPr dirty="0" sz="1750" spc="-12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5" i="1">
                <a:solidFill>
                  <a:srgbClr val="2B4150"/>
                </a:solidFill>
                <a:latin typeface="Trebuchet MS"/>
                <a:cs typeface="Trebuchet MS"/>
              </a:rPr>
              <a:t>risks,</a:t>
            </a:r>
            <a:r>
              <a:rPr dirty="0" sz="1750" spc="-12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0" i="1">
                <a:solidFill>
                  <a:srgbClr val="2B4150"/>
                </a:solidFill>
                <a:latin typeface="Trebuchet MS"/>
                <a:cs typeface="Trebuchet MS"/>
              </a:rPr>
              <a:t>loneliness,</a:t>
            </a: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emergencies</a:t>
            </a:r>
            <a:endParaRPr sz="175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385"/>
              </a:spcBef>
              <a:buChar char="•"/>
              <a:tabLst>
                <a:tab pos="356870" algn="l"/>
              </a:tabLst>
            </a:pPr>
            <a:r>
              <a:rPr dirty="0" sz="1750" spc="-90" i="1">
                <a:solidFill>
                  <a:srgbClr val="2B4150"/>
                </a:solidFill>
                <a:latin typeface="Trebuchet MS"/>
                <a:cs typeface="Trebuchet MS"/>
              </a:rPr>
              <a:t>Families</a:t>
            </a:r>
            <a:r>
              <a:rPr dirty="0" sz="1750" spc="-14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70" i="1">
                <a:solidFill>
                  <a:srgbClr val="2B4150"/>
                </a:solidFill>
                <a:latin typeface="Trebuchet MS"/>
                <a:cs typeface="Trebuchet MS"/>
              </a:rPr>
              <a:t>struggle</a:t>
            </a:r>
            <a:r>
              <a:rPr dirty="0" sz="1750" spc="-18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0" i="1">
                <a:solidFill>
                  <a:srgbClr val="2B4150"/>
                </a:solidFill>
                <a:latin typeface="Trebuchet MS"/>
                <a:cs typeface="Trebuchet MS"/>
              </a:rPr>
              <a:t>to</a:t>
            </a:r>
            <a:r>
              <a:rPr dirty="0" sz="1750" spc="-14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5" i="1">
                <a:solidFill>
                  <a:srgbClr val="2B4150"/>
                </a:solidFill>
                <a:latin typeface="Trebuchet MS"/>
                <a:cs typeface="Trebuchet MS"/>
              </a:rPr>
              <a:t>monitor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remotely</a:t>
            </a:r>
            <a:endParaRPr sz="1750">
              <a:latin typeface="Trebuchet MS"/>
              <a:cs typeface="Trebuchet MS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397495" y="2310383"/>
            <a:ext cx="6456045" cy="3609340"/>
            <a:chOff x="7397495" y="2310383"/>
            <a:chExt cx="6456045" cy="3609340"/>
          </a:xfrm>
        </p:grpSpPr>
        <p:sp>
          <p:nvSpPr>
            <p:cNvPr id="9" name="object 9"/>
            <p:cNvSpPr/>
            <p:nvPr/>
          </p:nvSpPr>
          <p:spPr>
            <a:xfrm>
              <a:off x="7427975" y="2325623"/>
              <a:ext cx="6410325" cy="3578860"/>
            </a:xfrm>
            <a:custGeom>
              <a:avLst/>
              <a:gdLst/>
              <a:ahLst/>
              <a:cxnLst/>
              <a:rect l="l" t="t" r="r" b="b"/>
              <a:pathLst>
                <a:path w="6410325" h="3578860">
                  <a:moveTo>
                    <a:pt x="6263639" y="0"/>
                  </a:moveTo>
                  <a:lnTo>
                    <a:pt x="146303" y="0"/>
                  </a:lnTo>
                  <a:lnTo>
                    <a:pt x="100071" y="7461"/>
                  </a:lnTo>
                  <a:lnTo>
                    <a:pt x="59911" y="28236"/>
                  </a:lnTo>
                  <a:lnTo>
                    <a:pt x="28236" y="59911"/>
                  </a:lnTo>
                  <a:lnTo>
                    <a:pt x="7461" y="100071"/>
                  </a:lnTo>
                  <a:lnTo>
                    <a:pt x="0" y="146303"/>
                  </a:lnTo>
                  <a:lnTo>
                    <a:pt x="0" y="3432048"/>
                  </a:lnTo>
                  <a:lnTo>
                    <a:pt x="7461" y="3478280"/>
                  </a:lnTo>
                  <a:lnTo>
                    <a:pt x="28236" y="3518440"/>
                  </a:lnTo>
                  <a:lnTo>
                    <a:pt x="59911" y="3550115"/>
                  </a:lnTo>
                  <a:lnTo>
                    <a:pt x="100071" y="3570890"/>
                  </a:lnTo>
                  <a:lnTo>
                    <a:pt x="146303" y="3578352"/>
                  </a:lnTo>
                  <a:lnTo>
                    <a:pt x="6263639" y="3578352"/>
                  </a:lnTo>
                  <a:lnTo>
                    <a:pt x="6309872" y="3570890"/>
                  </a:lnTo>
                  <a:lnTo>
                    <a:pt x="6350032" y="3550115"/>
                  </a:lnTo>
                  <a:lnTo>
                    <a:pt x="6381707" y="3518440"/>
                  </a:lnTo>
                  <a:lnTo>
                    <a:pt x="6402482" y="3478280"/>
                  </a:lnTo>
                  <a:lnTo>
                    <a:pt x="6409943" y="3432048"/>
                  </a:lnTo>
                  <a:lnTo>
                    <a:pt x="6409943" y="146303"/>
                  </a:lnTo>
                  <a:lnTo>
                    <a:pt x="6402482" y="100071"/>
                  </a:lnTo>
                  <a:lnTo>
                    <a:pt x="6381707" y="59911"/>
                  </a:lnTo>
                  <a:lnTo>
                    <a:pt x="6350032" y="28236"/>
                  </a:lnTo>
                  <a:lnTo>
                    <a:pt x="6309872" y="7461"/>
                  </a:lnTo>
                  <a:lnTo>
                    <a:pt x="6263639" y="0"/>
                  </a:lnTo>
                  <a:close/>
                </a:path>
              </a:pathLst>
            </a:custGeom>
            <a:solidFill>
              <a:srgbClr val="FFFB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427975" y="2325623"/>
              <a:ext cx="6410325" cy="3578860"/>
            </a:xfrm>
            <a:custGeom>
              <a:avLst/>
              <a:gdLst/>
              <a:ahLst/>
              <a:cxnLst/>
              <a:rect l="l" t="t" r="r" b="b"/>
              <a:pathLst>
                <a:path w="6410325" h="3578860">
                  <a:moveTo>
                    <a:pt x="0" y="146303"/>
                  </a:moveTo>
                  <a:lnTo>
                    <a:pt x="7461" y="100071"/>
                  </a:lnTo>
                  <a:lnTo>
                    <a:pt x="28236" y="59911"/>
                  </a:lnTo>
                  <a:lnTo>
                    <a:pt x="59911" y="28236"/>
                  </a:lnTo>
                  <a:lnTo>
                    <a:pt x="100071" y="7461"/>
                  </a:lnTo>
                  <a:lnTo>
                    <a:pt x="146303" y="0"/>
                  </a:lnTo>
                  <a:lnTo>
                    <a:pt x="6263639" y="0"/>
                  </a:lnTo>
                  <a:lnTo>
                    <a:pt x="6309872" y="7461"/>
                  </a:lnTo>
                  <a:lnTo>
                    <a:pt x="6350032" y="28236"/>
                  </a:lnTo>
                  <a:lnTo>
                    <a:pt x="6381707" y="59911"/>
                  </a:lnTo>
                  <a:lnTo>
                    <a:pt x="6402482" y="100071"/>
                  </a:lnTo>
                  <a:lnTo>
                    <a:pt x="6409943" y="146303"/>
                  </a:lnTo>
                  <a:lnTo>
                    <a:pt x="6409943" y="3432048"/>
                  </a:lnTo>
                  <a:lnTo>
                    <a:pt x="6402482" y="3478280"/>
                  </a:lnTo>
                  <a:lnTo>
                    <a:pt x="6381707" y="3518440"/>
                  </a:lnTo>
                  <a:lnTo>
                    <a:pt x="6350032" y="3550115"/>
                  </a:lnTo>
                  <a:lnTo>
                    <a:pt x="6309872" y="3570890"/>
                  </a:lnTo>
                  <a:lnTo>
                    <a:pt x="6263639" y="3578352"/>
                  </a:lnTo>
                  <a:lnTo>
                    <a:pt x="146303" y="3578352"/>
                  </a:lnTo>
                  <a:lnTo>
                    <a:pt x="100071" y="3570890"/>
                  </a:lnTo>
                  <a:lnTo>
                    <a:pt x="59911" y="3550115"/>
                  </a:lnTo>
                  <a:lnTo>
                    <a:pt x="28236" y="3518440"/>
                  </a:lnTo>
                  <a:lnTo>
                    <a:pt x="7461" y="3478280"/>
                  </a:lnTo>
                  <a:lnTo>
                    <a:pt x="0" y="3432048"/>
                  </a:lnTo>
                  <a:lnTo>
                    <a:pt x="0" y="146303"/>
                  </a:lnTo>
                  <a:close/>
                </a:path>
              </a:pathLst>
            </a:custGeom>
            <a:ln w="30480">
              <a:solidFill>
                <a:srgbClr val="D9D3C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397495" y="2325623"/>
              <a:ext cx="121920" cy="3578860"/>
            </a:xfrm>
            <a:custGeom>
              <a:avLst/>
              <a:gdLst/>
              <a:ahLst/>
              <a:cxnLst/>
              <a:rect l="l" t="t" r="r" b="b"/>
              <a:pathLst>
                <a:path w="121920" h="3578860">
                  <a:moveTo>
                    <a:pt x="87883" y="0"/>
                  </a:moveTo>
                  <a:lnTo>
                    <a:pt x="34035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3544316"/>
                  </a:lnTo>
                  <a:lnTo>
                    <a:pt x="2674" y="3557563"/>
                  </a:lnTo>
                  <a:lnTo>
                    <a:pt x="9969" y="3568382"/>
                  </a:lnTo>
                  <a:lnTo>
                    <a:pt x="20788" y="3575677"/>
                  </a:lnTo>
                  <a:lnTo>
                    <a:pt x="34035" y="3578352"/>
                  </a:lnTo>
                  <a:lnTo>
                    <a:pt x="87883" y="3578352"/>
                  </a:lnTo>
                  <a:lnTo>
                    <a:pt x="101131" y="3575677"/>
                  </a:lnTo>
                  <a:lnTo>
                    <a:pt x="111950" y="3568382"/>
                  </a:lnTo>
                  <a:lnTo>
                    <a:pt x="119245" y="3557563"/>
                  </a:lnTo>
                  <a:lnTo>
                    <a:pt x="121920" y="3544316"/>
                  </a:lnTo>
                  <a:lnTo>
                    <a:pt x="121920" y="34036"/>
                  </a:lnTo>
                  <a:lnTo>
                    <a:pt x="119245" y="20788"/>
                  </a:lnTo>
                  <a:lnTo>
                    <a:pt x="111950" y="9969"/>
                  </a:lnTo>
                  <a:lnTo>
                    <a:pt x="101131" y="2674"/>
                  </a:lnTo>
                  <a:lnTo>
                    <a:pt x="87883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7769479" y="2552141"/>
            <a:ext cx="3502660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150">
                <a:solidFill>
                  <a:srgbClr val="2B4150"/>
                </a:solidFill>
                <a:latin typeface="Arial MT"/>
                <a:cs typeface="Arial MT"/>
              </a:rPr>
              <a:t>Gaps</a:t>
            </a:r>
            <a:r>
              <a:rPr dirty="0" sz="2200" spc="-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>
                <a:solidFill>
                  <a:srgbClr val="2B4150"/>
                </a:solidFill>
                <a:latin typeface="Arial MT"/>
                <a:cs typeface="Arial MT"/>
              </a:rPr>
              <a:t>in</a:t>
            </a:r>
            <a:r>
              <a:rPr dirty="0" sz="2200" spc="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50">
                <a:solidFill>
                  <a:srgbClr val="2B4150"/>
                </a:solidFill>
                <a:latin typeface="Arial MT"/>
                <a:cs typeface="Arial MT"/>
              </a:rPr>
              <a:t>Existing</a:t>
            </a:r>
            <a:r>
              <a:rPr dirty="0" sz="2200" spc="-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65">
                <a:solidFill>
                  <a:srgbClr val="2B4150"/>
                </a:solidFill>
                <a:latin typeface="Arial MT"/>
                <a:cs typeface="Arial MT"/>
              </a:rPr>
              <a:t>Solutions</a:t>
            </a:r>
            <a:endParaRPr sz="22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66431" y="3110230"/>
            <a:ext cx="3428365" cy="2504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spcBef>
                <a:spcPts val="100"/>
              </a:spcBef>
              <a:buChar char="•"/>
              <a:tabLst>
                <a:tab pos="356870" algn="l"/>
              </a:tabLst>
            </a:pPr>
            <a:r>
              <a:rPr dirty="0" sz="1750" spc="-95" i="1">
                <a:solidFill>
                  <a:srgbClr val="2B4150"/>
                </a:solidFill>
                <a:latin typeface="Trebuchet MS"/>
                <a:cs typeface="Trebuchet MS"/>
              </a:rPr>
              <a:t>Most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35" i="1">
                <a:solidFill>
                  <a:srgbClr val="2B4150"/>
                </a:solidFill>
                <a:latin typeface="Trebuchet MS"/>
                <a:cs typeface="Trebuchet MS"/>
              </a:rPr>
              <a:t>apps</a:t>
            </a:r>
            <a:r>
              <a:rPr dirty="0" sz="1750" spc="-15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80" i="1">
                <a:solidFill>
                  <a:srgbClr val="2B4150"/>
                </a:solidFill>
                <a:latin typeface="Trebuchet MS"/>
                <a:cs typeface="Trebuchet MS"/>
              </a:rPr>
              <a:t>solve</a:t>
            </a:r>
            <a:r>
              <a:rPr dirty="0" sz="1750" spc="-16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65" i="1">
                <a:solidFill>
                  <a:srgbClr val="2B4150"/>
                </a:solidFill>
                <a:latin typeface="Trebuchet MS"/>
                <a:cs typeface="Trebuchet MS"/>
              </a:rPr>
              <a:t>one</a:t>
            </a:r>
            <a:r>
              <a:rPr dirty="0" sz="1750" spc="-13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85" i="1">
                <a:solidFill>
                  <a:srgbClr val="2B4150"/>
                </a:solidFill>
                <a:latin typeface="Trebuchet MS"/>
                <a:cs typeface="Trebuchet MS"/>
              </a:rPr>
              <a:t>problem</a:t>
            </a:r>
            <a:r>
              <a:rPr dirty="0" sz="1750" spc="-15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20" i="1">
                <a:solidFill>
                  <a:srgbClr val="2B4150"/>
                </a:solidFill>
                <a:latin typeface="Trebuchet MS"/>
                <a:cs typeface="Trebuchet MS"/>
              </a:rPr>
              <a:t>only</a:t>
            </a:r>
            <a:endParaRPr sz="175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385"/>
              </a:spcBef>
              <a:buChar char="•"/>
              <a:tabLst>
                <a:tab pos="356870" algn="l"/>
              </a:tabLst>
            </a:pPr>
            <a:r>
              <a:rPr dirty="0" sz="1750" spc="-50" i="1">
                <a:solidFill>
                  <a:srgbClr val="2B4150"/>
                </a:solidFill>
                <a:latin typeface="Trebuchet MS"/>
                <a:cs typeface="Trebuchet MS"/>
              </a:rPr>
              <a:t>No</a:t>
            </a:r>
            <a:r>
              <a:rPr dirty="0" sz="1750" spc="-15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0" i="1">
                <a:solidFill>
                  <a:srgbClr val="2B4150"/>
                </a:solidFill>
                <a:latin typeface="Trebuchet MS"/>
                <a:cs typeface="Trebuchet MS"/>
              </a:rPr>
              <a:t>unified</a:t>
            </a:r>
            <a:r>
              <a:rPr dirty="0" sz="1750" spc="-14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80" i="1">
                <a:solidFill>
                  <a:srgbClr val="2B4150"/>
                </a:solidFill>
                <a:latin typeface="Trebuchet MS"/>
                <a:cs typeface="Trebuchet MS"/>
              </a:rPr>
              <a:t>system</a:t>
            </a:r>
            <a:r>
              <a:rPr dirty="0" sz="1750" spc="-14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20" i="1">
                <a:solidFill>
                  <a:srgbClr val="2B4150"/>
                </a:solidFill>
                <a:latin typeface="Trebuchet MS"/>
                <a:cs typeface="Trebuchet MS"/>
              </a:rPr>
              <a:t>for:</a:t>
            </a:r>
            <a:endParaRPr sz="1750">
              <a:latin typeface="Trebuchet MS"/>
              <a:cs typeface="Trebuchet MS"/>
            </a:endParaRPr>
          </a:p>
          <a:p>
            <a:pPr lvl="1" marL="697865" indent="-340995">
              <a:lnSpc>
                <a:spcPct val="100000"/>
              </a:lnSpc>
              <a:spcBef>
                <a:spcPts val="1385"/>
              </a:spcBef>
              <a:buChar char="•"/>
              <a:tabLst>
                <a:tab pos="697865" algn="l"/>
              </a:tabLst>
            </a:pP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Health</a:t>
            </a:r>
            <a:endParaRPr sz="1750">
              <a:latin typeface="Trebuchet MS"/>
              <a:cs typeface="Trebuchet MS"/>
            </a:endParaRPr>
          </a:p>
          <a:p>
            <a:pPr lvl="1" marL="697865" indent="-340995">
              <a:lnSpc>
                <a:spcPct val="100000"/>
              </a:lnSpc>
              <a:spcBef>
                <a:spcPts val="1380"/>
              </a:spcBef>
              <a:buChar char="•"/>
              <a:tabLst>
                <a:tab pos="697865" algn="l"/>
              </a:tabLst>
            </a:pP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Communication</a:t>
            </a:r>
            <a:endParaRPr sz="1750">
              <a:latin typeface="Trebuchet MS"/>
              <a:cs typeface="Trebuchet MS"/>
            </a:endParaRPr>
          </a:p>
          <a:p>
            <a:pPr lvl="1" marL="697865" indent="-340995">
              <a:lnSpc>
                <a:spcPct val="100000"/>
              </a:lnSpc>
              <a:spcBef>
                <a:spcPts val="1380"/>
              </a:spcBef>
              <a:buChar char="•"/>
              <a:tabLst>
                <a:tab pos="697865" algn="l"/>
              </a:tabLst>
            </a:pP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Safety</a:t>
            </a:r>
            <a:endParaRPr sz="1750">
              <a:latin typeface="Trebuchet MS"/>
              <a:cs typeface="Trebuchet MS"/>
            </a:endParaRPr>
          </a:p>
          <a:p>
            <a:pPr lvl="1" marL="697865" indent="-340995">
              <a:lnSpc>
                <a:spcPct val="100000"/>
              </a:lnSpc>
              <a:spcBef>
                <a:spcPts val="1385"/>
              </a:spcBef>
              <a:buChar char="•"/>
              <a:tabLst>
                <a:tab pos="697865" algn="l"/>
              </a:tabLst>
            </a:pPr>
            <a:r>
              <a:rPr dirty="0" sz="1750" spc="-80" i="1">
                <a:solidFill>
                  <a:srgbClr val="2B4150"/>
                </a:solidFill>
                <a:latin typeface="Trebuchet MS"/>
                <a:cs typeface="Trebuchet MS"/>
              </a:rPr>
              <a:t>Emotional</a:t>
            </a:r>
            <a:r>
              <a:rPr dirty="0" sz="1750" spc="-14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support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5086" rIns="0" bIns="0" rtlCol="0" vert="horz">
            <a:spAutoFit/>
          </a:bodyPr>
          <a:lstStyle/>
          <a:p>
            <a:pPr marL="73025">
              <a:lnSpc>
                <a:spcPct val="100000"/>
              </a:lnSpc>
              <a:spcBef>
                <a:spcPts val="110"/>
              </a:spcBef>
            </a:pPr>
            <a:r>
              <a:rPr dirty="0" sz="4000" spc="90"/>
              <a:t>The</a:t>
            </a:r>
            <a:r>
              <a:rPr dirty="0" sz="4000" spc="-40"/>
              <a:t> </a:t>
            </a:r>
            <a:r>
              <a:rPr dirty="0" sz="4000" spc="135"/>
              <a:t>Family</a:t>
            </a:r>
            <a:r>
              <a:rPr dirty="0" sz="4000" spc="-140"/>
              <a:t> </a:t>
            </a:r>
            <a:r>
              <a:rPr dirty="0" sz="4000" spc="315"/>
              <a:t>Module</a:t>
            </a:r>
            <a:endParaRPr sz="4000"/>
          </a:p>
        </p:txBody>
      </p:sp>
      <p:grpSp>
        <p:nvGrpSpPr>
          <p:cNvPr id="4" name="object 4"/>
          <p:cNvGrpSpPr/>
          <p:nvPr/>
        </p:nvGrpSpPr>
        <p:grpSpPr>
          <a:xfrm>
            <a:off x="810768" y="1783079"/>
            <a:ext cx="4200525" cy="1874520"/>
            <a:chOff x="810768" y="1783079"/>
            <a:chExt cx="4200525" cy="1874520"/>
          </a:xfrm>
        </p:grpSpPr>
        <p:sp>
          <p:nvSpPr>
            <p:cNvPr id="5" name="object 5"/>
            <p:cNvSpPr/>
            <p:nvPr/>
          </p:nvSpPr>
          <p:spPr>
            <a:xfrm>
              <a:off x="810768" y="1783079"/>
              <a:ext cx="4200525" cy="1874520"/>
            </a:xfrm>
            <a:custGeom>
              <a:avLst/>
              <a:gdLst/>
              <a:ahLst/>
              <a:cxnLst/>
              <a:rect l="l" t="t" r="r" b="b"/>
              <a:pathLst>
                <a:path w="4200525" h="1874520">
                  <a:moveTo>
                    <a:pt x="4169282" y="0"/>
                  </a:moveTo>
                  <a:lnTo>
                    <a:pt x="30822" y="0"/>
                  </a:lnTo>
                  <a:lnTo>
                    <a:pt x="18821" y="2428"/>
                  </a:lnTo>
                  <a:lnTo>
                    <a:pt x="9024" y="9048"/>
                  </a:lnTo>
                  <a:lnTo>
                    <a:pt x="2421" y="18859"/>
                  </a:lnTo>
                  <a:lnTo>
                    <a:pt x="0" y="30861"/>
                  </a:lnTo>
                  <a:lnTo>
                    <a:pt x="0" y="1843659"/>
                  </a:lnTo>
                  <a:lnTo>
                    <a:pt x="2421" y="1855660"/>
                  </a:lnTo>
                  <a:lnTo>
                    <a:pt x="9024" y="1865471"/>
                  </a:lnTo>
                  <a:lnTo>
                    <a:pt x="18821" y="1872091"/>
                  </a:lnTo>
                  <a:lnTo>
                    <a:pt x="30822" y="1874520"/>
                  </a:lnTo>
                  <a:lnTo>
                    <a:pt x="4169282" y="1874520"/>
                  </a:lnTo>
                  <a:lnTo>
                    <a:pt x="4181284" y="1872091"/>
                  </a:lnTo>
                  <a:lnTo>
                    <a:pt x="4191095" y="1865471"/>
                  </a:lnTo>
                  <a:lnTo>
                    <a:pt x="4197715" y="1855660"/>
                  </a:lnTo>
                  <a:lnTo>
                    <a:pt x="4200144" y="1843659"/>
                  </a:lnTo>
                  <a:lnTo>
                    <a:pt x="4200144" y="30861"/>
                  </a:lnTo>
                  <a:lnTo>
                    <a:pt x="4197715" y="18859"/>
                  </a:lnTo>
                  <a:lnTo>
                    <a:pt x="4191095" y="9048"/>
                  </a:lnTo>
                  <a:lnTo>
                    <a:pt x="4181284" y="2428"/>
                  </a:lnTo>
                  <a:lnTo>
                    <a:pt x="416928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14984" y="1987295"/>
              <a:ext cx="619125" cy="619125"/>
            </a:xfrm>
            <a:custGeom>
              <a:avLst/>
              <a:gdLst/>
              <a:ahLst/>
              <a:cxnLst/>
              <a:rect l="l" t="t" r="r" b="b"/>
              <a:pathLst>
                <a:path w="619125" h="619125">
                  <a:moveTo>
                    <a:pt x="309372" y="0"/>
                  </a:moveTo>
                  <a:lnTo>
                    <a:pt x="263654" y="3355"/>
                  </a:lnTo>
                  <a:lnTo>
                    <a:pt x="220019" y="13102"/>
                  </a:lnTo>
                  <a:lnTo>
                    <a:pt x="178946" y="28761"/>
                  </a:lnTo>
                  <a:lnTo>
                    <a:pt x="140913" y="49853"/>
                  </a:lnTo>
                  <a:lnTo>
                    <a:pt x="106399" y="75899"/>
                  </a:lnTo>
                  <a:lnTo>
                    <a:pt x="75882" y="106420"/>
                  </a:lnTo>
                  <a:lnTo>
                    <a:pt x="49840" y="140936"/>
                  </a:lnTo>
                  <a:lnTo>
                    <a:pt x="28753" y="178968"/>
                  </a:lnTo>
                  <a:lnTo>
                    <a:pt x="13098" y="220038"/>
                  </a:lnTo>
                  <a:lnTo>
                    <a:pt x="3354" y="263665"/>
                  </a:lnTo>
                  <a:lnTo>
                    <a:pt x="0" y="309371"/>
                  </a:lnTo>
                  <a:lnTo>
                    <a:pt x="3354" y="355078"/>
                  </a:lnTo>
                  <a:lnTo>
                    <a:pt x="13098" y="398705"/>
                  </a:lnTo>
                  <a:lnTo>
                    <a:pt x="28753" y="439775"/>
                  </a:lnTo>
                  <a:lnTo>
                    <a:pt x="49840" y="477807"/>
                  </a:lnTo>
                  <a:lnTo>
                    <a:pt x="75882" y="512323"/>
                  </a:lnTo>
                  <a:lnTo>
                    <a:pt x="106399" y="542844"/>
                  </a:lnTo>
                  <a:lnTo>
                    <a:pt x="140913" y="568890"/>
                  </a:lnTo>
                  <a:lnTo>
                    <a:pt x="178946" y="589982"/>
                  </a:lnTo>
                  <a:lnTo>
                    <a:pt x="220019" y="605641"/>
                  </a:lnTo>
                  <a:lnTo>
                    <a:pt x="263654" y="615388"/>
                  </a:lnTo>
                  <a:lnTo>
                    <a:pt x="309372" y="618743"/>
                  </a:lnTo>
                  <a:lnTo>
                    <a:pt x="355078" y="615388"/>
                  </a:lnTo>
                  <a:lnTo>
                    <a:pt x="398705" y="605641"/>
                  </a:lnTo>
                  <a:lnTo>
                    <a:pt x="439775" y="589982"/>
                  </a:lnTo>
                  <a:lnTo>
                    <a:pt x="477807" y="568890"/>
                  </a:lnTo>
                  <a:lnTo>
                    <a:pt x="512323" y="542844"/>
                  </a:lnTo>
                  <a:lnTo>
                    <a:pt x="542844" y="512323"/>
                  </a:lnTo>
                  <a:lnTo>
                    <a:pt x="568890" y="477807"/>
                  </a:lnTo>
                  <a:lnTo>
                    <a:pt x="589982" y="439775"/>
                  </a:lnTo>
                  <a:lnTo>
                    <a:pt x="605641" y="398705"/>
                  </a:lnTo>
                  <a:lnTo>
                    <a:pt x="615388" y="355078"/>
                  </a:lnTo>
                  <a:lnTo>
                    <a:pt x="618743" y="309371"/>
                  </a:lnTo>
                  <a:lnTo>
                    <a:pt x="615388" y="263665"/>
                  </a:lnTo>
                  <a:lnTo>
                    <a:pt x="605641" y="220038"/>
                  </a:lnTo>
                  <a:lnTo>
                    <a:pt x="589982" y="178968"/>
                  </a:lnTo>
                  <a:lnTo>
                    <a:pt x="568890" y="140936"/>
                  </a:lnTo>
                  <a:lnTo>
                    <a:pt x="542844" y="106420"/>
                  </a:lnTo>
                  <a:lnTo>
                    <a:pt x="512323" y="75899"/>
                  </a:lnTo>
                  <a:lnTo>
                    <a:pt x="477807" y="49853"/>
                  </a:lnTo>
                  <a:lnTo>
                    <a:pt x="439775" y="28761"/>
                  </a:lnTo>
                  <a:lnTo>
                    <a:pt x="398705" y="13102"/>
                  </a:lnTo>
                  <a:lnTo>
                    <a:pt x="355078" y="3355"/>
                  </a:lnTo>
                  <a:lnTo>
                    <a:pt x="30937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006551" y="2758237"/>
            <a:ext cx="3125470" cy="671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000"/>
              </a:lnSpc>
              <a:spcBef>
                <a:spcPts val="100"/>
              </a:spcBef>
            </a:pP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The</a:t>
            </a:r>
            <a:r>
              <a:rPr dirty="0" sz="2000" spc="9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Unified</a:t>
            </a:r>
            <a:r>
              <a:rPr dirty="0" sz="2000" spc="114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-70">
                <a:solidFill>
                  <a:srgbClr val="2B4150"/>
                </a:solidFill>
                <a:latin typeface="Arial MT"/>
                <a:cs typeface="Arial MT"/>
              </a:rPr>
              <a:t>Care</a:t>
            </a:r>
            <a:r>
              <a:rPr dirty="0" sz="2000" spc="9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80">
                <a:solidFill>
                  <a:srgbClr val="2B4150"/>
                </a:solidFill>
                <a:latin typeface="Arial MT"/>
                <a:cs typeface="Arial MT"/>
              </a:rPr>
              <a:t>Interface </a:t>
            </a:r>
            <a:r>
              <a:rPr dirty="0" sz="2000" spc="55">
                <a:solidFill>
                  <a:srgbClr val="2B4150"/>
                </a:solidFill>
                <a:latin typeface="Arial MT"/>
                <a:cs typeface="Arial MT"/>
              </a:rPr>
              <a:t>(Overview)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215128" y="1783079"/>
            <a:ext cx="4200525" cy="1874520"/>
            <a:chOff x="5215128" y="1783079"/>
            <a:chExt cx="4200525" cy="1874520"/>
          </a:xfrm>
        </p:grpSpPr>
        <p:sp>
          <p:nvSpPr>
            <p:cNvPr id="9" name="object 9"/>
            <p:cNvSpPr/>
            <p:nvPr/>
          </p:nvSpPr>
          <p:spPr>
            <a:xfrm>
              <a:off x="5215128" y="1783079"/>
              <a:ext cx="4200525" cy="1874520"/>
            </a:xfrm>
            <a:custGeom>
              <a:avLst/>
              <a:gdLst/>
              <a:ahLst/>
              <a:cxnLst/>
              <a:rect l="l" t="t" r="r" b="b"/>
              <a:pathLst>
                <a:path w="4200525" h="1874520">
                  <a:moveTo>
                    <a:pt x="4169282" y="0"/>
                  </a:moveTo>
                  <a:lnTo>
                    <a:pt x="30861" y="0"/>
                  </a:lnTo>
                  <a:lnTo>
                    <a:pt x="18859" y="2428"/>
                  </a:lnTo>
                  <a:lnTo>
                    <a:pt x="9048" y="9048"/>
                  </a:lnTo>
                  <a:lnTo>
                    <a:pt x="2428" y="18859"/>
                  </a:lnTo>
                  <a:lnTo>
                    <a:pt x="0" y="30861"/>
                  </a:lnTo>
                  <a:lnTo>
                    <a:pt x="0" y="1843659"/>
                  </a:lnTo>
                  <a:lnTo>
                    <a:pt x="2428" y="1855660"/>
                  </a:lnTo>
                  <a:lnTo>
                    <a:pt x="9048" y="1865471"/>
                  </a:lnTo>
                  <a:lnTo>
                    <a:pt x="18859" y="1872091"/>
                  </a:lnTo>
                  <a:lnTo>
                    <a:pt x="30861" y="1874520"/>
                  </a:lnTo>
                  <a:lnTo>
                    <a:pt x="4169282" y="1874520"/>
                  </a:lnTo>
                  <a:lnTo>
                    <a:pt x="4181284" y="1872091"/>
                  </a:lnTo>
                  <a:lnTo>
                    <a:pt x="4191095" y="1865471"/>
                  </a:lnTo>
                  <a:lnTo>
                    <a:pt x="4197715" y="1855660"/>
                  </a:lnTo>
                  <a:lnTo>
                    <a:pt x="4200144" y="1843659"/>
                  </a:lnTo>
                  <a:lnTo>
                    <a:pt x="4200144" y="30861"/>
                  </a:lnTo>
                  <a:lnTo>
                    <a:pt x="4197715" y="18859"/>
                  </a:lnTo>
                  <a:lnTo>
                    <a:pt x="4191095" y="9048"/>
                  </a:lnTo>
                  <a:lnTo>
                    <a:pt x="4181284" y="2428"/>
                  </a:lnTo>
                  <a:lnTo>
                    <a:pt x="416928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422392" y="1987295"/>
              <a:ext cx="615950" cy="619125"/>
            </a:xfrm>
            <a:custGeom>
              <a:avLst/>
              <a:gdLst/>
              <a:ahLst/>
              <a:cxnLst/>
              <a:rect l="l" t="t" r="r" b="b"/>
              <a:pathLst>
                <a:path w="615950" h="619125">
                  <a:moveTo>
                    <a:pt x="307848" y="0"/>
                  </a:moveTo>
                  <a:lnTo>
                    <a:pt x="262348" y="3337"/>
                  </a:lnTo>
                  <a:lnTo>
                    <a:pt x="218925" y="13031"/>
                  </a:lnTo>
                  <a:lnTo>
                    <a:pt x="178052" y="28606"/>
                  </a:lnTo>
                  <a:lnTo>
                    <a:pt x="140206" y="49587"/>
                  </a:lnTo>
                  <a:lnTo>
                    <a:pt x="105863" y="75498"/>
                  </a:lnTo>
                  <a:lnTo>
                    <a:pt x="75498" y="105863"/>
                  </a:lnTo>
                  <a:lnTo>
                    <a:pt x="49587" y="140206"/>
                  </a:lnTo>
                  <a:lnTo>
                    <a:pt x="28606" y="178052"/>
                  </a:lnTo>
                  <a:lnTo>
                    <a:pt x="13031" y="218925"/>
                  </a:lnTo>
                  <a:lnTo>
                    <a:pt x="3337" y="262348"/>
                  </a:lnTo>
                  <a:lnTo>
                    <a:pt x="0" y="307848"/>
                  </a:lnTo>
                  <a:lnTo>
                    <a:pt x="0" y="310895"/>
                  </a:lnTo>
                  <a:lnTo>
                    <a:pt x="3337" y="356395"/>
                  </a:lnTo>
                  <a:lnTo>
                    <a:pt x="13031" y="399818"/>
                  </a:lnTo>
                  <a:lnTo>
                    <a:pt x="28606" y="440691"/>
                  </a:lnTo>
                  <a:lnTo>
                    <a:pt x="49587" y="478537"/>
                  </a:lnTo>
                  <a:lnTo>
                    <a:pt x="75498" y="512880"/>
                  </a:lnTo>
                  <a:lnTo>
                    <a:pt x="105863" y="543245"/>
                  </a:lnTo>
                  <a:lnTo>
                    <a:pt x="140206" y="569156"/>
                  </a:lnTo>
                  <a:lnTo>
                    <a:pt x="178052" y="590137"/>
                  </a:lnTo>
                  <a:lnTo>
                    <a:pt x="218925" y="605712"/>
                  </a:lnTo>
                  <a:lnTo>
                    <a:pt x="262348" y="615406"/>
                  </a:lnTo>
                  <a:lnTo>
                    <a:pt x="307848" y="618743"/>
                  </a:lnTo>
                  <a:lnTo>
                    <a:pt x="353347" y="615406"/>
                  </a:lnTo>
                  <a:lnTo>
                    <a:pt x="396770" y="605712"/>
                  </a:lnTo>
                  <a:lnTo>
                    <a:pt x="437643" y="590137"/>
                  </a:lnTo>
                  <a:lnTo>
                    <a:pt x="475489" y="569156"/>
                  </a:lnTo>
                  <a:lnTo>
                    <a:pt x="509832" y="543245"/>
                  </a:lnTo>
                  <a:lnTo>
                    <a:pt x="540197" y="512880"/>
                  </a:lnTo>
                  <a:lnTo>
                    <a:pt x="566108" y="478537"/>
                  </a:lnTo>
                  <a:lnTo>
                    <a:pt x="587089" y="440691"/>
                  </a:lnTo>
                  <a:lnTo>
                    <a:pt x="602664" y="399818"/>
                  </a:lnTo>
                  <a:lnTo>
                    <a:pt x="612358" y="356395"/>
                  </a:lnTo>
                  <a:lnTo>
                    <a:pt x="615696" y="310895"/>
                  </a:lnTo>
                  <a:lnTo>
                    <a:pt x="615696" y="307848"/>
                  </a:lnTo>
                  <a:lnTo>
                    <a:pt x="612358" y="262348"/>
                  </a:lnTo>
                  <a:lnTo>
                    <a:pt x="602664" y="218925"/>
                  </a:lnTo>
                  <a:lnTo>
                    <a:pt x="587089" y="178052"/>
                  </a:lnTo>
                  <a:lnTo>
                    <a:pt x="566108" y="140206"/>
                  </a:lnTo>
                  <a:lnTo>
                    <a:pt x="540197" y="105863"/>
                  </a:lnTo>
                  <a:lnTo>
                    <a:pt x="509832" y="75498"/>
                  </a:lnTo>
                  <a:lnTo>
                    <a:pt x="475489" y="49587"/>
                  </a:lnTo>
                  <a:lnTo>
                    <a:pt x="437643" y="28606"/>
                  </a:lnTo>
                  <a:lnTo>
                    <a:pt x="396770" y="13031"/>
                  </a:lnTo>
                  <a:lnTo>
                    <a:pt x="353347" y="3337"/>
                  </a:lnTo>
                  <a:lnTo>
                    <a:pt x="307848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5412485" y="2758237"/>
            <a:ext cx="2682240" cy="671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000"/>
              </a:lnSpc>
              <a:spcBef>
                <a:spcPts val="100"/>
              </a:spcBef>
            </a:pPr>
            <a:r>
              <a:rPr dirty="0" sz="2000" spc="-20">
                <a:solidFill>
                  <a:srgbClr val="2B4150"/>
                </a:solidFill>
                <a:latin typeface="Arial MT"/>
                <a:cs typeface="Arial MT"/>
              </a:rPr>
              <a:t>Elder</a:t>
            </a:r>
            <a:r>
              <a:rPr dirty="0" sz="2000" spc="-4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185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r>
              <a:rPr dirty="0" sz="2000" spc="-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270">
                <a:solidFill>
                  <a:srgbClr val="2B4150"/>
                </a:solidFill>
                <a:latin typeface="Arial MT"/>
                <a:cs typeface="Arial MT"/>
              </a:rPr>
              <a:t>&amp; </a:t>
            </a:r>
            <a:r>
              <a:rPr dirty="0" sz="2000" spc="45">
                <a:solidFill>
                  <a:srgbClr val="2B4150"/>
                </a:solidFill>
                <a:latin typeface="Arial MT"/>
                <a:cs typeface="Arial MT"/>
              </a:rPr>
              <a:t>Transparency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9619488" y="1783079"/>
            <a:ext cx="4200525" cy="1874520"/>
            <a:chOff x="9619488" y="1783079"/>
            <a:chExt cx="4200525" cy="1874520"/>
          </a:xfrm>
        </p:grpSpPr>
        <p:sp>
          <p:nvSpPr>
            <p:cNvPr id="13" name="object 13"/>
            <p:cNvSpPr/>
            <p:nvPr/>
          </p:nvSpPr>
          <p:spPr>
            <a:xfrm>
              <a:off x="9619488" y="1783079"/>
              <a:ext cx="4200525" cy="1874520"/>
            </a:xfrm>
            <a:custGeom>
              <a:avLst/>
              <a:gdLst/>
              <a:ahLst/>
              <a:cxnLst/>
              <a:rect l="l" t="t" r="r" b="b"/>
              <a:pathLst>
                <a:path w="4200525" h="1874520">
                  <a:moveTo>
                    <a:pt x="4169282" y="0"/>
                  </a:moveTo>
                  <a:lnTo>
                    <a:pt x="30860" y="0"/>
                  </a:lnTo>
                  <a:lnTo>
                    <a:pt x="18859" y="2428"/>
                  </a:lnTo>
                  <a:lnTo>
                    <a:pt x="9048" y="9048"/>
                  </a:lnTo>
                  <a:lnTo>
                    <a:pt x="2428" y="18859"/>
                  </a:lnTo>
                  <a:lnTo>
                    <a:pt x="0" y="30861"/>
                  </a:lnTo>
                  <a:lnTo>
                    <a:pt x="0" y="1843659"/>
                  </a:lnTo>
                  <a:lnTo>
                    <a:pt x="2428" y="1855660"/>
                  </a:lnTo>
                  <a:lnTo>
                    <a:pt x="9048" y="1865471"/>
                  </a:lnTo>
                  <a:lnTo>
                    <a:pt x="18859" y="1872091"/>
                  </a:lnTo>
                  <a:lnTo>
                    <a:pt x="30860" y="1874520"/>
                  </a:lnTo>
                  <a:lnTo>
                    <a:pt x="4169282" y="1874520"/>
                  </a:lnTo>
                  <a:lnTo>
                    <a:pt x="4181284" y="1872091"/>
                  </a:lnTo>
                  <a:lnTo>
                    <a:pt x="4191095" y="1865471"/>
                  </a:lnTo>
                  <a:lnTo>
                    <a:pt x="4197715" y="1855660"/>
                  </a:lnTo>
                  <a:lnTo>
                    <a:pt x="4200144" y="1843659"/>
                  </a:lnTo>
                  <a:lnTo>
                    <a:pt x="4200144" y="30861"/>
                  </a:lnTo>
                  <a:lnTo>
                    <a:pt x="4197715" y="18859"/>
                  </a:lnTo>
                  <a:lnTo>
                    <a:pt x="4191095" y="9048"/>
                  </a:lnTo>
                  <a:lnTo>
                    <a:pt x="4181284" y="2428"/>
                  </a:lnTo>
                  <a:lnTo>
                    <a:pt x="416928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826752" y="1987295"/>
              <a:ext cx="615950" cy="619125"/>
            </a:xfrm>
            <a:custGeom>
              <a:avLst/>
              <a:gdLst/>
              <a:ahLst/>
              <a:cxnLst/>
              <a:rect l="l" t="t" r="r" b="b"/>
              <a:pathLst>
                <a:path w="615950" h="619125">
                  <a:moveTo>
                    <a:pt x="307848" y="0"/>
                  </a:moveTo>
                  <a:lnTo>
                    <a:pt x="262348" y="3337"/>
                  </a:lnTo>
                  <a:lnTo>
                    <a:pt x="218925" y="13031"/>
                  </a:lnTo>
                  <a:lnTo>
                    <a:pt x="178052" y="28606"/>
                  </a:lnTo>
                  <a:lnTo>
                    <a:pt x="140206" y="49587"/>
                  </a:lnTo>
                  <a:lnTo>
                    <a:pt x="105863" y="75498"/>
                  </a:lnTo>
                  <a:lnTo>
                    <a:pt x="75498" y="105863"/>
                  </a:lnTo>
                  <a:lnTo>
                    <a:pt x="49587" y="140206"/>
                  </a:lnTo>
                  <a:lnTo>
                    <a:pt x="28606" y="178052"/>
                  </a:lnTo>
                  <a:lnTo>
                    <a:pt x="13031" y="218925"/>
                  </a:lnTo>
                  <a:lnTo>
                    <a:pt x="3337" y="262348"/>
                  </a:lnTo>
                  <a:lnTo>
                    <a:pt x="0" y="307848"/>
                  </a:lnTo>
                  <a:lnTo>
                    <a:pt x="0" y="310895"/>
                  </a:lnTo>
                  <a:lnTo>
                    <a:pt x="3337" y="356395"/>
                  </a:lnTo>
                  <a:lnTo>
                    <a:pt x="13031" y="399818"/>
                  </a:lnTo>
                  <a:lnTo>
                    <a:pt x="28606" y="440691"/>
                  </a:lnTo>
                  <a:lnTo>
                    <a:pt x="49587" y="478537"/>
                  </a:lnTo>
                  <a:lnTo>
                    <a:pt x="75498" y="512880"/>
                  </a:lnTo>
                  <a:lnTo>
                    <a:pt x="105863" y="543245"/>
                  </a:lnTo>
                  <a:lnTo>
                    <a:pt x="140206" y="569156"/>
                  </a:lnTo>
                  <a:lnTo>
                    <a:pt x="178052" y="590137"/>
                  </a:lnTo>
                  <a:lnTo>
                    <a:pt x="218925" y="605712"/>
                  </a:lnTo>
                  <a:lnTo>
                    <a:pt x="262348" y="615406"/>
                  </a:lnTo>
                  <a:lnTo>
                    <a:pt x="307848" y="618743"/>
                  </a:lnTo>
                  <a:lnTo>
                    <a:pt x="353347" y="615406"/>
                  </a:lnTo>
                  <a:lnTo>
                    <a:pt x="396770" y="605712"/>
                  </a:lnTo>
                  <a:lnTo>
                    <a:pt x="437643" y="590137"/>
                  </a:lnTo>
                  <a:lnTo>
                    <a:pt x="475489" y="569156"/>
                  </a:lnTo>
                  <a:lnTo>
                    <a:pt x="509832" y="543245"/>
                  </a:lnTo>
                  <a:lnTo>
                    <a:pt x="540197" y="512880"/>
                  </a:lnTo>
                  <a:lnTo>
                    <a:pt x="566108" y="478537"/>
                  </a:lnTo>
                  <a:lnTo>
                    <a:pt x="587089" y="440691"/>
                  </a:lnTo>
                  <a:lnTo>
                    <a:pt x="602664" y="399818"/>
                  </a:lnTo>
                  <a:lnTo>
                    <a:pt x="612358" y="356395"/>
                  </a:lnTo>
                  <a:lnTo>
                    <a:pt x="615696" y="310895"/>
                  </a:lnTo>
                  <a:lnTo>
                    <a:pt x="615696" y="307848"/>
                  </a:lnTo>
                  <a:lnTo>
                    <a:pt x="612358" y="262348"/>
                  </a:lnTo>
                  <a:lnTo>
                    <a:pt x="602664" y="218925"/>
                  </a:lnTo>
                  <a:lnTo>
                    <a:pt x="587089" y="178052"/>
                  </a:lnTo>
                  <a:lnTo>
                    <a:pt x="566108" y="140206"/>
                  </a:lnTo>
                  <a:lnTo>
                    <a:pt x="540197" y="105863"/>
                  </a:lnTo>
                  <a:lnTo>
                    <a:pt x="509832" y="75498"/>
                  </a:lnTo>
                  <a:lnTo>
                    <a:pt x="475489" y="49587"/>
                  </a:lnTo>
                  <a:lnTo>
                    <a:pt x="437643" y="28606"/>
                  </a:lnTo>
                  <a:lnTo>
                    <a:pt x="396770" y="13031"/>
                  </a:lnTo>
                  <a:lnTo>
                    <a:pt x="353347" y="3337"/>
                  </a:lnTo>
                  <a:lnTo>
                    <a:pt x="307848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9818623" y="2758237"/>
            <a:ext cx="3036570" cy="671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000"/>
              </a:lnSpc>
              <a:spcBef>
                <a:spcPts val="100"/>
              </a:spcBef>
            </a:pP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Real-Time</a:t>
            </a:r>
            <a:r>
              <a:rPr dirty="0" sz="2000" spc="8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125">
                <a:solidFill>
                  <a:srgbClr val="2B4150"/>
                </a:solidFill>
                <a:latin typeface="Arial MT"/>
                <a:cs typeface="Arial MT"/>
              </a:rPr>
              <a:t>Safety</a:t>
            </a:r>
            <a:r>
              <a:rPr dirty="0" sz="2000" spc="1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32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2000" spc="7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-105">
                <a:solidFill>
                  <a:srgbClr val="2B4150"/>
                </a:solidFill>
                <a:latin typeface="Arial MT"/>
                <a:cs typeface="Arial MT"/>
              </a:rPr>
              <a:t>Crisis </a:t>
            </a:r>
            <a:r>
              <a:rPr dirty="0" sz="2000" spc="75">
                <a:solidFill>
                  <a:srgbClr val="2B4150"/>
                </a:solidFill>
                <a:latin typeface="Arial MT"/>
                <a:cs typeface="Arial MT"/>
              </a:rPr>
              <a:t>Awareness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810768" y="3864864"/>
            <a:ext cx="4200525" cy="1874520"/>
            <a:chOff x="810768" y="3864864"/>
            <a:chExt cx="4200525" cy="1874520"/>
          </a:xfrm>
        </p:grpSpPr>
        <p:sp>
          <p:nvSpPr>
            <p:cNvPr id="17" name="object 17"/>
            <p:cNvSpPr/>
            <p:nvPr/>
          </p:nvSpPr>
          <p:spPr>
            <a:xfrm>
              <a:off x="810768" y="3864864"/>
              <a:ext cx="4200525" cy="1874520"/>
            </a:xfrm>
            <a:custGeom>
              <a:avLst/>
              <a:gdLst/>
              <a:ahLst/>
              <a:cxnLst/>
              <a:rect l="l" t="t" r="r" b="b"/>
              <a:pathLst>
                <a:path w="4200525" h="1874520">
                  <a:moveTo>
                    <a:pt x="4169282" y="0"/>
                  </a:moveTo>
                  <a:lnTo>
                    <a:pt x="30822" y="0"/>
                  </a:lnTo>
                  <a:lnTo>
                    <a:pt x="18821" y="2428"/>
                  </a:lnTo>
                  <a:lnTo>
                    <a:pt x="9024" y="9048"/>
                  </a:lnTo>
                  <a:lnTo>
                    <a:pt x="2421" y="18859"/>
                  </a:lnTo>
                  <a:lnTo>
                    <a:pt x="0" y="30861"/>
                  </a:lnTo>
                  <a:lnTo>
                    <a:pt x="0" y="1843659"/>
                  </a:lnTo>
                  <a:lnTo>
                    <a:pt x="2421" y="1855660"/>
                  </a:lnTo>
                  <a:lnTo>
                    <a:pt x="9024" y="1865471"/>
                  </a:lnTo>
                  <a:lnTo>
                    <a:pt x="18821" y="1872091"/>
                  </a:lnTo>
                  <a:lnTo>
                    <a:pt x="30822" y="1874520"/>
                  </a:lnTo>
                  <a:lnTo>
                    <a:pt x="4169282" y="1874520"/>
                  </a:lnTo>
                  <a:lnTo>
                    <a:pt x="4181284" y="1872091"/>
                  </a:lnTo>
                  <a:lnTo>
                    <a:pt x="4191095" y="1865471"/>
                  </a:lnTo>
                  <a:lnTo>
                    <a:pt x="4197715" y="1855660"/>
                  </a:lnTo>
                  <a:lnTo>
                    <a:pt x="4200144" y="1843659"/>
                  </a:lnTo>
                  <a:lnTo>
                    <a:pt x="4200144" y="30861"/>
                  </a:lnTo>
                  <a:lnTo>
                    <a:pt x="4197715" y="18859"/>
                  </a:lnTo>
                  <a:lnTo>
                    <a:pt x="4191095" y="9048"/>
                  </a:lnTo>
                  <a:lnTo>
                    <a:pt x="4181284" y="2428"/>
                  </a:lnTo>
                  <a:lnTo>
                    <a:pt x="416928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14984" y="4069080"/>
              <a:ext cx="619125" cy="619125"/>
            </a:xfrm>
            <a:custGeom>
              <a:avLst/>
              <a:gdLst/>
              <a:ahLst/>
              <a:cxnLst/>
              <a:rect l="l" t="t" r="r" b="b"/>
              <a:pathLst>
                <a:path w="619125" h="619125">
                  <a:moveTo>
                    <a:pt x="309372" y="0"/>
                  </a:moveTo>
                  <a:lnTo>
                    <a:pt x="263654" y="3355"/>
                  </a:lnTo>
                  <a:lnTo>
                    <a:pt x="220019" y="13102"/>
                  </a:lnTo>
                  <a:lnTo>
                    <a:pt x="178946" y="28761"/>
                  </a:lnTo>
                  <a:lnTo>
                    <a:pt x="140913" y="49853"/>
                  </a:lnTo>
                  <a:lnTo>
                    <a:pt x="106399" y="75899"/>
                  </a:lnTo>
                  <a:lnTo>
                    <a:pt x="75882" y="106420"/>
                  </a:lnTo>
                  <a:lnTo>
                    <a:pt x="49840" y="140936"/>
                  </a:lnTo>
                  <a:lnTo>
                    <a:pt x="28753" y="178968"/>
                  </a:lnTo>
                  <a:lnTo>
                    <a:pt x="13098" y="220038"/>
                  </a:lnTo>
                  <a:lnTo>
                    <a:pt x="3354" y="263665"/>
                  </a:lnTo>
                  <a:lnTo>
                    <a:pt x="0" y="309372"/>
                  </a:lnTo>
                  <a:lnTo>
                    <a:pt x="3354" y="355078"/>
                  </a:lnTo>
                  <a:lnTo>
                    <a:pt x="13098" y="398705"/>
                  </a:lnTo>
                  <a:lnTo>
                    <a:pt x="28753" y="439775"/>
                  </a:lnTo>
                  <a:lnTo>
                    <a:pt x="49840" y="477807"/>
                  </a:lnTo>
                  <a:lnTo>
                    <a:pt x="75882" y="512323"/>
                  </a:lnTo>
                  <a:lnTo>
                    <a:pt x="106399" y="542844"/>
                  </a:lnTo>
                  <a:lnTo>
                    <a:pt x="140913" y="568890"/>
                  </a:lnTo>
                  <a:lnTo>
                    <a:pt x="178946" y="589982"/>
                  </a:lnTo>
                  <a:lnTo>
                    <a:pt x="220019" y="605641"/>
                  </a:lnTo>
                  <a:lnTo>
                    <a:pt x="263654" y="615388"/>
                  </a:lnTo>
                  <a:lnTo>
                    <a:pt x="309372" y="618744"/>
                  </a:lnTo>
                  <a:lnTo>
                    <a:pt x="355078" y="615388"/>
                  </a:lnTo>
                  <a:lnTo>
                    <a:pt x="398705" y="605641"/>
                  </a:lnTo>
                  <a:lnTo>
                    <a:pt x="439775" y="589982"/>
                  </a:lnTo>
                  <a:lnTo>
                    <a:pt x="477807" y="568890"/>
                  </a:lnTo>
                  <a:lnTo>
                    <a:pt x="512323" y="542844"/>
                  </a:lnTo>
                  <a:lnTo>
                    <a:pt x="542844" y="512323"/>
                  </a:lnTo>
                  <a:lnTo>
                    <a:pt x="568890" y="477807"/>
                  </a:lnTo>
                  <a:lnTo>
                    <a:pt x="589982" y="439775"/>
                  </a:lnTo>
                  <a:lnTo>
                    <a:pt x="605641" y="398705"/>
                  </a:lnTo>
                  <a:lnTo>
                    <a:pt x="615388" y="355078"/>
                  </a:lnTo>
                  <a:lnTo>
                    <a:pt x="618743" y="309372"/>
                  </a:lnTo>
                  <a:lnTo>
                    <a:pt x="615388" y="263665"/>
                  </a:lnTo>
                  <a:lnTo>
                    <a:pt x="605641" y="220038"/>
                  </a:lnTo>
                  <a:lnTo>
                    <a:pt x="589982" y="178968"/>
                  </a:lnTo>
                  <a:lnTo>
                    <a:pt x="568890" y="140936"/>
                  </a:lnTo>
                  <a:lnTo>
                    <a:pt x="542844" y="106420"/>
                  </a:lnTo>
                  <a:lnTo>
                    <a:pt x="512323" y="75899"/>
                  </a:lnTo>
                  <a:lnTo>
                    <a:pt x="477807" y="49853"/>
                  </a:lnTo>
                  <a:lnTo>
                    <a:pt x="439775" y="28761"/>
                  </a:lnTo>
                  <a:lnTo>
                    <a:pt x="398705" y="13102"/>
                  </a:lnTo>
                  <a:lnTo>
                    <a:pt x="355078" y="3355"/>
                  </a:lnTo>
                  <a:lnTo>
                    <a:pt x="30937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1006551" y="4840909"/>
            <a:ext cx="3652520" cy="671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000"/>
              </a:lnSpc>
              <a:spcBef>
                <a:spcPts val="100"/>
              </a:spcBef>
            </a:pPr>
            <a:r>
              <a:rPr dirty="0" sz="2000" spc="125">
                <a:solidFill>
                  <a:srgbClr val="2B4150"/>
                </a:solidFill>
                <a:latin typeface="Arial MT"/>
                <a:cs typeface="Arial MT"/>
              </a:rPr>
              <a:t>Multi-</a:t>
            </a: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Channel</a:t>
            </a:r>
            <a:r>
              <a:rPr dirty="0" sz="2000" spc="4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45">
                <a:solidFill>
                  <a:srgbClr val="2B4150"/>
                </a:solidFill>
                <a:latin typeface="Arial MT"/>
                <a:cs typeface="Arial MT"/>
              </a:rPr>
              <a:t>Communication </a:t>
            </a: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(Chat</a:t>
            </a:r>
            <a:r>
              <a:rPr dirty="0" sz="2000" spc="-3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32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2000" spc="-2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-10">
                <a:solidFill>
                  <a:srgbClr val="2B4150"/>
                </a:solidFill>
                <a:latin typeface="Arial MT"/>
                <a:cs typeface="Arial MT"/>
              </a:rPr>
              <a:t>Voice)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5215128" y="3864864"/>
            <a:ext cx="4200525" cy="1874520"/>
            <a:chOff x="5215128" y="3864864"/>
            <a:chExt cx="4200525" cy="1874520"/>
          </a:xfrm>
        </p:grpSpPr>
        <p:sp>
          <p:nvSpPr>
            <p:cNvPr id="21" name="object 21"/>
            <p:cNvSpPr/>
            <p:nvPr/>
          </p:nvSpPr>
          <p:spPr>
            <a:xfrm>
              <a:off x="5215128" y="3864864"/>
              <a:ext cx="4200525" cy="1874520"/>
            </a:xfrm>
            <a:custGeom>
              <a:avLst/>
              <a:gdLst/>
              <a:ahLst/>
              <a:cxnLst/>
              <a:rect l="l" t="t" r="r" b="b"/>
              <a:pathLst>
                <a:path w="4200525" h="1874520">
                  <a:moveTo>
                    <a:pt x="4169282" y="0"/>
                  </a:moveTo>
                  <a:lnTo>
                    <a:pt x="30861" y="0"/>
                  </a:lnTo>
                  <a:lnTo>
                    <a:pt x="18859" y="2428"/>
                  </a:lnTo>
                  <a:lnTo>
                    <a:pt x="9048" y="9048"/>
                  </a:lnTo>
                  <a:lnTo>
                    <a:pt x="2428" y="18859"/>
                  </a:lnTo>
                  <a:lnTo>
                    <a:pt x="0" y="30861"/>
                  </a:lnTo>
                  <a:lnTo>
                    <a:pt x="0" y="1843659"/>
                  </a:lnTo>
                  <a:lnTo>
                    <a:pt x="2428" y="1855660"/>
                  </a:lnTo>
                  <a:lnTo>
                    <a:pt x="9048" y="1865471"/>
                  </a:lnTo>
                  <a:lnTo>
                    <a:pt x="18859" y="1872091"/>
                  </a:lnTo>
                  <a:lnTo>
                    <a:pt x="30861" y="1874520"/>
                  </a:lnTo>
                  <a:lnTo>
                    <a:pt x="4169282" y="1874520"/>
                  </a:lnTo>
                  <a:lnTo>
                    <a:pt x="4181284" y="1872091"/>
                  </a:lnTo>
                  <a:lnTo>
                    <a:pt x="4191095" y="1865471"/>
                  </a:lnTo>
                  <a:lnTo>
                    <a:pt x="4197715" y="1855660"/>
                  </a:lnTo>
                  <a:lnTo>
                    <a:pt x="4200144" y="1843659"/>
                  </a:lnTo>
                  <a:lnTo>
                    <a:pt x="4200144" y="30861"/>
                  </a:lnTo>
                  <a:lnTo>
                    <a:pt x="4197715" y="18859"/>
                  </a:lnTo>
                  <a:lnTo>
                    <a:pt x="4191095" y="9048"/>
                  </a:lnTo>
                  <a:lnTo>
                    <a:pt x="4181284" y="2428"/>
                  </a:lnTo>
                  <a:lnTo>
                    <a:pt x="416928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422392" y="4069080"/>
              <a:ext cx="615950" cy="619125"/>
            </a:xfrm>
            <a:custGeom>
              <a:avLst/>
              <a:gdLst/>
              <a:ahLst/>
              <a:cxnLst/>
              <a:rect l="l" t="t" r="r" b="b"/>
              <a:pathLst>
                <a:path w="615950" h="619125">
                  <a:moveTo>
                    <a:pt x="307848" y="0"/>
                  </a:moveTo>
                  <a:lnTo>
                    <a:pt x="262348" y="3337"/>
                  </a:lnTo>
                  <a:lnTo>
                    <a:pt x="218925" y="13031"/>
                  </a:lnTo>
                  <a:lnTo>
                    <a:pt x="178052" y="28606"/>
                  </a:lnTo>
                  <a:lnTo>
                    <a:pt x="140206" y="49587"/>
                  </a:lnTo>
                  <a:lnTo>
                    <a:pt x="105863" y="75498"/>
                  </a:lnTo>
                  <a:lnTo>
                    <a:pt x="75498" y="105863"/>
                  </a:lnTo>
                  <a:lnTo>
                    <a:pt x="49587" y="140206"/>
                  </a:lnTo>
                  <a:lnTo>
                    <a:pt x="28606" y="178052"/>
                  </a:lnTo>
                  <a:lnTo>
                    <a:pt x="13031" y="218925"/>
                  </a:lnTo>
                  <a:lnTo>
                    <a:pt x="3337" y="262348"/>
                  </a:lnTo>
                  <a:lnTo>
                    <a:pt x="0" y="307848"/>
                  </a:lnTo>
                  <a:lnTo>
                    <a:pt x="0" y="310896"/>
                  </a:lnTo>
                  <a:lnTo>
                    <a:pt x="3337" y="356395"/>
                  </a:lnTo>
                  <a:lnTo>
                    <a:pt x="13031" y="399818"/>
                  </a:lnTo>
                  <a:lnTo>
                    <a:pt x="28606" y="440691"/>
                  </a:lnTo>
                  <a:lnTo>
                    <a:pt x="49587" y="478537"/>
                  </a:lnTo>
                  <a:lnTo>
                    <a:pt x="75498" y="512880"/>
                  </a:lnTo>
                  <a:lnTo>
                    <a:pt x="105863" y="543245"/>
                  </a:lnTo>
                  <a:lnTo>
                    <a:pt x="140206" y="569156"/>
                  </a:lnTo>
                  <a:lnTo>
                    <a:pt x="178052" y="590137"/>
                  </a:lnTo>
                  <a:lnTo>
                    <a:pt x="218925" y="605712"/>
                  </a:lnTo>
                  <a:lnTo>
                    <a:pt x="262348" y="615406"/>
                  </a:lnTo>
                  <a:lnTo>
                    <a:pt x="307848" y="618744"/>
                  </a:lnTo>
                  <a:lnTo>
                    <a:pt x="353347" y="615406"/>
                  </a:lnTo>
                  <a:lnTo>
                    <a:pt x="396770" y="605712"/>
                  </a:lnTo>
                  <a:lnTo>
                    <a:pt x="437643" y="590137"/>
                  </a:lnTo>
                  <a:lnTo>
                    <a:pt x="475489" y="569156"/>
                  </a:lnTo>
                  <a:lnTo>
                    <a:pt x="509832" y="543245"/>
                  </a:lnTo>
                  <a:lnTo>
                    <a:pt x="540197" y="512880"/>
                  </a:lnTo>
                  <a:lnTo>
                    <a:pt x="566108" y="478537"/>
                  </a:lnTo>
                  <a:lnTo>
                    <a:pt x="587089" y="440691"/>
                  </a:lnTo>
                  <a:lnTo>
                    <a:pt x="602664" y="399818"/>
                  </a:lnTo>
                  <a:lnTo>
                    <a:pt x="612358" y="356395"/>
                  </a:lnTo>
                  <a:lnTo>
                    <a:pt x="615696" y="310896"/>
                  </a:lnTo>
                  <a:lnTo>
                    <a:pt x="615696" y="307848"/>
                  </a:lnTo>
                  <a:lnTo>
                    <a:pt x="612358" y="262348"/>
                  </a:lnTo>
                  <a:lnTo>
                    <a:pt x="602664" y="218925"/>
                  </a:lnTo>
                  <a:lnTo>
                    <a:pt x="587089" y="178052"/>
                  </a:lnTo>
                  <a:lnTo>
                    <a:pt x="566108" y="140206"/>
                  </a:lnTo>
                  <a:lnTo>
                    <a:pt x="540197" y="105863"/>
                  </a:lnTo>
                  <a:lnTo>
                    <a:pt x="509832" y="75498"/>
                  </a:lnTo>
                  <a:lnTo>
                    <a:pt x="475489" y="49587"/>
                  </a:lnTo>
                  <a:lnTo>
                    <a:pt x="437643" y="28606"/>
                  </a:lnTo>
                  <a:lnTo>
                    <a:pt x="396770" y="13031"/>
                  </a:lnTo>
                  <a:lnTo>
                    <a:pt x="353347" y="3337"/>
                  </a:lnTo>
                  <a:lnTo>
                    <a:pt x="307848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5412485" y="4840909"/>
            <a:ext cx="3601085" cy="671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000"/>
              </a:lnSpc>
              <a:spcBef>
                <a:spcPts val="100"/>
              </a:spcBef>
            </a:pPr>
            <a:r>
              <a:rPr dirty="0" sz="2000" spc="-75">
                <a:solidFill>
                  <a:srgbClr val="2B4150"/>
                </a:solidFill>
                <a:latin typeface="Arial MT"/>
                <a:cs typeface="Arial MT"/>
              </a:rPr>
              <a:t>Care</a:t>
            </a:r>
            <a:r>
              <a:rPr dirty="0" sz="2000" spc="13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Coordination</a:t>
            </a:r>
            <a:r>
              <a:rPr dirty="0" sz="2000" spc="204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(Calendar</a:t>
            </a:r>
            <a:r>
              <a:rPr dirty="0" sz="2000" spc="14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270">
                <a:solidFill>
                  <a:srgbClr val="2B4150"/>
                </a:solidFill>
                <a:latin typeface="Arial MT"/>
                <a:cs typeface="Arial MT"/>
              </a:rPr>
              <a:t>&amp; </a:t>
            </a:r>
            <a:r>
              <a:rPr dirty="0" sz="2000" spc="-10">
                <a:solidFill>
                  <a:srgbClr val="2B4150"/>
                </a:solidFill>
                <a:latin typeface="Arial MT"/>
                <a:cs typeface="Arial MT"/>
              </a:rPr>
              <a:t>Scheduling)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9619488" y="3864864"/>
            <a:ext cx="4200525" cy="1874520"/>
            <a:chOff x="9619488" y="3864864"/>
            <a:chExt cx="4200525" cy="1874520"/>
          </a:xfrm>
        </p:grpSpPr>
        <p:sp>
          <p:nvSpPr>
            <p:cNvPr id="25" name="object 25"/>
            <p:cNvSpPr/>
            <p:nvPr/>
          </p:nvSpPr>
          <p:spPr>
            <a:xfrm>
              <a:off x="9619488" y="3864864"/>
              <a:ext cx="4200525" cy="1874520"/>
            </a:xfrm>
            <a:custGeom>
              <a:avLst/>
              <a:gdLst/>
              <a:ahLst/>
              <a:cxnLst/>
              <a:rect l="l" t="t" r="r" b="b"/>
              <a:pathLst>
                <a:path w="4200525" h="1874520">
                  <a:moveTo>
                    <a:pt x="4169282" y="0"/>
                  </a:moveTo>
                  <a:lnTo>
                    <a:pt x="30860" y="0"/>
                  </a:lnTo>
                  <a:lnTo>
                    <a:pt x="18859" y="2428"/>
                  </a:lnTo>
                  <a:lnTo>
                    <a:pt x="9048" y="9048"/>
                  </a:lnTo>
                  <a:lnTo>
                    <a:pt x="2428" y="18859"/>
                  </a:lnTo>
                  <a:lnTo>
                    <a:pt x="0" y="30861"/>
                  </a:lnTo>
                  <a:lnTo>
                    <a:pt x="0" y="1843659"/>
                  </a:lnTo>
                  <a:lnTo>
                    <a:pt x="2428" y="1855660"/>
                  </a:lnTo>
                  <a:lnTo>
                    <a:pt x="9048" y="1865471"/>
                  </a:lnTo>
                  <a:lnTo>
                    <a:pt x="18859" y="1872091"/>
                  </a:lnTo>
                  <a:lnTo>
                    <a:pt x="30860" y="1874520"/>
                  </a:lnTo>
                  <a:lnTo>
                    <a:pt x="4169282" y="1874520"/>
                  </a:lnTo>
                  <a:lnTo>
                    <a:pt x="4181284" y="1872091"/>
                  </a:lnTo>
                  <a:lnTo>
                    <a:pt x="4191095" y="1865471"/>
                  </a:lnTo>
                  <a:lnTo>
                    <a:pt x="4197715" y="1855660"/>
                  </a:lnTo>
                  <a:lnTo>
                    <a:pt x="4200144" y="1843659"/>
                  </a:lnTo>
                  <a:lnTo>
                    <a:pt x="4200144" y="30861"/>
                  </a:lnTo>
                  <a:lnTo>
                    <a:pt x="4197715" y="18859"/>
                  </a:lnTo>
                  <a:lnTo>
                    <a:pt x="4191095" y="9048"/>
                  </a:lnTo>
                  <a:lnTo>
                    <a:pt x="4181284" y="2428"/>
                  </a:lnTo>
                  <a:lnTo>
                    <a:pt x="416928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826752" y="4069080"/>
              <a:ext cx="615950" cy="619125"/>
            </a:xfrm>
            <a:custGeom>
              <a:avLst/>
              <a:gdLst/>
              <a:ahLst/>
              <a:cxnLst/>
              <a:rect l="l" t="t" r="r" b="b"/>
              <a:pathLst>
                <a:path w="615950" h="619125">
                  <a:moveTo>
                    <a:pt x="307848" y="0"/>
                  </a:moveTo>
                  <a:lnTo>
                    <a:pt x="262348" y="3337"/>
                  </a:lnTo>
                  <a:lnTo>
                    <a:pt x="218925" y="13031"/>
                  </a:lnTo>
                  <a:lnTo>
                    <a:pt x="178052" y="28606"/>
                  </a:lnTo>
                  <a:lnTo>
                    <a:pt x="140206" y="49587"/>
                  </a:lnTo>
                  <a:lnTo>
                    <a:pt x="105863" y="75498"/>
                  </a:lnTo>
                  <a:lnTo>
                    <a:pt x="75498" y="105863"/>
                  </a:lnTo>
                  <a:lnTo>
                    <a:pt x="49587" y="140206"/>
                  </a:lnTo>
                  <a:lnTo>
                    <a:pt x="28606" y="178052"/>
                  </a:lnTo>
                  <a:lnTo>
                    <a:pt x="13031" y="218925"/>
                  </a:lnTo>
                  <a:lnTo>
                    <a:pt x="3337" y="262348"/>
                  </a:lnTo>
                  <a:lnTo>
                    <a:pt x="0" y="307848"/>
                  </a:lnTo>
                  <a:lnTo>
                    <a:pt x="0" y="310896"/>
                  </a:lnTo>
                  <a:lnTo>
                    <a:pt x="3337" y="356395"/>
                  </a:lnTo>
                  <a:lnTo>
                    <a:pt x="13031" y="399818"/>
                  </a:lnTo>
                  <a:lnTo>
                    <a:pt x="28606" y="440691"/>
                  </a:lnTo>
                  <a:lnTo>
                    <a:pt x="49587" y="478537"/>
                  </a:lnTo>
                  <a:lnTo>
                    <a:pt x="75498" y="512880"/>
                  </a:lnTo>
                  <a:lnTo>
                    <a:pt x="105863" y="543245"/>
                  </a:lnTo>
                  <a:lnTo>
                    <a:pt x="140206" y="569156"/>
                  </a:lnTo>
                  <a:lnTo>
                    <a:pt x="178052" y="590137"/>
                  </a:lnTo>
                  <a:lnTo>
                    <a:pt x="218925" y="605712"/>
                  </a:lnTo>
                  <a:lnTo>
                    <a:pt x="262348" y="615406"/>
                  </a:lnTo>
                  <a:lnTo>
                    <a:pt x="307848" y="618744"/>
                  </a:lnTo>
                  <a:lnTo>
                    <a:pt x="353347" y="615406"/>
                  </a:lnTo>
                  <a:lnTo>
                    <a:pt x="396770" y="605712"/>
                  </a:lnTo>
                  <a:lnTo>
                    <a:pt x="437643" y="590137"/>
                  </a:lnTo>
                  <a:lnTo>
                    <a:pt x="475489" y="569156"/>
                  </a:lnTo>
                  <a:lnTo>
                    <a:pt x="509832" y="543245"/>
                  </a:lnTo>
                  <a:lnTo>
                    <a:pt x="540197" y="512880"/>
                  </a:lnTo>
                  <a:lnTo>
                    <a:pt x="566108" y="478537"/>
                  </a:lnTo>
                  <a:lnTo>
                    <a:pt x="587089" y="440691"/>
                  </a:lnTo>
                  <a:lnTo>
                    <a:pt x="602664" y="399818"/>
                  </a:lnTo>
                  <a:lnTo>
                    <a:pt x="612358" y="356395"/>
                  </a:lnTo>
                  <a:lnTo>
                    <a:pt x="615696" y="310896"/>
                  </a:lnTo>
                  <a:lnTo>
                    <a:pt x="615696" y="307848"/>
                  </a:lnTo>
                  <a:lnTo>
                    <a:pt x="612358" y="262348"/>
                  </a:lnTo>
                  <a:lnTo>
                    <a:pt x="602664" y="218925"/>
                  </a:lnTo>
                  <a:lnTo>
                    <a:pt x="587089" y="178052"/>
                  </a:lnTo>
                  <a:lnTo>
                    <a:pt x="566108" y="140206"/>
                  </a:lnTo>
                  <a:lnTo>
                    <a:pt x="540197" y="105863"/>
                  </a:lnTo>
                  <a:lnTo>
                    <a:pt x="509832" y="75498"/>
                  </a:lnTo>
                  <a:lnTo>
                    <a:pt x="475489" y="49587"/>
                  </a:lnTo>
                  <a:lnTo>
                    <a:pt x="437643" y="28606"/>
                  </a:lnTo>
                  <a:lnTo>
                    <a:pt x="396770" y="13031"/>
                  </a:lnTo>
                  <a:lnTo>
                    <a:pt x="353347" y="3337"/>
                  </a:lnTo>
                  <a:lnTo>
                    <a:pt x="307848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9818623" y="4840909"/>
            <a:ext cx="2301875" cy="671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000"/>
              </a:lnSpc>
              <a:spcBef>
                <a:spcPts val="100"/>
              </a:spcBef>
            </a:pPr>
            <a:r>
              <a:rPr dirty="0" sz="2000" spc="105">
                <a:solidFill>
                  <a:srgbClr val="2B4150"/>
                </a:solidFill>
                <a:latin typeface="Arial MT"/>
                <a:cs typeface="Arial MT"/>
              </a:rPr>
              <a:t>Smart</a:t>
            </a:r>
            <a:r>
              <a:rPr dirty="0" sz="2000" spc="-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135">
                <a:solidFill>
                  <a:srgbClr val="2B4150"/>
                </a:solidFill>
                <a:latin typeface="Arial MT"/>
                <a:cs typeface="Arial MT"/>
              </a:rPr>
              <a:t>Matching</a:t>
            </a:r>
            <a:r>
              <a:rPr dirty="0" sz="2000" spc="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270">
                <a:solidFill>
                  <a:srgbClr val="2B4150"/>
                </a:solidFill>
                <a:latin typeface="Arial MT"/>
                <a:cs typeface="Arial MT"/>
              </a:rPr>
              <a:t>&amp; </a:t>
            </a: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Personalized</a:t>
            </a:r>
            <a:r>
              <a:rPr dirty="0" sz="2000" spc="49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-20">
                <a:solidFill>
                  <a:srgbClr val="2B4150"/>
                </a:solidFill>
                <a:latin typeface="Arial MT"/>
                <a:cs typeface="Arial MT"/>
              </a:rPr>
              <a:t>Care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810768" y="5946647"/>
            <a:ext cx="13009244" cy="1554480"/>
            <a:chOff x="810768" y="5946647"/>
            <a:chExt cx="13009244" cy="1554480"/>
          </a:xfrm>
        </p:grpSpPr>
        <p:sp>
          <p:nvSpPr>
            <p:cNvPr id="29" name="object 29"/>
            <p:cNvSpPr/>
            <p:nvPr/>
          </p:nvSpPr>
          <p:spPr>
            <a:xfrm>
              <a:off x="810768" y="5946647"/>
              <a:ext cx="13009244" cy="1554480"/>
            </a:xfrm>
            <a:custGeom>
              <a:avLst/>
              <a:gdLst/>
              <a:ahLst/>
              <a:cxnLst/>
              <a:rect l="l" t="t" r="r" b="b"/>
              <a:pathLst>
                <a:path w="13009244" h="1554479">
                  <a:moveTo>
                    <a:pt x="12978003" y="0"/>
                  </a:moveTo>
                  <a:lnTo>
                    <a:pt x="30848" y="0"/>
                  </a:lnTo>
                  <a:lnTo>
                    <a:pt x="18838" y="2428"/>
                  </a:lnTo>
                  <a:lnTo>
                    <a:pt x="9032" y="9048"/>
                  </a:lnTo>
                  <a:lnTo>
                    <a:pt x="2423" y="18859"/>
                  </a:lnTo>
                  <a:lnTo>
                    <a:pt x="0" y="30860"/>
                  </a:lnTo>
                  <a:lnTo>
                    <a:pt x="0" y="1523631"/>
                  </a:lnTo>
                  <a:lnTo>
                    <a:pt x="2423" y="1535641"/>
                  </a:lnTo>
                  <a:lnTo>
                    <a:pt x="9032" y="1545447"/>
                  </a:lnTo>
                  <a:lnTo>
                    <a:pt x="18838" y="1552056"/>
                  </a:lnTo>
                  <a:lnTo>
                    <a:pt x="30848" y="1554480"/>
                  </a:lnTo>
                  <a:lnTo>
                    <a:pt x="12978003" y="1554480"/>
                  </a:lnTo>
                  <a:lnTo>
                    <a:pt x="12990004" y="1552056"/>
                  </a:lnTo>
                  <a:lnTo>
                    <a:pt x="12999815" y="1545447"/>
                  </a:lnTo>
                  <a:lnTo>
                    <a:pt x="13006435" y="1535641"/>
                  </a:lnTo>
                  <a:lnTo>
                    <a:pt x="13008864" y="1523631"/>
                  </a:lnTo>
                  <a:lnTo>
                    <a:pt x="13008864" y="30860"/>
                  </a:lnTo>
                  <a:lnTo>
                    <a:pt x="13006435" y="18859"/>
                  </a:lnTo>
                  <a:lnTo>
                    <a:pt x="12999815" y="9048"/>
                  </a:lnTo>
                  <a:lnTo>
                    <a:pt x="12990004" y="2428"/>
                  </a:lnTo>
                  <a:lnTo>
                    <a:pt x="12978003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14984" y="6150863"/>
              <a:ext cx="619125" cy="619125"/>
            </a:xfrm>
            <a:custGeom>
              <a:avLst/>
              <a:gdLst/>
              <a:ahLst/>
              <a:cxnLst/>
              <a:rect l="l" t="t" r="r" b="b"/>
              <a:pathLst>
                <a:path w="619125" h="619125">
                  <a:moveTo>
                    <a:pt x="309372" y="0"/>
                  </a:moveTo>
                  <a:lnTo>
                    <a:pt x="263654" y="3355"/>
                  </a:lnTo>
                  <a:lnTo>
                    <a:pt x="220019" y="13102"/>
                  </a:lnTo>
                  <a:lnTo>
                    <a:pt x="178946" y="28761"/>
                  </a:lnTo>
                  <a:lnTo>
                    <a:pt x="140913" y="49853"/>
                  </a:lnTo>
                  <a:lnTo>
                    <a:pt x="106399" y="75899"/>
                  </a:lnTo>
                  <a:lnTo>
                    <a:pt x="75882" y="106420"/>
                  </a:lnTo>
                  <a:lnTo>
                    <a:pt x="49840" y="140936"/>
                  </a:lnTo>
                  <a:lnTo>
                    <a:pt x="28753" y="178968"/>
                  </a:lnTo>
                  <a:lnTo>
                    <a:pt x="13098" y="220038"/>
                  </a:lnTo>
                  <a:lnTo>
                    <a:pt x="3354" y="263665"/>
                  </a:lnTo>
                  <a:lnTo>
                    <a:pt x="0" y="309372"/>
                  </a:lnTo>
                  <a:lnTo>
                    <a:pt x="3354" y="355078"/>
                  </a:lnTo>
                  <a:lnTo>
                    <a:pt x="13098" y="398705"/>
                  </a:lnTo>
                  <a:lnTo>
                    <a:pt x="28753" y="439775"/>
                  </a:lnTo>
                  <a:lnTo>
                    <a:pt x="49840" y="477807"/>
                  </a:lnTo>
                  <a:lnTo>
                    <a:pt x="75882" y="512323"/>
                  </a:lnTo>
                  <a:lnTo>
                    <a:pt x="106399" y="542844"/>
                  </a:lnTo>
                  <a:lnTo>
                    <a:pt x="140913" y="568890"/>
                  </a:lnTo>
                  <a:lnTo>
                    <a:pt x="178946" y="589982"/>
                  </a:lnTo>
                  <a:lnTo>
                    <a:pt x="220019" y="605641"/>
                  </a:lnTo>
                  <a:lnTo>
                    <a:pt x="263654" y="615388"/>
                  </a:lnTo>
                  <a:lnTo>
                    <a:pt x="309372" y="618744"/>
                  </a:lnTo>
                  <a:lnTo>
                    <a:pt x="355078" y="615388"/>
                  </a:lnTo>
                  <a:lnTo>
                    <a:pt x="398705" y="605641"/>
                  </a:lnTo>
                  <a:lnTo>
                    <a:pt x="439775" y="589982"/>
                  </a:lnTo>
                  <a:lnTo>
                    <a:pt x="477807" y="568890"/>
                  </a:lnTo>
                  <a:lnTo>
                    <a:pt x="512323" y="542844"/>
                  </a:lnTo>
                  <a:lnTo>
                    <a:pt x="542844" y="512323"/>
                  </a:lnTo>
                  <a:lnTo>
                    <a:pt x="568890" y="477807"/>
                  </a:lnTo>
                  <a:lnTo>
                    <a:pt x="589982" y="439775"/>
                  </a:lnTo>
                  <a:lnTo>
                    <a:pt x="605641" y="398705"/>
                  </a:lnTo>
                  <a:lnTo>
                    <a:pt x="615388" y="355078"/>
                  </a:lnTo>
                  <a:lnTo>
                    <a:pt x="618743" y="309372"/>
                  </a:lnTo>
                  <a:lnTo>
                    <a:pt x="615388" y="263665"/>
                  </a:lnTo>
                  <a:lnTo>
                    <a:pt x="605641" y="220038"/>
                  </a:lnTo>
                  <a:lnTo>
                    <a:pt x="589982" y="178968"/>
                  </a:lnTo>
                  <a:lnTo>
                    <a:pt x="568890" y="140936"/>
                  </a:lnTo>
                  <a:lnTo>
                    <a:pt x="542844" y="106420"/>
                  </a:lnTo>
                  <a:lnTo>
                    <a:pt x="512323" y="75899"/>
                  </a:lnTo>
                  <a:lnTo>
                    <a:pt x="477807" y="49853"/>
                  </a:lnTo>
                  <a:lnTo>
                    <a:pt x="439775" y="28761"/>
                  </a:lnTo>
                  <a:lnTo>
                    <a:pt x="398705" y="13102"/>
                  </a:lnTo>
                  <a:lnTo>
                    <a:pt x="355078" y="3355"/>
                  </a:lnTo>
                  <a:lnTo>
                    <a:pt x="30937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006551" y="6949237"/>
            <a:ext cx="4879340" cy="329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Financial</a:t>
            </a:r>
            <a:r>
              <a:rPr dirty="0" sz="2000" spc="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180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32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2000" spc="2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45">
                <a:solidFill>
                  <a:srgbClr val="2B4150"/>
                </a:solidFill>
                <a:latin typeface="Arial MT"/>
                <a:cs typeface="Arial MT"/>
              </a:rPr>
              <a:t>Accountability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174240"/>
            <a:ext cx="7774305" cy="70231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35"/>
              <a:t>Platform</a:t>
            </a:r>
            <a:r>
              <a:rPr dirty="0" sz="4450" spc="-95"/>
              <a:t> </a:t>
            </a:r>
            <a:r>
              <a:rPr dirty="0" sz="4450" spc="95"/>
              <a:t>Features</a:t>
            </a:r>
            <a:r>
              <a:rPr dirty="0" sz="4450" spc="-45"/>
              <a:t> </a:t>
            </a:r>
            <a:r>
              <a:rPr dirty="0" sz="4450" spc="-35"/>
              <a:t>For</a:t>
            </a:r>
            <a:r>
              <a:rPr dirty="0" sz="4450" spc="-130"/>
              <a:t> </a:t>
            </a:r>
            <a:r>
              <a:rPr dirty="0" sz="4450" spc="135"/>
              <a:t>Family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520440"/>
            <a:ext cx="3980688" cy="2237231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3520440"/>
            <a:ext cx="3977640" cy="2237231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72471" y="3520440"/>
            <a:ext cx="3977639" cy="223723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174240"/>
            <a:ext cx="7774305" cy="70231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35"/>
              <a:t>Platform</a:t>
            </a:r>
            <a:r>
              <a:rPr dirty="0" sz="4450" spc="-95"/>
              <a:t> </a:t>
            </a:r>
            <a:r>
              <a:rPr dirty="0" sz="4450" spc="95"/>
              <a:t>Features</a:t>
            </a:r>
            <a:r>
              <a:rPr dirty="0" sz="4450" spc="-45"/>
              <a:t> </a:t>
            </a:r>
            <a:r>
              <a:rPr dirty="0" sz="4450" spc="-35"/>
              <a:t>For</a:t>
            </a:r>
            <a:r>
              <a:rPr dirty="0" sz="4450" spc="-130"/>
              <a:t> </a:t>
            </a:r>
            <a:r>
              <a:rPr dirty="0" sz="4450" spc="135"/>
              <a:t>Family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520440"/>
            <a:ext cx="3980688" cy="2237231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3520440"/>
            <a:ext cx="3977640" cy="2237231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72471" y="3520440"/>
            <a:ext cx="3977639" cy="223723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492451"/>
            <a:ext cx="7776209" cy="70294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45"/>
              <a:t>Platform</a:t>
            </a:r>
            <a:r>
              <a:rPr dirty="0" sz="4450" spc="-110"/>
              <a:t> </a:t>
            </a:r>
            <a:r>
              <a:rPr dirty="0" sz="4450" spc="95"/>
              <a:t>Features</a:t>
            </a:r>
            <a:r>
              <a:rPr dirty="0" sz="4450" spc="-65"/>
              <a:t> </a:t>
            </a:r>
            <a:r>
              <a:rPr dirty="0" sz="4450" spc="-10"/>
              <a:t>For</a:t>
            </a:r>
            <a:r>
              <a:rPr dirty="0" sz="4450" spc="-120"/>
              <a:t> </a:t>
            </a:r>
            <a:r>
              <a:rPr dirty="0" sz="4450" spc="120"/>
              <a:t>Family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837432"/>
            <a:ext cx="2846832" cy="1603247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00144" y="3837432"/>
            <a:ext cx="2846831" cy="1603247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07807" y="3837432"/>
            <a:ext cx="2843783" cy="1603247"/>
          </a:xfrm>
          <a:prstGeom prst="rect">
            <a:avLst/>
          </a:prstGeom>
        </p:spPr>
      </p:pic>
      <p:pic>
        <p:nvPicPr>
          <p:cNvPr id="6" name="object 6" descr="preencoded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2423" y="3837432"/>
            <a:ext cx="2846831" cy="160324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174240"/>
            <a:ext cx="10290810" cy="70231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35"/>
              <a:t>Platform</a:t>
            </a:r>
            <a:r>
              <a:rPr dirty="0" sz="4450" spc="-85"/>
              <a:t> </a:t>
            </a:r>
            <a:r>
              <a:rPr dirty="0" sz="4450" spc="95"/>
              <a:t>Features</a:t>
            </a:r>
            <a:r>
              <a:rPr dirty="0" sz="4450" spc="-25"/>
              <a:t> </a:t>
            </a:r>
            <a:r>
              <a:rPr dirty="0" sz="4450" spc="-35"/>
              <a:t>For</a:t>
            </a:r>
            <a:r>
              <a:rPr dirty="0" sz="4450" spc="-114"/>
              <a:t> </a:t>
            </a:r>
            <a:r>
              <a:rPr dirty="0" sz="4450" spc="145"/>
              <a:t>Family</a:t>
            </a:r>
            <a:r>
              <a:rPr dirty="0" sz="4450" spc="-85"/>
              <a:t> </a:t>
            </a:r>
            <a:r>
              <a:rPr dirty="0" sz="4450" spc="-300"/>
              <a:t>(ELDERS)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520440"/>
            <a:ext cx="3980688" cy="2237231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3520440"/>
            <a:ext cx="3977640" cy="2237231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72471" y="3520440"/>
            <a:ext cx="3977639" cy="2237231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174240"/>
            <a:ext cx="10290810" cy="70231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35"/>
              <a:t>Platform</a:t>
            </a:r>
            <a:r>
              <a:rPr dirty="0" sz="4450" spc="-85"/>
              <a:t> </a:t>
            </a:r>
            <a:r>
              <a:rPr dirty="0" sz="4450" spc="95"/>
              <a:t>Features</a:t>
            </a:r>
            <a:r>
              <a:rPr dirty="0" sz="4450" spc="-25"/>
              <a:t> </a:t>
            </a:r>
            <a:r>
              <a:rPr dirty="0" sz="4450" spc="-35"/>
              <a:t>For</a:t>
            </a:r>
            <a:r>
              <a:rPr dirty="0" sz="4450" spc="-114"/>
              <a:t> </a:t>
            </a:r>
            <a:r>
              <a:rPr dirty="0" sz="4450" spc="145"/>
              <a:t>Family</a:t>
            </a:r>
            <a:r>
              <a:rPr dirty="0" sz="4450" spc="-85"/>
              <a:t> </a:t>
            </a:r>
            <a:r>
              <a:rPr dirty="0" sz="4450" spc="-300"/>
              <a:t>(ELDERS)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520440"/>
            <a:ext cx="3980688" cy="2237231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3520440"/>
            <a:ext cx="3977640" cy="2237231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72471" y="3520440"/>
            <a:ext cx="3977639" cy="2237231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174240"/>
            <a:ext cx="10290810" cy="70231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35"/>
              <a:t>Platform</a:t>
            </a:r>
            <a:r>
              <a:rPr dirty="0" sz="4450" spc="-85"/>
              <a:t> </a:t>
            </a:r>
            <a:r>
              <a:rPr dirty="0" sz="4450" spc="95"/>
              <a:t>Features</a:t>
            </a:r>
            <a:r>
              <a:rPr dirty="0" sz="4450" spc="-25"/>
              <a:t> </a:t>
            </a:r>
            <a:r>
              <a:rPr dirty="0" sz="4450" spc="-35"/>
              <a:t>For</a:t>
            </a:r>
            <a:r>
              <a:rPr dirty="0" sz="4450" spc="-114"/>
              <a:t> </a:t>
            </a:r>
            <a:r>
              <a:rPr dirty="0" sz="4450" spc="145"/>
              <a:t>Family</a:t>
            </a:r>
            <a:r>
              <a:rPr dirty="0" sz="4450" spc="-85"/>
              <a:t> </a:t>
            </a:r>
            <a:r>
              <a:rPr dirty="0" sz="4450" spc="-300"/>
              <a:t>(ELDERS)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520440"/>
            <a:ext cx="3980688" cy="2237231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3520440"/>
            <a:ext cx="3977640" cy="2237231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72471" y="3520440"/>
            <a:ext cx="3977639" cy="223723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49808" y="6022847"/>
            <a:ext cx="13813790" cy="2139950"/>
            <a:chOff x="749808" y="6022847"/>
            <a:chExt cx="13813790" cy="2139950"/>
          </a:xfrm>
        </p:grpSpPr>
        <p:sp>
          <p:nvSpPr>
            <p:cNvPr id="3" name="object 3"/>
            <p:cNvSpPr/>
            <p:nvPr/>
          </p:nvSpPr>
          <p:spPr>
            <a:xfrm>
              <a:off x="749808" y="6022847"/>
              <a:ext cx="13131165" cy="1618615"/>
            </a:xfrm>
            <a:custGeom>
              <a:avLst/>
              <a:gdLst/>
              <a:ahLst/>
              <a:cxnLst/>
              <a:rect l="l" t="t" r="r" b="b"/>
              <a:pathLst>
                <a:path w="13131165" h="1618615">
                  <a:moveTo>
                    <a:pt x="13098653" y="0"/>
                  </a:moveTo>
                  <a:lnTo>
                    <a:pt x="32105" y="0"/>
                  </a:lnTo>
                  <a:lnTo>
                    <a:pt x="19609" y="2520"/>
                  </a:lnTo>
                  <a:lnTo>
                    <a:pt x="9404" y="9398"/>
                  </a:lnTo>
                  <a:lnTo>
                    <a:pt x="2523" y="19609"/>
                  </a:lnTo>
                  <a:lnTo>
                    <a:pt x="0" y="32131"/>
                  </a:lnTo>
                  <a:lnTo>
                    <a:pt x="0" y="1586382"/>
                  </a:lnTo>
                  <a:lnTo>
                    <a:pt x="2523" y="1598878"/>
                  </a:lnTo>
                  <a:lnTo>
                    <a:pt x="9404" y="1609083"/>
                  </a:lnTo>
                  <a:lnTo>
                    <a:pt x="19609" y="1615964"/>
                  </a:lnTo>
                  <a:lnTo>
                    <a:pt x="32105" y="1618488"/>
                  </a:lnTo>
                  <a:lnTo>
                    <a:pt x="13098653" y="1618488"/>
                  </a:lnTo>
                  <a:lnTo>
                    <a:pt x="13111174" y="1615964"/>
                  </a:lnTo>
                  <a:lnTo>
                    <a:pt x="13121386" y="1609083"/>
                  </a:lnTo>
                  <a:lnTo>
                    <a:pt x="13128263" y="1598878"/>
                  </a:lnTo>
                  <a:lnTo>
                    <a:pt x="13130784" y="1586382"/>
                  </a:lnTo>
                  <a:lnTo>
                    <a:pt x="13130784" y="32131"/>
                  </a:lnTo>
                  <a:lnTo>
                    <a:pt x="13128263" y="19609"/>
                  </a:lnTo>
                  <a:lnTo>
                    <a:pt x="13121386" y="9398"/>
                  </a:lnTo>
                  <a:lnTo>
                    <a:pt x="13111174" y="2520"/>
                  </a:lnTo>
                  <a:lnTo>
                    <a:pt x="13098653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63168" y="6236207"/>
              <a:ext cx="643255" cy="643255"/>
            </a:xfrm>
            <a:custGeom>
              <a:avLst/>
              <a:gdLst/>
              <a:ahLst/>
              <a:cxnLst/>
              <a:rect l="l" t="t" r="r" b="b"/>
              <a:pathLst>
                <a:path w="643255" h="643254">
                  <a:moveTo>
                    <a:pt x="321563" y="0"/>
                  </a:moveTo>
                  <a:lnTo>
                    <a:pt x="274045" y="3487"/>
                  </a:lnTo>
                  <a:lnTo>
                    <a:pt x="228691" y="13618"/>
                  </a:lnTo>
                  <a:lnTo>
                    <a:pt x="185999" y="29894"/>
                  </a:lnTo>
                  <a:lnTo>
                    <a:pt x="146468" y="51818"/>
                  </a:lnTo>
                  <a:lnTo>
                    <a:pt x="110593" y="78890"/>
                  </a:lnTo>
                  <a:lnTo>
                    <a:pt x="78873" y="110614"/>
                  </a:lnTo>
                  <a:lnTo>
                    <a:pt x="51805" y="146490"/>
                  </a:lnTo>
                  <a:lnTo>
                    <a:pt x="29886" y="186021"/>
                  </a:lnTo>
                  <a:lnTo>
                    <a:pt x="13614" y="228709"/>
                  </a:lnTo>
                  <a:lnTo>
                    <a:pt x="3486" y="274056"/>
                  </a:lnTo>
                  <a:lnTo>
                    <a:pt x="0" y="321564"/>
                  </a:lnTo>
                  <a:lnTo>
                    <a:pt x="3486" y="369071"/>
                  </a:lnTo>
                  <a:lnTo>
                    <a:pt x="13614" y="414418"/>
                  </a:lnTo>
                  <a:lnTo>
                    <a:pt x="29886" y="457106"/>
                  </a:lnTo>
                  <a:lnTo>
                    <a:pt x="51805" y="496637"/>
                  </a:lnTo>
                  <a:lnTo>
                    <a:pt x="78873" y="532513"/>
                  </a:lnTo>
                  <a:lnTo>
                    <a:pt x="110593" y="564237"/>
                  </a:lnTo>
                  <a:lnTo>
                    <a:pt x="146468" y="591309"/>
                  </a:lnTo>
                  <a:lnTo>
                    <a:pt x="185999" y="613233"/>
                  </a:lnTo>
                  <a:lnTo>
                    <a:pt x="228691" y="629509"/>
                  </a:lnTo>
                  <a:lnTo>
                    <a:pt x="274045" y="639640"/>
                  </a:lnTo>
                  <a:lnTo>
                    <a:pt x="321563" y="643128"/>
                  </a:lnTo>
                  <a:lnTo>
                    <a:pt x="369071" y="639640"/>
                  </a:lnTo>
                  <a:lnTo>
                    <a:pt x="414418" y="629509"/>
                  </a:lnTo>
                  <a:lnTo>
                    <a:pt x="457106" y="613233"/>
                  </a:lnTo>
                  <a:lnTo>
                    <a:pt x="496637" y="591309"/>
                  </a:lnTo>
                  <a:lnTo>
                    <a:pt x="532513" y="564237"/>
                  </a:lnTo>
                  <a:lnTo>
                    <a:pt x="564237" y="532513"/>
                  </a:lnTo>
                  <a:lnTo>
                    <a:pt x="591309" y="496637"/>
                  </a:lnTo>
                  <a:lnTo>
                    <a:pt x="613233" y="457106"/>
                  </a:lnTo>
                  <a:lnTo>
                    <a:pt x="629509" y="414418"/>
                  </a:lnTo>
                  <a:lnTo>
                    <a:pt x="639640" y="369071"/>
                  </a:lnTo>
                  <a:lnTo>
                    <a:pt x="643128" y="321564"/>
                  </a:lnTo>
                  <a:lnTo>
                    <a:pt x="639640" y="274056"/>
                  </a:lnTo>
                  <a:lnTo>
                    <a:pt x="629509" y="228709"/>
                  </a:lnTo>
                  <a:lnTo>
                    <a:pt x="613233" y="186021"/>
                  </a:lnTo>
                  <a:lnTo>
                    <a:pt x="591309" y="146490"/>
                  </a:lnTo>
                  <a:lnTo>
                    <a:pt x="564237" y="110614"/>
                  </a:lnTo>
                  <a:lnTo>
                    <a:pt x="532513" y="78890"/>
                  </a:lnTo>
                  <a:lnTo>
                    <a:pt x="496637" y="51818"/>
                  </a:lnTo>
                  <a:lnTo>
                    <a:pt x="457106" y="29894"/>
                  </a:lnTo>
                  <a:lnTo>
                    <a:pt x="414418" y="13618"/>
                  </a:lnTo>
                  <a:lnTo>
                    <a:pt x="369071" y="3487"/>
                  </a:lnTo>
                  <a:lnTo>
                    <a:pt x="321563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424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70"/>
              <a:t>The</a:t>
            </a:r>
            <a:r>
              <a:rPr dirty="0" sz="4200" spc="-180"/>
              <a:t> </a:t>
            </a:r>
            <a:r>
              <a:rPr dirty="0" sz="4200" spc="-10"/>
              <a:t>Elders</a:t>
            </a:r>
            <a:r>
              <a:rPr dirty="0" sz="4200" spc="-140"/>
              <a:t> </a:t>
            </a:r>
            <a:r>
              <a:rPr dirty="0" sz="4200" spc="315"/>
              <a:t>Module</a:t>
            </a:r>
            <a:endParaRPr sz="4200"/>
          </a:p>
        </p:txBody>
      </p:sp>
      <p:grpSp>
        <p:nvGrpSpPr>
          <p:cNvPr id="6" name="object 6"/>
          <p:cNvGrpSpPr/>
          <p:nvPr/>
        </p:nvGrpSpPr>
        <p:grpSpPr>
          <a:xfrm>
            <a:off x="749808" y="1685544"/>
            <a:ext cx="4234180" cy="1953895"/>
            <a:chOff x="749808" y="1685544"/>
            <a:chExt cx="4234180" cy="1953895"/>
          </a:xfrm>
        </p:grpSpPr>
        <p:sp>
          <p:nvSpPr>
            <p:cNvPr id="7" name="object 7"/>
            <p:cNvSpPr/>
            <p:nvPr/>
          </p:nvSpPr>
          <p:spPr>
            <a:xfrm>
              <a:off x="749808" y="1685544"/>
              <a:ext cx="4234180" cy="1953895"/>
            </a:xfrm>
            <a:custGeom>
              <a:avLst/>
              <a:gdLst/>
              <a:ahLst/>
              <a:cxnLst/>
              <a:rect l="l" t="t" r="r" b="b"/>
              <a:pathLst>
                <a:path w="4234180" h="1953895">
                  <a:moveTo>
                    <a:pt x="4201541" y="0"/>
                  </a:moveTo>
                  <a:lnTo>
                    <a:pt x="32118" y="0"/>
                  </a:lnTo>
                  <a:lnTo>
                    <a:pt x="19614" y="2520"/>
                  </a:lnTo>
                  <a:lnTo>
                    <a:pt x="9405" y="9398"/>
                  </a:lnTo>
                  <a:lnTo>
                    <a:pt x="2523" y="19609"/>
                  </a:lnTo>
                  <a:lnTo>
                    <a:pt x="0" y="32130"/>
                  </a:lnTo>
                  <a:lnTo>
                    <a:pt x="0" y="1921636"/>
                  </a:lnTo>
                  <a:lnTo>
                    <a:pt x="2523" y="1934158"/>
                  </a:lnTo>
                  <a:lnTo>
                    <a:pt x="9405" y="1944369"/>
                  </a:lnTo>
                  <a:lnTo>
                    <a:pt x="19614" y="1951247"/>
                  </a:lnTo>
                  <a:lnTo>
                    <a:pt x="32118" y="1953767"/>
                  </a:lnTo>
                  <a:lnTo>
                    <a:pt x="4201541" y="1953767"/>
                  </a:lnTo>
                  <a:lnTo>
                    <a:pt x="4214062" y="1951247"/>
                  </a:lnTo>
                  <a:lnTo>
                    <a:pt x="4224273" y="1944369"/>
                  </a:lnTo>
                  <a:lnTo>
                    <a:pt x="4231151" y="1934158"/>
                  </a:lnTo>
                  <a:lnTo>
                    <a:pt x="4233671" y="1921636"/>
                  </a:lnTo>
                  <a:lnTo>
                    <a:pt x="4233671" y="32130"/>
                  </a:lnTo>
                  <a:lnTo>
                    <a:pt x="4231151" y="19609"/>
                  </a:lnTo>
                  <a:lnTo>
                    <a:pt x="4224273" y="9397"/>
                  </a:lnTo>
                  <a:lnTo>
                    <a:pt x="4214062" y="2520"/>
                  </a:lnTo>
                  <a:lnTo>
                    <a:pt x="4201541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63168" y="1898904"/>
              <a:ext cx="643255" cy="643255"/>
            </a:xfrm>
            <a:custGeom>
              <a:avLst/>
              <a:gdLst/>
              <a:ahLst/>
              <a:cxnLst/>
              <a:rect l="l" t="t" r="r" b="b"/>
              <a:pathLst>
                <a:path w="643255" h="643255">
                  <a:moveTo>
                    <a:pt x="321563" y="0"/>
                  </a:moveTo>
                  <a:lnTo>
                    <a:pt x="274045" y="3487"/>
                  </a:lnTo>
                  <a:lnTo>
                    <a:pt x="228691" y="13618"/>
                  </a:lnTo>
                  <a:lnTo>
                    <a:pt x="185999" y="29894"/>
                  </a:lnTo>
                  <a:lnTo>
                    <a:pt x="146468" y="51818"/>
                  </a:lnTo>
                  <a:lnTo>
                    <a:pt x="110593" y="78890"/>
                  </a:lnTo>
                  <a:lnTo>
                    <a:pt x="78873" y="110614"/>
                  </a:lnTo>
                  <a:lnTo>
                    <a:pt x="51805" y="146490"/>
                  </a:lnTo>
                  <a:lnTo>
                    <a:pt x="29886" y="186021"/>
                  </a:lnTo>
                  <a:lnTo>
                    <a:pt x="13614" y="228709"/>
                  </a:lnTo>
                  <a:lnTo>
                    <a:pt x="3486" y="274056"/>
                  </a:lnTo>
                  <a:lnTo>
                    <a:pt x="0" y="321563"/>
                  </a:lnTo>
                  <a:lnTo>
                    <a:pt x="3486" y="369071"/>
                  </a:lnTo>
                  <a:lnTo>
                    <a:pt x="13614" y="414418"/>
                  </a:lnTo>
                  <a:lnTo>
                    <a:pt x="29886" y="457106"/>
                  </a:lnTo>
                  <a:lnTo>
                    <a:pt x="51805" y="496637"/>
                  </a:lnTo>
                  <a:lnTo>
                    <a:pt x="78873" y="532513"/>
                  </a:lnTo>
                  <a:lnTo>
                    <a:pt x="110593" y="564237"/>
                  </a:lnTo>
                  <a:lnTo>
                    <a:pt x="146468" y="591309"/>
                  </a:lnTo>
                  <a:lnTo>
                    <a:pt x="185999" y="613233"/>
                  </a:lnTo>
                  <a:lnTo>
                    <a:pt x="228691" y="629509"/>
                  </a:lnTo>
                  <a:lnTo>
                    <a:pt x="274045" y="639640"/>
                  </a:lnTo>
                  <a:lnTo>
                    <a:pt x="321563" y="643128"/>
                  </a:lnTo>
                  <a:lnTo>
                    <a:pt x="369071" y="639640"/>
                  </a:lnTo>
                  <a:lnTo>
                    <a:pt x="414418" y="629509"/>
                  </a:lnTo>
                  <a:lnTo>
                    <a:pt x="457106" y="613233"/>
                  </a:lnTo>
                  <a:lnTo>
                    <a:pt x="496637" y="591309"/>
                  </a:lnTo>
                  <a:lnTo>
                    <a:pt x="532513" y="564237"/>
                  </a:lnTo>
                  <a:lnTo>
                    <a:pt x="564237" y="532513"/>
                  </a:lnTo>
                  <a:lnTo>
                    <a:pt x="591309" y="496637"/>
                  </a:lnTo>
                  <a:lnTo>
                    <a:pt x="613233" y="457106"/>
                  </a:lnTo>
                  <a:lnTo>
                    <a:pt x="629509" y="414418"/>
                  </a:lnTo>
                  <a:lnTo>
                    <a:pt x="639640" y="369071"/>
                  </a:lnTo>
                  <a:lnTo>
                    <a:pt x="643128" y="321563"/>
                  </a:lnTo>
                  <a:lnTo>
                    <a:pt x="639640" y="274056"/>
                  </a:lnTo>
                  <a:lnTo>
                    <a:pt x="629509" y="228709"/>
                  </a:lnTo>
                  <a:lnTo>
                    <a:pt x="613233" y="186021"/>
                  </a:lnTo>
                  <a:lnTo>
                    <a:pt x="591309" y="146490"/>
                  </a:lnTo>
                  <a:lnTo>
                    <a:pt x="564237" y="110614"/>
                  </a:lnTo>
                  <a:lnTo>
                    <a:pt x="532513" y="78890"/>
                  </a:lnTo>
                  <a:lnTo>
                    <a:pt x="496637" y="51818"/>
                  </a:lnTo>
                  <a:lnTo>
                    <a:pt x="457106" y="29894"/>
                  </a:lnTo>
                  <a:lnTo>
                    <a:pt x="414418" y="13618"/>
                  </a:lnTo>
                  <a:lnTo>
                    <a:pt x="369071" y="3487"/>
                  </a:lnTo>
                  <a:lnTo>
                    <a:pt x="321563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954125" y="2723769"/>
            <a:ext cx="3759200" cy="3473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00" spc="50">
                <a:solidFill>
                  <a:srgbClr val="2B4150"/>
                </a:solidFill>
                <a:latin typeface="Arial MT"/>
                <a:cs typeface="Arial MT"/>
              </a:rPr>
              <a:t>The</a:t>
            </a:r>
            <a:r>
              <a:rPr dirty="0" sz="2100" spc="-1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65">
                <a:solidFill>
                  <a:srgbClr val="2B4150"/>
                </a:solidFill>
                <a:latin typeface="Arial MT"/>
                <a:cs typeface="Arial MT"/>
              </a:rPr>
              <a:t>Heart</a:t>
            </a:r>
            <a:r>
              <a:rPr dirty="0" sz="210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80">
                <a:solidFill>
                  <a:srgbClr val="2B4150"/>
                </a:solidFill>
                <a:latin typeface="Arial MT"/>
                <a:cs typeface="Arial MT"/>
              </a:rPr>
              <a:t>of</a:t>
            </a:r>
            <a:r>
              <a:rPr dirty="0" sz="2100" spc="-4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65">
                <a:solidFill>
                  <a:srgbClr val="2B4150"/>
                </a:solidFill>
                <a:latin typeface="Arial MT"/>
                <a:cs typeface="Arial MT"/>
              </a:rPr>
              <a:t>ONS</a:t>
            </a:r>
            <a:r>
              <a:rPr dirty="0" sz="210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70">
                <a:solidFill>
                  <a:srgbClr val="2B4150"/>
                </a:solidFill>
                <a:latin typeface="Arial MT"/>
                <a:cs typeface="Arial MT"/>
              </a:rPr>
              <a:t>(Overview)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196840" y="1685544"/>
            <a:ext cx="4236720" cy="1953895"/>
            <a:chOff x="5196840" y="1685544"/>
            <a:chExt cx="4236720" cy="1953895"/>
          </a:xfrm>
        </p:grpSpPr>
        <p:sp>
          <p:nvSpPr>
            <p:cNvPr id="11" name="object 11"/>
            <p:cNvSpPr/>
            <p:nvPr/>
          </p:nvSpPr>
          <p:spPr>
            <a:xfrm>
              <a:off x="5196840" y="1685544"/>
              <a:ext cx="4236720" cy="1953895"/>
            </a:xfrm>
            <a:custGeom>
              <a:avLst/>
              <a:gdLst/>
              <a:ahLst/>
              <a:cxnLst/>
              <a:rect l="l" t="t" r="r" b="b"/>
              <a:pathLst>
                <a:path w="4236720" h="1953895">
                  <a:moveTo>
                    <a:pt x="4204589" y="0"/>
                  </a:moveTo>
                  <a:lnTo>
                    <a:pt x="32131" y="0"/>
                  </a:lnTo>
                  <a:lnTo>
                    <a:pt x="19609" y="2520"/>
                  </a:lnTo>
                  <a:lnTo>
                    <a:pt x="9398" y="9398"/>
                  </a:lnTo>
                  <a:lnTo>
                    <a:pt x="2520" y="19609"/>
                  </a:lnTo>
                  <a:lnTo>
                    <a:pt x="0" y="32130"/>
                  </a:lnTo>
                  <a:lnTo>
                    <a:pt x="0" y="1921636"/>
                  </a:lnTo>
                  <a:lnTo>
                    <a:pt x="2520" y="1934158"/>
                  </a:lnTo>
                  <a:lnTo>
                    <a:pt x="9398" y="1944369"/>
                  </a:lnTo>
                  <a:lnTo>
                    <a:pt x="19609" y="1951247"/>
                  </a:lnTo>
                  <a:lnTo>
                    <a:pt x="32131" y="1953767"/>
                  </a:lnTo>
                  <a:lnTo>
                    <a:pt x="4204589" y="1953767"/>
                  </a:lnTo>
                  <a:lnTo>
                    <a:pt x="4217110" y="1951247"/>
                  </a:lnTo>
                  <a:lnTo>
                    <a:pt x="4227322" y="1944369"/>
                  </a:lnTo>
                  <a:lnTo>
                    <a:pt x="4234199" y="1934158"/>
                  </a:lnTo>
                  <a:lnTo>
                    <a:pt x="4236720" y="1921636"/>
                  </a:lnTo>
                  <a:lnTo>
                    <a:pt x="4236720" y="32130"/>
                  </a:lnTo>
                  <a:lnTo>
                    <a:pt x="4234199" y="19609"/>
                  </a:lnTo>
                  <a:lnTo>
                    <a:pt x="4227321" y="9397"/>
                  </a:lnTo>
                  <a:lnTo>
                    <a:pt x="4217110" y="2520"/>
                  </a:lnTo>
                  <a:lnTo>
                    <a:pt x="420458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413248" y="1898904"/>
              <a:ext cx="640080" cy="643255"/>
            </a:xfrm>
            <a:custGeom>
              <a:avLst/>
              <a:gdLst/>
              <a:ahLst/>
              <a:cxnLst/>
              <a:rect l="l" t="t" r="r" b="b"/>
              <a:pathLst>
                <a:path w="640079" h="643255">
                  <a:moveTo>
                    <a:pt x="320039" y="0"/>
                  </a:moveTo>
                  <a:lnTo>
                    <a:pt x="272739" y="3469"/>
                  </a:lnTo>
                  <a:lnTo>
                    <a:pt x="227596" y="13547"/>
                  </a:lnTo>
                  <a:lnTo>
                    <a:pt x="185105" y="29740"/>
                  </a:lnTo>
                  <a:lnTo>
                    <a:pt x="145761" y="51552"/>
                  </a:lnTo>
                  <a:lnTo>
                    <a:pt x="110057" y="78490"/>
                  </a:lnTo>
                  <a:lnTo>
                    <a:pt x="78490" y="110057"/>
                  </a:lnTo>
                  <a:lnTo>
                    <a:pt x="51552" y="145761"/>
                  </a:lnTo>
                  <a:lnTo>
                    <a:pt x="29740" y="185105"/>
                  </a:lnTo>
                  <a:lnTo>
                    <a:pt x="13547" y="227596"/>
                  </a:lnTo>
                  <a:lnTo>
                    <a:pt x="3469" y="272739"/>
                  </a:lnTo>
                  <a:lnTo>
                    <a:pt x="0" y="320040"/>
                  </a:lnTo>
                  <a:lnTo>
                    <a:pt x="0" y="323088"/>
                  </a:lnTo>
                  <a:lnTo>
                    <a:pt x="3469" y="370388"/>
                  </a:lnTo>
                  <a:lnTo>
                    <a:pt x="13547" y="415531"/>
                  </a:lnTo>
                  <a:lnTo>
                    <a:pt x="29740" y="458022"/>
                  </a:lnTo>
                  <a:lnTo>
                    <a:pt x="51552" y="497366"/>
                  </a:lnTo>
                  <a:lnTo>
                    <a:pt x="78490" y="533070"/>
                  </a:lnTo>
                  <a:lnTo>
                    <a:pt x="110057" y="564637"/>
                  </a:lnTo>
                  <a:lnTo>
                    <a:pt x="145761" y="591575"/>
                  </a:lnTo>
                  <a:lnTo>
                    <a:pt x="185105" y="613387"/>
                  </a:lnTo>
                  <a:lnTo>
                    <a:pt x="227596" y="629580"/>
                  </a:lnTo>
                  <a:lnTo>
                    <a:pt x="272739" y="639658"/>
                  </a:lnTo>
                  <a:lnTo>
                    <a:pt x="320039" y="643128"/>
                  </a:lnTo>
                  <a:lnTo>
                    <a:pt x="367340" y="639658"/>
                  </a:lnTo>
                  <a:lnTo>
                    <a:pt x="412483" y="629580"/>
                  </a:lnTo>
                  <a:lnTo>
                    <a:pt x="454974" y="613387"/>
                  </a:lnTo>
                  <a:lnTo>
                    <a:pt x="494318" y="591575"/>
                  </a:lnTo>
                  <a:lnTo>
                    <a:pt x="530022" y="564637"/>
                  </a:lnTo>
                  <a:lnTo>
                    <a:pt x="561589" y="533070"/>
                  </a:lnTo>
                  <a:lnTo>
                    <a:pt x="588527" y="497366"/>
                  </a:lnTo>
                  <a:lnTo>
                    <a:pt x="610339" y="458022"/>
                  </a:lnTo>
                  <a:lnTo>
                    <a:pt x="626532" y="415531"/>
                  </a:lnTo>
                  <a:lnTo>
                    <a:pt x="636610" y="370388"/>
                  </a:lnTo>
                  <a:lnTo>
                    <a:pt x="640079" y="323088"/>
                  </a:lnTo>
                  <a:lnTo>
                    <a:pt x="640079" y="320040"/>
                  </a:lnTo>
                  <a:lnTo>
                    <a:pt x="636610" y="272739"/>
                  </a:lnTo>
                  <a:lnTo>
                    <a:pt x="626532" y="227596"/>
                  </a:lnTo>
                  <a:lnTo>
                    <a:pt x="610339" y="185105"/>
                  </a:lnTo>
                  <a:lnTo>
                    <a:pt x="588527" y="145761"/>
                  </a:lnTo>
                  <a:lnTo>
                    <a:pt x="561589" y="110057"/>
                  </a:lnTo>
                  <a:lnTo>
                    <a:pt x="530022" y="78490"/>
                  </a:lnTo>
                  <a:lnTo>
                    <a:pt x="494318" y="51552"/>
                  </a:lnTo>
                  <a:lnTo>
                    <a:pt x="454974" y="29740"/>
                  </a:lnTo>
                  <a:lnTo>
                    <a:pt x="412483" y="13547"/>
                  </a:lnTo>
                  <a:lnTo>
                    <a:pt x="367340" y="3469"/>
                  </a:lnTo>
                  <a:lnTo>
                    <a:pt x="32003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403596" y="2723769"/>
            <a:ext cx="3359785" cy="3473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00" spc="50">
                <a:solidFill>
                  <a:srgbClr val="2B4150"/>
                </a:solidFill>
                <a:latin typeface="Arial MT"/>
                <a:cs typeface="Arial MT"/>
              </a:rPr>
              <a:t>The</a:t>
            </a:r>
            <a:r>
              <a:rPr dirty="0" sz="210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-10">
                <a:solidFill>
                  <a:srgbClr val="2B4150"/>
                </a:solidFill>
                <a:latin typeface="Arial MT"/>
                <a:cs typeface="Arial MT"/>
              </a:rPr>
              <a:t>Accessible</a:t>
            </a:r>
            <a:r>
              <a:rPr dirty="0" sz="2100" spc="-7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14">
                <a:solidFill>
                  <a:srgbClr val="2B4150"/>
                </a:solidFill>
                <a:latin typeface="Arial MT"/>
                <a:cs typeface="Arial MT"/>
              </a:rPr>
              <a:t>Dashboard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9646919" y="1685544"/>
            <a:ext cx="4234180" cy="1953895"/>
            <a:chOff x="9646919" y="1685544"/>
            <a:chExt cx="4234180" cy="1953895"/>
          </a:xfrm>
        </p:grpSpPr>
        <p:sp>
          <p:nvSpPr>
            <p:cNvPr id="15" name="object 15"/>
            <p:cNvSpPr/>
            <p:nvPr/>
          </p:nvSpPr>
          <p:spPr>
            <a:xfrm>
              <a:off x="9646919" y="1685544"/>
              <a:ext cx="4234180" cy="1953895"/>
            </a:xfrm>
            <a:custGeom>
              <a:avLst/>
              <a:gdLst/>
              <a:ahLst/>
              <a:cxnLst/>
              <a:rect l="l" t="t" r="r" b="b"/>
              <a:pathLst>
                <a:path w="4234180" h="1953895">
                  <a:moveTo>
                    <a:pt x="4201541" y="0"/>
                  </a:moveTo>
                  <a:lnTo>
                    <a:pt x="32130" y="0"/>
                  </a:lnTo>
                  <a:lnTo>
                    <a:pt x="19609" y="2520"/>
                  </a:lnTo>
                  <a:lnTo>
                    <a:pt x="9397" y="9398"/>
                  </a:lnTo>
                  <a:lnTo>
                    <a:pt x="2520" y="19609"/>
                  </a:lnTo>
                  <a:lnTo>
                    <a:pt x="0" y="32130"/>
                  </a:lnTo>
                  <a:lnTo>
                    <a:pt x="0" y="1921636"/>
                  </a:lnTo>
                  <a:lnTo>
                    <a:pt x="2520" y="1934158"/>
                  </a:lnTo>
                  <a:lnTo>
                    <a:pt x="9398" y="1944369"/>
                  </a:lnTo>
                  <a:lnTo>
                    <a:pt x="19609" y="1951247"/>
                  </a:lnTo>
                  <a:lnTo>
                    <a:pt x="32130" y="1953767"/>
                  </a:lnTo>
                  <a:lnTo>
                    <a:pt x="4201541" y="1953767"/>
                  </a:lnTo>
                  <a:lnTo>
                    <a:pt x="4214062" y="1951247"/>
                  </a:lnTo>
                  <a:lnTo>
                    <a:pt x="4224274" y="1944369"/>
                  </a:lnTo>
                  <a:lnTo>
                    <a:pt x="4231151" y="1934158"/>
                  </a:lnTo>
                  <a:lnTo>
                    <a:pt x="4233672" y="1921636"/>
                  </a:lnTo>
                  <a:lnTo>
                    <a:pt x="4233672" y="32130"/>
                  </a:lnTo>
                  <a:lnTo>
                    <a:pt x="4231151" y="19609"/>
                  </a:lnTo>
                  <a:lnTo>
                    <a:pt x="4224274" y="9397"/>
                  </a:lnTo>
                  <a:lnTo>
                    <a:pt x="4214062" y="2520"/>
                  </a:lnTo>
                  <a:lnTo>
                    <a:pt x="4201541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860279" y="1898904"/>
              <a:ext cx="643255" cy="643255"/>
            </a:xfrm>
            <a:custGeom>
              <a:avLst/>
              <a:gdLst/>
              <a:ahLst/>
              <a:cxnLst/>
              <a:rect l="l" t="t" r="r" b="b"/>
              <a:pathLst>
                <a:path w="643254" h="643255">
                  <a:moveTo>
                    <a:pt x="321564" y="0"/>
                  </a:moveTo>
                  <a:lnTo>
                    <a:pt x="274056" y="3487"/>
                  </a:lnTo>
                  <a:lnTo>
                    <a:pt x="228709" y="13618"/>
                  </a:lnTo>
                  <a:lnTo>
                    <a:pt x="186021" y="29894"/>
                  </a:lnTo>
                  <a:lnTo>
                    <a:pt x="146490" y="51818"/>
                  </a:lnTo>
                  <a:lnTo>
                    <a:pt x="110614" y="78890"/>
                  </a:lnTo>
                  <a:lnTo>
                    <a:pt x="78890" y="110614"/>
                  </a:lnTo>
                  <a:lnTo>
                    <a:pt x="51818" y="146490"/>
                  </a:lnTo>
                  <a:lnTo>
                    <a:pt x="29894" y="186021"/>
                  </a:lnTo>
                  <a:lnTo>
                    <a:pt x="13618" y="228709"/>
                  </a:lnTo>
                  <a:lnTo>
                    <a:pt x="3487" y="274056"/>
                  </a:lnTo>
                  <a:lnTo>
                    <a:pt x="0" y="321563"/>
                  </a:lnTo>
                  <a:lnTo>
                    <a:pt x="3487" y="369071"/>
                  </a:lnTo>
                  <a:lnTo>
                    <a:pt x="13618" y="414418"/>
                  </a:lnTo>
                  <a:lnTo>
                    <a:pt x="29894" y="457106"/>
                  </a:lnTo>
                  <a:lnTo>
                    <a:pt x="51818" y="496637"/>
                  </a:lnTo>
                  <a:lnTo>
                    <a:pt x="78890" y="532513"/>
                  </a:lnTo>
                  <a:lnTo>
                    <a:pt x="110614" y="564237"/>
                  </a:lnTo>
                  <a:lnTo>
                    <a:pt x="146490" y="591309"/>
                  </a:lnTo>
                  <a:lnTo>
                    <a:pt x="186021" y="613233"/>
                  </a:lnTo>
                  <a:lnTo>
                    <a:pt x="228709" y="629509"/>
                  </a:lnTo>
                  <a:lnTo>
                    <a:pt x="274056" y="639640"/>
                  </a:lnTo>
                  <a:lnTo>
                    <a:pt x="321564" y="643128"/>
                  </a:lnTo>
                  <a:lnTo>
                    <a:pt x="369071" y="639640"/>
                  </a:lnTo>
                  <a:lnTo>
                    <a:pt x="414418" y="629509"/>
                  </a:lnTo>
                  <a:lnTo>
                    <a:pt x="457106" y="613233"/>
                  </a:lnTo>
                  <a:lnTo>
                    <a:pt x="496637" y="591309"/>
                  </a:lnTo>
                  <a:lnTo>
                    <a:pt x="532513" y="564237"/>
                  </a:lnTo>
                  <a:lnTo>
                    <a:pt x="564237" y="532513"/>
                  </a:lnTo>
                  <a:lnTo>
                    <a:pt x="591309" y="496637"/>
                  </a:lnTo>
                  <a:lnTo>
                    <a:pt x="613233" y="457106"/>
                  </a:lnTo>
                  <a:lnTo>
                    <a:pt x="629509" y="414418"/>
                  </a:lnTo>
                  <a:lnTo>
                    <a:pt x="639640" y="369071"/>
                  </a:lnTo>
                  <a:lnTo>
                    <a:pt x="643127" y="321563"/>
                  </a:lnTo>
                  <a:lnTo>
                    <a:pt x="639640" y="274056"/>
                  </a:lnTo>
                  <a:lnTo>
                    <a:pt x="629509" y="228709"/>
                  </a:lnTo>
                  <a:lnTo>
                    <a:pt x="613233" y="186021"/>
                  </a:lnTo>
                  <a:lnTo>
                    <a:pt x="591309" y="146490"/>
                  </a:lnTo>
                  <a:lnTo>
                    <a:pt x="564237" y="110614"/>
                  </a:lnTo>
                  <a:lnTo>
                    <a:pt x="532513" y="78890"/>
                  </a:lnTo>
                  <a:lnTo>
                    <a:pt x="496637" y="51818"/>
                  </a:lnTo>
                  <a:lnTo>
                    <a:pt x="457106" y="29894"/>
                  </a:lnTo>
                  <a:lnTo>
                    <a:pt x="414418" y="13618"/>
                  </a:lnTo>
                  <a:lnTo>
                    <a:pt x="369071" y="3487"/>
                  </a:lnTo>
                  <a:lnTo>
                    <a:pt x="321564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9853041" y="2717672"/>
            <a:ext cx="2629535" cy="682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ts val="2640"/>
              </a:lnSpc>
              <a:spcBef>
                <a:spcPts val="95"/>
              </a:spcBef>
            </a:pPr>
            <a:r>
              <a:rPr dirty="0" sz="2100" spc="55">
                <a:solidFill>
                  <a:srgbClr val="2B4150"/>
                </a:solidFill>
                <a:latin typeface="Arial MT"/>
                <a:cs typeface="Arial MT"/>
              </a:rPr>
              <a:t>Proactive</a:t>
            </a:r>
            <a:r>
              <a:rPr dirty="0" sz="2100" spc="-4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85">
                <a:solidFill>
                  <a:srgbClr val="2B4150"/>
                </a:solidFill>
                <a:latin typeface="Arial MT"/>
                <a:cs typeface="Arial MT"/>
              </a:rPr>
              <a:t>Health</a:t>
            </a:r>
            <a:r>
              <a:rPr dirty="0" sz="2100" spc="-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300">
                <a:solidFill>
                  <a:srgbClr val="2B4150"/>
                </a:solidFill>
                <a:latin typeface="Arial MT"/>
                <a:cs typeface="Arial MT"/>
              </a:rPr>
              <a:t>&amp; </a:t>
            </a:r>
            <a:r>
              <a:rPr dirty="0" sz="2100" spc="125">
                <a:solidFill>
                  <a:srgbClr val="2B4150"/>
                </a:solidFill>
                <a:latin typeface="Arial MT"/>
                <a:cs typeface="Arial MT"/>
              </a:rPr>
              <a:t>Medication</a:t>
            </a:r>
            <a:r>
              <a:rPr dirty="0" sz="2100" spc="-5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40">
                <a:solidFill>
                  <a:srgbClr val="2B4150"/>
                </a:solidFill>
                <a:latin typeface="Arial MT"/>
                <a:cs typeface="Arial MT"/>
              </a:rPr>
              <a:t>Tracking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749808" y="3852671"/>
            <a:ext cx="4234180" cy="1953895"/>
            <a:chOff x="749808" y="3852671"/>
            <a:chExt cx="4234180" cy="1953895"/>
          </a:xfrm>
        </p:grpSpPr>
        <p:sp>
          <p:nvSpPr>
            <p:cNvPr id="19" name="object 19"/>
            <p:cNvSpPr/>
            <p:nvPr/>
          </p:nvSpPr>
          <p:spPr>
            <a:xfrm>
              <a:off x="749808" y="3852671"/>
              <a:ext cx="4234180" cy="1953895"/>
            </a:xfrm>
            <a:custGeom>
              <a:avLst/>
              <a:gdLst/>
              <a:ahLst/>
              <a:cxnLst/>
              <a:rect l="l" t="t" r="r" b="b"/>
              <a:pathLst>
                <a:path w="4234180" h="1953895">
                  <a:moveTo>
                    <a:pt x="4201541" y="0"/>
                  </a:moveTo>
                  <a:lnTo>
                    <a:pt x="32118" y="0"/>
                  </a:lnTo>
                  <a:lnTo>
                    <a:pt x="19614" y="2520"/>
                  </a:lnTo>
                  <a:lnTo>
                    <a:pt x="9405" y="9398"/>
                  </a:lnTo>
                  <a:lnTo>
                    <a:pt x="2523" y="19609"/>
                  </a:lnTo>
                  <a:lnTo>
                    <a:pt x="0" y="32130"/>
                  </a:lnTo>
                  <a:lnTo>
                    <a:pt x="0" y="1921636"/>
                  </a:lnTo>
                  <a:lnTo>
                    <a:pt x="2523" y="1934158"/>
                  </a:lnTo>
                  <a:lnTo>
                    <a:pt x="9405" y="1944369"/>
                  </a:lnTo>
                  <a:lnTo>
                    <a:pt x="19614" y="1951247"/>
                  </a:lnTo>
                  <a:lnTo>
                    <a:pt x="32118" y="1953767"/>
                  </a:lnTo>
                  <a:lnTo>
                    <a:pt x="4201541" y="1953767"/>
                  </a:lnTo>
                  <a:lnTo>
                    <a:pt x="4214062" y="1951247"/>
                  </a:lnTo>
                  <a:lnTo>
                    <a:pt x="4224273" y="1944369"/>
                  </a:lnTo>
                  <a:lnTo>
                    <a:pt x="4231151" y="1934158"/>
                  </a:lnTo>
                  <a:lnTo>
                    <a:pt x="4233671" y="1921636"/>
                  </a:lnTo>
                  <a:lnTo>
                    <a:pt x="4233671" y="32130"/>
                  </a:lnTo>
                  <a:lnTo>
                    <a:pt x="4231151" y="19609"/>
                  </a:lnTo>
                  <a:lnTo>
                    <a:pt x="4224273" y="9398"/>
                  </a:lnTo>
                  <a:lnTo>
                    <a:pt x="4214062" y="2520"/>
                  </a:lnTo>
                  <a:lnTo>
                    <a:pt x="4201541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63168" y="4069079"/>
              <a:ext cx="643255" cy="640080"/>
            </a:xfrm>
            <a:custGeom>
              <a:avLst/>
              <a:gdLst/>
              <a:ahLst/>
              <a:cxnLst/>
              <a:rect l="l" t="t" r="r" b="b"/>
              <a:pathLst>
                <a:path w="643255" h="640079">
                  <a:moveTo>
                    <a:pt x="323088" y="0"/>
                  </a:moveTo>
                  <a:lnTo>
                    <a:pt x="320040" y="0"/>
                  </a:lnTo>
                  <a:lnTo>
                    <a:pt x="272745" y="3469"/>
                  </a:lnTo>
                  <a:lnTo>
                    <a:pt x="227606" y="13547"/>
                  </a:lnTo>
                  <a:lnTo>
                    <a:pt x="185116" y="29740"/>
                  </a:lnTo>
                  <a:lnTo>
                    <a:pt x="145772" y="51552"/>
                  </a:lnTo>
                  <a:lnTo>
                    <a:pt x="110068" y="78490"/>
                  </a:lnTo>
                  <a:lnTo>
                    <a:pt x="78498" y="110057"/>
                  </a:lnTo>
                  <a:lnTo>
                    <a:pt x="51559" y="145761"/>
                  </a:lnTo>
                  <a:lnTo>
                    <a:pt x="29744" y="185105"/>
                  </a:lnTo>
                  <a:lnTo>
                    <a:pt x="13549" y="227596"/>
                  </a:lnTo>
                  <a:lnTo>
                    <a:pt x="3469" y="272739"/>
                  </a:lnTo>
                  <a:lnTo>
                    <a:pt x="0" y="320040"/>
                  </a:lnTo>
                  <a:lnTo>
                    <a:pt x="3469" y="367340"/>
                  </a:lnTo>
                  <a:lnTo>
                    <a:pt x="13549" y="412483"/>
                  </a:lnTo>
                  <a:lnTo>
                    <a:pt x="29744" y="454974"/>
                  </a:lnTo>
                  <a:lnTo>
                    <a:pt x="51559" y="494318"/>
                  </a:lnTo>
                  <a:lnTo>
                    <a:pt x="78498" y="530022"/>
                  </a:lnTo>
                  <a:lnTo>
                    <a:pt x="110068" y="561589"/>
                  </a:lnTo>
                  <a:lnTo>
                    <a:pt x="145772" y="588527"/>
                  </a:lnTo>
                  <a:lnTo>
                    <a:pt x="185116" y="610339"/>
                  </a:lnTo>
                  <a:lnTo>
                    <a:pt x="227606" y="626532"/>
                  </a:lnTo>
                  <a:lnTo>
                    <a:pt x="272745" y="636610"/>
                  </a:lnTo>
                  <a:lnTo>
                    <a:pt x="320040" y="640080"/>
                  </a:lnTo>
                  <a:lnTo>
                    <a:pt x="323088" y="640080"/>
                  </a:lnTo>
                  <a:lnTo>
                    <a:pt x="370388" y="636610"/>
                  </a:lnTo>
                  <a:lnTo>
                    <a:pt x="415531" y="626532"/>
                  </a:lnTo>
                  <a:lnTo>
                    <a:pt x="458022" y="610339"/>
                  </a:lnTo>
                  <a:lnTo>
                    <a:pt x="497366" y="588527"/>
                  </a:lnTo>
                  <a:lnTo>
                    <a:pt x="533070" y="561589"/>
                  </a:lnTo>
                  <a:lnTo>
                    <a:pt x="564637" y="530022"/>
                  </a:lnTo>
                  <a:lnTo>
                    <a:pt x="591575" y="494318"/>
                  </a:lnTo>
                  <a:lnTo>
                    <a:pt x="613387" y="454974"/>
                  </a:lnTo>
                  <a:lnTo>
                    <a:pt x="629580" y="412483"/>
                  </a:lnTo>
                  <a:lnTo>
                    <a:pt x="639658" y="367340"/>
                  </a:lnTo>
                  <a:lnTo>
                    <a:pt x="643128" y="320040"/>
                  </a:lnTo>
                  <a:lnTo>
                    <a:pt x="639658" y="272739"/>
                  </a:lnTo>
                  <a:lnTo>
                    <a:pt x="629580" y="227596"/>
                  </a:lnTo>
                  <a:lnTo>
                    <a:pt x="613387" y="185105"/>
                  </a:lnTo>
                  <a:lnTo>
                    <a:pt x="591575" y="145761"/>
                  </a:lnTo>
                  <a:lnTo>
                    <a:pt x="564637" y="110057"/>
                  </a:lnTo>
                  <a:lnTo>
                    <a:pt x="533070" y="78490"/>
                  </a:lnTo>
                  <a:lnTo>
                    <a:pt x="497366" y="51552"/>
                  </a:lnTo>
                  <a:lnTo>
                    <a:pt x="458022" y="29740"/>
                  </a:lnTo>
                  <a:lnTo>
                    <a:pt x="415531" y="13547"/>
                  </a:lnTo>
                  <a:lnTo>
                    <a:pt x="370388" y="3469"/>
                  </a:lnTo>
                  <a:lnTo>
                    <a:pt x="323088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954125" y="4891862"/>
            <a:ext cx="3740785" cy="3479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2100" spc="140">
                <a:solidFill>
                  <a:srgbClr val="2B4150"/>
                </a:solidFill>
                <a:latin typeface="Arial MT"/>
                <a:cs typeface="Arial MT"/>
              </a:rPr>
              <a:t>Safety</a:t>
            </a:r>
            <a:r>
              <a:rPr dirty="0" sz="2100" spc="-5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35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2100" spc="-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-110">
                <a:solidFill>
                  <a:srgbClr val="2B4150"/>
                </a:solidFill>
                <a:latin typeface="Arial MT"/>
                <a:cs typeface="Arial MT"/>
              </a:rPr>
              <a:t>Crisis</a:t>
            </a:r>
            <a:r>
              <a:rPr dirty="0" sz="2100" spc="-2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200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196840" y="3852671"/>
            <a:ext cx="4236720" cy="1953895"/>
            <a:chOff x="5196840" y="3852671"/>
            <a:chExt cx="4236720" cy="1953895"/>
          </a:xfrm>
        </p:grpSpPr>
        <p:sp>
          <p:nvSpPr>
            <p:cNvPr id="23" name="object 23"/>
            <p:cNvSpPr/>
            <p:nvPr/>
          </p:nvSpPr>
          <p:spPr>
            <a:xfrm>
              <a:off x="5196840" y="3852671"/>
              <a:ext cx="4236720" cy="1953895"/>
            </a:xfrm>
            <a:custGeom>
              <a:avLst/>
              <a:gdLst/>
              <a:ahLst/>
              <a:cxnLst/>
              <a:rect l="l" t="t" r="r" b="b"/>
              <a:pathLst>
                <a:path w="4236720" h="1953895">
                  <a:moveTo>
                    <a:pt x="4204589" y="0"/>
                  </a:moveTo>
                  <a:lnTo>
                    <a:pt x="32131" y="0"/>
                  </a:lnTo>
                  <a:lnTo>
                    <a:pt x="19609" y="2520"/>
                  </a:lnTo>
                  <a:lnTo>
                    <a:pt x="9398" y="9398"/>
                  </a:lnTo>
                  <a:lnTo>
                    <a:pt x="2520" y="19609"/>
                  </a:lnTo>
                  <a:lnTo>
                    <a:pt x="0" y="32130"/>
                  </a:lnTo>
                  <a:lnTo>
                    <a:pt x="0" y="1921636"/>
                  </a:lnTo>
                  <a:lnTo>
                    <a:pt x="2520" y="1934158"/>
                  </a:lnTo>
                  <a:lnTo>
                    <a:pt x="9398" y="1944369"/>
                  </a:lnTo>
                  <a:lnTo>
                    <a:pt x="19609" y="1951247"/>
                  </a:lnTo>
                  <a:lnTo>
                    <a:pt x="32131" y="1953767"/>
                  </a:lnTo>
                  <a:lnTo>
                    <a:pt x="4204589" y="1953767"/>
                  </a:lnTo>
                  <a:lnTo>
                    <a:pt x="4217110" y="1951247"/>
                  </a:lnTo>
                  <a:lnTo>
                    <a:pt x="4227322" y="1944369"/>
                  </a:lnTo>
                  <a:lnTo>
                    <a:pt x="4234199" y="1934158"/>
                  </a:lnTo>
                  <a:lnTo>
                    <a:pt x="4236720" y="1921636"/>
                  </a:lnTo>
                  <a:lnTo>
                    <a:pt x="4236720" y="32130"/>
                  </a:lnTo>
                  <a:lnTo>
                    <a:pt x="4234199" y="19609"/>
                  </a:lnTo>
                  <a:lnTo>
                    <a:pt x="4227321" y="9398"/>
                  </a:lnTo>
                  <a:lnTo>
                    <a:pt x="4217110" y="2520"/>
                  </a:lnTo>
                  <a:lnTo>
                    <a:pt x="420458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413248" y="4069079"/>
              <a:ext cx="640080" cy="640080"/>
            </a:xfrm>
            <a:custGeom>
              <a:avLst/>
              <a:gdLst/>
              <a:ahLst/>
              <a:cxnLst/>
              <a:rect l="l" t="t" r="r" b="b"/>
              <a:pathLst>
                <a:path w="640079" h="640079">
                  <a:moveTo>
                    <a:pt x="320039" y="0"/>
                  </a:moveTo>
                  <a:lnTo>
                    <a:pt x="272739" y="3469"/>
                  </a:lnTo>
                  <a:lnTo>
                    <a:pt x="227596" y="13547"/>
                  </a:lnTo>
                  <a:lnTo>
                    <a:pt x="185105" y="29740"/>
                  </a:lnTo>
                  <a:lnTo>
                    <a:pt x="145761" y="51552"/>
                  </a:lnTo>
                  <a:lnTo>
                    <a:pt x="110057" y="78490"/>
                  </a:lnTo>
                  <a:lnTo>
                    <a:pt x="78490" y="110057"/>
                  </a:lnTo>
                  <a:lnTo>
                    <a:pt x="51552" y="145761"/>
                  </a:lnTo>
                  <a:lnTo>
                    <a:pt x="29740" y="185105"/>
                  </a:lnTo>
                  <a:lnTo>
                    <a:pt x="13547" y="227596"/>
                  </a:lnTo>
                  <a:lnTo>
                    <a:pt x="3469" y="272739"/>
                  </a:lnTo>
                  <a:lnTo>
                    <a:pt x="0" y="320040"/>
                  </a:lnTo>
                  <a:lnTo>
                    <a:pt x="3469" y="367340"/>
                  </a:lnTo>
                  <a:lnTo>
                    <a:pt x="13547" y="412483"/>
                  </a:lnTo>
                  <a:lnTo>
                    <a:pt x="29740" y="454974"/>
                  </a:lnTo>
                  <a:lnTo>
                    <a:pt x="51552" y="494318"/>
                  </a:lnTo>
                  <a:lnTo>
                    <a:pt x="78490" y="530022"/>
                  </a:lnTo>
                  <a:lnTo>
                    <a:pt x="110057" y="561589"/>
                  </a:lnTo>
                  <a:lnTo>
                    <a:pt x="145761" y="588527"/>
                  </a:lnTo>
                  <a:lnTo>
                    <a:pt x="185105" y="610339"/>
                  </a:lnTo>
                  <a:lnTo>
                    <a:pt x="227596" y="626532"/>
                  </a:lnTo>
                  <a:lnTo>
                    <a:pt x="272739" y="636610"/>
                  </a:lnTo>
                  <a:lnTo>
                    <a:pt x="320039" y="640080"/>
                  </a:lnTo>
                  <a:lnTo>
                    <a:pt x="367340" y="636610"/>
                  </a:lnTo>
                  <a:lnTo>
                    <a:pt x="412483" y="626532"/>
                  </a:lnTo>
                  <a:lnTo>
                    <a:pt x="454974" y="610339"/>
                  </a:lnTo>
                  <a:lnTo>
                    <a:pt x="494318" y="588527"/>
                  </a:lnTo>
                  <a:lnTo>
                    <a:pt x="530022" y="561589"/>
                  </a:lnTo>
                  <a:lnTo>
                    <a:pt x="561589" y="530022"/>
                  </a:lnTo>
                  <a:lnTo>
                    <a:pt x="588527" y="494318"/>
                  </a:lnTo>
                  <a:lnTo>
                    <a:pt x="610339" y="454974"/>
                  </a:lnTo>
                  <a:lnTo>
                    <a:pt x="626532" y="412483"/>
                  </a:lnTo>
                  <a:lnTo>
                    <a:pt x="636610" y="367340"/>
                  </a:lnTo>
                  <a:lnTo>
                    <a:pt x="640079" y="320040"/>
                  </a:lnTo>
                  <a:lnTo>
                    <a:pt x="636610" y="272739"/>
                  </a:lnTo>
                  <a:lnTo>
                    <a:pt x="626532" y="227596"/>
                  </a:lnTo>
                  <a:lnTo>
                    <a:pt x="610339" y="185105"/>
                  </a:lnTo>
                  <a:lnTo>
                    <a:pt x="588527" y="145761"/>
                  </a:lnTo>
                  <a:lnTo>
                    <a:pt x="561589" y="110057"/>
                  </a:lnTo>
                  <a:lnTo>
                    <a:pt x="530022" y="78490"/>
                  </a:lnTo>
                  <a:lnTo>
                    <a:pt x="494318" y="51552"/>
                  </a:lnTo>
                  <a:lnTo>
                    <a:pt x="454974" y="29740"/>
                  </a:lnTo>
                  <a:lnTo>
                    <a:pt x="412483" y="13547"/>
                  </a:lnTo>
                  <a:lnTo>
                    <a:pt x="367340" y="3469"/>
                  </a:lnTo>
                  <a:lnTo>
                    <a:pt x="32003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5403596" y="4885766"/>
            <a:ext cx="2976880" cy="68326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2100" spc="150">
                <a:solidFill>
                  <a:srgbClr val="2B4150"/>
                </a:solidFill>
                <a:latin typeface="Arial MT"/>
                <a:cs typeface="Arial MT"/>
              </a:rPr>
              <a:t>Meaningful</a:t>
            </a:r>
            <a:r>
              <a:rPr dirty="0" sz="2100" spc="-5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-10">
                <a:solidFill>
                  <a:srgbClr val="2B4150"/>
                </a:solidFill>
                <a:latin typeface="Arial MT"/>
                <a:cs typeface="Arial MT"/>
              </a:rPr>
              <a:t>Connection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100" spc="60">
                <a:solidFill>
                  <a:srgbClr val="2B4150"/>
                </a:solidFill>
                <a:latin typeface="Arial MT"/>
                <a:cs typeface="Arial MT"/>
              </a:rPr>
              <a:t>(Communication</a:t>
            </a:r>
            <a:r>
              <a:rPr dirty="0" sz="2100" spc="-5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35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2100" spc="-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40">
                <a:solidFill>
                  <a:srgbClr val="2B4150"/>
                </a:solidFill>
                <a:latin typeface="Arial MT"/>
                <a:cs typeface="Arial MT"/>
              </a:rPr>
              <a:t>AI)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9646919" y="3852671"/>
            <a:ext cx="4234180" cy="1953895"/>
            <a:chOff x="9646919" y="3852671"/>
            <a:chExt cx="4234180" cy="1953895"/>
          </a:xfrm>
        </p:grpSpPr>
        <p:sp>
          <p:nvSpPr>
            <p:cNvPr id="27" name="object 27"/>
            <p:cNvSpPr/>
            <p:nvPr/>
          </p:nvSpPr>
          <p:spPr>
            <a:xfrm>
              <a:off x="9646919" y="3852671"/>
              <a:ext cx="4234180" cy="1953895"/>
            </a:xfrm>
            <a:custGeom>
              <a:avLst/>
              <a:gdLst/>
              <a:ahLst/>
              <a:cxnLst/>
              <a:rect l="l" t="t" r="r" b="b"/>
              <a:pathLst>
                <a:path w="4234180" h="1953895">
                  <a:moveTo>
                    <a:pt x="4201541" y="0"/>
                  </a:moveTo>
                  <a:lnTo>
                    <a:pt x="32130" y="0"/>
                  </a:lnTo>
                  <a:lnTo>
                    <a:pt x="19609" y="2520"/>
                  </a:lnTo>
                  <a:lnTo>
                    <a:pt x="9397" y="9398"/>
                  </a:lnTo>
                  <a:lnTo>
                    <a:pt x="2520" y="19609"/>
                  </a:lnTo>
                  <a:lnTo>
                    <a:pt x="0" y="32130"/>
                  </a:lnTo>
                  <a:lnTo>
                    <a:pt x="0" y="1921636"/>
                  </a:lnTo>
                  <a:lnTo>
                    <a:pt x="2520" y="1934158"/>
                  </a:lnTo>
                  <a:lnTo>
                    <a:pt x="9398" y="1944369"/>
                  </a:lnTo>
                  <a:lnTo>
                    <a:pt x="19609" y="1951247"/>
                  </a:lnTo>
                  <a:lnTo>
                    <a:pt x="32130" y="1953767"/>
                  </a:lnTo>
                  <a:lnTo>
                    <a:pt x="4201541" y="1953767"/>
                  </a:lnTo>
                  <a:lnTo>
                    <a:pt x="4214062" y="1951247"/>
                  </a:lnTo>
                  <a:lnTo>
                    <a:pt x="4224274" y="1944369"/>
                  </a:lnTo>
                  <a:lnTo>
                    <a:pt x="4231151" y="1934158"/>
                  </a:lnTo>
                  <a:lnTo>
                    <a:pt x="4233672" y="1921636"/>
                  </a:lnTo>
                  <a:lnTo>
                    <a:pt x="4233672" y="32130"/>
                  </a:lnTo>
                  <a:lnTo>
                    <a:pt x="4231151" y="19609"/>
                  </a:lnTo>
                  <a:lnTo>
                    <a:pt x="4224274" y="9398"/>
                  </a:lnTo>
                  <a:lnTo>
                    <a:pt x="4214062" y="2520"/>
                  </a:lnTo>
                  <a:lnTo>
                    <a:pt x="4201541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860279" y="4069079"/>
              <a:ext cx="643255" cy="640080"/>
            </a:xfrm>
            <a:custGeom>
              <a:avLst/>
              <a:gdLst/>
              <a:ahLst/>
              <a:cxnLst/>
              <a:rect l="l" t="t" r="r" b="b"/>
              <a:pathLst>
                <a:path w="643254" h="640079">
                  <a:moveTo>
                    <a:pt x="323088" y="0"/>
                  </a:moveTo>
                  <a:lnTo>
                    <a:pt x="320040" y="0"/>
                  </a:lnTo>
                  <a:lnTo>
                    <a:pt x="272739" y="3469"/>
                  </a:lnTo>
                  <a:lnTo>
                    <a:pt x="227596" y="13547"/>
                  </a:lnTo>
                  <a:lnTo>
                    <a:pt x="185105" y="29740"/>
                  </a:lnTo>
                  <a:lnTo>
                    <a:pt x="145761" y="51552"/>
                  </a:lnTo>
                  <a:lnTo>
                    <a:pt x="110057" y="78490"/>
                  </a:lnTo>
                  <a:lnTo>
                    <a:pt x="78490" y="110057"/>
                  </a:lnTo>
                  <a:lnTo>
                    <a:pt x="51552" y="145761"/>
                  </a:lnTo>
                  <a:lnTo>
                    <a:pt x="29740" y="185105"/>
                  </a:lnTo>
                  <a:lnTo>
                    <a:pt x="13547" y="227596"/>
                  </a:lnTo>
                  <a:lnTo>
                    <a:pt x="3469" y="272739"/>
                  </a:lnTo>
                  <a:lnTo>
                    <a:pt x="0" y="320040"/>
                  </a:lnTo>
                  <a:lnTo>
                    <a:pt x="3469" y="367340"/>
                  </a:lnTo>
                  <a:lnTo>
                    <a:pt x="13547" y="412483"/>
                  </a:lnTo>
                  <a:lnTo>
                    <a:pt x="29740" y="454974"/>
                  </a:lnTo>
                  <a:lnTo>
                    <a:pt x="51552" y="494318"/>
                  </a:lnTo>
                  <a:lnTo>
                    <a:pt x="78490" y="530022"/>
                  </a:lnTo>
                  <a:lnTo>
                    <a:pt x="110057" y="561589"/>
                  </a:lnTo>
                  <a:lnTo>
                    <a:pt x="145761" y="588527"/>
                  </a:lnTo>
                  <a:lnTo>
                    <a:pt x="185105" y="610339"/>
                  </a:lnTo>
                  <a:lnTo>
                    <a:pt x="227596" y="626532"/>
                  </a:lnTo>
                  <a:lnTo>
                    <a:pt x="272739" y="636610"/>
                  </a:lnTo>
                  <a:lnTo>
                    <a:pt x="320040" y="640080"/>
                  </a:lnTo>
                  <a:lnTo>
                    <a:pt x="323088" y="640080"/>
                  </a:lnTo>
                  <a:lnTo>
                    <a:pt x="370388" y="636610"/>
                  </a:lnTo>
                  <a:lnTo>
                    <a:pt x="415531" y="626532"/>
                  </a:lnTo>
                  <a:lnTo>
                    <a:pt x="458022" y="610339"/>
                  </a:lnTo>
                  <a:lnTo>
                    <a:pt x="497366" y="588527"/>
                  </a:lnTo>
                  <a:lnTo>
                    <a:pt x="533070" y="561589"/>
                  </a:lnTo>
                  <a:lnTo>
                    <a:pt x="564637" y="530022"/>
                  </a:lnTo>
                  <a:lnTo>
                    <a:pt x="591575" y="494318"/>
                  </a:lnTo>
                  <a:lnTo>
                    <a:pt x="613387" y="454974"/>
                  </a:lnTo>
                  <a:lnTo>
                    <a:pt x="629580" y="412483"/>
                  </a:lnTo>
                  <a:lnTo>
                    <a:pt x="639658" y="367340"/>
                  </a:lnTo>
                  <a:lnTo>
                    <a:pt x="643127" y="320040"/>
                  </a:lnTo>
                  <a:lnTo>
                    <a:pt x="639658" y="272739"/>
                  </a:lnTo>
                  <a:lnTo>
                    <a:pt x="629580" y="227596"/>
                  </a:lnTo>
                  <a:lnTo>
                    <a:pt x="613387" y="185105"/>
                  </a:lnTo>
                  <a:lnTo>
                    <a:pt x="591575" y="145761"/>
                  </a:lnTo>
                  <a:lnTo>
                    <a:pt x="564637" y="110057"/>
                  </a:lnTo>
                  <a:lnTo>
                    <a:pt x="533070" y="78490"/>
                  </a:lnTo>
                  <a:lnTo>
                    <a:pt x="497366" y="51552"/>
                  </a:lnTo>
                  <a:lnTo>
                    <a:pt x="458022" y="29740"/>
                  </a:lnTo>
                  <a:lnTo>
                    <a:pt x="415531" y="13547"/>
                  </a:lnTo>
                  <a:lnTo>
                    <a:pt x="370388" y="3469"/>
                  </a:lnTo>
                  <a:lnTo>
                    <a:pt x="323088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9853041" y="4891862"/>
            <a:ext cx="3535045" cy="3479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2100" spc="125">
                <a:solidFill>
                  <a:srgbClr val="2B4150"/>
                </a:solidFill>
                <a:latin typeface="Arial MT"/>
                <a:cs typeface="Arial MT"/>
              </a:rPr>
              <a:t>Engagement</a:t>
            </a:r>
            <a:r>
              <a:rPr dirty="0" sz="2100" spc="-8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35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2100" spc="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90">
                <a:solidFill>
                  <a:srgbClr val="2B4150"/>
                </a:solidFill>
                <a:latin typeface="Arial MT"/>
                <a:cs typeface="Arial MT"/>
              </a:rPr>
              <a:t>Community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54125" y="7060793"/>
            <a:ext cx="5353685" cy="3473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00" spc="95">
                <a:solidFill>
                  <a:srgbClr val="2B4150"/>
                </a:solidFill>
                <a:latin typeface="Arial MT"/>
                <a:cs typeface="Arial MT"/>
              </a:rPr>
              <a:t>Dignity</a:t>
            </a:r>
            <a:r>
              <a:rPr dirty="0" sz="2100" spc="-2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135">
                <a:solidFill>
                  <a:srgbClr val="2B4150"/>
                </a:solidFill>
                <a:latin typeface="Arial MT"/>
                <a:cs typeface="Arial MT"/>
              </a:rPr>
              <a:t>through</a:t>
            </a:r>
            <a:r>
              <a:rPr dirty="0" sz="2100" spc="-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45">
                <a:solidFill>
                  <a:srgbClr val="2B4150"/>
                </a:solidFill>
                <a:latin typeface="Arial MT"/>
                <a:cs typeface="Arial MT"/>
              </a:rPr>
              <a:t>Privacy</a:t>
            </a:r>
            <a:r>
              <a:rPr dirty="0" sz="2100" spc="-7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35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2100" spc="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100" spc="60">
                <a:solidFill>
                  <a:srgbClr val="2B4150"/>
                </a:solidFill>
                <a:latin typeface="Arial MT"/>
                <a:cs typeface="Arial MT"/>
              </a:rPr>
              <a:t>Personalization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45"/>
              <a:t> </a:t>
            </a:r>
            <a:r>
              <a:rPr dirty="0" sz="4000" spc="95"/>
              <a:t>Features</a:t>
            </a:r>
            <a:r>
              <a:rPr dirty="0" sz="4000" spc="-155"/>
              <a:t> </a:t>
            </a:r>
            <a:r>
              <a:rPr dirty="0" sz="4000" spc="-20"/>
              <a:t>For</a:t>
            </a:r>
            <a:r>
              <a:rPr dirty="0" sz="4000" spc="-125"/>
              <a:t> </a:t>
            </a:r>
            <a:r>
              <a:rPr dirty="0" sz="4000" spc="-10"/>
              <a:t>Elders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3550920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4855" y="1746504"/>
            <a:ext cx="3639311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2847" y="1746504"/>
            <a:ext cx="3569207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3213" rIns="0" bIns="0" rtlCol="0" vert="horz">
            <a:spAutoFit/>
          </a:bodyPr>
          <a:lstStyle/>
          <a:p>
            <a:pPr marL="82550">
              <a:lnSpc>
                <a:spcPct val="100000"/>
              </a:lnSpc>
              <a:spcBef>
                <a:spcPts val="105"/>
              </a:spcBef>
            </a:pPr>
            <a:r>
              <a:rPr dirty="0" sz="4000" spc="225"/>
              <a:t>Platform</a:t>
            </a:r>
            <a:r>
              <a:rPr dirty="0" sz="4000" spc="-145"/>
              <a:t> </a:t>
            </a:r>
            <a:r>
              <a:rPr dirty="0" sz="4000" spc="95"/>
              <a:t>Features</a:t>
            </a:r>
            <a:r>
              <a:rPr dirty="0" sz="4000" spc="-145"/>
              <a:t> </a:t>
            </a:r>
            <a:r>
              <a:rPr dirty="0" sz="4000" spc="-20"/>
              <a:t>For</a:t>
            </a:r>
            <a:r>
              <a:rPr dirty="0" sz="4000" spc="-114"/>
              <a:t> </a:t>
            </a:r>
            <a:r>
              <a:rPr dirty="0" sz="4000" spc="-10"/>
              <a:t>Elders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9911" y="1746504"/>
            <a:ext cx="2813304" cy="5684520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00144" y="1746504"/>
            <a:ext cx="2871216" cy="4568952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80376" y="1746504"/>
            <a:ext cx="2871216" cy="5398008"/>
          </a:xfrm>
          <a:prstGeom prst="rect">
            <a:avLst/>
          </a:prstGeom>
        </p:spPr>
      </p:pic>
      <p:pic>
        <p:nvPicPr>
          <p:cNvPr id="6" name="object 6" descr="preencoded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960607" y="1746504"/>
            <a:ext cx="2862072" cy="56845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92480" y="2343911"/>
            <a:ext cx="6410325" cy="3542029"/>
            <a:chOff x="792480" y="2343911"/>
            <a:chExt cx="6410325" cy="3542029"/>
          </a:xfrm>
        </p:grpSpPr>
        <p:sp>
          <p:nvSpPr>
            <p:cNvPr id="3" name="object 3"/>
            <p:cNvSpPr/>
            <p:nvPr/>
          </p:nvSpPr>
          <p:spPr>
            <a:xfrm>
              <a:off x="792480" y="2343911"/>
              <a:ext cx="6410325" cy="3542029"/>
            </a:xfrm>
            <a:custGeom>
              <a:avLst/>
              <a:gdLst/>
              <a:ahLst/>
              <a:cxnLst/>
              <a:rect l="l" t="t" r="r" b="b"/>
              <a:pathLst>
                <a:path w="6410325" h="3542029">
                  <a:moveTo>
                    <a:pt x="6375908" y="0"/>
                  </a:moveTo>
                  <a:lnTo>
                    <a:pt x="34036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3507740"/>
                  </a:lnTo>
                  <a:lnTo>
                    <a:pt x="2674" y="3520987"/>
                  </a:lnTo>
                  <a:lnTo>
                    <a:pt x="9969" y="3531806"/>
                  </a:lnTo>
                  <a:lnTo>
                    <a:pt x="20788" y="3539101"/>
                  </a:lnTo>
                  <a:lnTo>
                    <a:pt x="34036" y="3541776"/>
                  </a:lnTo>
                  <a:lnTo>
                    <a:pt x="6375908" y="3541776"/>
                  </a:lnTo>
                  <a:lnTo>
                    <a:pt x="6389155" y="3539101"/>
                  </a:lnTo>
                  <a:lnTo>
                    <a:pt x="6399974" y="3531806"/>
                  </a:lnTo>
                  <a:lnTo>
                    <a:pt x="6407269" y="3520987"/>
                  </a:lnTo>
                  <a:lnTo>
                    <a:pt x="6409944" y="3507740"/>
                  </a:lnTo>
                  <a:lnTo>
                    <a:pt x="6409944" y="34036"/>
                  </a:lnTo>
                  <a:lnTo>
                    <a:pt x="6407269" y="20788"/>
                  </a:lnTo>
                  <a:lnTo>
                    <a:pt x="6399974" y="9969"/>
                  </a:lnTo>
                  <a:lnTo>
                    <a:pt x="6389155" y="2674"/>
                  </a:lnTo>
                  <a:lnTo>
                    <a:pt x="6375908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21080" y="2572511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5" h="680085">
                  <a:moveTo>
                    <a:pt x="339851" y="0"/>
                  </a:moveTo>
                  <a:lnTo>
                    <a:pt x="293736" y="3102"/>
                  </a:lnTo>
                  <a:lnTo>
                    <a:pt x="249506" y="12139"/>
                  </a:lnTo>
                  <a:lnTo>
                    <a:pt x="207567" y="26705"/>
                  </a:lnTo>
                  <a:lnTo>
                    <a:pt x="168322" y="46397"/>
                  </a:lnTo>
                  <a:lnTo>
                    <a:pt x="132179" y="70809"/>
                  </a:lnTo>
                  <a:lnTo>
                    <a:pt x="99541" y="99536"/>
                  </a:lnTo>
                  <a:lnTo>
                    <a:pt x="70812" y="132173"/>
                  </a:lnTo>
                  <a:lnTo>
                    <a:pt x="46400" y="168317"/>
                  </a:lnTo>
                  <a:lnTo>
                    <a:pt x="26707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1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7" y="472142"/>
                  </a:lnTo>
                  <a:lnTo>
                    <a:pt x="46400" y="511386"/>
                  </a:lnTo>
                  <a:lnTo>
                    <a:pt x="70812" y="547530"/>
                  </a:lnTo>
                  <a:lnTo>
                    <a:pt x="99541" y="580167"/>
                  </a:lnTo>
                  <a:lnTo>
                    <a:pt x="132179" y="608894"/>
                  </a:lnTo>
                  <a:lnTo>
                    <a:pt x="168322" y="633306"/>
                  </a:lnTo>
                  <a:lnTo>
                    <a:pt x="207567" y="652998"/>
                  </a:lnTo>
                  <a:lnTo>
                    <a:pt x="249506" y="667564"/>
                  </a:lnTo>
                  <a:lnTo>
                    <a:pt x="293736" y="676601"/>
                  </a:lnTo>
                  <a:lnTo>
                    <a:pt x="339851" y="679703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1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$PPTXTitle"/>
          <p:cNvSpPr txBox="1">
            <a:spLocks noGrp="1"/>
          </p:cNvSpPr>
          <p:nvPr>
            <p:ph type="title"/>
          </p:nvPr>
        </p:nvSpPr>
        <p:spPr>
          <a:xfrm>
            <a:off x="1011123" y="3448939"/>
            <a:ext cx="1917064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265">
                <a:solidFill>
                  <a:srgbClr val="2B4150"/>
                </a:solidFill>
              </a:rPr>
              <a:t>What</a:t>
            </a:r>
            <a:r>
              <a:rPr dirty="0" sz="2200" spc="-25">
                <a:solidFill>
                  <a:srgbClr val="2B4150"/>
                </a:solidFill>
              </a:rPr>
              <a:t> </a:t>
            </a:r>
            <a:r>
              <a:rPr dirty="0" sz="2200">
                <a:solidFill>
                  <a:srgbClr val="2B4150"/>
                </a:solidFill>
              </a:rPr>
              <a:t>is</a:t>
            </a:r>
            <a:r>
              <a:rPr dirty="0" sz="2200" spc="-50">
                <a:solidFill>
                  <a:srgbClr val="2B4150"/>
                </a:solidFill>
              </a:rPr>
              <a:t> </a:t>
            </a:r>
            <a:r>
              <a:rPr dirty="0" sz="2200" spc="-20">
                <a:solidFill>
                  <a:srgbClr val="2B4150"/>
                </a:solidFill>
              </a:rPr>
              <a:t>ONS?</a:t>
            </a:r>
            <a:endParaRPr sz="2200"/>
          </a:p>
        </p:txBody>
      </p:sp>
      <p:sp>
        <p:nvSpPr>
          <p:cNvPr id="6" name="object 6"/>
          <p:cNvSpPr txBox="1"/>
          <p:nvPr/>
        </p:nvSpPr>
        <p:spPr>
          <a:xfrm>
            <a:off x="1011123" y="4006342"/>
            <a:ext cx="5019675" cy="7918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160" i="1">
                <a:solidFill>
                  <a:srgbClr val="2B4150"/>
                </a:solidFill>
                <a:latin typeface="Trebuchet MS"/>
                <a:cs typeface="Trebuchet MS"/>
              </a:rPr>
              <a:t>All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0" i="1">
                <a:solidFill>
                  <a:srgbClr val="2B4150"/>
                </a:solidFill>
                <a:latin typeface="Trebuchet MS"/>
                <a:cs typeface="Trebuchet MS"/>
              </a:rPr>
              <a:t>in</a:t>
            </a:r>
            <a:r>
              <a:rPr dirty="0" sz="1750" spc="-16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65" i="1">
                <a:solidFill>
                  <a:srgbClr val="2B4150"/>
                </a:solidFill>
                <a:latin typeface="Trebuchet MS"/>
                <a:cs typeface="Trebuchet MS"/>
              </a:rPr>
              <a:t>one</a:t>
            </a:r>
            <a:r>
              <a:rPr dirty="0" sz="1750" spc="-14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0" i="1">
                <a:solidFill>
                  <a:srgbClr val="2B4150"/>
                </a:solidFill>
                <a:latin typeface="Trebuchet MS"/>
                <a:cs typeface="Trebuchet MS"/>
              </a:rPr>
              <a:t>elderly</a:t>
            </a:r>
            <a:r>
              <a:rPr dirty="0" sz="1750" spc="-14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care</a:t>
            </a:r>
            <a:r>
              <a:rPr dirty="0" sz="1750" spc="-17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platform</a:t>
            </a:r>
            <a:endParaRPr sz="17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830"/>
              </a:spcBef>
            </a:pP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Connects</a:t>
            </a:r>
            <a:r>
              <a:rPr dirty="0" sz="1750" spc="-12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4" i="1">
                <a:solidFill>
                  <a:srgbClr val="2B4150"/>
                </a:solidFill>
                <a:latin typeface="Trebuchet MS"/>
                <a:cs typeface="Trebuchet MS"/>
              </a:rPr>
              <a:t>elders,</a:t>
            </a:r>
            <a:r>
              <a:rPr dirty="0" sz="1750" spc="-120" i="1">
                <a:solidFill>
                  <a:srgbClr val="2B4150"/>
                </a:solidFill>
                <a:latin typeface="Trebuchet MS"/>
                <a:cs typeface="Trebuchet MS"/>
              </a:rPr>
              <a:t> families,</a:t>
            </a:r>
            <a:r>
              <a:rPr dirty="0" sz="1750" spc="-9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0" i="1">
                <a:solidFill>
                  <a:srgbClr val="2B4150"/>
                </a:solidFill>
                <a:latin typeface="Trebuchet MS"/>
                <a:cs typeface="Trebuchet MS"/>
              </a:rPr>
              <a:t>caregivers,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20" i="1">
                <a:solidFill>
                  <a:srgbClr val="2B4150"/>
                </a:solidFill>
                <a:latin typeface="Trebuchet MS"/>
                <a:cs typeface="Trebuchet MS"/>
              </a:rPr>
              <a:t>retirement</a:t>
            </a:r>
            <a:r>
              <a:rPr dirty="0" sz="1750" spc="-10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homes</a:t>
            </a:r>
            <a:endParaRPr sz="1750">
              <a:latin typeface="Trebuchet MS"/>
              <a:cs typeface="Trebuchet MS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7427976" y="2343911"/>
            <a:ext cx="6410325" cy="3542029"/>
            <a:chOff x="7427976" y="2343911"/>
            <a:chExt cx="6410325" cy="3542029"/>
          </a:xfrm>
        </p:grpSpPr>
        <p:sp>
          <p:nvSpPr>
            <p:cNvPr id="8" name="object 8"/>
            <p:cNvSpPr/>
            <p:nvPr/>
          </p:nvSpPr>
          <p:spPr>
            <a:xfrm>
              <a:off x="7427976" y="2343911"/>
              <a:ext cx="6410325" cy="3542029"/>
            </a:xfrm>
            <a:custGeom>
              <a:avLst/>
              <a:gdLst/>
              <a:ahLst/>
              <a:cxnLst/>
              <a:rect l="l" t="t" r="r" b="b"/>
              <a:pathLst>
                <a:path w="6410325" h="3542029">
                  <a:moveTo>
                    <a:pt x="6375908" y="0"/>
                  </a:moveTo>
                  <a:lnTo>
                    <a:pt x="34035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3507740"/>
                  </a:lnTo>
                  <a:lnTo>
                    <a:pt x="2674" y="3520987"/>
                  </a:lnTo>
                  <a:lnTo>
                    <a:pt x="9969" y="3531806"/>
                  </a:lnTo>
                  <a:lnTo>
                    <a:pt x="20788" y="3539101"/>
                  </a:lnTo>
                  <a:lnTo>
                    <a:pt x="34035" y="3541776"/>
                  </a:lnTo>
                  <a:lnTo>
                    <a:pt x="6375908" y="3541776"/>
                  </a:lnTo>
                  <a:lnTo>
                    <a:pt x="6389155" y="3539101"/>
                  </a:lnTo>
                  <a:lnTo>
                    <a:pt x="6399974" y="3531806"/>
                  </a:lnTo>
                  <a:lnTo>
                    <a:pt x="6407269" y="3520987"/>
                  </a:lnTo>
                  <a:lnTo>
                    <a:pt x="6409943" y="3507740"/>
                  </a:lnTo>
                  <a:lnTo>
                    <a:pt x="6409943" y="34036"/>
                  </a:lnTo>
                  <a:lnTo>
                    <a:pt x="6407269" y="20788"/>
                  </a:lnTo>
                  <a:lnTo>
                    <a:pt x="6399974" y="9969"/>
                  </a:lnTo>
                  <a:lnTo>
                    <a:pt x="6389155" y="2674"/>
                  </a:lnTo>
                  <a:lnTo>
                    <a:pt x="6375908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6576" y="2572511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4" h="680085">
                  <a:moveTo>
                    <a:pt x="339851" y="0"/>
                  </a:moveTo>
                  <a:lnTo>
                    <a:pt x="293733" y="3102"/>
                  </a:lnTo>
                  <a:lnTo>
                    <a:pt x="249502" y="12139"/>
                  </a:lnTo>
                  <a:lnTo>
                    <a:pt x="207561" y="26705"/>
                  </a:lnTo>
                  <a:lnTo>
                    <a:pt x="168317" y="46397"/>
                  </a:lnTo>
                  <a:lnTo>
                    <a:pt x="132173" y="70809"/>
                  </a:lnTo>
                  <a:lnTo>
                    <a:pt x="99536" y="99536"/>
                  </a:lnTo>
                  <a:lnTo>
                    <a:pt x="70809" y="132173"/>
                  </a:lnTo>
                  <a:lnTo>
                    <a:pt x="46397" y="168317"/>
                  </a:lnTo>
                  <a:lnTo>
                    <a:pt x="26705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1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5" y="472142"/>
                  </a:lnTo>
                  <a:lnTo>
                    <a:pt x="46397" y="511386"/>
                  </a:lnTo>
                  <a:lnTo>
                    <a:pt x="70809" y="547530"/>
                  </a:lnTo>
                  <a:lnTo>
                    <a:pt x="99536" y="580167"/>
                  </a:lnTo>
                  <a:lnTo>
                    <a:pt x="132173" y="608894"/>
                  </a:lnTo>
                  <a:lnTo>
                    <a:pt x="168317" y="633306"/>
                  </a:lnTo>
                  <a:lnTo>
                    <a:pt x="207561" y="652998"/>
                  </a:lnTo>
                  <a:lnTo>
                    <a:pt x="249502" y="667564"/>
                  </a:lnTo>
                  <a:lnTo>
                    <a:pt x="293733" y="676601"/>
                  </a:lnTo>
                  <a:lnTo>
                    <a:pt x="339851" y="679703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1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7647558" y="3448939"/>
            <a:ext cx="219900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210">
                <a:solidFill>
                  <a:srgbClr val="2B4150"/>
                </a:solidFill>
                <a:latin typeface="Arial MT"/>
                <a:cs typeface="Arial MT"/>
              </a:rPr>
              <a:t>Main</a:t>
            </a:r>
            <a:r>
              <a:rPr dirty="0" sz="2200" spc="-4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45">
                <a:solidFill>
                  <a:srgbClr val="2B4150"/>
                </a:solidFill>
                <a:latin typeface="Arial MT"/>
                <a:cs typeface="Arial MT"/>
              </a:rPr>
              <a:t>Objectives</a:t>
            </a:r>
            <a:endParaRPr sz="22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44510" y="4006342"/>
            <a:ext cx="3936365" cy="16198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spcBef>
                <a:spcPts val="100"/>
              </a:spcBef>
              <a:buChar char="•"/>
              <a:tabLst>
                <a:tab pos="356870" algn="l"/>
              </a:tabLst>
            </a:pPr>
            <a:r>
              <a:rPr dirty="0" sz="1750" spc="-80" i="1">
                <a:solidFill>
                  <a:srgbClr val="2B4150"/>
                </a:solidFill>
                <a:latin typeface="Trebuchet MS"/>
                <a:cs typeface="Trebuchet MS"/>
              </a:rPr>
              <a:t>Improve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0" i="1">
                <a:solidFill>
                  <a:srgbClr val="2B4150"/>
                </a:solidFill>
                <a:latin typeface="Trebuchet MS"/>
                <a:cs typeface="Trebuchet MS"/>
              </a:rPr>
              <a:t>elderly</a:t>
            </a:r>
            <a:r>
              <a:rPr dirty="0" sz="1750" spc="-12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safety</a:t>
            </a:r>
            <a:endParaRPr sz="175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385"/>
              </a:spcBef>
              <a:buChar char="•"/>
              <a:tabLst>
                <a:tab pos="356870" algn="l"/>
              </a:tabLst>
            </a:pPr>
            <a:r>
              <a:rPr dirty="0" sz="1750" spc="-105" i="1">
                <a:solidFill>
                  <a:srgbClr val="2B4150"/>
                </a:solidFill>
                <a:latin typeface="Trebuchet MS"/>
                <a:cs typeface="Trebuchet MS"/>
              </a:rPr>
              <a:t>Simplify</a:t>
            </a:r>
            <a:r>
              <a:rPr dirty="0" sz="1750" spc="-114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care</a:t>
            </a:r>
            <a:r>
              <a:rPr dirty="0" sz="1750" spc="-14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coordination</a:t>
            </a:r>
            <a:endParaRPr sz="175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385"/>
              </a:spcBef>
              <a:buChar char="•"/>
              <a:tabLst>
                <a:tab pos="356870" algn="l"/>
              </a:tabLst>
            </a:pPr>
            <a:r>
              <a:rPr dirty="0" sz="1750" spc="-70" i="1">
                <a:solidFill>
                  <a:srgbClr val="2B4150"/>
                </a:solidFill>
                <a:latin typeface="Trebuchet MS"/>
                <a:cs typeface="Trebuchet MS"/>
              </a:rPr>
              <a:t>Support</a:t>
            </a:r>
            <a:r>
              <a:rPr dirty="0" sz="1750" spc="-14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0" i="1">
                <a:solidFill>
                  <a:srgbClr val="2B4150"/>
                </a:solidFill>
                <a:latin typeface="Trebuchet MS"/>
                <a:cs typeface="Trebuchet MS"/>
              </a:rPr>
              <a:t>mental</a:t>
            </a:r>
            <a:r>
              <a:rPr dirty="0" sz="1750" spc="-13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229" i="1">
                <a:solidFill>
                  <a:srgbClr val="2B4150"/>
                </a:solidFill>
                <a:latin typeface="Trebuchet MS"/>
                <a:cs typeface="Trebuchet MS"/>
              </a:rPr>
              <a:t>&amp;</a:t>
            </a:r>
            <a:r>
              <a:rPr dirty="0" sz="1750" spc="-13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85" i="1">
                <a:solidFill>
                  <a:srgbClr val="2B4150"/>
                </a:solidFill>
                <a:latin typeface="Trebuchet MS"/>
                <a:cs typeface="Trebuchet MS"/>
              </a:rPr>
              <a:t>emotional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4" i="1">
                <a:solidFill>
                  <a:srgbClr val="2B4150"/>
                </a:solidFill>
                <a:latin typeface="Trebuchet MS"/>
                <a:cs typeface="Trebuchet MS"/>
              </a:rPr>
              <a:t>well-</a:t>
            </a: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being</a:t>
            </a:r>
            <a:endParaRPr sz="175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380"/>
              </a:spcBef>
              <a:buChar char="•"/>
              <a:tabLst>
                <a:tab pos="356870" algn="l"/>
              </a:tabLst>
            </a:pPr>
            <a:r>
              <a:rPr dirty="0" sz="1750" spc="-80" i="1">
                <a:solidFill>
                  <a:srgbClr val="2B4150"/>
                </a:solidFill>
                <a:latin typeface="Trebuchet MS"/>
                <a:cs typeface="Trebuchet MS"/>
              </a:rPr>
              <a:t>Respect</a:t>
            </a:r>
            <a:r>
              <a:rPr dirty="0" sz="1750" spc="-17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privacy</a:t>
            </a:r>
            <a:r>
              <a:rPr dirty="0" sz="1750" spc="-12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229" i="1">
                <a:solidFill>
                  <a:srgbClr val="2B4150"/>
                </a:solidFill>
                <a:latin typeface="Trebuchet MS"/>
                <a:cs typeface="Trebuchet MS"/>
              </a:rPr>
              <a:t>&amp;</a:t>
            </a:r>
            <a:r>
              <a:rPr dirty="0" sz="1750" spc="-15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consent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5165" rIns="0" bIns="0" rtlCol="0" vert="horz">
            <a:spAutoFit/>
          </a:bodyPr>
          <a:lstStyle/>
          <a:p>
            <a:pPr marL="31115">
              <a:lnSpc>
                <a:spcPct val="100000"/>
              </a:lnSpc>
              <a:spcBef>
                <a:spcPts val="95"/>
              </a:spcBef>
            </a:pPr>
            <a:r>
              <a:rPr dirty="0" sz="4300" spc="229"/>
              <a:t>Platform</a:t>
            </a:r>
            <a:r>
              <a:rPr dirty="0" sz="4300" spc="-105"/>
              <a:t> </a:t>
            </a:r>
            <a:r>
              <a:rPr dirty="0" sz="4300" spc="90"/>
              <a:t>Features</a:t>
            </a:r>
            <a:r>
              <a:rPr dirty="0" sz="4300" spc="-100"/>
              <a:t> </a:t>
            </a:r>
            <a:r>
              <a:rPr dirty="0" sz="4300" spc="-35"/>
              <a:t>For</a:t>
            </a:r>
            <a:r>
              <a:rPr dirty="0" sz="4300" spc="-110"/>
              <a:t> </a:t>
            </a:r>
            <a:r>
              <a:rPr dirty="0" sz="4300" spc="-10"/>
              <a:t>Elders</a:t>
            </a:r>
            <a:endParaRPr sz="43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8095" y="1865376"/>
            <a:ext cx="2871216" cy="4623816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81855" y="1865376"/>
            <a:ext cx="2874264" cy="4565904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98664" y="1865376"/>
            <a:ext cx="2871216" cy="4666488"/>
          </a:xfrm>
          <a:prstGeom prst="rect">
            <a:avLst/>
          </a:prstGeom>
        </p:spPr>
      </p:pic>
      <p:pic>
        <p:nvPicPr>
          <p:cNvPr id="6" name="object 6" descr="preencoded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2423" y="1865376"/>
            <a:ext cx="2874264" cy="555955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45"/>
              <a:t> </a:t>
            </a:r>
            <a:r>
              <a:rPr dirty="0" sz="4000" spc="95"/>
              <a:t>Features</a:t>
            </a:r>
            <a:r>
              <a:rPr dirty="0" sz="4000" spc="-155"/>
              <a:t> </a:t>
            </a:r>
            <a:r>
              <a:rPr dirty="0" sz="4000" spc="-20"/>
              <a:t>For</a:t>
            </a:r>
            <a:r>
              <a:rPr dirty="0" sz="4000" spc="-125"/>
              <a:t> </a:t>
            </a:r>
            <a:r>
              <a:rPr dirty="0" sz="4000" spc="-10"/>
              <a:t>Elders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3532632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3590543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800" y="1746504"/>
            <a:ext cx="3532632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38835" rIns="0" bIns="0" rtlCol="0" vert="horz">
            <a:spAutoFit/>
          </a:bodyPr>
          <a:lstStyle/>
          <a:p>
            <a:pPr marL="315595">
              <a:lnSpc>
                <a:spcPct val="100000"/>
              </a:lnSpc>
              <a:spcBef>
                <a:spcPts val="90"/>
              </a:spcBef>
            </a:pPr>
            <a:r>
              <a:rPr dirty="0" sz="3850" spc="65"/>
              <a:t>The</a:t>
            </a:r>
            <a:r>
              <a:rPr dirty="0" sz="3850" spc="-10"/>
              <a:t> </a:t>
            </a:r>
            <a:r>
              <a:rPr dirty="0" sz="3850" spc="125"/>
              <a:t>Retirement</a:t>
            </a:r>
            <a:r>
              <a:rPr dirty="0" sz="3850" spc="-15"/>
              <a:t> </a:t>
            </a:r>
            <a:r>
              <a:rPr dirty="0" sz="3850" spc="175"/>
              <a:t>Home</a:t>
            </a:r>
            <a:r>
              <a:rPr dirty="0" sz="3850"/>
              <a:t> </a:t>
            </a:r>
            <a:r>
              <a:rPr dirty="0" sz="3850" spc="285"/>
              <a:t>Module</a:t>
            </a:r>
            <a:endParaRPr sz="3850"/>
          </a:p>
        </p:txBody>
      </p:sp>
      <p:grpSp>
        <p:nvGrpSpPr>
          <p:cNvPr id="4" name="object 4"/>
          <p:cNvGrpSpPr/>
          <p:nvPr/>
        </p:nvGrpSpPr>
        <p:grpSpPr>
          <a:xfrm>
            <a:off x="1051560" y="1868423"/>
            <a:ext cx="4044950" cy="1807845"/>
            <a:chOff x="1051560" y="1868423"/>
            <a:chExt cx="4044950" cy="1807845"/>
          </a:xfrm>
        </p:grpSpPr>
        <p:sp>
          <p:nvSpPr>
            <p:cNvPr id="5" name="object 5"/>
            <p:cNvSpPr/>
            <p:nvPr/>
          </p:nvSpPr>
          <p:spPr>
            <a:xfrm>
              <a:off x="1051560" y="1868423"/>
              <a:ext cx="4044950" cy="1807845"/>
            </a:xfrm>
            <a:custGeom>
              <a:avLst/>
              <a:gdLst/>
              <a:ahLst/>
              <a:cxnLst/>
              <a:rect l="l" t="t" r="r" b="b"/>
              <a:pathLst>
                <a:path w="4044950" h="1807845">
                  <a:moveTo>
                    <a:pt x="4014978" y="0"/>
                  </a:moveTo>
                  <a:lnTo>
                    <a:pt x="29718" y="0"/>
                  </a:lnTo>
                  <a:lnTo>
                    <a:pt x="18152" y="2339"/>
                  </a:lnTo>
                  <a:lnTo>
                    <a:pt x="8705" y="8715"/>
                  </a:lnTo>
                  <a:lnTo>
                    <a:pt x="2336" y="18162"/>
                  </a:lnTo>
                  <a:lnTo>
                    <a:pt x="0" y="29717"/>
                  </a:lnTo>
                  <a:lnTo>
                    <a:pt x="0" y="1777746"/>
                  </a:lnTo>
                  <a:lnTo>
                    <a:pt x="2336" y="1789301"/>
                  </a:lnTo>
                  <a:lnTo>
                    <a:pt x="8705" y="1798748"/>
                  </a:lnTo>
                  <a:lnTo>
                    <a:pt x="18152" y="1805124"/>
                  </a:lnTo>
                  <a:lnTo>
                    <a:pt x="29718" y="1807464"/>
                  </a:lnTo>
                  <a:lnTo>
                    <a:pt x="4014978" y="1807464"/>
                  </a:lnTo>
                  <a:lnTo>
                    <a:pt x="4026533" y="1805124"/>
                  </a:lnTo>
                  <a:lnTo>
                    <a:pt x="4035980" y="1798748"/>
                  </a:lnTo>
                  <a:lnTo>
                    <a:pt x="4042356" y="1789301"/>
                  </a:lnTo>
                  <a:lnTo>
                    <a:pt x="4044695" y="1777746"/>
                  </a:lnTo>
                  <a:lnTo>
                    <a:pt x="4044695" y="29717"/>
                  </a:lnTo>
                  <a:lnTo>
                    <a:pt x="4042356" y="18162"/>
                  </a:lnTo>
                  <a:lnTo>
                    <a:pt x="4035980" y="8715"/>
                  </a:lnTo>
                  <a:lnTo>
                    <a:pt x="4026533" y="2339"/>
                  </a:lnTo>
                  <a:lnTo>
                    <a:pt x="4014978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249680" y="2066543"/>
              <a:ext cx="594360" cy="594360"/>
            </a:xfrm>
            <a:custGeom>
              <a:avLst/>
              <a:gdLst/>
              <a:ahLst/>
              <a:cxnLst/>
              <a:rect l="l" t="t" r="r" b="b"/>
              <a:pathLst>
                <a:path w="594360" h="594360">
                  <a:moveTo>
                    <a:pt x="297179" y="0"/>
                  </a:moveTo>
                  <a:lnTo>
                    <a:pt x="248986" y="3890"/>
                  </a:lnTo>
                  <a:lnTo>
                    <a:pt x="203265" y="15154"/>
                  </a:lnTo>
                  <a:lnTo>
                    <a:pt x="160628" y="33179"/>
                  </a:lnTo>
                  <a:lnTo>
                    <a:pt x="121688" y="57351"/>
                  </a:lnTo>
                  <a:lnTo>
                    <a:pt x="87058" y="87058"/>
                  </a:lnTo>
                  <a:lnTo>
                    <a:pt x="57351" y="121688"/>
                  </a:lnTo>
                  <a:lnTo>
                    <a:pt x="33179" y="160628"/>
                  </a:lnTo>
                  <a:lnTo>
                    <a:pt x="15154" y="203265"/>
                  </a:lnTo>
                  <a:lnTo>
                    <a:pt x="3890" y="248986"/>
                  </a:lnTo>
                  <a:lnTo>
                    <a:pt x="0" y="297179"/>
                  </a:lnTo>
                  <a:lnTo>
                    <a:pt x="3890" y="345373"/>
                  </a:lnTo>
                  <a:lnTo>
                    <a:pt x="15154" y="391094"/>
                  </a:lnTo>
                  <a:lnTo>
                    <a:pt x="33179" y="433731"/>
                  </a:lnTo>
                  <a:lnTo>
                    <a:pt x="57351" y="472671"/>
                  </a:lnTo>
                  <a:lnTo>
                    <a:pt x="87058" y="507301"/>
                  </a:lnTo>
                  <a:lnTo>
                    <a:pt x="121688" y="537008"/>
                  </a:lnTo>
                  <a:lnTo>
                    <a:pt x="160628" y="561180"/>
                  </a:lnTo>
                  <a:lnTo>
                    <a:pt x="203265" y="579205"/>
                  </a:lnTo>
                  <a:lnTo>
                    <a:pt x="248986" y="590469"/>
                  </a:lnTo>
                  <a:lnTo>
                    <a:pt x="297179" y="594359"/>
                  </a:lnTo>
                  <a:lnTo>
                    <a:pt x="345373" y="590469"/>
                  </a:lnTo>
                  <a:lnTo>
                    <a:pt x="391094" y="579205"/>
                  </a:lnTo>
                  <a:lnTo>
                    <a:pt x="433731" y="561180"/>
                  </a:lnTo>
                  <a:lnTo>
                    <a:pt x="472671" y="537008"/>
                  </a:lnTo>
                  <a:lnTo>
                    <a:pt x="507301" y="507301"/>
                  </a:lnTo>
                  <a:lnTo>
                    <a:pt x="537008" y="472671"/>
                  </a:lnTo>
                  <a:lnTo>
                    <a:pt x="561180" y="433731"/>
                  </a:lnTo>
                  <a:lnTo>
                    <a:pt x="579205" y="391094"/>
                  </a:lnTo>
                  <a:lnTo>
                    <a:pt x="590469" y="345373"/>
                  </a:lnTo>
                  <a:lnTo>
                    <a:pt x="594359" y="297179"/>
                  </a:lnTo>
                  <a:lnTo>
                    <a:pt x="590469" y="248986"/>
                  </a:lnTo>
                  <a:lnTo>
                    <a:pt x="579205" y="203265"/>
                  </a:lnTo>
                  <a:lnTo>
                    <a:pt x="561180" y="160628"/>
                  </a:lnTo>
                  <a:lnTo>
                    <a:pt x="537008" y="121688"/>
                  </a:lnTo>
                  <a:lnTo>
                    <a:pt x="507301" y="87058"/>
                  </a:lnTo>
                  <a:lnTo>
                    <a:pt x="472671" y="57351"/>
                  </a:lnTo>
                  <a:lnTo>
                    <a:pt x="433731" y="33179"/>
                  </a:lnTo>
                  <a:lnTo>
                    <a:pt x="391094" y="15154"/>
                  </a:lnTo>
                  <a:lnTo>
                    <a:pt x="345373" y="3890"/>
                  </a:lnTo>
                  <a:lnTo>
                    <a:pt x="29717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240942" y="2807311"/>
            <a:ext cx="3188970" cy="64706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The</a:t>
            </a:r>
            <a:r>
              <a:rPr dirty="0" sz="1900" spc="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100">
                <a:solidFill>
                  <a:srgbClr val="2B4150"/>
                </a:solidFill>
                <a:latin typeface="Arial MT"/>
                <a:cs typeface="Arial MT"/>
              </a:rPr>
              <a:t>Institutional</a:t>
            </a:r>
            <a:r>
              <a:rPr dirty="0" sz="1900" spc="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80">
                <a:solidFill>
                  <a:srgbClr val="2B4150"/>
                </a:solidFill>
                <a:latin typeface="Arial MT"/>
                <a:cs typeface="Arial MT"/>
              </a:rPr>
              <a:t>Command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1900" spc="-25">
                <a:solidFill>
                  <a:srgbClr val="2B4150"/>
                </a:solidFill>
                <a:latin typeface="Arial MT"/>
                <a:cs typeface="Arial MT"/>
              </a:rPr>
              <a:t>Center</a:t>
            </a:r>
            <a:r>
              <a:rPr dirty="0" sz="1900" spc="-7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50">
                <a:solidFill>
                  <a:srgbClr val="2B4150"/>
                </a:solidFill>
                <a:latin typeface="Arial MT"/>
                <a:cs typeface="Arial MT"/>
              </a:rPr>
              <a:t>(Overview)</a:t>
            </a:r>
            <a:endParaRPr sz="190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294376" y="1868423"/>
            <a:ext cx="4041775" cy="1807845"/>
            <a:chOff x="5294376" y="1868423"/>
            <a:chExt cx="4041775" cy="1807845"/>
          </a:xfrm>
        </p:grpSpPr>
        <p:sp>
          <p:nvSpPr>
            <p:cNvPr id="9" name="object 9"/>
            <p:cNvSpPr/>
            <p:nvPr/>
          </p:nvSpPr>
          <p:spPr>
            <a:xfrm>
              <a:off x="5294376" y="1868423"/>
              <a:ext cx="4041775" cy="1807845"/>
            </a:xfrm>
            <a:custGeom>
              <a:avLst/>
              <a:gdLst/>
              <a:ahLst/>
              <a:cxnLst/>
              <a:rect l="l" t="t" r="r" b="b"/>
              <a:pathLst>
                <a:path w="4041775" h="1807845">
                  <a:moveTo>
                    <a:pt x="4011929" y="0"/>
                  </a:moveTo>
                  <a:lnTo>
                    <a:pt x="29718" y="0"/>
                  </a:lnTo>
                  <a:lnTo>
                    <a:pt x="18162" y="2339"/>
                  </a:lnTo>
                  <a:lnTo>
                    <a:pt x="8715" y="8715"/>
                  </a:lnTo>
                  <a:lnTo>
                    <a:pt x="2339" y="18162"/>
                  </a:lnTo>
                  <a:lnTo>
                    <a:pt x="0" y="29717"/>
                  </a:lnTo>
                  <a:lnTo>
                    <a:pt x="0" y="1777746"/>
                  </a:lnTo>
                  <a:lnTo>
                    <a:pt x="2339" y="1789301"/>
                  </a:lnTo>
                  <a:lnTo>
                    <a:pt x="8715" y="1798748"/>
                  </a:lnTo>
                  <a:lnTo>
                    <a:pt x="18162" y="1805124"/>
                  </a:lnTo>
                  <a:lnTo>
                    <a:pt x="29718" y="1807464"/>
                  </a:lnTo>
                  <a:lnTo>
                    <a:pt x="4011929" y="1807464"/>
                  </a:lnTo>
                  <a:lnTo>
                    <a:pt x="4023485" y="1805124"/>
                  </a:lnTo>
                  <a:lnTo>
                    <a:pt x="4032932" y="1798748"/>
                  </a:lnTo>
                  <a:lnTo>
                    <a:pt x="4039308" y="1789301"/>
                  </a:lnTo>
                  <a:lnTo>
                    <a:pt x="4041648" y="1777746"/>
                  </a:lnTo>
                  <a:lnTo>
                    <a:pt x="4041648" y="29717"/>
                  </a:lnTo>
                  <a:lnTo>
                    <a:pt x="4039308" y="18162"/>
                  </a:lnTo>
                  <a:lnTo>
                    <a:pt x="4032932" y="8715"/>
                  </a:lnTo>
                  <a:lnTo>
                    <a:pt x="4023485" y="2339"/>
                  </a:lnTo>
                  <a:lnTo>
                    <a:pt x="401192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492496" y="2066543"/>
              <a:ext cx="594360" cy="594360"/>
            </a:xfrm>
            <a:custGeom>
              <a:avLst/>
              <a:gdLst/>
              <a:ahLst/>
              <a:cxnLst/>
              <a:rect l="l" t="t" r="r" b="b"/>
              <a:pathLst>
                <a:path w="594360" h="594360">
                  <a:moveTo>
                    <a:pt x="297179" y="0"/>
                  </a:moveTo>
                  <a:lnTo>
                    <a:pt x="248986" y="3890"/>
                  </a:lnTo>
                  <a:lnTo>
                    <a:pt x="203265" y="15154"/>
                  </a:lnTo>
                  <a:lnTo>
                    <a:pt x="160628" y="33179"/>
                  </a:lnTo>
                  <a:lnTo>
                    <a:pt x="121688" y="57351"/>
                  </a:lnTo>
                  <a:lnTo>
                    <a:pt x="87058" y="87058"/>
                  </a:lnTo>
                  <a:lnTo>
                    <a:pt x="57351" y="121688"/>
                  </a:lnTo>
                  <a:lnTo>
                    <a:pt x="33179" y="160628"/>
                  </a:lnTo>
                  <a:lnTo>
                    <a:pt x="15154" y="203265"/>
                  </a:lnTo>
                  <a:lnTo>
                    <a:pt x="3890" y="248986"/>
                  </a:lnTo>
                  <a:lnTo>
                    <a:pt x="0" y="297179"/>
                  </a:lnTo>
                  <a:lnTo>
                    <a:pt x="3890" y="345373"/>
                  </a:lnTo>
                  <a:lnTo>
                    <a:pt x="15154" y="391094"/>
                  </a:lnTo>
                  <a:lnTo>
                    <a:pt x="33179" y="433731"/>
                  </a:lnTo>
                  <a:lnTo>
                    <a:pt x="57351" y="472671"/>
                  </a:lnTo>
                  <a:lnTo>
                    <a:pt x="87058" y="507301"/>
                  </a:lnTo>
                  <a:lnTo>
                    <a:pt x="121688" y="537008"/>
                  </a:lnTo>
                  <a:lnTo>
                    <a:pt x="160628" y="561180"/>
                  </a:lnTo>
                  <a:lnTo>
                    <a:pt x="203265" y="579205"/>
                  </a:lnTo>
                  <a:lnTo>
                    <a:pt x="248986" y="590469"/>
                  </a:lnTo>
                  <a:lnTo>
                    <a:pt x="297179" y="594359"/>
                  </a:lnTo>
                  <a:lnTo>
                    <a:pt x="345373" y="590469"/>
                  </a:lnTo>
                  <a:lnTo>
                    <a:pt x="391094" y="579205"/>
                  </a:lnTo>
                  <a:lnTo>
                    <a:pt x="433731" y="561180"/>
                  </a:lnTo>
                  <a:lnTo>
                    <a:pt x="472671" y="537008"/>
                  </a:lnTo>
                  <a:lnTo>
                    <a:pt x="507301" y="507301"/>
                  </a:lnTo>
                  <a:lnTo>
                    <a:pt x="537008" y="472671"/>
                  </a:lnTo>
                  <a:lnTo>
                    <a:pt x="561180" y="433731"/>
                  </a:lnTo>
                  <a:lnTo>
                    <a:pt x="579205" y="391094"/>
                  </a:lnTo>
                  <a:lnTo>
                    <a:pt x="590469" y="345373"/>
                  </a:lnTo>
                  <a:lnTo>
                    <a:pt x="594359" y="297179"/>
                  </a:lnTo>
                  <a:lnTo>
                    <a:pt x="590469" y="248986"/>
                  </a:lnTo>
                  <a:lnTo>
                    <a:pt x="579205" y="203265"/>
                  </a:lnTo>
                  <a:lnTo>
                    <a:pt x="561180" y="160628"/>
                  </a:lnTo>
                  <a:lnTo>
                    <a:pt x="537008" y="121688"/>
                  </a:lnTo>
                  <a:lnTo>
                    <a:pt x="507301" y="87058"/>
                  </a:lnTo>
                  <a:lnTo>
                    <a:pt x="472671" y="57351"/>
                  </a:lnTo>
                  <a:lnTo>
                    <a:pt x="433731" y="33179"/>
                  </a:lnTo>
                  <a:lnTo>
                    <a:pt x="391094" y="15154"/>
                  </a:lnTo>
                  <a:lnTo>
                    <a:pt x="345373" y="3890"/>
                  </a:lnTo>
                  <a:lnTo>
                    <a:pt x="29717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5483097" y="2807311"/>
            <a:ext cx="3265804" cy="64706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Facility</a:t>
            </a:r>
            <a:r>
              <a:rPr dirty="0" sz="1900" spc="4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90">
                <a:solidFill>
                  <a:srgbClr val="2B4150"/>
                </a:solidFill>
                <a:latin typeface="Arial MT"/>
                <a:cs typeface="Arial MT"/>
              </a:rPr>
              <a:t>Dashboard</a:t>
            </a:r>
            <a:r>
              <a:rPr dirty="0" sz="1900" spc="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315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100">
                <a:solidFill>
                  <a:srgbClr val="2B4150"/>
                </a:solidFill>
                <a:latin typeface="Arial MT"/>
                <a:cs typeface="Arial MT"/>
              </a:rPr>
              <a:t>Status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1900" spc="110">
                <a:solidFill>
                  <a:srgbClr val="2B4150"/>
                </a:solidFill>
                <a:latin typeface="Arial MT"/>
                <a:cs typeface="Arial MT"/>
              </a:rPr>
              <a:t>Summary</a:t>
            </a:r>
            <a:endParaRPr sz="190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9534143" y="1868423"/>
            <a:ext cx="4044950" cy="1807845"/>
            <a:chOff x="9534143" y="1868423"/>
            <a:chExt cx="4044950" cy="1807845"/>
          </a:xfrm>
        </p:grpSpPr>
        <p:sp>
          <p:nvSpPr>
            <p:cNvPr id="13" name="object 13"/>
            <p:cNvSpPr/>
            <p:nvPr/>
          </p:nvSpPr>
          <p:spPr>
            <a:xfrm>
              <a:off x="9534143" y="1868423"/>
              <a:ext cx="4044950" cy="1807845"/>
            </a:xfrm>
            <a:custGeom>
              <a:avLst/>
              <a:gdLst/>
              <a:ahLst/>
              <a:cxnLst/>
              <a:rect l="l" t="t" r="r" b="b"/>
              <a:pathLst>
                <a:path w="4044950" h="1807845">
                  <a:moveTo>
                    <a:pt x="4014977" y="0"/>
                  </a:moveTo>
                  <a:lnTo>
                    <a:pt x="29717" y="0"/>
                  </a:lnTo>
                  <a:lnTo>
                    <a:pt x="18162" y="2339"/>
                  </a:lnTo>
                  <a:lnTo>
                    <a:pt x="8715" y="8715"/>
                  </a:lnTo>
                  <a:lnTo>
                    <a:pt x="2339" y="18162"/>
                  </a:lnTo>
                  <a:lnTo>
                    <a:pt x="0" y="29717"/>
                  </a:lnTo>
                  <a:lnTo>
                    <a:pt x="0" y="1777746"/>
                  </a:lnTo>
                  <a:lnTo>
                    <a:pt x="2339" y="1789301"/>
                  </a:lnTo>
                  <a:lnTo>
                    <a:pt x="8715" y="1798748"/>
                  </a:lnTo>
                  <a:lnTo>
                    <a:pt x="18162" y="1805124"/>
                  </a:lnTo>
                  <a:lnTo>
                    <a:pt x="29717" y="1807464"/>
                  </a:lnTo>
                  <a:lnTo>
                    <a:pt x="4014977" y="1807464"/>
                  </a:lnTo>
                  <a:lnTo>
                    <a:pt x="4026533" y="1805124"/>
                  </a:lnTo>
                  <a:lnTo>
                    <a:pt x="4035980" y="1798748"/>
                  </a:lnTo>
                  <a:lnTo>
                    <a:pt x="4042356" y="1789301"/>
                  </a:lnTo>
                  <a:lnTo>
                    <a:pt x="4044696" y="1777746"/>
                  </a:lnTo>
                  <a:lnTo>
                    <a:pt x="4044696" y="29717"/>
                  </a:lnTo>
                  <a:lnTo>
                    <a:pt x="4042356" y="18162"/>
                  </a:lnTo>
                  <a:lnTo>
                    <a:pt x="4035980" y="8715"/>
                  </a:lnTo>
                  <a:lnTo>
                    <a:pt x="4026533" y="2339"/>
                  </a:lnTo>
                  <a:lnTo>
                    <a:pt x="4014977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732263" y="2066543"/>
              <a:ext cx="594360" cy="594360"/>
            </a:xfrm>
            <a:custGeom>
              <a:avLst/>
              <a:gdLst/>
              <a:ahLst/>
              <a:cxnLst/>
              <a:rect l="l" t="t" r="r" b="b"/>
              <a:pathLst>
                <a:path w="594359" h="594360">
                  <a:moveTo>
                    <a:pt x="297179" y="0"/>
                  </a:moveTo>
                  <a:lnTo>
                    <a:pt x="248986" y="3890"/>
                  </a:lnTo>
                  <a:lnTo>
                    <a:pt x="203265" y="15154"/>
                  </a:lnTo>
                  <a:lnTo>
                    <a:pt x="160628" y="33179"/>
                  </a:lnTo>
                  <a:lnTo>
                    <a:pt x="121688" y="57351"/>
                  </a:lnTo>
                  <a:lnTo>
                    <a:pt x="87058" y="87058"/>
                  </a:lnTo>
                  <a:lnTo>
                    <a:pt x="57351" y="121688"/>
                  </a:lnTo>
                  <a:lnTo>
                    <a:pt x="33179" y="160628"/>
                  </a:lnTo>
                  <a:lnTo>
                    <a:pt x="15154" y="203265"/>
                  </a:lnTo>
                  <a:lnTo>
                    <a:pt x="3890" y="248986"/>
                  </a:lnTo>
                  <a:lnTo>
                    <a:pt x="0" y="297179"/>
                  </a:lnTo>
                  <a:lnTo>
                    <a:pt x="3890" y="345373"/>
                  </a:lnTo>
                  <a:lnTo>
                    <a:pt x="15154" y="391094"/>
                  </a:lnTo>
                  <a:lnTo>
                    <a:pt x="33179" y="433731"/>
                  </a:lnTo>
                  <a:lnTo>
                    <a:pt x="57351" y="472671"/>
                  </a:lnTo>
                  <a:lnTo>
                    <a:pt x="87058" y="507301"/>
                  </a:lnTo>
                  <a:lnTo>
                    <a:pt x="121688" y="537008"/>
                  </a:lnTo>
                  <a:lnTo>
                    <a:pt x="160628" y="561180"/>
                  </a:lnTo>
                  <a:lnTo>
                    <a:pt x="203265" y="579205"/>
                  </a:lnTo>
                  <a:lnTo>
                    <a:pt x="248986" y="590469"/>
                  </a:lnTo>
                  <a:lnTo>
                    <a:pt x="297179" y="594359"/>
                  </a:lnTo>
                  <a:lnTo>
                    <a:pt x="345373" y="590469"/>
                  </a:lnTo>
                  <a:lnTo>
                    <a:pt x="391094" y="579205"/>
                  </a:lnTo>
                  <a:lnTo>
                    <a:pt x="433731" y="561180"/>
                  </a:lnTo>
                  <a:lnTo>
                    <a:pt x="472671" y="537008"/>
                  </a:lnTo>
                  <a:lnTo>
                    <a:pt x="507301" y="507301"/>
                  </a:lnTo>
                  <a:lnTo>
                    <a:pt x="537008" y="472671"/>
                  </a:lnTo>
                  <a:lnTo>
                    <a:pt x="561180" y="433731"/>
                  </a:lnTo>
                  <a:lnTo>
                    <a:pt x="579205" y="391094"/>
                  </a:lnTo>
                  <a:lnTo>
                    <a:pt x="590469" y="345373"/>
                  </a:lnTo>
                  <a:lnTo>
                    <a:pt x="594359" y="297179"/>
                  </a:lnTo>
                  <a:lnTo>
                    <a:pt x="590469" y="248986"/>
                  </a:lnTo>
                  <a:lnTo>
                    <a:pt x="579205" y="203265"/>
                  </a:lnTo>
                  <a:lnTo>
                    <a:pt x="561180" y="160628"/>
                  </a:lnTo>
                  <a:lnTo>
                    <a:pt x="537008" y="121688"/>
                  </a:lnTo>
                  <a:lnTo>
                    <a:pt x="507301" y="87058"/>
                  </a:lnTo>
                  <a:lnTo>
                    <a:pt x="472671" y="57351"/>
                  </a:lnTo>
                  <a:lnTo>
                    <a:pt x="433731" y="33179"/>
                  </a:lnTo>
                  <a:lnTo>
                    <a:pt x="391094" y="15154"/>
                  </a:lnTo>
                  <a:lnTo>
                    <a:pt x="345373" y="3890"/>
                  </a:lnTo>
                  <a:lnTo>
                    <a:pt x="29717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9725406" y="2807311"/>
            <a:ext cx="3330575" cy="64706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dirty="0" sz="1900" spc="80">
                <a:solidFill>
                  <a:srgbClr val="2B4150"/>
                </a:solidFill>
                <a:latin typeface="Arial MT"/>
                <a:cs typeface="Arial MT"/>
              </a:rPr>
              <a:t>Intelligent</a:t>
            </a:r>
            <a:r>
              <a:rPr dirty="0" sz="1900" spc="1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130">
                <a:solidFill>
                  <a:srgbClr val="2B4150"/>
                </a:solidFill>
                <a:latin typeface="Arial MT"/>
                <a:cs typeface="Arial MT"/>
              </a:rPr>
              <a:t>Staff</a:t>
            </a:r>
            <a:r>
              <a:rPr dirty="0" sz="1900" spc="-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315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120">
                <a:solidFill>
                  <a:srgbClr val="2B4150"/>
                </a:solidFill>
                <a:latin typeface="Arial MT"/>
                <a:cs typeface="Arial MT"/>
              </a:rPr>
              <a:t>Workload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1900" spc="160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endParaRPr sz="190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051560" y="3874008"/>
            <a:ext cx="4044950" cy="1807845"/>
            <a:chOff x="1051560" y="3874008"/>
            <a:chExt cx="4044950" cy="1807845"/>
          </a:xfrm>
        </p:grpSpPr>
        <p:sp>
          <p:nvSpPr>
            <p:cNvPr id="17" name="object 17"/>
            <p:cNvSpPr/>
            <p:nvPr/>
          </p:nvSpPr>
          <p:spPr>
            <a:xfrm>
              <a:off x="1051560" y="3874008"/>
              <a:ext cx="4044950" cy="1807845"/>
            </a:xfrm>
            <a:custGeom>
              <a:avLst/>
              <a:gdLst/>
              <a:ahLst/>
              <a:cxnLst/>
              <a:rect l="l" t="t" r="r" b="b"/>
              <a:pathLst>
                <a:path w="4044950" h="1807845">
                  <a:moveTo>
                    <a:pt x="4014978" y="0"/>
                  </a:moveTo>
                  <a:lnTo>
                    <a:pt x="29718" y="0"/>
                  </a:lnTo>
                  <a:lnTo>
                    <a:pt x="18152" y="2339"/>
                  </a:lnTo>
                  <a:lnTo>
                    <a:pt x="8705" y="8715"/>
                  </a:lnTo>
                  <a:lnTo>
                    <a:pt x="2336" y="18162"/>
                  </a:lnTo>
                  <a:lnTo>
                    <a:pt x="0" y="29717"/>
                  </a:lnTo>
                  <a:lnTo>
                    <a:pt x="0" y="1777745"/>
                  </a:lnTo>
                  <a:lnTo>
                    <a:pt x="2336" y="1789301"/>
                  </a:lnTo>
                  <a:lnTo>
                    <a:pt x="8705" y="1798748"/>
                  </a:lnTo>
                  <a:lnTo>
                    <a:pt x="18152" y="1805124"/>
                  </a:lnTo>
                  <a:lnTo>
                    <a:pt x="29718" y="1807464"/>
                  </a:lnTo>
                  <a:lnTo>
                    <a:pt x="4014978" y="1807464"/>
                  </a:lnTo>
                  <a:lnTo>
                    <a:pt x="4026533" y="1805124"/>
                  </a:lnTo>
                  <a:lnTo>
                    <a:pt x="4035980" y="1798748"/>
                  </a:lnTo>
                  <a:lnTo>
                    <a:pt x="4042356" y="1789301"/>
                  </a:lnTo>
                  <a:lnTo>
                    <a:pt x="4044695" y="1777745"/>
                  </a:lnTo>
                  <a:lnTo>
                    <a:pt x="4044695" y="29717"/>
                  </a:lnTo>
                  <a:lnTo>
                    <a:pt x="4042356" y="18162"/>
                  </a:lnTo>
                  <a:lnTo>
                    <a:pt x="4035980" y="8715"/>
                  </a:lnTo>
                  <a:lnTo>
                    <a:pt x="4026533" y="2339"/>
                  </a:lnTo>
                  <a:lnTo>
                    <a:pt x="4014978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49680" y="4072128"/>
              <a:ext cx="594360" cy="594360"/>
            </a:xfrm>
            <a:custGeom>
              <a:avLst/>
              <a:gdLst/>
              <a:ahLst/>
              <a:cxnLst/>
              <a:rect l="l" t="t" r="r" b="b"/>
              <a:pathLst>
                <a:path w="594360" h="594360">
                  <a:moveTo>
                    <a:pt x="297179" y="0"/>
                  </a:moveTo>
                  <a:lnTo>
                    <a:pt x="248986" y="3890"/>
                  </a:lnTo>
                  <a:lnTo>
                    <a:pt x="203265" y="15154"/>
                  </a:lnTo>
                  <a:lnTo>
                    <a:pt x="160628" y="33179"/>
                  </a:lnTo>
                  <a:lnTo>
                    <a:pt x="121688" y="57351"/>
                  </a:lnTo>
                  <a:lnTo>
                    <a:pt x="87058" y="87058"/>
                  </a:lnTo>
                  <a:lnTo>
                    <a:pt x="57351" y="121688"/>
                  </a:lnTo>
                  <a:lnTo>
                    <a:pt x="33179" y="160628"/>
                  </a:lnTo>
                  <a:lnTo>
                    <a:pt x="15154" y="203265"/>
                  </a:lnTo>
                  <a:lnTo>
                    <a:pt x="3890" y="248986"/>
                  </a:lnTo>
                  <a:lnTo>
                    <a:pt x="0" y="297180"/>
                  </a:lnTo>
                  <a:lnTo>
                    <a:pt x="3890" y="345373"/>
                  </a:lnTo>
                  <a:lnTo>
                    <a:pt x="15154" y="391094"/>
                  </a:lnTo>
                  <a:lnTo>
                    <a:pt x="33179" y="433731"/>
                  </a:lnTo>
                  <a:lnTo>
                    <a:pt x="57351" y="472671"/>
                  </a:lnTo>
                  <a:lnTo>
                    <a:pt x="87058" y="507301"/>
                  </a:lnTo>
                  <a:lnTo>
                    <a:pt x="121688" y="537008"/>
                  </a:lnTo>
                  <a:lnTo>
                    <a:pt x="160628" y="561180"/>
                  </a:lnTo>
                  <a:lnTo>
                    <a:pt x="203265" y="579205"/>
                  </a:lnTo>
                  <a:lnTo>
                    <a:pt x="248986" y="590469"/>
                  </a:lnTo>
                  <a:lnTo>
                    <a:pt x="297179" y="594360"/>
                  </a:lnTo>
                  <a:lnTo>
                    <a:pt x="345373" y="590469"/>
                  </a:lnTo>
                  <a:lnTo>
                    <a:pt x="391094" y="579205"/>
                  </a:lnTo>
                  <a:lnTo>
                    <a:pt x="433731" y="561180"/>
                  </a:lnTo>
                  <a:lnTo>
                    <a:pt x="472671" y="537008"/>
                  </a:lnTo>
                  <a:lnTo>
                    <a:pt x="507301" y="507301"/>
                  </a:lnTo>
                  <a:lnTo>
                    <a:pt x="537008" y="472671"/>
                  </a:lnTo>
                  <a:lnTo>
                    <a:pt x="561180" y="433731"/>
                  </a:lnTo>
                  <a:lnTo>
                    <a:pt x="579205" y="391094"/>
                  </a:lnTo>
                  <a:lnTo>
                    <a:pt x="590469" y="345373"/>
                  </a:lnTo>
                  <a:lnTo>
                    <a:pt x="594359" y="297180"/>
                  </a:lnTo>
                  <a:lnTo>
                    <a:pt x="590469" y="248986"/>
                  </a:lnTo>
                  <a:lnTo>
                    <a:pt x="579205" y="203265"/>
                  </a:lnTo>
                  <a:lnTo>
                    <a:pt x="561180" y="160628"/>
                  </a:lnTo>
                  <a:lnTo>
                    <a:pt x="537008" y="121688"/>
                  </a:lnTo>
                  <a:lnTo>
                    <a:pt x="507301" y="87058"/>
                  </a:lnTo>
                  <a:lnTo>
                    <a:pt x="472671" y="57351"/>
                  </a:lnTo>
                  <a:lnTo>
                    <a:pt x="433731" y="33179"/>
                  </a:lnTo>
                  <a:lnTo>
                    <a:pt x="391094" y="15154"/>
                  </a:lnTo>
                  <a:lnTo>
                    <a:pt x="345373" y="3890"/>
                  </a:lnTo>
                  <a:lnTo>
                    <a:pt x="29717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1240942" y="4840046"/>
            <a:ext cx="359537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Real-Time</a:t>
            </a:r>
            <a:r>
              <a:rPr dirty="0" sz="1900" spc="1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45">
                <a:solidFill>
                  <a:srgbClr val="2B4150"/>
                </a:solidFill>
                <a:latin typeface="Arial MT"/>
                <a:cs typeface="Arial MT"/>
              </a:rPr>
              <a:t>Resident</a:t>
            </a:r>
            <a:r>
              <a:rPr dirty="0" sz="1900" spc="5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95">
                <a:solidFill>
                  <a:srgbClr val="2B4150"/>
                </a:solidFill>
                <a:latin typeface="Arial MT"/>
                <a:cs typeface="Arial MT"/>
              </a:rPr>
              <a:t>Monitoring</a:t>
            </a:r>
            <a:endParaRPr sz="1900">
              <a:latin typeface="Arial MT"/>
              <a:cs typeface="Arial M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5294376" y="3874008"/>
            <a:ext cx="4041775" cy="1807845"/>
            <a:chOff x="5294376" y="3874008"/>
            <a:chExt cx="4041775" cy="1807845"/>
          </a:xfrm>
        </p:grpSpPr>
        <p:sp>
          <p:nvSpPr>
            <p:cNvPr id="21" name="object 21"/>
            <p:cNvSpPr/>
            <p:nvPr/>
          </p:nvSpPr>
          <p:spPr>
            <a:xfrm>
              <a:off x="5294376" y="3874008"/>
              <a:ext cx="4041775" cy="1807845"/>
            </a:xfrm>
            <a:custGeom>
              <a:avLst/>
              <a:gdLst/>
              <a:ahLst/>
              <a:cxnLst/>
              <a:rect l="l" t="t" r="r" b="b"/>
              <a:pathLst>
                <a:path w="4041775" h="1807845">
                  <a:moveTo>
                    <a:pt x="4011929" y="0"/>
                  </a:moveTo>
                  <a:lnTo>
                    <a:pt x="29718" y="0"/>
                  </a:lnTo>
                  <a:lnTo>
                    <a:pt x="18162" y="2339"/>
                  </a:lnTo>
                  <a:lnTo>
                    <a:pt x="8715" y="8715"/>
                  </a:lnTo>
                  <a:lnTo>
                    <a:pt x="2339" y="18162"/>
                  </a:lnTo>
                  <a:lnTo>
                    <a:pt x="0" y="29717"/>
                  </a:lnTo>
                  <a:lnTo>
                    <a:pt x="0" y="1777745"/>
                  </a:lnTo>
                  <a:lnTo>
                    <a:pt x="2339" y="1789301"/>
                  </a:lnTo>
                  <a:lnTo>
                    <a:pt x="8715" y="1798748"/>
                  </a:lnTo>
                  <a:lnTo>
                    <a:pt x="18162" y="1805124"/>
                  </a:lnTo>
                  <a:lnTo>
                    <a:pt x="29718" y="1807464"/>
                  </a:lnTo>
                  <a:lnTo>
                    <a:pt x="4011929" y="1807464"/>
                  </a:lnTo>
                  <a:lnTo>
                    <a:pt x="4023485" y="1805124"/>
                  </a:lnTo>
                  <a:lnTo>
                    <a:pt x="4032932" y="1798748"/>
                  </a:lnTo>
                  <a:lnTo>
                    <a:pt x="4039308" y="1789301"/>
                  </a:lnTo>
                  <a:lnTo>
                    <a:pt x="4041648" y="1777745"/>
                  </a:lnTo>
                  <a:lnTo>
                    <a:pt x="4041648" y="29717"/>
                  </a:lnTo>
                  <a:lnTo>
                    <a:pt x="4039308" y="18162"/>
                  </a:lnTo>
                  <a:lnTo>
                    <a:pt x="4032932" y="8715"/>
                  </a:lnTo>
                  <a:lnTo>
                    <a:pt x="4023485" y="2339"/>
                  </a:lnTo>
                  <a:lnTo>
                    <a:pt x="401192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492496" y="4072128"/>
              <a:ext cx="594360" cy="594360"/>
            </a:xfrm>
            <a:custGeom>
              <a:avLst/>
              <a:gdLst/>
              <a:ahLst/>
              <a:cxnLst/>
              <a:rect l="l" t="t" r="r" b="b"/>
              <a:pathLst>
                <a:path w="594360" h="594360">
                  <a:moveTo>
                    <a:pt x="297179" y="0"/>
                  </a:moveTo>
                  <a:lnTo>
                    <a:pt x="248986" y="3890"/>
                  </a:lnTo>
                  <a:lnTo>
                    <a:pt x="203265" y="15154"/>
                  </a:lnTo>
                  <a:lnTo>
                    <a:pt x="160628" y="33179"/>
                  </a:lnTo>
                  <a:lnTo>
                    <a:pt x="121688" y="57351"/>
                  </a:lnTo>
                  <a:lnTo>
                    <a:pt x="87058" y="87058"/>
                  </a:lnTo>
                  <a:lnTo>
                    <a:pt x="57351" y="121688"/>
                  </a:lnTo>
                  <a:lnTo>
                    <a:pt x="33179" y="160628"/>
                  </a:lnTo>
                  <a:lnTo>
                    <a:pt x="15154" y="203265"/>
                  </a:lnTo>
                  <a:lnTo>
                    <a:pt x="3890" y="248986"/>
                  </a:lnTo>
                  <a:lnTo>
                    <a:pt x="0" y="297180"/>
                  </a:lnTo>
                  <a:lnTo>
                    <a:pt x="3890" y="345373"/>
                  </a:lnTo>
                  <a:lnTo>
                    <a:pt x="15154" y="391094"/>
                  </a:lnTo>
                  <a:lnTo>
                    <a:pt x="33179" y="433731"/>
                  </a:lnTo>
                  <a:lnTo>
                    <a:pt x="57351" y="472671"/>
                  </a:lnTo>
                  <a:lnTo>
                    <a:pt x="87058" y="507301"/>
                  </a:lnTo>
                  <a:lnTo>
                    <a:pt x="121688" y="537008"/>
                  </a:lnTo>
                  <a:lnTo>
                    <a:pt x="160628" y="561180"/>
                  </a:lnTo>
                  <a:lnTo>
                    <a:pt x="203265" y="579205"/>
                  </a:lnTo>
                  <a:lnTo>
                    <a:pt x="248986" y="590469"/>
                  </a:lnTo>
                  <a:lnTo>
                    <a:pt x="297179" y="594360"/>
                  </a:lnTo>
                  <a:lnTo>
                    <a:pt x="345373" y="590469"/>
                  </a:lnTo>
                  <a:lnTo>
                    <a:pt x="391094" y="579205"/>
                  </a:lnTo>
                  <a:lnTo>
                    <a:pt x="433731" y="561180"/>
                  </a:lnTo>
                  <a:lnTo>
                    <a:pt x="472671" y="537008"/>
                  </a:lnTo>
                  <a:lnTo>
                    <a:pt x="507301" y="507301"/>
                  </a:lnTo>
                  <a:lnTo>
                    <a:pt x="537008" y="472671"/>
                  </a:lnTo>
                  <a:lnTo>
                    <a:pt x="561180" y="433731"/>
                  </a:lnTo>
                  <a:lnTo>
                    <a:pt x="579205" y="391094"/>
                  </a:lnTo>
                  <a:lnTo>
                    <a:pt x="590469" y="345373"/>
                  </a:lnTo>
                  <a:lnTo>
                    <a:pt x="594359" y="297180"/>
                  </a:lnTo>
                  <a:lnTo>
                    <a:pt x="590469" y="248986"/>
                  </a:lnTo>
                  <a:lnTo>
                    <a:pt x="579205" y="203265"/>
                  </a:lnTo>
                  <a:lnTo>
                    <a:pt x="561180" y="160628"/>
                  </a:lnTo>
                  <a:lnTo>
                    <a:pt x="537008" y="121688"/>
                  </a:lnTo>
                  <a:lnTo>
                    <a:pt x="507301" y="87058"/>
                  </a:lnTo>
                  <a:lnTo>
                    <a:pt x="472671" y="57351"/>
                  </a:lnTo>
                  <a:lnTo>
                    <a:pt x="433731" y="33179"/>
                  </a:lnTo>
                  <a:lnTo>
                    <a:pt x="391094" y="15154"/>
                  </a:lnTo>
                  <a:lnTo>
                    <a:pt x="345373" y="3890"/>
                  </a:lnTo>
                  <a:lnTo>
                    <a:pt x="29717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5483097" y="4811783"/>
            <a:ext cx="3491229" cy="64833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dirty="0" sz="1900" spc="75">
                <a:solidFill>
                  <a:srgbClr val="2B4150"/>
                </a:solidFill>
                <a:latin typeface="Arial MT"/>
                <a:cs typeface="Arial MT"/>
              </a:rPr>
              <a:t>Operational</a:t>
            </a:r>
            <a:r>
              <a:rPr dirty="0" sz="1900" spc="12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Logistics</a:t>
            </a:r>
            <a:r>
              <a:rPr dirty="0" sz="1900" spc="18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(Shifts</a:t>
            </a:r>
            <a:r>
              <a:rPr dirty="0" sz="1900" spc="15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254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endParaRPr sz="19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1900" spc="60">
                <a:solidFill>
                  <a:srgbClr val="2B4150"/>
                </a:solidFill>
                <a:latin typeface="Arial MT"/>
                <a:cs typeface="Arial MT"/>
              </a:rPr>
              <a:t>Attendance)</a:t>
            </a:r>
            <a:endParaRPr sz="1900">
              <a:latin typeface="Arial MT"/>
              <a:cs typeface="Arial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9534143" y="3874008"/>
            <a:ext cx="4044950" cy="1807845"/>
            <a:chOff x="9534143" y="3874008"/>
            <a:chExt cx="4044950" cy="1807845"/>
          </a:xfrm>
        </p:grpSpPr>
        <p:sp>
          <p:nvSpPr>
            <p:cNvPr id="25" name="object 25"/>
            <p:cNvSpPr/>
            <p:nvPr/>
          </p:nvSpPr>
          <p:spPr>
            <a:xfrm>
              <a:off x="9534143" y="3874008"/>
              <a:ext cx="4044950" cy="1807845"/>
            </a:xfrm>
            <a:custGeom>
              <a:avLst/>
              <a:gdLst/>
              <a:ahLst/>
              <a:cxnLst/>
              <a:rect l="l" t="t" r="r" b="b"/>
              <a:pathLst>
                <a:path w="4044950" h="1807845">
                  <a:moveTo>
                    <a:pt x="4014977" y="0"/>
                  </a:moveTo>
                  <a:lnTo>
                    <a:pt x="29717" y="0"/>
                  </a:lnTo>
                  <a:lnTo>
                    <a:pt x="18162" y="2339"/>
                  </a:lnTo>
                  <a:lnTo>
                    <a:pt x="8715" y="8715"/>
                  </a:lnTo>
                  <a:lnTo>
                    <a:pt x="2339" y="18162"/>
                  </a:lnTo>
                  <a:lnTo>
                    <a:pt x="0" y="29717"/>
                  </a:lnTo>
                  <a:lnTo>
                    <a:pt x="0" y="1777745"/>
                  </a:lnTo>
                  <a:lnTo>
                    <a:pt x="2339" y="1789301"/>
                  </a:lnTo>
                  <a:lnTo>
                    <a:pt x="8715" y="1798748"/>
                  </a:lnTo>
                  <a:lnTo>
                    <a:pt x="18162" y="1805124"/>
                  </a:lnTo>
                  <a:lnTo>
                    <a:pt x="29717" y="1807464"/>
                  </a:lnTo>
                  <a:lnTo>
                    <a:pt x="4014977" y="1807464"/>
                  </a:lnTo>
                  <a:lnTo>
                    <a:pt x="4026533" y="1805124"/>
                  </a:lnTo>
                  <a:lnTo>
                    <a:pt x="4035980" y="1798748"/>
                  </a:lnTo>
                  <a:lnTo>
                    <a:pt x="4042356" y="1789301"/>
                  </a:lnTo>
                  <a:lnTo>
                    <a:pt x="4044696" y="1777745"/>
                  </a:lnTo>
                  <a:lnTo>
                    <a:pt x="4044696" y="29717"/>
                  </a:lnTo>
                  <a:lnTo>
                    <a:pt x="4042356" y="18162"/>
                  </a:lnTo>
                  <a:lnTo>
                    <a:pt x="4035980" y="8715"/>
                  </a:lnTo>
                  <a:lnTo>
                    <a:pt x="4026533" y="2339"/>
                  </a:lnTo>
                  <a:lnTo>
                    <a:pt x="4014977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732263" y="4072128"/>
              <a:ext cx="594360" cy="594360"/>
            </a:xfrm>
            <a:custGeom>
              <a:avLst/>
              <a:gdLst/>
              <a:ahLst/>
              <a:cxnLst/>
              <a:rect l="l" t="t" r="r" b="b"/>
              <a:pathLst>
                <a:path w="594359" h="594360">
                  <a:moveTo>
                    <a:pt x="297179" y="0"/>
                  </a:moveTo>
                  <a:lnTo>
                    <a:pt x="248986" y="3890"/>
                  </a:lnTo>
                  <a:lnTo>
                    <a:pt x="203265" y="15154"/>
                  </a:lnTo>
                  <a:lnTo>
                    <a:pt x="160628" y="33179"/>
                  </a:lnTo>
                  <a:lnTo>
                    <a:pt x="121688" y="57351"/>
                  </a:lnTo>
                  <a:lnTo>
                    <a:pt x="87058" y="87058"/>
                  </a:lnTo>
                  <a:lnTo>
                    <a:pt x="57351" y="121688"/>
                  </a:lnTo>
                  <a:lnTo>
                    <a:pt x="33179" y="160628"/>
                  </a:lnTo>
                  <a:lnTo>
                    <a:pt x="15154" y="203265"/>
                  </a:lnTo>
                  <a:lnTo>
                    <a:pt x="3890" y="248986"/>
                  </a:lnTo>
                  <a:lnTo>
                    <a:pt x="0" y="297180"/>
                  </a:lnTo>
                  <a:lnTo>
                    <a:pt x="3890" y="345373"/>
                  </a:lnTo>
                  <a:lnTo>
                    <a:pt x="15154" y="391094"/>
                  </a:lnTo>
                  <a:lnTo>
                    <a:pt x="33179" y="433731"/>
                  </a:lnTo>
                  <a:lnTo>
                    <a:pt x="57351" y="472671"/>
                  </a:lnTo>
                  <a:lnTo>
                    <a:pt x="87058" y="507301"/>
                  </a:lnTo>
                  <a:lnTo>
                    <a:pt x="121688" y="537008"/>
                  </a:lnTo>
                  <a:lnTo>
                    <a:pt x="160628" y="561180"/>
                  </a:lnTo>
                  <a:lnTo>
                    <a:pt x="203265" y="579205"/>
                  </a:lnTo>
                  <a:lnTo>
                    <a:pt x="248986" y="590469"/>
                  </a:lnTo>
                  <a:lnTo>
                    <a:pt x="297179" y="594360"/>
                  </a:lnTo>
                  <a:lnTo>
                    <a:pt x="345373" y="590469"/>
                  </a:lnTo>
                  <a:lnTo>
                    <a:pt x="391094" y="579205"/>
                  </a:lnTo>
                  <a:lnTo>
                    <a:pt x="433731" y="561180"/>
                  </a:lnTo>
                  <a:lnTo>
                    <a:pt x="472671" y="537008"/>
                  </a:lnTo>
                  <a:lnTo>
                    <a:pt x="507301" y="507301"/>
                  </a:lnTo>
                  <a:lnTo>
                    <a:pt x="537008" y="472671"/>
                  </a:lnTo>
                  <a:lnTo>
                    <a:pt x="561180" y="433731"/>
                  </a:lnTo>
                  <a:lnTo>
                    <a:pt x="579205" y="391094"/>
                  </a:lnTo>
                  <a:lnTo>
                    <a:pt x="590469" y="345373"/>
                  </a:lnTo>
                  <a:lnTo>
                    <a:pt x="594359" y="297180"/>
                  </a:lnTo>
                  <a:lnTo>
                    <a:pt x="590469" y="248986"/>
                  </a:lnTo>
                  <a:lnTo>
                    <a:pt x="579205" y="203265"/>
                  </a:lnTo>
                  <a:lnTo>
                    <a:pt x="561180" y="160628"/>
                  </a:lnTo>
                  <a:lnTo>
                    <a:pt x="537008" y="121688"/>
                  </a:lnTo>
                  <a:lnTo>
                    <a:pt x="507301" y="87058"/>
                  </a:lnTo>
                  <a:lnTo>
                    <a:pt x="472671" y="57351"/>
                  </a:lnTo>
                  <a:lnTo>
                    <a:pt x="433731" y="33179"/>
                  </a:lnTo>
                  <a:lnTo>
                    <a:pt x="391094" y="15154"/>
                  </a:lnTo>
                  <a:lnTo>
                    <a:pt x="345373" y="3890"/>
                  </a:lnTo>
                  <a:lnTo>
                    <a:pt x="29717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9725406" y="4840046"/>
            <a:ext cx="3637279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The</a:t>
            </a:r>
            <a:r>
              <a:rPr dirty="0" sz="1900" spc="9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Emergency</a:t>
            </a:r>
            <a:r>
              <a:rPr dirty="0" sz="1900" spc="1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55">
                <a:solidFill>
                  <a:srgbClr val="2B4150"/>
                </a:solidFill>
                <a:latin typeface="Arial MT"/>
                <a:cs typeface="Arial MT"/>
              </a:rPr>
              <a:t>Dispatch</a:t>
            </a:r>
            <a:r>
              <a:rPr dirty="0" sz="1900" spc="1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-10">
                <a:solidFill>
                  <a:srgbClr val="2B4150"/>
                </a:solidFill>
                <a:latin typeface="Arial MT"/>
                <a:cs typeface="Arial MT"/>
              </a:rPr>
              <a:t>Center</a:t>
            </a:r>
            <a:endParaRPr sz="1900">
              <a:latin typeface="Arial MT"/>
              <a:cs typeface="Arial M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051560" y="5879591"/>
            <a:ext cx="6166485" cy="1496695"/>
            <a:chOff x="1051560" y="5879591"/>
            <a:chExt cx="6166485" cy="1496695"/>
          </a:xfrm>
        </p:grpSpPr>
        <p:sp>
          <p:nvSpPr>
            <p:cNvPr id="29" name="object 29"/>
            <p:cNvSpPr/>
            <p:nvPr/>
          </p:nvSpPr>
          <p:spPr>
            <a:xfrm>
              <a:off x="1051560" y="5879591"/>
              <a:ext cx="6166485" cy="1496695"/>
            </a:xfrm>
            <a:custGeom>
              <a:avLst/>
              <a:gdLst/>
              <a:ahLst/>
              <a:cxnLst/>
              <a:rect l="l" t="t" r="r" b="b"/>
              <a:pathLst>
                <a:path w="6166484" h="1496695">
                  <a:moveTo>
                    <a:pt x="6136386" y="0"/>
                  </a:moveTo>
                  <a:lnTo>
                    <a:pt x="29692" y="0"/>
                  </a:lnTo>
                  <a:lnTo>
                    <a:pt x="18136" y="2339"/>
                  </a:lnTo>
                  <a:lnTo>
                    <a:pt x="8697" y="8715"/>
                  </a:lnTo>
                  <a:lnTo>
                    <a:pt x="2333" y="18162"/>
                  </a:lnTo>
                  <a:lnTo>
                    <a:pt x="0" y="29717"/>
                  </a:lnTo>
                  <a:lnTo>
                    <a:pt x="0" y="1466875"/>
                  </a:lnTo>
                  <a:lnTo>
                    <a:pt x="2333" y="1478431"/>
                  </a:lnTo>
                  <a:lnTo>
                    <a:pt x="8697" y="1487870"/>
                  </a:lnTo>
                  <a:lnTo>
                    <a:pt x="18136" y="1494234"/>
                  </a:lnTo>
                  <a:lnTo>
                    <a:pt x="29692" y="1496567"/>
                  </a:lnTo>
                  <a:lnTo>
                    <a:pt x="6136386" y="1496567"/>
                  </a:lnTo>
                  <a:lnTo>
                    <a:pt x="6147941" y="1494234"/>
                  </a:lnTo>
                  <a:lnTo>
                    <a:pt x="6157388" y="1487870"/>
                  </a:lnTo>
                  <a:lnTo>
                    <a:pt x="6163764" y="1478431"/>
                  </a:lnTo>
                  <a:lnTo>
                    <a:pt x="6166104" y="1466875"/>
                  </a:lnTo>
                  <a:lnTo>
                    <a:pt x="6166104" y="29717"/>
                  </a:lnTo>
                  <a:lnTo>
                    <a:pt x="6163764" y="18162"/>
                  </a:lnTo>
                  <a:lnTo>
                    <a:pt x="6157388" y="8715"/>
                  </a:lnTo>
                  <a:lnTo>
                    <a:pt x="6147941" y="2339"/>
                  </a:lnTo>
                  <a:lnTo>
                    <a:pt x="6136386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249680" y="6074663"/>
              <a:ext cx="594360" cy="594360"/>
            </a:xfrm>
            <a:custGeom>
              <a:avLst/>
              <a:gdLst/>
              <a:ahLst/>
              <a:cxnLst/>
              <a:rect l="l" t="t" r="r" b="b"/>
              <a:pathLst>
                <a:path w="594360" h="594359">
                  <a:moveTo>
                    <a:pt x="297179" y="0"/>
                  </a:moveTo>
                  <a:lnTo>
                    <a:pt x="248986" y="3890"/>
                  </a:lnTo>
                  <a:lnTo>
                    <a:pt x="203265" y="15154"/>
                  </a:lnTo>
                  <a:lnTo>
                    <a:pt x="160628" y="33179"/>
                  </a:lnTo>
                  <a:lnTo>
                    <a:pt x="121688" y="57351"/>
                  </a:lnTo>
                  <a:lnTo>
                    <a:pt x="87058" y="87058"/>
                  </a:lnTo>
                  <a:lnTo>
                    <a:pt x="57351" y="121688"/>
                  </a:lnTo>
                  <a:lnTo>
                    <a:pt x="33179" y="160628"/>
                  </a:lnTo>
                  <a:lnTo>
                    <a:pt x="15154" y="203265"/>
                  </a:lnTo>
                  <a:lnTo>
                    <a:pt x="3890" y="248986"/>
                  </a:lnTo>
                  <a:lnTo>
                    <a:pt x="0" y="297180"/>
                  </a:lnTo>
                  <a:lnTo>
                    <a:pt x="3890" y="345373"/>
                  </a:lnTo>
                  <a:lnTo>
                    <a:pt x="15154" y="391094"/>
                  </a:lnTo>
                  <a:lnTo>
                    <a:pt x="33179" y="433731"/>
                  </a:lnTo>
                  <a:lnTo>
                    <a:pt x="57351" y="472671"/>
                  </a:lnTo>
                  <a:lnTo>
                    <a:pt x="87058" y="507301"/>
                  </a:lnTo>
                  <a:lnTo>
                    <a:pt x="121688" y="537008"/>
                  </a:lnTo>
                  <a:lnTo>
                    <a:pt x="160628" y="561180"/>
                  </a:lnTo>
                  <a:lnTo>
                    <a:pt x="203265" y="579205"/>
                  </a:lnTo>
                  <a:lnTo>
                    <a:pt x="248986" y="590469"/>
                  </a:lnTo>
                  <a:lnTo>
                    <a:pt x="297179" y="594360"/>
                  </a:lnTo>
                  <a:lnTo>
                    <a:pt x="345373" y="590469"/>
                  </a:lnTo>
                  <a:lnTo>
                    <a:pt x="391094" y="579205"/>
                  </a:lnTo>
                  <a:lnTo>
                    <a:pt x="433731" y="561180"/>
                  </a:lnTo>
                  <a:lnTo>
                    <a:pt x="472671" y="537008"/>
                  </a:lnTo>
                  <a:lnTo>
                    <a:pt x="507301" y="507301"/>
                  </a:lnTo>
                  <a:lnTo>
                    <a:pt x="537008" y="472671"/>
                  </a:lnTo>
                  <a:lnTo>
                    <a:pt x="561180" y="433731"/>
                  </a:lnTo>
                  <a:lnTo>
                    <a:pt x="579205" y="391094"/>
                  </a:lnTo>
                  <a:lnTo>
                    <a:pt x="590469" y="345373"/>
                  </a:lnTo>
                  <a:lnTo>
                    <a:pt x="594359" y="297180"/>
                  </a:lnTo>
                  <a:lnTo>
                    <a:pt x="590469" y="248986"/>
                  </a:lnTo>
                  <a:lnTo>
                    <a:pt x="579205" y="203265"/>
                  </a:lnTo>
                  <a:lnTo>
                    <a:pt x="561180" y="160628"/>
                  </a:lnTo>
                  <a:lnTo>
                    <a:pt x="537008" y="121688"/>
                  </a:lnTo>
                  <a:lnTo>
                    <a:pt x="507301" y="87058"/>
                  </a:lnTo>
                  <a:lnTo>
                    <a:pt x="472671" y="57351"/>
                  </a:lnTo>
                  <a:lnTo>
                    <a:pt x="433731" y="33179"/>
                  </a:lnTo>
                  <a:lnTo>
                    <a:pt x="391094" y="15154"/>
                  </a:lnTo>
                  <a:lnTo>
                    <a:pt x="345373" y="3890"/>
                  </a:lnTo>
                  <a:lnTo>
                    <a:pt x="29717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240942" y="6845909"/>
            <a:ext cx="541972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120">
                <a:solidFill>
                  <a:srgbClr val="2B4150"/>
                </a:solidFill>
                <a:latin typeface="Arial MT"/>
                <a:cs typeface="Arial MT"/>
              </a:rPr>
              <a:t>Safety</a:t>
            </a:r>
            <a:r>
              <a:rPr dirty="0" sz="1900" spc="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60">
                <a:solidFill>
                  <a:srgbClr val="2B4150"/>
                </a:solidFill>
                <a:latin typeface="Arial MT"/>
                <a:cs typeface="Arial MT"/>
              </a:rPr>
              <a:t>Governance</a:t>
            </a:r>
            <a:r>
              <a:rPr dirty="0" sz="1900" spc="-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(Alerts </a:t>
            </a:r>
            <a:r>
              <a:rPr dirty="0" sz="1900" spc="315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900" spc="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75">
                <a:solidFill>
                  <a:srgbClr val="2B4150"/>
                </a:solidFill>
                <a:latin typeface="Arial MT"/>
                <a:cs typeface="Arial MT"/>
              </a:rPr>
              <a:t>Incident</a:t>
            </a:r>
            <a:r>
              <a:rPr dirty="0" sz="1900" spc="-10">
                <a:solidFill>
                  <a:srgbClr val="2B4150"/>
                </a:solidFill>
                <a:latin typeface="Arial MT"/>
                <a:cs typeface="Arial MT"/>
              </a:rPr>
              <a:t> Tracking)</a:t>
            </a:r>
            <a:endParaRPr sz="1900">
              <a:latin typeface="Arial MT"/>
              <a:cs typeface="Arial MT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7412735" y="5879591"/>
            <a:ext cx="6166485" cy="1496695"/>
            <a:chOff x="7412735" y="5879591"/>
            <a:chExt cx="6166485" cy="1496695"/>
          </a:xfrm>
        </p:grpSpPr>
        <p:sp>
          <p:nvSpPr>
            <p:cNvPr id="33" name="object 33"/>
            <p:cNvSpPr/>
            <p:nvPr/>
          </p:nvSpPr>
          <p:spPr>
            <a:xfrm>
              <a:off x="7412735" y="5879591"/>
              <a:ext cx="6166485" cy="1496695"/>
            </a:xfrm>
            <a:custGeom>
              <a:avLst/>
              <a:gdLst/>
              <a:ahLst/>
              <a:cxnLst/>
              <a:rect l="l" t="t" r="r" b="b"/>
              <a:pathLst>
                <a:path w="6166484" h="1496695">
                  <a:moveTo>
                    <a:pt x="6136385" y="0"/>
                  </a:moveTo>
                  <a:lnTo>
                    <a:pt x="29718" y="0"/>
                  </a:lnTo>
                  <a:lnTo>
                    <a:pt x="18162" y="2339"/>
                  </a:lnTo>
                  <a:lnTo>
                    <a:pt x="8715" y="8715"/>
                  </a:lnTo>
                  <a:lnTo>
                    <a:pt x="2339" y="18162"/>
                  </a:lnTo>
                  <a:lnTo>
                    <a:pt x="0" y="29717"/>
                  </a:lnTo>
                  <a:lnTo>
                    <a:pt x="0" y="1466875"/>
                  </a:lnTo>
                  <a:lnTo>
                    <a:pt x="2339" y="1478431"/>
                  </a:lnTo>
                  <a:lnTo>
                    <a:pt x="8715" y="1487870"/>
                  </a:lnTo>
                  <a:lnTo>
                    <a:pt x="18162" y="1494234"/>
                  </a:lnTo>
                  <a:lnTo>
                    <a:pt x="29718" y="1496567"/>
                  </a:lnTo>
                  <a:lnTo>
                    <a:pt x="6136385" y="1496567"/>
                  </a:lnTo>
                  <a:lnTo>
                    <a:pt x="6147941" y="1494234"/>
                  </a:lnTo>
                  <a:lnTo>
                    <a:pt x="6157388" y="1487870"/>
                  </a:lnTo>
                  <a:lnTo>
                    <a:pt x="6163764" y="1478431"/>
                  </a:lnTo>
                  <a:lnTo>
                    <a:pt x="6166104" y="1466875"/>
                  </a:lnTo>
                  <a:lnTo>
                    <a:pt x="6166104" y="29717"/>
                  </a:lnTo>
                  <a:lnTo>
                    <a:pt x="6163764" y="18162"/>
                  </a:lnTo>
                  <a:lnTo>
                    <a:pt x="6157388" y="8715"/>
                  </a:lnTo>
                  <a:lnTo>
                    <a:pt x="6147941" y="2339"/>
                  </a:lnTo>
                  <a:lnTo>
                    <a:pt x="6136385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7610855" y="6074663"/>
              <a:ext cx="594360" cy="594360"/>
            </a:xfrm>
            <a:custGeom>
              <a:avLst/>
              <a:gdLst/>
              <a:ahLst/>
              <a:cxnLst/>
              <a:rect l="l" t="t" r="r" b="b"/>
              <a:pathLst>
                <a:path w="594359" h="594359">
                  <a:moveTo>
                    <a:pt x="297179" y="0"/>
                  </a:moveTo>
                  <a:lnTo>
                    <a:pt x="248986" y="3890"/>
                  </a:lnTo>
                  <a:lnTo>
                    <a:pt x="203265" y="15154"/>
                  </a:lnTo>
                  <a:lnTo>
                    <a:pt x="160628" y="33179"/>
                  </a:lnTo>
                  <a:lnTo>
                    <a:pt x="121688" y="57351"/>
                  </a:lnTo>
                  <a:lnTo>
                    <a:pt x="87058" y="87058"/>
                  </a:lnTo>
                  <a:lnTo>
                    <a:pt x="57351" y="121688"/>
                  </a:lnTo>
                  <a:lnTo>
                    <a:pt x="33179" y="160628"/>
                  </a:lnTo>
                  <a:lnTo>
                    <a:pt x="15154" y="203265"/>
                  </a:lnTo>
                  <a:lnTo>
                    <a:pt x="3890" y="248986"/>
                  </a:lnTo>
                  <a:lnTo>
                    <a:pt x="0" y="297180"/>
                  </a:lnTo>
                  <a:lnTo>
                    <a:pt x="3890" y="345373"/>
                  </a:lnTo>
                  <a:lnTo>
                    <a:pt x="15154" y="391094"/>
                  </a:lnTo>
                  <a:lnTo>
                    <a:pt x="33179" y="433731"/>
                  </a:lnTo>
                  <a:lnTo>
                    <a:pt x="57351" y="472671"/>
                  </a:lnTo>
                  <a:lnTo>
                    <a:pt x="87058" y="507301"/>
                  </a:lnTo>
                  <a:lnTo>
                    <a:pt x="121688" y="537008"/>
                  </a:lnTo>
                  <a:lnTo>
                    <a:pt x="160628" y="561180"/>
                  </a:lnTo>
                  <a:lnTo>
                    <a:pt x="203265" y="579205"/>
                  </a:lnTo>
                  <a:lnTo>
                    <a:pt x="248986" y="590469"/>
                  </a:lnTo>
                  <a:lnTo>
                    <a:pt x="297179" y="594360"/>
                  </a:lnTo>
                  <a:lnTo>
                    <a:pt x="345373" y="590469"/>
                  </a:lnTo>
                  <a:lnTo>
                    <a:pt x="391094" y="579205"/>
                  </a:lnTo>
                  <a:lnTo>
                    <a:pt x="433731" y="561180"/>
                  </a:lnTo>
                  <a:lnTo>
                    <a:pt x="472671" y="537008"/>
                  </a:lnTo>
                  <a:lnTo>
                    <a:pt x="507301" y="507301"/>
                  </a:lnTo>
                  <a:lnTo>
                    <a:pt x="537008" y="472671"/>
                  </a:lnTo>
                  <a:lnTo>
                    <a:pt x="561180" y="433731"/>
                  </a:lnTo>
                  <a:lnTo>
                    <a:pt x="579205" y="391094"/>
                  </a:lnTo>
                  <a:lnTo>
                    <a:pt x="590469" y="345373"/>
                  </a:lnTo>
                  <a:lnTo>
                    <a:pt x="594360" y="297180"/>
                  </a:lnTo>
                  <a:lnTo>
                    <a:pt x="590469" y="248986"/>
                  </a:lnTo>
                  <a:lnTo>
                    <a:pt x="579205" y="203265"/>
                  </a:lnTo>
                  <a:lnTo>
                    <a:pt x="561180" y="160628"/>
                  </a:lnTo>
                  <a:lnTo>
                    <a:pt x="537008" y="121688"/>
                  </a:lnTo>
                  <a:lnTo>
                    <a:pt x="507301" y="87058"/>
                  </a:lnTo>
                  <a:lnTo>
                    <a:pt x="472671" y="57351"/>
                  </a:lnTo>
                  <a:lnTo>
                    <a:pt x="433731" y="33179"/>
                  </a:lnTo>
                  <a:lnTo>
                    <a:pt x="391094" y="15154"/>
                  </a:lnTo>
                  <a:lnTo>
                    <a:pt x="345373" y="3890"/>
                  </a:lnTo>
                  <a:lnTo>
                    <a:pt x="297179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7604252" y="6845909"/>
            <a:ext cx="460819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>
                <a:solidFill>
                  <a:srgbClr val="2B4150"/>
                </a:solidFill>
                <a:latin typeface="Arial MT"/>
                <a:cs typeface="Arial MT"/>
              </a:rPr>
              <a:t>Financial</a:t>
            </a:r>
            <a:r>
              <a:rPr dirty="0" sz="1900" spc="1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170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r>
              <a:rPr dirty="0" sz="1900" spc="-4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315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900" spc="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900" spc="60">
                <a:solidFill>
                  <a:srgbClr val="2B4150"/>
                </a:solidFill>
                <a:latin typeface="Arial MT"/>
                <a:cs typeface="Arial MT"/>
              </a:rPr>
              <a:t>Sustainability</a:t>
            </a:r>
            <a:endParaRPr sz="19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25"/>
              <a:t> </a:t>
            </a:r>
            <a:r>
              <a:rPr dirty="0" sz="4000" spc="95"/>
              <a:t>Features</a:t>
            </a:r>
            <a:r>
              <a:rPr dirty="0" sz="4000" spc="-130"/>
              <a:t> </a:t>
            </a:r>
            <a:r>
              <a:rPr dirty="0" sz="4000" spc="-20"/>
              <a:t>For</a:t>
            </a:r>
            <a:r>
              <a:rPr dirty="0" sz="4000" spc="-105"/>
              <a:t> </a:t>
            </a:r>
            <a:r>
              <a:rPr dirty="0" sz="4000" spc="145"/>
              <a:t>Retirement</a:t>
            </a:r>
            <a:r>
              <a:rPr dirty="0" sz="4000" spc="-155"/>
              <a:t> </a:t>
            </a:r>
            <a:r>
              <a:rPr dirty="0" sz="4000" spc="180"/>
              <a:t>Home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2935224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3081528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2847" y="1746504"/>
            <a:ext cx="2788920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25"/>
              <a:t> </a:t>
            </a:r>
            <a:r>
              <a:rPr dirty="0" sz="4000" spc="95"/>
              <a:t>Features</a:t>
            </a:r>
            <a:r>
              <a:rPr dirty="0" sz="4000" spc="-130"/>
              <a:t> </a:t>
            </a:r>
            <a:r>
              <a:rPr dirty="0" sz="4000" spc="-20"/>
              <a:t>For</a:t>
            </a:r>
            <a:r>
              <a:rPr dirty="0" sz="4000" spc="-105"/>
              <a:t> </a:t>
            </a:r>
            <a:r>
              <a:rPr dirty="0" sz="4000" spc="145"/>
              <a:t>Retirement</a:t>
            </a:r>
            <a:r>
              <a:rPr dirty="0" sz="4000" spc="-155"/>
              <a:t> </a:t>
            </a:r>
            <a:r>
              <a:rPr dirty="0" sz="4000" spc="180"/>
              <a:t>Home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2999232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3011424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800" y="1746504"/>
            <a:ext cx="3090672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25"/>
              <a:t> </a:t>
            </a:r>
            <a:r>
              <a:rPr dirty="0" sz="4000" spc="95"/>
              <a:t>Features</a:t>
            </a:r>
            <a:r>
              <a:rPr dirty="0" sz="4000" spc="-130"/>
              <a:t> </a:t>
            </a:r>
            <a:r>
              <a:rPr dirty="0" sz="4000" spc="-20"/>
              <a:t>For</a:t>
            </a:r>
            <a:r>
              <a:rPr dirty="0" sz="4000" spc="-105"/>
              <a:t> </a:t>
            </a:r>
            <a:r>
              <a:rPr dirty="0" sz="4000" spc="145"/>
              <a:t>Retirement</a:t>
            </a:r>
            <a:r>
              <a:rPr dirty="0" sz="4000" spc="-155"/>
              <a:t> </a:t>
            </a:r>
            <a:r>
              <a:rPr dirty="0" sz="4000" spc="180"/>
              <a:t>Home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3032760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3002280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800" y="1746504"/>
            <a:ext cx="2929128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784351" y="2525395"/>
            <a:ext cx="2912745" cy="42799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650" spc="55"/>
              <a:t>Privacy</a:t>
            </a:r>
            <a:r>
              <a:rPr dirty="0" sz="2650" spc="-75"/>
              <a:t> </a:t>
            </a:r>
            <a:r>
              <a:rPr dirty="0" sz="2650" spc="420"/>
              <a:t>&amp;</a:t>
            </a:r>
            <a:r>
              <a:rPr dirty="0" sz="2650" spc="-10"/>
              <a:t> Security</a:t>
            </a:r>
            <a:endParaRPr sz="2650"/>
          </a:p>
        </p:txBody>
      </p:sp>
      <p:grpSp>
        <p:nvGrpSpPr>
          <p:cNvPr id="4" name="object 4"/>
          <p:cNvGrpSpPr/>
          <p:nvPr/>
        </p:nvGrpSpPr>
        <p:grpSpPr>
          <a:xfrm>
            <a:off x="792480" y="4053840"/>
            <a:ext cx="13045440" cy="1618615"/>
            <a:chOff x="792480" y="4053840"/>
            <a:chExt cx="13045440" cy="1618615"/>
          </a:xfrm>
        </p:grpSpPr>
        <p:sp>
          <p:nvSpPr>
            <p:cNvPr id="5" name="object 5"/>
            <p:cNvSpPr/>
            <p:nvPr/>
          </p:nvSpPr>
          <p:spPr>
            <a:xfrm>
              <a:off x="792480" y="4053839"/>
              <a:ext cx="13045440" cy="1618615"/>
            </a:xfrm>
            <a:custGeom>
              <a:avLst/>
              <a:gdLst/>
              <a:ahLst/>
              <a:cxnLst/>
              <a:rect l="l" t="t" r="r" b="b"/>
              <a:pathLst>
                <a:path w="13045440" h="1618614">
                  <a:moveTo>
                    <a:pt x="13045440" y="12"/>
                  </a:moveTo>
                  <a:lnTo>
                    <a:pt x="13011455" y="12"/>
                  </a:lnTo>
                  <a:lnTo>
                    <a:pt x="6488557" y="0"/>
                  </a:lnTo>
                  <a:lnTo>
                    <a:pt x="34124" y="0"/>
                  </a:lnTo>
                  <a:lnTo>
                    <a:pt x="20840" y="2679"/>
                  </a:lnTo>
                  <a:lnTo>
                    <a:pt x="9982" y="9969"/>
                  </a:lnTo>
                  <a:lnTo>
                    <a:pt x="2667" y="20789"/>
                  </a:lnTo>
                  <a:lnTo>
                    <a:pt x="0" y="34036"/>
                  </a:lnTo>
                  <a:lnTo>
                    <a:pt x="0" y="34163"/>
                  </a:lnTo>
                  <a:lnTo>
                    <a:pt x="0" y="776605"/>
                  </a:lnTo>
                  <a:lnTo>
                    <a:pt x="0" y="1584452"/>
                  </a:lnTo>
                  <a:lnTo>
                    <a:pt x="2667" y="1597710"/>
                  </a:lnTo>
                  <a:lnTo>
                    <a:pt x="9982" y="1608518"/>
                  </a:lnTo>
                  <a:lnTo>
                    <a:pt x="20815" y="1615821"/>
                  </a:lnTo>
                  <a:lnTo>
                    <a:pt x="34086" y="1618488"/>
                  </a:lnTo>
                  <a:lnTo>
                    <a:pt x="13011404" y="1618488"/>
                  </a:lnTo>
                  <a:lnTo>
                    <a:pt x="13024650" y="1615821"/>
                  </a:lnTo>
                  <a:lnTo>
                    <a:pt x="13035471" y="1608531"/>
                  </a:lnTo>
                  <a:lnTo>
                    <a:pt x="13042760" y="1597710"/>
                  </a:lnTo>
                  <a:lnTo>
                    <a:pt x="13045440" y="1584452"/>
                  </a:lnTo>
                  <a:lnTo>
                    <a:pt x="13045440" y="810768"/>
                  </a:lnTo>
                  <a:lnTo>
                    <a:pt x="13045440" y="34036"/>
                  </a:lnTo>
                  <a:lnTo>
                    <a:pt x="13045440" y="12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315199" y="4053840"/>
              <a:ext cx="30480" cy="810895"/>
            </a:xfrm>
            <a:custGeom>
              <a:avLst/>
              <a:gdLst/>
              <a:ahLst/>
              <a:cxnLst/>
              <a:rect l="l" t="t" r="r" b="b"/>
              <a:pathLst>
                <a:path w="30479" h="810895">
                  <a:moveTo>
                    <a:pt x="23622" y="0"/>
                  </a:moveTo>
                  <a:lnTo>
                    <a:pt x="6857" y="0"/>
                  </a:lnTo>
                  <a:lnTo>
                    <a:pt x="0" y="6858"/>
                  </a:lnTo>
                  <a:lnTo>
                    <a:pt x="0" y="15239"/>
                  </a:lnTo>
                  <a:lnTo>
                    <a:pt x="0" y="803910"/>
                  </a:lnTo>
                  <a:lnTo>
                    <a:pt x="6857" y="810768"/>
                  </a:lnTo>
                  <a:lnTo>
                    <a:pt x="23622" y="810768"/>
                  </a:lnTo>
                  <a:lnTo>
                    <a:pt x="30479" y="803910"/>
                  </a:lnTo>
                  <a:lnTo>
                    <a:pt x="30479" y="6858"/>
                  </a:lnTo>
                  <a:lnTo>
                    <a:pt x="23622" y="0"/>
                  </a:lnTo>
                  <a:close/>
                </a:path>
              </a:pathLst>
            </a:custGeom>
            <a:solidFill>
              <a:srgbClr val="D9D3C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031736" y="4175760"/>
              <a:ext cx="567055" cy="567055"/>
            </a:xfrm>
            <a:custGeom>
              <a:avLst/>
              <a:gdLst/>
              <a:ahLst/>
              <a:cxnLst/>
              <a:rect l="l" t="t" r="r" b="b"/>
              <a:pathLst>
                <a:path w="567054" h="567054">
                  <a:moveTo>
                    <a:pt x="532892" y="0"/>
                  </a:moveTo>
                  <a:lnTo>
                    <a:pt x="34036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532891"/>
                  </a:lnTo>
                  <a:lnTo>
                    <a:pt x="2674" y="546139"/>
                  </a:lnTo>
                  <a:lnTo>
                    <a:pt x="9969" y="556958"/>
                  </a:lnTo>
                  <a:lnTo>
                    <a:pt x="20788" y="564253"/>
                  </a:lnTo>
                  <a:lnTo>
                    <a:pt x="34036" y="566927"/>
                  </a:lnTo>
                  <a:lnTo>
                    <a:pt x="532892" y="566927"/>
                  </a:lnTo>
                  <a:lnTo>
                    <a:pt x="546139" y="564253"/>
                  </a:lnTo>
                  <a:lnTo>
                    <a:pt x="556958" y="556958"/>
                  </a:lnTo>
                  <a:lnTo>
                    <a:pt x="564253" y="546139"/>
                  </a:lnTo>
                  <a:lnTo>
                    <a:pt x="566928" y="532891"/>
                  </a:lnTo>
                  <a:lnTo>
                    <a:pt x="566928" y="34036"/>
                  </a:lnTo>
                  <a:lnTo>
                    <a:pt x="564253" y="20788"/>
                  </a:lnTo>
                  <a:lnTo>
                    <a:pt x="556958" y="9969"/>
                  </a:lnTo>
                  <a:lnTo>
                    <a:pt x="546139" y="2674"/>
                  </a:lnTo>
                  <a:lnTo>
                    <a:pt x="532892" y="0"/>
                  </a:lnTo>
                  <a:close/>
                </a:path>
              </a:pathLst>
            </a:custGeom>
            <a:solidFill>
              <a:srgbClr val="FFFB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031736" y="4175760"/>
              <a:ext cx="567055" cy="567055"/>
            </a:xfrm>
            <a:custGeom>
              <a:avLst/>
              <a:gdLst/>
              <a:ahLst/>
              <a:cxnLst/>
              <a:rect l="l" t="t" r="r" b="b"/>
              <a:pathLst>
                <a:path w="567054" h="567054">
                  <a:moveTo>
                    <a:pt x="0" y="34036"/>
                  </a:moveTo>
                  <a:lnTo>
                    <a:pt x="2674" y="20788"/>
                  </a:lnTo>
                  <a:lnTo>
                    <a:pt x="9969" y="9969"/>
                  </a:lnTo>
                  <a:lnTo>
                    <a:pt x="20788" y="2674"/>
                  </a:lnTo>
                  <a:lnTo>
                    <a:pt x="34036" y="0"/>
                  </a:lnTo>
                  <a:lnTo>
                    <a:pt x="532892" y="0"/>
                  </a:lnTo>
                  <a:lnTo>
                    <a:pt x="546139" y="2674"/>
                  </a:lnTo>
                  <a:lnTo>
                    <a:pt x="556958" y="9969"/>
                  </a:lnTo>
                  <a:lnTo>
                    <a:pt x="564253" y="20788"/>
                  </a:lnTo>
                  <a:lnTo>
                    <a:pt x="566928" y="34036"/>
                  </a:lnTo>
                  <a:lnTo>
                    <a:pt x="566928" y="532891"/>
                  </a:lnTo>
                  <a:lnTo>
                    <a:pt x="564253" y="546139"/>
                  </a:lnTo>
                  <a:lnTo>
                    <a:pt x="556958" y="556958"/>
                  </a:lnTo>
                  <a:lnTo>
                    <a:pt x="546139" y="564253"/>
                  </a:lnTo>
                  <a:lnTo>
                    <a:pt x="532892" y="566927"/>
                  </a:lnTo>
                  <a:lnTo>
                    <a:pt x="34036" y="566927"/>
                  </a:lnTo>
                  <a:lnTo>
                    <a:pt x="20788" y="564253"/>
                  </a:lnTo>
                  <a:lnTo>
                    <a:pt x="9969" y="556958"/>
                  </a:lnTo>
                  <a:lnTo>
                    <a:pt x="2674" y="546139"/>
                  </a:lnTo>
                  <a:lnTo>
                    <a:pt x="0" y="532891"/>
                  </a:lnTo>
                  <a:lnTo>
                    <a:pt x="0" y="34036"/>
                  </a:lnTo>
                  <a:close/>
                </a:path>
              </a:pathLst>
            </a:custGeom>
            <a:ln w="30480">
              <a:solidFill>
                <a:srgbClr val="D9D3C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92480" y="4864608"/>
              <a:ext cx="6522720" cy="807720"/>
            </a:xfrm>
            <a:custGeom>
              <a:avLst/>
              <a:gdLst/>
              <a:ahLst/>
              <a:cxnLst/>
              <a:rect l="l" t="t" r="r" b="b"/>
              <a:pathLst>
                <a:path w="6522720" h="807720">
                  <a:moveTo>
                    <a:pt x="6522720" y="0"/>
                  </a:moveTo>
                  <a:lnTo>
                    <a:pt x="0" y="0"/>
                  </a:lnTo>
                  <a:lnTo>
                    <a:pt x="0" y="807720"/>
                  </a:lnTo>
                  <a:lnTo>
                    <a:pt x="6522720" y="807720"/>
                  </a:lnTo>
                  <a:lnTo>
                    <a:pt x="6522720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92480" y="4864608"/>
              <a:ext cx="6522720" cy="30480"/>
            </a:xfrm>
            <a:custGeom>
              <a:avLst/>
              <a:gdLst/>
              <a:ahLst/>
              <a:cxnLst/>
              <a:rect l="l" t="t" r="r" b="b"/>
              <a:pathLst>
                <a:path w="6522720" h="30479">
                  <a:moveTo>
                    <a:pt x="6515862" y="0"/>
                  </a:moveTo>
                  <a:lnTo>
                    <a:pt x="6819" y="0"/>
                  </a:lnTo>
                  <a:lnTo>
                    <a:pt x="0" y="6857"/>
                  </a:lnTo>
                  <a:lnTo>
                    <a:pt x="0" y="15239"/>
                  </a:lnTo>
                  <a:lnTo>
                    <a:pt x="0" y="23621"/>
                  </a:lnTo>
                  <a:lnTo>
                    <a:pt x="6819" y="30479"/>
                  </a:lnTo>
                  <a:lnTo>
                    <a:pt x="6515862" y="30479"/>
                  </a:lnTo>
                  <a:lnTo>
                    <a:pt x="6522720" y="23621"/>
                  </a:lnTo>
                  <a:lnTo>
                    <a:pt x="6522720" y="6857"/>
                  </a:lnTo>
                  <a:lnTo>
                    <a:pt x="6515862" y="0"/>
                  </a:lnTo>
                  <a:close/>
                </a:path>
              </a:pathLst>
            </a:custGeom>
            <a:solidFill>
              <a:srgbClr val="D9D3C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784351" y="3474161"/>
            <a:ext cx="3128645" cy="194881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50" spc="-35" i="1">
                <a:solidFill>
                  <a:srgbClr val="2B4150"/>
                </a:solidFill>
                <a:latin typeface="Trebuchet MS"/>
                <a:cs typeface="Trebuchet MS"/>
              </a:rPr>
              <a:t>ONS</a:t>
            </a:r>
            <a:r>
              <a:rPr dirty="0" sz="1750" spc="-12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5" i="1">
                <a:solidFill>
                  <a:srgbClr val="2B4150"/>
                </a:solidFill>
                <a:latin typeface="Trebuchet MS"/>
                <a:cs typeface="Trebuchet MS"/>
              </a:rPr>
              <a:t>follows</a:t>
            </a:r>
            <a:r>
              <a:rPr dirty="0" sz="1750" spc="-18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i="1">
                <a:solidFill>
                  <a:srgbClr val="2B4150"/>
                </a:solidFill>
                <a:latin typeface="Trebuchet MS"/>
                <a:cs typeface="Trebuchet MS"/>
              </a:rPr>
              <a:t>a</a:t>
            </a:r>
            <a:r>
              <a:rPr dirty="0" sz="1750" spc="-11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45" b="1" i="1">
                <a:solidFill>
                  <a:srgbClr val="2B4150"/>
                </a:solidFill>
                <a:latin typeface="Trebuchet MS"/>
                <a:cs typeface="Trebuchet MS"/>
              </a:rPr>
              <a:t>privacy-</a:t>
            </a:r>
            <a:r>
              <a:rPr dirty="0" sz="1750" spc="-185" b="1" i="1">
                <a:solidFill>
                  <a:srgbClr val="2B4150"/>
                </a:solidFill>
                <a:latin typeface="Trebuchet MS"/>
                <a:cs typeface="Trebuchet MS"/>
              </a:rPr>
              <a:t>first</a:t>
            </a:r>
            <a:r>
              <a:rPr dirty="0" sz="1750" spc="-220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60" b="1" i="1">
                <a:solidFill>
                  <a:srgbClr val="2B4150"/>
                </a:solidFill>
                <a:latin typeface="Trebuchet MS"/>
                <a:cs typeface="Trebuchet MS"/>
              </a:rPr>
              <a:t>design</a:t>
            </a:r>
            <a:r>
              <a:rPr dirty="0" sz="1750" spc="-60" i="1">
                <a:solidFill>
                  <a:srgbClr val="2B4150"/>
                </a:solidFill>
                <a:latin typeface="Trebuchet MS"/>
                <a:cs typeface="Trebuchet MS"/>
              </a:rPr>
              <a:t>:</a:t>
            </a:r>
            <a:endParaRPr sz="17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00"/>
              </a:spcBef>
            </a:pPr>
            <a:endParaRPr sz="1750">
              <a:latin typeface="Trebuchet MS"/>
              <a:cs typeface="Trebuchet MS"/>
            </a:endParaRPr>
          </a:p>
          <a:p>
            <a:pPr marL="239395">
              <a:lnSpc>
                <a:spcPct val="100000"/>
              </a:lnSpc>
            </a:pPr>
            <a:r>
              <a:rPr dirty="0" sz="2200">
                <a:solidFill>
                  <a:srgbClr val="2B4150"/>
                </a:solidFill>
                <a:latin typeface="Arial MT"/>
                <a:cs typeface="Arial MT"/>
              </a:rPr>
              <a:t>JWT</a:t>
            </a:r>
            <a:r>
              <a:rPr dirty="0" sz="2200" spc="7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105">
                <a:solidFill>
                  <a:srgbClr val="2B4150"/>
                </a:solidFill>
                <a:latin typeface="Arial MT"/>
                <a:cs typeface="Arial MT"/>
              </a:rPr>
              <a:t>authentication</a:t>
            </a:r>
            <a:endParaRPr sz="2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95"/>
              </a:spcBef>
            </a:pPr>
            <a:endParaRPr sz="2200">
              <a:latin typeface="Arial MT"/>
              <a:cs typeface="Arial MT"/>
            </a:endParaRPr>
          </a:p>
          <a:p>
            <a:pPr marL="239395">
              <a:lnSpc>
                <a:spcPct val="100000"/>
              </a:lnSpc>
            </a:pPr>
            <a:r>
              <a:rPr dirty="0" sz="2200" spc="-25">
                <a:solidFill>
                  <a:srgbClr val="2B4150"/>
                </a:solidFill>
                <a:latin typeface="Arial MT"/>
                <a:cs typeface="Arial MT"/>
              </a:rPr>
              <a:t>Elder</a:t>
            </a:r>
            <a:r>
              <a:rPr dirty="0" sz="2200" spc="-8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70">
                <a:solidFill>
                  <a:srgbClr val="2B4150"/>
                </a:solidFill>
                <a:latin typeface="Arial MT"/>
                <a:cs typeface="Arial MT"/>
              </a:rPr>
              <a:t>consent</a:t>
            </a:r>
            <a:r>
              <a:rPr dirty="0" sz="2200" spc="-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40">
                <a:solidFill>
                  <a:srgbClr val="2B4150"/>
                </a:solidFill>
                <a:latin typeface="Arial MT"/>
                <a:cs typeface="Arial MT"/>
              </a:rPr>
              <a:t>controls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315200" y="4864608"/>
            <a:ext cx="6522720" cy="807720"/>
            <a:chOff x="7315200" y="4864608"/>
            <a:chExt cx="6522720" cy="807720"/>
          </a:xfrm>
        </p:grpSpPr>
        <p:sp>
          <p:nvSpPr>
            <p:cNvPr id="13" name="object 13"/>
            <p:cNvSpPr/>
            <p:nvPr/>
          </p:nvSpPr>
          <p:spPr>
            <a:xfrm>
              <a:off x="7315200" y="4864608"/>
              <a:ext cx="6522720" cy="807720"/>
            </a:xfrm>
            <a:custGeom>
              <a:avLst/>
              <a:gdLst/>
              <a:ahLst/>
              <a:cxnLst/>
              <a:rect l="l" t="t" r="r" b="b"/>
              <a:pathLst>
                <a:path w="6522719" h="807720">
                  <a:moveTo>
                    <a:pt x="6522719" y="0"/>
                  </a:moveTo>
                  <a:lnTo>
                    <a:pt x="0" y="0"/>
                  </a:lnTo>
                  <a:lnTo>
                    <a:pt x="0" y="807720"/>
                  </a:lnTo>
                  <a:lnTo>
                    <a:pt x="6522719" y="807720"/>
                  </a:lnTo>
                  <a:lnTo>
                    <a:pt x="652271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315200" y="4864607"/>
              <a:ext cx="6522720" cy="807720"/>
            </a:xfrm>
            <a:custGeom>
              <a:avLst/>
              <a:gdLst/>
              <a:ahLst/>
              <a:cxnLst/>
              <a:rect l="l" t="t" r="r" b="b"/>
              <a:pathLst>
                <a:path w="6522719" h="807720">
                  <a:moveTo>
                    <a:pt x="6522720" y="6858"/>
                  </a:moveTo>
                  <a:lnTo>
                    <a:pt x="6515862" y="0"/>
                  </a:lnTo>
                  <a:lnTo>
                    <a:pt x="23622" y="0"/>
                  </a:lnTo>
                  <a:lnTo>
                    <a:pt x="6858" y="0"/>
                  </a:lnTo>
                  <a:lnTo>
                    <a:pt x="0" y="6858"/>
                  </a:lnTo>
                  <a:lnTo>
                    <a:pt x="0" y="15240"/>
                  </a:lnTo>
                  <a:lnTo>
                    <a:pt x="0" y="23622"/>
                  </a:lnTo>
                  <a:lnTo>
                    <a:pt x="0" y="800862"/>
                  </a:lnTo>
                  <a:lnTo>
                    <a:pt x="6858" y="807720"/>
                  </a:lnTo>
                  <a:lnTo>
                    <a:pt x="23622" y="807720"/>
                  </a:lnTo>
                  <a:lnTo>
                    <a:pt x="30480" y="800862"/>
                  </a:lnTo>
                  <a:lnTo>
                    <a:pt x="30480" y="30480"/>
                  </a:lnTo>
                  <a:lnTo>
                    <a:pt x="6515862" y="30480"/>
                  </a:lnTo>
                  <a:lnTo>
                    <a:pt x="6522720" y="23622"/>
                  </a:lnTo>
                  <a:lnTo>
                    <a:pt x="6522720" y="6858"/>
                  </a:lnTo>
                  <a:close/>
                </a:path>
              </a:pathLst>
            </a:custGeom>
            <a:solidFill>
              <a:srgbClr val="D9D3C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7874254" y="4252417"/>
            <a:ext cx="3473450" cy="11709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>
                <a:solidFill>
                  <a:srgbClr val="2B4150"/>
                </a:solidFill>
                <a:latin typeface="Arial MT"/>
                <a:cs typeface="Arial MT"/>
              </a:rPr>
              <a:t>Role-</a:t>
            </a:r>
            <a:r>
              <a:rPr dirty="0" sz="2200" spc="130">
                <a:solidFill>
                  <a:srgbClr val="2B4150"/>
                </a:solidFill>
                <a:latin typeface="Arial MT"/>
                <a:cs typeface="Arial MT"/>
              </a:rPr>
              <a:t>based</a:t>
            </a:r>
            <a:r>
              <a:rPr dirty="0" sz="2200" spc="-2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>
                <a:solidFill>
                  <a:srgbClr val="2B4150"/>
                </a:solidFill>
                <a:latin typeface="Arial MT"/>
                <a:cs typeface="Arial MT"/>
              </a:rPr>
              <a:t>access</a:t>
            </a:r>
            <a:r>
              <a:rPr dirty="0" sz="2200" spc="1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40">
                <a:solidFill>
                  <a:srgbClr val="2B4150"/>
                </a:solidFill>
                <a:latin typeface="Arial MT"/>
                <a:cs typeface="Arial MT"/>
              </a:rPr>
              <a:t>control</a:t>
            </a:r>
            <a:endParaRPr sz="2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90"/>
              </a:spcBef>
            </a:pPr>
            <a:endParaRPr sz="2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200" spc="-10">
                <a:solidFill>
                  <a:srgbClr val="2B4150"/>
                </a:solidFill>
                <a:latin typeface="Arial MT"/>
                <a:cs typeface="Arial MT"/>
              </a:rPr>
              <a:t>Secure</a:t>
            </a:r>
            <a:r>
              <a:rPr dirty="0" sz="2200" spc="-114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135">
                <a:solidFill>
                  <a:srgbClr val="2B4150"/>
                </a:solidFill>
                <a:latin typeface="Arial MT"/>
                <a:cs typeface="Arial MT"/>
              </a:rPr>
              <a:t>databases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016495" y="4968240"/>
            <a:ext cx="597535" cy="597535"/>
            <a:chOff x="7016495" y="4968240"/>
            <a:chExt cx="597535" cy="597535"/>
          </a:xfrm>
        </p:grpSpPr>
        <p:sp>
          <p:nvSpPr>
            <p:cNvPr id="17" name="object 17"/>
            <p:cNvSpPr/>
            <p:nvPr/>
          </p:nvSpPr>
          <p:spPr>
            <a:xfrm>
              <a:off x="7031735" y="4983480"/>
              <a:ext cx="567055" cy="567055"/>
            </a:xfrm>
            <a:custGeom>
              <a:avLst/>
              <a:gdLst/>
              <a:ahLst/>
              <a:cxnLst/>
              <a:rect l="l" t="t" r="r" b="b"/>
              <a:pathLst>
                <a:path w="567054" h="567054">
                  <a:moveTo>
                    <a:pt x="532892" y="0"/>
                  </a:moveTo>
                  <a:lnTo>
                    <a:pt x="34036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532892"/>
                  </a:lnTo>
                  <a:lnTo>
                    <a:pt x="2674" y="546139"/>
                  </a:lnTo>
                  <a:lnTo>
                    <a:pt x="9969" y="556958"/>
                  </a:lnTo>
                  <a:lnTo>
                    <a:pt x="20788" y="564253"/>
                  </a:lnTo>
                  <a:lnTo>
                    <a:pt x="34036" y="566928"/>
                  </a:lnTo>
                  <a:lnTo>
                    <a:pt x="532892" y="566928"/>
                  </a:lnTo>
                  <a:lnTo>
                    <a:pt x="546139" y="564253"/>
                  </a:lnTo>
                  <a:lnTo>
                    <a:pt x="556958" y="556958"/>
                  </a:lnTo>
                  <a:lnTo>
                    <a:pt x="564253" y="546139"/>
                  </a:lnTo>
                  <a:lnTo>
                    <a:pt x="566928" y="532892"/>
                  </a:lnTo>
                  <a:lnTo>
                    <a:pt x="566928" y="34036"/>
                  </a:lnTo>
                  <a:lnTo>
                    <a:pt x="564253" y="20788"/>
                  </a:lnTo>
                  <a:lnTo>
                    <a:pt x="556958" y="9969"/>
                  </a:lnTo>
                  <a:lnTo>
                    <a:pt x="546139" y="2674"/>
                  </a:lnTo>
                  <a:lnTo>
                    <a:pt x="532892" y="0"/>
                  </a:lnTo>
                  <a:close/>
                </a:path>
              </a:pathLst>
            </a:custGeom>
            <a:solidFill>
              <a:srgbClr val="FFFB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031735" y="4983480"/>
              <a:ext cx="567055" cy="567055"/>
            </a:xfrm>
            <a:custGeom>
              <a:avLst/>
              <a:gdLst/>
              <a:ahLst/>
              <a:cxnLst/>
              <a:rect l="l" t="t" r="r" b="b"/>
              <a:pathLst>
                <a:path w="567054" h="567054">
                  <a:moveTo>
                    <a:pt x="0" y="34036"/>
                  </a:moveTo>
                  <a:lnTo>
                    <a:pt x="2674" y="20788"/>
                  </a:lnTo>
                  <a:lnTo>
                    <a:pt x="9969" y="9969"/>
                  </a:lnTo>
                  <a:lnTo>
                    <a:pt x="20788" y="2674"/>
                  </a:lnTo>
                  <a:lnTo>
                    <a:pt x="34036" y="0"/>
                  </a:lnTo>
                  <a:lnTo>
                    <a:pt x="532892" y="0"/>
                  </a:lnTo>
                  <a:lnTo>
                    <a:pt x="546139" y="2674"/>
                  </a:lnTo>
                  <a:lnTo>
                    <a:pt x="556958" y="9969"/>
                  </a:lnTo>
                  <a:lnTo>
                    <a:pt x="564253" y="20788"/>
                  </a:lnTo>
                  <a:lnTo>
                    <a:pt x="566928" y="34036"/>
                  </a:lnTo>
                  <a:lnTo>
                    <a:pt x="566928" y="532892"/>
                  </a:lnTo>
                  <a:lnTo>
                    <a:pt x="564253" y="546139"/>
                  </a:lnTo>
                  <a:lnTo>
                    <a:pt x="556958" y="556958"/>
                  </a:lnTo>
                  <a:lnTo>
                    <a:pt x="546139" y="564253"/>
                  </a:lnTo>
                  <a:lnTo>
                    <a:pt x="532892" y="566928"/>
                  </a:lnTo>
                  <a:lnTo>
                    <a:pt x="34036" y="566928"/>
                  </a:lnTo>
                  <a:lnTo>
                    <a:pt x="20788" y="564253"/>
                  </a:lnTo>
                  <a:lnTo>
                    <a:pt x="9969" y="556958"/>
                  </a:lnTo>
                  <a:lnTo>
                    <a:pt x="2674" y="546139"/>
                  </a:lnTo>
                  <a:lnTo>
                    <a:pt x="0" y="532892"/>
                  </a:lnTo>
                  <a:lnTo>
                    <a:pt x="0" y="34036"/>
                  </a:lnTo>
                  <a:close/>
                </a:path>
              </a:pathLst>
            </a:custGeom>
            <a:ln w="30480">
              <a:solidFill>
                <a:srgbClr val="D9D3C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3924" rIns="0" bIns="0" rtlCol="0" vert="horz">
            <a:spAutoFit/>
          </a:bodyPr>
          <a:lstStyle/>
          <a:p>
            <a:pPr marL="62230">
              <a:lnSpc>
                <a:spcPct val="100000"/>
              </a:lnSpc>
              <a:spcBef>
                <a:spcPts val="105"/>
              </a:spcBef>
            </a:pPr>
            <a:r>
              <a:rPr dirty="0"/>
              <a:t>Challenges</a:t>
            </a:r>
            <a:r>
              <a:rPr dirty="0" spc="85"/>
              <a:t> </a:t>
            </a:r>
            <a:r>
              <a:rPr dirty="0" spc="675"/>
              <a:t>&amp;</a:t>
            </a:r>
            <a:r>
              <a:rPr dirty="0" spc="160"/>
              <a:t> </a:t>
            </a:r>
            <a:r>
              <a:rPr dirty="0" spc="130"/>
              <a:t>Achievements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9838" y="1693290"/>
            <a:ext cx="15811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124E73"/>
                </a:solidFill>
                <a:latin typeface="Arial MT"/>
                <a:cs typeface="Arial MT"/>
              </a:rPr>
              <a:t>Challenges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98576" y="2343911"/>
            <a:ext cx="6266815" cy="1557655"/>
            <a:chOff x="798576" y="2343911"/>
            <a:chExt cx="6266815" cy="1557655"/>
          </a:xfrm>
        </p:grpSpPr>
        <p:sp>
          <p:nvSpPr>
            <p:cNvPr id="6" name="object 6"/>
            <p:cNvSpPr/>
            <p:nvPr/>
          </p:nvSpPr>
          <p:spPr>
            <a:xfrm>
              <a:off x="798576" y="2343911"/>
              <a:ext cx="6266815" cy="1557655"/>
            </a:xfrm>
            <a:custGeom>
              <a:avLst/>
              <a:gdLst/>
              <a:ahLst/>
              <a:cxnLst/>
              <a:rect l="l" t="t" r="r" b="b"/>
              <a:pathLst>
                <a:path w="6266815" h="1557654">
                  <a:moveTo>
                    <a:pt x="6235827" y="0"/>
                  </a:moveTo>
                  <a:lnTo>
                    <a:pt x="30899" y="0"/>
                  </a:lnTo>
                  <a:lnTo>
                    <a:pt x="18870" y="2428"/>
                  </a:lnTo>
                  <a:lnTo>
                    <a:pt x="9048" y="9048"/>
                  </a:lnTo>
                  <a:lnTo>
                    <a:pt x="2427" y="18859"/>
                  </a:lnTo>
                  <a:lnTo>
                    <a:pt x="0" y="30861"/>
                  </a:lnTo>
                  <a:lnTo>
                    <a:pt x="0" y="1526666"/>
                  </a:lnTo>
                  <a:lnTo>
                    <a:pt x="2427" y="1538668"/>
                  </a:lnTo>
                  <a:lnTo>
                    <a:pt x="9048" y="1548479"/>
                  </a:lnTo>
                  <a:lnTo>
                    <a:pt x="18870" y="1555099"/>
                  </a:lnTo>
                  <a:lnTo>
                    <a:pt x="30899" y="1557527"/>
                  </a:lnTo>
                  <a:lnTo>
                    <a:pt x="6235827" y="1557527"/>
                  </a:lnTo>
                  <a:lnTo>
                    <a:pt x="6247828" y="1555099"/>
                  </a:lnTo>
                  <a:lnTo>
                    <a:pt x="6257639" y="1548479"/>
                  </a:lnTo>
                  <a:lnTo>
                    <a:pt x="6264259" y="1538668"/>
                  </a:lnTo>
                  <a:lnTo>
                    <a:pt x="6266688" y="1526666"/>
                  </a:lnTo>
                  <a:lnTo>
                    <a:pt x="6266688" y="30861"/>
                  </a:lnTo>
                  <a:lnTo>
                    <a:pt x="6264259" y="18859"/>
                  </a:lnTo>
                  <a:lnTo>
                    <a:pt x="6257639" y="9048"/>
                  </a:lnTo>
                  <a:lnTo>
                    <a:pt x="6247828" y="2428"/>
                  </a:lnTo>
                  <a:lnTo>
                    <a:pt x="6235827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05840" y="2551175"/>
              <a:ext cx="619125" cy="619125"/>
            </a:xfrm>
            <a:custGeom>
              <a:avLst/>
              <a:gdLst/>
              <a:ahLst/>
              <a:cxnLst/>
              <a:rect l="l" t="t" r="r" b="b"/>
              <a:pathLst>
                <a:path w="619125" h="619125">
                  <a:moveTo>
                    <a:pt x="309372" y="0"/>
                  </a:moveTo>
                  <a:lnTo>
                    <a:pt x="263654" y="3355"/>
                  </a:lnTo>
                  <a:lnTo>
                    <a:pt x="220019" y="13102"/>
                  </a:lnTo>
                  <a:lnTo>
                    <a:pt x="178946" y="28761"/>
                  </a:lnTo>
                  <a:lnTo>
                    <a:pt x="140913" y="49853"/>
                  </a:lnTo>
                  <a:lnTo>
                    <a:pt x="106399" y="75899"/>
                  </a:lnTo>
                  <a:lnTo>
                    <a:pt x="75882" y="106420"/>
                  </a:lnTo>
                  <a:lnTo>
                    <a:pt x="49840" y="140936"/>
                  </a:lnTo>
                  <a:lnTo>
                    <a:pt x="28753" y="178968"/>
                  </a:lnTo>
                  <a:lnTo>
                    <a:pt x="13098" y="220038"/>
                  </a:lnTo>
                  <a:lnTo>
                    <a:pt x="3354" y="263665"/>
                  </a:lnTo>
                  <a:lnTo>
                    <a:pt x="0" y="309372"/>
                  </a:lnTo>
                  <a:lnTo>
                    <a:pt x="3354" y="355078"/>
                  </a:lnTo>
                  <a:lnTo>
                    <a:pt x="13098" y="398705"/>
                  </a:lnTo>
                  <a:lnTo>
                    <a:pt x="28753" y="439775"/>
                  </a:lnTo>
                  <a:lnTo>
                    <a:pt x="49840" y="477807"/>
                  </a:lnTo>
                  <a:lnTo>
                    <a:pt x="75882" y="512323"/>
                  </a:lnTo>
                  <a:lnTo>
                    <a:pt x="106399" y="542844"/>
                  </a:lnTo>
                  <a:lnTo>
                    <a:pt x="140913" y="568890"/>
                  </a:lnTo>
                  <a:lnTo>
                    <a:pt x="178946" y="589982"/>
                  </a:lnTo>
                  <a:lnTo>
                    <a:pt x="220019" y="605641"/>
                  </a:lnTo>
                  <a:lnTo>
                    <a:pt x="263654" y="615388"/>
                  </a:lnTo>
                  <a:lnTo>
                    <a:pt x="309372" y="618744"/>
                  </a:lnTo>
                  <a:lnTo>
                    <a:pt x="355078" y="615388"/>
                  </a:lnTo>
                  <a:lnTo>
                    <a:pt x="398705" y="605641"/>
                  </a:lnTo>
                  <a:lnTo>
                    <a:pt x="439775" y="589982"/>
                  </a:lnTo>
                  <a:lnTo>
                    <a:pt x="477807" y="568890"/>
                  </a:lnTo>
                  <a:lnTo>
                    <a:pt x="512323" y="542844"/>
                  </a:lnTo>
                  <a:lnTo>
                    <a:pt x="542844" y="512323"/>
                  </a:lnTo>
                  <a:lnTo>
                    <a:pt x="568890" y="477807"/>
                  </a:lnTo>
                  <a:lnTo>
                    <a:pt x="589982" y="439775"/>
                  </a:lnTo>
                  <a:lnTo>
                    <a:pt x="605641" y="398705"/>
                  </a:lnTo>
                  <a:lnTo>
                    <a:pt x="615388" y="355078"/>
                  </a:lnTo>
                  <a:lnTo>
                    <a:pt x="618744" y="309372"/>
                  </a:lnTo>
                  <a:lnTo>
                    <a:pt x="615388" y="263665"/>
                  </a:lnTo>
                  <a:lnTo>
                    <a:pt x="605641" y="220038"/>
                  </a:lnTo>
                  <a:lnTo>
                    <a:pt x="589982" y="178968"/>
                  </a:lnTo>
                  <a:lnTo>
                    <a:pt x="568890" y="140936"/>
                  </a:lnTo>
                  <a:lnTo>
                    <a:pt x="542844" y="106420"/>
                  </a:lnTo>
                  <a:lnTo>
                    <a:pt x="512323" y="75899"/>
                  </a:lnTo>
                  <a:lnTo>
                    <a:pt x="477807" y="49853"/>
                  </a:lnTo>
                  <a:lnTo>
                    <a:pt x="439775" y="28761"/>
                  </a:lnTo>
                  <a:lnTo>
                    <a:pt x="398705" y="13102"/>
                  </a:lnTo>
                  <a:lnTo>
                    <a:pt x="355078" y="3355"/>
                  </a:lnTo>
                  <a:lnTo>
                    <a:pt x="30937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995883" y="3347973"/>
            <a:ext cx="2080895" cy="329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Real</a:t>
            </a:r>
            <a:r>
              <a:rPr dirty="0" sz="2000" spc="1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elderly</a:t>
            </a:r>
            <a:r>
              <a:rPr dirty="0" sz="2000" spc="17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170">
                <a:solidFill>
                  <a:srgbClr val="2B4150"/>
                </a:solidFill>
                <a:latin typeface="Arial MT"/>
                <a:cs typeface="Arial MT"/>
              </a:rPr>
              <a:t>data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98576" y="4108703"/>
            <a:ext cx="6266815" cy="1557655"/>
            <a:chOff x="798576" y="4108703"/>
            <a:chExt cx="6266815" cy="1557655"/>
          </a:xfrm>
        </p:grpSpPr>
        <p:sp>
          <p:nvSpPr>
            <p:cNvPr id="10" name="object 10"/>
            <p:cNvSpPr/>
            <p:nvPr/>
          </p:nvSpPr>
          <p:spPr>
            <a:xfrm>
              <a:off x="798576" y="4108703"/>
              <a:ext cx="6266815" cy="1557655"/>
            </a:xfrm>
            <a:custGeom>
              <a:avLst/>
              <a:gdLst/>
              <a:ahLst/>
              <a:cxnLst/>
              <a:rect l="l" t="t" r="r" b="b"/>
              <a:pathLst>
                <a:path w="6266815" h="1557654">
                  <a:moveTo>
                    <a:pt x="6235827" y="0"/>
                  </a:moveTo>
                  <a:lnTo>
                    <a:pt x="30899" y="0"/>
                  </a:lnTo>
                  <a:lnTo>
                    <a:pt x="18870" y="2428"/>
                  </a:lnTo>
                  <a:lnTo>
                    <a:pt x="9048" y="9048"/>
                  </a:lnTo>
                  <a:lnTo>
                    <a:pt x="2427" y="18859"/>
                  </a:lnTo>
                  <a:lnTo>
                    <a:pt x="0" y="30861"/>
                  </a:lnTo>
                  <a:lnTo>
                    <a:pt x="0" y="1526667"/>
                  </a:lnTo>
                  <a:lnTo>
                    <a:pt x="2427" y="1538668"/>
                  </a:lnTo>
                  <a:lnTo>
                    <a:pt x="9048" y="1548479"/>
                  </a:lnTo>
                  <a:lnTo>
                    <a:pt x="18870" y="1555099"/>
                  </a:lnTo>
                  <a:lnTo>
                    <a:pt x="30899" y="1557528"/>
                  </a:lnTo>
                  <a:lnTo>
                    <a:pt x="6235827" y="1557528"/>
                  </a:lnTo>
                  <a:lnTo>
                    <a:pt x="6247828" y="1555099"/>
                  </a:lnTo>
                  <a:lnTo>
                    <a:pt x="6257639" y="1548479"/>
                  </a:lnTo>
                  <a:lnTo>
                    <a:pt x="6264259" y="1538668"/>
                  </a:lnTo>
                  <a:lnTo>
                    <a:pt x="6266688" y="1526667"/>
                  </a:lnTo>
                  <a:lnTo>
                    <a:pt x="6266688" y="30861"/>
                  </a:lnTo>
                  <a:lnTo>
                    <a:pt x="6264259" y="18859"/>
                  </a:lnTo>
                  <a:lnTo>
                    <a:pt x="6257639" y="9048"/>
                  </a:lnTo>
                  <a:lnTo>
                    <a:pt x="6247828" y="2428"/>
                  </a:lnTo>
                  <a:lnTo>
                    <a:pt x="6235827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05840" y="4312919"/>
              <a:ext cx="619125" cy="619125"/>
            </a:xfrm>
            <a:custGeom>
              <a:avLst/>
              <a:gdLst/>
              <a:ahLst/>
              <a:cxnLst/>
              <a:rect l="l" t="t" r="r" b="b"/>
              <a:pathLst>
                <a:path w="619125" h="619125">
                  <a:moveTo>
                    <a:pt x="309372" y="0"/>
                  </a:moveTo>
                  <a:lnTo>
                    <a:pt x="263654" y="3355"/>
                  </a:lnTo>
                  <a:lnTo>
                    <a:pt x="220019" y="13102"/>
                  </a:lnTo>
                  <a:lnTo>
                    <a:pt x="178946" y="28761"/>
                  </a:lnTo>
                  <a:lnTo>
                    <a:pt x="140913" y="49853"/>
                  </a:lnTo>
                  <a:lnTo>
                    <a:pt x="106399" y="75899"/>
                  </a:lnTo>
                  <a:lnTo>
                    <a:pt x="75882" y="106420"/>
                  </a:lnTo>
                  <a:lnTo>
                    <a:pt x="49840" y="140936"/>
                  </a:lnTo>
                  <a:lnTo>
                    <a:pt x="28753" y="178968"/>
                  </a:lnTo>
                  <a:lnTo>
                    <a:pt x="13098" y="220038"/>
                  </a:lnTo>
                  <a:lnTo>
                    <a:pt x="3354" y="263665"/>
                  </a:lnTo>
                  <a:lnTo>
                    <a:pt x="0" y="309371"/>
                  </a:lnTo>
                  <a:lnTo>
                    <a:pt x="3354" y="355078"/>
                  </a:lnTo>
                  <a:lnTo>
                    <a:pt x="13098" y="398705"/>
                  </a:lnTo>
                  <a:lnTo>
                    <a:pt x="28753" y="439775"/>
                  </a:lnTo>
                  <a:lnTo>
                    <a:pt x="49840" y="477807"/>
                  </a:lnTo>
                  <a:lnTo>
                    <a:pt x="75882" y="512323"/>
                  </a:lnTo>
                  <a:lnTo>
                    <a:pt x="106399" y="542844"/>
                  </a:lnTo>
                  <a:lnTo>
                    <a:pt x="140913" y="568890"/>
                  </a:lnTo>
                  <a:lnTo>
                    <a:pt x="178946" y="589982"/>
                  </a:lnTo>
                  <a:lnTo>
                    <a:pt x="220019" y="605641"/>
                  </a:lnTo>
                  <a:lnTo>
                    <a:pt x="263654" y="615388"/>
                  </a:lnTo>
                  <a:lnTo>
                    <a:pt x="309372" y="618743"/>
                  </a:lnTo>
                  <a:lnTo>
                    <a:pt x="355078" y="615388"/>
                  </a:lnTo>
                  <a:lnTo>
                    <a:pt x="398705" y="605641"/>
                  </a:lnTo>
                  <a:lnTo>
                    <a:pt x="439775" y="589982"/>
                  </a:lnTo>
                  <a:lnTo>
                    <a:pt x="477807" y="568890"/>
                  </a:lnTo>
                  <a:lnTo>
                    <a:pt x="512323" y="542844"/>
                  </a:lnTo>
                  <a:lnTo>
                    <a:pt x="542844" y="512323"/>
                  </a:lnTo>
                  <a:lnTo>
                    <a:pt x="568890" y="477807"/>
                  </a:lnTo>
                  <a:lnTo>
                    <a:pt x="589982" y="439775"/>
                  </a:lnTo>
                  <a:lnTo>
                    <a:pt x="605641" y="398705"/>
                  </a:lnTo>
                  <a:lnTo>
                    <a:pt x="615388" y="355078"/>
                  </a:lnTo>
                  <a:lnTo>
                    <a:pt x="618744" y="309371"/>
                  </a:lnTo>
                  <a:lnTo>
                    <a:pt x="615388" y="263665"/>
                  </a:lnTo>
                  <a:lnTo>
                    <a:pt x="605641" y="220038"/>
                  </a:lnTo>
                  <a:lnTo>
                    <a:pt x="589982" y="178968"/>
                  </a:lnTo>
                  <a:lnTo>
                    <a:pt x="568890" y="140936"/>
                  </a:lnTo>
                  <a:lnTo>
                    <a:pt x="542844" y="106420"/>
                  </a:lnTo>
                  <a:lnTo>
                    <a:pt x="512323" y="75899"/>
                  </a:lnTo>
                  <a:lnTo>
                    <a:pt x="477807" y="49853"/>
                  </a:lnTo>
                  <a:lnTo>
                    <a:pt x="439775" y="28761"/>
                  </a:lnTo>
                  <a:lnTo>
                    <a:pt x="398705" y="13102"/>
                  </a:lnTo>
                  <a:lnTo>
                    <a:pt x="355078" y="3355"/>
                  </a:lnTo>
                  <a:lnTo>
                    <a:pt x="30937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995883" y="5112511"/>
            <a:ext cx="2362835" cy="329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 spc="110">
                <a:solidFill>
                  <a:srgbClr val="2B4150"/>
                </a:solidFill>
                <a:latin typeface="Arial MT"/>
                <a:cs typeface="Arial MT"/>
              </a:rPr>
              <a:t>System</a:t>
            </a:r>
            <a:r>
              <a:rPr dirty="0" sz="2000" spc="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85">
                <a:solidFill>
                  <a:srgbClr val="2B4150"/>
                </a:solidFill>
                <a:latin typeface="Arial MT"/>
                <a:cs typeface="Arial MT"/>
              </a:rPr>
              <a:t>complexity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98576" y="5873496"/>
            <a:ext cx="6266815" cy="1557655"/>
            <a:chOff x="798576" y="5873496"/>
            <a:chExt cx="6266815" cy="1557655"/>
          </a:xfrm>
        </p:grpSpPr>
        <p:sp>
          <p:nvSpPr>
            <p:cNvPr id="14" name="object 14"/>
            <p:cNvSpPr/>
            <p:nvPr/>
          </p:nvSpPr>
          <p:spPr>
            <a:xfrm>
              <a:off x="798576" y="5873496"/>
              <a:ext cx="6266815" cy="1557655"/>
            </a:xfrm>
            <a:custGeom>
              <a:avLst/>
              <a:gdLst/>
              <a:ahLst/>
              <a:cxnLst/>
              <a:rect l="l" t="t" r="r" b="b"/>
              <a:pathLst>
                <a:path w="6266815" h="1557654">
                  <a:moveTo>
                    <a:pt x="6235827" y="0"/>
                  </a:moveTo>
                  <a:lnTo>
                    <a:pt x="30899" y="0"/>
                  </a:lnTo>
                  <a:lnTo>
                    <a:pt x="18870" y="2428"/>
                  </a:lnTo>
                  <a:lnTo>
                    <a:pt x="9048" y="9048"/>
                  </a:lnTo>
                  <a:lnTo>
                    <a:pt x="2427" y="18859"/>
                  </a:lnTo>
                  <a:lnTo>
                    <a:pt x="0" y="30860"/>
                  </a:lnTo>
                  <a:lnTo>
                    <a:pt x="0" y="1526628"/>
                  </a:lnTo>
                  <a:lnTo>
                    <a:pt x="2427" y="1538657"/>
                  </a:lnTo>
                  <a:lnTo>
                    <a:pt x="9048" y="1548479"/>
                  </a:lnTo>
                  <a:lnTo>
                    <a:pt x="18870" y="1555100"/>
                  </a:lnTo>
                  <a:lnTo>
                    <a:pt x="30899" y="1557527"/>
                  </a:lnTo>
                  <a:lnTo>
                    <a:pt x="6235827" y="1557527"/>
                  </a:lnTo>
                  <a:lnTo>
                    <a:pt x="6247828" y="1555100"/>
                  </a:lnTo>
                  <a:lnTo>
                    <a:pt x="6257639" y="1548479"/>
                  </a:lnTo>
                  <a:lnTo>
                    <a:pt x="6264259" y="1538657"/>
                  </a:lnTo>
                  <a:lnTo>
                    <a:pt x="6266688" y="1526628"/>
                  </a:lnTo>
                  <a:lnTo>
                    <a:pt x="6266688" y="30860"/>
                  </a:lnTo>
                  <a:lnTo>
                    <a:pt x="6264259" y="18859"/>
                  </a:lnTo>
                  <a:lnTo>
                    <a:pt x="6257639" y="9048"/>
                  </a:lnTo>
                  <a:lnTo>
                    <a:pt x="6247828" y="2428"/>
                  </a:lnTo>
                  <a:lnTo>
                    <a:pt x="6235827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05840" y="6077712"/>
              <a:ext cx="619125" cy="619125"/>
            </a:xfrm>
            <a:custGeom>
              <a:avLst/>
              <a:gdLst/>
              <a:ahLst/>
              <a:cxnLst/>
              <a:rect l="l" t="t" r="r" b="b"/>
              <a:pathLst>
                <a:path w="619125" h="619125">
                  <a:moveTo>
                    <a:pt x="309372" y="0"/>
                  </a:moveTo>
                  <a:lnTo>
                    <a:pt x="263654" y="3355"/>
                  </a:lnTo>
                  <a:lnTo>
                    <a:pt x="220019" y="13102"/>
                  </a:lnTo>
                  <a:lnTo>
                    <a:pt x="178946" y="28761"/>
                  </a:lnTo>
                  <a:lnTo>
                    <a:pt x="140913" y="49853"/>
                  </a:lnTo>
                  <a:lnTo>
                    <a:pt x="106399" y="75899"/>
                  </a:lnTo>
                  <a:lnTo>
                    <a:pt x="75882" y="106420"/>
                  </a:lnTo>
                  <a:lnTo>
                    <a:pt x="49840" y="140936"/>
                  </a:lnTo>
                  <a:lnTo>
                    <a:pt x="28753" y="178968"/>
                  </a:lnTo>
                  <a:lnTo>
                    <a:pt x="13098" y="220038"/>
                  </a:lnTo>
                  <a:lnTo>
                    <a:pt x="3354" y="263665"/>
                  </a:lnTo>
                  <a:lnTo>
                    <a:pt x="0" y="309371"/>
                  </a:lnTo>
                  <a:lnTo>
                    <a:pt x="3354" y="355078"/>
                  </a:lnTo>
                  <a:lnTo>
                    <a:pt x="13098" y="398705"/>
                  </a:lnTo>
                  <a:lnTo>
                    <a:pt x="28753" y="439775"/>
                  </a:lnTo>
                  <a:lnTo>
                    <a:pt x="49840" y="477807"/>
                  </a:lnTo>
                  <a:lnTo>
                    <a:pt x="75882" y="512323"/>
                  </a:lnTo>
                  <a:lnTo>
                    <a:pt x="106399" y="542844"/>
                  </a:lnTo>
                  <a:lnTo>
                    <a:pt x="140913" y="568890"/>
                  </a:lnTo>
                  <a:lnTo>
                    <a:pt x="178946" y="589982"/>
                  </a:lnTo>
                  <a:lnTo>
                    <a:pt x="220019" y="605641"/>
                  </a:lnTo>
                  <a:lnTo>
                    <a:pt x="263654" y="615388"/>
                  </a:lnTo>
                  <a:lnTo>
                    <a:pt x="309372" y="618744"/>
                  </a:lnTo>
                  <a:lnTo>
                    <a:pt x="355078" y="615388"/>
                  </a:lnTo>
                  <a:lnTo>
                    <a:pt x="398705" y="605641"/>
                  </a:lnTo>
                  <a:lnTo>
                    <a:pt x="439775" y="589982"/>
                  </a:lnTo>
                  <a:lnTo>
                    <a:pt x="477807" y="568890"/>
                  </a:lnTo>
                  <a:lnTo>
                    <a:pt x="512323" y="542844"/>
                  </a:lnTo>
                  <a:lnTo>
                    <a:pt x="542844" y="512323"/>
                  </a:lnTo>
                  <a:lnTo>
                    <a:pt x="568890" y="477807"/>
                  </a:lnTo>
                  <a:lnTo>
                    <a:pt x="589982" y="439775"/>
                  </a:lnTo>
                  <a:lnTo>
                    <a:pt x="605641" y="398705"/>
                  </a:lnTo>
                  <a:lnTo>
                    <a:pt x="615388" y="355078"/>
                  </a:lnTo>
                  <a:lnTo>
                    <a:pt x="618744" y="309371"/>
                  </a:lnTo>
                  <a:lnTo>
                    <a:pt x="615388" y="263665"/>
                  </a:lnTo>
                  <a:lnTo>
                    <a:pt x="605641" y="220038"/>
                  </a:lnTo>
                  <a:lnTo>
                    <a:pt x="589982" y="178968"/>
                  </a:lnTo>
                  <a:lnTo>
                    <a:pt x="568890" y="140936"/>
                  </a:lnTo>
                  <a:lnTo>
                    <a:pt x="542844" y="106420"/>
                  </a:lnTo>
                  <a:lnTo>
                    <a:pt x="512323" y="75899"/>
                  </a:lnTo>
                  <a:lnTo>
                    <a:pt x="477807" y="49853"/>
                  </a:lnTo>
                  <a:lnTo>
                    <a:pt x="439775" y="28761"/>
                  </a:lnTo>
                  <a:lnTo>
                    <a:pt x="398705" y="13102"/>
                  </a:lnTo>
                  <a:lnTo>
                    <a:pt x="355078" y="3355"/>
                  </a:lnTo>
                  <a:lnTo>
                    <a:pt x="30937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995883" y="6876389"/>
            <a:ext cx="163830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000" spc="105">
                <a:solidFill>
                  <a:srgbClr val="2B4150"/>
                </a:solidFill>
                <a:latin typeface="Arial MT"/>
                <a:cs typeface="Arial MT"/>
              </a:rPr>
              <a:t>SMS</a:t>
            </a:r>
            <a:r>
              <a:rPr dirty="0" sz="2000" spc="-10">
                <a:solidFill>
                  <a:srgbClr val="2B4150"/>
                </a:solidFill>
                <a:latin typeface="Arial MT"/>
                <a:cs typeface="Arial MT"/>
              </a:rPr>
              <a:t> Delivery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566152" y="1693290"/>
            <a:ext cx="289179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290">
                <a:solidFill>
                  <a:srgbClr val="124E73"/>
                </a:solidFill>
                <a:latin typeface="Arial MT"/>
                <a:cs typeface="Arial MT"/>
              </a:rPr>
              <a:t>What</a:t>
            </a:r>
            <a:r>
              <a:rPr dirty="0" sz="2400" spc="-45">
                <a:solidFill>
                  <a:srgbClr val="124E73"/>
                </a:solidFill>
                <a:latin typeface="Arial MT"/>
                <a:cs typeface="Arial MT"/>
              </a:rPr>
              <a:t> </a:t>
            </a:r>
            <a:r>
              <a:rPr dirty="0" sz="2400" spc="275">
                <a:solidFill>
                  <a:srgbClr val="124E73"/>
                </a:solidFill>
                <a:latin typeface="Arial MT"/>
                <a:cs typeface="Arial MT"/>
              </a:rPr>
              <a:t>We</a:t>
            </a:r>
            <a:r>
              <a:rPr dirty="0" sz="2400" spc="-20">
                <a:solidFill>
                  <a:srgbClr val="124E73"/>
                </a:solidFill>
                <a:latin typeface="Arial MT"/>
                <a:cs typeface="Arial MT"/>
              </a:rPr>
              <a:t> </a:t>
            </a:r>
            <a:r>
              <a:rPr dirty="0" sz="2400" spc="-10">
                <a:solidFill>
                  <a:srgbClr val="124E73"/>
                </a:solidFill>
                <a:latin typeface="Arial MT"/>
                <a:cs typeface="Arial MT"/>
              </a:rPr>
              <a:t>Achieved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7574280" y="2343911"/>
            <a:ext cx="6263640" cy="1557655"/>
            <a:chOff x="7574280" y="2343911"/>
            <a:chExt cx="6263640" cy="1557655"/>
          </a:xfrm>
        </p:grpSpPr>
        <p:sp>
          <p:nvSpPr>
            <p:cNvPr id="19" name="object 19"/>
            <p:cNvSpPr/>
            <p:nvPr/>
          </p:nvSpPr>
          <p:spPr>
            <a:xfrm>
              <a:off x="7574280" y="2343911"/>
              <a:ext cx="6263640" cy="1557655"/>
            </a:xfrm>
            <a:custGeom>
              <a:avLst/>
              <a:gdLst/>
              <a:ahLst/>
              <a:cxnLst/>
              <a:rect l="l" t="t" r="r" b="b"/>
              <a:pathLst>
                <a:path w="6263640" h="1557654">
                  <a:moveTo>
                    <a:pt x="6232779" y="0"/>
                  </a:moveTo>
                  <a:lnTo>
                    <a:pt x="30861" y="0"/>
                  </a:lnTo>
                  <a:lnTo>
                    <a:pt x="18859" y="2428"/>
                  </a:lnTo>
                  <a:lnTo>
                    <a:pt x="9048" y="9048"/>
                  </a:lnTo>
                  <a:lnTo>
                    <a:pt x="2428" y="18859"/>
                  </a:lnTo>
                  <a:lnTo>
                    <a:pt x="0" y="30861"/>
                  </a:lnTo>
                  <a:lnTo>
                    <a:pt x="0" y="1526666"/>
                  </a:lnTo>
                  <a:lnTo>
                    <a:pt x="2428" y="1538668"/>
                  </a:lnTo>
                  <a:lnTo>
                    <a:pt x="9048" y="1548479"/>
                  </a:lnTo>
                  <a:lnTo>
                    <a:pt x="18859" y="1555099"/>
                  </a:lnTo>
                  <a:lnTo>
                    <a:pt x="30861" y="1557527"/>
                  </a:lnTo>
                  <a:lnTo>
                    <a:pt x="6232779" y="1557527"/>
                  </a:lnTo>
                  <a:lnTo>
                    <a:pt x="6244780" y="1555099"/>
                  </a:lnTo>
                  <a:lnTo>
                    <a:pt x="6254591" y="1548479"/>
                  </a:lnTo>
                  <a:lnTo>
                    <a:pt x="6261211" y="1538668"/>
                  </a:lnTo>
                  <a:lnTo>
                    <a:pt x="6263639" y="1526666"/>
                  </a:lnTo>
                  <a:lnTo>
                    <a:pt x="6263639" y="30861"/>
                  </a:lnTo>
                  <a:lnTo>
                    <a:pt x="6261211" y="18859"/>
                  </a:lnTo>
                  <a:lnTo>
                    <a:pt x="6254591" y="9048"/>
                  </a:lnTo>
                  <a:lnTo>
                    <a:pt x="6244780" y="2428"/>
                  </a:lnTo>
                  <a:lnTo>
                    <a:pt x="623277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7781544" y="2551175"/>
              <a:ext cx="615950" cy="619125"/>
            </a:xfrm>
            <a:custGeom>
              <a:avLst/>
              <a:gdLst/>
              <a:ahLst/>
              <a:cxnLst/>
              <a:rect l="l" t="t" r="r" b="b"/>
              <a:pathLst>
                <a:path w="615950" h="619125">
                  <a:moveTo>
                    <a:pt x="307848" y="0"/>
                  </a:moveTo>
                  <a:lnTo>
                    <a:pt x="262348" y="3337"/>
                  </a:lnTo>
                  <a:lnTo>
                    <a:pt x="218925" y="13031"/>
                  </a:lnTo>
                  <a:lnTo>
                    <a:pt x="178052" y="28606"/>
                  </a:lnTo>
                  <a:lnTo>
                    <a:pt x="140206" y="49587"/>
                  </a:lnTo>
                  <a:lnTo>
                    <a:pt x="105863" y="75498"/>
                  </a:lnTo>
                  <a:lnTo>
                    <a:pt x="75498" y="105863"/>
                  </a:lnTo>
                  <a:lnTo>
                    <a:pt x="49587" y="140206"/>
                  </a:lnTo>
                  <a:lnTo>
                    <a:pt x="28606" y="178052"/>
                  </a:lnTo>
                  <a:lnTo>
                    <a:pt x="13031" y="218925"/>
                  </a:lnTo>
                  <a:lnTo>
                    <a:pt x="3337" y="262348"/>
                  </a:lnTo>
                  <a:lnTo>
                    <a:pt x="0" y="307848"/>
                  </a:lnTo>
                  <a:lnTo>
                    <a:pt x="0" y="310896"/>
                  </a:lnTo>
                  <a:lnTo>
                    <a:pt x="3337" y="356395"/>
                  </a:lnTo>
                  <a:lnTo>
                    <a:pt x="13031" y="399818"/>
                  </a:lnTo>
                  <a:lnTo>
                    <a:pt x="28606" y="440691"/>
                  </a:lnTo>
                  <a:lnTo>
                    <a:pt x="49587" y="478537"/>
                  </a:lnTo>
                  <a:lnTo>
                    <a:pt x="75498" y="512880"/>
                  </a:lnTo>
                  <a:lnTo>
                    <a:pt x="105863" y="543245"/>
                  </a:lnTo>
                  <a:lnTo>
                    <a:pt x="140206" y="569156"/>
                  </a:lnTo>
                  <a:lnTo>
                    <a:pt x="178052" y="590137"/>
                  </a:lnTo>
                  <a:lnTo>
                    <a:pt x="218925" y="605712"/>
                  </a:lnTo>
                  <a:lnTo>
                    <a:pt x="262348" y="615406"/>
                  </a:lnTo>
                  <a:lnTo>
                    <a:pt x="307848" y="618744"/>
                  </a:lnTo>
                  <a:lnTo>
                    <a:pt x="353347" y="615406"/>
                  </a:lnTo>
                  <a:lnTo>
                    <a:pt x="396770" y="605712"/>
                  </a:lnTo>
                  <a:lnTo>
                    <a:pt x="437643" y="590137"/>
                  </a:lnTo>
                  <a:lnTo>
                    <a:pt x="475489" y="569156"/>
                  </a:lnTo>
                  <a:lnTo>
                    <a:pt x="509832" y="543245"/>
                  </a:lnTo>
                  <a:lnTo>
                    <a:pt x="540197" y="512880"/>
                  </a:lnTo>
                  <a:lnTo>
                    <a:pt x="566108" y="478537"/>
                  </a:lnTo>
                  <a:lnTo>
                    <a:pt x="587089" y="440691"/>
                  </a:lnTo>
                  <a:lnTo>
                    <a:pt x="602664" y="399818"/>
                  </a:lnTo>
                  <a:lnTo>
                    <a:pt x="612358" y="356395"/>
                  </a:lnTo>
                  <a:lnTo>
                    <a:pt x="615696" y="310896"/>
                  </a:lnTo>
                  <a:lnTo>
                    <a:pt x="615696" y="307848"/>
                  </a:lnTo>
                  <a:lnTo>
                    <a:pt x="612358" y="262348"/>
                  </a:lnTo>
                  <a:lnTo>
                    <a:pt x="602664" y="218925"/>
                  </a:lnTo>
                  <a:lnTo>
                    <a:pt x="587089" y="178052"/>
                  </a:lnTo>
                  <a:lnTo>
                    <a:pt x="566108" y="140206"/>
                  </a:lnTo>
                  <a:lnTo>
                    <a:pt x="540197" y="105863"/>
                  </a:lnTo>
                  <a:lnTo>
                    <a:pt x="509832" y="75498"/>
                  </a:lnTo>
                  <a:lnTo>
                    <a:pt x="475489" y="49587"/>
                  </a:lnTo>
                  <a:lnTo>
                    <a:pt x="437643" y="28606"/>
                  </a:lnTo>
                  <a:lnTo>
                    <a:pt x="396770" y="13031"/>
                  </a:lnTo>
                  <a:lnTo>
                    <a:pt x="353347" y="3337"/>
                  </a:lnTo>
                  <a:lnTo>
                    <a:pt x="307848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7772145" y="3347973"/>
            <a:ext cx="2611755" cy="329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 spc="-50">
                <a:solidFill>
                  <a:srgbClr val="2B4150"/>
                </a:solidFill>
                <a:latin typeface="Arial MT"/>
                <a:cs typeface="Arial MT"/>
              </a:rPr>
              <a:t>Full</a:t>
            </a:r>
            <a:r>
              <a:rPr dirty="0" sz="2000" spc="-3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140">
                <a:solidFill>
                  <a:srgbClr val="2B4150"/>
                </a:solidFill>
                <a:latin typeface="Arial MT"/>
                <a:cs typeface="Arial MT"/>
              </a:rPr>
              <a:t>working</a:t>
            </a:r>
            <a:r>
              <a:rPr dirty="0" sz="2000" spc="-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120">
                <a:solidFill>
                  <a:srgbClr val="2B4150"/>
                </a:solidFill>
                <a:latin typeface="Arial MT"/>
                <a:cs typeface="Arial MT"/>
              </a:rPr>
              <a:t>platform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7574280" y="4108703"/>
            <a:ext cx="6263640" cy="1557655"/>
            <a:chOff x="7574280" y="4108703"/>
            <a:chExt cx="6263640" cy="1557655"/>
          </a:xfrm>
        </p:grpSpPr>
        <p:sp>
          <p:nvSpPr>
            <p:cNvPr id="23" name="object 23"/>
            <p:cNvSpPr/>
            <p:nvPr/>
          </p:nvSpPr>
          <p:spPr>
            <a:xfrm>
              <a:off x="7574280" y="4108703"/>
              <a:ext cx="6263640" cy="1557655"/>
            </a:xfrm>
            <a:custGeom>
              <a:avLst/>
              <a:gdLst/>
              <a:ahLst/>
              <a:cxnLst/>
              <a:rect l="l" t="t" r="r" b="b"/>
              <a:pathLst>
                <a:path w="6263640" h="1557654">
                  <a:moveTo>
                    <a:pt x="6232779" y="0"/>
                  </a:moveTo>
                  <a:lnTo>
                    <a:pt x="30861" y="0"/>
                  </a:lnTo>
                  <a:lnTo>
                    <a:pt x="18859" y="2428"/>
                  </a:lnTo>
                  <a:lnTo>
                    <a:pt x="9048" y="9048"/>
                  </a:lnTo>
                  <a:lnTo>
                    <a:pt x="2428" y="18859"/>
                  </a:lnTo>
                  <a:lnTo>
                    <a:pt x="0" y="30861"/>
                  </a:lnTo>
                  <a:lnTo>
                    <a:pt x="0" y="1526667"/>
                  </a:lnTo>
                  <a:lnTo>
                    <a:pt x="2428" y="1538668"/>
                  </a:lnTo>
                  <a:lnTo>
                    <a:pt x="9048" y="1548479"/>
                  </a:lnTo>
                  <a:lnTo>
                    <a:pt x="18859" y="1555099"/>
                  </a:lnTo>
                  <a:lnTo>
                    <a:pt x="30861" y="1557528"/>
                  </a:lnTo>
                  <a:lnTo>
                    <a:pt x="6232779" y="1557528"/>
                  </a:lnTo>
                  <a:lnTo>
                    <a:pt x="6244780" y="1555099"/>
                  </a:lnTo>
                  <a:lnTo>
                    <a:pt x="6254591" y="1548479"/>
                  </a:lnTo>
                  <a:lnTo>
                    <a:pt x="6261211" y="1538668"/>
                  </a:lnTo>
                  <a:lnTo>
                    <a:pt x="6263639" y="1526667"/>
                  </a:lnTo>
                  <a:lnTo>
                    <a:pt x="6263639" y="30861"/>
                  </a:lnTo>
                  <a:lnTo>
                    <a:pt x="6261211" y="18859"/>
                  </a:lnTo>
                  <a:lnTo>
                    <a:pt x="6254591" y="9048"/>
                  </a:lnTo>
                  <a:lnTo>
                    <a:pt x="6244780" y="2428"/>
                  </a:lnTo>
                  <a:lnTo>
                    <a:pt x="623277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781544" y="4312919"/>
              <a:ext cx="615950" cy="619125"/>
            </a:xfrm>
            <a:custGeom>
              <a:avLst/>
              <a:gdLst/>
              <a:ahLst/>
              <a:cxnLst/>
              <a:rect l="l" t="t" r="r" b="b"/>
              <a:pathLst>
                <a:path w="615950" h="619125">
                  <a:moveTo>
                    <a:pt x="307848" y="0"/>
                  </a:moveTo>
                  <a:lnTo>
                    <a:pt x="262348" y="3337"/>
                  </a:lnTo>
                  <a:lnTo>
                    <a:pt x="218925" y="13031"/>
                  </a:lnTo>
                  <a:lnTo>
                    <a:pt x="178052" y="28606"/>
                  </a:lnTo>
                  <a:lnTo>
                    <a:pt x="140206" y="49587"/>
                  </a:lnTo>
                  <a:lnTo>
                    <a:pt x="105863" y="75498"/>
                  </a:lnTo>
                  <a:lnTo>
                    <a:pt x="75498" y="105863"/>
                  </a:lnTo>
                  <a:lnTo>
                    <a:pt x="49587" y="140206"/>
                  </a:lnTo>
                  <a:lnTo>
                    <a:pt x="28606" y="178052"/>
                  </a:lnTo>
                  <a:lnTo>
                    <a:pt x="13031" y="218925"/>
                  </a:lnTo>
                  <a:lnTo>
                    <a:pt x="3337" y="262348"/>
                  </a:lnTo>
                  <a:lnTo>
                    <a:pt x="0" y="307847"/>
                  </a:lnTo>
                  <a:lnTo>
                    <a:pt x="0" y="310895"/>
                  </a:lnTo>
                  <a:lnTo>
                    <a:pt x="3337" y="356395"/>
                  </a:lnTo>
                  <a:lnTo>
                    <a:pt x="13031" y="399818"/>
                  </a:lnTo>
                  <a:lnTo>
                    <a:pt x="28606" y="440691"/>
                  </a:lnTo>
                  <a:lnTo>
                    <a:pt x="49587" y="478537"/>
                  </a:lnTo>
                  <a:lnTo>
                    <a:pt x="75498" y="512880"/>
                  </a:lnTo>
                  <a:lnTo>
                    <a:pt x="105863" y="543245"/>
                  </a:lnTo>
                  <a:lnTo>
                    <a:pt x="140206" y="569156"/>
                  </a:lnTo>
                  <a:lnTo>
                    <a:pt x="178052" y="590137"/>
                  </a:lnTo>
                  <a:lnTo>
                    <a:pt x="218925" y="605712"/>
                  </a:lnTo>
                  <a:lnTo>
                    <a:pt x="262348" y="615406"/>
                  </a:lnTo>
                  <a:lnTo>
                    <a:pt x="307848" y="618743"/>
                  </a:lnTo>
                  <a:lnTo>
                    <a:pt x="353347" y="615406"/>
                  </a:lnTo>
                  <a:lnTo>
                    <a:pt x="396770" y="605712"/>
                  </a:lnTo>
                  <a:lnTo>
                    <a:pt x="437643" y="590137"/>
                  </a:lnTo>
                  <a:lnTo>
                    <a:pt x="475489" y="569156"/>
                  </a:lnTo>
                  <a:lnTo>
                    <a:pt x="509832" y="543245"/>
                  </a:lnTo>
                  <a:lnTo>
                    <a:pt x="540197" y="512880"/>
                  </a:lnTo>
                  <a:lnTo>
                    <a:pt x="566108" y="478537"/>
                  </a:lnTo>
                  <a:lnTo>
                    <a:pt x="587089" y="440691"/>
                  </a:lnTo>
                  <a:lnTo>
                    <a:pt x="602664" y="399818"/>
                  </a:lnTo>
                  <a:lnTo>
                    <a:pt x="612358" y="356395"/>
                  </a:lnTo>
                  <a:lnTo>
                    <a:pt x="615696" y="310895"/>
                  </a:lnTo>
                  <a:lnTo>
                    <a:pt x="615696" y="307847"/>
                  </a:lnTo>
                  <a:lnTo>
                    <a:pt x="612358" y="262348"/>
                  </a:lnTo>
                  <a:lnTo>
                    <a:pt x="602664" y="218925"/>
                  </a:lnTo>
                  <a:lnTo>
                    <a:pt x="587089" y="178052"/>
                  </a:lnTo>
                  <a:lnTo>
                    <a:pt x="566108" y="140206"/>
                  </a:lnTo>
                  <a:lnTo>
                    <a:pt x="540197" y="105863"/>
                  </a:lnTo>
                  <a:lnTo>
                    <a:pt x="509832" y="75498"/>
                  </a:lnTo>
                  <a:lnTo>
                    <a:pt x="475489" y="49587"/>
                  </a:lnTo>
                  <a:lnTo>
                    <a:pt x="437643" y="28606"/>
                  </a:lnTo>
                  <a:lnTo>
                    <a:pt x="396770" y="13031"/>
                  </a:lnTo>
                  <a:lnTo>
                    <a:pt x="353347" y="3337"/>
                  </a:lnTo>
                  <a:lnTo>
                    <a:pt x="307848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7772145" y="5112511"/>
            <a:ext cx="2164080" cy="329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 spc="125">
                <a:solidFill>
                  <a:srgbClr val="2B4150"/>
                </a:solidFill>
                <a:latin typeface="Arial MT"/>
                <a:cs typeface="Arial MT"/>
              </a:rPr>
              <a:t>Multi-</a:t>
            </a: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role</a:t>
            </a:r>
            <a:r>
              <a:rPr dirty="0" sz="2000" spc="9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120">
                <a:solidFill>
                  <a:srgbClr val="2B4150"/>
                </a:solidFill>
                <a:latin typeface="Arial MT"/>
                <a:cs typeface="Arial MT"/>
              </a:rPr>
              <a:t>system</a:t>
            </a:r>
            <a:endParaRPr sz="2000">
              <a:latin typeface="Arial MT"/>
              <a:cs typeface="Arial MT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7574280" y="5873496"/>
            <a:ext cx="6263640" cy="1557655"/>
            <a:chOff x="7574280" y="5873496"/>
            <a:chExt cx="6263640" cy="1557655"/>
          </a:xfrm>
        </p:grpSpPr>
        <p:sp>
          <p:nvSpPr>
            <p:cNvPr id="27" name="object 27"/>
            <p:cNvSpPr/>
            <p:nvPr/>
          </p:nvSpPr>
          <p:spPr>
            <a:xfrm>
              <a:off x="7574280" y="5873496"/>
              <a:ext cx="6263640" cy="1557655"/>
            </a:xfrm>
            <a:custGeom>
              <a:avLst/>
              <a:gdLst/>
              <a:ahLst/>
              <a:cxnLst/>
              <a:rect l="l" t="t" r="r" b="b"/>
              <a:pathLst>
                <a:path w="6263640" h="1557654">
                  <a:moveTo>
                    <a:pt x="6232779" y="0"/>
                  </a:moveTo>
                  <a:lnTo>
                    <a:pt x="30861" y="0"/>
                  </a:lnTo>
                  <a:lnTo>
                    <a:pt x="18859" y="2428"/>
                  </a:lnTo>
                  <a:lnTo>
                    <a:pt x="9048" y="9048"/>
                  </a:lnTo>
                  <a:lnTo>
                    <a:pt x="2428" y="18859"/>
                  </a:lnTo>
                  <a:lnTo>
                    <a:pt x="0" y="30860"/>
                  </a:lnTo>
                  <a:lnTo>
                    <a:pt x="0" y="1526628"/>
                  </a:lnTo>
                  <a:lnTo>
                    <a:pt x="2428" y="1538657"/>
                  </a:lnTo>
                  <a:lnTo>
                    <a:pt x="9048" y="1548479"/>
                  </a:lnTo>
                  <a:lnTo>
                    <a:pt x="18859" y="1555100"/>
                  </a:lnTo>
                  <a:lnTo>
                    <a:pt x="30861" y="1557527"/>
                  </a:lnTo>
                  <a:lnTo>
                    <a:pt x="6232779" y="1557527"/>
                  </a:lnTo>
                  <a:lnTo>
                    <a:pt x="6244780" y="1555100"/>
                  </a:lnTo>
                  <a:lnTo>
                    <a:pt x="6254591" y="1548479"/>
                  </a:lnTo>
                  <a:lnTo>
                    <a:pt x="6261211" y="1538657"/>
                  </a:lnTo>
                  <a:lnTo>
                    <a:pt x="6263639" y="1526628"/>
                  </a:lnTo>
                  <a:lnTo>
                    <a:pt x="6263639" y="30860"/>
                  </a:lnTo>
                  <a:lnTo>
                    <a:pt x="6261211" y="18859"/>
                  </a:lnTo>
                  <a:lnTo>
                    <a:pt x="6254591" y="9048"/>
                  </a:lnTo>
                  <a:lnTo>
                    <a:pt x="6244780" y="2428"/>
                  </a:lnTo>
                  <a:lnTo>
                    <a:pt x="623277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7781544" y="6077712"/>
              <a:ext cx="615950" cy="619125"/>
            </a:xfrm>
            <a:custGeom>
              <a:avLst/>
              <a:gdLst/>
              <a:ahLst/>
              <a:cxnLst/>
              <a:rect l="l" t="t" r="r" b="b"/>
              <a:pathLst>
                <a:path w="615950" h="619125">
                  <a:moveTo>
                    <a:pt x="307848" y="0"/>
                  </a:moveTo>
                  <a:lnTo>
                    <a:pt x="262348" y="3337"/>
                  </a:lnTo>
                  <a:lnTo>
                    <a:pt x="218925" y="13031"/>
                  </a:lnTo>
                  <a:lnTo>
                    <a:pt x="178052" y="28606"/>
                  </a:lnTo>
                  <a:lnTo>
                    <a:pt x="140206" y="49587"/>
                  </a:lnTo>
                  <a:lnTo>
                    <a:pt x="105863" y="75498"/>
                  </a:lnTo>
                  <a:lnTo>
                    <a:pt x="75498" y="105863"/>
                  </a:lnTo>
                  <a:lnTo>
                    <a:pt x="49587" y="140206"/>
                  </a:lnTo>
                  <a:lnTo>
                    <a:pt x="28606" y="178052"/>
                  </a:lnTo>
                  <a:lnTo>
                    <a:pt x="13031" y="218925"/>
                  </a:lnTo>
                  <a:lnTo>
                    <a:pt x="3337" y="262348"/>
                  </a:lnTo>
                  <a:lnTo>
                    <a:pt x="0" y="307848"/>
                  </a:lnTo>
                  <a:lnTo>
                    <a:pt x="0" y="310895"/>
                  </a:lnTo>
                  <a:lnTo>
                    <a:pt x="3337" y="356395"/>
                  </a:lnTo>
                  <a:lnTo>
                    <a:pt x="13031" y="399818"/>
                  </a:lnTo>
                  <a:lnTo>
                    <a:pt x="28606" y="440691"/>
                  </a:lnTo>
                  <a:lnTo>
                    <a:pt x="49587" y="478537"/>
                  </a:lnTo>
                  <a:lnTo>
                    <a:pt x="75498" y="512880"/>
                  </a:lnTo>
                  <a:lnTo>
                    <a:pt x="105863" y="543245"/>
                  </a:lnTo>
                  <a:lnTo>
                    <a:pt x="140206" y="569156"/>
                  </a:lnTo>
                  <a:lnTo>
                    <a:pt x="178052" y="590137"/>
                  </a:lnTo>
                  <a:lnTo>
                    <a:pt x="218925" y="605712"/>
                  </a:lnTo>
                  <a:lnTo>
                    <a:pt x="262348" y="615406"/>
                  </a:lnTo>
                  <a:lnTo>
                    <a:pt x="307848" y="618744"/>
                  </a:lnTo>
                  <a:lnTo>
                    <a:pt x="353347" y="615406"/>
                  </a:lnTo>
                  <a:lnTo>
                    <a:pt x="396770" y="605712"/>
                  </a:lnTo>
                  <a:lnTo>
                    <a:pt x="437643" y="590137"/>
                  </a:lnTo>
                  <a:lnTo>
                    <a:pt x="475489" y="569156"/>
                  </a:lnTo>
                  <a:lnTo>
                    <a:pt x="509832" y="543245"/>
                  </a:lnTo>
                  <a:lnTo>
                    <a:pt x="540197" y="512880"/>
                  </a:lnTo>
                  <a:lnTo>
                    <a:pt x="566108" y="478537"/>
                  </a:lnTo>
                  <a:lnTo>
                    <a:pt x="587089" y="440691"/>
                  </a:lnTo>
                  <a:lnTo>
                    <a:pt x="602664" y="399818"/>
                  </a:lnTo>
                  <a:lnTo>
                    <a:pt x="612358" y="356395"/>
                  </a:lnTo>
                  <a:lnTo>
                    <a:pt x="615696" y="310895"/>
                  </a:lnTo>
                  <a:lnTo>
                    <a:pt x="615696" y="307848"/>
                  </a:lnTo>
                  <a:lnTo>
                    <a:pt x="612358" y="262348"/>
                  </a:lnTo>
                  <a:lnTo>
                    <a:pt x="602664" y="218925"/>
                  </a:lnTo>
                  <a:lnTo>
                    <a:pt x="587089" y="178052"/>
                  </a:lnTo>
                  <a:lnTo>
                    <a:pt x="566108" y="140206"/>
                  </a:lnTo>
                  <a:lnTo>
                    <a:pt x="540197" y="105863"/>
                  </a:lnTo>
                  <a:lnTo>
                    <a:pt x="509832" y="75498"/>
                  </a:lnTo>
                  <a:lnTo>
                    <a:pt x="475489" y="49587"/>
                  </a:lnTo>
                  <a:lnTo>
                    <a:pt x="437643" y="28606"/>
                  </a:lnTo>
                  <a:lnTo>
                    <a:pt x="396770" y="13031"/>
                  </a:lnTo>
                  <a:lnTo>
                    <a:pt x="353347" y="3337"/>
                  </a:lnTo>
                  <a:lnTo>
                    <a:pt x="307848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7772145" y="6876389"/>
            <a:ext cx="359664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000">
                <a:solidFill>
                  <a:srgbClr val="2B4150"/>
                </a:solidFill>
                <a:latin typeface="Arial MT"/>
                <a:cs typeface="Arial MT"/>
              </a:rPr>
              <a:t>Realistic</a:t>
            </a:r>
            <a:r>
              <a:rPr dirty="0" sz="2000" spc="-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65">
                <a:solidFill>
                  <a:srgbClr val="2B4150"/>
                </a:solidFill>
                <a:latin typeface="Arial MT"/>
                <a:cs typeface="Arial MT"/>
              </a:rPr>
              <a:t>healthcare</a:t>
            </a:r>
            <a:r>
              <a:rPr dirty="0" sz="2000" spc="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000" spc="175">
                <a:solidFill>
                  <a:srgbClr val="2B4150"/>
                </a:solidFill>
                <a:latin typeface="Arial MT"/>
                <a:cs typeface="Arial MT"/>
              </a:rPr>
              <a:t>workflow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784351" y="1662125"/>
            <a:ext cx="5908675" cy="70294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70"/>
              <a:t>Future</a:t>
            </a:r>
            <a:r>
              <a:rPr dirty="0" sz="4450" spc="-15"/>
              <a:t> </a:t>
            </a:r>
            <a:r>
              <a:rPr dirty="0" sz="4450" spc="145"/>
              <a:t>Enhancements</a:t>
            </a:r>
            <a:endParaRPr sz="4450"/>
          </a:p>
        </p:txBody>
      </p:sp>
      <p:grpSp>
        <p:nvGrpSpPr>
          <p:cNvPr id="4" name="object 4"/>
          <p:cNvGrpSpPr/>
          <p:nvPr/>
        </p:nvGrpSpPr>
        <p:grpSpPr>
          <a:xfrm>
            <a:off x="792480" y="2868167"/>
            <a:ext cx="6410325" cy="1713230"/>
            <a:chOff x="792480" y="2868167"/>
            <a:chExt cx="6410325" cy="1713230"/>
          </a:xfrm>
        </p:grpSpPr>
        <p:sp>
          <p:nvSpPr>
            <p:cNvPr id="5" name="object 5"/>
            <p:cNvSpPr/>
            <p:nvPr/>
          </p:nvSpPr>
          <p:spPr>
            <a:xfrm>
              <a:off x="792480" y="2868167"/>
              <a:ext cx="6410325" cy="1713230"/>
            </a:xfrm>
            <a:custGeom>
              <a:avLst/>
              <a:gdLst/>
              <a:ahLst/>
              <a:cxnLst/>
              <a:rect l="l" t="t" r="r" b="b"/>
              <a:pathLst>
                <a:path w="6410325" h="1713229">
                  <a:moveTo>
                    <a:pt x="6375908" y="0"/>
                  </a:moveTo>
                  <a:lnTo>
                    <a:pt x="33985" y="0"/>
                  </a:lnTo>
                  <a:lnTo>
                    <a:pt x="20756" y="2674"/>
                  </a:lnTo>
                  <a:lnTo>
                    <a:pt x="9953" y="9969"/>
                  </a:lnTo>
                  <a:lnTo>
                    <a:pt x="2670" y="20788"/>
                  </a:lnTo>
                  <a:lnTo>
                    <a:pt x="0" y="34036"/>
                  </a:lnTo>
                  <a:lnTo>
                    <a:pt x="0" y="1678940"/>
                  </a:lnTo>
                  <a:lnTo>
                    <a:pt x="2670" y="1692187"/>
                  </a:lnTo>
                  <a:lnTo>
                    <a:pt x="9953" y="1703006"/>
                  </a:lnTo>
                  <a:lnTo>
                    <a:pt x="20756" y="1710301"/>
                  </a:lnTo>
                  <a:lnTo>
                    <a:pt x="33985" y="1712976"/>
                  </a:lnTo>
                  <a:lnTo>
                    <a:pt x="6375908" y="1712976"/>
                  </a:lnTo>
                  <a:lnTo>
                    <a:pt x="6389155" y="1710301"/>
                  </a:lnTo>
                  <a:lnTo>
                    <a:pt x="6399974" y="1703006"/>
                  </a:lnTo>
                  <a:lnTo>
                    <a:pt x="6407269" y="1692187"/>
                  </a:lnTo>
                  <a:lnTo>
                    <a:pt x="6409944" y="1678940"/>
                  </a:lnTo>
                  <a:lnTo>
                    <a:pt x="6409944" y="34036"/>
                  </a:lnTo>
                  <a:lnTo>
                    <a:pt x="6407269" y="20788"/>
                  </a:lnTo>
                  <a:lnTo>
                    <a:pt x="6399974" y="9969"/>
                  </a:lnTo>
                  <a:lnTo>
                    <a:pt x="6389155" y="2674"/>
                  </a:lnTo>
                  <a:lnTo>
                    <a:pt x="6375908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21080" y="3093719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5" h="680085">
                  <a:moveTo>
                    <a:pt x="339851" y="0"/>
                  </a:moveTo>
                  <a:lnTo>
                    <a:pt x="293736" y="3102"/>
                  </a:lnTo>
                  <a:lnTo>
                    <a:pt x="249506" y="12139"/>
                  </a:lnTo>
                  <a:lnTo>
                    <a:pt x="207567" y="26705"/>
                  </a:lnTo>
                  <a:lnTo>
                    <a:pt x="168322" y="46397"/>
                  </a:lnTo>
                  <a:lnTo>
                    <a:pt x="132179" y="70809"/>
                  </a:lnTo>
                  <a:lnTo>
                    <a:pt x="99541" y="99536"/>
                  </a:lnTo>
                  <a:lnTo>
                    <a:pt x="70812" y="132173"/>
                  </a:lnTo>
                  <a:lnTo>
                    <a:pt x="46400" y="168317"/>
                  </a:lnTo>
                  <a:lnTo>
                    <a:pt x="26707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1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7" y="472142"/>
                  </a:lnTo>
                  <a:lnTo>
                    <a:pt x="46400" y="511386"/>
                  </a:lnTo>
                  <a:lnTo>
                    <a:pt x="70812" y="547530"/>
                  </a:lnTo>
                  <a:lnTo>
                    <a:pt x="99541" y="580167"/>
                  </a:lnTo>
                  <a:lnTo>
                    <a:pt x="132179" y="608894"/>
                  </a:lnTo>
                  <a:lnTo>
                    <a:pt x="168322" y="633306"/>
                  </a:lnTo>
                  <a:lnTo>
                    <a:pt x="207567" y="652998"/>
                  </a:lnTo>
                  <a:lnTo>
                    <a:pt x="249506" y="667564"/>
                  </a:lnTo>
                  <a:lnTo>
                    <a:pt x="293736" y="676601"/>
                  </a:lnTo>
                  <a:lnTo>
                    <a:pt x="339851" y="679703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1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011123" y="3971619"/>
            <a:ext cx="2253615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175">
                <a:solidFill>
                  <a:srgbClr val="2B4150"/>
                </a:solidFill>
                <a:latin typeface="Arial MT"/>
                <a:cs typeface="Arial MT"/>
              </a:rPr>
              <a:t>More</a:t>
            </a:r>
            <a:r>
              <a:rPr dirty="0" sz="2200" spc="-5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110">
                <a:solidFill>
                  <a:srgbClr val="2B4150"/>
                </a:solidFill>
                <a:latin typeface="Arial MT"/>
                <a:cs typeface="Arial MT"/>
              </a:rPr>
              <a:t>wearables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427976" y="2868167"/>
            <a:ext cx="6410325" cy="1713230"/>
            <a:chOff x="7427976" y="2868167"/>
            <a:chExt cx="6410325" cy="1713230"/>
          </a:xfrm>
        </p:grpSpPr>
        <p:sp>
          <p:nvSpPr>
            <p:cNvPr id="9" name="object 9"/>
            <p:cNvSpPr/>
            <p:nvPr/>
          </p:nvSpPr>
          <p:spPr>
            <a:xfrm>
              <a:off x="7427976" y="2868167"/>
              <a:ext cx="6410325" cy="1713230"/>
            </a:xfrm>
            <a:custGeom>
              <a:avLst/>
              <a:gdLst/>
              <a:ahLst/>
              <a:cxnLst/>
              <a:rect l="l" t="t" r="r" b="b"/>
              <a:pathLst>
                <a:path w="6410325" h="1713229">
                  <a:moveTo>
                    <a:pt x="6375908" y="0"/>
                  </a:moveTo>
                  <a:lnTo>
                    <a:pt x="34035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1678940"/>
                  </a:lnTo>
                  <a:lnTo>
                    <a:pt x="2674" y="1692187"/>
                  </a:lnTo>
                  <a:lnTo>
                    <a:pt x="9969" y="1703006"/>
                  </a:lnTo>
                  <a:lnTo>
                    <a:pt x="20788" y="1710301"/>
                  </a:lnTo>
                  <a:lnTo>
                    <a:pt x="34035" y="1712976"/>
                  </a:lnTo>
                  <a:lnTo>
                    <a:pt x="6375908" y="1712976"/>
                  </a:lnTo>
                  <a:lnTo>
                    <a:pt x="6389155" y="1710301"/>
                  </a:lnTo>
                  <a:lnTo>
                    <a:pt x="6399974" y="1703006"/>
                  </a:lnTo>
                  <a:lnTo>
                    <a:pt x="6407269" y="1692187"/>
                  </a:lnTo>
                  <a:lnTo>
                    <a:pt x="6409943" y="1678940"/>
                  </a:lnTo>
                  <a:lnTo>
                    <a:pt x="6409943" y="34036"/>
                  </a:lnTo>
                  <a:lnTo>
                    <a:pt x="6407269" y="20788"/>
                  </a:lnTo>
                  <a:lnTo>
                    <a:pt x="6399974" y="9969"/>
                  </a:lnTo>
                  <a:lnTo>
                    <a:pt x="6389155" y="2674"/>
                  </a:lnTo>
                  <a:lnTo>
                    <a:pt x="6375908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656576" y="3093719"/>
              <a:ext cx="680085" cy="680085"/>
            </a:xfrm>
            <a:custGeom>
              <a:avLst/>
              <a:gdLst/>
              <a:ahLst/>
              <a:cxnLst/>
              <a:rect l="l" t="t" r="r" b="b"/>
              <a:pathLst>
                <a:path w="680084" h="680085">
                  <a:moveTo>
                    <a:pt x="339851" y="0"/>
                  </a:moveTo>
                  <a:lnTo>
                    <a:pt x="293733" y="3102"/>
                  </a:lnTo>
                  <a:lnTo>
                    <a:pt x="249502" y="12139"/>
                  </a:lnTo>
                  <a:lnTo>
                    <a:pt x="207561" y="26705"/>
                  </a:lnTo>
                  <a:lnTo>
                    <a:pt x="168317" y="46397"/>
                  </a:lnTo>
                  <a:lnTo>
                    <a:pt x="132173" y="70809"/>
                  </a:lnTo>
                  <a:lnTo>
                    <a:pt x="99536" y="99536"/>
                  </a:lnTo>
                  <a:lnTo>
                    <a:pt x="70809" y="132173"/>
                  </a:lnTo>
                  <a:lnTo>
                    <a:pt x="46397" y="168317"/>
                  </a:lnTo>
                  <a:lnTo>
                    <a:pt x="26705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1"/>
                  </a:lnTo>
                  <a:lnTo>
                    <a:pt x="3102" y="385970"/>
                  </a:lnTo>
                  <a:lnTo>
                    <a:pt x="12139" y="430201"/>
                  </a:lnTo>
                  <a:lnTo>
                    <a:pt x="26705" y="472142"/>
                  </a:lnTo>
                  <a:lnTo>
                    <a:pt x="46397" y="511386"/>
                  </a:lnTo>
                  <a:lnTo>
                    <a:pt x="70809" y="547530"/>
                  </a:lnTo>
                  <a:lnTo>
                    <a:pt x="99536" y="580167"/>
                  </a:lnTo>
                  <a:lnTo>
                    <a:pt x="132173" y="608894"/>
                  </a:lnTo>
                  <a:lnTo>
                    <a:pt x="168317" y="633306"/>
                  </a:lnTo>
                  <a:lnTo>
                    <a:pt x="207561" y="652998"/>
                  </a:lnTo>
                  <a:lnTo>
                    <a:pt x="249502" y="667564"/>
                  </a:lnTo>
                  <a:lnTo>
                    <a:pt x="293733" y="676601"/>
                  </a:lnTo>
                  <a:lnTo>
                    <a:pt x="339851" y="679703"/>
                  </a:lnTo>
                  <a:lnTo>
                    <a:pt x="385970" y="676601"/>
                  </a:lnTo>
                  <a:lnTo>
                    <a:pt x="430201" y="667564"/>
                  </a:lnTo>
                  <a:lnTo>
                    <a:pt x="472142" y="652998"/>
                  </a:lnTo>
                  <a:lnTo>
                    <a:pt x="511386" y="633306"/>
                  </a:lnTo>
                  <a:lnTo>
                    <a:pt x="547530" y="608894"/>
                  </a:lnTo>
                  <a:lnTo>
                    <a:pt x="580167" y="580167"/>
                  </a:lnTo>
                  <a:lnTo>
                    <a:pt x="608894" y="547530"/>
                  </a:lnTo>
                  <a:lnTo>
                    <a:pt x="633306" y="511386"/>
                  </a:lnTo>
                  <a:lnTo>
                    <a:pt x="652998" y="472142"/>
                  </a:lnTo>
                  <a:lnTo>
                    <a:pt x="667564" y="430201"/>
                  </a:lnTo>
                  <a:lnTo>
                    <a:pt x="676601" y="385970"/>
                  </a:lnTo>
                  <a:lnTo>
                    <a:pt x="679703" y="339851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7647558" y="3971619"/>
            <a:ext cx="3677920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145">
                <a:solidFill>
                  <a:srgbClr val="2B4150"/>
                </a:solidFill>
                <a:latin typeface="Arial MT"/>
                <a:cs typeface="Arial MT"/>
              </a:rPr>
              <a:t>Multi-</a:t>
            </a:r>
            <a:r>
              <a:rPr dirty="0" sz="2200" spc="114">
                <a:solidFill>
                  <a:srgbClr val="2B4150"/>
                </a:solidFill>
                <a:latin typeface="Arial MT"/>
                <a:cs typeface="Arial MT"/>
              </a:rPr>
              <a:t>Language</a:t>
            </a:r>
            <a:r>
              <a:rPr dirty="0" sz="2200" spc="-3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70">
                <a:solidFill>
                  <a:srgbClr val="2B4150"/>
                </a:solidFill>
                <a:latin typeface="Arial MT"/>
                <a:cs typeface="Arial MT"/>
              </a:rPr>
              <a:t>Expansion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92480" y="4809744"/>
            <a:ext cx="6410325" cy="1716405"/>
            <a:chOff x="792480" y="4809744"/>
            <a:chExt cx="6410325" cy="1716405"/>
          </a:xfrm>
        </p:grpSpPr>
        <p:sp>
          <p:nvSpPr>
            <p:cNvPr id="13" name="object 13"/>
            <p:cNvSpPr/>
            <p:nvPr/>
          </p:nvSpPr>
          <p:spPr>
            <a:xfrm>
              <a:off x="792480" y="4809744"/>
              <a:ext cx="6410325" cy="1716405"/>
            </a:xfrm>
            <a:custGeom>
              <a:avLst/>
              <a:gdLst/>
              <a:ahLst/>
              <a:cxnLst/>
              <a:rect l="l" t="t" r="r" b="b"/>
              <a:pathLst>
                <a:path w="6410325" h="1716404">
                  <a:moveTo>
                    <a:pt x="6375908" y="0"/>
                  </a:moveTo>
                  <a:lnTo>
                    <a:pt x="34048" y="0"/>
                  </a:lnTo>
                  <a:lnTo>
                    <a:pt x="20793" y="2674"/>
                  </a:lnTo>
                  <a:lnTo>
                    <a:pt x="9971" y="9969"/>
                  </a:lnTo>
                  <a:lnTo>
                    <a:pt x="2675" y="20788"/>
                  </a:lnTo>
                  <a:lnTo>
                    <a:pt x="0" y="34035"/>
                  </a:lnTo>
                  <a:lnTo>
                    <a:pt x="0" y="1681987"/>
                  </a:lnTo>
                  <a:lnTo>
                    <a:pt x="2675" y="1695235"/>
                  </a:lnTo>
                  <a:lnTo>
                    <a:pt x="9971" y="1706054"/>
                  </a:lnTo>
                  <a:lnTo>
                    <a:pt x="20793" y="1713349"/>
                  </a:lnTo>
                  <a:lnTo>
                    <a:pt x="34048" y="1716023"/>
                  </a:lnTo>
                  <a:lnTo>
                    <a:pt x="6375908" y="1716023"/>
                  </a:lnTo>
                  <a:lnTo>
                    <a:pt x="6389155" y="1713349"/>
                  </a:lnTo>
                  <a:lnTo>
                    <a:pt x="6399974" y="1706054"/>
                  </a:lnTo>
                  <a:lnTo>
                    <a:pt x="6407269" y="1695235"/>
                  </a:lnTo>
                  <a:lnTo>
                    <a:pt x="6409944" y="1681987"/>
                  </a:lnTo>
                  <a:lnTo>
                    <a:pt x="6409944" y="34035"/>
                  </a:lnTo>
                  <a:lnTo>
                    <a:pt x="6407269" y="20788"/>
                  </a:lnTo>
                  <a:lnTo>
                    <a:pt x="6399974" y="9969"/>
                  </a:lnTo>
                  <a:lnTo>
                    <a:pt x="6389155" y="2674"/>
                  </a:lnTo>
                  <a:lnTo>
                    <a:pt x="6375908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21080" y="5035296"/>
              <a:ext cx="680085" cy="683260"/>
            </a:xfrm>
            <a:custGeom>
              <a:avLst/>
              <a:gdLst/>
              <a:ahLst/>
              <a:cxnLst/>
              <a:rect l="l" t="t" r="r" b="b"/>
              <a:pathLst>
                <a:path w="680085" h="683260">
                  <a:moveTo>
                    <a:pt x="339851" y="0"/>
                  </a:moveTo>
                  <a:lnTo>
                    <a:pt x="293736" y="3102"/>
                  </a:lnTo>
                  <a:lnTo>
                    <a:pt x="249506" y="12139"/>
                  </a:lnTo>
                  <a:lnTo>
                    <a:pt x="207567" y="26705"/>
                  </a:lnTo>
                  <a:lnTo>
                    <a:pt x="168322" y="46397"/>
                  </a:lnTo>
                  <a:lnTo>
                    <a:pt x="132179" y="70809"/>
                  </a:lnTo>
                  <a:lnTo>
                    <a:pt x="99541" y="99536"/>
                  </a:lnTo>
                  <a:lnTo>
                    <a:pt x="70812" y="132173"/>
                  </a:lnTo>
                  <a:lnTo>
                    <a:pt x="46400" y="168317"/>
                  </a:lnTo>
                  <a:lnTo>
                    <a:pt x="26707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1"/>
                  </a:lnTo>
                  <a:lnTo>
                    <a:pt x="0" y="342899"/>
                  </a:lnTo>
                  <a:lnTo>
                    <a:pt x="3102" y="389018"/>
                  </a:lnTo>
                  <a:lnTo>
                    <a:pt x="12139" y="433249"/>
                  </a:lnTo>
                  <a:lnTo>
                    <a:pt x="26707" y="475190"/>
                  </a:lnTo>
                  <a:lnTo>
                    <a:pt x="46400" y="514434"/>
                  </a:lnTo>
                  <a:lnTo>
                    <a:pt x="70812" y="550578"/>
                  </a:lnTo>
                  <a:lnTo>
                    <a:pt x="99541" y="583215"/>
                  </a:lnTo>
                  <a:lnTo>
                    <a:pt x="132179" y="611942"/>
                  </a:lnTo>
                  <a:lnTo>
                    <a:pt x="168322" y="636354"/>
                  </a:lnTo>
                  <a:lnTo>
                    <a:pt x="207567" y="656046"/>
                  </a:lnTo>
                  <a:lnTo>
                    <a:pt x="249506" y="670612"/>
                  </a:lnTo>
                  <a:lnTo>
                    <a:pt x="293736" y="679649"/>
                  </a:lnTo>
                  <a:lnTo>
                    <a:pt x="339851" y="682751"/>
                  </a:lnTo>
                  <a:lnTo>
                    <a:pt x="385970" y="679649"/>
                  </a:lnTo>
                  <a:lnTo>
                    <a:pt x="430201" y="670612"/>
                  </a:lnTo>
                  <a:lnTo>
                    <a:pt x="472142" y="656046"/>
                  </a:lnTo>
                  <a:lnTo>
                    <a:pt x="511386" y="636354"/>
                  </a:lnTo>
                  <a:lnTo>
                    <a:pt x="547530" y="611942"/>
                  </a:lnTo>
                  <a:lnTo>
                    <a:pt x="580167" y="583215"/>
                  </a:lnTo>
                  <a:lnTo>
                    <a:pt x="608894" y="550578"/>
                  </a:lnTo>
                  <a:lnTo>
                    <a:pt x="633306" y="514434"/>
                  </a:lnTo>
                  <a:lnTo>
                    <a:pt x="652998" y="475190"/>
                  </a:lnTo>
                  <a:lnTo>
                    <a:pt x="667564" y="433249"/>
                  </a:lnTo>
                  <a:lnTo>
                    <a:pt x="676601" y="389018"/>
                  </a:lnTo>
                  <a:lnTo>
                    <a:pt x="679703" y="342899"/>
                  </a:lnTo>
                  <a:lnTo>
                    <a:pt x="679703" y="339851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011123" y="5914771"/>
            <a:ext cx="466090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140">
                <a:solidFill>
                  <a:srgbClr val="2B4150"/>
                </a:solidFill>
                <a:latin typeface="Arial MT"/>
                <a:cs typeface="Arial MT"/>
              </a:rPr>
              <a:t>Integration</a:t>
            </a:r>
            <a:r>
              <a:rPr dirty="0" sz="2200" spc="-4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225">
                <a:solidFill>
                  <a:srgbClr val="2B4150"/>
                </a:solidFill>
                <a:latin typeface="Arial MT"/>
                <a:cs typeface="Arial MT"/>
              </a:rPr>
              <a:t>with</a:t>
            </a:r>
            <a:r>
              <a:rPr dirty="0" sz="2200" spc="-3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80">
                <a:solidFill>
                  <a:srgbClr val="2B4150"/>
                </a:solidFill>
                <a:latin typeface="Arial MT"/>
                <a:cs typeface="Arial MT"/>
              </a:rPr>
              <a:t>Hospital</a:t>
            </a:r>
            <a:r>
              <a:rPr dirty="0" sz="2200" spc="-5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105">
                <a:solidFill>
                  <a:srgbClr val="2B4150"/>
                </a:solidFill>
                <a:latin typeface="Arial MT"/>
                <a:cs typeface="Arial MT"/>
              </a:rPr>
              <a:t>Systems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427976" y="4809744"/>
            <a:ext cx="6410325" cy="1716405"/>
            <a:chOff x="7427976" y="4809744"/>
            <a:chExt cx="6410325" cy="1716405"/>
          </a:xfrm>
        </p:grpSpPr>
        <p:sp>
          <p:nvSpPr>
            <p:cNvPr id="17" name="object 17"/>
            <p:cNvSpPr/>
            <p:nvPr/>
          </p:nvSpPr>
          <p:spPr>
            <a:xfrm>
              <a:off x="7427976" y="4809744"/>
              <a:ext cx="6410325" cy="1716405"/>
            </a:xfrm>
            <a:custGeom>
              <a:avLst/>
              <a:gdLst/>
              <a:ahLst/>
              <a:cxnLst/>
              <a:rect l="l" t="t" r="r" b="b"/>
              <a:pathLst>
                <a:path w="6410325" h="1716404">
                  <a:moveTo>
                    <a:pt x="6375908" y="0"/>
                  </a:moveTo>
                  <a:lnTo>
                    <a:pt x="34035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5"/>
                  </a:lnTo>
                  <a:lnTo>
                    <a:pt x="0" y="1681987"/>
                  </a:lnTo>
                  <a:lnTo>
                    <a:pt x="2674" y="1695235"/>
                  </a:lnTo>
                  <a:lnTo>
                    <a:pt x="9969" y="1706054"/>
                  </a:lnTo>
                  <a:lnTo>
                    <a:pt x="20788" y="1713349"/>
                  </a:lnTo>
                  <a:lnTo>
                    <a:pt x="34035" y="1716023"/>
                  </a:lnTo>
                  <a:lnTo>
                    <a:pt x="6375908" y="1716023"/>
                  </a:lnTo>
                  <a:lnTo>
                    <a:pt x="6389155" y="1713349"/>
                  </a:lnTo>
                  <a:lnTo>
                    <a:pt x="6399974" y="1706054"/>
                  </a:lnTo>
                  <a:lnTo>
                    <a:pt x="6407269" y="1695235"/>
                  </a:lnTo>
                  <a:lnTo>
                    <a:pt x="6409943" y="1681987"/>
                  </a:lnTo>
                  <a:lnTo>
                    <a:pt x="6409943" y="34035"/>
                  </a:lnTo>
                  <a:lnTo>
                    <a:pt x="6407269" y="20788"/>
                  </a:lnTo>
                  <a:lnTo>
                    <a:pt x="6399974" y="9969"/>
                  </a:lnTo>
                  <a:lnTo>
                    <a:pt x="6389155" y="2674"/>
                  </a:lnTo>
                  <a:lnTo>
                    <a:pt x="6375908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656576" y="5035296"/>
              <a:ext cx="680085" cy="683260"/>
            </a:xfrm>
            <a:custGeom>
              <a:avLst/>
              <a:gdLst/>
              <a:ahLst/>
              <a:cxnLst/>
              <a:rect l="l" t="t" r="r" b="b"/>
              <a:pathLst>
                <a:path w="680084" h="683260">
                  <a:moveTo>
                    <a:pt x="339851" y="0"/>
                  </a:moveTo>
                  <a:lnTo>
                    <a:pt x="293733" y="3102"/>
                  </a:lnTo>
                  <a:lnTo>
                    <a:pt x="249502" y="12139"/>
                  </a:lnTo>
                  <a:lnTo>
                    <a:pt x="207561" y="26705"/>
                  </a:lnTo>
                  <a:lnTo>
                    <a:pt x="168317" y="46397"/>
                  </a:lnTo>
                  <a:lnTo>
                    <a:pt x="132173" y="70809"/>
                  </a:lnTo>
                  <a:lnTo>
                    <a:pt x="99536" y="99536"/>
                  </a:lnTo>
                  <a:lnTo>
                    <a:pt x="70809" y="132173"/>
                  </a:lnTo>
                  <a:lnTo>
                    <a:pt x="46397" y="168317"/>
                  </a:lnTo>
                  <a:lnTo>
                    <a:pt x="26705" y="207561"/>
                  </a:lnTo>
                  <a:lnTo>
                    <a:pt x="12139" y="249502"/>
                  </a:lnTo>
                  <a:lnTo>
                    <a:pt x="3102" y="293733"/>
                  </a:lnTo>
                  <a:lnTo>
                    <a:pt x="0" y="339851"/>
                  </a:lnTo>
                  <a:lnTo>
                    <a:pt x="0" y="342899"/>
                  </a:lnTo>
                  <a:lnTo>
                    <a:pt x="3102" y="389018"/>
                  </a:lnTo>
                  <a:lnTo>
                    <a:pt x="12139" y="433249"/>
                  </a:lnTo>
                  <a:lnTo>
                    <a:pt x="26705" y="475190"/>
                  </a:lnTo>
                  <a:lnTo>
                    <a:pt x="46397" y="514434"/>
                  </a:lnTo>
                  <a:lnTo>
                    <a:pt x="70809" y="550578"/>
                  </a:lnTo>
                  <a:lnTo>
                    <a:pt x="99536" y="583215"/>
                  </a:lnTo>
                  <a:lnTo>
                    <a:pt x="132173" y="611942"/>
                  </a:lnTo>
                  <a:lnTo>
                    <a:pt x="168317" y="636354"/>
                  </a:lnTo>
                  <a:lnTo>
                    <a:pt x="207561" y="656046"/>
                  </a:lnTo>
                  <a:lnTo>
                    <a:pt x="249502" y="670612"/>
                  </a:lnTo>
                  <a:lnTo>
                    <a:pt x="293733" y="679649"/>
                  </a:lnTo>
                  <a:lnTo>
                    <a:pt x="339851" y="682751"/>
                  </a:lnTo>
                  <a:lnTo>
                    <a:pt x="385970" y="679649"/>
                  </a:lnTo>
                  <a:lnTo>
                    <a:pt x="430201" y="670612"/>
                  </a:lnTo>
                  <a:lnTo>
                    <a:pt x="472142" y="656046"/>
                  </a:lnTo>
                  <a:lnTo>
                    <a:pt x="511386" y="636354"/>
                  </a:lnTo>
                  <a:lnTo>
                    <a:pt x="547530" y="611942"/>
                  </a:lnTo>
                  <a:lnTo>
                    <a:pt x="580167" y="583215"/>
                  </a:lnTo>
                  <a:lnTo>
                    <a:pt x="608894" y="550578"/>
                  </a:lnTo>
                  <a:lnTo>
                    <a:pt x="633306" y="514434"/>
                  </a:lnTo>
                  <a:lnTo>
                    <a:pt x="652998" y="475190"/>
                  </a:lnTo>
                  <a:lnTo>
                    <a:pt x="667564" y="433249"/>
                  </a:lnTo>
                  <a:lnTo>
                    <a:pt x="676601" y="389018"/>
                  </a:lnTo>
                  <a:lnTo>
                    <a:pt x="679703" y="342899"/>
                  </a:lnTo>
                  <a:lnTo>
                    <a:pt x="679703" y="339851"/>
                  </a:lnTo>
                  <a:lnTo>
                    <a:pt x="676601" y="293733"/>
                  </a:lnTo>
                  <a:lnTo>
                    <a:pt x="667564" y="249502"/>
                  </a:lnTo>
                  <a:lnTo>
                    <a:pt x="652998" y="207561"/>
                  </a:lnTo>
                  <a:lnTo>
                    <a:pt x="633306" y="168317"/>
                  </a:lnTo>
                  <a:lnTo>
                    <a:pt x="608894" y="132173"/>
                  </a:lnTo>
                  <a:lnTo>
                    <a:pt x="580167" y="99536"/>
                  </a:lnTo>
                  <a:lnTo>
                    <a:pt x="547530" y="70809"/>
                  </a:lnTo>
                  <a:lnTo>
                    <a:pt x="511386" y="46397"/>
                  </a:lnTo>
                  <a:lnTo>
                    <a:pt x="472142" y="26705"/>
                  </a:lnTo>
                  <a:lnTo>
                    <a:pt x="430201" y="12139"/>
                  </a:lnTo>
                  <a:lnTo>
                    <a:pt x="385970" y="3102"/>
                  </a:lnTo>
                  <a:lnTo>
                    <a:pt x="33985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7647558" y="5914771"/>
            <a:ext cx="233870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>
                <a:solidFill>
                  <a:srgbClr val="2B4150"/>
                </a:solidFill>
                <a:latin typeface="Arial MT"/>
                <a:cs typeface="Arial MT"/>
              </a:rPr>
              <a:t>Voice</a:t>
            </a:r>
            <a:r>
              <a:rPr dirty="0" sz="2200" spc="-7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90">
                <a:solidFill>
                  <a:srgbClr val="2B4150"/>
                </a:solidFill>
                <a:latin typeface="Arial MT"/>
                <a:cs typeface="Arial MT"/>
              </a:rPr>
              <a:t>Commands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784351" y="1870329"/>
            <a:ext cx="1691639" cy="42799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650" spc="-10"/>
              <a:t>Conclusion</a:t>
            </a:r>
            <a:endParaRPr sz="2650"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524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ONS</a:t>
            </a:r>
            <a:r>
              <a:rPr dirty="0" spc="-145"/>
              <a:t> </a:t>
            </a:r>
            <a:r>
              <a:rPr dirty="0" spc="-80"/>
              <a:t>is</a:t>
            </a:r>
            <a:r>
              <a:rPr dirty="0" spc="-155"/>
              <a:t> </a:t>
            </a:r>
            <a:r>
              <a:rPr dirty="0" spc="-90"/>
              <a:t>not</a:t>
            </a:r>
            <a:r>
              <a:rPr dirty="0" spc="-155"/>
              <a:t> </a:t>
            </a:r>
            <a:r>
              <a:rPr dirty="0" spc="-135"/>
              <a:t>just</a:t>
            </a:r>
            <a:r>
              <a:rPr dirty="0" spc="-140"/>
              <a:t> </a:t>
            </a:r>
            <a:r>
              <a:rPr dirty="0"/>
              <a:t>a</a:t>
            </a:r>
            <a:r>
              <a:rPr dirty="0" spc="-170"/>
              <a:t> </a:t>
            </a:r>
            <a:r>
              <a:rPr dirty="0" spc="-80"/>
              <a:t>monitoring</a:t>
            </a:r>
            <a:r>
              <a:rPr dirty="0" spc="-135"/>
              <a:t> </a:t>
            </a:r>
            <a:r>
              <a:rPr dirty="0" spc="-114"/>
              <a:t>tool;</a:t>
            </a:r>
            <a:r>
              <a:rPr dirty="0" spc="-165"/>
              <a:t> it</a:t>
            </a:r>
            <a:r>
              <a:rPr dirty="0" spc="-160"/>
              <a:t> </a:t>
            </a:r>
            <a:r>
              <a:rPr dirty="0" spc="-80"/>
              <a:t>is</a:t>
            </a:r>
            <a:r>
              <a:rPr dirty="0" spc="-150"/>
              <a:t> </a:t>
            </a:r>
            <a:r>
              <a:rPr dirty="0"/>
              <a:t>a</a:t>
            </a:r>
            <a:r>
              <a:rPr dirty="0" spc="-170"/>
              <a:t> </a:t>
            </a:r>
            <a:r>
              <a:rPr dirty="0" spc="-114" b="1">
                <a:latin typeface="Trebuchet MS"/>
                <a:cs typeface="Trebuchet MS"/>
              </a:rPr>
              <a:t>complete</a:t>
            </a:r>
            <a:r>
              <a:rPr dirty="0" spc="-220" b="1">
                <a:latin typeface="Trebuchet MS"/>
                <a:cs typeface="Trebuchet MS"/>
              </a:rPr>
              <a:t> </a:t>
            </a:r>
            <a:r>
              <a:rPr dirty="0" spc="-135" b="1">
                <a:latin typeface="Trebuchet MS"/>
                <a:cs typeface="Trebuchet MS"/>
              </a:rPr>
              <a:t>eldercare</a:t>
            </a:r>
            <a:r>
              <a:rPr dirty="0" spc="-245" b="1">
                <a:latin typeface="Trebuchet MS"/>
                <a:cs typeface="Trebuchet MS"/>
              </a:rPr>
              <a:t> </a:t>
            </a:r>
            <a:r>
              <a:rPr dirty="0" spc="-90" b="1">
                <a:latin typeface="Trebuchet MS"/>
                <a:cs typeface="Trebuchet MS"/>
              </a:rPr>
              <a:t>ecosystem</a:t>
            </a:r>
            <a:r>
              <a:rPr dirty="0" spc="-90"/>
              <a:t>.</a:t>
            </a:r>
          </a:p>
          <a:p>
            <a:pPr>
              <a:lnSpc>
                <a:spcPct val="100000"/>
              </a:lnSpc>
              <a:spcBef>
                <a:spcPts val="735"/>
              </a:spcBef>
            </a:pPr>
          </a:p>
          <a:p>
            <a:pPr marL="15240">
              <a:lnSpc>
                <a:spcPct val="100000"/>
              </a:lnSpc>
              <a:spcBef>
                <a:spcPts val="5"/>
              </a:spcBef>
            </a:pPr>
            <a:r>
              <a:rPr dirty="0" spc="-125"/>
              <a:t>It</a:t>
            </a:r>
            <a:r>
              <a:rPr dirty="0" spc="-175"/>
              <a:t> </a:t>
            </a:r>
            <a:r>
              <a:rPr dirty="0" spc="-10"/>
              <a:t>improves:</a:t>
            </a:r>
          </a:p>
          <a:p>
            <a:pPr>
              <a:lnSpc>
                <a:spcPct val="100000"/>
              </a:lnSpc>
              <a:spcBef>
                <a:spcPts val="735"/>
              </a:spcBef>
            </a:pPr>
          </a:p>
          <a:p>
            <a:pPr marL="356870" indent="-344170">
              <a:lnSpc>
                <a:spcPct val="100000"/>
              </a:lnSpc>
              <a:buChar char="•"/>
              <a:tabLst>
                <a:tab pos="356870" algn="l"/>
              </a:tabLst>
            </a:pPr>
            <a:r>
              <a:rPr dirty="0" spc="-10"/>
              <a:t>Safety</a:t>
            </a:r>
          </a:p>
          <a:p>
            <a:pPr marL="356870" indent="-344170">
              <a:lnSpc>
                <a:spcPct val="100000"/>
              </a:lnSpc>
              <a:spcBef>
                <a:spcPts val="1380"/>
              </a:spcBef>
              <a:buChar char="•"/>
              <a:tabLst>
                <a:tab pos="356870" algn="l"/>
              </a:tabLst>
            </a:pPr>
            <a:r>
              <a:rPr dirty="0" spc="-10"/>
              <a:t>Communication</a:t>
            </a:r>
          </a:p>
          <a:p>
            <a:pPr marL="356870" indent="-344170">
              <a:lnSpc>
                <a:spcPct val="100000"/>
              </a:lnSpc>
              <a:spcBef>
                <a:spcPts val="1385"/>
              </a:spcBef>
              <a:buChar char="•"/>
              <a:tabLst>
                <a:tab pos="356870" algn="l"/>
              </a:tabLst>
            </a:pPr>
            <a:r>
              <a:rPr dirty="0" spc="-30"/>
              <a:t>Accountability</a:t>
            </a:r>
          </a:p>
          <a:p>
            <a:pPr marL="356870" indent="-344170">
              <a:lnSpc>
                <a:spcPct val="100000"/>
              </a:lnSpc>
              <a:spcBef>
                <a:spcPts val="1385"/>
              </a:spcBef>
              <a:buChar char="•"/>
              <a:tabLst>
                <a:tab pos="356870" algn="l"/>
              </a:tabLst>
            </a:pPr>
            <a:r>
              <a:rPr dirty="0" spc="-100"/>
              <a:t>Quality</a:t>
            </a:r>
            <a:r>
              <a:rPr dirty="0" spc="-135"/>
              <a:t> </a:t>
            </a:r>
            <a:r>
              <a:rPr dirty="0" spc="-125"/>
              <a:t>of</a:t>
            </a:r>
            <a:r>
              <a:rPr dirty="0" spc="-180"/>
              <a:t> </a:t>
            </a:r>
            <a:r>
              <a:rPr dirty="0" spc="-20"/>
              <a:t>life</a:t>
            </a:r>
          </a:p>
          <a:p>
            <a:pPr>
              <a:lnSpc>
                <a:spcPct val="100000"/>
              </a:lnSpc>
              <a:spcBef>
                <a:spcPts val="735"/>
              </a:spcBef>
            </a:pPr>
          </a:p>
          <a:p>
            <a:pPr marL="15240">
              <a:lnSpc>
                <a:spcPct val="100000"/>
              </a:lnSpc>
            </a:pPr>
            <a:r>
              <a:rPr dirty="0" spc="-130"/>
              <a:t>for</a:t>
            </a:r>
            <a:r>
              <a:rPr dirty="0" spc="-180"/>
              <a:t> </a:t>
            </a:r>
            <a:r>
              <a:rPr dirty="0" spc="-95"/>
              <a:t>elders</a:t>
            </a:r>
            <a:r>
              <a:rPr dirty="0" spc="-140"/>
              <a:t> </a:t>
            </a:r>
            <a:r>
              <a:rPr dirty="0" spc="-30"/>
              <a:t>and</a:t>
            </a:r>
            <a:r>
              <a:rPr dirty="0" spc="-130"/>
              <a:t> </a:t>
            </a:r>
            <a:r>
              <a:rPr dirty="0" spc="-90"/>
              <a:t>everyone</a:t>
            </a:r>
            <a:r>
              <a:rPr dirty="0" spc="-155"/>
              <a:t> </a:t>
            </a:r>
            <a:r>
              <a:rPr dirty="0" spc="-90"/>
              <a:t>involved</a:t>
            </a:r>
            <a:r>
              <a:rPr dirty="0" spc="-130"/>
              <a:t> </a:t>
            </a:r>
            <a:r>
              <a:rPr dirty="0" spc="-95"/>
              <a:t>in</a:t>
            </a:r>
            <a:r>
              <a:rPr dirty="0" spc="-140"/>
              <a:t> </a:t>
            </a:r>
            <a:r>
              <a:rPr dirty="0" spc="-130"/>
              <a:t>their</a:t>
            </a:r>
            <a:r>
              <a:rPr dirty="0" spc="-160"/>
              <a:t> </a:t>
            </a:r>
            <a:r>
              <a:rPr dirty="0" spc="-10"/>
              <a:t>care.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784351" y="1448257"/>
            <a:ext cx="12345035" cy="5676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550" spc="200"/>
              <a:t>System</a:t>
            </a:r>
            <a:r>
              <a:rPr dirty="0" sz="3550" spc="-20"/>
              <a:t> </a:t>
            </a:r>
            <a:r>
              <a:rPr dirty="0" sz="3550" spc="-105"/>
              <a:t>Users:</a:t>
            </a:r>
            <a:r>
              <a:rPr dirty="0" sz="3550" spc="-35"/>
              <a:t> </a:t>
            </a:r>
            <a:r>
              <a:rPr dirty="0" sz="3550"/>
              <a:t>Role-</a:t>
            </a:r>
            <a:r>
              <a:rPr dirty="0" sz="3550" spc="180"/>
              <a:t>Based</a:t>
            </a:r>
            <a:r>
              <a:rPr dirty="0" sz="3550" spc="-65"/>
              <a:t> Access</a:t>
            </a:r>
            <a:r>
              <a:rPr dirty="0" sz="3550" spc="-60"/>
              <a:t> </a:t>
            </a:r>
            <a:r>
              <a:rPr dirty="0" sz="3550" spc="150"/>
              <a:t>for</a:t>
            </a:r>
            <a:r>
              <a:rPr dirty="0" sz="3550" spc="-20"/>
              <a:t> </a:t>
            </a:r>
            <a:r>
              <a:rPr dirty="0" sz="3550" spc="65"/>
              <a:t>Tailored</a:t>
            </a:r>
            <a:r>
              <a:rPr dirty="0" sz="3550" spc="-60"/>
              <a:t> </a:t>
            </a:r>
            <a:r>
              <a:rPr dirty="0" sz="3550" spc="-10"/>
              <a:t>Experiences</a:t>
            </a:r>
            <a:endParaRPr sz="3550"/>
          </a:p>
        </p:txBody>
      </p:sp>
      <p:sp>
        <p:nvSpPr>
          <p:cNvPr id="4" name="object 4"/>
          <p:cNvSpPr txBox="1"/>
          <p:nvPr/>
        </p:nvSpPr>
        <p:spPr>
          <a:xfrm>
            <a:off x="784351" y="2430696"/>
            <a:ext cx="12792075" cy="770890"/>
          </a:xfrm>
          <a:prstGeom prst="rect">
            <a:avLst/>
          </a:prstGeom>
        </p:spPr>
        <p:txBody>
          <a:bodyPr wrap="square" lIns="0" tIns="1181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dirty="0" sz="1750" spc="-35" i="1">
                <a:solidFill>
                  <a:srgbClr val="2B4150"/>
                </a:solidFill>
                <a:latin typeface="Trebuchet MS"/>
                <a:cs typeface="Trebuchet MS"/>
              </a:rPr>
              <a:t>ONS</a:t>
            </a:r>
            <a:r>
              <a:rPr dirty="0" sz="1750" spc="-13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65" i="1">
                <a:solidFill>
                  <a:srgbClr val="2B4150"/>
                </a:solidFill>
                <a:latin typeface="Trebuchet MS"/>
                <a:cs typeface="Trebuchet MS"/>
              </a:rPr>
              <a:t>supports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65" b="1" i="1">
                <a:solidFill>
                  <a:srgbClr val="2B4150"/>
                </a:solidFill>
                <a:latin typeface="Trebuchet MS"/>
                <a:cs typeface="Trebuchet MS"/>
              </a:rPr>
              <a:t>five</a:t>
            </a:r>
            <a:r>
              <a:rPr dirty="0" sz="1750" spc="-210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5" b="1" i="1">
                <a:solidFill>
                  <a:srgbClr val="2B4150"/>
                </a:solidFill>
                <a:latin typeface="Trebuchet MS"/>
                <a:cs typeface="Trebuchet MS"/>
              </a:rPr>
              <a:t>main</a:t>
            </a:r>
            <a:r>
              <a:rPr dirty="0" sz="1750" spc="-220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4" b="1" i="1">
                <a:solidFill>
                  <a:srgbClr val="2B4150"/>
                </a:solidFill>
                <a:latin typeface="Trebuchet MS"/>
                <a:cs typeface="Trebuchet MS"/>
              </a:rPr>
              <a:t>user</a:t>
            </a:r>
            <a:r>
              <a:rPr dirty="0" sz="1750" spc="-204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40" b="1" i="1">
                <a:solidFill>
                  <a:srgbClr val="2B4150"/>
                </a:solidFill>
                <a:latin typeface="Trebuchet MS"/>
                <a:cs typeface="Trebuchet MS"/>
              </a:rPr>
              <a:t>roles</a:t>
            </a:r>
            <a:r>
              <a:rPr dirty="0" sz="1750" spc="-140" i="1">
                <a:solidFill>
                  <a:srgbClr val="2B4150"/>
                </a:solidFill>
                <a:latin typeface="Trebuchet MS"/>
                <a:cs typeface="Trebuchet MS"/>
              </a:rPr>
              <a:t>,</a:t>
            </a:r>
            <a:r>
              <a:rPr dirty="0" sz="1750" spc="-22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60" i="1">
                <a:solidFill>
                  <a:srgbClr val="2B4150"/>
                </a:solidFill>
                <a:latin typeface="Trebuchet MS"/>
                <a:cs typeface="Trebuchet MS"/>
              </a:rPr>
              <a:t>each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0" i="1">
                <a:solidFill>
                  <a:srgbClr val="2B4150"/>
                </a:solidFill>
                <a:latin typeface="Trebuchet MS"/>
                <a:cs typeface="Trebuchet MS"/>
              </a:rPr>
              <a:t>with</a:t>
            </a:r>
            <a:r>
              <a:rPr dirty="0" sz="1750" spc="-16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5" i="1">
                <a:solidFill>
                  <a:srgbClr val="2B4150"/>
                </a:solidFill>
                <a:latin typeface="Trebuchet MS"/>
                <a:cs typeface="Trebuchet MS"/>
              </a:rPr>
              <a:t>distinct</a:t>
            </a:r>
            <a:r>
              <a:rPr dirty="0" sz="1750" spc="-114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permissions</a:t>
            </a:r>
            <a:r>
              <a:rPr dirty="0" sz="1750" spc="-14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0" i="1">
                <a:solidFill>
                  <a:srgbClr val="2B4150"/>
                </a:solidFill>
                <a:latin typeface="Trebuchet MS"/>
                <a:cs typeface="Trebuchet MS"/>
              </a:rPr>
              <a:t>to</a:t>
            </a:r>
            <a:r>
              <a:rPr dirty="0" sz="1750" spc="-14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85" i="1">
                <a:solidFill>
                  <a:srgbClr val="2B4150"/>
                </a:solidFill>
                <a:latin typeface="Trebuchet MS"/>
                <a:cs typeface="Trebuchet MS"/>
              </a:rPr>
              <a:t>ensure</a:t>
            </a:r>
            <a:r>
              <a:rPr dirty="0" sz="1750" spc="-13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60" i="1">
                <a:solidFill>
                  <a:srgbClr val="2B4150"/>
                </a:solidFill>
                <a:latin typeface="Trebuchet MS"/>
                <a:cs typeface="Trebuchet MS"/>
              </a:rPr>
              <a:t>data</a:t>
            </a:r>
            <a:r>
              <a:rPr dirty="0" sz="1750" spc="-16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0" i="1">
                <a:solidFill>
                  <a:srgbClr val="2B4150"/>
                </a:solidFill>
                <a:latin typeface="Trebuchet MS"/>
                <a:cs typeface="Trebuchet MS"/>
              </a:rPr>
              <a:t>security</a:t>
            </a:r>
            <a:r>
              <a:rPr dirty="0" sz="1750" spc="-15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30" i="1">
                <a:solidFill>
                  <a:srgbClr val="2B4150"/>
                </a:solidFill>
                <a:latin typeface="Trebuchet MS"/>
                <a:cs typeface="Trebuchet MS"/>
              </a:rPr>
              <a:t>and</a:t>
            </a:r>
            <a:r>
              <a:rPr dirty="0" sz="1750" spc="-13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0" i="1">
                <a:solidFill>
                  <a:srgbClr val="2B4150"/>
                </a:solidFill>
                <a:latin typeface="Trebuchet MS"/>
                <a:cs typeface="Trebuchet MS"/>
              </a:rPr>
              <a:t>relevance.</a:t>
            </a: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5" i="1">
                <a:solidFill>
                  <a:srgbClr val="2B4150"/>
                </a:solidFill>
                <a:latin typeface="Trebuchet MS"/>
                <a:cs typeface="Trebuchet MS"/>
              </a:rPr>
              <a:t>This</a:t>
            </a:r>
            <a:r>
              <a:rPr dirty="0" sz="1750" spc="-14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0" i="1">
                <a:solidFill>
                  <a:srgbClr val="2B4150"/>
                </a:solidFill>
                <a:latin typeface="Trebuchet MS"/>
                <a:cs typeface="Trebuchet MS"/>
              </a:rPr>
              <a:t>role-</a:t>
            </a:r>
            <a:r>
              <a:rPr dirty="0" sz="1750" spc="-50" i="1">
                <a:solidFill>
                  <a:srgbClr val="2B4150"/>
                </a:solidFill>
                <a:latin typeface="Trebuchet MS"/>
                <a:cs typeface="Trebuchet MS"/>
              </a:rPr>
              <a:t>based</a:t>
            </a:r>
            <a:r>
              <a:rPr dirty="0" sz="1750" spc="-16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45" i="1">
                <a:solidFill>
                  <a:srgbClr val="2B4150"/>
                </a:solidFill>
                <a:latin typeface="Trebuchet MS"/>
                <a:cs typeface="Trebuchet MS"/>
              </a:rPr>
              <a:t>access</a:t>
            </a:r>
            <a:r>
              <a:rPr dirty="0" sz="1750" spc="-16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0" i="1">
                <a:solidFill>
                  <a:srgbClr val="2B4150"/>
                </a:solidFill>
                <a:latin typeface="Trebuchet MS"/>
                <a:cs typeface="Trebuchet MS"/>
              </a:rPr>
              <a:t>control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" i="1">
                <a:solidFill>
                  <a:srgbClr val="2B4150"/>
                </a:solidFill>
                <a:latin typeface="Trebuchet MS"/>
                <a:cs typeface="Trebuchet MS"/>
              </a:rPr>
              <a:t>(RBAC)</a:t>
            </a:r>
            <a:endParaRPr sz="17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835"/>
              </a:spcBef>
            </a:pP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ensures</a:t>
            </a:r>
            <a:r>
              <a:rPr dirty="0" sz="1750" spc="-14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55" i="1">
                <a:solidFill>
                  <a:srgbClr val="2B4150"/>
                </a:solidFill>
                <a:latin typeface="Trebuchet MS"/>
                <a:cs typeface="Trebuchet MS"/>
              </a:rPr>
              <a:t>each</a:t>
            </a:r>
            <a:r>
              <a:rPr dirty="0" sz="1750" spc="-13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0" i="1">
                <a:solidFill>
                  <a:srgbClr val="2B4150"/>
                </a:solidFill>
                <a:latin typeface="Trebuchet MS"/>
                <a:cs typeface="Trebuchet MS"/>
              </a:rPr>
              <a:t>user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65" i="1">
                <a:solidFill>
                  <a:srgbClr val="2B4150"/>
                </a:solidFill>
                <a:latin typeface="Trebuchet MS"/>
                <a:cs typeface="Trebuchet MS"/>
              </a:rPr>
              <a:t>sees</a:t>
            </a:r>
            <a:r>
              <a:rPr dirty="0" sz="1750" spc="-13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20" b="1" i="1">
                <a:solidFill>
                  <a:srgbClr val="2B4150"/>
                </a:solidFill>
                <a:latin typeface="Trebuchet MS"/>
                <a:cs typeface="Trebuchet MS"/>
              </a:rPr>
              <a:t>only</a:t>
            </a:r>
            <a:r>
              <a:rPr dirty="0" sz="1750" spc="-200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25" b="1" i="1">
                <a:solidFill>
                  <a:srgbClr val="2B4150"/>
                </a:solidFill>
                <a:latin typeface="Trebuchet MS"/>
                <a:cs typeface="Trebuchet MS"/>
              </a:rPr>
              <a:t>what</a:t>
            </a:r>
            <a:r>
              <a:rPr dirty="0" sz="1750" spc="-204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45" b="1" i="1">
                <a:solidFill>
                  <a:srgbClr val="2B4150"/>
                </a:solidFill>
                <a:latin typeface="Trebuchet MS"/>
                <a:cs typeface="Trebuchet MS"/>
              </a:rPr>
              <a:t>they</a:t>
            </a:r>
            <a:r>
              <a:rPr dirty="0" sz="1750" spc="-229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35" b="1" i="1">
                <a:solidFill>
                  <a:srgbClr val="2B4150"/>
                </a:solidFill>
                <a:latin typeface="Trebuchet MS"/>
                <a:cs typeface="Trebuchet MS"/>
              </a:rPr>
              <a:t>are</a:t>
            </a:r>
            <a:r>
              <a:rPr dirty="0" sz="1750" spc="-185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40" b="1" i="1">
                <a:solidFill>
                  <a:srgbClr val="2B4150"/>
                </a:solidFill>
                <a:latin typeface="Trebuchet MS"/>
                <a:cs typeface="Trebuchet MS"/>
              </a:rPr>
              <a:t>authorized</a:t>
            </a:r>
            <a:r>
              <a:rPr dirty="0" sz="1750" spc="-240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45" b="1" i="1">
                <a:solidFill>
                  <a:srgbClr val="2B4150"/>
                </a:solidFill>
                <a:latin typeface="Trebuchet MS"/>
                <a:cs typeface="Trebuchet MS"/>
              </a:rPr>
              <a:t>to</a:t>
            </a:r>
            <a:r>
              <a:rPr dirty="0" sz="1750" spc="-170" b="1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20" b="1" i="1">
                <a:solidFill>
                  <a:srgbClr val="2B4150"/>
                </a:solidFill>
                <a:latin typeface="Trebuchet MS"/>
                <a:cs typeface="Trebuchet MS"/>
              </a:rPr>
              <a:t>see</a:t>
            </a:r>
            <a:r>
              <a:rPr dirty="0" sz="1750" spc="-20" i="1">
                <a:solidFill>
                  <a:srgbClr val="2B4150"/>
                </a:solidFill>
                <a:latin typeface="Trebuchet MS"/>
                <a:cs typeface="Trebuchet MS"/>
              </a:rPr>
              <a:t>.</a:t>
            </a:r>
            <a:endParaRPr sz="175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92480" y="3483864"/>
            <a:ext cx="4197350" cy="1518285"/>
            <a:chOff x="792480" y="3483864"/>
            <a:chExt cx="4197350" cy="1518285"/>
          </a:xfrm>
        </p:grpSpPr>
        <p:sp>
          <p:nvSpPr>
            <p:cNvPr id="6" name="object 6"/>
            <p:cNvSpPr/>
            <p:nvPr/>
          </p:nvSpPr>
          <p:spPr>
            <a:xfrm>
              <a:off x="792480" y="3822192"/>
              <a:ext cx="4197350" cy="1179830"/>
            </a:xfrm>
            <a:custGeom>
              <a:avLst/>
              <a:gdLst/>
              <a:ahLst/>
              <a:cxnLst/>
              <a:rect l="l" t="t" r="r" b="b"/>
              <a:pathLst>
                <a:path w="4197350" h="1179829">
                  <a:moveTo>
                    <a:pt x="4050665" y="0"/>
                  </a:moveTo>
                  <a:lnTo>
                    <a:pt x="146418" y="0"/>
                  </a:lnTo>
                  <a:lnTo>
                    <a:pt x="100140" y="7462"/>
                  </a:lnTo>
                  <a:lnTo>
                    <a:pt x="59947" y="28244"/>
                  </a:lnTo>
                  <a:lnTo>
                    <a:pt x="28251" y="59938"/>
                  </a:lnTo>
                  <a:lnTo>
                    <a:pt x="7464" y="100136"/>
                  </a:lnTo>
                  <a:lnTo>
                    <a:pt x="0" y="146431"/>
                  </a:lnTo>
                  <a:lnTo>
                    <a:pt x="0" y="1033145"/>
                  </a:lnTo>
                  <a:lnTo>
                    <a:pt x="7464" y="1079439"/>
                  </a:lnTo>
                  <a:lnTo>
                    <a:pt x="28251" y="1119637"/>
                  </a:lnTo>
                  <a:lnTo>
                    <a:pt x="59947" y="1151331"/>
                  </a:lnTo>
                  <a:lnTo>
                    <a:pt x="100140" y="1172113"/>
                  </a:lnTo>
                  <a:lnTo>
                    <a:pt x="146418" y="1179576"/>
                  </a:lnTo>
                  <a:lnTo>
                    <a:pt x="4050665" y="1179576"/>
                  </a:lnTo>
                  <a:lnTo>
                    <a:pt x="4096959" y="1172113"/>
                  </a:lnTo>
                  <a:lnTo>
                    <a:pt x="4137157" y="1151331"/>
                  </a:lnTo>
                  <a:lnTo>
                    <a:pt x="4168851" y="1119637"/>
                  </a:lnTo>
                  <a:lnTo>
                    <a:pt x="4189633" y="1079439"/>
                  </a:lnTo>
                  <a:lnTo>
                    <a:pt x="4197096" y="1033145"/>
                  </a:lnTo>
                  <a:lnTo>
                    <a:pt x="4197096" y="146431"/>
                  </a:lnTo>
                  <a:lnTo>
                    <a:pt x="4189633" y="100136"/>
                  </a:lnTo>
                  <a:lnTo>
                    <a:pt x="4168851" y="59938"/>
                  </a:lnTo>
                  <a:lnTo>
                    <a:pt x="4137157" y="28244"/>
                  </a:lnTo>
                  <a:lnTo>
                    <a:pt x="4096959" y="7462"/>
                  </a:lnTo>
                  <a:lnTo>
                    <a:pt x="4050665" y="0"/>
                  </a:lnTo>
                  <a:close/>
                </a:path>
              </a:pathLst>
            </a:custGeom>
            <a:solidFill>
              <a:srgbClr val="FFFB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92480" y="3483863"/>
              <a:ext cx="4197350" cy="680085"/>
            </a:xfrm>
            <a:custGeom>
              <a:avLst/>
              <a:gdLst/>
              <a:ahLst/>
              <a:cxnLst/>
              <a:rect l="l" t="t" r="r" b="b"/>
              <a:pathLst>
                <a:path w="4197350" h="680085">
                  <a:moveTo>
                    <a:pt x="4197096" y="341884"/>
                  </a:moveTo>
                  <a:lnTo>
                    <a:pt x="4194416" y="328637"/>
                  </a:lnTo>
                  <a:lnTo>
                    <a:pt x="4187126" y="317817"/>
                  </a:lnTo>
                  <a:lnTo>
                    <a:pt x="4176306" y="310527"/>
                  </a:lnTo>
                  <a:lnTo>
                    <a:pt x="4163060" y="307848"/>
                  </a:lnTo>
                  <a:lnTo>
                    <a:pt x="2436228" y="307848"/>
                  </a:lnTo>
                  <a:lnTo>
                    <a:pt x="2435288" y="293738"/>
                  </a:lnTo>
                  <a:lnTo>
                    <a:pt x="2426258" y="249504"/>
                  </a:lnTo>
                  <a:lnTo>
                    <a:pt x="2411692" y="207568"/>
                  </a:lnTo>
                  <a:lnTo>
                    <a:pt x="2391994" y="168325"/>
                  </a:lnTo>
                  <a:lnTo>
                    <a:pt x="2367584" y="132181"/>
                  </a:lnTo>
                  <a:lnTo>
                    <a:pt x="2338857" y="99542"/>
                  </a:lnTo>
                  <a:lnTo>
                    <a:pt x="2306218" y="70815"/>
                  </a:lnTo>
                  <a:lnTo>
                    <a:pt x="2270074" y="46405"/>
                  </a:lnTo>
                  <a:lnTo>
                    <a:pt x="2230831" y="26708"/>
                  </a:lnTo>
                  <a:lnTo>
                    <a:pt x="2188895" y="12141"/>
                  </a:lnTo>
                  <a:lnTo>
                    <a:pt x="2144661" y="3111"/>
                  </a:lnTo>
                  <a:lnTo>
                    <a:pt x="2098548" y="0"/>
                  </a:lnTo>
                  <a:lnTo>
                    <a:pt x="2052421" y="3111"/>
                  </a:lnTo>
                  <a:lnTo>
                    <a:pt x="2008187" y="12141"/>
                  </a:lnTo>
                  <a:lnTo>
                    <a:pt x="1966252" y="26708"/>
                  </a:lnTo>
                  <a:lnTo>
                    <a:pt x="1927009" y="46405"/>
                  </a:lnTo>
                  <a:lnTo>
                    <a:pt x="1890864" y="70815"/>
                  </a:lnTo>
                  <a:lnTo>
                    <a:pt x="1858225" y="99542"/>
                  </a:lnTo>
                  <a:lnTo>
                    <a:pt x="1829498" y="132181"/>
                  </a:lnTo>
                  <a:lnTo>
                    <a:pt x="1805089" y="168325"/>
                  </a:lnTo>
                  <a:lnTo>
                    <a:pt x="1785391" y="207568"/>
                  </a:lnTo>
                  <a:lnTo>
                    <a:pt x="1770824" y="249504"/>
                  </a:lnTo>
                  <a:lnTo>
                    <a:pt x="1761794" y="293738"/>
                  </a:lnTo>
                  <a:lnTo>
                    <a:pt x="1760842" y="307848"/>
                  </a:lnTo>
                  <a:lnTo>
                    <a:pt x="34010" y="307848"/>
                  </a:lnTo>
                  <a:lnTo>
                    <a:pt x="20777" y="310527"/>
                  </a:lnTo>
                  <a:lnTo>
                    <a:pt x="9956" y="317817"/>
                  </a:lnTo>
                  <a:lnTo>
                    <a:pt x="2667" y="328637"/>
                  </a:lnTo>
                  <a:lnTo>
                    <a:pt x="0" y="341884"/>
                  </a:lnTo>
                  <a:lnTo>
                    <a:pt x="0" y="395732"/>
                  </a:lnTo>
                  <a:lnTo>
                    <a:pt x="2667" y="408990"/>
                  </a:lnTo>
                  <a:lnTo>
                    <a:pt x="9956" y="419798"/>
                  </a:lnTo>
                  <a:lnTo>
                    <a:pt x="20777" y="427101"/>
                  </a:lnTo>
                  <a:lnTo>
                    <a:pt x="34010" y="429768"/>
                  </a:lnTo>
                  <a:lnTo>
                    <a:pt x="1770722" y="429768"/>
                  </a:lnTo>
                  <a:lnTo>
                    <a:pt x="1770824" y="430212"/>
                  </a:lnTo>
                  <a:lnTo>
                    <a:pt x="1785391" y="472147"/>
                  </a:lnTo>
                  <a:lnTo>
                    <a:pt x="1805089" y="511390"/>
                  </a:lnTo>
                  <a:lnTo>
                    <a:pt x="1829498" y="547535"/>
                  </a:lnTo>
                  <a:lnTo>
                    <a:pt x="1858225" y="580174"/>
                  </a:lnTo>
                  <a:lnTo>
                    <a:pt x="1890864" y="608901"/>
                  </a:lnTo>
                  <a:lnTo>
                    <a:pt x="1927009" y="633310"/>
                  </a:lnTo>
                  <a:lnTo>
                    <a:pt x="1966252" y="653008"/>
                  </a:lnTo>
                  <a:lnTo>
                    <a:pt x="2008187" y="667575"/>
                  </a:lnTo>
                  <a:lnTo>
                    <a:pt x="2052421" y="676605"/>
                  </a:lnTo>
                  <a:lnTo>
                    <a:pt x="2098548" y="679704"/>
                  </a:lnTo>
                  <a:lnTo>
                    <a:pt x="2144661" y="676605"/>
                  </a:lnTo>
                  <a:lnTo>
                    <a:pt x="2188895" y="667575"/>
                  </a:lnTo>
                  <a:lnTo>
                    <a:pt x="2230831" y="653008"/>
                  </a:lnTo>
                  <a:lnTo>
                    <a:pt x="2270074" y="633310"/>
                  </a:lnTo>
                  <a:lnTo>
                    <a:pt x="2306218" y="608901"/>
                  </a:lnTo>
                  <a:lnTo>
                    <a:pt x="2338857" y="580174"/>
                  </a:lnTo>
                  <a:lnTo>
                    <a:pt x="2367584" y="547535"/>
                  </a:lnTo>
                  <a:lnTo>
                    <a:pt x="2391994" y="511390"/>
                  </a:lnTo>
                  <a:lnTo>
                    <a:pt x="2411692" y="472147"/>
                  </a:lnTo>
                  <a:lnTo>
                    <a:pt x="2426258" y="430212"/>
                  </a:lnTo>
                  <a:lnTo>
                    <a:pt x="2426347" y="429768"/>
                  </a:lnTo>
                  <a:lnTo>
                    <a:pt x="4163060" y="429768"/>
                  </a:lnTo>
                  <a:lnTo>
                    <a:pt x="4176306" y="427101"/>
                  </a:lnTo>
                  <a:lnTo>
                    <a:pt x="4187126" y="419798"/>
                  </a:lnTo>
                  <a:lnTo>
                    <a:pt x="4194416" y="408990"/>
                  </a:lnTo>
                  <a:lnTo>
                    <a:pt x="4197096" y="395732"/>
                  </a:lnTo>
                  <a:lnTo>
                    <a:pt x="4197096" y="341884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1041603" y="4360875"/>
            <a:ext cx="806450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-10">
                <a:solidFill>
                  <a:srgbClr val="2B4150"/>
                </a:solidFill>
                <a:latin typeface="Arial MT"/>
                <a:cs typeface="Arial MT"/>
              </a:rPr>
              <a:t>Elders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218176" y="3483864"/>
            <a:ext cx="4194175" cy="1518285"/>
            <a:chOff x="5218176" y="3483864"/>
            <a:chExt cx="4194175" cy="1518285"/>
          </a:xfrm>
        </p:grpSpPr>
        <p:sp>
          <p:nvSpPr>
            <p:cNvPr id="10" name="object 10"/>
            <p:cNvSpPr/>
            <p:nvPr/>
          </p:nvSpPr>
          <p:spPr>
            <a:xfrm>
              <a:off x="5218176" y="3822192"/>
              <a:ext cx="4194175" cy="1179830"/>
            </a:xfrm>
            <a:custGeom>
              <a:avLst/>
              <a:gdLst/>
              <a:ahLst/>
              <a:cxnLst/>
              <a:rect l="l" t="t" r="r" b="b"/>
              <a:pathLst>
                <a:path w="4194175" h="1179829">
                  <a:moveTo>
                    <a:pt x="4047617" y="0"/>
                  </a:moveTo>
                  <a:lnTo>
                    <a:pt x="146431" y="0"/>
                  </a:lnTo>
                  <a:lnTo>
                    <a:pt x="100136" y="7462"/>
                  </a:lnTo>
                  <a:lnTo>
                    <a:pt x="59938" y="28244"/>
                  </a:lnTo>
                  <a:lnTo>
                    <a:pt x="28244" y="59938"/>
                  </a:lnTo>
                  <a:lnTo>
                    <a:pt x="7462" y="100136"/>
                  </a:lnTo>
                  <a:lnTo>
                    <a:pt x="0" y="146431"/>
                  </a:lnTo>
                  <a:lnTo>
                    <a:pt x="0" y="1033145"/>
                  </a:lnTo>
                  <a:lnTo>
                    <a:pt x="7462" y="1079439"/>
                  </a:lnTo>
                  <a:lnTo>
                    <a:pt x="28244" y="1119637"/>
                  </a:lnTo>
                  <a:lnTo>
                    <a:pt x="59938" y="1151331"/>
                  </a:lnTo>
                  <a:lnTo>
                    <a:pt x="100136" y="1172113"/>
                  </a:lnTo>
                  <a:lnTo>
                    <a:pt x="146431" y="1179576"/>
                  </a:lnTo>
                  <a:lnTo>
                    <a:pt x="4047617" y="1179576"/>
                  </a:lnTo>
                  <a:lnTo>
                    <a:pt x="4093911" y="1172113"/>
                  </a:lnTo>
                  <a:lnTo>
                    <a:pt x="4134109" y="1151331"/>
                  </a:lnTo>
                  <a:lnTo>
                    <a:pt x="4165803" y="1119637"/>
                  </a:lnTo>
                  <a:lnTo>
                    <a:pt x="4186585" y="1079439"/>
                  </a:lnTo>
                  <a:lnTo>
                    <a:pt x="4194048" y="1033145"/>
                  </a:lnTo>
                  <a:lnTo>
                    <a:pt x="4194048" y="146431"/>
                  </a:lnTo>
                  <a:lnTo>
                    <a:pt x="4186585" y="100136"/>
                  </a:lnTo>
                  <a:lnTo>
                    <a:pt x="4165803" y="59938"/>
                  </a:lnTo>
                  <a:lnTo>
                    <a:pt x="4134109" y="28244"/>
                  </a:lnTo>
                  <a:lnTo>
                    <a:pt x="4093911" y="7462"/>
                  </a:lnTo>
                  <a:lnTo>
                    <a:pt x="4047617" y="0"/>
                  </a:lnTo>
                  <a:close/>
                </a:path>
              </a:pathLst>
            </a:custGeom>
            <a:solidFill>
              <a:srgbClr val="FFFB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218176" y="3483863"/>
              <a:ext cx="4194175" cy="680085"/>
            </a:xfrm>
            <a:custGeom>
              <a:avLst/>
              <a:gdLst/>
              <a:ahLst/>
              <a:cxnLst/>
              <a:rect l="l" t="t" r="r" b="b"/>
              <a:pathLst>
                <a:path w="4194175" h="680085">
                  <a:moveTo>
                    <a:pt x="4194048" y="341884"/>
                  </a:moveTo>
                  <a:lnTo>
                    <a:pt x="4191368" y="328637"/>
                  </a:lnTo>
                  <a:lnTo>
                    <a:pt x="4184065" y="317817"/>
                  </a:lnTo>
                  <a:lnTo>
                    <a:pt x="4173258" y="310527"/>
                  </a:lnTo>
                  <a:lnTo>
                    <a:pt x="4160012" y="307848"/>
                  </a:lnTo>
                  <a:lnTo>
                    <a:pt x="2436228" y="307848"/>
                  </a:lnTo>
                  <a:lnTo>
                    <a:pt x="2435288" y="293738"/>
                  </a:lnTo>
                  <a:lnTo>
                    <a:pt x="2426258" y="249504"/>
                  </a:lnTo>
                  <a:lnTo>
                    <a:pt x="2411692" y="207568"/>
                  </a:lnTo>
                  <a:lnTo>
                    <a:pt x="2391994" y="168325"/>
                  </a:lnTo>
                  <a:lnTo>
                    <a:pt x="2367584" y="132181"/>
                  </a:lnTo>
                  <a:lnTo>
                    <a:pt x="2338857" y="99542"/>
                  </a:lnTo>
                  <a:lnTo>
                    <a:pt x="2306218" y="70815"/>
                  </a:lnTo>
                  <a:lnTo>
                    <a:pt x="2270074" y="46405"/>
                  </a:lnTo>
                  <a:lnTo>
                    <a:pt x="2230831" y="26708"/>
                  </a:lnTo>
                  <a:lnTo>
                    <a:pt x="2188895" y="12141"/>
                  </a:lnTo>
                  <a:lnTo>
                    <a:pt x="2144661" y="3111"/>
                  </a:lnTo>
                  <a:lnTo>
                    <a:pt x="2098548" y="0"/>
                  </a:lnTo>
                  <a:lnTo>
                    <a:pt x="2095500" y="0"/>
                  </a:lnTo>
                  <a:lnTo>
                    <a:pt x="2049373" y="3111"/>
                  </a:lnTo>
                  <a:lnTo>
                    <a:pt x="2005139" y="12141"/>
                  </a:lnTo>
                  <a:lnTo>
                    <a:pt x="1963204" y="26708"/>
                  </a:lnTo>
                  <a:lnTo>
                    <a:pt x="1923961" y="46405"/>
                  </a:lnTo>
                  <a:lnTo>
                    <a:pt x="1887816" y="70815"/>
                  </a:lnTo>
                  <a:lnTo>
                    <a:pt x="1855177" y="99542"/>
                  </a:lnTo>
                  <a:lnTo>
                    <a:pt x="1826450" y="132181"/>
                  </a:lnTo>
                  <a:lnTo>
                    <a:pt x="1802041" y="168325"/>
                  </a:lnTo>
                  <a:lnTo>
                    <a:pt x="1782343" y="207568"/>
                  </a:lnTo>
                  <a:lnTo>
                    <a:pt x="1767776" y="249504"/>
                  </a:lnTo>
                  <a:lnTo>
                    <a:pt x="1758746" y="293738"/>
                  </a:lnTo>
                  <a:lnTo>
                    <a:pt x="1757794" y="307848"/>
                  </a:lnTo>
                  <a:lnTo>
                    <a:pt x="34036" y="307848"/>
                  </a:lnTo>
                  <a:lnTo>
                    <a:pt x="20777" y="310527"/>
                  </a:lnTo>
                  <a:lnTo>
                    <a:pt x="9956" y="317817"/>
                  </a:lnTo>
                  <a:lnTo>
                    <a:pt x="2667" y="328637"/>
                  </a:lnTo>
                  <a:lnTo>
                    <a:pt x="0" y="341884"/>
                  </a:lnTo>
                  <a:lnTo>
                    <a:pt x="0" y="395732"/>
                  </a:lnTo>
                  <a:lnTo>
                    <a:pt x="2667" y="408990"/>
                  </a:lnTo>
                  <a:lnTo>
                    <a:pt x="9956" y="419798"/>
                  </a:lnTo>
                  <a:lnTo>
                    <a:pt x="20777" y="427101"/>
                  </a:lnTo>
                  <a:lnTo>
                    <a:pt x="34036" y="429768"/>
                  </a:lnTo>
                  <a:lnTo>
                    <a:pt x="1767674" y="429768"/>
                  </a:lnTo>
                  <a:lnTo>
                    <a:pt x="1767776" y="430212"/>
                  </a:lnTo>
                  <a:lnTo>
                    <a:pt x="1782343" y="472147"/>
                  </a:lnTo>
                  <a:lnTo>
                    <a:pt x="1802041" y="511390"/>
                  </a:lnTo>
                  <a:lnTo>
                    <a:pt x="1826450" y="547535"/>
                  </a:lnTo>
                  <a:lnTo>
                    <a:pt x="1855177" y="580174"/>
                  </a:lnTo>
                  <a:lnTo>
                    <a:pt x="1887816" y="608901"/>
                  </a:lnTo>
                  <a:lnTo>
                    <a:pt x="1923961" y="633310"/>
                  </a:lnTo>
                  <a:lnTo>
                    <a:pt x="1963204" y="653008"/>
                  </a:lnTo>
                  <a:lnTo>
                    <a:pt x="2005139" y="667575"/>
                  </a:lnTo>
                  <a:lnTo>
                    <a:pt x="2049373" y="676605"/>
                  </a:lnTo>
                  <a:lnTo>
                    <a:pt x="2095500" y="679704"/>
                  </a:lnTo>
                  <a:lnTo>
                    <a:pt x="2098548" y="679704"/>
                  </a:lnTo>
                  <a:lnTo>
                    <a:pt x="2144661" y="676605"/>
                  </a:lnTo>
                  <a:lnTo>
                    <a:pt x="2188895" y="667575"/>
                  </a:lnTo>
                  <a:lnTo>
                    <a:pt x="2230831" y="653008"/>
                  </a:lnTo>
                  <a:lnTo>
                    <a:pt x="2270074" y="633310"/>
                  </a:lnTo>
                  <a:lnTo>
                    <a:pt x="2306218" y="608901"/>
                  </a:lnTo>
                  <a:lnTo>
                    <a:pt x="2338857" y="580174"/>
                  </a:lnTo>
                  <a:lnTo>
                    <a:pt x="2367584" y="547535"/>
                  </a:lnTo>
                  <a:lnTo>
                    <a:pt x="2391994" y="511390"/>
                  </a:lnTo>
                  <a:lnTo>
                    <a:pt x="2411692" y="472147"/>
                  </a:lnTo>
                  <a:lnTo>
                    <a:pt x="2426258" y="430212"/>
                  </a:lnTo>
                  <a:lnTo>
                    <a:pt x="2426347" y="429768"/>
                  </a:lnTo>
                  <a:lnTo>
                    <a:pt x="4160012" y="429768"/>
                  </a:lnTo>
                  <a:lnTo>
                    <a:pt x="4173258" y="427101"/>
                  </a:lnTo>
                  <a:lnTo>
                    <a:pt x="4184065" y="419798"/>
                  </a:lnTo>
                  <a:lnTo>
                    <a:pt x="4191368" y="408990"/>
                  </a:lnTo>
                  <a:lnTo>
                    <a:pt x="4194048" y="395732"/>
                  </a:lnTo>
                  <a:lnTo>
                    <a:pt x="4194048" y="341884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5465826" y="4360875"/>
            <a:ext cx="2293620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70">
                <a:solidFill>
                  <a:srgbClr val="2B4150"/>
                </a:solidFill>
                <a:latin typeface="Arial MT"/>
                <a:cs typeface="Arial MT"/>
              </a:rPr>
              <a:t>Family</a:t>
            </a:r>
            <a:r>
              <a:rPr dirty="0" sz="2200" spc="-4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140">
                <a:solidFill>
                  <a:srgbClr val="2B4150"/>
                </a:solidFill>
                <a:latin typeface="Arial MT"/>
                <a:cs typeface="Arial MT"/>
              </a:rPr>
              <a:t>Members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9640823" y="3483864"/>
            <a:ext cx="4197350" cy="1518285"/>
            <a:chOff x="9640823" y="3483864"/>
            <a:chExt cx="4197350" cy="1518285"/>
          </a:xfrm>
        </p:grpSpPr>
        <p:sp>
          <p:nvSpPr>
            <p:cNvPr id="14" name="object 14"/>
            <p:cNvSpPr/>
            <p:nvPr/>
          </p:nvSpPr>
          <p:spPr>
            <a:xfrm>
              <a:off x="9640823" y="3822192"/>
              <a:ext cx="4197350" cy="1179830"/>
            </a:xfrm>
            <a:custGeom>
              <a:avLst/>
              <a:gdLst/>
              <a:ahLst/>
              <a:cxnLst/>
              <a:rect l="l" t="t" r="r" b="b"/>
              <a:pathLst>
                <a:path w="4197350" h="1179829">
                  <a:moveTo>
                    <a:pt x="4050664" y="0"/>
                  </a:moveTo>
                  <a:lnTo>
                    <a:pt x="146430" y="0"/>
                  </a:lnTo>
                  <a:lnTo>
                    <a:pt x="100136" y="7462"/>
                  </a:lnTo>
                  <a:lnTo>
                    <a:pt x="59938" y="28244"/>
                  </a:lnTo>
                  <a:lnTo>
                    <a:pt x="28244" y="59938"/>
                  </a:lnTo>
                  <a:lnTo>
                    <a:pt x="7462" y="100136"/>
                  </a:lnTo>
                  <a:lnTo>
                    <a:pt x="0" y="146431"/>
                  </a:lnTo>
                  <a:lnTo>
                    <a:pt x="0" y="1033145"/>
                  </a:lnTo>
                  <a:lnTo>
                    <a:pt x="7462" y="1079439"/>
                  </a:lnTo>
                  <a:lnTo>
                    <a:pt x="28244" y="1119637"/>
                  </a:lnTo>
                  <a:lnTo>
                    <a:pt x="59938" y="1151331"/>
                  </a:lnTo>
                  <a:lnTo>
                    <a:pt x="100136" y="1172113"/>
                  </a:lnTo>
                  <a:lnTo>
                    <a:pt x="146430" y="1179576"/>
                  </a:lnTo>
                  <a:lnTo>
                    <a:pt x="4050664" y="1179576"/>
                  </a:lnTo>
                  <a:lnTo>
                    <a:pt x="4096959" y="1172113"/>
                  </a:lnTo>
                  <a:lnTo>
                    <a:pt x="4137157" y="1151331"/>
                  </a:lnTo>
                  <a:lnTo>
                    <a:pt x="4168851" y="1119637"/>
                  </a:lnTo>
                  <a:lnTo>
                    <a:pt x="4189633" y="1079439"/>
                  </a:lnTo>
                  <a:lnTo>
                    <a:pt x="4197095" y="1033145"/>
                  </a:lnTo>
                  <a:lnTo>
                    <a:pt x="4197095" y="146431"/>
                  </a:lnTo>
                  <a:lnTo>
                    <a:pt x="4189633" y="100136"/>
                  </a:lnTo>
                  <a:lnTo>
                    <a:pt x="4168851" y="59938"/>
                  </a:lnTo>
                  <a:lnTo>
                    <a:pt x="4137157" y="28244"/>
                  </a:lnTo>
                  <a:lnTo>
                    <a:pt x="4096959" y="7462"/>
                  </a:lnTo>
                  <a:lnTo>
                    <a:pt x="4050664" y="0"/>
                  </a:lnTo>
                  <a:close/>
                </a:path>
              </a:pathLst>
            </a:custGeom>
            <a:solidFill>
              <a:srgbClr val="FFFB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640824" y="3483863"/>
              <a:ext cx="4197350" cy="680085"/>
            </a:xfrm>
            <a:custGeom>
              <a:avLst/>
              <a:gdLst/>
              <a:ahLst/>
              <a:cxnLst/>
              <a:rect l="l" t="t" r="r" b="b"/>
              <a:pathLst>
                <a:path w="4197350" h="680085">
                  <a:moveTo>
                    <a:pt x="4197096" y="341884"/>
                  </a:moveTo>
                  <a:lnTo>
                    <a:pt x="4194416" y="328637"/>
                  </a:lnTo>
                  <a:lnTo>
                    <a:pt x="4187113" y="317817"/>
                  </a:lnTo>
                  <a:lnTo>
                    <a:pt x="4176306" y="310527"/>
                  </a:lnTo>
                  <a:lnTo>
                    <a:pt x="4163060" y="307848"/>
                  </a:lnTo>
                  <a:lnTo>
                    <a:pt x="2436228" y="307848"/>
                  </a:lnTo>
                  <a:lnTo>
                    <a:pt x="2435288" y="293738"/>
                  </a:lnTo>
                  <a:lnTo>
                    <a:pt x="2426258" y="249504"/>
                  </a:lnTo>
                  <a:lnTo>
                    <a:pt x="2411692" y="207568"/>
                  </a:lnTo>
                  <a:lnTo>
                    <a:pt x="2391994" y="168325"/>
                  </a:lnTo>
                  <a:lnTo>
                    <a:pt x="2367584" y="132181"/>
                  </a:lnTo>
                  <a:lnTo>
                    <a:pt x="2338857" y="99542"/>
                  </a:lnTo>
                  <a:lnTo>
                    <a:pt x="2306218" y="70815"/>
                  </a:lnTo>
                  <a:lnTo>
                    <a:pt x="2270074" y="46405"/>
                  </a:lnTo>
                  <a:lnTo>
                    <a:pt x="2230831" y="26708"/>
                  </a:lnTo>
                  <a:lnTo>
                    <a:pt x="2188895" y="12141"/>
                  </a:lnTo>
                  <a:lnTo>
                    <a:pt x="2144661" y="3111"/>
                  </a:lnTo>
                  <a:lnTo>
                    <a:pt x="2098548" y="0"/>
                  </a:lnTo>
                  <a:lnTo>
                    <a:pt x="2052421" y="3111"/>
                  </a:lnTo>
                  <a:lnTo>
                    <a:pt x="2008187" y="12141"/>
                  </a:lnTo>
                  <a:lnTo>
                    <a:pt x="1966252" y="26708"/>
                  </a:lnTo>
                  <a:lnTo>
                    <a:pt x="1927009" y="46405"/>
                  </a:lnTo>
                  <a:lnTo>
                    <a:pt x="1890864" y="70815"/>
                  </a:lnTo>
                  <a:lnTo>
                    <a:pt x="1858225" y="99542"/>
                  </a:lnTo>
                  <a:lnTo>
                    <a:pt x="1829498" y="132181"/>
                  </a:lnTo>
                  <a:lnTo>
                    <a:pt x="1805089" y="168325"/>
                  </a:lnTo>
                  <a:lnTo>
                    <a:pt x="1785391" y="207568"/>
                  </a:lnTo>
                  <a:lnTo>
                    <a:pt x="1770824" y="249504"/>
                  </a:lnTo>
                  <a:lnTo>
                    <a:pt x="1761794" y="293738"/>
                  </a:lnTo>
                  <a:lnTo>
                    <a:pt x="1760842" y="307848"/>
                  </a:lnTo>
                  <a:lnTo>
                    <a:pt x="34036" y="307848"/>
                  </a:lnTo>
                  <a:lnTo>
                    <a:pt x="20777" y="310527"/>
                  </a:lnTo>
                  <a:lnTo>
                    <a:pt x="9969" y="317817"/>
                  </a:lnTo>
                  <a:lnTo>
                    <a:pt x="2667" y="328637"/>
                  </a:lnTo>
                  <a:lnTo>
                    <a:pt x="0" y="341884"/>
                  </a:lnTo>
                  <a:lnTo>
                    <a:pt x="0" y="395732"/>
                  </a:lnTo>
                  <a:lnTo>
                    <a:pt x="2667" y="408990"/>
                  </a:lnTo>
                  <a:lnTo>
                    <a:pt x="9969" y="419798"/>
                  </a:lnTo>
                  <a:lnTo>
                    <a:pt x="20777" y="427101"/>
                  </a:lnTo>
                  <a:lnTo>
                    <a:pt x="34036" y="429768"/>
                  </a:lnTo>
                  <a:lnTo>
                    <a:pt x="1770722" y="429768"/>
                  </a:lnTo>
                  <a:lnTo>
                    <a:pt x="1770824" y="430212"/>
                  </a:lnTo>
                  <a:lnTo>
                    <a:pt x="1785391" y="472147"/>
                  </a:lnTo>
                  <a:lnTo>
                    <a:pt x="1805089" y="511390"/>
                  </a:lnTo>
                  <a:lnTo>
                    <a:pt x="1829498" y="547535"/>
                  </a:lnTo>
                  <a:lnTo>
                    <a:pt x="1858225" y="580174"/>
                  </a:lnTo>
                  <a:lnTo>
                    <a:pt x="1890864" y="608901"/>
                  </a:lnTo>
                  <a:lnTo>
                    <a:pt x="1927009" y="633310"/>
                  </a:lnTo>
                  <a:lnTo>
                    <a:pt x="1966252" y="653008"/>
                  </a:lnTo>
                  <a:lnTo>
                    <a:pt x="2008187" y="667575"/>
                  </a:lnTo>
                  <a:lnTo>
                    <a:pt x="2052421" y="676605"/>
                  </a:lnTo>
                  <a:lnTo>
                    <a:pt x="2098548" y="679704"/>
                  </a:lnTo>
                  <a:lnTo>
                    <a:pt x="2144661" y="676605"/>
                  </a:lnTo>
                  <a:lnTo>
                    <a:pt x="2188895" y="667575"/>
                  </a:lnTo>
                  <a:lnTo>
                    <a:pt x="2230831" y="653008"/>
                  </a:lnTo>
                  <a:lnTo>
                    <a:pt x="2270074" y="633310"/>
                  </a:lnTo>
                  <a:lnTo>
                    <a:pt x="2306218" y="608901"/>
                  </a:lnTo>
                  <a:lnTo>
                    <a:pt x="2338857" y="580174"/>
                  </a:lnTo>
                  <a:lnTo>
                    <a:pt x="2367584" y="547535"/>
                  </a:lnTo>
                  <a:lnTo>
                    <a:pt x="2391994" y="511390"/>
                  </a:lnTo>
                  <a:lnTo>
                    <a:pt x="2411692" y="472147"/>
                  </a:lnTo>
                  <a:lnTo>
                    <a:pt x="2426258" y="430212"/>
                  </a:lnTo>
                  <a:lnTo>
                    <a:pt x="2426347" y="429768"/>
                  </a:lnTo>
                  <a:lnTo>
                    <a:pt x="4163060" y="429768"/>
                  </a:lnTo>
                  <a:lnTo>
                    <a:pt x="4176306" y="427101"/>
                  </a:lnTo>
                  <a:lnTo>
                    <a:pt x="4187126" y="419798"/>
                  </a:lnTo>
                  <a:lnTo>
                    <a:pt x="4194416" y="408990"/>
                  </a:lnTo>
                  <a:lnTo>
                    <a:pt x="4197096" y="395732"/>
                  </a:lnTo>
                  <a:lnTo>
                    <a:pt x="4197096" y="341884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9889997" y="4360875"/>
            <a:ext cx="1373505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-10">
                <a:solidFill>
                  <a:srgbClr val="2B4150"/>
                </a:solidFill>
                <a:latin typeface="Arial MT"/>
                <a:cs typeface="Arial MT"/>
              </a:rPr>
              <a:t>Caregivers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792480" y="5230367"/>
            <a:ext cx="6410325" cy="1518285"/>
            <a:chOff x="792480" y="5230367"/>
            <a:chExt cx="6410325" cy="1518285"/>
          </a:xfrm>
        </p:grpSpPr>
        <p:sp>
          <p:nvSpPr>
            <p:cNvPr id="18" name="object 18"/>
            <p:cNvSpPr/>
            <p:nvPr/>
          </p:nvSpPr>
          <p:spPr>
            <a:xfrm>
              <a:off x="792480" y="5568695"/>
              <a:ext cx="6410325" cy="1179830"/>
            </a:xfrm>
            <a:custGeom>
              <a:avLst/>
              <a:gdLst/>
              <a:ahLst/>
              <a:cxnLst/>
              <a:rect l="l" t="t" r="r" b="b"/>
              <a:pathLst>
                <a:path w="6410325" h="1179829">
                  <a:moveTo>
                    <a:pt x="6263513" y="0"/>
                  </a:moveTo>
                  <a:lnTo>
                    <a:pt x="146418" y="0"/>
                  </a:lnTo>
                  <a:lnTo>
                    <a:pt x="100140" y="7462"/>
                  </a:lnTo>
                  <a:lnTo>
                    <a:pt x="59947" y="28244"/>
                  </a:lnTo>
                  <a:lnTo>
                    <a:pt x="28251" y="59938"/>
                  </a:lnTo>
                  <a:lnTo>
                    <a:pt x="7464" y="100136"/>
                  </a:lnTo>
                  <a:lnTo>
                    <a:pt x="0" y="146430"/>
                  </a:lnTo>
                  <a:lnTo>
                    <a:pt x="0" y="1033144"/>
                  </a:lnTo>
                  <a:lnTo>
                    <a:pt x="7464" y="1079439"/>
                  </a:lnTo>
                  <a:lnTo>
                    <a:pt x="28251" y="1119637"/>
                  </a:lnTo>
                  <a:lnTo>
                    <a:pt x="59947" y="1151331"/>
                  </a:lnTo>
                  <a:lnTo>
                    <a:pt x="100140" y="1172113"/>
                  </a:lnTo>
                  <a:lnTo>
                    <a:pt x="146418" y="1179575"/>
                  </a:lnTo>
                  <a:lnTo>
                    <a:pt x="6263513" y="1179575"/>
                  </a:lnTo>
                  <a:lnTo>
                    <a:pt x="6309807" y="1172113"/>
                  </a:lnTo>
                  <a:lnTo>
                    <a:pt x="6350005" y="1151331"/>
                  </a:lnTo>
                  <a:lnTo>
                    <a:pt x="6381699" y="1119637"/>
                  </a:lnTo>
                  <a:lnTo>
                    <a:pt x="6402481" y="1079439"/>
                  </a:lnTo>
                  <a:lnTo>
                    <a:pt x="6409944" y="1033144"/>
                  </a:lnTo>
                  <a:lnTo>
                    <a:pt x="6409944" y="146430"/>
                  </a:lnTo>
                  <a:lnTo>
                    <a:pt x="6402481" y="100136"/>
                  </a:lnTo>
                  <a:lnTo>
                    <a:pt x="6381699" y="59938"/>
                  </a:lnTo>
                  <a:lnTo>
                    <a:pt x="6350005" y="28244"/>
                  </a:lnTo>
                  <a:lnTo>
                    <a:pt x="6309807" y="7462"/>
                  </a:lnTo>
                  <a:lnTo>
                    <a:pt x="6263513" y="0"/>
                  </a:lnTo>
                  <a:close/>
                </a:path>
              </a:pathLst>
            </a:custGeom>
            <a:solidFill>
              <a:srgbClr val="FFFB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92480" y="5230367"/>
              <a:ext cx="6410325" cy="680085"/>
            </a:xfrm>
            <a:custGeom>
              <a:avLst/>
              <a:gdLst/>
              <a:ahLst/>
              <a:cxnLst/>
              <a:rect l="l" t="t" r="r" b="b"/>
              <a:pathLst>
                <a:path w="6410325" h="680085">
                  <a:moveTo>
                    <a:pt x="6409944" y="341884"/>
                  </a:moveTo>
                  <a:lnTo>
                    <a:pt x="6407264" y="328637"/>
                  </a:lnTo>
                  <a:lnTo>
                    <a:pt x="6399962" y="317817"/>
                  </a:lnTo>
                  <a:lnTo>
                    <a:pt x="6389154" y="310527"/>
                  </a:lnTo>
                  <a:lnTo>
                    <a:pt x="6375908" y="307848"/>
                  </a:lnTo>
                  <a:lnTo>
                    <a:pt x="3542652" y="307848"/>
                  </a:lnTo>
                  <a:lnTo>
                    <a:pt x="3541712" y="293738"/>
                  </a:lnTo>
                  <a:lnTo>
                    <a:pt x="3532682" y="249504"/>
                  </a:lnTo>
                  <a:lnTo>
                    <a:pt x="3518116" y="207568"/>
                  </a:lnTo>
                  <a:lnTo>
                    <a:pt x="3498418" y="168325"/>
                  </a:lnTo>
                  <a:lnTo>
                    <a:pt x="3474008" y="132181"/>
                  </a:lnTo>
                  <a:lnTo>
                    <a:pt x="3445281" y="99542"/>
                  </a:lnTo>
                  <a:lnTo>
                    <a:pt x="3412642" y="70815"/>
                  </a:lnTo>
                  <a:lnTo>
                    <a:pt x="3376498" y="46405"/>
                  </a:lnTo>
                  <a:lnTo>
                    <a:pt x="3337255" y="26708"/>
                  </a:lnTo>
                  <a:lnTo>
                    <a:pt x="3295319" y="12141"/>
                  </a:lnTo>
                  <a:lnTo>
                    <a:pt x="3251085" y="3111"/>
                  </a:lnTo>
                  <a:lnTo>
                    <a:pt x="3204972" y="0"/>
                  </a:lnTo>
                  <a:lnTo>
                    <a:pt x="3158845" y="3111"/>
                  </a:lnTo>
                  <a:lnTo>
                    <a:pt x="3114611" y="12141"/>
                  </a:lnTo>
                  <a:lnTo>
                    <a:pt x="3072676" y="26708"/>
                  </a:lnTo>
                  <a:lnTo>
                    <a:pt x="3033433" y="46405"/>
                  </a:lnTo>
                  <a:lnTo>
                    <a:pt x="2997289" y="70815"/>
                  </a:lnTo>
                  <a:lnTo>
                    <a:pt x="2964650" y="99542"/>
                  </a:lnTo>
                  <a:lnTo>
                    <a:pt x="2935922" y="132181"/>
                  </a:lnTo>
                  <a:lnTo>
                    <a:pt x="2911513" y="168325"/>
                  </a:lnTo>
                  <a:lnTo>
                    <a:pt x="2891815" y="207568"/>
                  </a:lnTo>
                  <a:lnTo>
                    <a:pt x="2877248" y="249504"/>
                  </a:lnTo>
                  <a:lnTo>
                    <a:pt x="2868218" y="293738"/>
                  </a:lnTo>
                  <a:lnTo>
                    <a:pt x="2867266" y="307848"/>
                  </a:lnTo>
                  <a:lnTo>
                    <a:pt x="34010" y="307848"/>
                  </a:lnTo>
                  <a:lnTo>
                    <a:pt x="20777" y="310527"/>
                  </a:lnTo>
                  <a:lnTo>
                    <a:pt x="9956" y="317817"/>
                  </a:lnTo>
                  <a:lnTo>
                    <a:pt x="2667" y="328637"/>
                  </a:lnTo>
                  <a:lnTo>
                    <a:pt x="0" y="341884"/>
                  </a:lnTo>
                  <a:lnTo>
                    <a:pt x="0" y="395732"/>
                  </a:lnTo>
                  <a:lnTo>
                    <a:pt x="2667" y="408990"/>
                  </a:lnTo>
                  <a:lnTo>
                    <a:pt x="9956" y="419798"/>
                  </a:lnTo>
                  <a:lnTo>
                    <a:pt x="20777" y="427101"/>
                  </a:lnTo>
                  <a:lnTo>
                    <a:pt x="34010" y="429768"/>
                  </a:lnTo>
                  <a:lnTo>
                    <a:pt x="2877147" y="429768"/>
                  </a:lnTo>
                  <a:lnTo>
                    <a:pt x="2877248" y="430212"/>
                  </a:lnTo>
                  <a:lnTo>
                    <a:pt x="2891815" y="472147"/>
                  </a:lnTo>
                  <a:lnTo>
                    <a:pt x="2911513" y="511390"/>
                  </a:lnTo>
                  <a:lnTo>
                    <a:pt x="2935922" y="547535"/>
                  </a:lnTo>
                  <a:lnTo>
                    <a:pt x="2964650" y="580174"/>
                  </a:lnTo>
                  <a:lnTo>
                    <a:pt x="2997289" y="608901"/>
                  </a:lnTo>
                  <a:lnTo>
                    <a:pt x="3033433" y="633310"/>
                  </a:lnTo>
                  <a:lnTo>
                    <a:pt x="3072676" y="653008"/>
                  </a:lnTo>
                  <a:lnTo>
                    <a:pt x="3114611" y="667575"/>
                  </a:lnTo>
                  <a:lnTo>
                    <a:pt x="3158845" y="676605"/>
                  </a:lnTo>
                  <a:lnTo>
                    <a:pt x="3204972" y="679704"/>
                  </a:lnTo>
                  <a:lnTo>
                    <a:pt x="3251085" y="676605"/>
                  </a:lnTo>
                  <a:lnTo>
                    <a:pt x="3295319" y="667575"/>
                  </a:lnTo>
                  <a:lnTo>
                    <a:pt x="3337255" y="653008"/>
                  </a:lnTo>
                  <a:lnTo>
                    <a:pt x="3376498" y="633310"/>
                  </a:lnTo>
                  <a:lnTo>
                    <a:pt x="3412642" y="608901"/>
                  </a:lnTo>
                  <a:lnTo>
                    <a:pt x="3445281" y="580174"/>
                  </a:lnTo>
                  <a:lnTo>
                    <a:pt x="3474008" y="547535"/>
                  </a:lnTo>
                  <a:lnTo>
                    <a:pt x="3498418" y="511390"/>
                  </a:lnTo>
                  <a:lnTo>
                    <a:pt x="3518116" y="472147"/>
                  </a:lnTo>
                  <a:lnTo>
                    <a:pt x="3532682" y="430212"/>
                  </a:lnTo>
                  <a:lnTo>
                    <a:pt x="3532771" y="429768"/>
                  </a:lnTo>
                  <a:lnTo>
                    <a:pt x="6375908" y="429768"/>
                  </a:lnTo>
                  <a:lnTo>
                    <a:pt x="6389154" y="427101"/>
                  </a:lnTo>
                  <a:lnTo>
                    <a:pt x="6399962" y="419798"/>
                  </a:lnTo>
                  <a:lnTo>
                    <a:pt x="6407264" y="408990"/>
                  </a:lnTo>
                  <a:lnTo>
                    <a:pt x="6409944" y="395732"/>
                  </a:lnTo>
                  <a:lnTo>
                    <a:pt x="6409944" y="341884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1041603" y="6107125"/>
            <a:ext cx="2521585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75">
                <a:solidFill>
                  <a:srgbClr val="2B4150"/>
                </a:solidFill>
                <a:latin typeface="Arial MT"/>
                <a:cs typeface="Arial MT"/>
              </a:rPr>
              <a:t>Retirement</a:t>
            </a:r>
            <a:r>
              <a:rPr dirty="0" sz="2200" spc="-5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70">
                <a:solidFill>
                  <a:srgbClr val="2B4150"/>
                </a:solidFill>
                <a:latin typeface="Arial MT"/>
                <a:cs typeface="Arial MT"/>
              </a:rPr>
              <a:t>Homes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7427976" y="5230367"/>
            <a:ext cx="6410325" cy="1518285"/>
            <a:chOff x="7427976" y="5230367"/>
            <a:chExt cx="6410325" cy="1518285"/>
          </a:xfrm>
        </p:grpSpPr>
        <p:sp>
          <p:nvSpPr>
            <p:cNvPr id="22" name="object 22"/>
            <p:cNvSpPr/>
            <p:nvPr/>
          </p:nvSpPr>
          <p:spPr>
            <a:xfrm>
              <a:off x="7427976" y="5568695"/>
              <a:ext cx="6410325" cy="1179830"/>
            </a:xfrm>
            <a:custGeom>
              <a:avLst/>
              <a:gdLst/>
              <a:ahLst/>
              <a:cxnLst/>
              <a:rect l="l" t="t" r="r" b="b"/>
              <a:pathLst>
                <a:path w="6410325" h="1179829">
                  <a:moveTo>
                    <a:pt x="6263512" y="0"/>
                  </a:moveTo>
                  <a:lnTo>
                    <a:pt x="146430" y="0"/>
                  </a:lnTo>
                  <a:lnTo>
                    <a:pt x="100136" y="7462"/>
                  </a:lnTo>
                  <a:lnTo>
                    <a:pt x="59938" y="28244"/>
                  </a:lnTo>
                  <a:lnTo>
                    <a:pt x="28244" y="59938"/>
                  </a:lnTo>
                  <a:lnTo>
                    <a:pt x="7462" y="100136"/>
                  </a:lnTo>
                  <a:lnTo>
                    <a:pt x="0" y="146430"/>
                  </a:lnTo>
                  <a:lnTo>
                    <a:pt x="0" y="1033144"/>
                  </a:lnTo>
                  <a:lnTo>
                    <a:pt x="7462" y="1079439"/>
                  </a:lnTo>
                  <a:lnTo>
                    <a:pt x="28244" y="1119637"/>
                  </a:lnTo>
                  <a:lnTo>
                    <a:pt x="59938" y="1151331"/>
                  </a:lnTo>
                  <a:lnTo>
                    <a:pt x="100136" y="1172113"/>
                  </a:lnTo>
                  <a:lnTo>
                    <a:pt x="146430" y="1179575"/>
                  </a:lnTo>
                  <a:lnTo>
                    <a:pt x="6263512" y="1179575"/>
                  </a:lnTo>
                  <a:lnTo>
                    <a:pt x="6309807" y="1172113"/>
                  </a:lnTo>
                  <a:lnTo>
                    <a:pt x="6350005" y="1151331"/>
                  </a:lnTo>
                  <a:lnTo>
                    <a:pt x="6381699" y="1119637"/>
                  </a:lnTo>
                  <a:lnTo>
                    <a:pt x="6402481" y="1079439"/>
                  </a:lnTo>
                  <a:lnTo>
                    <a:pt x="6409943" y="1033144"/>
                  </a:lnTo>
                  <a:lnTo>
                    <a:pt x="6409943" y="146430"/>
                  </a:lnTo>
                  <a:lnTo>
                    <a:pt x="6402481" y="100136"/>
                  </a:lnTo>
                  <a:lnTo>
                    <a:pt x="6381699" y="59938"/>
                  </a:lnTo>
                  <a:lnTo>
                    <a:pt x="6350005" y="28244"/>
                  </a:lnTo>
                  <a:lnTo>
                    <a:pt x="6309807" y="7462"/>
                  </a:lnTo>
                  <a:lnTo>
                    <a:pt x="6263512" y="0"/>
                  </a:lnTo>
                  <a:close/>
                </a:path>
              </a:pathLst>
            </a:custGeom>
            <a:solidFill>
              <a:srgbClr val="FFFB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427976" y="5230367"/>
              <a:ext cx="6410325" cy="680085"/>
            </a:xfrm>
            <a:custGeom>
              <a:avLst/>
              <a:gdLst/>
              <a:ahLst/>
              <a:cxnLst/>
              <a:rect l="l" t="t" r="r" b="b"/>
              <a:pathLst>
                <a:path w="6410325" h="680085">
                  <a:moveTo>
                    <a:pt x="6409944" y="341884"/>
                  </a:moveTo>
                  <a:lnTo>
                    <a:pt x="6407264" y="328637"/>
                  </a:lnTo>
                  <a:lnTo>
                    <a:pt x="6399962" y="317817"/>
                  </a:lnTo>
                  <a:lnTo>
                    <a:pt x="6389154" y="310527"/>
                  </a:lnTo>
                  <a:lnTo>
                    <a:pt x="6375908" y="307848"/>
                  </a:lnTo>
                  <a:lnTo>
                    <a:pt x="3542652" y="307848"/>
                  </a:lnTo>
                  <a:lnTo>
                    <a:pt x="3541712" y="293738"/>
                  </a:lnTo>
                  <a:lnTo>
                    <a:pt x="3532682" y="249504"/>
                  </a:lnTo>
                  <a:lnTo>
                    <a:pt x="3518116" y="207568"/>
                  </a:lnTo>
                  <a:lnTo>
                    <a:pt x="3498418" y="168325"/>
                  </a:lnTo>
                  <a:lnTo>
                    <a:pt x="3474008" y="132181"/>
                  </a:lnTo>
                  <a:lnTo>
                    <a:pt x="3445281" y="99542"/>
                  </a:lnTo>
                  <a:lnTo>
                    <a:pt x="3412642" y="70815"/>
                  </a:lnTo>
                  <a:lnTo>
                    <a:pt x="3376498" y="46405"/>
                  </a:lnTo>
                  <a:lnTo>
                    <a:pt x="3337255" y="26708"/>
                  </a:lnTo>
                  <a:lnTo>
                    <a:pt x="3295319" y="12141"/>
                  </a:lnTo>
                  <a:lnTo>
                    <a:pt x="3251085" y="3111"/>
                  </a:lnTo>
                  <a:lnTo>
                    <a:pt x="3204972" y="0"/>
                  </a:lnTo>
                  <a:lnTo>
                    <a:pt x="3158845" y="3111"/>
                  </a:lnTo>
                  <a:lnTo>
                    <a:pt x="3114611" y="12141"/>
                  </a:lnTo>
                  <a:lnTo>
                    <a:pt x="3072676" y="26708"/>
                  </a:lnTo>
                  <a:lnTo>
                    <a:pt x="3033433" y="46405"/>
                  </a:lnTo>
                  <a:lnTo>
                    <a:pt x="2997289" y="70815"/>
                  </a:lnTo>
                  <a:lnTo>
                    <a:pt x="2964650" y="99542"/>
                  </a:lnTo>
                  <a:lnTo>
                    <a:pt x="2935922" y="132181"/>
                  </a:lnTo>
                  <a:lnTo>
                    <a:pt x="2911513" y="168325"/>
                  </a:lnTo>
                  <a:lnTo>
                    <a:pt x="2891815" y="207568"/>
                  </a:lnTo>
                  <a:lnTo>
                    <a:pt x="2877248" y="249504"/>
                  </a:lnTo>
                  <a:lnTo>
                    <a:pt x="2868218" y="293738"/>
                  </a:lnTo>
                  <a:lnTo>
                    <a:pt x="2867266" y="307848"/>
                  </a:lnTo>
                  <a:lnTo>
                    <a:pt x="34036" y="307848"/>
                  </a:lnTo>
                  <a:lnTo>
                    <a:pt x="20777" y="310527"/>
                  </a:lnTo>
                  <a:lnTo>
                    <a:pt x="9969" y="317817"/>
                  </a:lnTo>
                  <a:lnTo>
                    <a:pt x="2667" y="328637"/>
                  </a:lnTo>
                  <a:lnTo>
                    <a:pt x="0" y="341884"/>
                  </a:lnTo>
                  <a:lnTo>
                    <a:pt x="0" y="395732"/>
                  </a:lnTo>
                  <a:lnTo>
                    <a:pt x="2667" y="408990"/>
                  </a:lnTo>
                  <a:lnTo>
                    <a:pt x="9969" y="419798"/>
                  </a:lnTo>
                  <a:lnTo>
                    <a:pt x="20777" y="427101"/>
                  </a:lnTo>
                  <a:lnTo>
                    <a:pt x="34036" y="429768"/>
                  </a:lnTo>
                  <a:lnTo>
                    <a:pt x="2877147" y="429768"/>
                  </a:lnTo>
                  <a:lnTo>
                    <a:pt x="2877248" y="430212"/>
                  </a:lnTo>
                  <a:lnTo>
                    <a:pt x="2891815" y="472147"/>
                  </a:lnTo>
                  <a:lnTo>
                    <a:pt x="2911513" y="511390"/>
                  </a:lnTo>
                  <a:lnTo>
                    <a:pt x="2935922" y="547535"/>
                  </a:lnTo>
                  <a:lnTo>
                    <a:pt x="2964650" y="580174"/>
                  </a:lnTo>
                  <a:lnTo>
                    <a:pt x="2997289" y="608901"/>
                  </a:lnTo>
                  <a:lnTo>
                    <a:pt x="3033433" y="633310"/>
                  </a:lnTo>
                  <a:lnTo>
                    <a:pt x="3072676" y="653008"/>
                  </a:lnTo>
                  <a:lnTo>
                    <a:pt x="3114611" y="667575"/>
                  </a:lnTo>
                  <a:lnTo>
                    <a:pt x="3158845" y="676605"/>
                  </a:lnTo>
                  <a:lnTo>
                    <a:pt x="3204972" y="679704"/>
                  </a:lnTo>
                  <a:lnTo>
                    <a:pt x="3251085" y="676605"/>
                  </a:lnTo>
                  <a:lnTo>
                    <a:pt x="3295319" y="667575"/>
                  </a:lnTo>
                  <a:lnTo>
                    <a:pt x="3337255" y="653008"/>
                  </a:lnTo>
                  <a:lnTo>
                    <a:pt x="3376498" y="633310"/>
                  </a:lnTo>
                  <a:lnTo>
                    <a:pt x="3412642" y="608901"/>
                  </a:lnTo>
                  <a:lnTo>
                    <a:pt x="3445281" y="580174"/>
                  </a:lnTo>
                  <a:lnTo>
                    <a:pt x="3474008" y="547535"/>
                  </a:lnTo>
                  <a:lnTo>
                    <a:pt x="3498418" y="511390"/>
                  </a:lnTo>
                  <a:lnTo>
                    <a:pt x="3518116" y="472147"/>
                  </a:lnTo>
                  <a:lnTo>
                    <a:pt x="3532682" y="430212"/>
                  </a:lnTo>
                  <a:lnTo>
                    <a:pt x="3532771" y="429768"/>
                  </a:lnTo>
                  <a:lnTo>
                    <a:pt x="6375908" y="429768"/>
                  </a:lnTo>
                  <a:lnTo>
                    <a:pt x="6389154" y="427101"/>
                  </a:lnTo>
                  <a:lnTo>
                    <a:pt x="6399974" y="419798"/>
                  </a:lnTo>
                  <a:lnTo>
                    <a:pt x="6407264" y="408990"/>
                  </a:lnTo>
                  <a:lnTo>
                    <a:pt x="6409944" y="395732"/>
                  </a:lnTo>
                  <a:lnTo>
                    <a:pt x="6409944" y="341884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7678039" y="6107125"/>
            <a:ext cx="1034415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80">
                <a:solidFill>
                  <a:srgbClr val="2B4150"/>
                </a:solidFill>
                <a:latin typeface="Arial MT"/>
                <a:cs typeface="Arial MT"/>
              </a:rPr>
              <a:t>Admins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5809615" y="3718381"/>
            <a:ext cx="3020060" cy="70294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70"/>
              <a:t>Thank</a:t>
            </a:r>
            <a:r>
              <a:rPr dirty="0" sz="4450" spc="-40"/>
              <a:t> </a:t>
            </a:r>
            <a:r>
              <a:rPr dirty="0" sz="4450" spc="185"/>
              <a:t>You</a:t>
            </a:r>
            <a:endParaRPr sz="445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1592707" y="484124"/>
            <a:ext cx="9926320" cy="5670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50"/>
              <a:t>Technical</a:t>
            </a:r>
            <a:r>
              <a:rPr dirty="0" sz="3550" spc="25"/>
              <a:t> </a:t>
            </a:r>
            <a:r>
              <a:rPr dirty="0" sz="3550"/>
              <a:t>Architecture</a:t>
            </a:r>
            <a:r>
              <a:rPr dirty="0" sz="3550" spc="-15"/>
              <a:t> </a:t>
            </a:r>
            <a:r>
              <a:rPr dirty="0" sz="3550" spc="295"/>
              <a:t>and</a:t>
            </a:r>
            <a:r>
              <a:rPr dirty="0" sz="3550" spc="80"/>
              <a:t> </a:t>
            </a:r>
            <a:r>
              <a:rPr dirty="0" sz="3550" spc="185"/>
              <a:t>Development</a:t>
            </a:r>
            <a:r>
              <a:rPr dirty="0" sz="3550" spc="50"/>
              <a:t> </a:t>
            </a:r>
            <a:r>
              <a:rPr dirty="0" sz="3550" spc="130"/>
              <a:t>Stack</a:t>
            </a:r>
            <a:endParaRPr sz="3550"/>
          </a:p>
        </p:txBody>
      </p:sp>
      <p:grpSp>
        <p:nvGrpSpPr>
          <p:cNvPr id="4" name="object 4"/>
          <p:cNvGrpSpPr/>
          <p:nvPr/>
        </p:nvGrpSpPr>
        <p:grpSpPr>
          <a:xfrm>
            <a:off x="6976871" y="1368552"/>
            <a:ext cx="676910" cy="6327775"/>
            <a:chOff x="6976871" y="1368552"/>
            <a:chExt cx="676910" cy="6327775"/>
          </a:xfrm>
        </p:grpSpPr>
        <p:sp>
          <p:nvSpPr>
            <p:cNvPr id="5" name="object 5"/>
            <p:cNvSpPr/>
            <p:nvPr/>
          </p:nvSpPr>
          <p:spPr>
            <a:xfrm>
              <a:off x="6976872" y="1368551"/>
              <a:ext cx="363220" cy="6327775"/>
            </a:xfrm>
            <a:custGeom>
              <a:avLst/>
              <a:gdLst/>
              <a:ahLst/>
              <a:cxnLst/>
              <a:rect l="l" t="t" r="r" b="b"/>
              <a:pathLst>
                <a:path w="363220" h="6327775">
                  <a:moveTo>
                    <a:pt x="362712" y="196850"/>
                  </a:moveTo>
                  <a:lnTo>
                    <a:pt x="357886" y="192024"/>
                  </a:lnTo>
                  <a:lnTo>
                    <a:pt x="350520" y="192024"/>
                  </a:lnTo>
                  <a:lnTo>
                    <a:pt x="350520" y="5461"/>
                  </a:lnTo>
                  <a:lnTo>
                    <a:pt x="345059" y="0"/>
                  </a:lnTo>
                  <a:lnTo>
                    <a:pt x="331597" y="0"/>
                  </a:lnTo>
                  <a:lnTo>
                    <a:pt x="326136" y="5461"/>
                  </a:lnTo>
                  <a:lnTo>
                    <a:pt x="326136" y="12192"/>
                  </a:lnTo>
                  <a:lnTo>
                    <a:pt x="326136" y="192024"/>
                  </a:lnTo>
                  <a:lnTo>
                    <a:pt x="4826" y="192024"/>
                  </a:lnTo>
                  <a:lnTo>
                    <a:pt x="0" y="196850"/>
                  </a:lnTo>
                  <a:lnTo>
                    <a:pt x="0" y="202692"/>
                  </a:lnTo>
                  <a:lnTo>
                    <a:pt x="0" y="208534"/>
                  </a:lnTo>
                  <a:lnTo>
                    <a:pt x="4826" y="213360"/>
                  </a:lnTo>
                  <a:lnTo>
                    <a:pt x="326136" y="213360"/>
                  </a:lnTo>
                  <a:lnTo>
                    <a:pt x="326136" y="6322187"/>
                  </a:lnTo>
                  <a:lnTo>
                    <a:pt x="331597" y="6327648"/>
                  </a:lnTo>
                  <a:lnTo>
                    <a:pt x="345059" y="6327648"/>
                  </a:lnTo>
                  <a:lnTo>
                    <a:pt x="350520" y="6322187"/>
                  </a:lnTo>
                  <a:lnTo>
                    <a:pt x="350520" y="213360"/>
                  </a:lnTo>
                  <a:lnTo>
                    <a:pt x="357886" y="213360"/>
                  </a:lnTo>
                  <a:lnTo>
                    <a:pt x="362712" y="208534"/>
                  </a:lnTo>
                  <a:lnTo>
                    <a:pt x="362712" y="196850"/>
                  </a:lnTo>
                  <a:close/>
                </a:path>
              </a:pathLst>
            </a:custGeom>
            <a:solidFill>
              <a:srgbClr val="D9D3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48143" y="1502664"/>
              <a:ext cx="134111" cy="13715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7293863" y="2642616"/>
              <a:ext cx="360045" cy="24765"/>
            </a:xfrm>
            <a:custGeom>
              <a:avLst/>
              <a:gdLst/>
              <a:ahLst/>
              <a:cxnLst/>
              <a:rect l="l" t="t" r="r" b="b"/>
              <a:pathLst>
                <a:path w="360045" h="24764">
                  <a:moveTo>
                    <a:pt x="354202" y="0"/>
                  </a:moveTo>
                  <a:lnTo>
                    <a:pt x="5460" y="0"/>
                  </a:lnTo>
                  <a:lnTo>
                    <a:pt x="0" y="5461"/>
                  </a:lnTo>
                  <a:lnTo>
                    <a:pt x="0" y="12192"/>
                  </a:lnTo>
                  <a:lnTo>
                    <a:pt x="0" y="18923"/>
                  </a:lnTo>
                  <a:lnTo>
                    <a:pt x="5460" y="24384"/>
                  </a:lnTo>
                  <a:lnTo>
                    <a:pt x="354202" y="24384"/>
                  </a:lnTo>
                  <a:lnTo>
                    <a:pt x="359663" y="18923"/>
                  </a:lnTo>
                  <a:lnTo>
                    <a:pt x="359663" y="5461"/>
                  </a:lnTo>
                  <a:lnTo>
                    <a:pt x="354202" y="0"/>
                  </a:lnTo>
                  <a:close/>
                </a:path>
              </a:pathLst>
            </a:custGeom>
            <a:solidFill>
              <a:srgbClr val="D9D3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48143" y="2587752"/>
              <a:ext cx="134111" cy="13411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976871" y="3578352"/>
              <a:ext cx="363220" cy="21590"/>
            </a:xfrm>
            <a:custGeom>
              <a:avLst/>
              <a:gdLst/>
              <a:ahLst/>
              <a:cxnLst/>
              <a:rect l="l" t="t" r="r" b="b"/>
              <a:pathLst>
                <a:path w="363220" h="21589">
                  <a:moveTo>
                    <a:pt x="357885" y="0"/>
                  </a:moveTo>
                  <a:lnTo>
                    <a:pt x="4825" y="0"/>
                  </a:lnTo>
                  <a:lnTo>
                    <a:pt x="0" y="4825"/>
                  </a:lnTo>
                  <a:lnTo>
                    <a:pt x="0" y="10668"/>
                  </a:lnTo>
                  <a:lnTo>
                    <a:pt x="0" y="16510"/>
                  </a:lnTo>
                  <a:lnTo>
                    <a:pt x="4825" y="21336"/>
                  </a:lnTo>
                  <a:lnTo>
                    <a:pt x="357885" y="21336"/>
                  </a:lnTo>
                  <a:lnTo>
                    <a:pt x="362711" y="16510"/>
                  </a:lnTo>
                  <a:lnTo>
                    <a:pt x="362711" y="4825"/>
                  </a:lnTo>
                  <a:lnTo>
                    <a:pt x="357885" y="0"/>
                  </a:lnTo>
                  <a:close/>
                </a:path>
              </a:pathLst>
            </a:custGeom>
            <a:solidFill>
              <a:srgbClr val="D9D3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48143" y="3520440"/>
              <a:ext cx="134111" cy="13716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7293863" y="4511040"/>
              <a:ext cx="360045" cy="24765"/>
            </a:xfrm>
            <a:custGeom>
              <a:avLst/>
              <a:gdLst/>
              <a:ahLst/>
              <a:cxnLst/>
              <a:rect l="l" t="t" r="r" b="b"/>
              <a:pathLst>
                <a:path w="360045" h="24764">
                  <a:moveTo>
                    <a:pt x="354202" y="0"/>
                  </a:moveTo>
                  <a:lnTo>
                    <a:pt x="5460" y="0"/>
                  </a:lnTo>
                  <a:lnTo>
                    <a:pt x="0" y="5461"/>
                  </a:lnTo>
                  <a:lnTo>
                    <a:pt x="0" y="12192"/>
                  </a:lnTo>
                  <a:lnTo>
                    <a:pt x="0" y="18923"/>
                  </a:lnTo>
                  <a:lnTo>
                    <a:pt x="5460" y="24384"/>
                  </a:lnTo>
                  <a:lnTo>
                    <a:pt x="354202" y="24384"/>
                  </a:lnTo>
                  <a:lnTo>
                    <a:pt x="359663" y="18923"/>
                  </a:lnTo>
                  <a:lnTo>
                    <a:pt x="359663" y="5461"/>
                  </a:lnTo>
                  <a:lnTo>
                    <a:pt x="354202" y="0"/>
                  </a:lnTo>
                  <a:close/>
                </a:path>
              </a:pathLst>
            </a:custGeom>
            <a:solidFill>
              <a:srgbClr val="D9D3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48143" y="4456175"/>
              <a:ext cx="134111" cy="13411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976871" y="5446775"/>
              <a:ext cx="363220" cy="21590"/>
            </a:xfrm>
            <a:custGeom>
              <a:avLst/>
              <a:gdLst/>
              <a:ahLst/>
              <a:cxnLst/>
              <a:rect l="l" t="t" r="r" b="b"/>
              <a:pathLst>
                <a:path w="363220" h="21589">
                  <a:moveTo>
                    <a:pt x="357885" y="0"/>
                  </a:moveTo>
                  <a:lnTo>
                    <a:pt x="4825" y="0"/>
                  </a:lnTo>
                  <a:lnTo>
                    <a:pt x="0" y="4825"/>
                  </a:lnTo>
                  <a:lnTo>
                    <a:pt x="0" y="10668"/>
                  </a:lnTo>
                  <a:lnTo>
                    <a:pt x="0" y="16510"/>
                  </a:lnTo>
                  <a:lnTo>
                    <a:pt x="4825" y="21336"/>
                  </a:lnTo>
                  <a:lnTo>
                    <a:pt x="357885" y="21336"/>
                  </a:lnTo>
                  <a:lnTo>
                    <a:pt x="362711" y="16510"/>
                  </a:lnTo>
                  <a:lnTo>
                    <a:pt x="362711" y="4825"/>
                  </a:lnTo>
                  <a:lnTo>
                    <a:pt x="357885" y="0"/>
                  </a:lnTo>
                  <a:close/>
                </a:path>
              </a:pathLst>
            </a:custGeom>
            <a:solidFill>
              <a:srgbClr val="D9D3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48143" y="5391911"/>
              <a:ext cx="134111" cy="13411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293863" y="6382511"/>
              <a:ext cx="360045" cy="21590"/>
            </a:xfrm>
            <a:custGeom>
              <a:avLst/>
              <a:gdLst/>
              <a:ahLst/>
              <a:cxnLst/>
              <a:rect l="l" t="t" r="r" b="b"/>
              <a:pathLst>
                <a:path w="360045" h="21589">
                  <a:moveTo>
                    <a:pt x="354837" y="0"/>
                  </a:moveTo>
                  <a:lnTo>
                    <a:pt x="4825" y="0"/>
                  </a:lnTo>
                  <a:lnTo>
                    <a:pt x="0" y="4825"/>
                  </a:lnTo>
                  <a:lnTo>
                    <a:pt x="0" y="10668"/>
                  </a:lnTo>
                  <a:lnTo>
                    <a:pt x="0" y="16510"/>
                  </a:lnTo>
                  <a:lnTo>
                    <a:pt x="4825" y="21336"/>
                  </a:lnTo>
                  <a:lnTo>
                    <a:pt x="354837" y="21336"/>
                  </a:lnTo>
                  <a:lnTo>
                    <a:pt x="359663" y="16510"/>
                  </a:lnTo>
                  <a:lnTo>
                    <a:pt x="359663" y="4825"/>
                  </a:lnTo>
                  <a:lnTo>
                    <a:pt x="354837" y="0"/>
                  </a:lnTo>
                  <a:close/>
                </a:path>
              </a:pathLst>
            </a:custGeom>
            <a:solidFill>
              <a:srgbClr val="D9D3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48143" y="6324599"/>
              <a:ext cx="134111" cy="134112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1589658" y="1406143"/>
            <a:ext cx="5019040" cy="1384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02260">
              <a:lnSpc>
                <a:spcPct val="100000"/>
              </a:lnSpc>
              <a:spcBef>
                <a:spcPts val="100"/>
              </a:spcBef>
            </a:pPr>
            <a:r>
              <a:rPr dirty="0" sz="1750" spc="80">
                <a:solidFill>
                  <a:srgbClr val="2B4150"/>
                </a:solidFill>
                <a:latin typeface="Arial MT"/>
                <a:cs typeface="Arial MT"/>
              </a:rPr>
              <a:t>Development</a:t>
            </a:r>
            <a:r>
              <a:rPr dirty="0" sz="1750" spc="5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60">
                <a:solidFill>
                  <a:srgbClr val="2B4150"/>
                </a:solidFill>
                <a:latin typeface="Arial MT"/>
                <a:cs typeface="Arial MT"/>
              </a:rPr>
              <a:t>Environment</a:t>
            </a:r>
            <a:r>
              <a:rPr dirty="0" sz="1750" spc="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29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750" spc="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>
                <a:solidFill>
                  <a:srgbClr val="2B4150"/>
                </a:solidFill>
                <a:latin typeface="Arial MT"/>
                <a:cs typeface="Arial MT"/>
              </a:rPr>
              <a:t>Version</a:t>
            </a:r>
            <a:r>
              <a:rPr dirty="0" sz="1750" spc="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-10">
                <a:solidFill>
                  <a:srgbClr val="2B4150"/>
                </a:solidFill>
                <a:latin typeface="Arial MT"/>
                <a:cs typeface="Arial MT"/>
              </a:rPr>
              <a:t>Control</a:t>
            </a:r>
            <a:endParaRPr sz="1750">
              <a:latin typeface="Arial MT"/>
              <a:cs typeface="Arial MT"/>
            </a:endParaRPr>
          </a:p>
          <a:p>
            <a:pPr marL="356870" indent="-344170">
              <a:lnSpc>
                <a:spcPct val="100000"/>
              </a:lnSpc>
              <a:spcBef>
                <a:spcPts val="1375"/>
              </a:spcBef>
              <a:buChar char="•"/>
              <a:tabLst>
                <a:tab pos="356870" algn="l"/>
              </a:tabLst>
            </a:pPr>
            <a:r>
              <a:rPr dirty="0" sz="1400" spc="-80" i="1">
                <a:solidFill>
                  <a:srgbClr val="2B4150"/>
                </a:solidFill>
                <a:latin typeface="Trebuchet MS"/>
                <a:cs typeface="Trebuchet MS"/>
              </a:rPr>
              <a:t>Android</a:t>
            </a:r>
            <a:r>
              <a:rPr dirty="0" sz="1400" spc="-9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10" i="1">
                <a:solidFill>
                  <a:srgbClr val="2B4150"/>
                </a:solidFill>
                <a:latin typeface="Trebuchet MS"/>
                <a:cs typeface="Trebuchet MS"/>
              </a:rPr>
              <a:t>Studio</a:t>
            </a:r>
            <a:endParaRPr sz="140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095"/>
              </a:spcBef>
              <a:buChar char="•"/>
              <a:tabLst>
                <a:tab pos="356870" algn="l"/>
              </a:tabLst>
            </a:pPr>
            <a:r>
              <a:rPr dirty="0" sz="1400" spc="-80" i="1">
                <a:solidFill>
                  <a:srgbClr val="2B4150"/>
                </a:solidFill>
                <a:latin typeface="Trebuchet MS"/>
                <a:cs typeface="Trebuchet MS"/>
              </a:rPr>
              <a:t>Visual</a:t>
            </a:r>
            <a:r>
              <a:rPr dirty="0" sz="1400" spc="-8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65" i="1">
                <a:solidFill>
                  <a:srgbClr val="2B4150"/>
                </a:solidFill>
                <a:latin typeface="Trebuchet MS"/>
                <a:cs typeface="Trebuchet MS"/>
              </a:rPr>
              <a:t>Studio </a:t>
            </a:r>
            <a:r>
              <a:rPr dirty="0" sz="1400" spc="-20" i="1">
                <a:solidFill>
                  <a:srgbClr val="2B4150"/>
                </a:solidFill>
                <a:latin typeface="Trebuchet MS"/>
                <a:cs typeface="Trebuchet MS"/>
              </a:rPr>
              <a:t>Code</a:t>
            </a:r>
            <a:endParaRPr sz="140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095"/>
              </a:spcBef>
              <a:buChar char="•"/>
              <a:tabLst>
                <a:tab pos="356870" algn="l"/>
              </a:tabLst>
            </a:pPr>
            <a:r>
              <a:rPr dirty="0" sz="1400" spc="-10" i="1">
                <a:solidFill>
                  <a:srgbClr val="2B4150"/>
                </a:solidFill>
                <a:latin typeface="Trebuchet MS"/>
                <a:cs typeface="Trebuchet MS"/>
              </a:rPr>
              <a:t>GitHub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029702" y="2490342"/>
            <a:ext cx="3992879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75">
                <a:solidFill>
                  <a:srgbClr val="2B4150"/>
                </a:solidFill>
                <a:latin typeface="Arial MT"/>
                <a:cs typeface="Arial MT"/>
              </a:rPr>
              <a:t>Core</a:t>
            </a:r>
            <a:r>
              <a:rPr dirty="0" sz="1750" spc="-1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55">
                <a:solidFill>
                  <a:srgbClr val="2B4150"/>
                </a:solidFill>
                <a:latin typeface="Arial MT"/>
                <a:cs typeface="Arial MT"/>
              </a:rPr>
              <a:t>Frontend</a:t>
            </a:r>
            <a:r>
              <a:rPr dirty="0" sz="175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29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750" spc="-2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75">
                <a:solidFill>
                  <a:srgbClr val="2B4150"/>
                </a:solidFill>
                <a:latin typeface="Arial MT"/>
                <a:cs typeface="Arial MT"/>
              </a:rPr>
              <a:t>Backend</a:t>
            </a:r>
            <a:r>
              <a:rPr dirty="0" sz="175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75">
                <a:solidFill>
                  <a:srgbClr val="2B4150"/>
                </a:solidFill>
                <a:latin typeface="Arial MT"/>
                <a:cs typeface="Arial MT"/>
              </a:rPr>
              <a:t>Languages</a:t>
            </a:r>
            <a:endParaRPr sz="175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026654" y="2932937"/>
            <a:ext cx="1305560" cy="9423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spcBef>
                <a:spcPts val="90"/>
              </a:spcBef>
              <a:buChar char="•"/>
              <a:tabLst>
                <a:tab pos="356870" algn="l"/>
              </a:tabLst>
            </a:pPr>
            <a:r>
              <a:rPr dirty="0" sz="1400" spc="-114" i="1">
                <a:solidFill>
                  <a:srgbClr val="2B4150"/>
                </a:solidFill>
                <a:latin typeface="Trebuchet MS"/>
                <a:cs typeface="Trebuchet MS"/>
              </a:rPr>
              <a:t>Flutter</a:t>
            </a:r>
            <a:r>
              <a:rPr dirty="0" sz="1400" spc="-8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75" i="1">
                <a:solidFill>
                  <a:srgbClr val="2B4150"/>
                </a:solidFill>
                <a:latin typeface="Trebuchet MS"/>
                <a:cs typeface="Trebuchet MS"/>
              </a:rPr>
              <a:t>(Dart)</a:t>
            </a:r>
            <a:endParaRPr sz="140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095"/>
              </a:spcBef>
              <a:buChar char="•"/>
              <a:tabLst>
                <a:tab pos="356870" algn="l"/>
              </a:tabLst>
            </a:pPr>
            <a:r>
              <a:rPr dirty="0" sz="1400" spc="-10" i="1">
                <a:solidFill>
                  <a:srgbClr val="2B4150"/>
                </a:solidFill>
                <a:latin typeface="Trebuchet MS"/>
                <a:cs typeface="Trebuchet MS"/>
              </a:rPr>
              <a:t>Node.js</a:t>
            </a:r>
            <a:endParaRPr sz="140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095"/>
              </a:spcBef>
              <a:buChar char="•"/>
              <a:tabLst>
                <a:tab pos="356870" algn="l"/>
              </a:tabLst>
            </a:pPr>
            <a:r>
              <a:rPr dirty="0" sz="1400" spc="-10" i="1">
                <a:solidFill>
                  <a:srgbClr val="2B4150"/>
                </a:solidFill>
                <a:latin typeface="Trebuchet MS"/>
                <a:cs typeface="Trebuchet MS"/>
              </a:rPr>
              <a:t>Python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029702" y="4359097"/>
            <a:ext cx="3112135" cy="2933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50" spc="114">
                <a:solidFill>
                  <a:srgbClr val="2B4150"/>
                </a:solidFill>
                <a:latin typeface="Arial MT"/>
                <a:cs typeface="Arial MT"/>
              </a:rPr>
              <a:t>AI</a:t>
            </a:r>
            <a:r>
              <a:rPr dirty="0" sz="1750" spc="-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29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750" spc="-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50">
                <a:solidFill>
                  <a:srgbClr val="2B4150"/>
                </a:solidFill>
                <a:latin typeface="Arial MT"/>
                <a:cs typeface="Arial MT"/>
              </a:rPr>
              <a:t>Communication</a:t>
            </a:r>
            <a:r>
              <a:rPr dirty="0" sz="1750" spc="-3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-10">
                <a:solidFill>
                  <a:srgbClr val="2B4150"/>
                </a:solidFill>
                <a:latin typeface="Arial MT"/>
                <a:cs typeface="Arial MT"/>
              </a:rPr>
              <a:t>Services</a:t>
            </a:r>
            <a:endParaRPr sz="1750">
              <a:latin typeface="Arial MT"/>
              <a:cs typeface="Aria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026654" y="4802251"/>
            <a:ext cx="1503045" cy="9423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spcBef>
                <a:spcPts val="90"/>
              </a:spcBef>
              <a:buChar char="•"/>
              <a:tabLst>
                <a:tab pos="356870" algn="l"/>
              </a:tabLst>
            </a:pPr>
            <a:r>
              <a:rPr dirty="0" sz="1400" spc="-75" i="1">
                <a:solidFill>
                  <a:srgbClr val="2B4150"/>
                </a:solidFill>
                <a:latin typeface="Trebuchet MS"/>
                <a:cs typeface="Trebuchet MS"/>
              </a:rPr>
              <a:t>OpenAI</a:t>
            </a:r>
            <a:r>
              <a:rPr dirty="0" sz="1400" spc="-9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25" i="1">
                <a:solidFill>
                  <a:srgbClr val="2B4150"/>
                </a:solidFill>
                <a:latin typeface="Trebuchet MS"/>
                <a:cs typeface="Trebuchet MS"/>
              </a:rPr>
              <a:t>API</a:t>
            </a:r>
            <a:endParaRPr sz="140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095"/>
              </a:spcBef>
              <a:buChar char="•"/>
              <a:tabLst>
                <a:tab pos="356870" algn="l"/>
              </a:tabLst>
            </a:pPr>
            <a:r>
              <a:rPr dirty="0" sz="1400" spc="-10" i="1">
                <a:solidFill>
                  <a:srgbClr val="2B4150"/>
                </a:solidFill>
                <a:latin typeface="Trebuchet MS"/>
                <a:cs typeface="Trebuchet MS"/>
              </a:rPr>
              <a:t>Twilio</a:t>
            </a:r>
            <a:endParaRPr sz="140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090"/>
              </a:spcBef>
              <a:buChar char="•"/>
              <a:tabLst>
                <a:tab pos="356870" algn="l"/>
              </a:tabLst>
            </a:pPr>
            <a:r>
              <a:rPr dirty="0" sz="1400" spc="-95" i="1">
                <a:solidFill>
                  <a:srgbClr val="2B4150"/>
                </a:solidFill>
                <a:latin typeface="Trebuchet MS"/>
                <a:cs typeface="Trebuchet MS"/>
              </a:rPr>
              <a:t>Twilio</a:t>
            </a:r>
            <a:r>
              <a:rPr dirty="0" sz="1400" spc="-8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60" i="1">
                <a:solidFill>
                  <a:srgbClr val="2B4150"/>
                </a:solidFill>
                <a:latin typeface="Trebuchet MS"/>
                <a:cs typeface="Trebuchet MS"/>
              </a:rPr>
              <a:t>SendGrid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89658" y="3424809"/>
            <a:ext cx="5018405" cy="2901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6350">
              <a:lnSpc>
                <a:spcPct val="100000"/>
              </a:lnSpc>
              <a:spcBef>
                <a:spcPts val="100"/>
              </a:spcBef>
            </a:pPr>
            <a:r>
              <a:rPr dirty="0" sz="1750" spc="110">
                <a:solidFill>
                  <a:srgbClr val="2B4150"/>
                </a:solidFill>
                <a:latin typeface="Arial MT"/>
                <a:cs typeface="Arial MT"/>
              </a:rPr>
              <a:t>Database</a:t>
            </a:r>
            <a:r>
              <a:rPr dirty="0" sz="1750" spc="-3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29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750" spc="-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80">
                <a:solidFill>
                  <a:srgbClr val="2B4150"/>
                </a:solidFill>
                <a:latin typeface="Arial MT"/>
                <a:cs typeface="Arial MT"/>
              </a:rPr>
              <a:t>API</a:t>
            </a:r>
            <a:r>
              <a:rPr dirty="0" sz="1750" spc="-4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40">
                <a:solidFill>
                  <a:srgbClr val="2B4150"/>
                </a:solidFill>
                <a:latin typeface="Arial MT"/>
                <a:cs typeface="Arial MT"/>
              </a:rPr>
              <a:t>Testing</a:t>
            </a:r>
            <a:endParaRPr sz="1750">
              <a:latin typeface="Arial MT"/>
              <a:cs typeface="Arial MT"/>
            </a:endParaRPr>
          </a:p>
          <a:p>
            <a:pPr marL="356870" indent="-344170">
              <a:lnSpc>
                <a:spcPct val="100000"/>
              </a:lnSpc>
              <a:spcBef>
                <a:spcPts val="1375"/>
              </a:spcBef>
              <a:buChar char="•"/>
              <a:tabLst>
                <a:tab pos="356870" algn="l"/>
              </a:tabLst>
            </a:pPr>
            <a:r>
              <a:rPr dirty="0" sz="1400" spc="-75" i="1">
                <a:solidFill>
                  <a:srgbClr val="2B4150"/>
                </a:solidFill>
                <a:latin typeface="Trebuchet MS"/>
                <a:cs typeface="Trebuchet MS"/>
              </a:rPr>
              <a:t>XAMPP</a:t>
            </a:r>
            <a:r>
              <a:rPr dirty="0" sz="1400" spc="-8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185" i="1">
                <a:solidFill>
                  <a:srgbClr val="2B4150"/>
                </a:solidFill>
                <a:latin typeface="Trebuchet MS"/>
                <a:cs typeface="Trebuchet MS"/>
              </a:rPr>
              <a:t>&amp;</a:t>
            </a:r>
            <a:r>
              <a:rPr dirty="0" sz="1400" spc="-13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20" i="1">
                <a:solidFill>
                  <a:srgbClr val="2B4150"/>
                </a:solidFill>
                <a:latin typeface="Trebuchet MS"/>
                <a:cs typeface="Trebuchet MS"/>
              </a:rPr>
              <a:t>MySQL</a:t>
            </a:r>
            <a:endParaRPr sz="140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095"/>
              </a:spcBef>
              <a:buChar char="•"/>
              <a:tabLst>
                <a:tab pos="356870" algn="l"/>
              </a:tabLst>
            </a:pPr>
            <a:r>
              <a:rPr dirty="0" sz="1400" spc="-10" i="1">
                <a:solidFill>
                  <a:srgbClr val="2B4150"/>
                </a:solidFill>
                <a:latin typeface="Trebuchet MS"/>
                <a:cs typeface="Trebuchet MS"/>
              </a:rPr>
              <a:t>MongoDB</a:t>
            </a:r>
            <a:endParaRPr sz="140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095"/>
              </a:spcBef>
              <a:buChar char="•"/>
              <a:tabLst>
                <a:tab pos="356870" algn="l"/>
              </a:tabLst>
            </a:pPr>
            <a:r>
              <a:rPr dirty="0" sz="1400" spc="-10" i="1">
                <a:solidFill>
                  <a:srgbClr val="2B4150"/>
                </a:solidFill>
                <a:latin typeface="Trebuchet MS"/>
                <a:cs typeface="Trebuchet MS"/>
              </a:rPr>
              <a:t>Postman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buClr>
                <a:srgbClr val="2B4150"/>
              </a:buClr>
              <a:buFont typeface="Trebuchet MS"/>
              <a:buChar char="•"/>
            </a:pP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760"/>
              </a:spcBef>
              <a:buClr>
                <a:srgbClr val="2B4150"/>
              </a:buClr>
              <a:buFont typeface="Trebuchet MS"/>
              <a:buChar char="•"/>
            </a:pPr>
            <a:endParaRPr sz="1400">
              <a:latin typeface="Trebuchet MS"/>
              <a:cs typeface="Trebuchet MS"/>
            </a:endParaRPr>
          </a:p>
          <a:p>
            <a:pPr algn="r" marR="5080">
              <a:lnSpc>
                <a:spcPct val="100000"/>
              </a:lnSpc>
              <a:spcBef>
                <a:spcPts val="5"/>
              </a:spcBef>
            </a:pPr>
            <a:r>
              <a:rPr dirty="0" sz="1750" spc="105">
                <a:solidFill>
                  <a:srgbClr val="2B4150"/>
                </a:solidFill>
                <a:latin typeface="Arial MT"/>
                <a:cs typeface="Arial MT"/>
              </a:rPr>
              <a:t>Navigation</a:t>
            </a:r>
            <a:r>
              <a:rPr dirty="0" sz="1750" spc="-3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29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75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45">
                <a:solidFill>
                  <a:srgbClr val="2B4150"/>
                </a:solidFill>
                <a:latin typeface="Arial MT"/>
                <a:cs typeface="Arial MT"/>
              </a:rPr>
              <a:t>Location</a:t>
            </a:r>
            <a:r>
              <a:rPr dirty="0" sz="175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750" spc="-10">
                <a:solidFill>
                  <a:srgbClr val="2B4150"/>
                </a:solidFill>
                <a:latin typeface="Arial MT"/>
                <a:cs typeface="Arial MT"/>
              </a:rPr>
              <a:t>Services</a:t>
            </a:r>
            <a:endParaRPr sz="1750">
              <a:latin typeface="Arial MT"/>
              <a:cs typeface="Arial MT"/>
            </a:endParaRPr>
          </a:p>
          <a:p>
            <a:pPr marL="356870" indent="-344170">
              <a:lnSpc>
                <a:spcPct val="100000"/>
              </a:lnSpc>
              <a:spcBef>
                <a:spcPts val="1375"/>
              </a:spcBef>
              <a:buChar char="•"/>
              <a:tabLst>
                <a:tab pos="356870" algn="l"/>
              </a:tabLst>
            </a:pPr>
            <a:r>
              <a:rPr dirty="0" sz="1400" spc="-80" i="1">
                <a:solidFill>
                  <a:srgbClr val="2B4150"/>
                </a:solidFill>
                <a:latin typeface="Trebuchet MS"/>
                <a:cs typeface="Trebuchet MS"/>
              </a:rPr>
              <a:t>Android</a:t>
            </a:r>
            <a:r>
              <a:rPr dirty="0" sz="1400" spc="-11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45" i="1">
                <a:solidFill>
                  <a:srgbClr val="2B4150"/>
                </a:solidFill>
                <a:latin typeface="Trebuchet MS"/>
                <a:cs typeface="Trebuchet MS"/>
              </a:rPr>
              <a:t>GPS</a:t>
            </a:r>
            <a:r>
              <a:rPr dirty="0" sz="1400" spc="-8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10" i="1">
                <a:solidFill>
                  <a:srgbClr val="2B4150"/>
                </a:solidFill>
                <a:latin typeface="Trebuchet MS"/>
                <a:cs typeface="Trebuchet MS"/>
              </a:rPr>
              <a:t>Services</a:t>
            </a:r>
            <a:endParaRPr sz="1400">
              <a:latin typeface="Trebuchet MS"/>
              <a:cs typeface="Trebuchet MS"/>
            </a:endParaRPr>
          </a:p>
          <a:p>
            <a:pPr marL="356870" indent="-344170">
              <a:lnSpc>
                <a:spcPct val="100000"/>
              </a:lnSpc>
              <a:spcBef>
                <a:spcPts val="1095"/>
              </a:spcBef>
              <a:buChar char="•"/>
              <a:tabLst>
                <a:tab pos="356870" algn="l"/>
              </a:tabLst>
            </a:pPr>
            <a:r>
              <a:rPr dirty="0" sz="1400" spc="-70" i="1">
                <a:solidFill>
                  <a:srgbClr val="2B4150"/>
                </a:solidFill>
                <a:latin typeface="Trebuchet MS"/>
                <a:cs typeface="Trebuchet MS"/>
              </a:rPr>
              <a:t>Google</a:t>
            </a:r>
            <a:r>
              <a:rPr dirty="0" sz="1400" spc="-7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40" i="1">
                <a:solidFill>
                  <a:srgbClr val="2B4150"/>
                </a:solidFill>
                <a:latin typeface="Trebuchet MS"/>
                <a:cs typeface="Trebuchet MS"/>
              </a:rPr>
              <a:t>Maps</a:t>
            </a:r>
            <a:r>
              <a:rPr dirty="0" sz="1400" spc="-11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400" spc="-25" i="1">
                <a:solidFill>
                  <a:srgbClr val="2B4150"/>
                </a:solidFill>
                <a:latin typeface="Trebuchet MS"/>
                <a:cs typeface="Trebuchet MS"/>
              </a:rPr>
              <a:t>API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026654" y="6228715"/>
            <a:ext cx="1147445" cy="680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240">
              <a:lnSpc>
                <a:spcPct val="100000"/>
              </a:lnSpc>
              <a:spcBef>
                <a:spcPts val="100"/>
              </a:spcBef>
            </a:pPr>
            <a:r>
              <a:rPr dirty="0" sz="1750" spc="110">
                <a:solidFill>
                  <a:srgbClr val="2B4150"/>
                </a:solidFill>
                <a:latin typeface="Arial MT"/>
                <a:cs typeface="Arial MT"/>
              </a:rPr>
              <a:t>Payments</a:t>
            </a:r>
            <a:endParaRPr sz="1750">
              <a:latin typeface="Arial MT"/>
              <a:cs typeface="Arial MT"/>
            </a:endParaRPr>
          </a:p>
          <a:p>
            <a:pPr marL="356870" indent="-344170">
              <a:lnSpc>
                <a:spcPct val="100000"/>
              </a:lnSpc>
              <a:spcBef>
                <a:spcPts val="1375"/>
              </a:spcBef>
              <a:buChar char="•"/>
              <a:tabLst>
                <a:tab pos="356870" algn="l"/>
              </a:tabLst>
            </a:pPr>
            <a:r>
              <a:rPr dirty="0" sz="1400" spc="-10" i="1">
                <a:solidFill>
                  <a:srgbClr val="2B4150"/>
                </a:solidFill>
                <a:latin typeface="Trebuchet MS"/>
                <a:cs typeface="Trebuchet MS"/>
              </a:rPr>
              <a:t>PayPal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8330" rIns="0" bIns="0" rtlCol="0" vert="horz">
            <a:spAutoFit/>
          </a:bodyPr>
          <a:lstStyle/>
          <a:p>
            <a:pPr marL="57150">
              <a:lnSpc>
                <a:spcPct val="100000"/>
              </a:lnSpc>
              <a:spcBef>
                <a:spcPts val="105"/>
              </a:spcBef>
            </a:pPr>
            <a:r>
              <a:rPr dirty="0" sz="3550" spc="-170"/>
              <a:t>Core</a:t>
            </a:r>
            <a:r>
              <a:rPr dirty="0" sz="3550" spc="-45"/>
              <a:t> </a:t>
            </a:r>
            <a:r>
              <a:rPr dirty="0" sz="3550"/>
              <a:t>Features:</a:t>
            </a:r>
            <a:r>
              <a:rPr dirty="0" sz="3550" spc="-55"/>
              <a:t> </a:t>
            </a:r>
            <a:r>
              <a:rPr dirty="0" sz="3550"/>
              <a:t>A</a:t>
            </a:r>
            <a:r>
              <a:rPr dirty="0" sz="3550" spc="-40"/>
              <a:t> </a:t>
            </a:r>
            <a:r>
              <a:rPr dirty="0" sz="3550"/>
              <a:t>Holistic</a:t>
            </a:r>
            <a:r>
              <a:rPr dirty="0" sz="3550" spc="-95"/>
              <a:t> </a:t>
            </a:r>
            <a:r>
              <a:rPr dirty="0" sz="3550" spc="130"/>
              <a:t>Approach</a:t>
            </a:r>
            <a:r>
              <a:rPr dirty="0" sz="3550" spc="-40"/>
              <a:t> </a:t>
            </a:r>
            <a:r>
              <a:rPr dirty="0" sz="3550" spc="340"/>
              <a:t>to</a:t>
            </a:r>
            <a:r>
              <a:rPr dirty="0" sz="3550" spc="-55"/>
              <a:t> </a:t>
            </a:r>
            <a:r>
              <a:rPr dirty="0" sz="3550" spc="-10"/>
              <a:t>Eldercare</a:t>
            </a:r>
            <a:endParaRPr sz="3550"/>
          </a:p>
        </p:txBody>
      </p:sp>
      <p:sp>
        <p:nvSpPr>
          <p:cNvPr id="4" name="object 4"/>
          <p:cNvSpPr txBox="1"/>
          <p:nvPr/>
        </p:nvSpPr>
        <p:spPr>
          <a:xfrm>
            <a:off x="784351" y="2070607"/>
            <a:ext cx="976058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35" i="1">
                <a:solidFill>
                  <a:srgbClr val="2B4150"/>
                </a:solidFill>
                <a:latin typeface="Trebuchet MS"/>
                <a:cs typeface="Trebuchet MS"/>
              </a:rPr>
              <a:t>ONS</a:t>
            </a:r>
            <a:r>
              <a:rPr dirty="0" sz="1750" spc="-12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0" i="1">
                <a:solidFill>
                  <a:srgbClr val="2B4150"/>
                </a:solidFill>
                <a:latin typeface="Trebuchet MS"/>
                <a:cs typeface="Trebuchet MS"/>
              </a:rPr>
              <a:t>integrates</a:t>
            </a:r>
            <a:r>
              <a:rPr dirty="0" sz="1750" spc="-15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85" i="1">
                <a:solidFill>
                  <a:srgbClr val="2B4150"/>
                </a:solidFill>
                <a:latin typeface="Trebuchet MS"/>
                <a:cs typeface="Trebuchet MS"/>
              </a:rPr>
              <a:t>essential</a:t>
            </a:r>
            <a:r>
              <a:rPr dirty="0" sz="1750" spc="-13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00" i="1">
                <a:solidFill>
                  <a:srgbClr val="2B4150"/>
                </a:solidFill>
                <a:latin typeface="Trebuchet MS"/>
                <a:cs typeface="Trebuchet MS"/>
              </a:rPr>
              <a:t>functionalities</a:t>
            </a:r>
            <a:r>
              <a:rPr dirty="0" sz="1750" spc="-16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10" i="1">
                <a:solidFill>
                  <a:srgbClr val="2B4150"/>
                </a:solidFill>
                <a:latin typeface="Trebuchet MS"/>
                <a:cs typeface="Trebuchet MS"/>
              </a:rPr>
              <a:t>to</a:t>
            </a:r>
            <a:r>
              <a:rPr dirty="0" sz="1750" spc="-13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0" i="1">
                <a:solidFill>
                  <a:srgbClr val="2B4150"/>
                </a:solidFill>
                <a:latin typeface="Trebuchet MS"/>
                <a:cs typeface="Trebuchet MS"/>
              </a:rPr>
              <a:t>provide</a:t>
            </a:r>
            <a:r>
              <a:rPr dirty="0" sz="1750" spc="-15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80" i="1">
                <a:solidFill>
                  <a:srgbClr val="2B4150"/>
                </a:solidFill>
                <a:latin typeface="Trebuchet MS"/>
                <a:cs typeface="Trebuchet MS"/>
              </a:rPr>
              <a:t>comprehensive</a:t>
            </a:r>
            <a:r>
              <a:rPr dirty="0" sz="1750" spc="-12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80" i="1">
                <a:solidFill>
                  <a:srgbClr val="2B4150"/>
                </a:solidFill>
                <a:latin typeface="Trebuchet MS"/>
                <a:cs typeface="Trebuchet MS"/>
              </a:rPr>
              <a:t>support</a:t>
            </a:r>
            <a:r>
              <a:rPr dirty="0" sz="1750" spc="-16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30" i="1">
                <a:solidFill>
                  <a:srgbClr val="2B4150"/>
                </a:solidFill>
                <a:latin typeface="Trebuchet MS"/>
                <a:cs typeface="Trebuchet MS"/>
              </a:rPr>
              <a:t>for</a:t>
            </a:r>
            <a:r>
              <a:rPr dirty="0" sz="1750" spc="-15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95" i="1">
                <a:solidFill>
                  <a:srgbClr val="2B4150"/>
                </a:solidFill>
                <a:latin typeface="Trebuchet MS"/>
                <a:cs typeface="Trebuchet MS"/>
              </a:rPr>
              <a:t>elders</a:t>
            </a:r>
            <a:r>
              <a:rPr dirty="0" sz="1750" spc="-135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30" i="1">
                <a:solidFill>
                  <a:srgbClr val="2B4150"/>
                </a:solidFill>
                <a:latin typeface="Trebuchet MS"/>
                <a:cs typeface="Trebuchet MS"/>
              </a:rPr>
              <a:t>and</a:t>
            </a:r>
            <a:r>
              <a:rPr dirty="0" sz="1750" spc="-12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130" i="1">
                <a:solidFill>
                  <a:srgbClr val="2B4150"/>
                </a:solidFill>
                <a:latin typeface="Trebuchet MS"/>
                <a:cs typeface="Trebuchet MS"/>
              </a:rPr>
              <a:t>their</a:t>
            </a:r>
            <a:r>
              <a:rPr dirty="0" sz="1750" spc="-15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75" i="1">
                <a:solidFill>
                  <a:srgbClr val="2B4150"/>
                </a:solidFill>
                <a:latin typeface="Trebuchet MS"/>
                <a:cs typeface="Trebuchet MS"/>
              </a:rPr>
              <a:t>care</a:t>
            </a:r>
            <a:r>
              <a:rPr dirty="0" sz="1750" spc="-150" i="1">
                <a:solidFill>
                  <a:srgbClr val="2B4150"/>
                </a:solidFill>
                <a:latin typeface="Trebuchet MS"/>
                <a:cs typeface="Trebuchet MS"/>
              </a:rPr>
              <a:t> </a:t>
            </a:r>
            <a:r>
              <a:rPr dirty="0" sz="1750" spc="-30" i="1">
                <a:solidFill>
                  <a:srgbClr val="2B4150"/>
                </a:solidFill>
                <a:latin typeface="Trebuchet MS"/>
                <a:cs typeface="Trebuchet MS"/>
              </a:rPr>
              <a:t>network.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75305" y="3091637"/>
            <a:ext cx="2472055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85">
                <a:solidFill>
                  <a:srgbClr val="2B4150"/>
                </a:solidFill>
                <a:latin typeface="Arial MT"/>
                <a:cs typeface="Arial MT"/>
              </a:rPr>
              <a:t>Health</a:t>
            </a:r>
            <a:r>
              <a:rPr dirty="0" sz="2200" spc="-2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130">
                <a:solidFill>
                  <a:srgbClr val="2B4150"/>
                </a:solidFill>
                <a:latin typeface="Arial MT"/>
                <a:cs typeface="Arial MT"/>
              </a:rPr>
              <a:t>Monitoring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5032247" y="2651760"/>
            <a:ext cx="4566285" cy="4566285"/>
            <a:chOff x="5032247" y="2651760"/>
            <a:chExt cx="4566285" cy="4566285"/>
          </a:xfrm>
        </p:grpSpPr>
        <p:pic>
          <p:nvPicPr>
            <p:cNvPr id="7" name="object 7" descr="preencoded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32247" y="2651760"/>
              <a:ext cx="4565904" cy="4565904"/>
            </a:xfrm>
            <a:prstGeom prst="rect">
              <a:avLst/>
            </a:prstGeom>
          </p:spPr>
        </p:pic>
        <p:pic>
          <p:nvPicPr>
            <p:cNvPr id="8" name="object 8" descr="preencod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92239" y="3803904"/>
              <a:ext cx="320039" cy="31699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9590023" y="2887725"/>
            <a:ext cx="261366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50">
                <a:solidFill>
                  <a:srgbClr val="2B4150"/>
                </a:solidFill>
                <a:latin typeface="Arial MT"/>
                <a:cs typeface="Arial MT"/>
              </a:rPr>
              <a:t>Emergency</a:t>
            </a:r>
            <a:r>
              <a:rPr dirty="0" sz="2200" spc="-6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120">
                <a:solidFill>
                  <a:srgbClr val="2B4150"/>
                </a:solidFill>
                <a:latin typeface="Arial MT"/>
                <a:cs typeface="Arial MT"/>
              </a:rPr>
              <a:t>System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032247" y="2651760"/>
            <a:ext cx="4566285" cy="4566285"/>
            <a:chOff x="5032247" y="2651760"/>
            <a:chExt cx="4566285" cy="4566285"/>
          </a:xfrm>
        </p:grpSpPr>
        <p:pic>
          <p:nvPicPr>
            <p:cNvPr id="11" name="object 11" descr="preencoded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32247" y="2651760"/>
              <a:ext cx="4565904" cy="4565904"/>
            </a:xfrm>
            <a:prstGeom prst="rect">
              <a:avLst/>
            </a:prstGeom>
          </p:spPr>
        </p:pic>
        <p:pic>
          <p:nvPicPr>
            <p:cNvPr id="12" name="object 12" descr="preencod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01127" y="3651504"/>
              <a:ext cx="320040" cy="320039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9590023" y="4113987"/>
            <a:ext cx="2747010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130">
                <a:solidFill>
                  <a:srgbClr val="2B4150"/>
                </a:solidFill>
                <a:latin typeface="Arial MT"/>
                <a:cs typeface="Arial MT"/>
              </a:rPr>
              <a:t>Medication</a:t>
            </a:r>
            <a:r>
              <a:rPr dirty="0" sz="2200" spc="-4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35">
                <a:solidFill>
                  <a:srgbClr val="2B4150"/>
                </a:solidFill>
                <a:latin typeface="Arial MT"/>
                <a:cs typeface="Arial MT"/>
              </a:rPr>
              <a:t>Tracking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5032247" y="2651760"/>
            <a:ext cx="4566285" cy="4566285"/>
            <a:chOff x="5032247" y="2651760"/>
            <a:chExt cx="4566285" cy="4566285"/>
          </a:xfrm>
        </p:grpSpPr>
        <p:pic>
          <p:nvPicPr>
            <p:cNvPr id="15" name="object 15" descr="preencoded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32247" y="2651760"/>
              <a:ext cx="4565904" cy="4565904"/>
            </a:xfrm>
            <a:prstGeom prst="rect">
              <a:avLst/>
            </a:prstGeom>
          </p:spPr>
        </p:pic>
        <p:pic>
          <p:nvPicPr>
            <p:cNvPr id="16" name="object 16" descr="preencod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50935" y="4346448"/>
              <a:ext cx="316992" cy="316991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9590023" y="5341111"/>
            <a:ext cx="235331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65">
                <a:solidFill>
                  <a:srgbClr val="2B4150"/>
                </a:solidFill>
                <a:latin typeface="Arial MT"/>
                <a:cs typeface="Arial MT"/>
              </a:rPr>
              <a:t>Location</a:t>
            </a:r>
            <a:r>
              <a:rPr dirty="0" sz="2200" spc="-6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35">
                <a:solidFill>
                  <a:srgbClr val="2B4150"/>
                </a:solidFill>
                <a:latin typeface="Arial MT"/>
                <a:cs typeface="Arial MT"/>
              </a:rPr>
              <a:t>Tracking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5032247" y="2651760"/>
            <a:ext cx="4566285" cy="4566285"/>
            <a:chOff x="5032247" y="2651760"/>
            <a:chExt cx="4566285" cy="4566285"/>
          </a:xfrm>
        </p:grpSpPr>
        <p:pic>
          <p:nvPicPr>
            <p:cNvPr id="19" name="object 19" descr="preencoded.png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32247" y="2651760"/>
              <a:ext cx="4565904" cy="4565904"/>
            </a:xfrm>
            <a:prstGeom prst="rect">
              <a:avLst/>
            </a:prstGeom>
          </p:spPr>
        </p:pic>
        <p:pic>
          <p:nvPicPr>
            <p:cNvPr id="20" name="object 20" descr="preencod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74735" y="5361432"/>
              <a:ext cx="316992" cy="320039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9590023" y="6567931"/>
            <a:ext cx="193103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145">
                <a:solidFill>
                  <a:srgbClr val="2B4150"/>
                </a:solidFill>
                <a:latin typeface="Arial MT"/>
                <a:cs typeface="Arial MT"/>
              </a:rPr>
              <a:t>AI</a:t>
            </a:r>
            <a:r>
              <a:rPr dirty="0" sz="2200" spc="-4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70">
                <a:solidFill>
                  <a:srgbClr val="2B4150"/>
                </a:solidFill>
                <a:latin typeface="Arial MT"/>
                <a:cs typeface="Arial MT"/>
              </a:rPr>
              <a:t>Companion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032247" y="2651760"/>
            <a:ext cx="4566285" cy="4566285"/>
            <a:chOff x="5032247" y="2651760"/>
            <a:chExt cx="4566285" cy="4566285"/>
          </a:xfrm>
        </p:grpSpPr>
        <p:pic>
          <p:nvPicPr>
            <p:cNvPr id="23" name="object 23" descr="preencoded.png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32247" y="2651760"/>
              <a:ext cx="4565904" cy="4565904"/>
            </a:xfrm>
            <a:prstGeom prst="rect">
              <a:avLst/>
            </a:prstGeom>
          </p:spPr>
        </p:pic>
        <p:pic>
          <p:nvPicPr>
            <p:cNvPr id="24" name="object 24" descr="preencod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30439" y="5937504"/>
              <a:ext cx="320040" cy="316992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1030020" y="6363461"/>
            <a:ext cx="401955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105">
                <a:solidFill>
                  <a:srgbClr val="2B4150"/>
                </a:solidFill>
                <a:latin typeface="Arial MT"/>
                <a:cs typeface="Arial MT"/>
              </a:rPr>
              <a:t>Community</a:t>
            </a:r>
            <a:r>
              <a:rPr dirty="0" sz="2200" spc="-4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365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2200" spc="-5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65">
                <a:solidFill>
                  <a:srgbClr val="2B4150"/>
                </a:solidFill>
                <a:latin typeface="Arial MT"/>
                <a:cs typeface="Arial MT"/>
              </a:rPr>
              <a:t>Communication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5032247" y="2651760"/>
            <a:ext cx="4566285" cy="4566285"/>
            <a:chOff x="5032247" y="2651760"/>
            <a:chExt cx="4566285" cy="4566285"/>
          </a:xfrm>
        </p:grpSpPr>
        <p:pic>
          <p:nvPicPr>
            <p:cNvPr id="27" name="object 27" descr="preencoded.png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32247" y="2651760"/>
              <a:ext cx="4565904" cy="4565904"/>
            </a:xfrm>
            <a:prstGeom prst="rect">
              <a:avLst/>
            </a:prstGeom>
          </p:spPr>
        </p:pic>
        <p:pic>
          <p:nvPicPr>
            <p:cNvPr id="28" name="object 28" descr="preencod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55079" y="5635752"/>
              <a:ext cx="320040" cy="320039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2194941" y="4727270"/>
            <a:ext cx="2854325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145">
                <a:solidFill>
                  <a:srgbClr val="2B4150"/>
                </a:solidFill>
                <a:latin typeface="Arial MT"/>
                <a:cs typeface="Arial MT"/>
              </a:rPr>
              <a:t>Payments</a:t>
            </a:r>
            <a:r>
              <a:rPr dirty="0" sz="2200" spc="-6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380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2200" spc="-1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2200" spc="55">
                <a:solidFill>
                  <a:srgbClr val="2B4150"/>
                </a:solidFill>
                <a:latin typeface="Arial MT"/>
                <a:cs typeface="Arial MT"/>
              </a:rPr>
              <a:t>Reports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5032247" y="2651760"/>
            <a:ext cx="4566285" cy="4566285"/>
            <a:chOff x="5032247" y="2651760"/>
            <a:chExt cx="4566285" cy="4566285"/>
          </a:xfrm>
        </p:grpSpPr>
        <p:pic>
          <p:nvPicPr>
            <p:cNvPr id="31" name="object 31" descr="preencoded.png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032247" y="2651760"/>
              <a:ext cx="4565904" cy="4565904"/>
            </a:xfrm>
            <a:prstGeom prst="rect">
              <a:avLst/>
            </a:prstGeom>
          </p:spPr>
        </p:pic>
        <p:pic>
          <p:nvPicPr>
            <p:cNvPr id="32" name="object 32" descr="preencod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83223" y="4687824"/>
              <a:ext cx="320039" cy="316992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5916168" y="3630180"/>
              <a:ext cx="2786380" cy="2636520"/>
            </a:xfrm>
            <a:custGeom>
              <a:avLst/>
              <a:gdLst/>
              <a:ahLst/>
              <a:cxnLst/>
              <a:rect l="l" t="t" r="r" b="b"/>
              <a:pathLst>
                <a:path w="2786379" h="2636520">
                  <a:moveTo>
                    <a:pt x="454139" y="1045451"/>
                  </a:moveTo>
                  <a:lnTo>
                    <a:pt x="0" y="1045451"/>
                  </a:lnTo>
                  <a:lnTo>
                    <a:pt x="0" y="1386827"/>
                  </a:lnTo>
                  <a:lnTo>
                    <a:pt x="454139" y="1386827"/>
                  </a:lnTo>
                  <a:lnTo>
                    <a:pt x="454139" y="1045451"/>
                  </a:lnTo>
                  <a:close/>
                </a:path>
                <a:path w="2786379" h="2636520">
                  <a:moveTo>
                    <a:pt x="795528" y="1993379"/>
                  </a:moveTo>
                  <a:lnTo>
                    <a:pt x="338328" y="1993379"/>
                  </a:lnTo>
                  <a:lnTo>
                    <a:pt x="338328" y="2331707"/>
                  </a:lnTo>
                  <a:lnTo>
                    <a:pt x="795528" y="2331707"/>
                  </a:lnTo>
                  <a:lnTo>
                    <a:pt x="795528" y="1993379"/>
                  </a:lnTo>
                  <a:close/>
                </a:path>
                <a:path w="2786379" h="2636520">
                  <a:moveTo>
                    <a:pt x="896112" y="173736"/>
                  </a:moveTo>
                  <a:lnTo>
                    <a:pt x="438912" y="173736"/>
                  </a:lnTo>
                  <a:lnTo>
                    <a:pt x="438912" y="512051"/>
                  </a:lnTo>
                  <a:lnTo>
                    <a:pt x="896112" y="512051"/>
                  </a:lnTo>
                  <a:lnTo>
                    <a:pt x="896112" y="173736"/>
                  </a:lnTo>
                  <a:close/>
                </a:path>
                <a:path w="2786379" h="2636520">
                  <a:moveTo>
                    <a:pt x="1801368" y="2298179"/>
                  </a:moveTo>
                  <a:lnTo>
                    <a:pt x="1347216" y="2298179"/>
                  </a:lnTo>
                  <a:lnTo>
                    <a:pt x="1347216" y="2636507"/>
                  </a:lnTo>
                  <a:lnTo>
                    <a:pt x="1801368" y="2636507"/>
                  </a:lnTo>
                  <a:lnTo>
                    <a:pt x="1801368" y="2298179"/>
                  </a:lnTo>
                  <a:close/>
                </a:path>
                <a:path w="2786379" h="2636520">
                  <a:moveTo>
                    <a:pt x="1972056" y="0"/>
                  </a:moveTo>
                  <a:lnTo>
                    <a:pt x="1517904" y="0"/>
                  </a:lnTo>
                  <a:lnTo>
                    <a:pt x="1517904" y="341363"/>
                  </a:lnTo>
                  <a:lnTo>
                    <a:pt x="1972056" y="341363"/>
                  </a:lnTo>
                  <a:lnTo>
                    <a:pt x="1972056" y="0"/>
                  </a:lnTo>
                  <a:close/>
                </a:path>
                <a:path w="2786379" h="2636520">
                  <a:moveTo>
                    <a:pt x="2703576" y="1709928"/>
                  </a:moveTo>
                  <a:lnTo>
                    <a:pt x="2249424" y="1709928"/>
                  </a:lnTo>
                  <a:lnTo>
                    <a:pt x="2249424" y="2051291"/>
                  </a:lnTo>
                  <a:lnTo>
                    <a:pt x="2703576" y="2051291"/>
                  </a:lnTo>
                  <a:lnTo>
                    <a:pt x="2703576" y="1709928"/>
                  </a:lnTo>
                  <a:close/>
                </a:path>
                <a:path w="2786379" h="2636520">
                  <a:moveTo>
                    <a:pt x="2785872" y="716267"/>
                  </a:moveTo>
                  <a:lnTo>
                    <a:pt x="2328672" y="716267"/>
                  </a:lnTo>
                  <a:lnTo>
                    <a:pt x="2328672" y="1057643"/>
                  </a:lnTo>
                  <a:lnTo>
                    <a:pt x="2785872" y="1057643"/>
                  </a:lnTo>
                  <a:lnTo>
                    <a:pt x="2785872" y="716267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22935" y="7589519"/>
            <a:ext cx="1807845" cy="567055"/>
          </a:xfrm>
          <a:custGeom>
            <a:avLst/>
            <a:gdLst/>
            <a:ahLst/>
            <a:cxnLst/>
            <a:rect l="l" t="t" r="r" b="b"/>
            <a:pathLst>
              <a:path w="1807844" h="567054">
                <a:moveTo>
                  <a:pt x="1807464" y="0"/>
                </a:moveTo>
                <a:lnTo>
                  <a:pt x="0" y="0"/>
                </a:lnTo>
                <a:lnTo>
                  <a:pt x="0" y="566927"/>
                </a:lnTo>
                <a:lnTo>
                  <a:pt x="1807464" y="566927"/>
                </a:lnTo>
                <a:lnTo>
                  <a:pt x="1807464" y="0"/>
                </a:lnTo>
                <a:close/>
              </a:path>
            </a:pathLst>
          </a:custGeom>
          <a:solidFill>
            <a:srgbClr val="FF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2232405" y="411226"/>
            <a:ext cx="3354704" cy="4064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500" spc="95"/>
              <a:t>Administrator</a:t>
            </a:r>
            <a:r>
              <a:rPr dirty="0" sz="2500" spc="75"/>
              <a:t> </a:t>
            </a:r>
            <a:r>
              <a:rPr dirty="0" sz="2500" spc="180"/>
              <a:t>Module</a:t>
            </a:r>
            <a:endParaRPr sz="2500"/>
          </a:p>
        </p:txBody>
      </p:sp>
      <p:grpSp>
        <p:nvGrpSpPr>
          <p:cNvPr id="4" name="object 4"/>
          <p:cNvGrpSpPr/>
          <p:nvPr/>
        </p:nvGrpSpPr>
        <p:grpSpPr>
          <a:xfrm>
            <a:off x="2240279" y="1600200"/>
            <a:ext cx="4996180" cy="1213485"/>
            <a:chOff x="2240279" y="1600200"/>
            <a:chExt cx="4996180" cy="1213485"/>
          </a:xfrm>
        </p:grpSpPr>
        <p:sp>
          <p:nvSpPr>
            <p:cNvPr id="5" name="object 5"/>
            <p:cNvSpPr/>
            <p:nvPr/>
          </p:nvSpPr>
          <p:spPr>
            <a:xfrm>
              <a:off x="2240279" y="1600200"/>
              <a:ext cx="4996180" cy="1213485"/>
            </a:xfrm>
            <a:custGeom>
              <a:avLst/>
              <a:gdLst/>
              <a:ahLst/>
              <a:cxnLst/>
              <a:rect l="l" t="t" r="r" b="b"/>
              <a:pathLst>
                <a:path w="4996180" h="1213485">
                  <a:moveTo>
                    <a:pt x="4971542" y="0"/>
                  </a:moveTo>
                  <a:lnTo>
                    <a:pt x="24002" y="0"/>
                  </a:lnTo>
                  <a:lnTo>
                    <a:pt x="14680" y="1893"/>
                  </a:lnTo>
                  <a:lnTo>
                    <a:pt x="7048" y="7048"/>
                  </a:lnTo>
                  <a:lnTo>
                    <a:pt x="1893" y="14680"/>
                  </a:lnTo>
                  <a:lnTo>
                    <a:pt x="0" y="24002"/>
                  </a:lnTo>
                  <a:lnTo>
                    <a:pt x="0" y="1189101"/>
                  </a:lnTo>
                  <a:lnTo>
                    <a:pt x="1893" y="1198423"/>
                  </a:lnTo>
                  <a:lnTo>
                    <a:pt x="7048" y="1206055"/>
                  </a:lnTo>
                  <a:lnTo>
                    <a:pt x="14680" y="1211210"/>
                  </a:lnTo>
                  <a:lnTo>
                    <a:pt x="24002" y="1213103"/>
                  </a:lnTo>
                  <a:lnTo>
                    <a:pt x="4971542" y="1213103"/>
                  </a:lnTo>
                  <a:lnTo>
                    <a:pt x="4980938" y="1211210"/>
                  </a:lnTo>
                  <a:lnTo>
                    <a:pt x="4988607" y="1206055"/>
                  </a:lnTo>
                  <a:lnTo>
                    <a:pt x="4993776" y="1198423"/>
                  </a:lnTo>
                  <a:lnTo>
                    <a:pt x="4995672" y="1189101"/>
                  </a:lnTo>
                  <a:lnTo>
                    <a:pt x="4995672" y="24002"/>
                  </a:lnTo>
                  <a:lnTo>
                    <a:pt x="4993776" y="14680"/>
                  </a:lnTo>
                  <a:lnTo>
                    <a:pt x="4988607" y="7048"/>
                  </a:lnTo>
                  <a:lnTo>
                    <a:pt x="4980938" y="1893"/>
                  </a:lnTo>
                  <a:lnTo>
                    <a:pt x="497154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401823" y="1761744"/>
              <a:ext cx="481965" cy="481965"/>
            </a:xfrm>
            <a:custGeom>
              <a:avLst/>
              <a:gdLst/>
              <a:ahLst/>
              <a:cxnLst/>
              <a:rect l="l" t="t" r="r" b="b"/>
              <a:pathLst>
                <a:path w="481964" h="481964">
                  <a:moveTo>
                    <a:pt x="240792" y="0"/>
                  </a:moveTo>
                  <a:lnTo>
                    <a:pt x="192268" y="4892"/>
                  </a:lnTo>
                  <a:lnTo>
                    <a:pt x="147071" y="18924"/>
                  </a:lnTo>
                  <a:lnTo>
                    <a:pt x="106170" y="41127"/>
                  </a:lnTo>
                  <a:lnTo>
                    <a:pt x="70532" y="70532"/>
                  </a:lnTo>
                  <a:lnTo>
                    <a:pt x="41127" y="106170"/>
                  </a:lnTo>
                  <a:lnTo>
                    <a:pt x="18924" y="147071"/>
                  </a:lnTo>
                  <a:lnTo>
                    <a:pt x="4892" y="192268"/>
                  </a:lnTo>
                  <a:lnTo>
                    <a:pt x="0" y="240791"/>
                  </a:lnTo>
                  <a:lnTo>
                    <a:pt x="4892" y="289315"/>
                  </a:lnTo>
                  <a:lnTo>
                    <a:pt x="18924" y="334512"/>
                  </a:lnTo>
                  <a:lnTo>
                    <a:pt x="41127" y="375413"/>
                  </a:lnTo>
                  <a:lnTo>
                    <a:pt x="70532" y="411051"/>
                  </a:lnTo>
                  <a:lnTo>
                    <a:pt x="106170" y="440456"/>
                  </a:lnTo>
                  <a:lnTo>
                    <a:pt x="147071" y="462659"/>
                  </a:lnTo>
                  <a:lnTo>
                    <a:pt x="192268" y="476691"/>
                  </a:lnTo>
                  <a:lnTo>
                    <a:pt x="240792" y="481583"/>
                  </a:lnTo>
                  <a:lnTo>
                    <a:pt x="289315" y="476691"/>
                  </a:lnTo>
                  <a:lnTo>
                    <a:pt x="334512" y="462659"/>
                  </a:lnTo>
                  <a:lnTo>
                    <a:pt x="375413" y="440456"/>
                  </a:lnTo>
                  <a:lnTo>
                    <a:pt x="411051" y="411051"/>
                  </a:lnTo>
                  <a:lnTo>
                    <a:pt x="440456" y="375413"/>
                  </a:lnTo>
                  <a:lnTo>
                    <a:pt x="462659" y="334512"/>
                  </a:lnTo>
                  <a:lnTo>
                    <a:pt x="476691" y="289315"/>
                  </a:lnTo>
                  <a:lnTo>
                    <a:pt x="481583" y="240791"/>
                  </a:lnTo>
                  <a:lnTo>
                    <a:pt x="476691" y="192268"/>
                  </a:lnTo>
                  <a:lnTo>
                    <a:pt x="462659" y="147071"/>
                  </a:lnTo>
                  <a:lnTo>
                    <a:pt x="440456" y="106170"/>
                  </a:lnTo>
                  <a:lnTo>
                    <a:pt x="411051" y="70532"/>
                  </a:lnTo>
                  <a:lnTo>
                    <a:pt x="375413" y="41127"/>
                  </a:lnTo>
                  <a:lnTo>
                    <a:pt x="334512" y="18924"/>
                  </a:lnTo>
                  <a:lnTo>
                    <a:pt x="289315" y="4892"/>
                  </a:lnTo>
                  <a:lnTo>
                    <a:pt x="24079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2393060" y="2378709"/>
            <a:ext cx="2496820" cy="2635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50" spc="60">
                <a:solidFill>
                  <a:srgbClr val="2B4150"/>
                </a:solidFill>
                <a:latin typeface="Arial MT"/>
                <a:cs typeface="Arial MT"/>
              </a:rPr>
              <a:t>Administrative</a:t>
            </a:r>
            <a:r>
              <a:rPr dirty="0" sz="155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75">
                <a:solidFill>
                  <a:srgbClr val="2B4150"/>
                </a:solidFill>
                <a:latin typeface="Arial MT"/>
                <a:cs typeface="Arial MT"/>
              </a:rPr>
              <a:t>Dashboard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394447" y="1600200"/>
            <a:ext cx="4996180" cy="1213485"/>
            <a:chOff x="7394447" y="1600200"/>
            <a:chExt cx="4996180" cy="1213485"/>
          </a:xfrm>
        </p:grpSpPr>
        <p:sp>
          <p:nvSpPr>
            <p:cNvPr id="9" name="object 9"/>
            <p:cNvSpPr/>
            <p:nvPr/>
          </p:nvSpPr>
          <p:spPr>
            <a:xfrm>
              <a:off x="7394447" y="1600200"/>
              <a:ext cx="4996180" cy="1213485"/>
            </a:xfrm>
            <a:custGeom>
              <a:avLst/>
              <a:gdLst/>
              <a:ahLst/>
              <a:cxnLst/>
              <a:rect l="l" t="t" r="r" b="b"/>
              <a:pathLst>
                <a:path w="4996180" h="1213485">
                  <a:moveTo>
                    <a:pt x="4971542" y="0"/>
                  </a:moveTo>
                  <a:lnTo>
                    <a:pt x="24002" y="0"/>
                  </a:lnTo>
                  <a:lnTo>
                    <a:pt x="14680" y="1893"/>
                  </a:lnTo>
                  <a:lnTo>
                    <a:pt x="7048" y="7048"/>
                  </a:lnTo>
                  <a:lnTo>
                    <a:pt x="1893" y="14680"/>
                  </a:lnTo>
                  <a:lnTo>
                    <a:pt x="0" y="24002"/>
                  </a:lnTo>
                  <a:lnTo>
                    <a:pt x="0" y="1189101"/>
                  </a:lnTo>
                  <a:lnTo>
                    <a:pt x="1893" y="1198423"/>
                  </a:lnTo>
                  <a:lnTo>
                    <a:pt x="7048" y="1206055"/>
                  </a:lnTo>
                  <a:lnTo>
                    <a:pt x="14680" y="1211210"/>
                  </a:lnTo>
                  <a:lnTo>
                    <a:pt x="24002" y="1213103"/>
                  </a:lnTo>
                  <a:lnTo>
                    <a:pt x="4971542" y="1213103"/>
                  </a:lnTo>
                  <a:lnTo>
                    <a:pt x="4980938" y="1211210"/>
                  </a:lnTo>
                  <a:lnTo>
                    <a:pt x="4988607" y="1206055"/>
                  </a:lnTo>
                  <a:lnTo>
                    <a:pt x="4993776" y="1198423"/>
                  </a:lnTo>
                  <a:lnTo>
                    <a:pt x="4995672" y="1189101"/>
                  </a:lnTo>
                  <a:lnTo>
                    <a:pt x="4995672" y="24002"/>
                  </a:lnTo>
                  <a:lnTo>
                    <a:pt x="4993776" y="14680"/>
                  </a:lnTo>
                  <a:lnTo>
                    <a:pt x="4988607" y="7048"/>
                  </a:lnTo>
                  <a:lnTo>
                    <a:pt x="4980938" y="1893"/>
                  </a:lnTo>
                  <a:lnTo>
                    <a:pt x="4971542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555991" y="1761744"/>
              <a:ext cx="481965" cy="481965"/>
            </a:xfrm>
            <a:custGeom>
              <a:avLst/>
              <a:gdLst/>
              <a:ahLst/>
              <a:cxnLst/>
              <a:rect l="l" t="t" r="r" b="b"/>
              <a:pathLst>
                <a:path w="481965" h="481964">
                  <a:moveTo>
                    <a:pt x="240791" y="0"/>
                  </a:moveTo>
                  <a:lnTo>
                    <a:pt x="192268" y="4892"/>
                  </a:lnTo>
                  <a:lnTo>
                    <a:pt x="147071" y="18924"/>
                  </a:lnTo>
                  <a:lnTo>
                    <a:pt x="106170" y="41127"/>
                  </a:lnTo>
                  <a:lnTo>
                    <a:pt x="70532" y="70532"/>
                  </a:lnTo>
                  <a:lnTo>
                    <a:pt x="41127" y="106170"/>
                  </a:lnTo>
                  <a:lnTo>
                    <a:pt x="18924" y="147071"/>
                  </a:lnTo>
                  <a:lnTo>
                    <a:pt x="4892" y="192268"/>
                  </a:lnTo>
                  <a:lnTo>
                    <a:pt x="0" y="240791"/>
                  </a:lnTo>
                  <a:lnTo>
                    <a:pt x="4892" y="289315"/>
                  </a:lnTo>
                  <a:lnTo>
                    <a:pt x="18924" y="334512"/>
                  </a:lnTo>
                  <a:lnTo>
                    <a:pt x="41127" y="375413"/>
                  </a:lnTo>
                  <a:lnTo>
                    <a:pt x="70532" y="411051"/>
                  </a:lnTo>
                  <a:lnTo>
                    <a:pt x="106170" y="440456"/>
                  </a:lnTo>
                  <a:lnTo>
                    <a:pt x="147071" y="462659"/>
                  </a:lnTo>
                  <a:lnTo>
                    <a:pt x="192268" y="476691"/>
                  </a:lnTo>
                  <a:lnTo>
                    <a:pt x="240791" y="481583"/>
                  </a:lnTo>
                  <a:lnTo>
                    <a:pt x="289315" y="476691"/>
                  </a:lnTo>
                  <a:lnTo>
                    <a:pt x="334512" y="462659"/>
                  </a:lnTo>
                  <a:lnTo>
                    <a:pt x="375413" y="440456"/>
                  </a:lnTo>
                  <a:lnTo>
                    <a:pt x="411051" y="411051"/>
                  </a:lnTo>
                  <a:lnTo>
                    <a:pt x="440456" y="375413"/>
                  </a:lnTo>
                  <a:lnTo>
                    <a:pt x="462659" y="334512"/>
                  </a:lnTo>
                  <a:lnTo>
                    <a:pt x="476691" y="289315"/>
                  </a:lnTo>
                  <a:lnTo>
                    <a:pt x="481583" y="240791"/>
                  </a:lnTo>
                  <a:lnTo>
                    <a:pt x="476691" y="192268"/>
                  </a:lnTo>
                  <a:lnTo>
                    <a:pt x="462659" y="147071"/>
                  </a:lnTo>
                  <a:lnTo>
                    <a:pt x="440456" y="106170"/>
                  </a:lnTo>
                  <a:lnTo>
                    <a:pt x="411051" y="70532"/>
                  </a:lnTo>
                  <a:lnTo>
                    <a:pt x="375413" y="41127"/>
                  </a:lnTo>
                  <a:lnTo>
                    <a:pt x="334512" y="18924"/>
                  </a:lnTo>
                  <a:lnTo>
                    <a:pt x="289315" y="4892"/>
                  </a:lnTo>
                  <a:lnTo>
                    <a:pt x="24079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7547609" y="2378709"/>
            <a:ext cx="2736850" cy="2635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50" spc="65">
                <a:solidFill>
                  <a:srgbClr val="2B4150"/>
                </a:solidFill>
                <a:latin typeface="Arial MT"/>
                <a:cs typeface="Arial MT"/>
              </a:rPr>
              <a:t>Administrator</a:t>
            </a:r>
            <a:r>
              <a:rPr dirty="0" sz="155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60">
                <a:solidFill>
                  <a:srgbClr val="2B4150"/>
                </a:solidFill>
                <a:latin typeface="Arial MT"/>
                <a:cs typeface="Arial MT"/>
              </a:rPr>
              <a:t>Authentication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240279" y="2974848"/>
            <a:ext cx="4996180" cy="1564005"/>
            <a:chOff x="2240279" y="2974848"/>
            <a:chExt cx="4996180" cy="1564005"/>
          </a:xfrm>
        </p:grpSpPr>
        <p:sp>
          <p:nvSpPr>
            <p:cNvPr id="13" name="object 13"/>
            <p:cNvSpPr/>
            <p:nvPr/>
          </p:nvSpPr>
          <p:spPr>
            <a:xfrm>
              <a:off x="2240279" y="2974848"/>
              <a:ext cx="4996180" cy="1564005"/>
            </a:xfrm>
            <a:custGeom>
              <a:avLst/>
              <a:gdLst/>
              <a:ahLst/>
              <a:cxnLst/>
              <a:rect l="l" t="t" r="r" b="b"/>
              <a:pathLst>
                <a:path w="4996180" h="1564004">
                  <a:moveTo>
                    <a:pt x="4971669" y="0"/>
                  </a:moveTo>
                  <a:lnTo>
                    <a:pt x="24002" y="0"/>
                  </a:lnTo>
                  <a:lnTo>
                    <a:pt x="14680" y="1893"/>
                  </a:lnTo>
                  <a:lnTo>
                    <a:pt x="7048" y="7048"/>
                  </a:lnTo>
                  <a:lnTo>
                    <a:pt x="1893" y="14680"/>
                  </a:lnTo>
                  <a:lnTo>
                    <a:pt x="0" y="24002"/>
                  </a:lnTo>
                  <a:lnTo>
                    <a:pt x="0" y="1539621"/>
                  </a:lnTo>
                  <a:lnTo>
                    <a:pt x="1893" y="1548943"/>
                  </a:lnTo>
                  <a:lnTo>
                    <a:pt x="7048" y="1556575"/>
                  </a:lnTo>
                  <a:lnTo>
                    <a:pt x="14680" y="1561730"/>
                  </a:lnTo>
                  <a:lnTo>
                    <a:pt x="24002" y="1563624"/>
                  </a:lnTo>
                  <a:lnTo>
                    <a:pt x="4971669" y="1563624"/>
                  </a:lnTo>
                  <a:lnTo>
                    <a:pt x="4980991" y="1561730"/>
                  </a:lnTo>
                  <a:lnTo>
                    <a:pt x="4988623" y="1556575"/>
                  </a:lnTo>
                  <a:lnTo>
                    <a:pt x="4993778" y="1548943"/>
                  </a:lnTo>
                  <a:lnTo>
                    <a:pt x="4995672" y="1539621"/>
                  </a:lnTo>
                  <a:lnTo>
                    <a:pt x="4995672" y="24002"/>
                  </a:lnTo>
                  <a:lnTo>
                    <a:pt x="4993778" y="14680"/>
                  </a:lnTo>
                  <a:lnTo>
                    <a:pt x="4988623" y="7048"/>
                  </a:lnTo>
                  <a:lnTo>
                    <a:pt x="4980991" y="1893"/>
                  </a:lnTo>
                  <a:lnTo>
                    <a:pt x="497166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401823" y="3133344"/>
              <a:ext cx="481965" cy="481965"/>
            </a:xfrm>
            <a:custGeom>
              <a:avLst/>
              <a:gdLst/>
              <a:ahLst/>
              <a:cxnLst/>
              <a:rect l="l" t="t" r="r" b="b"/>
              <a:pathLst>
                <a:path w="481964" h="481964">
                  <a:moveTo>
                    <a:pt x="240792" y="0"/>
                  </a:moveTo>
                  <a:lnTo>
                    <a:pt x="192268" y="4892"/>
                  </a:lnTo>
                  <a:lnTo>
                    <a:pt x="147071" y="18924"/>
                  </a:lnTo>
                  <a:lnTo>
                    <a:pt x="106170" y="41127"/>
                  </a:lnTo>
                  <a:lnTo>
                    <a:pt x="70532" y="70532"/>
                  </a:lnTo>
                  <a:lnTo>
                    <a:pt x="41127" y="106170"/>
                  </a:lnTo>
                  <a:lnTo>
                    <a:pt x="18924" y="147071"/>
                  </a:lnTo>
                  <a:lnTo>
                    <a:pt x="4892" y="192268"/>
                  </a:lnTo>
                  <a:lnTo>
                    <a:pt x="0" y="240791"/>
                  </a:lnTo>
                  <a:lnTo>
                    <a:pt x="4892" y="289315"/>
                  </a:lnTo>
                  <a:lnTo>
                    <a:pt x="18924" y="334512"/>
                  </a:lnTo>
                  <a:lnTo>
                    <a:pt x="41127" y="375413"/>
                  </a:lnTo>
                  <a:lnTo>
                    <a:pt x="70532" y="411051"/>
                  </a:lnTo>
                  <a:lnTo>
                    <a:pt x="106170" y="440456"/>
                  </a:lnTo>
                  <a:lnTo>
                    <a:pt x="147071" y="462659"/>
                  </a:lnTo>
                  <a:lnTo>
                    <a:pt x="192268" y="476691"/>
                  </a:lnTo>
                  <a:lnTo>
                    <a:pt x="240792" y="481583"/>
                  </a:lnTo>
                  <a:lnTo>
                    <a:pt x="289315" y="476691"/>
                  </a:lnTo>
                  <a:lnTo>
                    <a:pt x="334512" y="462659"/>
                  </a:lnTo>
                  <a:lnTo>
                    <a:pt x="375413" y="440456"/>
                  </a:lnTo>
                  <a:lnTo>
                    <a:pt x="411051" y="411051"/>
                  </a:lnTo>
                  <a:lnTo>
                    <a:pt x="440456" y="375413"/>
                  </a:lnTo>
                  <a:lnTo>
                    <a:pt x="462659" y="334512"/>
                  </a:lnTo>
                  <a:lnTo>
                    <a:pt x="476691" y="289315"/>
                  </a:lnTo>
                  <a:lnTo>
                    <a:pt x="481583" y="240791"/>
                  </a:lnTo>
                  <a:lnTo>
                    <a:pt x="476691" y="192268"/>
                  </a:lnTo>
                  <a:lnTo>
                    <a:pt x="462659" y="147071"/>
                  </a:lnTo>
                  <a:lnTo>
                    <a:pt x="440456" y="106170"/>
                  </a:lnTo>
                  <a:lnTo>
                    <a:pt x="411051" y="70532"/>
                  </a:lnTo>
                  <a:lnTo>
                    <a:pt x="375413" y="41127"/>
                  </a:lnTo>
                  <a:lnTo>
                    <a:pt x="334512" y="18924"/>
                  </a:lnTo>
                  <a:lnTo>
                    <a:pt x="289315" y="4892"/>
                  </a:lnTo>
                  <a:lnTo>
                    <a:pt x="24079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3060" y="3752469"/>
            <a:ext cx="3697604" cy="2635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50">
                <a:solidFill>
                  <a:srgbClr val="2B4150"/>
                </a:solidFill>
                <a:latin typeface="Arial MT"/>
                <a:cs typeface="Arial MT"/>
              </a:rPr>
              <a:t>Caregiver</a:t>
            </a:r>
            <a:r>
              <a:rPr dirty="0" sz="1550" spc="-8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70">
                <a:solidFill>
                  <a:srgbClr val="2B4150"/>
                </a:solidFill>
                <a:latin typeface="Arial MT"/>
                <a:cs typeface="Arial MT"/>
              </a:rPr>
              <a:t>Approval</a:t>
            </a:r>
            <a:r>
              <a:rPr dirty="0" sz="1550" spc="-9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254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550" spc="-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60">
                <a:solidFill>
                  <a:srgbClr val="2B4150"/>
                </a:solidFill>
                <a:latin typeface="Arial MT"/>
                <a:cs typeface="Arial MT"/>
              </a:rPr>
              <a:t>Retirement</a:t>
            </a:r>
            <a:r>
              <a:rPr dirty="0" sz="1550" spc="-10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55">
                <a:solidFill>
                  <a:srgbClr val="2B4150"/>
                </a:solidFill>
                <a:latin typeface="Arial MT"/>
                <a:cs typeface="Arial MT"/>
              </a:rPr>
              <a:t>Home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394447" y="2974848"/>
            <a:ext cx="4996180" cy="1564005"/>
            <a:chOff x="7394447" y="2974848"/>
            <a:chExt cx="4996180" cy="1564005"/>
          </a:xfrm>
        </p:grpSpPr>
        <p:sp>
          <p:nvSpPr>
            <p:cNvPr id="17" name="object 17"/>
            <p:cNvSpPr/>
            <p:nvPr/>
          </p:nvSpPr>
          <p:spPr>
            <a:xfrm>
              <a:off x="7394447" y="2974848"/>
              <a:ext cx="4996180" cy="1564005"/>
            </a:xfrm>
            <a:custGeom>
              <a:avLst/>
              <a:gdLst/>
              <a:ahLst/>
              <a:cxnLst/>
              <a:rect l="l" t="t" r="r" b="b"/>
              <a:pathLst>
                <a:path w="4996180" h="1564004">
                  <a:moveTo>
                    <a:pt x="4971669" y="0"/>
                  </a:moveTo>
                  <a:lnTo>
                    <a:pt x="24002" y="0"/>
                  </a:lnTo>
                  <a:lnTo>
                    <a:pt x="14680" y="1893"/>
                  </a:lnTo>
                  <a:lnTo>
                    <a:pt x="7048" y="7048"/>
                  </a:lnTo>
                  <a:lnTo>
                    <a:pt x="1893" y="14680"/>
                  </a:lnTo>
                  <a:lnTo>
                    <a:pt x="0" y="24002"/>
                  </a:lnTo>
                  <a:lnTo>
                    <a:pt x="0" y="1539621"/>
                  </a:lnTo>
                  <a:lnTo>
                    <a:pt x="1893" y="1548943"/>
                  </a:lnTo>
                  <a:lnTo>
                    <a:pt x="7048" y="1556575"/>
                  </a:lnTo>
                  <a:lnTo>
                    <a:pt x="14680" y="1561730"/>
                  </a:lnTo>
                  <a:lnTo>
                    <a:pt x="24002" y="1563624"/>
                  </a:lnTo>
                  <a:lnTo>
                    <a:pt x="4971669" y="1563624"/>
                  </a:lnTo>
                  <a:lnTo>
                    <a:pt x="4980991" y="1561730"/>
                  </a:lnTo>
                  <a:lnTo>
                    <a:pt x="4988623" y="1556575"/>
                  </a:lnTo>
                  <a:lnTo>
                    <a:pt x="4993778" y="1548943"/>
                  </a:lnTo>
                  <a:lnTo>
                    <a:pt x="4995672" y="1539621"/>
                  </a:lnTo>
                  <a:lnTo>
                    <a:pt x="4995672" y="24002"/>
                  </a:lnTo>
                  <a:lnTo>
                    <a:pt x="4993778" y="14680"/>
                  </a:lnTo>
                  <a:lnTo>
                    <a:pt x="4988623" y="7048"/>
                  </a:lnTo>
                  <a:lnTo>
                    <a:pt x="4980991" y="1893"/>
                  </a:lnTo>
                  <a:lnTo>
                    <a:pt x="497166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555991" y="3133344"/>
              <a:ext cx="481965" cy="481965"/>
            </a:xfrm>
            <a:custGeom>
              <a:avLst/>
              <a:gdLst/>
              <a:ahLst/>
              <a:cxnLst/>
              <a:rect l="l" t="t" r="r" b="b"/>
              <a:pathLst>
                <a:path w="481965" h="481964">
                  <a:moveTo>
                    <a:pt x="240791" y="0"/>
                  </a:moveTo>
                  <a:lnTo>
                    <a:pt x="192268" y="4892"/>
                  </a:lnTo>
                  <a:lnTo>
                    <a:pt x="147071" y="18924"/>
                  </a:lnTo>
                  <a:lnTo>
                    <a:pt x="106170" y="41127"/>
                  </a:lnTo>
                  <a:lnTo>
                    <a:pt x="70532" y="70532"/>
                  </a:lnTo>
                  <a:lnTo>
                    <a:pt x="41127" y="106170"/>
                  </a:lnTo>
                  <a:lnTo>
                    <a:pt x="18924" y="147071"/>
                  </a:lnTo>
                  <a:lnTo>
                    <a:pt x="4892" y="192268"/>
                  </a:lnTo>
                  <a:lnTo>
                    <a:pt x="0" y="240791"/>
                  </a:lnTo>
                  <a:lnTo>
                    <a:pt x="4892" y="289315"/>
                  </a:lnTo>
                  <a:lnTo>
                    <a:pt x="18924" y="334512"/>
                  </a:lnTo>
                  <a:lnTo>
                    <a:pt x="41127" y="375413"/>
                  </a:lnTo>
                  <a:lnTo>
                    <a:pt x="70532" y="411051"/>
                  </a:lnTo>
                  <a:lnTo>
                    <a:pt x="106170" y="440456"/>
                  </a:lnTo>
                  <a:lnTo>
                    <a:pt x="147071" y="462659"/>
                  </a:lnTo>
                  <a:lnTo>
                    <a:pt x="192268" y="476691"/>
                  </a:lnTo>
                  <a:lnTo>
                    <a:pt x="240791" y="481583"/>
                  </a:lnTo>
                  <a:lnTo>
                    <a:pt x="289315" y="476691"/>
                  </a:lnTo>
                  <a:lnTo>
                    <a:pt x="334512" y="462659"/>
                  </a:lnTo>
                  <a:lnTo>
                    <a:pt x="375413" y="440456"/>
                  </a:lnTo>
                  <a:lnTo>
                    <a:pt x="411051" y="411051"/>
                  </a:lnTo>
                  <a:lnTo>
                    <a:pt x="440456" y="375413"/>
                  </a:lnTo>
                  <a:lnTo>
                    <a:pt x="462659" y="334512"/>
                  </a:lnTo>
                  <a:lnTo>
                    <a:pt x="476691" y="289315"/>
                  </a:lnTo>
                  <a:lnTo>
                    <a:pt x="481583" y="240791"/>
                  </a:lnTo>
                  <a:lnTo>
                    <a:pt x="476691" y="192268"/>
                  </a:lnTo>
                  <a:lnTo>
                    <a:pt x="462659" y="147071"/>
                  </a:lnTo>
                  <a:lnTo>
                    <a:pt x="440456" y="106170"/>
                  </a:lnTo>
                  <a:lnTo>
                    <a:pt x="411051" y="70532"/>
                  </a:lnTo>
                  <a:lnTo>
                    <a:pt x="375413" y="41127"/>
                  </a:lnTo>
                  <a:lnTo>
                    <a:pt x="334512" y="18924"/>
                  </a:lnTo>
                  <a:lnTo>
                    <a:pt x="289315" y="4892"/>
                  </a:lnTo>
                  <a:lnTo>
                    <a:pt x="24079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7547609" y="3752469"/>
            <a:ext cx="3291204" cy="2635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50" spc="120">
                <a:solidFill>
                  <a:srgbClr val="2B4150"/>
                </a:solidFill>
                <a:latin typeface="Arial MT"/>
                <a:cs typeface="Arial MT"/>
              </a:rPr>
              <a:t>Matching</a:t>
            </a:r>
            <a:r>
              <a:rPr dirty="0" sz="1550" spc="-7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55">
                <a:solidFill>
                  <a:srgbClr val="2B4150"/>
                </a:solidFill>
                <a:latin typeface="Arial MT"/>
                <a:cs typeface="Arial MT"/>
              </a:rPr>
              <a:t>Requests</a:t>
            </a:r>
            <a:r>
              <a:rPr dirty="0" sz="1550" spc="-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145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240279" y="4700015"/>
            <a:ext cx="4996180" cy="1463040"/>
            <a:chOff x="2240279" y="4700015"/>
            <a:chExt cx="4996180" cy="1463040"/>
          </a:xfrm>
        </p:grpSpPr>
        <p:sp>
          <p:nvSpPr>
            <p:cNvPr id="21" name="object 21"/>
            <p:cNvSpPr/>
            <p:nvPr/>
          </p:nvSpPr>
          <p:spPr>
            <a:xfrm>
              <a:off x="2240279" y="4700015"/>
              <a:ext cx="4996180" cy="1463040"/>
            </a:xfrm>
            <a:custGeom>
              <a:avLst/>
              <a:gdLst/>
              <a:ahLst/>
              <a:cxnLst/>
              <a:rect l="l" t="t" r="r" b="b"/>
              <a:pathLst>
                <a:path w="4996180" h="1463039">
                  <a:moveTo>
                    <a:pt x="4971669" y="0"/>
                  </a:moveTo>
                  <a:lnTo>
                    <a:pt x="24002" y="0"/>
                  </a:lnTo>
                  <a:lnTo>
                    <a:pt x="14680" y="1893"/>
                  </a:lnTo>
                  <a:lnTo>
                    <a:pt x="7048" y="7048"/>
                  </a:lnTo>
                  <a:lnTo>
                    <a:pt x="1893" y="14680"/>
                  </a:lnTo>
                  <a:lnTo>
                    <a:pt x="0" y="24003"/>
                  </a:lnTo>
                  <a:lnTo>
                    <a:pt x="0" y="1439037"/>
                  </a:lnTo>
                  <a:lnTo>
                    <a:pt x="1893" y="1448359"/>
                  </a:lnTo>
                  <a:lnTo>
                    <a:pt x="7048" y="1455991"/>
                  </a:lnTo>
                  <a:lnTo>
                    <a:pt x="14680" y="1461146"/>
                  </a:lnTo>
                  <a:lnTo>
                    <a:pt x="24002" y="1463040"/>
                  </a:lnTo>
                  <a:lnTo>
                    <a:pt x="4971669" y="1463040"/>
                  </a:lnTo>
                  <a:lnTo>
                    <a:pt x="4980991" y="1461146"/>
                  </a:lnTo>
                  <a:lnTo>
                    <a:pt x="4988623" y="1455991"/>
                  </a:lnTo>
                  <a:lnTo>
                    <a:pt x="4993778" y="1448359"/>
                  </a:lnTo>
                  <a:lnTo>
                    <a:pt x="4995672" y="1439037"/>
                  </a:lnTo>
                  <a:lnTo>
                    <a:pt x="4995672" y="24003"/>
                  </a:lnTo>
                  <a:lnTo>
                    <a:pt x="4993778" y="14680"/>
                  </a:lnTo>
                  <a:lnTo>
                    <a:pt x="4988623" y="7048"/>
                  </a:lnTo>
                  <a:lnTo>
                    <a:pt x="4980991" y="1893"/>
                  </a:lnTo>
                  <a:lnTo>
                    <a:pt x="497166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01823" y="4861559"/>
              <a:ext cx="481965" cy="481965"/>
            </a:xfrm>
            <a:custGeom>
              <a:avLst/>
              <a:gdLst/>
              <a:ahLst/>
              <a:cxnLst/>
              <a:rect l="l" t="t" r="r" b="b"/>
              <a:pathLst>
                <a:path w="481964" h="481964">
                  <a:moveTo>
                    <a:pt x="240792" y="0"/>
                  </a:moveTo>
                  <a:lnTo>
                    <a:pt x="192268" y="4892"/>
                  </a:lnTo>
                  <a:lnTo>
                    <a:pt x="147071" y="18924"/>
                  </a:lnTo>
                  <a:lnTo>
                    <a:pt x="106170" y="41127"/>
                  </a:lnTo>
                  <a:lnTo>
                    <a:pt x="70532" y="70532"/>
                  </a:lnTo>
                  <a:lnTo>
                    <a:pt x="41127" y="106170"/>
                  </a:lnTo>
                  <a:lnTo>
                    <a:pt x="18924" y="147071"/>
                  </a:lnTo>
                  <a:lnTo>
                    <a:pt x="4892" y="192268"/>
                  </a:lnTo>
                  <a:lnTo>
                    <a:pt x="0" y="240791"/>
                  </a:lnTo>
                  <a:lnTo>
                    <a:pt x="4892" y="289315"/>
                  </a:lnTo>
                  <a:lnTo>
                    <a:pt x="18924" y="334512"/>
                  </a:lnTo>
                  <a:lnTo>
                    <a:pt x="41127" y="375413"/>
                  </a:lnTo>
                  <a:lnTo>
                    <a:pt x="70532" y="411051"/>
                  </a:lnTo>
                  <a:lnTo>
                    <a:pt x="106170" y="440456"/>
                  </a:lnTo>
                  <a:lnTo>
                    <a:pt x="147071" y="462659"/>
                  </a:lnTo>
                  <a:lnTo>
                    <a:pt x="192268" y="476691"/>
                  </a:lnTo>
                  <a:lnTo>
                    <a:pt x="240792" y="481583"/>
                  </a:lnTo>
                  <a:lnTo>
                    <a:pt x="289315" y="476691"/>
                  </a:lnTo>
                  <a:lnTo>
                    <a:pt x="334512" y="462659"/>
                  </a:lnTo>
                  <a:lnTo>
                    <a:pt x="375413" y="440456"/>
                  </a:lnTo>
                  <a:lnTo>
                    <a:pt x="411051" y="411051"/>
                  </a:lnTo>
                  <a:lnTo>
                    <a:pt x="440456" y="375413"/>
                  </a:lnTo>
                  <a:lnTo>
                    <a:pt x="462659" y="334512"/>
                  </a:lnTo>
                  <a:lnTo>
                    <a:pt x="476691" y="289315"/>
                  </a:lnTo>
                  <a:lnTo>
                    <a:pt x="481583" y="240791"/>
                  </a:lnTo>
                  <a:lnTo>
                    <a:pt x="476691" y="192268"/>
                  </a:lnTo>
                  <a:lnTo>
                    <a:pt x="462659" y="147071"/>
                  </a:lnTo>
                  <a:lnTo>
                    <a:pt x="440456" y="106170"/>
                  </a:lnTo>
                  <a:lnTo>
                    <a:pt x="411051" y="70532"/>
                  </a:lnTo>
                  <a:lnTo>
                    <a:pt x="375413" y="41127"/>
                  </a:lnTo>
                  <a:lnTo>
                    <a:pt x="334512" y="18924"/>
                  </a:lnTo>
                  <a:lnTo>
                    <a:pt x="289315" y="4892"/>
                  </a:lnTo>
                  <a:lnTo>
                    <a:pt x="24079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2393060" y="5478856"/>
            <a:ext cx="3688715" cy="2635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50" spc="110">
                <a:solidFill>
                  <a:srgbClr val="2B4150"/>
                </a:solidFill>
                <a:latin typeface="Arial MT"/>
                <a:cs typeface="Arial MT"/>
              </a:rPr>
              <a:t>Payments</a:t>
            </a:r>
            <a:r>
              <a:rPr dirty="0" sz="1550" spc="-5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135">
                <a:solidFill>
                  <a:srgbClr val="2B4150"/>
                </a:solidFill>
                <a:latin typeface="Arial MT"/>
                <a:cs typeface="Arial MT"/>
              </a:rPr>
              <a:t>and</a:t>
            </a:r>
            <a:r>
              <a:rPr dirty="0" sz="1550" spc="-1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B4150"/>
                </a:solidFill>
                <a:latin typeface="Arial MT"/>
                <a:cs typeface="Arial MT"/>
              </a:rPr>
              <a:t>Financial</a:t>
            </a:r>
            <a:r>
              <a:rPr dirty="0" sz="1550" spc="-8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145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7394447" y="4700015"/>
            <a:ext cx="4996180" cy="1463040"/>
            <a:chOff x="7394447" y="4700015"/>
            <a:chExt cx="4996180" cy="1463040"/>
          </a:xfrm>
        </p:grpSpPr>
        <p:sp>
          <p:nvSpPr>
            <p:cNvPr id="25" name="object 25"/>
            <p:cNvSpPr/>
            <p:nvPr/>
          </p:nvSpPr>
          <p:spPr>
            <a:xfrm>
              <a:off x="7394447" y="4700015"/>
              <a:ext cx="4996180" cy="1463040"/>
            </a:xfrm>
            <a:custGeom>
              <a:avLst/>
              <a:gdLst/>
              <a:ahLst/>
              <a:cxnLst/>
              <a:rect l="l" t="t" r="r" b="b"/>
              <a:pathLst>
                <a:path w="4996180" h="1463039">
                  <a:moveTo>
                    <a:pt x="4971669" y="0"/>
                  </a:moveTo>
                  <a:lnTo>
                    <a:pt x="24002" y="0"/>
                  </a:lnTo>
                  <a:lnTo>
                    <a:pt x="14680" y="1893"/>
                  </a:lnTo>
                  <a:lnTo>
                    <a:pt x="7048" y="7048"/>
                  </a:lnTo>
                  <a:lnTo>
                    <a:pt x="1893" y="14680"/>
                  </a:lnTo>
                  <a:lnTo>
                    <a:pt x="0" y="24003"/>
                  </a:lnTo>
                  <a:lnTo>
                    <a:pt x="0" y="1439037"/>
                  </a:lnTo>
                  <a:lnTo>
                    <a:pt x="1893" y="1448359"/>
                  </a:lnTo>
                  <a:lnTo>
                    <a:pt x="7048" y="1455991"/>
                  </a:lnTo>
                  <a:lnTo>
                    <a:pt x="14680" y="1461146"/>
                  </a:lnTo>
                  <a:lnTo>
                    <a:pt x="24002" y="1463040"/>
                  </a:lnTo>
                  <a:lnTo>
                    <a:pt x="4971669" y="1463040"/>
                  </a:lnTo>
                  <a:lnTo>
                    <a:pt x="4980991" y="1461146"/>
                  </a:lnTo>
                  <a:lnTo>
                    <a:pt x="4988623" y="1455991"/>
                  </a:lnTo>
                  <a:lnTo>
                    <a:pt x="4993778" y="1448359"/>
                  </a:lnTo>
                  <a:lnTo>
                    <a:pt x="4995672" y="1439037"/>
                  </a:lnTo>
                  <a:lnTo>
                    <a:pt x="4995672" y="24003"/>
                  </a:lnTo>
                  <a:lnTo>
                    <a:pt x="4993778" y="14680"/>
                  </a:lnTo>
                  <a:lnTo>
                    <a:pt x="4988623" y="7048"/>
                  </a:lnTo>
                  <a:lnTo>
                    <a:pt x="4980991" y="1893"/>
                  </a:lnTo>
                  <a:lnTo>
                    <a:pt x="497166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7555991" y="4861559"/>
              <a:ext cx="481965" cy="481965"/>
            </a:xfrm>
            <a:custGeom>
              <a:avLst/>
              <a:gdLst/>
              <a:ahLst/>
              <a:cxnLst/>
              <a:rect l="l" t="t" r="r" b="b"/>
              <a:pathLst>
                <a:path w="481965" h="481964">
                  <a:moveTo>
                    <a:pt x="240791" y="0"/>
                  </a:moveTo>
                  <a:lnTo>
                    <a:pt x="192268" y="4892"/>
                  </a:lnTo>
                  <a:lnTo>
                    <a:pt x="147071" y="18924"/>
                  </a:lnTo>
                  <a:lnTo>
                    <a:pt x="106170" y="41127"/>
                  </a:lnTo>
                  <a:lnTo>
                    <a:pt x="70532" y="70532"/>
                  </a:lnTo>
                  <a:lnTo>
                    <a:pt x="41127" y="106170"/>
                  </a:lnTo>
                  <a:lnTo>
                    <a:pt x="18924" y="147071"/>
                  </a:lnTo>
                  <a:lnTo>
                    <a:pt x="4892" y="192268"/>
                  </a:lnTo>
                  <a:lnTo>
                    <a:pt x="0" y="240791"/>
                  </a:lnTo>
                  <a:lnTo>
                    <a:pt x="4892" y="289315"/>
                  </a:lnTo>
                  <a:lnTo>
                    <a:pt x="18924" y="334512"/>
                  </a:lnTo>
                  <a:lnTo>
                    <a:pt x="41127" y="375413"/>
                  </a:lnTo>
                  <a:lnTo>
                    <a:pt x="70532" y="411051"/>
                  </a:lnTo>
                  <a:lnTo>
                    <a:pt x="106170" y="440456"/>
                  </a:lnTo>
                  <a:lnTo>
                    <a:pt x="147071" y="462659"/>
                  </a:lnTo>
                  <a:lnTo>
                    <a:pt x="192268" y="476691"/>
                  </a:lnTo>
                  <a:lnTo>
                    <a:pt x="240791" y="481583"/>
                  </a:lnTo>
                  <a:lnTo>
                    <a:pt x="289315" y="476691"/>
                  </a:lnTo>
                  <a:lnTo>
                    <a:pt x="334512" y="462659"/>
                  </a:lnTo>
                  <a:lnTo>
                    <a:pt x="375413" y="440456"/>
                  </a:lnTo>
                  <a:lnTo>
                    <a:pt x="411051" y="411051"/>
                  </a:lnTo>
                  <a:lnTo>
                    <a:pt x="440456" y="375413"/>
                  </a:lnTo>
                  <a:lnTo>
                    <a:pt x="462659" y="334512"/>
                  </a:lnTo>
                  <a:lnTo>
                    <a:pt x="476691" y="289315"/>
                  </a:lnTo>
                  <a:lnTo>
                    <a:pt x="481583" y="240791"/>
                  </a:lnTo>
                  <a:lnTo>
                    <a:pt x="476691" y="192268"/>
                  </a:lnTo>
                  <a:lnTo>
                    <a:pt x="462659" y="147071"/>
                  </a:lnTo>
                  <a:lnTo>
                    <a:pt x="440456" y="106170"/>
                  </a:lnTo>
                  <a:lnTo>
                    <a:pt x="411051" y="70532"/>
                  </a:lnTo>
                  <a:lnTo>
                    <a:pt x="375413" y="41127"/>
                  </a:lnTo>
                  <a:lnTo>
                    <a:pt x="334512" y="18924"/>
                  </a:lnTo>
                  <a:lnTo>
                    <a:pt x="289315" y="4892"/>
                  </a:lnTo>
                  <a:lnTo>
                    <a:pt x="24079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7547609" y="5466320"/>
            <a:ext cx="4180204" cy="532765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dirty="0" sz="1550" spc="60">
                <a:solidFill>
                  <a:srgbClr val="2B4150"/>
                </a:solidFill>
                <a:latin typeface="Arial MT"/>
                <a:cs typeface="Arial MT"/>
              </a:rPr>
              <a:t>Health</a:t>
            </a:r>
            <a:r>
              <a:rPr dirty="0" sz="1550" spc="-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>
                <a:solidFill>
                  <a:srgbClr val="2B4150"/>
                </a:solidFill>
                <a:latin typeface="Arial MT"/>
                <a:cs typeface="Arial MT"/>
              </a:rPr>
              <a:t>Logs</a:t>
            </a:r>
            <a:r>
              <a:rPr dirty="0" sz="1550" spc="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100">
                <a:solidFill>
                  <a:srgbClr val="2B4150"/>
                </a:solidFill>
                <a:latin typeface="Arial MT"/>
                <a:cs typeface="Arial MT"/>
              </a:rPr>
              <a:t>Monitoring</a:t>
            </a:r>
            <a:r>
              <a:rPr dirty="0" sz="1550" spc="-1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254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550" spc="40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65">
                <a:solidFill>
                  <a:srgbClr val="2B4150"/>
                </a:solidFill>
                <a:latin typeface="Arial MT"/>
                <a:cs typeface="Arial MT"/>
              </a:rPr>
              <a:t>Notifications</a:t>
            </a:r>
            <a:r>
              <a:rPr dirty="0" sz="1550" spc="-5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110">
                <a:solidFill>
                  <a:srgbClr val="2B4150"/>
                </a:solidFill>
                <a:latin typeface="Arial MT"/>
                <a:cs typeface="Arial MT"/>
              </a:rPr>
              <a:t>and</a:t>
            </a:r>
            <a:endParaRPr sz="15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550" spc="-10">
                <a:solidFill>
                  <a:srgbClr val="2B4150"/>
                </a:solidFill>
                <a:latin typeface="Arial MT"/>
                <a:cs typeface="Arial MT"/>
              </a:rPr>
              <a:t>Alerts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240279" y="6324600"/>
            <a:ext cx="4996180" cy="1463040"/>
            <a:chOff x="2240279" y="6324600"/>
            <a:chExt cx="4996180" cy="1463040"/>
          </a:xfrm>
        </p:grpSpPr>
        <p:sp>
          <p:nvSpPr>
            <p:cNvPr id="29" name="object 29"/>
            <p:cNvSpPr/>
            <p:nvPr/>
          </p:nvSpPr>
          <p:spPr>
            <a:xfrm>
              <a:off x="2240279" y="6324600"/>
              <a:ext cx="4996180" cy="1463040"/>
            </a:xfrm>
            <a:custGeom>
              <a:avLst/>
              <a:gdLst/>
              <a:ahLst/>
              <a:cxnLst/>
              <a:rect l="l" t="t" r="r" b="b"/>
              <a:pathLst>
                <a:path w="4996180" h="1463040">
                  <a:moveTo>
                    <a:pt x="4971669" y="0"/>
                  </a:moveTo>
                  <a:lnTo>
                    <a:pt x="24002" y="0"/>
                  </a:lnTo>
                  <a:lnTo>
                    <a:pt x="14680" y="1893"/>
                  </a:lnTo>
                  <a:lnTo>
                    <a:pt x="7048" y="7048"/>
                  </a:lnTo>
                  <a:lnTo>
                    <a:pt x="1893" y="14680"/>
                  </a:lnTo>
                  <a:lnTo>
                    <a:pt x="0" y="24002"/>
                  </a:lnTo>
                  <a:lnTo>
                    <a:pt x="0" y="1438986"/>
                  </a:lnTo>
                  <a:lnTo>
                    <a:pt x="1893" y="1448348"/>
                  </a:lnTo>
                  <a:lnTo>
                    <a:pt x="7048" y="1455994"/>
                  </a:lnTo>
                  <a:lnTo>
                    <a:pt x="14680" y="1461149"/>
                  </a:lnTo>
                  <a:lnTo>
                    <a:pt x="24002" y="1463040"/>
                  </a:lnTo>
                  <a:lnTo>
                    <a:pt x="4971669" y="1463040"/>
                  </a:lnTo>
                  <a:lnTo>
                    <a:pt x="4980991" y="1461149"/>
                  </a:lnTo>
                  <a:lnTo>
                    <a:pt x="4988623" y="1455994"/>
                  </a:lnTo>
                  <a:lnTo>
                    <a:pt x="4993778" y="1448348"/>
                  </a:lnTo>
                  <a:lnTo>
                    <a:pt x="4995672" y="1438986"/>
                  </a:lnTo>
                  <a:lnTo>
                    <a:pt x="4995672" y="24002"/>
                  </a:lnTo>
                  <a:lnTo>
                    <a:pt x="4993778" y="14680"/>
                  </a:lnTo>
                  <a:lnTo>
                    <a:pt x="4988623" y="7048"/>
                  </a:lnTo>
                  <a:lnTo>
                    <a:pt x="4980991" y="1893"/>
                  </a:lnTo>
                  <a:lnTo>
                    <a:pt x="497166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401823" y="6483095"/>
              <a:ext cx="481965" cy="481965"/>
            </a:xfrm>
            <a:custGeom>
              <a:avLst/>
              <a:gdLst/>
              <a:ahLst/>
              <a:cxnLst/>
              <a:rect l="l" t="t" r="r" b="b"/>
              <a:pathLst>
                <a:path w="481964" h="481965">
                  <a:moveTo>
                    <a:pt x="240792" y="0"/>
                  </a:moveTo>
                  <a:lnTo>
                    <a:pt x="192268" y="4892"/>
                  </a:lnTo>
                  <a:lnTo>
                    <a:pt x="147071" y="18924"/>
                  </a:lnTo>
                  <a:lnTo>
                    <a:pt x="106170" y="41127"/>
                  </a:lnTo>
                  <a:lnTo>
                    <a:pt x="70532" y="70532"/>
                  </a:lnTo>
                  <a:lnTo>
                    <a:pt x="41127" y="106170"/>
                  </a:lnTo>
                  <a:lnTo>
                    <a:pt x="18924" y="147071"/>
                  </a:lnTo>
                  <a:lnTo>
                    <a:pt x="4892" y="192268"/>
                  </a:lnTo>
                  <a:lnTo>
                    <a:pt x="0" y="240791"/>
                  </a:lnTo>
                  <a:lnTo>
                    <a:pt x="4892" y="289315"/>
                  </a:lnTo>
                  <a:lnTo>
                    <a:pt x="18924" y="334512"/>
                  </a:lnTo>
                  <a:lnTo>
                    <a:pt x="41127" y="375413"/>
                  </a:lnTo>
                  <a:lnTo>
                    <a:pt x="70532" y="411051"/>
                  </a:lnTo>
                  <a:lnTo>
                    <a:pt x="106170" y="440456"/>
                  </a:lnTo>
                  <a:lnTo>
                    <a:pt x="147071" y="462659"/>
                  </a:lnTo>
                  <a:lnTo>
                    <a:pt x="192268" y="476691"/>
                  </a:lnTo>
                  <a:lnTo>
                    <a:pt x="240792" y="481583"/>
                  </a:lnTo>
                  <a:lnTo>
                    <a:pt x="289315" y="476691"/>
                  </a:lnTo>
                  <a:lnTo>
                    <a:pt x="334512" y="462659"/>
                  </a:lnTo>
                  <a:lnTo>
                    <a:pt x="375413" y="440456"/>
                  </a:lnTo>
                  <a:lnTo>
                    <a:pt x="411051" y="411051"/>
                  </a:lnTo>
                  <a:lnTo>
                    <a:pt x="440456" y="375413"/>
                  </a:lnTo>
                  <a:lnTo>
                    <a:pt x="462659" y="334512"/>
                  </a:lnTo>
                  <a:lnTo>
                    <a:pt x="476691" y="289315"/>
                  </a:lnTo>
                  <a:lnTo>
                    <a:pt x="481583" y="240791"/>
                  </a:lnTo>
                  <a:lnTo>
                    <a:pt x="476691" y="192268"/>
                  </a:lnTo>
                  <a:lnTo>
                    <a:pt x="462659" y="147071"/>
                  </a:lnTo>
                  <a:lnTo>
                    <a:pt x="440456" y="106170"/>
                  </a:lnTo>
                  <a:lnTo>
                    <a:pt x="411051" y="70532"/>
                  </a:lnTo>
                  <a:lnTo>
                    <a:pt x="375413" y="41127"/>
                  </a:lnTo>
                  <a:lnTo>
                    <a:pt x="334512" y="18924"/>
                  </a:lnTo>
                  <a:lnTo>
                    <a:pt x="289315" y="4892"/>
                  </a:lnTo>
                  <a:lnTo>
                    <a:pt x="240792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393060" y="7091005"/>
            <a:ext cx="4340225" cy="532765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34"/>
              </a:spcBef>
            </a:pPr>
            <a:r>
              <a:rPr dirty="0" sz="1550">
                <a:solidFill>
                  <a:srgbClr val="2B4150"/>
                </a:solidFill>
                <a:latin typeface="Arial MT"/>
                <a:cs typeface="Arial MT"/>
              </a:rPr>
              <a:t>User</a:t>
            </a:r>
            <a:r>
              <a:rPr dirty="0" sz="1550" spc="-3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150">
                <a:solidFill>
                  <a:srgbClr val="2B4150"/>
                </a:solidFill>
                <a:latin typeface="Arial MT"/>
                <a:cs typeface="Arial MT"/>
              </a:rPr>
              <a:t>Management</a:t>
            </a:r>
            <a:r>
              <a:rPr dirty="0" sz="1550" spc="-1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254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550" spc="-2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120">
                <a:solidFill>
                  <a:srgbClr val="2B4150"/>
                </a:solidFill>
                <a:latin typeface="Arial MT"/>
                <a:cs typeface="Arial MT"/>
              </a:rPr>
              <a:t>Weekly</a:t>
            </a:r>
            <a:r>
              <a:rPr dirty="0" sz="1550" spc="-7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50">
                <a:solidFill>
                  <a:srgbClr val="2B4150"/>
                </a:solidFill>
                <a:latin typeface="Arial MT"/>
                <a:cs typeface="Arial MT"/>
              </a:rPr>
              <a:t>Reports</a:t>
            </a:r>
            <a:r>
              <a:rPr dirty="0" sz="1550" spc="-5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254">
                <a:solidFill>
                  <a:srgbClr val="2B4150"/>
                </a:solidFill>
                <a:latin typeface="Arial MT"/>
                <a:cs typeface="Arial MT"/>
              </a:rPr>
              <a:t>&amp;</a:t>
            </a:r>
            <a:r>
              <a:rPr dirty="0" sz="1550" spc="-2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-10">
                <a:solidFill>
                  <a:srgbClr val="2B4150"/>
                </a:solidFill>
                <a:latin typeface="Arial MT"/>
                <a:cs typeface="Arial MT"/>
              </a:rPr>
              <a:t>Elder</a:t>
            </a:r>
            <a:endParaRPr sz="15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50" spc="55">
                <a:solidFill>
                  <a:srgbClr val="2B4150"/>
                </a:solidFill>
                <a:latin typeface="Arial MT"/>
                <a:cs typeface="Arial MT"/>
              </a:rPr>
              <a:t>Assignments</a:t>
            </a:r>
            <a:endParaRPr sz="1550">
              <a:latin typeface="Arial MT"/>
              <a:cs typeface="Arial MT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7394447" y="6324600"/>
            <a:ext cx="4996180" cy="1463040"/>
            <a:chOff x="7394447" y="6324600"/>
            <a:chExt cx="4996180" cy="1463040"/>
          </a:xfrm>
        </p:grpSpPr>
        <p:sp>
          <p:nvSpPr>
            <p:cNvPr id="33" name="object 33"/>
            <p:cNvSpPr/>
            <p:nvPr/>
          </p:nvSpPr>
          <p:spPr>
            <a:xfrm>
              <a:off x="7394447" y="6324600"/>
              <a:ext cx="4996180" cy="1463040"/>
            </a:xfrm>
            <a:custGeom>
              <a:avLst/>
              <a:gdLst/>
              <a:ahLst/>
              <a:cxnLst/>
              <a:rect l="l" t="t" r="r" b="b"/>
              <a:pathLst>
                <a:path w="4996180" h="1463040">
                  <a:moveTo>
                    <a:pt x="4971669" y="0"/>
                  </a:moveTo>
                  <a:lnTo>
                    <a:pt x="24002" y="0"/>
                  </a:lnTo>
                  <a:lnTo>
                    <a:pt x="14680" y="1893"/>
                  </a:lnTo>
                  <a:lnTo>
                    <a:pt x="7048" y="7048"/>
                  </a:lnTo>
                  <a:lnTo>
                    <a:pt x="1893" y="14680"/>
                  </a:lnTo>
                  <a:lnTo>
                    <a:pt x="0" y="24002"/>
                  </a:lnTo>
                  <a:lnTo>
                    <a:pt x="0" y="1438986"/>
                  </a:lnTo>
                  <a:lnTo>
                    <a:pt x="1893" y="1448348"/>
                  </a:lnTo>
                  <a:lnTo>
                    <a:pt x="7048" y="1455994"/>
                  </a:lnTo>
                  <a:lnTo>
                    <a:pt x="14680" y="1461149"/>
                  </a:lnTo>
                  <a:lnTo>
                    <a:pt x="24002" y="1463040"/>
                  </a:lnTo>
                  <a:lnTo>
                    <a:pt x="4971669" y="1463040"/>
                  </a:lnTo>
                  <a:lnTo>
                    <a:pt x="4980991" y="1461149"/>
                  </a:lnTo>
                  <a:lnTo>
                    <a:pt x="4988623" y="1455994"/>
                  </a:lnTo>
                  <a:lnTo>
                    <a:pt x="4993778" y="1448348"/>
                  </a:lnTo>
                  <a:lnTo>
                    <a:pt x="4995672" y="1438986"/>
                  </a:lnTo>
                  <a:lnTo>
                    <a:pt x="4995672" y="24002"/>
                  </a:lnTo>
                  <a:lnTo>
                    <a:pt x="4993778" y="14680"/>
                  </a:lnTo>
                  <a:lnTo>
                    <a:pt x="4988623" y="7048"/>
                  </a:lnTo>
                  <a:lnTo>
                    <a:pt x="4980991" y="1893"/>
                  </a:lnTo>
                  <a:lnTo>
                    <a:pt x="4971669" y="0"/>
                  </a:lnTo>
                  <a:close/>
                </a:path>
              </a:pathLst>
            </a:custGeom>
            <a:solidFill>
              <a:srgbClr val="F3ED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7555991" y="6483095"/>
              <a:ext cx="481965" cy="481965"/>
            </a:xfrm>
            <a:custGeom>
              <a:avLst/>
              <a:gdLst/>
              <a:ahLst/>
              <a:cxnLst/>
              <a:rect l="l" t="t" r="r" b="b"/>
              <a:pathLst>
                <a:path w="481965" h="481965">
                  <a:moveTo>
                    <a:pt x="240791" y="0"/>
                  </a:moveTo>
                  <a:lnTo>
                    <a:pt x="192268" y="4892"/>
                  </a:lnTo>
                  <a:lnTo>
                    <a:pt x="147071" y="18924"/>
                  </a:lnTo>
                  <a:lnTo>
                    <a:pt x="106170" y="41127"/>
                  </a:lnTo>
                  <a:lnTo>
                    <a:pt x="70532" y="70532"/>
                  </a:lnTo>
                  <a:lnTo>
                    <a:pt x="41127" y="106170"/>
                  </a:lnTo>
                  <a:lnTo>
                    <a:pt x="18924" y="147071"/>
                  </a:lnTo>
                  <a:lnTo>
                    <a:pt x="4892" y="192268"/>
                  </a:lnTo>
                  <a:lnTo>
                    <a:pt x="0" y="240791"/>
                  </a:lnTo>
                  <a:lnTo>
                    <a:pt x="4892" y="289315"/>
                  </a:lnTo>
                  <a:lnTo>
                    <a:pt x="18924" y="334512"/>
                  </a:lnTo>
                  <a:lnTo>
                    <a:pt x="41127" y="375413"/>
                  </a:lnTo>
                  <a:lnTo>
                    <a:pt x="70532" y="411051"/>
                  </a:lnTo>
                  <a:lnTo>
                    <a:pt x="106170" y="440456"/>
                  </a:lnTo>
                  <a:lnTo>
                    <a:pt x="147071" y="462659"/>
                  </a:lnTo>
                  <a:lnTo>
                    <a:pt x="192268" y="476691"/>
                  </a:lnTo>
                  <a:lnTo>
                    <a:pt x="240791" y="481583"/>
                  </a:lnTo>
                  <a:lnTo>
                    <a:pt x="289315" y="476691"/>
                  </a:lnTo>
                  <a:lnTo>
                    <a:pt x="334512" y="462659"/>
                  </a:lnTo>
                  <a:lnTo>
                    <a:pt x="375413" y="440456"/>
                  </a:lnTo>
                  <a:lnTo>
                    <a:pt x="411051" y="411051"/>
                  </a:lnTo>
                  <a:lnTo>
                    <a:pt x="440456" y="375413"/>
                  </a:lnTo>
                  <a:lnTo>
                    <a:pt x="462659" y="334512"/>
                  </a:lnTo>
                  <a:lnTo>
                    <a:pt x="476691" y="289315"/>
                  </a:lnTo>
                  <a:lnTo>
                    <a:pt x="481583" y="240791"/>
                  </a:lnTo>
                  <a:lnTo>
                    <a:pt x="476691" y="192268"/>
                  </a:lnTo>
                  <a:lnTo>
                    <a:pt x="462659" y="147071"/>
                  </a:lnTo>
                  <a:lnTo>
                    <a:pt x="440456" y="106170"/>
                  </a:lnTo>
                  <a:lnTo>
                    <a:pt x="411051" y="70532"/>
                  </a:lnTo>
                  <a:lnTo>
                    <a:pt x="375413" y="41127"/>
                  </a:lnTo>
                  <a:lnTo>
                    <a:pt x="334512" y="18924"/>
                  </a:lnTo>
                  <a:lnTo>
                    <a:pt x="289315" y="4892"/>
                  </a:lnTo>
                  <a:lnTo>
                    <a:pt x="240791" y="0"/>
                  </a:lnTo>
                  <a:close/>
                </a:path>
              </a:pathLst>
            </a:custGeom>
            <a:solidFill>
              <a:srgbClr val="315F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7547609" y="7103465"/>
            <a:ext cx="2983865" cy="2635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50" spc="45">
                <a:solidFill>
                  <a:srgbClr val="2B4150"/>
                </a:solidFill>
                <a:latin typeface="Arial MT"/>
                <a:cs typeface="Arial MT"/>
              </a:rPr>
              <a:t>Analytics</a:t>
            </a:r>
            <a:r>
              <a:rPr dirty="0" sz="1550" spc="-6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135">
                <a:solidFill>
                  <a:srgbClr val="2B4150"/>
                </a:solidFill>
                <a:latin typeface="Arial MT"/>
                <a:cs typeface="Arial MT"/>
              </a:rPr>
              <a:t>and</a:t>
            </a:r>
            <a:r>
              <a:rPr dirty="0" sz="1550" spc="-55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95">
                <a:solidFill>
                  <a:srgbClr val="2B4150"/>
                </a:solidFill>
                <a:latin typeface="Arial MT"/>
                <a:cs typeface="Arial MT"/>
              </a:rPr>
              <a:t>System</a:t>
            </a:r>
            <a:r>
              <a:rPr dirty="0" sz="1550" spc="-10">
                <a:solidFill>
                  <a:srgbClr val="2B4150"/>
                </a:solidFill>
                <a:latin typeface="Arial MT"/>
                <a:cs typeface="Arial MT"/>
              </a:rPr>
              <a:t> </a:t>
            </a:r>
            <a:r>
              <a:rPr dirty="0" sz="1550" spc="35">
                <a:solidFill>
                  <a:srgbClr val="2B4150"/>
                </a:solidFill>
                <a:latin typeface="Arial MT"/>
                <a:cs typeface="Arial MT"/>
              </a:rPr>
              <a:t>Statistics</a:t>
            </a:r>
            <a:endParaRPr sz="1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10"/>
              </a:spcBef>
            </a:pPr>
            <a:r>
              <a:rPr dirty="0" sz="4000" spc="229"/>
              <a:t>Platform</a:t>
            </a:r>
            <a:r>
              <a:rPr dirty="0" sz="4000" spc="-145"/>
              <a:t> </a:t>
            </a:r>
            <a:r>
              <a:rPr dirty="0" sz="4000" spc="95"/>
              <a:t>Features</a:t>
            </a:r>
            <a:r>
              <a:rPr dirty="0" sz="4000" spc="-155"/>
              <a:t> </a:t>
            </a:r>
            <a:r>
              <a:rPr dirty="0" sz="4000" spc="-20"/>
              <a:t>For</a:t>
            </a:r>
            <a:r>
              <a:rPr dirty="0" sz="4000" spc="-125"/>
              <a:t> </a:t>
            </a:r>
            <a:r>
              <a:rPr dirty="0" sz="4000" spc="175"/>
              <a:t>Admin</a:t>
            </a:r>
            <a:endParaRPr sz="400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6863" y="1746504"/>
            <a:ext cx="3319272" cy="5687568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1808" y="1746504"/>
            <a:ext cx="3206495" cy="5687568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9800" y="1746504"/>
            <a:ext cx="3127248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784351" y="2234641"/>
            <a:ext cx="7738745" cy="70294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50" spc="245"/>
              <a:t>Platform</a:t>
            </a:r>
            <a:r>
              <a:rPr dirty="0" sz="4450" spc="-110"/>
              <a:t> </a:t>
            </a:r>
            <a:r>
              <a:rPr dirty="0" sz="4450" spc="95"/>
              <a:t>Features</a:t>
            </a:r>
            <a:r>
              <a:rPr dirty="0" sz="4450" spc="-65"/>
              <a:t> </a:t>
            </a:r>
            <a:r>
              <a:rPr dirty="0" sz="4450" spc="-10"/>
              <a:t>For</a:t>
            </a:r>
            <a:r>
              <a:rPr dirty="0" sz="4450" spc="-120"/>
              <a:t> </a:t>
            </a:r>
            <a:r>
              <a:rPr dirty="0" sz="4450" spc="185"/>
              <a:t>Admin</a:t>
            </a:r>
            <a:endParaRPr sz="4450"/>
          </a:p>
        </p:txBody>
      </p:sp>
      <p:pic>
        <p:nvPicPr>
          <p:cNvPr id="3" name="object 3" descr="preencod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3581400"/>
            <a:ext cx="3980688" cy="2100072"/>
          </a:xfrm>
          <a:prstGeom prst="rect">
            <a:avLst/>
          </a:prstGeom>
        </p:spPr>
      </p:pic>
      <p:pic>
        <p:nvPicPr>
          <p:cNvPr id="4" name="object 4" descr="preencod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3581400"/>
            <a:ext cx="3977640" cy="2115312"/>
          </a:xfrm>
          <a:prstGeom prst="rect">
            <a:avLst/>
          </a:prstGeom>
        </p:spPr>
      </p:pic>
      <p:pic>
        <p:nvPicPr>
          <p:cNvPr id="5" name="object 5" descr="preencoded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72471" y="3581400"/>
            <a:ext cx="3977639" cy="21061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2026-06-24T22:45:05Z</dcterms:created>
  <dcterms:modified xsi:type="dcterms:W3CDTF">2026-06-24T22:45:05Z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verter">
    <vt:lpwstr>SolidFramework v10.0.19910.1</vt:lpwstr>
  </property>
  <property fmtid="{D5CDD505-2E9C-101B-9397-08002B2CF9AE}" pid="3" name="Created">
    <vt:filetime>2026-01-26T00:00:00Z</vt:filetime>
  </property>
  <property fmtid="{D5CDD505-2E9C-101B-9397-08002B2CF9AE}" pid="4" name="Creator">
    <vt:lpwstr>Microsoft® PowerPoint® 2016</vt:lpwstr>
  </property>
  <property fmtid="{D5CDD505-2E9C-101B-9397-08002B2CF9AE}" pid="5" name="LastSaved">
    <vt:filetime>2026-06-24T00:00:00Z</vt:filetime>
  </property>
  <property fmtid="{D5CDD505-2E9C-101B-9397-08002B2CF9AE}" pid="6" name="Producer">
    <vt:lpwstr>www.ilovepdf.com</vt:lpwstr>
  </property>
</Properties>
</file>