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96"/>
  </p:notesMasterIdLst>
  <p:sldIdLst>
    <p:sldId id="256" r:id="rId2"/>
    <p:sldId id="259" r:id="rId3"/>
    <p:sldId id="258" r:id="rId4"/>
    <p:sldId id="351" r:id="rId5"/>
    <p:sldId id="261" r:id="rId6"/>
    <p:sldId id="262" r:id="rId7"/>
    <p:sldId id="264" r:id="rId8"/>
    <p:sldId id="263"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54" r:id="rId72"/>
    <p:sldId id="355" r:id="rId73"/>
    <p:sldId id="356"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52" r:id="rId94"/>
    <p:sldId id="353"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D7D"/>
    <a:srgbClr val="B6DF8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66" d="100"/>
          <a:sy n="66" d="100"/>
        </p:scale>
        <p:origin x="-15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37946D-4018-4A78-BA8A-8A6B107159B4}" type="datetimeFigureOut">
              <a:rPr lang="ar-SA" smtClean="0"/>
              <a:pPr/>
              <a:t>15/07/1435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BB1A7CB-38C6-47CE-BB56-18C27D21BF8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BB1A7CB-38C6-47CE-BB56-18C27D21BF83}" type="slidenum">
              <a:rPr lang="ar-SA" smtClean="0"/>
              <a:pPr/>
              <a:t>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5/14/2014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5/14/2014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5/14/2014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5/14/2014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5/14/2014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D8BD707-D9CF-40AE-B4C6-C98DA3205C09}" type="datetimeFigureOut">
              <a:rPr lang="en-US" smtClean="0"/>
              <a:pPr/>
              <a:t>5/14/2014</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72.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hyperlink" Target="http://re.jrc.ec.europa.eu/pvgis/apps4/pvest.php?map" TargetMode="Externa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8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1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0" descr="powerLines.jpg"/>
          <p:cNvPicPr/>
          <p:nvPr/>
        </p:nvPicPr>
        <p:blipFill>
          <a:blip r:embed="rId2" cstate="print">
            <a:lum bright="19000"/>
          </a:blip>
          <a:stretch>
            <a:fillRect/>
          </a:stretch>
        </p:blipFill>
        <p:spPr>
          <a:xfrm>
            <a:off x="0" y="-76200"/>
            <a:ext cx="9144000" cy="6858000"/>
          </a:xfrm>
          <a:prstGeom prst="rect">
            <a:avLst/>
          </a:prstGeom>
        </p:spPr>
      </p:pic>
      <p:sp>
        <p:nvSpPr>
          <p:cNvPr id="5" name="Rectangle 4"/>
          <p:cNvSpPr/>
          <p:nvPr/>
        </p:nvSpPr>
        <p:spPr>
          <a:xfrm>
            <a:off x="1188618" y="0"/>
            <a:ext cx="6734024"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sz="3600" b="1" i="1" cap="none" spc="0" dirty="0" smtClean="0">
                <a:ln w="11430"/>
                <a:solidFill>
                  <a:srgbClr val="FF4343"/>
                </a:solidFill>
                <a:effectLst>
                  <a:glow rad="228600">
                    <a:srgbClr val="C00000">
                      <a:alpha val="40000"/>
                    </a:srgbClr>
                  </a:glow>
                  <a:outerShdw blurRad="50800" dist="39000" dir="5460000" algn="tl">
                    <a:srgbClr val="000000">
                      <a:alpha val="38000"/>
                    </a:srgbClr>
                  </a:outerShdw>
                </a:effectLst>
                <a:latin typeface="Calibri" pitchFamily="34" charset="0"/>
                <a:cs typeface="+mj-cs"/>
              </a:rPr>
              <a:t>An-</a:t>
            </a:r>
            <a:r>
              <a:rPr lang="en-US" sz="3600" b="1" i="1" cap="none" spc="0" dirty="0" err="1" smtClean="0">
                <a:ln w="11430"/>
                <a:solidFill>
                  <a:srgbClr val="FF4343"/>
                </a:solidFill>
                <a:effectLst>
                  <a:glow rad="228600">
                    <a:srgbClr val="C00000">
                      <a:alpha val="40000"/>
                    </a:srgbClr>
                  </a:glow>
                  <a:outerShdw blurRad="50800" dist="39000" dir="5460000" algn="tl">
                    <a:srgbClr val="000000">
                      <a:alpha val="38000"/>
                    </a:srgbClr>
                  </a:outerShdw>
                </a:effectLst>
                <a:latin typeface="Calibri" pitchFamily="34" charset="0"/>
                <a:cs typeface="+mj-cs"/>
              </a:rPr>
              <a:t>Najah</a:t>
            </a:r>
            <a:r>
              <a:rPr lang="en-US" sz="3600" b="1" i="1" cap="none" spc="0" dirty="0" smtClean="0">
                <a:ln w="11430"/>
                <a:solidFill>
                  <a:srgbClr val="FF4343"/>
                </a:solidFill>
                <a:effectLst>
                  <a:glow rad="228600">
                    <a:srgbClr val="C00000">
                      <a:alpha val="40000"/>
                    </a:srgbClr>
                  </a:glow>
                  <a:outerShdw blurRad="50800" dist="39000" dir="5460000" algn="tl">
                    <a:srgbClr val="000000">
                      <a:alpha val="38000"/>
                    </a:srgbClr>
                  </a:outerShdw>
                </a:effectLst>
                <a:latin typeface="Calibri" pitchFamily="34" charset="0"/>
                <a:cs typeface="+mj-cs"/>
              </a:rPr>
              <a:t> National University</a:t>
            </a:r>
          </a:p>
          <a:p>
            <a:pPr algn="ctr"/>
            <a:r>
              <a:rPr lang="en-US" sz="3600" b="1" i="1" cap="none" spc="0" dirty="0" smtClean="0">
                <a:ln w="11430"/>
                <a:solidFill>
                  <a:srgbClr val="FF4343"/>
                </a:solidFill>
                <a:effectLst>
                  <a:glow rad="228600">
                    <a:srgbClr val="C00000">
                      <a:alpha val="40000"/>
                    </a:srgbClr>
                  </a:glow>
                  <a:outerShdw blurRad="50800" dist="39000" dir="5460000" algn="tl">
                    <a:srgbClr val="000000">
                      <a:alpha val="38000"/>
                    </a:srgbClr>
                  </a:outerShdw>
                </a:effectLst>
                <a:latin typeface="Calibri" pitchFamily="34" charset="0"/>
                <a:cs typeface="+mj-cs"/>
              </a:rPr>
              <a:t>Faculty of Engineering</a:t>
            </a:r>
          </a:p>
          <a:p>
            <a:pPr algn="ctr"/>
            <a:r>
              <a:rPr lang="en-US" sz="3600" b="1" i="1" cap="none" spc="0" dirty="0" smtClean="0">
                <a:ln w="11430"/>
                <a:solidFill>
                  <a:srgbClr val="FF4343"/>
                </a:solidFill>
                <a:effectLst>
                  <a:glow rad="228600">
                    <a:srgbClr val="C00000">
                      <a:alpha val="40000"/>
                    </a:srgbClr>
                  </a:glow>
                  <a:outerShdw blurRad="50800" dist="39000" dir="5460000" algn="tl">
                    <a:srgbClr val="000000">
                      <a:alpha val="38000"/>
                    </a:srgbClr>
                  </a:outerShdw>
                </a:effectLst>
                <a:latin typeface="Calibri" pitchFamily="34" charset="0"/>
                <a:cs typeface="+mj-cs"/>
              </a:rPr>
              <a:t>Electrical Engineering Department</a:t>
            </a:r>
            <a:endParaRPr lang="ar-SA" sz="3600" b="1" cap="none" spc="0" dirty="0">
              <a:ln w="11430"/>
              <a:solidFill>
                <a:srgbClr val="FF4343"/>
              </a:solidFill>
              <a:effectLst>
                <a:glow rad="228600">
                  <a:srgbClr val="C00000">
                    <a:alpha val="40000"/>
                  </a:srgbClr>
                </a:glow>
                <a:outerShdw blurRad="50800" dist="39000" dir="5460000" algn="tl">
                  <a:srgbClr val="000000">
                    <a:alpha val="38000"/>
                  </a:srgbClr>
                </a:outerShdw>
              </a:effectLst>
            </a:endParaRPr>
          </a:p>
        </p:txBody>
      </p:sp>
      <p:pic>
        <p:nvPicPr>
          <p:cNvPr id="6" name="Picture 5"/>
          <p:cNvPicPr/>
          <p:nvPr/>
        </p:nvPicPr>
        <p:blipFill>
          <a:blip r:embed="rId3" cstate="print"/>
          <a:srcRect/>
          <a:stretch>
            <a:fillRect/>
          </a:stretch>
        </p:blipFill>
        <p:spPr bwMode="auto">
          <a:xfrm>
            <a:off x="3581400" y="1676400"/>
            <a:ext cx="1676400" cy="1600200"/>
          </a:xfrm>
          <a:prstGeom prst="ellipse">
            <a:avLst/>
          </a:prstGeom>
          <a:noFill/>
          <a:ln w="9525">
            <a:noFill/>
            <a:miter lim="800000"/>
            <a:headEnd/>
            <a:tailEnd/>
          </a:ln>
        </p:spPr>
      </p:pic>
      <p:sp>
        <p:nvSpPr>
          <p:cNvPr id="7" name="Rectangle 6"/>
          <p:cNvSpPr/>
          <p:nvPr/>
        </p:nvSpPr>
        <p:spPr>
          <a:xfrm>
            <a:off x="1310473" y="3124200"/>
            <a:ext cx="6522171"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sz="4400" b="1" i="1" cap="none" spc="0" dirty="0" smtClean="0">
                <a:ln w="11430"/>
                <a:solidFill>
                  <a:srgbClr val="C00000"/>
                </a:solidFill>
                <a:effectLst>
                  <a:glow rad="228600">
                    <a:srgbClr val="FFFF00">
                      <a:alpha val="40000"/>
                    </a:srgbClr>
                  </a:glow>
                  <a:outerShdw blurRad="50800" dist="39000" dir="5460000" algn="tl">
                    <a:srgbClr val="000000">
                      <a:alpha val="38000"/>
                    </a:srgbClr>
                  </a:outerShdw>
                </a:effectLst>
                <a:latin typeface="Calibri" pitchFamily="34" charset="0"/>
                <a:cs typeface="+mj-cs"/>
              </a:rPr>
              <a:t>Optimum Performance For </a:t>
            </a:r>
          </a:p>
          <a:p>
            <a:pPr algn="ctr"/>
            <a:r>
              <a:rPr lang="en-US" sz="4400" b="1" i="1" cap="none" spc="0" dirty="0" err="1" smtClean="0">
                <a:ln w="11430"/>
                <a:solidFill>
                  <a:srgbClr val="C00000"/>
                </a:solidFill>
                <a:effectLst>
                  <a:glow rad="228600">
                    <a:srgbClr val="FFFF00">
                      <a:alpha val="40000"/>
                    </a:srgbClr>
                  </a:glow>
                  <a:outerShdw blurRad="50800" dist="39000" dir="5460000" algn="tl">
                    <a:srgbClr val="000000">
                      <a:alpha val="38000"/>
                    </a:srgbClr>
                  </a:outerShdw>
                </a:effectLst>
                <a:latin typeface="Calibri" pitchFamily="34" charset="0"/>
                <a:cs typeface="+mj-cs"/>
              </a:rPr>
              <a:t>Aqraba</a:t>
            </a:r>
            <a:r>
              <a:rPr lang="en-US" sz="4400" b="1" i="1" cap="none" spc="0" dirty="0" smtClean="0">
                <a:ln w="11430"/>
                <a:solidFill>
                  <a:srgbClr val="C00000"/>
                </a:solidFill>
                <a:effectLst>
                  <a:glow rad="228600">
                    <a:srgbClr val="FFFF00">
                      <a:alpha val="40000"/>
                    </a:srgbClr>
                  </a:glow>
                  <a:outerShdw blurRad="50800" dist="39000" dir="5460000" algn="tl">
                    <a:srgbClr val="000000">
                      <a:alpha val="38000"/>
                    </a:srgbClr>
                  </a:outerShdw>
                </a:effectLst>
                <a:latin typeface="Calibri" pitchFamily="34" charset="0"/>
                <a:cs typeface="+mj-cs"/>
              </a:rPr>
              <a:t> Electrical Network</a:t>
            </a:r>
            <a:endParaRPr lang="ar-SA" sz="4400" b="1" cap="none" spc="0" dirty="0">
              <a:ln w="11430"/>
              <a:solidFill>
                <a:srgbClr val="C00000"/>
              </a:solidFill>
              <a:effectLst>
                <a:glow rad="228600">
                  <a:srgbClr val="FFFF00">
                    <a:alpha val="40000"/>
                  </a:srgbClr>
                </a:glow>
                <a:outerShdw blurRad="50800" dist="39000" dir="5460000" algn="tl">
                  <a:srgbClr val="000000">
                    <a:alpha val="38000"/>
                  </a:srgbClr>
                </a:outerShdw>
              </a:effectLst>
            </a:endParaRPr>
          </a:p>
        </p:txBody>
      </p:sp>
      <p:sp>
        <p:nvSpPr>
          <p:cNvPr id="8" name="Rectangle 7"/>
          <p:cNvSpPr/>
          <p:nvPr/>
        </p:nvSpPr>
        <p:spPr>
          <a:xfrm>
            <a:off x="4495800" y="4495800"/>
            <a:ext cx="2599365" cy="584775"/>
          </a:xfrm>
          <a:prstGeom prst="rect">
            <a:avLst/>
          </a:prstGeom>
        </p:spPr>
        <p:txBody>
          <a:bodyPr wrap="none">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z="3200" b="1" i="1" dirty="0" smtClean="0">
                <a:solidFill>
                  <a:srgbClr val="002060"/>
                </a:solidFill>
                <a:effectLst>
                  <a:glow rad="228600">
                    <a:schemeClr val="accent6">
                      <a:satMod val="175000"/>
                      <a:alpha val="40000"/>
                    </a:schemeClr>
                  </a:glow>
                  <a:outerShdw blurRad="38100" dist="38100" dir="2700000" algn="tl">
                    <a:srgbClr val="000000">
                      <a:alpha val="43137"/>
                    </a:srgbClr>
                  </a:outerShdw>
                </a:effectLst>
              </a:rPr>
              <a:t>Dr. </a:t>
            </a:r>
            <a:r>
              <a:rPr lang="en-US" sz="3200" b="1" i="1" dirty="0" err="1" smtClean="0">
                <a:solidFill>
                  <a:srgbClr val="002060"/>
                </a:solidFill>
                <a:effectLst>
                  <a:glow rad="228600">
                    <a:schemeClr val="accent6">
                      <a:satMod val="175000"/>
                      <a:alpha val="40000"/>
                    </a:schemeClr>
                  </a:glow>
                  <a:outerShdw blurRad="38100" dist="38100" dir="2700000" algn="tl">
                    <a:srgbClr val="000000">
                      <a:alpha val="43137"/>
                    </a:srgbClr>
                  </a:outerShdw>
                </a:effectLst>
              </a:rPr>
              <a:t>Imad</a:t>
            </a:r>
            <a:r>
              <a:rPr lang="en-US" sz="3200" b="1" i="1" dirty="0" smtClean="0">
                <a:solidFill>
                  <a:srgbClr val="002060"/>
                </a:solidFill>
                <a:effectLst>
                  <a:glow rad="228600">
                    <a:schemeClr val="accent6">
                      <a:satMod val="175000"/>
                      <a:alpha val="40000"/>
                    </a:schemeClr>
                  </a:glow>
                  <a:outerShdw blurRad="38100" dist="38100" dir="2700000" algn="tl">
                    <a:srgbClr val="000000">
                      <a:alpha val="43137"/>
                    </a:srgbClr>
                  </a:outerShdw>
                </a:effectLst>
              </a:rPr>
              <a:t> </a:t>
            </a:r>
            <a:r>
              <a:rPr lang="en-US" sz="3200" b="1" i="1" dirty="0" err="1" smtClean="0">
                <a:solidFill>
                  <a:srgbClr val="002060"/>
                </a:solidFill>
                <a:effectLst>
                  <a:glow rad="228600">
                    <a:schemeClr val="accent6">
                      <a:satMod val="175000"/>
                      <a:alpha val="40000"/>
                    </a:schemeClr>
                  </a:glow>
                  <a:outerShdw blurRad="38100" dist="38100" dir="2700000" algn="tl">
                    <a:srgbClr val="000000">
                      <a:alpha val="43137"/>
                    </a:srgbClr>
                  </a:outerShdw>
                </a:effectLst>
              </a:rPr>
              <a:t>Breik</a:t>
            </a:r>
            <a:endParaRPr lang="en-US" sz="3200" i="1" dirty="0" smtClean="0">
              <a:solidFill>
                <a:srgbClr val="002060"/>
              </a:solidFill>
              <a:effectLst>
                <a:glow rad="228600">
                  <a:schemeClr val="accent6">
                    <a:satMod val="175000"/>
                    <a:alpha val="40000"/>
                  </a:schemeClr>
                </a:glow>
                <a:outerShdw blurRad="38100" dist="38100" dir="2700000" algn="tl">
                  <a:srgbClr val="000000">
                    <a:alpha val="43137"/>
                  </a:srgbClr>
                </a:outerShdw>
              </a:effectLst>
            </a:endParaRPr>
          </a:p>
        </p:txBody>
      </p:sp>
      <p:sp>
        <p:nvSpPr>
          <p:cNvPr id="9" name="Rectangle 8"/>
          <p:cNvSpPr/>
          <p:nvPr/>
        </p:nvSpPr>
        <p:spPr>
          <a:xfrm>
            <a:off x="2133600" y="4495800"/>
            <a:ext cx="2087816" cy="584775"/>
          </a:xfrm>
          <a:prstGeom prst="rect">
            <a:avLst/>
          </a:prstGeom>
        </p:spPr>
        <p:txBody>
          <a:bodyPr wrap="none">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sz="3200" b="1" i="1" dirty="0" smtClean="0">
                <a:solidFill>
                  <a:srgbClr val="002060"/>
                </a:solidFill>
                <a:effectLst>
                  <a:glow rad="228600">
                    <a:schemeClr val="accent6">
                      <a:satMod val="175000"/>
                      <a:alpha val="40000"/>
                    </a:schemeClr>
                  </a:glow>
                  <a:outerShdw blurRad="38100" dist="38100" dir="2700000" algn="tl">
                    <a:srgbClr val="000000">
                      <a:alpha val="43137"/>
                    </a:srgbClr>
                  </a:outerShdw>
                </a:effectLst>
                <a:latin typeface="Calibri" pitchFamily="34" charset="0"/>
              </a:rPr>
              <a:t>Supervisor:</a:t>
            </a:r>
          </a:p>
        </p:txBody>
      </p:sp>
      <p:sp>
        <p:nvSpPr>
          <p:cNvPr id="10" name="مربع نص 8"/>
          <p:cNvSpPr txBox="1"/>
          <p:nvPr/>
        </p:nvSpPr>
        <p:spPr>
          <a:xfrm>
            <a:off x="1600200" y="5029200"/>
            <a:ext cx="3312368" cy="584775"/>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sz="3200" b="1" i="1" dirty="0" smtClean="0">
                <a:solidFill>
                  <a:srgbClr val="FF0000"/>
                </a:solidFill>
                <a:effectLst>
                  <a:glow rad="228600">
                    <a:srgbClr val="FFFF00">
                      <a:alpha val="40000"/>
                    </a:srgbClr>
                  </a:glow>
                  <a:outerShdw blurRad="38100" dist="38100" dir="2700000" algn="tl">
                    <a:srgbClr val="000000">
                      <a:alpha val="43137"/>
                    </a:srgbClr>
                  </a:outerShdw>
                </a:effectLst>
                <a:latin typeface="Calibri" pitchFamily="34" charset="0"/>
              </a:rPr>
              <a:t>Prepared By:</a:t>
            </a:r>
          </a:p>
        </p:txBody>
      </p:sp>
      <p:sp>
        <p:nvSpPr>
          <p:cNvPr id="11" name="Rectangle 10"/>
          <p:cNvSpPr/>
          <p:nvPr/>
        </p:nvSpPr>
        <p:spPr>
          <a:xfrm>
            <a:off x="4064421" y="5029200"/>
            <a:ext cx="3942105" cy="1077218"/>
          </a:xfrm>
          <a:prstGeom prst="rect">
            <a:avLst/>
          </a:prstGeom>
        </p:spPr>
        <p:txBody>
          <a:bodyPr wrap="none">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sz="3200" b="1" i="1" dirty="0" err="1" smtClean="0">
                <a:solidFill>
                  <a:srgbClr val="FF0000"/>
                </a:solidFill>
                <a:effectLst>
                  <a:glow rad="228600">
                    <a:srgbClr val="FFFF00">
                      <a:alpha val="40000"/>
                    </a:srgbClr>
                  </a:glow>
                  <a:outerShdw blurRad="38100" dist="38100" dir="2700000" algn="tl">
                    <a:srgbClr val="000000">
                      <a:alpha val="43137"/>
                    </a:srgbClr>
                  </a:outerShdw>
                </a:effectLst>
              </a:rPr>
              <a:t>Jehad</a:t>
            </a:r>
            <a:r>
              <a:rPr lang="en-US" sz="3200" b="1" i="1" dirty="0" smtClean="0">
                <a:solidFill>
                  <a:srgbClr val="FF0000"/>
                </a:solidFill>
                <a:effectLst>
                  <a:glow rad="228600">
                    <a:srgbClr val="FFFF00">
                      <a:alpha val="40000"/>
                    </a:srgbClr>
                  </a:glow>
                  <a:outerShdw blurRad="38100" dist="38100" dir="2700000" algn="tl">
                    <a:srgbClr val="000000">
                      <a:alpha val="43137"/>
                    </a:srgbClr>
                  </a:outerShdw>
                </a:effectLst>
              </a:rPr>
              <a:t> </a:t>
            </a:r>
            <a:r>
              <a:rPr lang="en-US" sz="3200" b="1" i="1" dirty="0" err="1" smtClean="0">
                <a:solidFill>
                  <a:srgbClr val="FF0000"/>
                </a:solidFill>
                <a:effectLst>
                  <a:glow rad="228600">
                    <a:srgbClr val="FFFF00">
                      <a:alpha val="40000"/>
                    </a:srgbClr>
                  </a:glow>
                  <a:outerShdw blurRad="38100" dist="38100" dir="2700000" algn="tl">
                    <a:srgbClr val="000000">
                      <a:alpha val="43137"/>
                    </a:srgbClr>
                  </a:outerShdw>
                </a:effectLst>
              </a:rPr>
              <a:t>Yahya</a:t>
            </a:r>
            <a:endParaRPr lang="en-US" sz="3200" b="1" i="1" dirty="0" smtClean="0">
              <a:solidFill>
                <a:srgbClr val="FF0000"/>
              </a:solidFill>
              <a:effectLst>
                <a:glow rad="228600">
                  <a:srgbClr val="FFFF00">
                    <a:alpha val="40000"/>
                  </a:srgbClr>
                </a:glow>
                <a:outerShdw blurRad="38100" dist="38100" dir="2700000" algn="tl">
                  <a:srgbClr val="000000">
                    <a:alpha val="43137"/>
                  </a:srgbClr>
                </a:outerShdw>
              </a:effectLst>
            </a:endParaRPr>
          </a:p>
          <a:p>
            <a:pPr algn="ctr"/>
            <a:r>
              <a:rPr lang="en-US" sz="3200" b="1" i="1" dirty="0" smtClean="0">
                <a:solidFill>
                  <a:srgbClr val="FF0000"/>
                </a:solidFill>
                <a:effectLst>
                  <a:glow rad="228600">
                    <a:srgbClr val="FFFF00">
                      <a:alpha val="40000"/>
                    </a:srgbClr>
                  </a:glow>
                  <a:outerShdw blurRad="38100" dist="38100" dir="2700000" algn="tl">
                    <a:srgbClr val="000000">
                      <a:alpha val="43137"/>
                    </a:srgbClr>
                  </a:outerShdw>
                </a:effectLst>
              </a:rPr>
              <a:t>Mohammad </a:t>
            </a:r>
            <a:r>
              <a:rPr lang="en-US" sz="3200" b="1" i="1" dirty="0" err="1" smtClean="0">
                <a:solidFill>
                  <a:srgbClr val="FF0000"/>
                </a:solidFill>
                <a:effectLst>
                  <a:glow rad="228600">
                    <a:srgbClr val="FFFF00">
                      <a:alpha val="40000"/>
                    </a:srgbClr>
                  </a:glow>
                  <a:outerShdw blurRad="38100" dist="38100" dir="2700000" algn="tl">
                    <a:srgbClr val="000000">
                      <a:alpha val="43137"/>
                    </a:srgbClr>
                  </a:outerShdw>
                </a:effectLst>
              </a:rPr>
              <a:t>Shihab</a:t>
            </a:r>
            <a:endParaRPr lang="en-US" sz="3200" i="1" dirty="0" smtClean="0">
              <a:solidFill>
                <a:srgbClr val="FF0000"/>
              </a:solidFill>
              <a:effectLst>
                <a:glow rad="228600">
                  <a:srgbClr val="FFFF00">
                    <a:alpha val="40000"/>
                  </a:srgbClr>
                </a:glow>
                <a:outerShdw blurRad="38100" dist="38100" dir="2700000" algn="tl">
                  <a:srgbClr val="000000">
                    <a:alpha val="43137"/>
                  </a:srgbClr>
                </a:outerShdw>
              </a:effectLst>
            </a:endParaRPr>
          </a:p>
        </p:txBody>
      </p:sp>
      <p:sp>
        <p:nvSpPr>
          <p:cNvPr id="12" name="Rectangle 11"/>
          <p:cNvSpPr/>
          <p:nvPr/>
        </p:nvSpPr>
        <p:spPr>
          <a:xfrm>
            <a:off x="3352800" y="6211669"/>
            <a:ext cx="2198038" cy="646331"/>
          </a:xfrm>
          <a:prstGeom prst="rect">
            <a:avLst/>
          </a:prstGeom>
        </p:spPr>
        <p:txBody>
          <a:bodyPr wrap="none">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z="3600" b="1" i="1" dirty="0" smtClean="0">
                <a:solidFill>
                  <a:srgbClr val="002060"/>
                </a:solidFill>
                <a:effectLst>
                  <a:glow rad="228600">
                    <a:srgbClr val="00B0F0">
                      <a:alpha val="40000"/>
                    </a:srgbClr>
                  </a:glow>
                  <a:outerShdw blurRad="38100" dist="38100" dir="2700000" algn="tl">
                    <a:srgbClr val="000000">
                      <a:alpha val="43137"/>
                    </a:srgbClr>
                  </a:outerShdw>
                </a:effectLst>
                <a:latin typeface="Calibri" pitchFamily="34" charset="0"/>
              </a:rPr>
              <a:t>2013-2014</a:t>
            </a:r>
            <a:endParaRPr lang="en-US" sz="3600" i="1" dirty="0" smtClean="0">
              <a:solidFill>
                <a:srgbClr val="002060"/>
              </a:solidFill>
              <a:effectLst>
                <a:glow rad="228600">
                  <a:srgbClr val="00B0F0">
                    <a:alpha val="40000"/>
                  </a:srgbClr>
                </a:glow>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4154984"/>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Max. Case, the result is shown below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pic>
        <p:nvPicPr>
          <p:cNvPr id="23553" name="Picture 1"/>
          <p:cNvPicPr>
            <a:picLocks noChangeAspect="1" noChangeArrowheads="1"/>
          </p:cNvPicPr>
          <p:nvPr/>
        </p:nvPicPr>
        <p:blipFill>
          <a:blip r:embed="rId2" cstate="print"/>
          <a:srcRect/>
          <a:stretch>
            <a:fillRect/>
          </a:stretch>
        </p:blipFill>
        <p:spPr bwMode="auto">
          <a:xfrm>
            <a:off x="1371600" y="2438400"/>
            <a:ext cx="6553200" cy="1295400"/>
          </a:xfrm>
          <a:prstGeom prst="rect">
            <a:avLst/>
          </a:prstGeom>
          <a:noFill/>
          <a:ln w="9525">
            <a:noFill/>
            <a:miter lim="800000"/>
            <a:headEnd/>
            <a:tailEnd/>
          </a:ln>
        </p:spPr>
      </p:pic>
      <p:pic>
        <p:nvPicPr>
          <p:cNvPr id="23554" name="Picture 2"/>
          <p:cNvPicPr>
            <a:picLocks noChangeAspect="1" noChangeArrowheads="1"/>
          </p:cNvPicPr>
          <p:nvPr/>
        </p:nvPicPr>
        <p:blipFill>
          <a:blip r:embed="rId3" cstate="print"/>
          <a:srcRect/>
          <a:stretch>
            <a:fillRect/>
          </a:stretch>
        </p:blipFill>
        <p:spPr bwMode="auto">
          <a:xfrm>
            <a:off x="381000" y="4267200"/>
            <a:ext cx="83058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Graduation Project 2\capacitor+صور الماكس\original.max.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534400" cy="523220"/>
          </a:xfrm>
          <a:prstGeom prst="rect">
            <a:avLst/>
          </a:prstGeom>
        </p:spPr>
        <p:txBody>
          <a:bodyPr wrap="square">
            <a:spAutoFit/>
          </a:bodyPr>
          <a:lstStyle/>
          <a:p>
            <a:pPr marL="342900" indent="-342900">
              <a:buFont typeface="Wingdings" pitchFamily="2" charset="2"/>
              <a:buChar char="q"/>
            </a:pPr>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Increase the swing bus voltage :</a:t>
            </a:r>
          </a:p>
        </p:txBody>
      </p:sp>
      <p:pic>
        <p:nvPicPr>
          <p:cNvPr id="25603" name="Picture 3"/>
          <p:cNvPicPr>
            <a:picLocks noChangeAspect="1" noChangeArrowheads="1"/>
          </p:cNvPicPr>
          <p:nvPr/>
        </p:nvPicPr>
        <p:blipFill>
          <a:blip r:embed="rId2" cstate="print"/>
          <a:srcRect/>
          <a:stretch>
            <a:fillRect/>
          </a:stretch>
        </p:blipFill>
        <p:spPr bwMode="auto">
          <a:xfrm>
            <a:off x="533400" y="1447800"/>
            <a:ext cx="8153400" cy="51681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4" name="Straight Connector 3"/>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pic>
        <p:nvPicPr>
          <p:cNvPr id="26626" name="Picture 2"/>
          <p:cNvPicPr>
            <a:picLocks noChangeAspect="1" noChangeArrowheads="1"/>
          </p:cNvPicPr>
          <p:nvPr/>
        </p:nvPicPr>
        <p:blipFill>
          <a:blip r:embed="rId2" cstate="print"/>
          <a:srcRect/>
          <a:stretch>
            <a:fillRect/>
          </a:stretch>
        </p:blipFill>
        <p:spPr bwMode="auto">
          <a:xfrm>
            <a:off x="1295400" y="1371600"/>
            <a:ext cx="6477000" cy="1524000"/>
          </a:xfrm>
          <a:prstGeom prst="rect">
            <a:avLst/>
          </a:prstGeom>
          <a:noFill/>
          <a:ln w="9525">
            <a:noFill/>
            <a:miter lim="800000"/>
            <a:headEnd/>
            <a:tailEnd/>
          </a:ln>
        </p:spPr>
      </p:pic>
      <p:sp>
        <p:nvSpPr>
          <p:cNvPr id="7" name="Rectangle 6"/>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26627" name="Picture 3"/>
          <p:cNvPicPr>
            <a:picLocks noChangeAspect="1" noChangeArrowheads="1"/>
          </p:cNvPicPr>
          <p:nvPr/>
        </p:nvPicPr>
        <p:blipFill>
          <a:blip r:embed="rId3" cstate="print"/>
          <a:srcRect/>
          <a:stretch>
            <a:fillRect/>
          </a:stretch>
        </p:blipFill>
        <p:spPr bwMode="auto">
          <a:xfrm>
            <a:off x="685800" y="3733800"/>
            <a:ext cx="76962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capacitor+صور الماكس\max.increas sw.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90600"/>
            <a:ext cx="8534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Increase the tap ratio of the Transformers to 5 % :</a:t>
            </a:r>
          </a:p>
        </p:txBody>
      </p:sp>
      <p:pic>
        <p:nvPicPr>
          <p:cNvPr id="27650" name="Picture 2"/>
          <p:cNvPicPr>
            <a:picLocks noChangeAspect="1" noChangeArrowheads="1"/>
          </p:cNvPicPr>
          <p:nvPr/>
        </p:nvPicPr>
        <p:blipFill>
          <a:blip r:embed="rId2" cstate="print"/>
          <a:srcRect/>
          <a:stretch>
            <a:fillRect/>
          </a:stretch>
        </p:blipFill>
        <p:spPr bwMode="auto">
          <a:xfrm>
            <a:off x="457200" y="1447800"/>
            <a:ext cx="83058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4" name="Straight Connector 3"/>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7" name="Rectangle 6"/>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28674" name="Picture 2"/>
          <p:cNvPicPr>
            <a:picLocks noChangeAspect="1" noChangeArrowheads="1"/>
          </p:cNvPicPr>
          <p:nvPr/>
        </p:nvPicPr>
        <p:blipFill>
          <a:blip r:embed="rId2" cstate="print"/>
          <a:srcRect/>
          <a:stretch>
            <a:fillRect/>
          </a:stretch>
        </p:blipFill>
        <p:spPr bwMode="auto">
          <a:xfrm>
            <a:off x="1371600" y="1371600"/>
            <a:ext cx="6629400" cy="1600200"/>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609600" y="3505200"/>
            <a:ext cx="79248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capacitor+صور الماكس\max increase tap.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Power Factor Improvement :</a:t>
            </a:r>
          </a:p>
        </p:txBody>
      </p:sp>
      <p:sp>
        <p:nvSpPr>
          <p:cNvPr id="5" name="Rectangle 1"/>
          <p:cNvSpPr>
            <a:spLocks noChangeArrowheads="1"/>
          </p:cNvSpPr>
          <p:nvPr/>
        </p:nvSpPr>
        <p:spPr bwMode="auto">
          <a:xfrm>
            <a:off x="228600" y="1295400"/>
            <a:ext cx="89154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Wingdings" pitchFamily="2" charset="2"/>
              <a:buChar char="Ø"/>
              <a:tabLst>
                <a:tab pos="1892300" algn="l"/>
              </a:tabLst>
            </a:pPr>
            <a:r>
              <a:rPr kumimoji="0" lang="en-US" sz="2400" b="1" i="0" u="none" strike="noStrike" cap="none" normalizeH="0" baseline="0" dirty="0" smtClean="0">
                <a:ln>
                  <a:noFill/>
                </a:ln>
                <a:solidFill>
                  <a:srgbClr val="92D050"/>
                </a:solidFill>
                <a:effectLst/>
                <a:latin typeface="Calibri" pitchFamily="34" charset="0"/>
                <a:cs typeface="Arial" pitchFamily="34" charset="0"/>
              </a:rPr>
              <a:t>How</a:t>
            </a:r>
            <a:r>
              <a:rPr kumimoji="0" lang="en-US" sz="2400" b="1" i="0" u="none" strike="noStrike" cap="none" normalizeH="0" dirty="0" smtClean="0">
                <a:ln>
                  <a:noFill/>
                </a:ln>
                <a:solidFill>
                  <a:srgbClr val="92D050"/>
                </a:solidFill>
                <a:effectLst/>
                <a:latin typeface="Calibri" pitchFamily="34" charset="0"/>
                <a:cs typeface="Arial" pitchFamily="34" charset="0"/>
              </a:rPr>
              <a:t> to improve the Power Factor :</a:t>
            </a:r>
          </a:p>
          <a:p>
            <a:pPr fontAlgn="base">
              <a:spcBef>
                <a:spcPct val="0"/>
              </a:spcBef>
              <a:spcAft>
                <a:spcPct val="0"/>
              </a:spcAft>
              <a:buFont typeface="Wingdings" pitchFamily="2" charset="2"/>
              <a:buChar char="Ø"/>
              <a:tabLst>
                <a:tab pos="1892300" algn="l"/>
              </a:tabLst>
            </a:pPr>
            <a:endParaRPr lang="en-US" sz="2400" b="1" baseline="0" dirty="0" smtClean="0">
              <a:solidFill>
                <a:srgbClr val="92D050"/>
              </a:solidFill>
              <a:latin typeface="Calibri" pitchFamily="34" charset="0"/>
              <a:cs typeface="Arial" pitchFamily="34" charset="0"/>
            </a:endParaRPr>
          </a:p>
          <a:p>
            <a:pPr fontAlgn="base">
              <a:spcBef>
                <a:spcPct val="0"/>
              </a:spcBef>
              <a:spcAft>
                <a:spcPct val="0"/>
              </a:spcAft>
              <a:buFont typeface="Wingdings" pitchFamily="2" charset="2"/>
              <a:buChar char="Ø"/>
              <a:tabLst>
                <a:tab pos="1892300" algn="l"/>
              </a:tabLst>
            </a:pPr>
            <a:endParaRPr kumimoji="0" lang="en-US" sz="2400" b="1" i="0" u="none" strike="noStrike" cap="none" normalizeH="0" dirty="0" smtClean="0">
              <a:ln>
                <a:noFill/>
              </a:ln>
              <a:solidFill>
                <a:srgbClr val="92D050"/>
              </a:solidFill>
              <a:effectLst/>
              <a:latin typeface="Calibri" pitchFamily="34" charset="0"/>
              <a:cs typeface="Arial" pitchFamily="34" charset="0"/>
            </a:endParaRPr>
          </a:p>
          <a:p>
            <a:pPr fontAlgn="base">
              <a:spcBef>
                <a:spcPct val="0"/>
              </a:spcBef>
              <a:spcAft>
                <a:spcPct val="0"/>
              </a:spcAft>
              <a:tabLst>
                <a:tab pos="1892300" algn="l"/>
              </a:tabLst>
            </a:pPr>
            <a:r>
              <a:rPr lang="en-US" sz="2400" b="1" dirty="0" smtClean="0">
                <a:solidFill>
                  <a:srgbClr val="FFFF00"/>
                </a:solidFill>
                <a:latin typeface="Calibri" pitchFamily="34" charset="0"/>
                <a:cs typeface="Arial" pitchFamily="34" charset="0"/>
              </a:rPr>
              <a:t>Capacitor Bank:</a:t>
            </a:r>
          </a:p>
          <a:p>
            <a:pPr fontAlgn="base">
              <a:spcBef>
                <a:spcPct val="0"/>
              </a:spcBef>
              <a:spcAft>
                <a:spcPct val="0"/>
              </a:spcAft>
              <a:tabLst>
                <a:tab pos="1892300" algn="l"/>
              </a:tabLst>
            </a:pPr>
            <a:endParaRPr lang="en-US" sz="2400" b="1" baseline="0" dirty="0" smtClean="0">
              <a:solidFill>
                <a:srgbClr val="FFFF00"/>
              </a:solidFill>
              <a:latin typeface="Calibri" pitchFamily="34" charset="0"/>
              <a:cs typeface="Arial" pitchFamily="34" charset="0"/>
            </a:endParaRPr>
          </a:p>
          <a:p>
            <a:pPr fontAlgn="base">
              <a:spcBef>
                <a:spcPct val="0"/>
              </a:spcBef>
              <a:spcAft>
                <a:spcPct val="0"/>
              </a:spcAft>
              <a:tabLst>
                <a:tab pos="1892300" algn="l"/>
              </a:tabLst>
            </a:pPr>
            <a:r>
              <a:rPr lang="en-US" sz="2400" b="1" dirty="0" smtClean="0">
                <a:solidFill>
                  <a:srgbClr val="FF7D7D"/>
                </a:solidFill>
              </a:rPr>
              <a:t>The important of improvement </a:t>
            </a:r>
          </a:p>
          <a:p>
            <a:pPr fontAlgn="base">
              <a:spcBef>
                <a:spcPct val="0"/>
              </a:spcBef>
              <a:spcAft>
                <a:spcPct val="0"/>
              </a:spcAft>
              <a:tabLst>
                <a:tab pos="1892300" algn="l"/>
              </a:tabLst>
            </a:pPr>
            <a:r>
              <a:rPr lang="en-US" sz="2400" b="1" dirty="0" smtClean="0">
                <a:solidFill>
                  <a:srgbClr val="FF7D7D"/>
                </a:solidFill>
              </a:rPr>
              <a:t>power factor is by adding shunt</a:t>
            </a:r>
          </a:p>
          <a:p>
            <a:pPr fontAlgn="base">
              <a:spcBef>
                <a:spcPct val="0"/>
              </a:spcBef>
              <a:spcAft>
                <a:spcPct val="0"/>
              </a:spcAft>
              <a:tabLst>
                <a:tab pos="1892300" algn="l"/>
              </a:tabLst>
            </a:pPr>
            <a:r>
              <a:rPr lang="en-US" sz="2400" b="1" dirty="0" smtClean="0">
                <a:solidFill>
                  <a:srgbClr val="FF7D7D"/>
                </a:solidFill>
              </a:rPr>
              <a:t> capacitor banks at the buses at</a:t>
            </a:r>
          </a:p>
          <a:p>
            <a:pPr fontAlgn="base">
              <a:spcBef>
                <a:spcPct val="0"/>
              </a:spcBef>
              <a:spcAft>
                <a:spcPct val="0"/>
              </a:spcAft>
              <a:tabLst>
                <a:tab pos="1892300" algn="l"/>
              </a:tabLst>
            </a:pPr>
            <a:r>
              <a:rPr lang="en-US" sz="2400" b="1" dirty="0" smtClean="0">
                <a:solidFill>
                  <a:srgbClr val="FF7D7D"/>
                </a:solidFill>
              </a:rPr>
              <a:t> both transmission and distribution </a:t>
            </a:r>
          </a:p>
          <a:p>
            <a:pPr fontAlgn="base">
              <a:spcBef>
                <a:spcPct val="0"/>
              </a:spcBef>
              <a:spcAft>
                <a:spcPct val="0"/>
              </a:spcAft>
              <a:tabLst>
                <a:tab pos="1892300" algn="l"/>
              </a:tabLst>
            </a:pPr>
            <a:r>
              <a:rPr lang="en-US" sz="2400" b="1" dirty="0" smtClean="0">
                <a:solidFill>
                  <a:srgbClr val="FF7D7D"/>
                </a:solidFill>
              </a:rPr>
              <a:t>levels and loads and there are more effective to add them in the low level voltages.</a:t>
            </a:r>
            <a:endParaRPr kumimoji="0" lang="en-US" sz="2400" b="1" i="0" u="none" strike="noStrike" cap="none" normalizeH="0" baseline="0" dirty="0" smtClean="0">
              <a:ln>
                <a:noFill/>
              </a:ln>
              <a:solidFill>
                <a:srgbClr val="FF7D7D"/>
              </a:solidFill>
              <a:effectLst/>
              <a:latin typeface="Calibri" pitchFamily="34" charset="0"/>
              <a:cs typeface="Arial" pitchFamily="34" charset="0"/>
            </a:endParaRPr>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1987" name="Rectangle 3"/>
          <p:cNvSpPr>
            <a:spLocks noChangeArrowheads="1"/>
          </p:cNvSpPr>
          <p:nvPr/>
        </p:nvSpPr>
        <p:spPr bwMode="auto">
          <a:xfrm>
            <a:off x="0" y="69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1988" name="Picture 4"/>
          <p:cNvPicPr>
            <a:picLocks noChangeAspect="1" noChangeArrowheads="1"/>
          </p:cNvPicPr>
          <p:nvPr/>
        </p:nvPicPr>
        <p:blipFill>
          <a:blip r:embed="rId2" cstate="print"/>
          <a:srcRect/>
          <a:stretch>
            <a:fillRect/>
          </a:stretch>
        </p:blipFill>
        <p:spPr bwMode="auto">
          <a:xfrm>
            <a:off x="457200" y="1828800"/>
            <a:ext cx="4216400" cy="457200"/>
          </a:xfrm>
          <a:prstGeom prst="rect">
            <a:avLst/>
          </a:prstGeom>
          <a:noFill/>
          <a:ln w="9525">
            <a:noFill/>
            <a:miter lim="800000"/>
            <a:headEnd/>
            <a:tailEnd/>
          </a:ln>
        </p:spPr>
      </p:pic>
      <p:pic>
        <p:nvPicPr>
          <p:cNvPr id="11" name="Picture 10"/>
          <p:cNvPicPr/>
          <p:nvPr/>
        </p:nvPicPr>
        <p:blipFill>
          <a:blip r:embed="rId3" cstate="print"/>
          <a:srcRect/>
          <a:stretch>
            <a:fillRect/>
          </a:stretch>
        </p:blipFill>
        <p:spPr bwMode="auto">
          <a:xfrm>
            <a:off x="5105400" y="1676400"/>
            <a:ext cx="38100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8610600" cy="584775"/>
          </a:xfrm>
          <a:prstGeom prst="rect">
            <a:avLst/>
          </a:prstGeom>
        </p:spPr>
        <p:txBody>
          <a:bodyPr wrap="square">
            <a:spAutoFit/>
          </a:bodyPr>
          <a:lstStyle/>
          <a:p>
            <a:pPr marL="342900" indent="-342900">
              <a:buFont typeface="Wingdings" pitchFamily="2" charset="2"/>
              <a:buChar char="q"/>
            </a:pPr>
            <a:r>
              <a:rPr lang="en-US" sz="32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Power Factor Improvement :</a:t>
            </a:r>
          </a:p>
        </p:txBody>
      </p:sp>
      <p:sp>
        <p:nvSpPr>
          <p:cNvPr id="3" name="Rectangle 2"/>
          <p:cNvSpPr/>
          <p:nvPr/>
        </p:nvSpPr>
        <p:spPr>
          <a:xfrm>
            <a:off x="304800" y="609600"/>
            <a:ext cx="7697941" cy="400110"/>
          </a:xfrm>
          <a:prstGeom prst="rect">
            <a:avLst/>
          </a:prstGeom>
        </p:spPr>
        <p:txBody>
          <a:bodyPr wrap="none">
            <a:spAutoFit/>
          </a:bodyPr>
          <a:lstStyle/>
          <a:p>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The result of load flow after </a:t>
            </a:r>
            <a:r>
              <a:rPr lang="en-US" sz="2000" b="1" dirty="0" err="1" smtClean="0">
                <a:solidFill>
                  <a:srgbClr val="FFFF00"/>
                </a:solidFill>
                <a:effectLst>
                  <a:glow rad="228600">
                    <a:schemeClr val="accent1">
                      <a:satMod val="175000"/>
                      <a:alpha val="40000"/>
                    </a:schemeClr>
                  </a:glow>
                  <a:outerShdw blurRad="38100" dist="38100" dir="2700000" algn="tl">
                    <a:srgbClr val="000000">
                      <a:alpha val="43137"/>
                    </a:srgbClr>
                  </a:outerShdw>
                </a:effectLst>
              </a:rPr>
              <a:t>after</a:t>
            </a:r>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adding the capacitor banks :</a:t>
            </a:r>
          </a:p>
        </p:txBody>
      </p:sp>
      <p:pic>
        <p:nvPicPr>
          <p:cNvPr id="52226" name="Picture 2"/>
          <p:cNvPicPr>
            <a:picLocks noChangeAspect="1" noChangeArrowheads="1"/>
          </p:cNvPicPr>
          <p:nvPr/>
        </p:nvPicPr>
        <p:blipFill>
          <a:blip r:embed="rId2" cstate="print"/>
          <a:srcRect/>
          <a:stretch>
            <a:fillRect/>
          </a:stretch>
        </p:blipFill>
        <p:spPr bwMode="auto">
          <a:xfrm>
            <a:off x="457200" y="1066800"/>
            <a:ext cx="82296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50855" y="228600"/>
            <a:ext cx="2408030" cy="707886"/>
          </a:xfrm>
          <a:prstGeom prst="rect">
            <a:avLst/>
          </a:prstGeom>
        </p:spPr>
        <p:txBody>
          <a:bodyPr wrap="none">
            <a:spAutoFit/>
          </a:bodyPr>
          <a:lstStyle/>
          <a:p>
            <a:pPr algn="ctr"/>
            <a:r>
              <a:rPr lang="en-US" sz="4000" b="1" dirty="0" smtClean="0">
                <a:solidFill>
                  <a:srgbClr val="FFFF00"/>
                </a:solidFill>
                <a:effectLst>
                  <a:glow rad="228600">
                    <a:srgbClr val="00B0F0">
                      <a:alpha val="40000"/>
                    </a:srgbClr>
                  </a:glow>
                  <a:outerShdw blurRad="38100" dist="38100" dir="2700000" algn="tl">
                    <a:srgbClr val="000000">
                      <a:alpha val="43137"/>
                    </a:srgbClr>
                  </a:outerShdw>
                </a:effectLst>
              </a:rPr>
              <a:t>Outlines:</a:t>
            </a:r>
          </a:p>
        </p:txBody>
      </p:sp>
      <p:cxnSp>
        <p:nvCxnSpPr>
          <p:cNvPr id="4" name="Straight Connector 3"/>
          <p:cNvCxnSpPr/>
          <p:nvPr/>
        </p:nvCxnSpPr>
        <p:spPr>
          <a:xfrm>
            <a:off x="381000" y="9144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1447800"/>
            <a:ext cx="8839200" cy="4216539"/>
          </a:xfrm>
          <a:prstGeom prst="rect">
            <a:avLst/>
          </a:prstGeom>
        </p:spPr>
        <p:txBody>
          <a:bodyPr wrap="square">
            <a:spAutoFit/>
          </a:bodyPr>
          <a:lstStyle/>
          <a:p>
            <a:pPr marL="342900" indent="-342900">
              <a:buFont typeface="Wingdings" pitchFamily="2" charset="2"/>
              <a:buChar char="q"/>
            </a:pPr>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objectives of this project .</a:t>
            </a: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Description of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Aqraba</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Electrical Network .</a:t>
            </a: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Making  analysis for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Aqraba</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Network by using ETAP software program :</a:t>
            </a:r>
          </a:p>
          <a:p>
            <a:pPr marL="342900" indent="-342900">
              <a:buFont typeface="Arial" pitchFamily="34" charset="0"/>
              <a:buChar char="•"/>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Improvement for Max. Case in the (Medium &amp; Low voltage side ) . </a:t>
            </a:r>
          </a:p>
          <a:p>
            <a:pPr marL="342900" indent="-342900">
              <a:buFont typeface="Arial" pitchFamily="34" charset="0"/>
              <a:buChar char="•"/>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Improvement for Min. Case in the (Medium &amp; Low voltage side ) . </a:t>
            </a:r>
          </a:p>
          <a:p>
            <a:pPr marL="342900" indent="-342900">
              <a:buFont typeface="Arial" pitchFamily="34" charset="0"/>
              <a:buChar char="•"/>
            </a:pPr>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The economical Study .</a:t>
            </a: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Sag &amp; Tension problem in Overhead lines for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Aqraba</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electrical network .</a:t>
            </a: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Design a solar energy system to support th</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e network with it .</a:t>
            </a:r>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pic>
        <p:nvPicPr>
          <p:cNvPr id="53250" name="Picture 2"/>
          <p:cNvPicPr>
            <a:picLocks noChangeAspect="1" noChangeArrowheads="1"/>
          </p:cNvPicPr>
          <p:nvPr/>
        </p:nvPicPr>
        <p:blipFill>
          <a:blip r:embed="rId2" cstate="print"/>
          <a:srcRect/>
          <a:stretch>
            <a:fillRect/>
          </a:stretch>
        </p:blipFill>
        <p:spPr bwMode="auto">
          <a:xfrm>
            <a:off x="1295400" y="1524000"/>
            <a:ext cx="6553200" cy="1219200"/>
          </a:xfrm>
          <a:prstGeom prst="rect">
            <a:avLst/>
          </a:prstGeom>
          <a:noFill/>
          <a:ln w="9525">
            <a:noFill/>
            <a:miter lim="800000"/>
            <a:headEnd/>
            <a:tailEnd/>
          </a:ln>
        </p:spPr>
      </p:pic>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53251" name="Picture 3"/>
          <p:cNvPicPr>
            <a:picLocks noChangeAspect="1" noChangeArrowheads="1"/>
          </p:cNvPicPr>
          <p:nvPr/>
        </p:nvPicPr>
        <p:blipFill>
          <a:blip r:embed="rId3" cstate="print"/>
          <a:srcRect/>
          <a:stretch>
            <a:fillRect/>
          </a:stretch>
        </p:blipFill>
        <p:spPr bwMode="auto">
          <a:xfrm>
            <a:off x="914400" y="3505200"/>
            <a:ext cx="73152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80621" y="2057400"/>
            <a:ext cx="9444379" cy="1846659"/>
          </a:xfrm>
          <a:prstGeom prst="rect">
            <a:avLst/>
          </a:prstGeom>
        </p:spPr>
        <p:txBody>
          <a:bodyPr wrap="square">
            <a:spAutoFit/>
          </a:bodyPr>
          <a:lstStyle/>
          <a:p>
            <a:r>
              <a:rPr lang="en-US" sz="2400" b="1" dirty="0" smtClean="0">
                <a:solidFill>
                  <a:srgbClr val="B6DF89"/>
                </a:solidFill>
              </a:rPr>
              <a:t>After adding the capacitor banks  the losses in the network </a:t>
            </a:r>
          </a:p>
          <a:p>
            <a:r>
              <a:rPr lang="en-US" sz="2400" b="1" dirty="0" smtClean="0">
                <a:solidFill>
                  <a:srgbClr val="B6DF89"/>
                </a:solidFill>
              </a:rPr>
              <a:t>decrease and the total current decrease</a:t>
            </a:r>
          </a:p>
          <a:p>
            <a:endParaRPr lang="en-US" b="1" dirty="0" smtClean="0"/>
          </a:p>
          <a:p>
            <a:r>
              <a:rPr lang="en-US" sz="2400" dirty="0" smtClean="0">
                <a:solidFill>
                  <a:srgbClr val="FFFF00"/>
                </a:solidFill>
              </a:rPr>
              <a:t>- The losses before= 0.018 MW, and the swing current = 26.42 A.</a:t>
            </a:r>
          </a:p>
          <a:p>
            <a:r>
              <a:rPr lang="en-US" sz="2400" dirty="0" smtClean="0">
                <a:solidFill>
                  <a:srgbClr val="FFFF00"/>
                </a:solidFill>
              </a:rPr>
              <a:t>- The losses after=0.016 MW, and the swing current =   25.4 A.</a:t>
            </a:r>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capacitor+صور الماكس\max when add capacitor.jpg"/>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81000" y="914400"/>
            <a:ext cx="87630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voltage level improvement :</a:t>
            </a:r>
          </a:p>
        </p:txBody>
      </p:sp>
      <p:pic>
        <p:nvPicPr>
          <p:cNvPr id="54274" name="Picture 2"/>
          <p:cNvPicPr>
            <a:picLocks noChangeAspect="1" noChangeArrowheads="1"/>
          </p:cNvPicPr>
          <p:nvPr/>
        </p:nvPicPr>
        <p:blipFill>
          <a:blip r:embed="rId2" cstate="print"/>
          <a:srcRect/>
          <a:stretch>
            <a:fillRect/>
          </a:stretch>
        </p:blipFill>
        <p:spPr bwMode="auto">
          <a:xfrm>
            <a:off x="457200" y="1447799"/>
            <a:ext cx="8181833" cy="50292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pic>
        <p:nvPicPr>
          <p:cNvPr id="55298" name="Picture 2"/>
          <p:cNvPicPr>
            <a:picLocks noChangeAspect="1" noChangeArrowheads="1"/>
          </p:cNvPicPr>
          <p:nvPr/>
        </p:nvPicPr>
        <p:blipFill>
          <a:blip r:embed="rId2" cstate="print"/>
          <a:srcRect/>
          <a:stretch>
            <a:fillRect/>
          </a:stretch>
        </p:blipFill>
        <p:spPr bwMode="auto">
          <a:xfrm>
            <a:off x="1143000" y="1371600"/>
            <a:ext cx="7010400" cy="1371600"/>
          </a:xfrm>
          <a:prstGeom prst="rect">
            <a:avLst/>
          </a:prstGeom>
          <a:noFill/>
          <a:ln w="9525">
            <a:noFill/>
            <a:miter lim="800000"/>
            <a:headEnd/>
            <a:tailEnd/>
          </a:ln>
        </p:spPr>
      </p:pic>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55299" name="Picture 3"/>
          <p:cNvPicPr>
            <a:picLocks noChangeAspect="1" noChangeArrowheads="1"/>
          </p:cNvPicPr>
          <p:nvPr/>
        </p:nvPicPr>
        <p:blipFill>
          <a:blip r:embed="rId3" cstate="print"/>
          <a:srcRect/>
          <a:stretch>
            <a:fillRect/>
          </a:stretch>
        </p:blipFill>
        <p:spPr bwMode="auto">
          <a:xfrm>
            <a:off x="457200" y="3657600"/>
            <a:ext cx="81534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capacitor+صور الماكس\add capacitor to origional.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80621" y="2057400"/>
            <a:ext cx="9444379" cy="1846659"/>
          </a:xfrm>
          <a:prstGeom prst="rect">
            <a:avLst/>
          </a:prstGeom>
        </p:spPr>
        <p:txBody>
          <a:bodyPr wrap="square">
            <a:spAutoFit/>
          </a:bodyPr>
          <a:lstStyle/>
          <a:p>
            <a:r>
              <a:rPr lang="en-US" sz="2400" b="1" dirty="0" smtClean="0">
                <a:solidFill>
                  <a:srgbClr val="B6DF89"/>
                </a:solidFill>
              </a:rPr>
              <a:t>After adding the capacitor banks  the losses in the network </a:t>
            </a:r>
          </a:p>
          <a:p>
            <a:r>
              <a:rPr lang="en-US" sz="2400" b="1" dirty="0" smtClean="0">
                <a:solidFill>
                  <a:srgbClr val="B6DF89"/>
                </a:solidFill>
              </a:rPr>
              <a:t>decrease and the total current decrease</a:t>
            </a:r>
          </a:p>
          <a:p>
            <a:endParaRPr lang="en-US" b="1" dirty="0" smtClean="0"/>
          </a:p>
          <a:p>
            <a:r>
              <a:rPr lang="en-US" sz="2400" dirty="0" smtClean="0">
                <a:solidFill>
                  <a:srgbClr val="FFFF00"/>
                </a:solidFill>
              </a:rPr>
              <a:t>- The losses before= 0.018 MW, and the swing current = 26.42 A.</a:t>
            </a:r>
          </a:p>
          <a:p>
            <a:r>
              <a:rPr lang="en-US" sz="2400" dirty="0" smtClean="0">
                <a:solidFill>
                  <a:srgbClr val="FFFF00"/>
                </a:solidFill>
              </a:rPr>
              <a:t>- The losses after=0.016 MW, and the swing current =   24.86 A.</a:t>
            </a:r>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9775" y="115669"/>
            <a:ext cx="5493813" cy="646331"/>
          </a:xfrm>
          <a:prstGeom prst="rect">
            <a:avLst/>
          </a:prstGeom>
        </p:spPr>
        <p:txBody>
          <a:bodyPr wrap="none">
            <a:spAutoFit/>
          </a:bodyPr>
          <a:lstStyle/>
          <a:p>
            <a:pPr algn="ctr"/>
            <a:r>
              <a:rPr lang="en-US" sz="3600" b="1" smtClean="0">
                <a:solidFill>
                  <a:srgbClr val="FFFF00"/>
                </a:solidFill>
                <a:effectLst>
                  <a:glow rad="228600">
                    <a:srgbClr val="00B0F0">
                      <a:alpha val="40000"/>
                    </a:srgbClr>
                  </a:glow>
                  <a:outerShdw blurRad="38100" dist="38100" dir="2700000" algn="tl">
                    <a:srgbClr val="000000">
                      <a:alpha val="43137"/>
                    </a:srgbClr>
                  </a:outerShdw>
                </a:effectLst>
              </a:rPr>
              <a:t>Min. </a:t>
            </a: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838200"/>
            <a:ext cx="8839200" cy="523220"/>
          </a:xfrm>
          <a:prstGeom prst="rect">
            <a:avLst/>
          </a:prstGeom>
        </p:spPr>
        <p:txBody>
          <a:bodyPr wrap="square">
            <a:spAutoFit/>
          </a:bodyPr>
          <a:lstStyle/>
          <a:p>
            <a:pPr marL="342900" indent="-342900"/>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Transformer loading :</a:t>
            </a:r>
          </a:p>
        </p:txBody>
      </p:sp>
      <p:pic>
        <p:nvPicPr>
          <p:cNvPr id="56322" name="Picture 2"/>
          <p:cNvPicPr>
            <a:picLocks noChangeAspect="1" noChangeArrowheads="1"/>
          </p:cNvPicPr>
          <p:nvPr/>
        </p:nvPicPr>
        <p:blipFill>
          <a:blip r:embed="rId2" cstate="print"/>
          <a:srcRect/>
          <a:stretch>
            <a:fillRect/>
          </a:stretch>
        </p:blipFill>
        <p:spPr bwMode="auto">
          <a:xfrm>
            <a:off x="381000" y="1295400"/>
            <a:ext cx="83058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4154984"/>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Min. Case, the result is shown below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pic>
        <p:nvPicPr>
          <p:cNvPr id="57346" name="Picture 2"/>
          <p:cNvPicPr>
            <a:picLocks noChangeAspect="1" noChangeArrowheads="1"/>
          </p:cNvPicPr>
          <p:nvPr/>
        </p:nvPicPr>
        <p:blipFill>
          <a:blip r:embed="rId2" cstate="print"/>
          <a:srcRect/>
          <a:stretch>
            <a:fillRect/>
          </a:stretch>
        </p:blipFill>
        <p:spPr bwMode="auto">
          <a:xfrm>
            <a:off x="762000" y="2438400"/>
            <a:ext cx="7162800" cy="1143000"/>
          </a:xfrm>
          <a:prstGeom prst="rect">
            <a:avLst/>
          </a:prstGeom>
          <a:noFill/>
          <a:ln w="9525">
            <a:noFill/>
            <a:miter lim="800000"/>
            <a:headEnd/>
            <a:tailEnd/>
          </a:ln>
        </p:spPr>
      </p:pic>
      <p:pic>
        <p:nvPicPr>
          <p:cNvPr id="57347" name="Picture 3"/>
          <p:cNvPicPr>
            <a:picLocks noChangeAspect="1" noChangeArrowheads="1"/>
          </p:cNvPicPr>
          <p:nvPr/>
        </p:nvPicPr>
        <p:blipFill>
          <a:blip r:embed="rId3" cstate="print"/>
          <a:srcRect/>
          <a:stretch>
            <a:fillRect/>
          </a:stretch>
        </p:blipFill>
        <p:spPr bwMode="auto">
          <a:xfrm>
            <a:off x="457200" y="4267200"/>
            <a:ext cx="82296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min case photo\original.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4908" y="228600"/>
            <a:ext cx="2779928" cy="707886"/>
          </a:xfrm>
          <a:prstGeom prst="rect">
            <a:avLst/>
          </a:prstGeom>
        </p:spPr>
        <p:txBody>
          <a:bodyPr wrap="none">
            <a:spAutoFit/>
          </a:bodyPr>
          <a:lstStyle/>
          <a:p>
            <a:pPr algn="ctr"/>
            <a:r>
              <a:rPr lang="en-US" sz="4000" b="1" dirty="0" smtClean="0">
                <a:solidFill>
                  <a:srgbClr val="FFFF00"/>
                </a:solidFill>
                <a:effectLst>
                  <a:glow rad="228600">
                    <a:srgbClr val="00B0F0">
                      <a:alpha val="40000"/>
                    </a:srgbClr>
                  </a:glow>
                  <a:outerShdw blurRad="38100" dist="38100" dir="2700000" algn="tl">
                    <a:srgbClr val="000000">
                      <a:alpha val="43137"/>
                    </a:srgbClr>
                  </a:outerShdw>
                </a:effectLst>
              </a:rPr>
              <a:t>Objectives</a:t>
            </a:r>
          </a:p>
        </p:txBody>
      </p:sp>
      <p:cxnSp>
        <p:nvCxnSpPr>
          <p:cNvPr id="3" name="Straight Connector 2"/>
          <p:cNvCxnSpPr/>
          <p:nvPr/>
        </p:nvCxnSpPr>
        <p:spPr>
          <a:xfrm>
            <a:off x="381000" y="9144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81000" y="1600200"/>
            <a:ext cx="8534400" cy="4154984"/>
          </a:xfrm>
          <a:prstGeom prst="rect">
            <a:avLst/>
          </a:prstGeom>
        </p:spPr>
        <p:txBody>
          <a:bodyPr wrap="square">
            <a:spAutoFit/>
          </a:bodyPr>
          <a:lstStyle/>
          <a:p>
            <a:pPr>
              <a:buFont typeface="Arial" pitchFamily="34" charset="0"/>
              <a:buChar char="•"/>
            </a:pPr>
            <a:r>
              <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Increase the voltage level at the consumer terminals , </a:t>
            </a:r>
          </a:p>
          <a:p>
            <a:r>
              <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decrease the losses in the network and  minimize the</a:t>
            </a:r>
          </a:p>
          <a:p>
            <a:r>
              <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penalties by improve the power factor through several </a:t>
            </a:r>
          </a:p>
          <a:p>
            <a:r>
              <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steps:</a:t>
            </a:r>
          </a:p>
          <a:p>
            <a:endPar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endParaRPr>
          </a:p>
          <a:p>
            <a:endPar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endParaRPr>
          </a:p>
          <a:p>
            <a:endPar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endParaRPr>
          </a:p>
          <a:p>
            <a:endPar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endParaRPr>
          </a:p>
          <a:p>
            <a:endPar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endParaRPr>
          </a:p>
          <a:p>
            <a:pPr>
              <a:buFont typeface="Arial" pitchFamily="34" charset="0"/>
              <a:buChar char="•"/>
            </a:pPr>
            <a:r>
              <a:rPr lang="en-US" sz="24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Design a solar energy system to support the network with it .</a:t>
            </a:r>
          </a:p>
        </p:txBody>
      </p:sp>
      <p:sp>
        <p:nvSpPr>
          <p:cNvPr id="5" name="Rectangle 4"/>
          <p:cNvSpPr/>
          <p:nvPr/>
        </p:nvSpPr>
        <p:spPr>
          <a:xfrm>
            <a:off x="838200" y="3200400"/>
            <a:ext cx="7543800" cy="1384995"/>
          </a:xfrm>
          <a:prstGeom prst="rect">
            <a:avLst/>
          </a:prstGeom>
        </p:spPr>
        <p:txBody>
          <a:bodyPr wrap="square">
            <a:spAutoFit/>
          </a:bodyPr>
          <a:lstStyle/>
          <a:p>
            <a:pPr marL="342900" indent="-342900">
              <a:buFont typeface="+mj-lt"/>
              <a:buAutoNum type="arabicPeriod"/>
            </a:pPr>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Buses.</a:t>
            </a:r>
          </a:p>
          <a:p>
            <a:pPr marL="342900" indent="-342900">
              <a:buFont typeface="+mj-lt"/>
              <a:buAutoNum type="arabicPeriod"/>
            </a:pPr>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Transformer Taps.</a:t>
            </a:r>
          </a:p>
          <a:p>
            <a:pPr marL="342900" indent="-342900">
              <a:buFont typeface="+mj-lt"/>
              <a:buAutoNum type="arabicPeriod"/>
            </a:pPr>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Capacitor Banks (Compensation).</a:t>
            </a:r>
            <a:endParaRPr lang="en-US" sz="2800"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90600"/>
            <a:ext cx="8534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Increase the tap ratio of the Transformers to 2.5 % :</a:t>
            </a:r>
          </a:p>
        </p:txBody>
      </p:sp>
      <p:pic>
        <p:nvPicPr>
          <p:cNvPr id="58370" name="Picture 2"/>
          <p:cNvPicPr>
            <a:picLocks noChangeAspect="1" noChangeArrowheads="1"/>
          </p:cNvPicPr>
          <p:nvPr/>
        </p:nvPicPr>
        <p:blipFill>
          <a:blip r:embed="rId2" cstate="print"/>
          <a:srcRect/>
          <a:stretch>
            <a:fillRect/>
          </a:stretch>
        </p:blipFill>
        <p:spPr bwMode="auto">
          <a:xfrm>
            <a:off x="533400" y="1524000"/>
            <a:ext cx="80010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4" name="Straight Connector 3"/>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7" name="Rectangle 6"/>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59394" name="Picture 2"/>
          <p:cNvPicPr>
            <a:picLocks noChangeAspect="1" noChangeArrowheads="1"/>
          </p:cNvPicPr>
          <p:nvPr/>
        </p:nvPicPr>
        <p:blipFill>
          <a:blip r:embed="rId2" cstate="print"/>
          <a:srcRect/>
          <a:stretch>
            <a:fillRect/>
          </a:stretch>
        </p:blipFill>
        <p:spPr bwMode="auto">
          <a:xfrm>
            <a:off x="990600" y="1447800"/>
            <a:ext cx="7239000" cy="1371600"/>
          </a:xfrm>
          <a:prstGeom prst="rect">
            <a:avLst/>
          </a:prstGeom>
          <a:noFill/>
          <a:ln w="9525">
            <a:noFill/>
            <a:miter lim="800000"/>
            <a:headEnd/>
            <a:tailEnd/>
          </a:ln>
        </p:spPr>
      </p:pic>
      <p:pic>
        <p:nvPicPr>
          <p:cNvPr id="59395" name="Picture 3"/>
          <p:cNvPicPr>
            <a:picLocks noChangeAspect="1" noChangeArrowheads="1"/>
          </p:cNvPicPr>
          <p:nvPr/>
        </p:nvPicPr>
        <p:blipFill>
          <a:blip r:embed="rId3" cstate="print"/>
          <a:srcRect/>
          <a:stretch>
            <a:fillRect/>
          </a:stretch>
        </p:blipFill>
        <p:spPr bwMode="auto">
          <a:xfrm>
            <a:off x="533400" y="3505200"/>
            <a:ext cx="80772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min case photo\min tap 2.5%.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8610600" cy="584775"/>
          </a:xfrm>
          <a:prstGeom prst="rect">
            <a:avLst/>
          </a:prstGeom>
        </p:spPr>
        <p:txBody>
          <a:bodyPr wrap="square">
            <a:spAutoFit/>
          </a:bodyPr>
          <a:lstStyle/>
          <a:p>
            <a:pPr marL="342900" indent="-342900">
              <a:buFont typeface="Wingdings" pitchFamily="2" charset="2"/>
              <a:buChar char="q"/>
            </a:pPr>
            <a:r>
              <a:rPr lang="en-US" sz="32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Power Factor Improvement :</a:t>
            </a:r>
          </a:p>
        </p:txBody>
      </p:sp>
      <p:sp>
        <p:nvSpPr>
          <p:cNvPr id="3" name="Rectangle 2"/>
          <p:cNvSpPr/>
          <p:nvPr/>
        </p:nvSpPr>
        <p:spPr>
          <a:xfrm>
            <a:off x="304800" y="609600"/>
            <a:ext cx="7697941" cy="400110"/>
          </a:xfrm>
          <a:prstGeom prst="rect">
            <a:avLst/>
          </a:prstGeom>
        </p:spPr>
        <p:txBody>
          <a:bodyPr wrap="none">
            <a:spAutoFit/>
          </a:bodyPr>
          <a:lstStyle/>
          <a:p>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The result of load flow after </a:t>
            </a:r>
            <a:r>
              <a:rPr lang="en-US" sz="2000" b="1" dirty="0" err="1" smtClean="0">
                <a:solidFill>
                  <a:srgbClr val="FFFF00"/>
                </a:solidFill>
                <a:effectLst>
                  <a:glow rad="228600">
                    <a:schemeClr val="accent1">
                      <a:satMod val="175000"/>
                      <a:alpha val="40000"/>
                    </a:schemeClr>
                  </a:glow>
                  <a:outerShdw blurRad="38100" dist="38100" dir="2700000" algn="tl">
                    <a:srgbClr val="000000">
                      <a:alpha val="43137"/>
                    </a:srgbClr>
                  </a:outerShdw>
                </a:effectLst>
              </a:rPr>
              <a:t>after</a:t>
            </a:r>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adding the capacitor banks :</a:t>
            </a:r>
          </a:p>
        </p:txBody>
      </p:sp>
      <p:pic>
        <p:nvPicPr>
          <p:cNvPr id="60418" name="Picture 2"/>
          <p:cNvPicPr>
            <a:picLocks noChangeAspect="1" noChangeArrowheads="1"/>
          </p:cNvPicPr>
          <p:nvPr/>
        </p:nvPicPr>
        <p:blipFill>
          <a:blip r:embed="rId2" cstate="print"/>
          <a:srcRect/>
          <a:stretch>
            <a:fillRect/>
          </a:stretch>
        </p:blipFill>
        <p:spPr bwMode="auto">
          <a:xfrm>
            <a:off x="381000" y="1066800"/>
            <a:ext cx="82296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61442" name="Picture 2"/>
          <p:cNvPicPr>
            <a:picLocks noChangeAspect="1" noChangeArrowheads="1"/>
          </p:cNvPicPr>
          <p:nvPr/>
        </p:nvPicPr>
        <p:blipFill>
          <a:blip r:embed="rId2" cstate="print"/>
          <a:srcRect/>
          <a:stretch>
            <a:fillRect/>
          </a:stretch>
        </p:blipFill>
        <p:spPr bwMode="auto">
          <a:xfrm>
            <a:off x="685800" y="1447800"/>
            <a:ext cx="8001000" cy="1295400"/>
          </a:xfrm>
          <a:prstGeom prst="rect">
            <a:avLst/>
          </a:prstGeom>
          <a:noFill/>
          <a:ln w="9525">
            <a:noFill/>
            <a:miter lim="800000"/>
            <a:headEnd/>
            <a:tailEnd/>
          </a:ln>
        </p:spPr>
      </p:pic>
      <p:pic>
        <p:nvPicPr>
          <p:cNvPr id="61443" name="Picture 3"/>
          <p:cNvPicPr>
            <a:picLocks noChangeAspect="1" noChangeArrowheads="1"/>
          </p:cNvPicPr>
          <p:nvPr/>
        </p:nvPicPr>
        <p:blipFill>
          <a:blip r:embed="rId3" cstate="print"/>
          <a:srcRect/>
          <a:stretch>
            <a:fillRect/>
          </a:stretch>
        </p:blipFill>
        <p:spPr bwMode="auto">
          <a:xfrm>
            <a:off x="533400" y="3581400"/>
            <a:ext cx="81534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min case photo\min add C+ tap.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81000" y="914400"/>
            <a:ext cx="87630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voltage level improvement :</a:t>
            </a:r>
          </a:p>
        </p:txBody>
      </p:sp>
      <p:pic>
        <p:nvPicPr>
          <p:cNvPr id="62466" name="Picture 2"/>
          <p:cNvPicPr>
            <a:picLocks noChangeAspect="1" noChangeArrowheads="1"/>
          </p:cNvPicPr>
          <p:nvPr/>
        </p:nvPicPr>
        <p:blipFill>
          <a:blip r:embed="rId2" cstate="print"/>
          <a:srcRect/>
          <a:stretch>
            <a:fillRect/>
          </a:stretch>
        </p:blipFill>
        <p:spPr bwMode="auto">
          <a:xfrm>
            <a:off x="381000" y="1371600"/>
            <a:ext cx="83820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pic>
        <p:nvPicPr>
          <p:cNvPr id="63490" name="Picture 2"/>
          <p:cNvPicPr>
            <a:picLocks noChangeAspect="1" noChangeArrowheads="1"/>
          </p:cNvPicPr>
          <p:nvPr/>
        </p:nvPicPr>
        <p:blipFill>
          <a:blip r:embed="rId2" cstate="print"/>
          <a:srcRect/>
          <a:stretch>
            <a:fillRect/>
          </a:stretch>
        </p:blipFill>
        <p:spPr bwMode="auto">
          <a:xfrm>
            <a:off x="914400" y="1524000"/>
            <a:ext cx="7239000" cy="1371600"/>
          </a:xfrm>
          <a:prstGeom prst="rect">
            <a:avLst/>
          </a:prstGeom>
          <a:noFill/>
          <a:ln w="9525">
            <a:noFill/>
            <a:miter lim="800000"/>
            <a:headEnd/>
            <a:tailEnd/>
          </a:ln>
        </p:spPr>
      </p:pic>
      <p:pic>
        <p:nvPicPr>
          <p:cNvPr id="63491" name="Picture 3"/>
          <p:cNvPicPr>
            <a:picLocks noChangeAspect="1" noChangeArrowheads="1"/>
          </p:cNvPicPr>
          <p:nvPr/>
        </p:nvPicPr>
        <p:blipFill>
          <a:blip r:embed="rId3" cstate="print"/>
          <a:srcRect/>
          <a:stretch>
            <a:fillRect/>
          </a:stretch>
        </p:blipFill>
        <p:spPr bwMode="auto">
          <a:xfrm>
            <a:off x="609600" y="3505200"/>
            <a:ext cx="80772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Graduation Project 2\min case photo\adding C without Tap 2.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896" y="115669"/>
            <a:ext cx="536557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80621" y="2057400"/>
            <a:ext cx="9444379" cy="1846659"/>
          </a:xfrm>
          <a:prstGeom prst="rect">
            <a:avLst/>
          </a:prstGeom>
        </p:spPr>
        <p:txBody>
          <a:bodyPr wrap="square">
            <a:spAutoFit/>
          </a:bodyPr>
          <a:lstStyle/>
          <a:p>
            <a:r>
              <a:rPr lang="en-US" sz="2400" b="1" dirty="0" smtClean="0">
                <a:solidFill>
                  <a:srgbClr val="B6DF89"/>
                </a:solidFill>
              </a:rPr>
              <a:t>After adding the capacitor banks  the losses in the network </a:t>
            </a:r>
          </a:p>
          <a:p>
            <a:r>
              <a:rPr lang="en-US" sz="2400" b="1" dirty="0" smtClean="0">
                <a:solidFill>
                  <a:srgbClr val="B6DF89"/>
                </a:solidFill>
              </a:rPr>
              <a:t>decrease and the total current decrease</a:t>
            </a:r>
          </a:p>
          <a:p>
            <a:endParaRPr lang="en-US" b="1" dirty="0" smtClean="0"/>
          </a:p>
          <a:p>
            <a:r>
              <a:rPr lang="en-US" sz="2400" dirty="0" smtClean="0">
                <a:solidFill>
                  <a:srgbClr val="FFFF00"/>
                </a:solidFill>
              </a:rPr>
              <a:t>- The losses before= 0.006 MW, and the swing current = 9.91 A.</a:t>
            </a:r>
          </a:p>
          <a:p>
            <a:r>
              <a:rPr lang="en-US" sz="2400" dirty="0" smtClean="0">
                <a:solidFill>
                  <a:srgbClr val="FFFF00"/>
                </a:solidFill>
              </a:rPr>
              <a:t>- The losses after=0.005 MW, and the swing current =   9.57A.</a:t>
            </a:r>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67368" y="228600"/>
            <a:ext cx="3575018" cy="707886"/>
          </a:xfrm>
          <a:prstGeom prst="rect">
            <a:avLst/>
          </a:prstGeom>
        </p:spPr>
        <p:txBody>
          <a:bodyPr wrap="none">
            <a:spAutoFit/>
          </a:bodyPr>
          <a:lstStyle/>
          <a:p>
            <a:pPr algn="ctr"/>
            <a:r>
              <a:rPr lang="en-US" sz="4000" b="1" dirty="0" smtClean="0">
                <a:solidFill>
                  <a:srgbClr val="FFFF00"/>
                </a:solidFill>
                <a:effectLst>
                  <a:glow rad="228600">
                    <a:srgbClr val="00B0F0">
                      <a:alpha val="40000"/>
                    </a:srgbClr>
                  </a:glow>
                  <a:outerShdw blurRad="38100" dist="38100" dir="2700000" algn="tl">
                    <a:srgbClr val="000000">
                      <a:alpha val="43137"/>
                    </a:srgbClr>
                  </a:outerShdw>
                </a:effectLst>
              </a:rPr>
              <a:t>The Problems</a:t>
            </a:r>
          </a:p>
        </p:txBody>
      </p:sp>
      <p:cxnSp>
        <p:nvCxnSpPr>
          <p:cNvPr id="3" name="Straight Connector 2"/>
          <p:cNvCxnSpPr/>
          <p:nvPr/>
        </p:nvCxnSpPr>
        <p:spPr>
          <a:xfrm>
            <a:off x="381000" y="9144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533400" y="1447800"/>
            <a:ext cx="8001000" cy="3970318"/>
          </a:xfrm>
          <a:prstGeom prst="rect">
            <a:avLst/>
          </a:prstGeom>
        </p:spPr>
        <p:txBody>
          <a:bodyPr wrap="square">
            <a:spAutoFit/>
          </a:bodyPr>
          <a:lstStyle/>
          <a:p>
            <a:r>
              <a:rPr lang="en-US" sz="2800" dirty="0" smtClean="0">
                <a:solidFill>
                  <a:srgbClr val="FFFF00"/>
                </a:solidFill>
                <a:latin typeface="Constantia" pitchFamily="18" charset="0"/>
              </a:rPr>
              <a:t>Through cooperation with </a:t>
            </a:r>
            <a:r>
              <a:rPr lang="en-US" sz="2800" dirty="0" err="1" smtClean="0">
                <a:solidFill>
                  <a:srgbClr val="FFFF00"/>
                </a:solidFill>
                <a:latin typeface="Constantia" pitchFamily="18" charset="0"/>
              </a:rPr>
              <a:t>Aqraba</a:t>
            </a:r>
            <a:r>
              <a:rPr lang="en-US" sz="2800" dirty="0" smtClean="0">
                <a:solidFill>
                  <a:srgbClr val="FFFF00"/>
                </a:solidFill>
                <a:latin typeface="Constantia" pitchFamily="18" charset="0"/>
              </a:rPr>
              <a:t>  municipality, we were able to know the basic problems in the network </a:t>
            </a:r>
          </a:p>
          <a:p>
            <a:endParaRPr lang="en-US" sz="2800" dirty="0" smtClean="0">
              <a:latin typeface="Constantia" pitchFamily="18" charset="0"/>
            </a:endParaRPr>
          </a:p>
          <a:p>
            <a:pPr>
              <a:buNone/>
            </a:pPr>
            <a:r>
              <a:rPr lang="en-US" sz="2800" dirty="0" smtClean="0">
                <a:solidFill>
                  <a:srgbClr val="FF7D7D"/>
                </a:solidFill>
                <a:latin typeface="Constantia" pitchFamily="18" charset="0"/>
              </a:rPr>
              <a:t>     1. Overload</a:t>
            </a:r>
          </a:p>
          <a:p>
            <a:pPr>
              <a:buNone/>
            </a:pPr>
            <a:r>
              <a:rPr lang="en-US" sz="2800" dirty="0" smtClean="0">
                <a:solidFill>
                  <a:srgbClr val="FF7D7D"/>
                </a:solidFill>
                <a:latin typeface="Constantia" pitchFamily="18" charset="0"/>
              </a:rPr>
              <a:t>     2. Currents</a:t>
            </a:r>
            <a:endParaRPr lang="en-US" sz="2800" dirty="0" smtClean="0">
              <a:solidFill>
                <a:srgbClr val="FF7D7D"/>
              </a:solidFill>
            </a:endParaRPr>
          </a:p>
          <a:p>
            <a:pPr marL="457200" indent="-457200">
              <a:buNone/>
            </a:pPr>
            <a:r>
              <a:rPr lang="en-US" sz="2800" dirty="0" smtClean="0">
                <a:solidFill>
                  <a:srgbClr val="FF7D7D"/>
                </a:solidFill>
                <a:latin typeface="Constantia" pitchFamily="18" charset="0"/>
              </a:rPr>
              <a:t>     3. Low voltage at the consumer terminals</a:t>
            </a:r>
          </a:p>
          <a:p>
            <a:pPr marL="457200" indent="-457200">
              <a:buNone/>
            </a:pPr>
            <a:r>
              <a:rPr lang="en-US" sz="2800" dirty="0" smtClean="0">
                <a:solidFill>
                  <a:srgbClr val="FF7D7D"/>
                </a:solidFill>
                <a:latin typeface="Constantia" pitchFamily="18" charset="0"/>
              </a:rPr>
              <a:t>     5. Penalties because of low power factor </a:t>
            </a:r>
          </a:p>
          <a:p>
            <a:pPr marL="457200" indent="-457200">
              <a:buNone/>
            </a:pPr>
            <a:r>
              <a:rPr lang="en-US" sz="2800" dirty="0" smtClean="0">
                <a:solidFill>
                  <a:srgbClr val="FF7D7D"/>
                </a:solidFill>
                <a:latin typeface="Constantia" pitchFamily="18" charset="0"/>
              </a:rPr>
              <a:t>     6. Sag &amp; Tension problem in the overhead lines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228600" y="914400"/>
            <a:ext cx="2857321" cy="461665"/>
          </a:xfrm>
          <a:prstGeom prst="rect">
            <a:avLst/>
          </a:prstGeom>
        </p:spPr>
        <p:txBody>
          <a:bodyPr wrap="non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Low Voltage Side :</a:t>
            </a:r>
          </a:p>
        </p:txBody>
      </p:sp>
      <p:sp>
        <p:nvSpPr>
          <p:cNvPr id="5" name="Rectangle 4"/>
          <p:cNvSpPr/>
          <p:nvPr/>
        </p:nvSpPr>
        <p:spPr>
          <a:xfrm>
            <a:off x="351208" y="1676400"/>
            <a:ext cx="8792792" cy="3785652"/>
          </a:xfrm>
          <a:prstGeom prst="rect">
            <a:avLst/>
          </a:prstGeom>
        </p:spPr>
        <p:txBody>
          <a:bodyPr wrap="none">
            <a:spAutoFit/>
          </a:bodyPr>
          <a:lstStyle/>
          <a:p>
            <a:r>
              <a:rPr lang="en-US" sz="2400" dirty="0" smtClean="0">
                <a:solidFill>
                  <a:srgbClr val="FFFF00"/>
                </a:solidFill>
              </a:rPr>
              <a:t>Most of the problems of the electrical networks are located in </a:t>
            </a:r>
          </a:p>
          <a:p>
            <a:r>
              <a:rPr lang="en-US" sz="2400" dirty="0" smtClean="0">
                <a:solidFill>
                  <a:srgbClr val="FFFF00"/>
                </a:solidFill>
              </a:rPr>
              <a:t>the low voltage side ( Low Tension Side ) , and the most</a:t>
            </a:r>
          </a:p>
          <a:p>
            <a:r>
              <a:rPr lang="en-US" sz="2400" dirty="0" smtClean="0">
                <a:solidFill>
                  <a:srgbClr val="FFFF00"/>
                </a:solidFill>
              </a:rPr>
              <a:t> important of these problems are : power losses due to the high</a:t>
            </a:r>
          </a:p>
          <a:p>
            <a:r>
              <a:rPr lang="en-US" sz="2400" dirty="0" smtClean="0">
                <a:solidFill>
                  <a:srgbClr val="FFFF00"/>
                </a:solidFill>
              </a:rPr>
              <a:t> current value in this side, and the drop voltage.</a:t>
            </a:r>
          </a:p>
          <a:p>
            <a:r>
              <a:rPr lang="en-US" sz="2400" dirty="0" smtClean="0">
                <a:solidFill>
                  <a:srgbClr val="FFFF00"/>
                </a:solidFill>
              </a:rPr>
              <a:t>In this chapter and in the next chapter the network in low</a:t>
            </a:r>
          </a:p>
          <a:p>
            <a:r>
              <a:rPr lang="en-US" sz="2400" dirty="0" smtClean="0">
                <a:solidFill>
                  <a:srgbClr val="FFFF00"/>
                </a:solidFill>
              </a:rPr>
              <a:t> voltage will be studied.</a:t>
            </a:r>
          </a:p>
          <a:p>
            <a:r>
              <a:rPr lang="en-US" sz="2400" dirty="0" smtClean="0">
                <a:solidFill>
                  <a:srgbClr val="FFFF00"/>
                </a:solidFill>
              </a:rPr>
              <a:t>We measured the load ( Real Power, Current for each phase,</a:t>
            </a:r>
          </a:p>
          <a:p>
            <a:r>
              <a:rPr lang="en-US" sz="2400" dirty="0" smtClean="0">
                <a:solidFill>
                  <a:srgbClr val="FFFF00"/>
                </a:solidFill>
              </a:rPr>
              <a:t> power factor) for each feeder of each transformer in max. and</a:t>
            </a:r>
          </a:p>
          <a:p>
            <a:r>
              <a:rPr lang="en-US" sz="2400" dirty="0" smtClean="0">
                <a:solidFill>
                  <a:srgbClr val="FFFF00"/>
                </a:solidFill>
              </a:rPr>
              <a:t> min. case.</a:t>
            </a:r>
          </a:p>
          <a:p>
            <a:endParaRPr lang="en-US" sz="2400" b="1" dirty="0" smtClean="0">
              <a:solidFill>
                <a:srgbClr val="92D050"/>
              </a:solidFill>
              <a:effectLst>
                <a:glow rad="228600">
                  <a:schemeClr val="accent1">
                    <a:satMod val="175000"/>
                    <a:alpha val="40000"/>
                  </a:schemeClr>
                </a:glow>
                <a:outerShdw blurRad="38100" dist="38100" dir="2700000" algn="tl">
                  <a:srgbClr val="000000">
                    <a:alpha val="43137"/>
                  </a:srgbClr>
                </a:outerShdw>
              </a:effectLst>
            </a:endParaRPr>
          </a:p>
        </p:txBody>
      </p:sp>
      <p:pic>
        <p:nvPicPr>
          <p:cNvPr id="6" name="صورة 52"/>
          <p:cNvPicPr/>
          <p:nvPr/>
        </p:nvPicPr>
        <p:blipFill>
          <a:blip r:embed="rId2" cstate="print"/>
          <a:stretch>
            <a:fillRect/>
          </a:stretch>
        </p:blipFill>
        <p:spPr bwMode="auto">
          <a:xfrm>
            <a:off x="5791200" y="4648200"/>
            <a:ext cx="2562225"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81000" y="838200"/>
            <a:ext cx="6146041" cy="461665"/>
          </a:xfrm>
          <a:prstGeom prst="rect">
            <a:avLst/>
          </a:prstGeom>
        </p:spPr>
        <p:txBody>
          <a:bodyPr wrap="non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load at each feeder for some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trasformers</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 </a:t>
            </a:r>
          </a:p>
        </p:txBody>
      </p:sp>
      <p:pic>
        <p:nvPicPr>
          <p:cNvPr id="64514" name="Picture 2"/>
          <p:cNvPicPr>
            <a:picLocks noChangeAspect="1" noChangeArrowheads="1"/>
          </p:cNvPicPr>
          <p:nvPr/>
        </p:nvPicPr>
        <p:blipFill>
          <a:blip r:embed="rId2" cstate="print"/>
          <a:srcRect/>
          <a:stretch>
            <a:fillRect/>
          </a:stretch>
        </p:blipFill>
        <p:spPr bwMode="auto">
          <a:xfrm>
            <a:off x="685800" y="1295400"/>
            <a:ext cx="77724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3416320"/>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Max. Case, the result is shown below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pic>
        <p:nvPicPr>
          <p:cNvPr id="65538" name="Picture 2"/>
          <p:cNvPicPr>
            <a:picLocks noChangeAspect="1" noChangeArrowheads="1"/>
          </p:cNvPicPr>
          <p:nvPr/>
        </p:nvPicPr>
        <p:blipFill>
          <a:blip r:embed="rId2" cstate="print"/>
          <a:srcRect/>
          <a:stretch>
            <a:fillRect/>
          </a:stretch>
        </p:blipFill>
        <p:spPr bwMode="auto">
          <a:xfrm>
            <a:off x="685800" y="1600200"/>
            <a:ext cx="77724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pic>
        <p:nvPicPr>
          <p:cNvPr id="66562" name="Picture 2"/>
          <p:cNvPicPr>
            <a:picLocks noChangeAspect="1" noChangeArrowheads="1"/>
          </p:cNvPicPr>
          <p:nvPr/>
        </p:nvPicPr>
        <p:blipFill>
          <a:blip r:embed="rId2" cstate="print"/>
          <a:srcRect/>
          <a:stretch>
            <a:fillRect/>
          </a:stretch>
        </p:blipFill>
        <p:spPr bwMode="auto">
          <a:xfrm>
            <a:off x="1143000" y="1752600"/>
            <a:ext cx="6324600" cy="1219200"/>
          </a:xfrm>
          <a:prstGeom prst="rect">
            <a:avLst/>
          </a:prstGeom>
          <a:noFill/>
          <a:ln w="9525">
            <a:noFill/>
            <a:miter lim="800000"/>
            <a:headEnd/>
            <a:tailEnd/>
          </a:ln>
        </p:spPr>
      </p:pic>
      <p:pic>
        <p:nvPicPr>
          <p:cNvPr id="66563" name="Picture 3"/>
          <p:cNvPicPr>
            <a:picLocks noChangeAspect="1" noChangeArrowheads="1"/>
          </p:cNvPicPr>
          <p:nvPr/>
        </p:nvPicPr>
        <p:blipFill>
          <a:blip r:embed="rId3" cstate="print"/>
          <a:srcRect/>
          <a:stretch>
            <a:fillRect/>
          </a:stretch>
        </p:blipFill>
        <p:spPr bwMode="auto">
          <a:xfrm>
            <a:off x="609600" y="3657600"/>
            <a:ext cx="78486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52"/>
          <p:cNvPicPr/>
          <p:nvPr/>
        </p:nvPicPr>
        <p:blipFill>
          <a:blip r:embed="rId2" cstate="prin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156821" y="1752600"/>
            <a:ext cx="9444379" cy="4154984"/>
          </a:xfrm>
          <a:prstGeom prst="rect">
            <a:avLst/>
          </a:prstGeom>
        </p:spPr>
        <p:txBody>
          <a:bodyPr wrap="square">
            <a:spAutoFit/>
          </a:bodyPr>
          <a:lstStyle/>
          <a:p>
            <a:r>
              <a:rPr lang="en-US" sz="2400" b="1" dirty="0" smtClean="0">
                <a:solidFill>
                  <a:srgbClr val="FFFF00"/>
                </a:solidFill>
              </a:rPr>
              <a:t>The main problem in  the low level side is the unsymmetrical </a:t>
            </a:r>
          </a:p>
          <a:p>
            <a:r>
              <a:rPr lang="en-US" sz="2400" b="1" dirty="0" smtClean="0">
                <a:solidFill>
                  <a:srgbClr val="FFFF00"/>
                </a:solidFill>
              </a:rPr>
              <a:t>loads between phases which cases many problems :</a:t>
            </a:r>
          </a:p>
          <a:p>
            <a:endParaRPr lang="en-US" sz="2400" b="1" dirty="0" smtClean="0">
              <a:solidFill>
                <a:srgbClr val="FFFF00"/>
              </a:solidFill>
            </a:endParaRPr>
          </a:p>
          <a:p>
            <a:r>
              <a:rPr lang="en-US" sz="2400" dirty="0" smtClean="0">
                <a:solidFill>
                  <a:srgbClr val="00B050"/>
                </a:solidFill>
              </a:rPr>
              <a:t>- </a:t>
            </a:r>
            <a:r>
              <a:rPr lang="en-US" sz="2400" b="1" dirty="0" smtClean="0">
                <a:solidFill>
                  <a:srgbClr val="00B050"/>
                </a:solidFill>
              </a:rPr>
              <a:t>High neutral current.</a:t>
            </a:r>
          </a:p>
          <a:p>
            <a:r>
              <a:rPr lang="en-US" sz="2400" b="1" dirty="0" smtClean="0">
                <a:solidFill>
                  <a:srgbClr val="00B050"/>
                </a:solidFill>
              </a:rPr>
              <a:t>- High drop voltage in feeder which cases low voltage in the consumers.</a:t>
            </a:r>
          </a:p>
          <a:p>
            <a:pPr>
              <a:buFontTx/>
              <a:buChar char="-"/>
            </a:pPr>
            <a:r>
              <a:rPr lang="en-US" sz="2400" b="1" dirty="0" smtClean="0">
                <a:solidFill>
                  <a:srgbClr val="00B050"/>
                </a:solidFill>
              </a:rPr>
              <a:t>High losses in the network</a:t>
            </a:r>
          </a:p>
          <a:p>
            <a:pPr>
              <a:buFontTx/>
              <a:buChar char="-"/>
            </a:pPr>
            <a:endParaRPr lang="en-US" sz="2400" b="1" dirty="0" smtClean="0">
              <a:solidFill>
                <a:srgbClr val="00B050"/>
              </a:solidFill>
            </a:endParaRPr>
          </a:p>
          <a:p>
            <a:r>
              <a:rPr lang="en-US" sz="2400" dirty="0" smtClean="0">
                <a:solidFill>
                  <a:srgbClr val="FF7D7D"/>
                </a:solidFill>
              </a:rPr>
              <a:t>      -  The losses before adding the low voltage side = 0.017 MW.</a:t>
            </a:r>
          </a:p>
          <a:p>
            <a:r>
              <a:rPr lang="en-US" sz="2400" dirty="0" smtClean="0">
                <a:solidFill>
                  <a:srgbClr val="FF7D7D"/>
                </a:solidFill>
              </a:rPr>
              <a:t>      - The losses after adding the low voltage side = 0.178 MW.</a:t>
            </a:r>
          </a:p>
          <a:p>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838200"/>
            <a:ext cx="8534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Increase the tap ratio of the Transformers to 5 % :</a:t>
            </a:r>
          </a:p>
        </p:txBody>
      </p:sp>
      <p:pic>
        <p:nvPicPr>
          <p:cNvPr id="67586" name="Picture 2"/>
          <p:cNvPicPr>
            <a:picLocks noChangeAspect="1" noChangeArrowheads="1"/>
          </p:cNvPicPr>
          <p:nvPr/>
        </p:nvPicPr>
        <p:blipFill>
          <a:blip r:embed="rId2" cstate="print"/>
          <a:srcRect/>
          <a:stretch>
            <a:fillRect/>
          </a:stretch>
        </p:blipFill>
        <p:spPr bwMode="auto">
          <a:xfrm>
            <a:off x="381000" y="1219200"/>
            <a:ext cx="8305800" cy="5019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12954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sp>
        <p:nvSpPr>
          <p:cNvPr id="8" name="Rectangle 7"/>
          <p:cNvSpPr/>
          <p:nvPr/>
        </p:nvSpPr>
        <p:spPr>
          <a:xfrm>
            <a:off x="228600" y="914400"/>
            <a:ext cx="8915400" cy="830997"/>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Max. Case, the result is shown below :</a:t>
            </a:r>
          </a:p>
        </p:txBody>
      </p:sp>
      <p:pic>
        <p:nvPicPr>
          <p:cNvPr id="68610" name="Picture 2"/>
          <p:cNvPicPr>
            <a:picLocks noChangeAspect="1" noChangeArrowheads="1"/>
          </p:cNvPicPr>
          <p:nvPr/>
        </p:nvPicPr>
        <p:blipFill>
          <a:blip r:embed="rId2" cstate="print"/>
          <a:srcRect/>
          <a:stretch>
            <a:fillRect/>
          </a:stretch>
        </p:blipFill>
        <p:spPr bwMode="auto">
          <a:xfrm>
            <a:off x="1295400" y="2286000"/>
            <a:ext cx="6629400" cy="1219200"/>
          </a:xfrm>
          <a:prstGeom prst="rect">
            <a:avLst/>
          </a:prstGeom>
          <a:noFill/>
          <a:ln w="9525">
            <a:noFill/>
            <a:miter lim="800000"/>
            <a:headEnd/>
            <a:tailEnd/>
          </a:ln>
        </p:spPr>
      </p:pic>
      <p:pic>
        <p:nvPicPr>
          <p:cNvPr id="68611" name="Picture 3"/>
          <p:cNvPicPr>
            <a:picLocks noChangeAspect="1" noChangeArrowheads="1"/>
          </p:cNvPicPr>
          <p:nvPr/>
        </p:nvPicPr>
        <p:blipFill>
          <a:blip r:embed="rId3" cstate="print"/>
          <a:srcRect/>
          <a:stretch>
            <a:fillRect/>
          </a:stretch>
        </p:blipFill>
        <p:spPr bwMode="auto">
          <a:xfrm>
            <a:off x="457200" y="4114800"/>
            <a:ext cx="81534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52"/>
          <p:cNvPicPr/>
          <p:nvPr/>
        </p:nvPicPr>
        <p:blipFill>
          <a:blip r:embed="rId2" cstate="print"/>
          <a:stretch>
            <a:fillRect/>
          </a:stretch>
        </p:blipFill>
        <p:spPr bwMode="auto">
          <a:xfrm>
            <a:off x="152400" y="1143000"/>
            <a:ext cx="8839200" cy="5562600"/>
          </a:xfrm>
          <a:prstGeom prst="rect">
            <a:avLst/>
          </a:prstGeom>
          <a:noFill/>
          <a:ln w="9525">
            <a:noFill/>
            <a:miter lim="800000"/>
            <a:headEnd/>
            <a:tailEnd/>
          </a:ln>
        </p:spPr>
      </p:pic>
      <p:sp>
        <p:nvSpPr>
          <p:cNvPr id="3" name="Rectangle 2"/>
          <p:cNvSpPr/>
          <p:nvPr/>
        </p:nvSpPr>
        <p:spPr>
          <a:xfrm>
            <a:off x="533400" y="228600"/>
            <a:ext cx="8610600" cy="923330"/>
          </a:xfrm>
          <a:prstGeom prst="rect">
            <a:avLst/>
          </a:prstGeom>
        </p:spPr>
        <p:txBody>
          <a:bodyPr wrap="square">
            <a:spAutoFit/>
          </a:bodyPr>
          <a:lstStyle/>
          <a:p>
            <a:r>
              <a:rPr lang="en-US" dirty="0" smtClean="0">
                <a:solidFill>
                  <a:srgbClr val="FFFF00"/>
                </a:solidFill>
              </a:rPr>
              <a:t>After changing the taps of the transformers the voltage in the consumers increased, also the voltage drop in the feeders decrease and the losses in the network decrease. </a:t>
            </a:r>
            <a:endParaRPr lang="ar-SA" dirty="0">
              <a:solidFill>
                <a:srgbClr val="FFFF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8610600" cy="584775"/>
          </a:xfrm>
          <a:prstGeom prst="rect">
            <a:avLst/>
          </a:prstGeom>
        </p:spPr>
        <p:txBody>
          <a:bodyPr wrap="square">
            <a:spAutoFit/>
          </a:bodyPr>
          <a:lstStyle/>
          <a:p>
            <a:pPr marL="342900" indent="-342900">
              <a:buFont typeface="Wingdings" pitchFamily="2" charset="2"/>
              <a:buChar char="q"/>
            </a:pPr>
            <a:r>
              <a:rPr lang="en-US" sz="32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Power Factor Improvement :</a:t>
            </a:r>
          </a:p>
        </p:txBody>
      </p:sp>
      <p:sp>
        <p:nvSpPr>
          <p:cNvPr id="3" name="Rectangle 2"/>
          <p:cNvSpPr/>
          <p:nvPr/>
        </p:nvSpPr>
        <p:spPr>
          <a:xfrm>
            <a:off x="304800" y="609600"/>
            <a:ext cx="7697941" cy="400110"/>
          </a:xfrm>
          <a:prstGeom prst="rect">
            <a:avLst/>
          </a:prstGeom>
        </p:spPr>
        <p:txBody>
          <a:bodyPr wrap="none">
            <a:spAutoFit/>
          </a:bodyPr>
          <a:lstStyle/>
          <a:p>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The result of load flow after </a:t>
            </a:r>
            <a:r>
              <a:rPr lang="en-US" sz="2000" b="1" dirty="0" err="1" smtClean="0">
                <a:solidFill>
                  <a:srgbClr val="FFFF00"/>
                </a:solidFill>
                <a:effectLst>
                  <a:glow rad="228600">
                    <a:schemeClr val="accent1">
                      <a:satMod val="175000"/>
                      <a:alpha val="40000"/>
                    </a:schemeClr>
                  </a:glow>
                  <a:outerShdw blurRad="38100" dist="38100" dir="2700000" algn="tl">
                    <a:srgbClr val="000000">
                      <a:alpha val="43137"/>
                    </a:srgbClr>
                  </a:outerShdw>
                </a:effectLst>
              </a:rPr>
              <a:t>after</a:t>
            </a:r>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adding the capacitor banks :</a:t>
            </a:r>
          </a:p>
        </p:txBody>
      </p:sp>
      <p:pic>
        <p:nvPicPr>
          <p:cNvPr id="69634" name="Picture 2"/>
          <p:cNvPicPr>
            <a:picLocks noChangeAspect="1" noChangeArrowheads="1"/>
          </p:cNvPicPr>
          <p:nvPr/>
        </p:nvPicPr>
        <p:blipFill>
          <a:blip r:embed="rId2" cstate="print"/>
          <a:srcRect/>
          <a:stretch>
            <a:fillRect/>
          </a:stretch>
        </p:blipFill>
        <p:spPr bwMode="auto">
          <a:xfrm>
            <a:off x="304800" y="914400"/>
            <a:ext cx="85344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826" y="228600"/>
            <a:ext cx="7690119" cy="707886"/>
          </a:xfrm>
          <a:prstGeom prst="rect">
            <a:avLst/>
          </a:prstGeom>
        </p:spPr>
        <p:txBody>
          <a:bodyPr wrap="none">
            <a:spAutoFit/>
          </a:bodyPr>
          <a:lstStyle/>
          <a:p>
            <a:pPr algn="ctr"/>
            <a:r>
              <a:rPr lang="en-US" sz="4000" b="1" dirty="0" smtClean="0">
                <a:solidFill>
                  <a:srgbClr val="FFFF00"/>
                </a:solidFill>
                <a:effectLst>
                  <a:glow rad="228600">
                    <a:srgbClr val="00B0F0">
                      <a:alpha val="40000"/>
                    </a:srgbClr>
                  </a:glow>
                  <a:outerShdw blurRad="38100" dist="38100" dir="2700000" algn="tl">
                    <a:srgbClr val="000000">
                      <a:alpha val="43137"/>
                    </a:srgbClr>
                  </a:outerShdw>
                </a:effectLst>
              </a:rPr>
              <a:t>Description of </a:t>
            </a:r>
            <a:r>
              <a:rPr lang="en-US" sz="4000" b="1" dirty="0" err="1" smtClean="0">
                <a:solidFill>
                  <a:srgbClr val="FFFF00"/>
                </a:solidFill>
                <a:effectLst>
                  <a:glow rad="228600">
                    <a:srgbClr val="00B0F0">
                      <a:alpha val="40000"/>
                    </a:srgbClr>
                  </a:glow>
                  <a:outerShdw blurRad="38100" dist="38100" dir="2700000" algn="tl">
                    <a:srgbClr val="000000">
                      <a:alpha val="43137"/>
                    </a:srgbClr>
                  </a:outerShdw>
                </a:effectLst>
              </a:rPr>
              <a:t>Aqraba</a:t>
            </a:r>
            <a:r>
              <a:rPr lang="en-US" sz="4000" b="1" dirty="0" smtClean="0">
                <a:solidFill>
                  <a:srgbClr val="FFFF00"/>
                </a:solidFill>
                <a:effectLst>
                  <a:glow rad="228600">
                    <a:srgbClr val="00B0F0">
                      <a:alpha val="40000"/>
                    </a:srgbClr>
                  </a:glow>
                  <a:outerShdw blurRad="38100" dist="38100" dir="2700000" algn="tl">
                    <a:srgbClr val="000000">
                      <a:alpha val="43137"/>
                    </a:srgbClr>
                  </a:outerShdw>
                </a:effectLst>
              </a:rPr>
              <a:t> Network</a:t>
            </a:r>
          </a:p>
        </p:txBody>
      </p:sp>
      <p:cxnSp>
        <p:nvCxnSpPr>
          <p:cNvPr id="3" name="Straight Connector 2"/>
          <p:cNvCxnSpPr/>
          <p:nvPr/>
        </p:nvCxnSpPr>
        <p:spPr>
          <a:xfrm>
            <a:off x="381000" y="9144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18433" name="Rectangle 1"/>
          <p:cNvSpPr>
            <a:spLocks noChangeArrowheads="1"/>
          </p:cNvSpPr>
          <p:nvPr/>
        </p:nvSpPr>
        <p:spPr bwMode="auto">
          <a:xfrm>
            <a:off x="228600" y="1219200"/>
            <a:ext cx="89154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Wingdings" pitchFamily="2" charset="2"/>
              <a:buChar char="Ø"/>
              <a:tabLst>
                <a:tab pos="1892300" algn="l"/>
              </a:tabLst>
            </a:pPr>
            <a:r>
              <a:rPr kumimoji="0" lang="en-US" sz="2400" b="1" i="0" u="none" strike="noStrike" cap="none" normalizeH="0" baseline="0" dirty="0" err="1" smtClean="0">
                <a:ln>
                  <a:noFill/>
                </a:ln>
                <a:solidFill>
                  <a:srgbClr val="FFC000"/>
                </a:solidFill>
                <a:effectLst/>
                <a:latin typeface="Calibri" pitchFamily="34" charset="0"/>
                <a:ea typeface="Calibri" pitchFamily="34" charset="0"/>
                <a:cs typeface="Times New Roman" pitchFamily="18" charset="0"/>
              </a:rPr>
              <a:t>Aqraba</a:t>
            </a:r>
            <a:r>
              <a:rPr kumimoji="0" lang="en-US" sz="2400" b="1" i="0" u="none" strike="noStrike" cap="none" normalizeH="0" baseline="0" dirty="0" smtClean="0">
                <a:ln>
                  <a:noFill/>
                </a:ln>
                <a:solidFill>
                  <a:srgbClr val="FFC000"/>
                </a:solidFill>
                <a:effectLst/>
                <a:latin typeface="Calibri" pitchFamily="34" charset="0"/>
                <a:ea typeface="Calibri" pitchFamily="34" charset="0"/>
                <a:cs typeface="Times New Roman" pitchFamily="18" charset="0"/>
              </a:rPr>
              <a:t> Electrical Network is provided by Israel electrical company (IEC) through an over head transmission line of 33 kV. The max demand is reached (2MW).</a:t>
            </a:r>
            <a:endParaRPr kumimoji="0" lang="en-US" sz="2400" b="1" i="0" u="none" strike="noStrike" cap="none" normalizeH="0" baseline="0" dirty="0" smtClean="0">
              <a:ln>
                <a:noFill/>
              </a:ln>
              <a:solidFill>
                <a:srgbClr val="FFC000"/>
              </a:solidFill>
              <a:effectLst/>
              <a:latin typeface="Calibri"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Ø"/>
              <a:tabLst>
                <a:tab pos="1892300" algn="l"/>
              </a:tabLst>
            </a:pPr>
            <a:r>
              <a:rPr kumimoji="0" lang="en-US" sz="2400" b="1" i="0" u="none" strike="noStrike" cap="none" normalizeH="0" baseline="0" dirty="0" smtClean="0">
                <a:ln>
                  <a:noFill/>
                </a:ln>
                <a:solidFill>
                  <a:srgbClr val="FFFF00"/>
                </a:solidFill>
                <a:effectLst/>
                <a:latin typeface="Calibri" pitchFamily="34" charset="0"/>
                <a:ea typeface="Calibri" pitchFamily="34" charset="0"/>
                <a:cs typeface="Times New Roman" pitchFamily="18" charset="0"/>
              </a:rPr>
              <a:t>The  main supply for </a:t>
            </a:r>
            <a:r>
              <a:rPr kumimoji="0" lang="en-US" sz="2400" b="1" i="0" u="none" strike="noStrike" cap="none" normalizeH="0" baseline="0" dirty="0" err="1" smtClean="0">
                <a:ln>
                  <a:noFill/>
                </a:ln>
                <a:solidFill>
                  <a:srgbClr val="FFFF00"/>
                </a:solidFill>
                <a:effectLst/>
                <a:latin typeface="Calibri" pitchFamily="34" charset="0"/>
                <a:ea typeface="Calibri" pitchFamily="34" charset="0"/>
                <a:cs typeface="Times New Roman" pitchFamily="18" charset="0"/>
              </a:rPr>
              <a:t>Aqraba</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Times New Roman" pitchFamily="18" charset="0"/>
              </a:rPr>
              <a:t> electrical distribution network   in the </a:t>
            </a:r>
            <a:r>
              <a:rPr kumimoji="0" lang="en-US" sz="2400" b="1" i="0" u="none" strike="noStrike" cap="none" normalizeH="0" baseline="0" dirty="0" err="1" smtClean="0">
                <a:ln>
                  <a:noFill/>
                </a:ln>
                <a:solidFill>
                  <a:srgbClr val="FFFF00"/>
                </a:solidFill>
                <a:effectLst/>
                <a:latin typeface="Calibri" pitchFamily="34" charset="0"/>
                <a:ea typeface="Times New Roman" pitchFamily="18" charset="0"/>
                <a:cs typeface="Arial" pitchFamily="34" charset="0"/>
              </a:rPr>
              <a:t>Za'tara</a:t>
            </a:r>
            <a:r>
              <a:rPr kumimoji="0" lang="en-US" sz="2400" b="1" i="0" u="none" strike="noStrike" cap="none" normalizeH="0" baseline="0" dirty="0" smtClean="0">
                <a:ln>
                  <a:noFill/>
                </a:ln>
                <a:solidFill>
                  <a:srgbClr val="FFFF00"/>
                </a:solidFill>
                <a:effectLst/>
                <a:latin typeface="Calibri" pitchFamily="34" charset="0"/>
                <a:ea typeface="Times New Roman" pitchFamily="18" charset="0"/>
                <a:cs typeface="Arial" pitchFamily="34" charset="0"/>
              </a:rPr>
              <a:t> Street</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Times New Roman" pitchFamily="18" charset="0"/>
              </a:rPr>
              <a:t>.. And the voltage of the existing distribution networks are 33 KV only.IEC supplies electricity to the electrified communities by 33 KV by overhead lines .</a:t>
            </a:r>
            <a:endParaRPr kumimoji="0" lang="en-US" sz="2400" b="1" i="0" u="none" strike="noStrike" cap="none" normalizeH="0" baseline="0" dirty="0" smtClean="0">
              <a:ln>
                <a:noFill/>
              </a:ln>
              <a:solidFill>
                <a:srgbClr val="FFFF00"/>
              </a:solidFill>
              <a:effectLst/>
              <a:latin typeface="Calibri" pitchFamily="34" charset="0"/>
              <a:cs typeface="Arial" pitchFamily="34" charset="0"/>
            </a:endParaRPr>
          </a:p>
        </p:txBody>
      </p:sp>
      <p:sp>
        <p:nvSpPr>
          <p:cNvPr id="18434" name="Rectangle 2"/>
          <p:cNvSpPr>
            <a:spLocks noChangeArrowheads="1"/>
          </p:cNvSpPr>
          <p:nvPr/>
        </p:nvSpPr>
        <p:spPr bwMode="auto">
          <a:xfrm>
            <a:off x="228600" y="3886200"/>
            <a:ext cx="86868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Wingdings" pitchFamily="2" charset="2"/>
              <a:buChar char="Ø"/>
              <a:tabLst/>
            </a:pPr>
            <a:r>
              <a:rPr kumimoji="0" lang="en-US" sz="2400" b="1" i="0" u="none" strike="noStrike" cap="none" normalizeH="0" baseline="0" dirty="0" err="1" smtClean="0">
                <a:ln>
                  <a:noFill/>
                </a:ln>
                <a:solidFill>
                  <a:srgbClr val="FF7D7D"/>
                </a:solidFill>
                <a:effectLst/>
                <a:latin typeface="Calibri" pitchFamily="34" charset="0"/>
                <a:ea typeface="Calibri" pitchFamily="34" charset="0"/>
                <a:cs typeface="Times New Roman" pitchFamily="18" charset="0"/>
              </a:rPr>
              <a:t>Aqraba</a:t>
            </a:r>
            <a:r>
              <a:rPr kumimoji="0" lang="en-US" sz="2400" b="1" i="0" u="none" strike="noStrike" cap="none" normalizeH="0" baseline="0" dirty="0" smtClean="0">
                <a:ln>
                  <a:noFill/>
                </a:ln>
                <a:solidFill>
                  <a:srgbClr val="FF7D7D"/>
                </a:solidFill>
                <a:effectLst/>
                <a:latin typeface="Calibri" pitchFamily="34" charset="0"/>
                <a:ea typeface="Calibri" pitchFamily="34" charset="0"/>
                <a:cs typeface="Times New Roman" pitchFamily="18" charset="0"/>
              </a:rPr>
              <a:t> electrical network consists of   18 (33/0.4 KV) distribution transformers.</a:t>
            </a:r>
            <a:endParaRPr kumimoji="0" lang="en-US" sz="2400" b="1" i="0" u="none" strike="noStrike" cap="none" normalizeH="0" baseline="0" dirty="0" smtClean="0">
              <a:ln>
                <a:noFill/>
              </a:ln>
              <a:solidFill>
                <a:srgbClr val="FF7D7D"/>
              </a:solidFill>
              <a:effectLst/>
              <a:latin typeface="Calibri" pitchFamily="34" charset="0"/>
              <a:cs typeface="Arial" pitchFamily="34" charset="0"/>
            </a:endParaRPr>
          </a:p>
        </p:txBody>
      </p:sp>
      <p:pic>
        <p:nvPicPr>
          <p:cNvPr id="6" name="Picture 5" descr="C:\Users\JEHAD\images (3).jpg"/>
          <p:cNvPicPr/>
          <p:nvPr/>
        </p:nvPicPr>
        <p:blipFill>
          <a:blip r:embed="rId2" cstate="print"/>
          <a:srcRect/>
          <a:stretch>
            <a:fillRect/>
          </a:stretch>
        </p:blipFill>
        <p:spPr bwMode="auto">
          <a:xfrm>
            <a:off x="5410200" y="4343400"/>
            <a:ext cx="31242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12954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sp>
        <p:nvSpPr>
          <p:cNvPr id="8" name="Rectangle 7"/>
          <p:cNvSpPr/>
          <p:nvPr/>
        </p:nvSpPr>
        <p:spPr>
          <a:xfrm>
            <a:off x="228600" y="914400"/>
            <a:ext cx="8915400" cy="830997"/>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Max. Case, the result is shown below :</a:t>
            </a:r>
          </a:p>
        </p:txBody>
      </p:sp>
      <p:pic>
        <p:nvPicPr>
          <p:cNvPr id="70658" name="Picture 2"/>
          <p:cNvPicPr>
            <a:picLocks noChangeAspect="1" noChangeArrowheads="1"/>
          </p:cNvPicPr>
          <p:nvPr/>
        </p:nvPicPr>
        <p:blipFill>
          <a:blip r:embed="rId2" cstate="print"/>
          <a:srcRect/>
          <a:stretch>
            <a:fillRect/>
          </a:stretch>
        </p:blipFill>
        <p:spPr bwMode="auto">
          <a:xfrm>
            <a:off x="1219200" y="2133600"/>
            <a:ext cx="6858000" cy="1371600"/>
          </a:xfrm>
          <a:prstGeom prst="rect">
            <a:avLst/>
          </a:prstGeom>
          <a:noFill/>
          <a:ln w="9525">
            <a:noFill/>
            <a:miter lim="800000"/>
            <a:headEnd/>
            <a:tailEnd/>
          </a:ln>
        </p:spPr>
      </p:pic>
      <p:pic>
        <p:nvPicPr>
          <p:cNvPr id="70659" name="Picture 3"/>
          <p:cNvPicPr>
            <a:picLocks noChangeAspect="1" noChangeArrowheads="1"/>
          </p:cNvPicPr>
          <p:nvPr/>
        </p:nvPicPr>
        <p:blipFill>
          <a:blip r:embed="rId3" cstate="print"/>
          <a:srcRect/>
          <a:stretch>
            <a:fillRect/>
          </a:stretch>
        </p:blipFill>
        <p:spPr bwMode="auto">
          <a:xfrm>
            <a:off x="304800" y="3962400"/>
            <a:ext cx="84582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71271"/>
            <a:ext cx="8610600" cy="1200329"/>
          </a:xfrm>
          <a:prstGeom prst="rect">
            <a:avLst/>
          </a:prstGeom>
        </p:spPr>
        <p:txBody>
          <a:bodyPr wrap="square">
            <a:spAutoFit/>
          </a:bodyPr>
          <a:lstStyle/>
          <a:p>
            <a:r>
              <a:rPr lang="en-US" dirty="0" smtClean="0">
                <a:solidFill>
                  <a:srgbClr val="FFFF00"/>
                </a:solidFill>
              </a:rPr>
              <a:t>After increasing the tap ratio and adding the capacitor banks  the losses in the network decrease</a:t>
            </a:r>
            <a:r>
              <a:rPr lang="en-US" b="1" dirty="0" smtClean="0">
                <a:solidFill>
                  <a:srgbClr val="FFFF00"/>
                </a:solidFill>
              </a:rPr>
              <a:t> </a:t>
            </a:r>
            <a:r>
              <a:rPr lang="en-US" dirty="0" smtClean="0">
                <a:solidFill>
                  <a:srgbClr val="FFFF00"/>
                </a:solidFill>
              </a:rPr>
              <a:t>:</a:t>
            </a:r>
          </a:p>
          <a:p>
            <a:r>
              <a:rPr lang="en-US" dirty="0" smtClean="0">
                <a:solidFill>
                  <a:srgbClr val="FFFF00"/>
                </a:solidFill>
              </a:rPr>
              <a:t>-</a:t>
            </a:r>
            <a:r>
              <a:rPr lang="en-US" b="1" dirty="0" smtClean="0">
                <a:solidFill>
                  <a:srgbClr val="FFFF00"/>
                </a:solidFill>
              </a:rPr>
              <a:t> </a:t>
            </a:r>
            <a:r>
              <a:rPr lang="en-US" dirty="0" smtClean="0">
                <a:solidFill>
                  <a:srgbClr val="FFFF00"/>
                </a:solidFill>
              </a:rPr>
              <a:t>The losses before= 0.178 MW.</a:t>
            </a:r>
          </a:p>
          <a:p>
            <a:r>
              <a:rPr lang="en-US" dirty="0" smtClean="0">
                <a:solidFill>
                  <a:srgbClr val="FFFF00"/>
                </a:solidFill>
              </a:rPr>
              <a:t>- The losses after=0.160 MW .</a:t>
            </a:r>
            <a:endParaRPr lang="en-US" dirty="0">
              <a:solidFill>
                <a:srgbClr val="FFFF00"/>
              </a:solidFill>
            </a:endParaRPr>
          </a:p>
        </p:txBody>
      </p:sp>
      <p:pic>
        <p:nvPicPr>
          <p:cNvPr id="4" name="صورة 52"/>
          <p:cNvPicPr/>
          <p:nvPr/>
        </p:nvPicPr>
        <p:blipFill>
          <a:blip r:embed="rId2" cstate="print"/>
          <a:stretch>
            <a:fillRect/>
          </a:stretch>
        </p:blipFill>
        <p:spPr bwMode="auto">
          <a:xfrm>
            <a:off x="0" y="1295400"/>
            <a:ext cx="914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7630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voltage level improvement :</a:t>
            </a:r>
          </a:p>
        </p:txBody>
      </p:sp>
      <p:sp>
        <p:nvSpPr>
          <p:cNvPr id="6" name="Rectangle 5"/>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pic>
        <p:nvPicPr>
          <p:cNvPr id="71682" name="Picture 2"/>
          <p:cNvPicPr>
            <a:picLocks noChangeAspect="1" noChangeArrowheads="1"/>
          </p:cNvPicPr>
          <p:nvPr/>
        </p:nvPicPr>
        <p:blipFill>
          <a:blip r:embed="rId2" cstate="print"/>
          <a:srcRect/>
          <a:stretch>
            <a:fillRect/>
          </a:stretch>
        </p:blipFill>
        <p:spPr bwMode="auto">
          <a:xfrm>
            <a:off x="304800" y="1143000"/>
            <a:ext cx="85344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sp>
        <p:nvSpPr>
          <p:cNvPr id="8" name="Rectangle 7"/>
          <p:cNvSpPr/>
          <p:nvPr/>
        </p:nvSpPr>
        <p:spPr>
          <a:xfrm>
            <a:off x="609600" y="228600"/>
            <a:ext cx="7767447"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 at Low Voltage Side</a:t>
            </a:r>
          </a:p>
        </p:txBody>
      </p:sp>
      <p:pic>
        <p:nvPicPr>
          <p:cNvPr id="72706" name="Picture 2"/>
          <p:cNvPicPr>
            <a:picLocks noChangeAspect="1" noChangeArrowheads="1"/>
          </p:cNvPicPr>
          <p:nvPr/>
        </p:nvPicPr>
        <p:blipFill>
          <a:blip r:embed="rId2" cstate="print"/>
          <a:srcRect/>
          <a:stretch>
            <a:fillRect/>
          </a:stretch>
        </p:blipFill>
        <p:spPr bwMode="auto">
          <a:xfrm>
            <a:off x="1066800" y="1447800"/>
            <a:ext cx="6781800" cy="1447800"/>
          </a:xfrm>
          <a:prstGeom prst="rect">
            <a:avLst/>
          </a:prstGeom>
          <a:noFill/>
          <a:ln w="9525">
            <a:noFill/>
            <a:miter lim="800000"/>
            <a:headEnd/>
            <a:tailEnd/>
          </a:ln>
        </p:spPr>
      </p:pic>
      <p:pic>
        <p:nvPicPr>
          <p:cNvPr id="72707" name="Picture 3"/>
          <p:cNvPicPr>
            <a:picLocks noChangeAspect="1" noChangeArrowheads="1"/>
          </p:cNvPicPr>
          <p:nvPr/>
        </p:nvPicPr>
        <p:blipFill>
          <a:blip r:embed="rId3" cstate="print"/>
          <a:srcRect/>
          <a:stretch>
            <a:fillRect/>
          </a:stretch>
        </p:blipFill>
        <p:spPr bwMode="auto">
          <a:xfrm>
            <a:off x="533400" y="3657600"/>
            <a:ext cx="80010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71271"/>
            <a:ext cx="8610600" cy="1200329"/>
          </a:xfrm>
          <a:prstGeom prst="rect">
            <a:avLst/>
          </a:prstGeom>
        </p:spPr>
        <p:txBody>
          <a:bodyPr wrap="square">
            <a:spAutoFit/>
          </a:bodyPr>
          <a:lstStyle/>
          <a:p>
            <a:r>
              <a:rPr lang="en-US" dirty="0" smtClean="0">
                <a:solidFill>
                  <a:srgbClr val="B6DF89"/>
                </a:solidFill>
              </a:rPr>
              <a:t>After adding the capacitor banks  the losses in the network decrease :</a:t>
            </a:r>
          </a:p>
          <a:p>
            <a:r>
              <a:rPr lang="en-US" dirty="0" smtClean="0">
                <a:solidFill>
                  <a:srgbClr val="B6DF89"/>
                </a:solidFill>
              </a:rPr>
              <a:t>- The losses in the original case = 0.178 MW.</a:t>
            </a:r>
          </a:p>
          <a:p>
            <a:r>
              <a:rPr lang="en-US" dirty="0" smtClean="0">
                <a:solidFill>
                  <a:srgbClr val="B6DF89"/>
                </a:solidFill>
              </a:rPr>
              <a:t>- The losses after =0.175 MW.</a:t>
            </a:r>
          </a:p>
          <a:p>
            <a:r>
              <a:rPr lang="en-US" dirty="0" smtClean="0">
                <a:solidFill>
                  <a:srgbClr val="B6DF89"/>
                </a:solidFill>
              </a:rPr>
              <a:t>The voltage level in some buses increase</a:t>
            </a:r>
            <a:r>
              <a:rPr lang="en-US" b="1" dirty="0" smtClean="0">
                <a:solidFill>
                  <a:srgbClr val="B6DF89"/>
                </a:solidFill>
              </a:rPr>
              <a:t>.</a:t>
            </a:r>
            <a:endParaRPr lang="en-US" dirty="0">
              <a:solidFill>
                <a:srgbClr val="B6DF89"/>
              </a:solidFill>
            </a:endParaRPr>
          </a:p>
        </p:txBody>
      </p:sp>
      <p:pic>
        <p:nvPicPr>
          <p:cNvPr id="5" name="صورة 52"/>
          <p:cNvPicPr/>
          <p:nvPr/>
        </p:nvPicPr>
        <p:blipFill>
          <a:blip r:embed="rId2" cstate="print"/>
          <a:stretch>
            <a:fillRect/>
          </a:stretch>
        </p:blipFill>
        <p:spPr bwMode="auto">
          <a:xfrm>
            <a:off x="0" y="1343024"/>
            <a:ext cx="9144000" cy="5514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81000" y="838200"/>
            <a:ext cx="6146041" cy="461665"/>
          </a:xfrm>
          <a:prstGeom prst="rect">
            <a:avLst/>
          </a:prstGeom>
        </p:spPr>
        <p:txBody>
          <a:bodyPr wrap="non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load at each feeder for some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trasformers</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 </a:t>
            </a:r>
          </a:p>
        </p:txBody>
      </p:sp>
      <p:pic>
        <p:nvPicPr>
          <p:cNvPr id="41986" name="Picture 2"/>
          <p:cNvPicPr>
            <a:picLocks noChangeAspect="1" noChangeArrowheads="1"/>
          </p:cNvPicPr>
          <p:nvPr/>
        </p:nvPicPr>
        <p:blipFill>
          <a:blip r:embed="rId2" cstate="print"/>
          <a:srcRect/>
          <a:stretch>
            <a:fillRect/>
          </a:stretch>
        </p:blipFill>
        <p:spPr bwMode="auto">
          <a:xfrm>
            <a:off x="685800" y="1219200"/>
            <a:ext cx="7772400" cy="531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3416320"/>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original Min. Case, the result is shown below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pic>
        <p:nvPicPr>
          <p:cNvPr id="43010" name="Picture 2"/>
          <p:cNvPicPr>
            <a:picLocks noChangeAspect="1" noChangeArrowheads="1"/>
          </p:cNvPicPr>
          <p:nvPr/>
        </p:nvPicPr>
        <p:blipFill>
          <a:blip r:embed="rId2" cstate="print"/>
          <a:srcRect/>
          <a:stretch>
            <a:fillRect/>
          </a:stretch>
        </p:blipFill>
        <p:spPr bwMode="auto">
          <a:xfrm>
            <a:off x="609600" y="1600200"/>
            <a:ext cx="8077200" cy="5076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8382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pic>
        <p:nvPicPr>
          <p:cNvPr id="44034" name="Picture 2"/>
          <p:cNvPicPr>
            <a:picLocks noChangeAspect="1" noChangeArrowheads="1"/>
          </p:cNvPicPr>
          <p:nvPr/>
        </p:nvPicPr>
        <p:blipFill>
          <a:blip r:embed="rId2" cstate="print"/>
          <a:srcRect/>
          <a:stretch>
            <a:fillRect/>
          </a:stretch>
        </p:blipFill>
        <p:spPr bwMode="auto">
          <a:xfrm>
            <a:off x="1143000" y="1828800"/>
            <a:ext cx="6705600" cy="1143000"/>
          </a:xfrm>
          <a:prstGeom prst="rect">
            <a:avLst/>
          </a:prstGeom>
          <a:noFill/>
          <a:ln w="9525">
            <a:noFill/>
            <a:miter lim="800000"/>
            <a:headEnd/>
            <a:tailEnd/>
          </a:ln>
        </p:spPr>
      </p:pic>
      <p:pic>
        <p:nvPicPr>
          <p:cNvPr id="44035" name="Picture 3"/>
          <p:cNvPicPr>
            <a:picLocks noChangeAspect="1" noChangeArrowheads="1"/>
          </p:cNvPicPr>
          <p:nvPr/>
        </p:nvPicPr>
        <p:blipFill>
          <a:blip r:embed="rId3" cstate="print"/>
          <a:srcRect/>
          <a:stretch>
            <a:fillRect/>
          </a:stretch>
        </p:blipFill>
        <p:spPr bwMode="auto">
          <a:xfrm>
            <a:off x="457200" y="3581400"/>
            <a:ext cx="80772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71271"/>
            <a:ext cx="8610600" cy="1200329"/>
          </a:xfrm>
          <a:prstGeom prst="rect">
            <a:avLst/>
          </a:prstGeom>
        </p:spPr>
        <p:txBody>
          <a:bodyPr wrap="square">
            <a:spAutoFit/>
          </a:bodyPr>
          <a:lstStyle/>
          <a:p>
            <a:r>
              <a:rPr lang="en-US" dirty="0" smtClean="0">
                <a:solidFill>
                  <a:srgbClr val="B6DF89"/>
                </a:solidFill>
              </a:rPr>
              <a:t>After the analysis : the losses in the network increase more than the losses in the minimum case at the medium voltage:</a:t>
            </a:r>
          </a:p>
          <a:p>
            <a:r>
              <a:rPr lang="en-US" dirty="0" smtClean="0">
                <a:solidFill>
                  <a:srgbClr val="B6DF89"/>
                </a:solidFill>
              </a:rPr>
              <a:t>- The losses before = 0.006 MW .</a:t>
            </a:r>
          </a:p>
          <a:p>
            <a:r>
              <a:rPr lang="en-US" dirty="0" smtClean="0">
                <a:solidFill>
                  <a:srgbClr val="B6DF89"/>
                </a:solidFill>
              </a:rPr>
              <a:t>- The losses after = 0.53 MW .</a:t>
            </a:r>
            <a:endParaRPr lang="en-US" dirty="0">
              <a:solidFill>
                <a:srgbClr val="B6DF89"/>
              </a:solidFill>
            </a:endParaRPr>
          </a:p>
        </p:txBody>
      </p:sp>
      <p:pic>
        <p:nvPicPr>
          <p:cNvPr id="4" name="صورة 52"/>
          <p:cNvPicPr/>
          <p:nvPr/>
        </p:nvPicPr>
        <p:blipFill>
          <a:blip r:embed="rId2" cstate="print"/>
          <a:stretch>
            <a:fillRect/>
          </a:stretch>
        </p:blipFill>
        <p:spPr bwMode="auto">
          <a:xfrm>
            <a:off x="0" y="1295400"/>
            <a:ext cx="914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838200"/>
            <a:ext cx="8534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Increase the tap ratio of the Transformers to 2.5 % :</a:t>
            </a:r>
          </a:p>
        </p:txBody>
      </p:sp>
      <p:pic>
        <p:nvPicPr>
          <p:cNvPr id="45058" name="Picture 2"/>
          <p:cNvPicPr>
            <a:picLocks noChangeAspect="1" noChangeArrowheads="1"/>
          </p:cNvPicPr>
          <p:nvPr/>
        </p:nvPicPr>
        <p:blipFill>
          <a:blip r:embed="rId2" cstate="print"/>
          <a:srcRect/>
          <a:stretch>
            <a:fillRect/>
          </a:stretch>
        </p:blipFill>
        <p:spPr bwMode="auto">
          <a:xfrm>
            <a:off x="304800" y="1219200"/>
            <a:ext cx="84582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304800" y="609600"/>
            <a:ext cx="8496944" cy="5976664"/>
          </a:xfrm>
          <a:prstGeom prst="rect">
            <a:avLst/>
          </a:prstGeom>
          <a:noFill/>
          <a:ln w="9525">
            <a:noFill/>
            <a:miter lim="800000"/>
            <a:headEnd/>
            <a:tailEnd/>
          </a:ln>
        </p:spPr>
      </p:pic>
      <p:sp>
        <p:nvSpPr>
          <p:cNvPr id="3" name="Rectangle 2"/>
          <p:cNvSpPr/>
          <p:nvPr/>
        </p:nvSpPr>
        <p:spPr>
          <a:xfrm>
            <a:off x="762000" y="76200"/>
            <a:ext cx="7848600" cy="523220"/>
          </a:xfrm>
          <a:prstGeom prst="rect">
            <a:avLst/>
          </a:prstGeom>
        </p:spPr>
        <p:txBody>
          <a:bodyPr wrap="square">
            <a:spAutoFit/>
          </a:bodyPr>
          <a:lstStyle/>
          <a:p>
            <a:pPr algn="ctr"/>
            <a:r>
              <a:rPr lang="en-US" sz="2800" b="1" dirty="0" smtClean="0">
                <a:solidFill>
                  <a:srgbClr val="FF7D7D"/>
                </a:solidFill>
                <a:effectLst>
                  <a:glow rad="228600">
                    <a:schemeClr val="accent5">
                      <a:satMod val="175000"/>
                      <a:alpha val="40000"/>
                    </a:schemeClr>
                  </a:glow>
                  <a:outerShdw blurRad="38100" dist="38100" dir="2700000" algn="tl">
                    <a:srgbClr val="000000">
                      <a:alpha val="43137"/>
                    </a:srgbClr>
                  </a:outerShdw>
                </a:effectLst>
              </a:rPr>
              <a:t>Distribution Transformer for </a:t>
            </a:r>
            <a:r>
              <a:rPr lang="en-US" sz="2800" b="1" dirty="0" err="1" smtClean="0">
                <a:solidFill>
                  <a:srgbClr val="FF7D7D"/>
                </a:solidFill>
                <a:effectLst>
                  <a:glow rad="228600">
                    <a:schemeClr val="accent5">
                      <a:satMod val="175000"/>
                      <a:alpha val="40000"/>
                    </a:schemeClr>
                  </a:glow>
                  <a:outerShdw blurRad="38100" dist="38100" dir="2700000" algn="tl">
                    <a:srgbClr val="000000">
                      <a:alpha val="43137"/>
                    </a:srgbClr>
                  </a:outerShdw>
                </a:effectLst>
              </a:rPr>
              <a:t>Aqraba</a:t>
            </a:r>
            <a:r>
              <a:rPr lang="en-US" sz="2800" b="1" dirty="0" smtClean="0">
                <a:solidFill>
                  <a:srgbClr val="FF7D7D"/>
                </a:solidFill>
                <a:effectLst>
                  <a:glow rad="228600">
                    <a:schemeClr val="accent5">
                      <a:satMod val="175000"/>
                      <a:alpha val="40000"/>
                    </a:schemeClr>
                  </a:glow>
                  <a:outerShdw blurRad="38100" dist="38100" dir="2700000" algn="tl">
                    <a:srgbClr val="000000">
                      <a:alpha val="43137"/>
                    </a:srgbClr>
                  </a:outerShdw>
                </a:effectLst>
              </a:rPr>
              <a:t> Network</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12954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sp>
        <p:nvSpPr>
          <p:cNvPr id="8" name="Rectangle 7"/>
          <p:cNvSpPr/>
          <p:nvPr/>
        </p:nvSpPr>
        <p:spPr>
          <a:xfrm>
            <a:off x="228600" y="914400"/>
            <a:ext cx="8915400" cy="461665"/>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Network, the result is shown below :</a:t>
            </a:r>
          </a:p>
        </p:txBody>
      </p:sp>
      <p:pic>
        <p:nvPicPr>
          <p:cNvPr id="46082" name="Picture 2"/>
          <p:cNvPicPr>
            <a:picLocks noChangeAspect="1" noChangeArrowheads="1"/>
          </p:cNvPicPr>
          <p:nvPr/>
        </p:nvPicPr>
        <p:blipFill>
          <a:blip r:embed="rId2" cstate="print"/>
          <a:srcRect/>
          <a:stretch>
            <a:fillRect/>
          </a:stretch>
        </p:blipFill>
        <p:spPr bwMode="auto">
          <a:xfrm>
            <a:off x="914400" y="2057400"/>
            <a:ext cx="7391400" cy="1371600"/>
          </a:xfrm>
          <a:prstGeom prst="rect">
            <a:avLst/>
          </a:prstGeom>
          <a:noFill/>
          <a:ln w="9525">
            <a:noFill/>
            <a:miter lim="800000"/>
            <a:headEnd/>
            <a:tailEnd/>
          </a:ln>
        </p:spPr>
      </p:pic>
      <p:pic>
        <p:nvPicPr>
          <p:cNvPr id="46083" name="Picture 3"/>
          <p:cNvPicPr>
            <a:picLocks noChangeAspect="1" noChangeArrowheads="1"/>
          </p:cNvPicPr>
          <p:nvPr/>
        </p:nvPicPr>
        <p:blipFill>
          <a:blip r:embed="rId3" cstate="print"/>
          <a:srcRect/>
          <a:stretch>
            <a:fillRect/>
          </a:stretch>
        </p:blipFill>
        <p:spPr bwMode="auto">
          <a:xfrm>
            <a:off x="304800" y="3886200"/>
            <a:ext cx="83820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228600"/>
            <a:ext cx="8610600" cy="923330"/>
          </a:xfrm>
          <a:prstGeom prst="rect">
            <a:avLst/>
          </a:prstGeom>
        </p:spPr>
        <p:txBody>
          <a:bodyPr wrap="square">
            <a:spAutoFit/>
          </a:bodyPr>
          <a:lstStyle/>
          <a:p>
            <a:r>
              <a:rPr lang="en-US" dirty="0" smtClean="0">
                <a:solidFill>
                  <a:srgbClr val="FFFF00"/>
                </a:solidFill>
              </a:rPr>
              <a:t>After changing the taps of the transformers the voltage in the consumers increased, also the voltage drop in the feeders decrease and the losses in the network decrease.</a:t>
            </a:r>
            <a:endParaRPr lang="en-US" dirty="0">
              <a:solidFill>
                <a:srgbClr val="FFFF00"/>
              </a:solidFill>
            </a:endParaRPr>
          </a:p>
        </p:txBody>
      </p:sp>
      <p:pic>
        <p:nvPicPr>
          <p:cNvPr id="4" name="صورة 52"/>
          <p:cNvPicPr/>
          <p:nvPr/>
        </p:nvPicPr>
        <p:blipFill>
          <a:blip r:embed="rId2" cstate="print"/>
          <a:stretch>
            <a:fillRect/>
          </a:stretch>
        </p:blipFill>
        <p:spPr bwMode="auto">
          <a:xfrm>
            <a:off x="0" y="1066800"/>
            <a:ext cx="91440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8610600" cy="584775"/>
          </a:xfrm>
          <a:prstGeom prst="rect">
            <a:avLst/>
          </a:prstGeom>
        </p:spPr>
        <p:txBody>
          <a:bodyPr wrap="square">
            <a:spAutoFit/>
          </a:bodyPr>
          <a:lstStyle/>
          <a:p>
            <a:pPr marL="342900" indent="-342900">
              <a:buFont typeface="Wingdings" pitchFamily="2" charset="2"/>
              <a:buChar char="q"/>
            </a:pPr>
            <a:r>
              <a:rPr lang="en-US" sz="32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Power Factor Improvement :</a:t>
            </a:r>
          </a:p>
        </p:txBody>
      </p:sp>
      <p:sp>
        <p:nvSpPr>
          <p:cNvPr id="3" name="Rectangle 2"/>
          <p:cNvSpPr/>
          <p:nvPr/>
        </p:nvSpPr>
        <p:spPr>
          <a:xfrm>
            <a:off x="304800" y="609600"/>
            <a:ext cx="7697941" cy="400110"/>
          </a:xfrm>
          <a:prstGeom prst="rect">
            <a:avLst/>
          </a:prstGeom>
        </p:spPr>
        <p:txBody>
          <a:bodyPr wrap="none">
            <a:spAutoFit/>
          </a:bodyPr>
          <a:lstStyle/>
          <a:p>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The result of load flow after </a:t>
            </a:r>
            <a:r>
              <a:rPr lang="en-US" sz="2000" b="1" dirty="0" err="1" smtClean="0">
                <a:solidFill>
                  <a:srgbClr val="FFFF00"/>
                </a:solidFill>
                <a:effectLst>
                  <a:glow rad="228600">
                    <a:schemeClr val="accent1">
                      <a:satMod val="175000"/>
                      <a:alpha val="40000"/>
                    </a:schemeClr>
                  </a:glow>
                  <a:outerShdw blurRad="38100" dist="38100" dir="2700000" algn="tl">
                    <a:srgbClr val="000000">
                      <a:alpha val="43137"/>
                    </a:srgbClr>
                  </a:outerShdw>
                </a:effectLst>
              </a:rPr>
              <a:t>after</a:t>
            </a:r>
            <a:r>
              <a:rPr lang="en-US" sz="2000" b="1" dirty="0" smtClean="0">
                <a:solidFill>
                  <a:srgbClr val="FFFF00"/>
                </a:solidFill>
                <a:effectLst>
                  <a:glow rad="228600">
                    <a:schemeClr val="accent1">
                      <a:satMod val="175000"/>
                      <a:alpha val="40000"/>
                    </a:schemeClr>
                  </a:glow>
                  <a:outerShdw blurRad="38100" dist="38100" dir="2700000" algn="tl">
                    <a:srgbClr val="000000">
                      <a:alpha val="43137"/>
                    </a:srgbClr>
                  </a:outerShdw>
                </a:effectLst>
              </a:rPr>
              <a:t> adding the capacitor banks :</a:t>
            </a:r>
          </a:p>
        </p:txBody>
      </p:sp>
      <p:pic>
        <p:nvPicPr>
          <p:cNvPr id="47106" name="Picture 2"/>
          <p:cNvPicPr>
            <a:picLocks noChangeAspect="1" noChangeArrowheads="1"/>
          </p:cNvPicPr>
          <p:nvPr/>
        </p:nvPicPr>
        <p:blipFill>
          <a:blip r:embed="rId2" cstate="print"/>
          <a:srcRect/>
          <a:stretch>
            <a:fillRect/>
          </a:stretch>
        </p:blipFill>
        <p:spPr bwMode="auto">
          <a:xfrm>
            <a:off x="381000" y="990600"/>
            <a:ext cx="83058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1295400"/>
            <a:ext cx="8839200" cy="3416320"/>
          </a:xfrm>
          <a:prstGeom prst="rect">
            <a:avLst/>
          </a:prstGeom>
        </p:spPr>
        <p:txBody>
          <a:bodyPr wrap="square">
            <a:spAutoFit/>
          </a:bodyPr>
          <a:lstStyle/>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endPar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endParaRPr>
          </a:p>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p>
        </p:txBody>
      </p:sp>
      <p:sp>
        <p:nvSpPr>
          <p:cNvPr id="7" name="Rectangle 6"/>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sp>
        <p:nvSpPr>
          <p:cNvPr id="8" name="Rectangle 7"/>
          <p:cNvSpPr/>
          <p:nvPr/>
        </p:nvSpPr>
        <p:spPr>
          <a:xfrm>
            <a:off x="228600" y="914400"/>
            <a:ext cx="8915400" cy="461665"/>
          </a:xfrm>
          <a:prstGeom prst="rect">
            <a:avLst/>
          </a:prstGeom>
        </p:spPr>
        <p:txBody>
          <a:bodyPr wrap="square">
            <a:spAutoFit/>
          </a:bodyPr>
          <a:lstStyle/>
          <a:p>
            <a:pPr marL="342900" indent="-342900"/>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After making analysis for the Network, the result is shown below :</a:t>
            </a:r>
          </a:p>
        </p:txBody>
      </p:sp>
      <p:pic>
        <p:nvPicPr>
          <p:cNvPr id="48130" name="Picture 2"/>
          <p:cNvPicPr>
            <a:picLocks noChangeAspect="1" noChangeArrowheads="1"/>
          </p:cNvPicPr>
          <p:nvPr/>
        </p:nvPicPr>
        <p:blipFill>
          <a:blip r:embed="rId2" cstate="print"/>
          <a:srcRect/>
          <a:stretch>
            <a:fillRect/>
          </a:stretch>
        </p:blipFill>
        <p:spPr bwMode="auto">
          <a:xfrm>
            <a:off x="1447800" y="2133600"/>
            <a:ext cx="6553200" cy="1295400"/>
          </a:xfrm>
          <a:prstGeom prst="rect">
            <a:avLst/>
          </a:prstGeom>
          <a:noFill/>
          <a:ln w="9525">
            <a:noFill/>
            <a:miter lim="800000"/>
            <a:headEnd/>
            <a:tailEnd/>
          </a:ln>
        </p:spPr>
      </p:pic>
      <p:pic>
        <p:nvPicPr>
          <p:cNvPr id="48131" name="Picture 3"/>
          <p:cNvPicPr>
            <a:picLocks noChangeAspect="1" noChangeArrowheads="1"/>
          </p:cNvPicPr>
          <p:nvPr/>
        </p:nvPicPr>
        <p:blipFill>
          <a:blip r:embed="rId3" cstate="print"/>
          <a:srcRect/>
          <a:stretch>
            <a:fillRect/>
          </a:stretch>
        </p:blipFill>
        <p:spPr bwMode="auto">
          <a:xfrm>
            <a:off x="457200" y="3886200"/>
            <a:ext cx="81534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71271"/>
            <a:ext cx="8610600" cy="1200329"/>
          </a:xfrm>
          <a:prstGeom prst="rect">
            <a:avLst/>
          </a:prstGeom>
        </p:spPr>
        <p:txBody>
          <a:bodyPr wrap="square">
            <a:spAutoFit/>
          </a:bodyPr>
          <a:lstStyle/>
          <a:p>
            <a:r>
              <a:rPr lang="en-US" dirty="0" smtClean="0">
                <a:solidFill>
                  <a:srgbClr val="FFFF00"/>
                </a:solidFill>
              </a:rPr>
              <a:t>After increasing the tap ratio and adding the capacitor banks  the losses in the network decrease</a:t>
            </a:r>
            <a:r>
              <a:rPr lang="en-US" b="1" dirty="0" smtClean="0">
                <a:solidFill>
                  <a:srgbClr val="FFFF00"/>
                </a:solidFill>
              </a:rPr>
              <a:t> </a:t>
            </a:r>
            <a:r>
              <a:rPr lang="en-US" dirty="0" smtClean="0">
                <a:solidFill>
                  <a:srgbClr val="FFFF00"/>
                </a:solidFill>
              </a:rPr>
              <a:t>:</a:t>
            </a:r>
          </a:p>
          <a:p>
            <a:r>
              <a:rPr lang="en-US" dirty="0" smtClean="0">
                <a:solidFill>
                  <a:srgbClr val="FFFF00"/>
                </a:solidFill>
              </a:rPr>
              <a:t>-</a:t>
            </a:r>
            <a:r>
              <a:rPr lang="en-US" b="1" dirty="0" smtClean="0">
                <a:solidFill>
                  <a:srgbClr val="FFFF00"/>
                </a:solidFill>
              </a:rPr>
              <a:t> </a:t>
            </a:r>
            <a:r>
              <a:rPr lang="en-US" dirty="0" smtClean="0">
                <a:solidFill>
                  <a:srgbClr val="FFFF00"/>
                </a:solidFill>
              </a:rPr>
              <a:t>The losses before= 0.053 MW.</a:t>
            </a:r>
          </a:p>
          <a:p>
            <a:r>
              <a:rPr lang="en-US" dirty="0" smtClean="0">
                <a:solidFill>
                  <a:srgbClr val="FFFF00"/>
                </a:solidFill>
              </a:rPr>
              <a:t>- The losses after=0. 050 MW .</a:t>
            </a:r>
            <a:endParaRPr lang="en-US" dirty="0">
              <a:solidFill>
                <a:srgbClr val="FFFF00"/>
              </a:solidFill>
            </a:endParaRPr>
          </a:p>
        </p:txBody>
      </p:sp>
      <p:pic>
        <p:nvPicPr>
          <p:cNvPr id="5" name="صورة 52"/>
          <p:cNvPicPr/>
          <p:nvPr/>
        </p:nvPicPr>
        <p:blipFill>
          <a:blip r:embed="rId2" cstate="print"/>
          <a:stretch>
            <a:fillRect/>
          </a:stretch>
        </p:blipFill>
        <p:spPr bwMode="auto">
          <a:xfrm>
            <a:off x="0" y="1295400"/>
            <a:ext cx="914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7630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voltage level improvement :</a:t>
            </a:r>
          </a:p>
        </p:txBody>
      </p:sp>
      <p:sp>
        <p:nvSpPr>
          <p:cNvPr id="6" name="Rectangle 5"/>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pic>
        <p:nvPicPr>
          <p:cNvPr id="49154" name="Picture 2"/>
          <p:cNvPicPr>
            <a:picLocks noChangeAspect="1" noChangeArrowheads="1"/>
          </p:cNvPicPr>
          <p:nvPr/>
        </p:nvPicPr>
        <p:blipFill>
          <a:blip r:embed="rId2" cstate="print"/>
          <a:srcRect/>
          <a:stretch>
            <a:fillRect/>
          </a:stretch>
        </p:blipFill>
        <p:spPr bwMode="auto">
          <a:xfrm>
            <a:off x="457200" y="1143000"/>
            <a:ext cx="82296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Swing Bus Result :</a:t>
            </a:r>
          </a:p>
        </p:txBody>
      </p:sp>
      <p:sp>
        <p:nvSpPr>
          <p:cNvPr id="6" name="Rectangle 5"/>
          <p:cNvSpPr/>
          <p:nvPr/>
        </p:nvSpPr>
        <p:spPr>
          <a:xfrm>
            <a:off x="381000" y="2971800"/>
            <a:ext cx="81534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Summary of total generation, loading and demand :</a:t>
            </a:r>
          </a:p>
        </p:txBody>
      </p:sp>
      <p:sp>
        <p:nvSpPr>
          <p:cNvPr id="8" name="Rectangle 7"/>
          <p:cNvSpPr/>
          <p:nvPr/>
        </p:nvSpPr>
        <p:spPr>
          <a:xfrm>
            <a:off x="650476" y="228600"/>
            <a:ext cx="7685694" cy="523220"/>
          </a:xfrm>
          <a:prstGeom prst="rect">
            <a:avLst/>
          </a:prstGeom>
        </p:spPr>
        <p:txBody>
          <a:bodyPr wrap="none">
            <a:spAutoFit/>
          </a:bodyPr>
          <a:lstStyle/>
          <a:p>
            <a:pPr algn="ctr"/>
            <a:r>
              <a:rPr lang="en-US" sz="2800" b="1" dirty="0" smtClean="0">
                <a:solidFill>
                  <a:srgbClr val="FFFF00"/>
                </a:solidFill>
                <a:effectLst>
                  <a:glow rad="228600">
                    <a:srgbClr val="00B0F0">
                      <a:alpha val="40000"/>
                    </a:srgbClr>
                  </a:glow>
                  <a:outerShdw blurRad="38100" dist="38100" dir="2700000" algn="tl">
                    <a:srgbClr val="000000">
                      <a:alpha val="43137"/>
                    </a:srgbClr>
                  </a:outerShdw>
                </a:effectLst>
              </a:rPr>
              <a:t>Min. Case Improvement at Low Voltage Side</a:t>
            </a:r>
          </a:p>
        </p:txBody>
      </p:sp>
      <p:pic>
        <p:nvPicPr>
          <p:cNvPr id="50178" name="Picture 2"/>
          <p:cNvPicPr>
            <a:picLocks noChangeAspect="1" noChangeArrowheads="1"/>
          </p:cNvPicPr>
          <p:nvPr/>
        </p:nvPicPr>
        <p:blipFill>
          <a:blip r:embed="rId2" cstate="print"/>
          <a:srcRect/>
          <a:stretch>
            <a:fillRect/>
          </a:stretch>
        </p:blipFill>
        <p:spPr bwMode="auto">
          <a:xfrm>
            <a:off x="1219200" y="1447800"/>
            <a:ext cx="6781800" cy="1371600"/>
          </a:xfrm>
          <a:prstGeom prst="rect">
            <a:avLst/>
          </a:prstGeom>
          <a:noFill/>
          <a:ln w="9525">
            <a:noFill/>
            <a:miter lim="800000"/>
            <a:headEnd/>
            <a:tailEnd/>
          </a:ln>
        </p:spPr>
      </p:pic>
      <p:pic>
        <p:nvPicPr>
          <p:cNvPr id="50179" name="Picture 3"/>
          <p:cNvPicPr>
            <a:picLocks noChangeAspect="1" noChangeArrowheads="1"/>
          </p:cNvPicPr>
          <p:nvPr/>
        </p:nvPicPr>
        <p:blipFill>
          <a:blip r:embed="rId3" cstate="print"/>
          <a:srcRect/>
          <a:stretch>
            <a:fillRect/>
          </a:stretch>
        </p:blipFill>
        <p:spPr bwMode="auto">
          <a:xfrm>
            <a:off x="457200" y="3429000"/>
            <a:ext cx="80772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171271"/>
            <a:ext cx="8610600" cy="1200329"/>
          </a:xfrm>
          <a:prstGeom prst="rect">
            <a:avLst/>
          </a:prstGeom>
        </p:spPr>
        <p:txBody>
          <a:bodyPr wrap="square">
            <a:spAutoFit/>
          </a:bodyPr>
          <a:lstStyle/>
          <a:p>
            <a:r>
              <a:rPr lang="en-US" dirty="0" smtClean="0">
                <a:solidFill>
                  <a:srgbClr val="FFFF00"/>
                </a:solidFill>
              </a:rPr>
              <a:t>After adding the capacitor banks  the losses in the network decrease :</a:t>
            </a:r>
          </a:p>
          <a:p>
            <a:r>
              <a:rPr lang="en-US" dirty="0" smtClean="0">
                <a:solidFill>
                  <a:srgbClr val="FFFF00"/>
                </a:solidFill>
              </a:rPr>
              <a:t>- The losses in the original case = 0.053 MW.</a:t>
            </a:r>
          </a:p>
          <a:p>
            <a:r>
              <a:rPr lang="en-US" dirty="0" smtClean="0">
                <a:solidFill>
                  <a:srgbClr val="FFFF00"/>
                </a:solidFill>
              </a:rPr>
              <a:t>- The losses after = 0.050 MW.</a:t>
            </a:r>
          </a:p>
          <a:p>
            <a:r>
              <a:rPr lang="en-US" dirty="0" smtClean="0">
                <a:solidFill>
                  <a:srgbClr val="FFFF00"/>
                </a:solidFill>
              </a:rPr>
              <a:t>The voltage level in some buses increase</a:t>
            </a:r>
            <a:r>
              <a:rPr lang="en-US" b="1" dirty="0" smtClean="0">
                <a:solidFill>
                  <a:srgbClr val="FFFF00"/>
                </a:solidFill>
              </a:rPr>
              <a:t>.</a:t>
            </a:r>
            <a:endParaRPr lang="en-US" dirty="0">
              <a:solidFill>
                <a:srgbClr val="FFFF00"/>
              </a:solidFill>
            </a:endParaRPr>
          </a:p>
        </p:txBody>
      </p:sp>
      <p:pic>
        <p:nvPicPr>
          <p:cNvPr id="4" name="صورة 52"/>
          <p:cNvPicPr/>
          <p:nvPr/>
        </p:nvPicPr>
        <p:blipFill>
          <a:blip r:embed="rId2" cstate="print"/>
          <a:stretch>
            <a:fillRect/>
          </a:stretch>
        </p:blipFill>
        <p:spPr bwMode="auto">
          <a:xfrm>
            <a:off x="0" y="1295400"/>
            <a:ext cx="914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838" y="115669"/>
            <a:ext cx="5262979"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The Economical Study </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6" name="Rectangle 5"/>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Saving in Penalties: </a:t>
            </a: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04" name="Picture 4"/>
          <p:cNvPicPr>
            <a:picLocks noChangeAspect="1" noChangeArrowheads="1"/>
          </p:cNvPicPr>
          <p:nvPr/>
        </p:nvPicPr>
        <p:blipFill>
          <a:blip r:embed="rId2" cstate="print"/>
          <a:srcRect/>
          <a:stretch>
            <a:fillRect/>
          </a:stretch>
        </p:blipFill>
        <p:spPr bwMode="auto">
          <a:xfrm>
            <a:off x="1219200" y="1143000"/>
            <a:ext cx="63246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838" y="115669"/>
            <a:ext cx="5262979"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The Economical Study </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Saving in Losses: </a:t>
            </a:r>
          </a:p>
        </p:txBody>
      </p:sp>
      <p:pic>
        <p:nvPicPr>
          <p:cNvPr id="104450" name="Picture 2"/>
          <p:cNvPicPr>
            <a:picLocks noChangeAspect="1" noChangeArrowheads="1"/>
          </p:cNvPicPr>
          <p:nvPr/>
        </p:nvPicPr>
        <p:blipFill>
          <a:blip r:embed="rId2" cstate="print"/>
          <a:srcRect/>
          <a:stretch>
            <a:fillRect/>
          </a:stretch>
        </p:blipFill>
        <p:spPr bwMode="auto">
          <a:xfrm>
            <a:off x="914400" y="1219200"/>
            <a:ext cx="73152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494825"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The Length of the Transmission Lines</a:t>
            </a:r>
          </a:p>
        </p:txBody>
      </p:sp>
      <p:cxnSp>
        <p:nvCxnSpPr>
          <p:cNvPr id="3" name="Straight Connector 2"/>
          <p:cNvCxnSpPr/>
          <p:nvPr/>
        </p:nvCxnSpPr>
        <p:spPr>
          <a:xfrm>
            <a:off x="381000" y="9144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90600"/>
            <a:ext cx="8839200" cy="892552"/>
          </a:xfrm>
          <a:prstGeom prst="rect">
            <a:avLst/>
          </a:prstGeom>
        </p:spPr>
        <p:txBody>
          <a:bodyPr wrap="square">
            <a:spAutoFit/>
          </a:bodyPr>
          <a:lstStyle/>
          <a:p>
            <a:pPr marL="342900" indent="-342900"/>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To determine the length for each transmission line, we use a MAP for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Aqraba</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Village by using </a:t>
            </a:r>
            <a:r>
              <a:rPr lang="en-US" sz="2400" b="1" i="1" dirty="0" err="1"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AutoCAd</a:t>
            </a: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software program :</a:t>
            </a:r>
          </a:p>
        </p:txBody>
      </p:sp>
      <p:pic>
        <p:nvPicPr>
          <p:cNvPr id="5" name="Picture 4" descr="E:\Untitطكمنتالهعالled.jpg"/>
          <p:cNvPicPr/>
          <p:nvPr/>
        </p:nvPicPr>
        <p:blipFill>
          <a:blip r:embed="rId2" cstate="print"/>
          <a:srcRect/>
          <a:stretch>
            <a:fillRect/>
          </a:stretch>
        </p:blipFill>
        <p:spPr bwMode="auto">
          <a:xfrm>
            <a:off x="228600" y="1828800"/>
            <a:ext cx="86868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838" y="115669"/>
            <a:ext cx="5262979"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The Economical Study </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Simple Pay Back Period :</a:t>
            </a:r>
          </a:p>
        </p:txBody>
      </p:sp>
      <p:pic>
        <p:nvPicPr>
          <p:cNvPr id="6" name="Picture 2"/>
          <p:cNvPicPr>
            <a:picLocks noChangeAspect="1" noChangeArrowheads="1"/>
          </p:cNvPicPr>
          <p:nvPr/>
        </p:nvPicPr>
        <p:blipFill>
          <a:blip r:embed="rId2" cstate="print"/>
          <a:srcRect/>
          <a:stretch>
            <a:fillRect/>
          </a:stretch>
        </p:blipFill>
        <p:spPr bwMode="auto">
          <a:xfrm>
            <a:off x="609600" y="1295400"/>
            <a:ext cx="79248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578" y="115669"/>
            <a:ext cx="7691529" cy="584775"/>
          </a:xfrm>
          <a:prstGeom prst="rect">
            <a:avLst/>
          </a:prstGeom>
        </p:spPr>
        <p:txBody>
          <a:bodyPr wrap="none">
            <a:spAutoFit/>
          </a:bodyPr>
          <a:lstStyle/>
          <a:p>
            <a:pPr algn="ctr"/>
            <a:r>
              <a:rPr lang="en-US" sz="3200" b="1" dirty="0" smtClean="0">
                <a:solidFill>
                  <a:srgbClr val="FFFF00"/>
                </a:solidFill>
                <a:effectLst>
                  <a:glow rad="228600">
                    <a:srgbClr val="00B0F0">
                      <a:alpha val="40000"/>
                    </a:srgbClr>
                  </a:glow>
                  <a:outerShdw blurRad="38100" dist="38100" dir="2700000" algn="tl">
                    <a:srgbClr val="000000">
                      <a:alpha val="43137"/>
                    </a:srgbClr>
                  </a:outerShdw>
                </a:effectLst>
              </a:rPr>
              <a:t>Sag &amp; Tension Problem in the Network</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Calculations of Sag (in general ) : </a:t>
            </a:r>
          </a:p>
        </p:txBody>
      </p:sp>
      <p:pic>
        <p:nvPicPr>
          <p:cNvPr id="5" name="Picture 4"/>
          <p:cNvPicPr/>
          <p:nvPr/>
        </p:nvPicPr>
        <p:blipFill>
          <a:blip r:embed="rId2" cstate="print"/>
          <a:srcRect/>
          <a:stretch>
            <a:fillRect/>
          </a:stretch>
        </p:blipFill>
        <p:spPr bwMode="auto">
          <a:xfrm>
            <a:off x="5029200" y="1524000"/>
            <a:ext cx="3886200" cy="2514600"/>
          </a:xfrm>
          <a:prstGeom prst="rect">
            <a:avLst/>
          </a:prstGeom>
          <a:noFill/>
          <a:ln w="9525">
            <a:noFill/>
            <a:miter lim="800000"/>
            <a:headEnd/>
            <a:tailEnd/>
          </a:ln>
        </p:spPr>
      </p:pic>
      <p:pic>
        <p:nvPicPr>
          <p:cNvPr id="126978" name="Picture 2"/>
          <p:cNvPicPr>
            <a:picLocks noChangeAspect="1" noChangeArrowheads="1"/>
          </p:cNvPicPr>
          <p:nvPr/>
        </p:nvPicPr>
        <p:blipFill>
          <a:blip r:embed="rId3" cstate="print"/>
          <a:srcRect/>
          <a:stretch>
            <a:fillRect/>
          </a:stretch>
        </p:blipFill>
        <p:spPr bwMode="auto">
          <a:xfrm>
            <a:off x="381000" y="1981200"/>
            <a:ext cx="3922776" cy="838200"/>
          </a:xfrm>
          <a:prstGeom prst="rect">
            <a:avLst/>
          </a:prstGeom>
          <a:noFill/>
          <a:ln w="9525">
            <a:noFill/>
            <a:miter lim="800000"/>
            <a:headEnd/>
            <a:tailEnd/>
          </a:ln>
        </p:spPr>
      </p:pic>
      <p:sp>
        <p:nvSpPr>
          <p:cNvPr id="126982" name="Rectangle 6"/>
          <p:cNvSpPr>
            <a:spLocks noChangeArrowheads="1"/>
          </p:cNvSpPr>
          <p:nvPr/>
        </p:nvSpPr>
        <p:spPr bwMode="auto">
          <a:xfrm>
            <a:off x="-131550" y="2819400"/>
            <a:ext cx="599895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l = Length of span</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Wt = total weight per unit length of conductor</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T = Tension in the conductor.</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126984" name="Picture 8"/>
          <p:cNvPicPr>
            <a:picLocks noChangeAspect="1" noChangeArrowheads="1"/>
          </p:cNvPicPr>
          <p:nvPr/>
        </p:nvPicPr>
        <p:blipFill>
          <a:blip r:embed="rId4" cstate="print"/>
          <a:srcRect/>
          <a:stretch>
            <a:fillRect/>
          </a:stretch>
        </p:blipFill>
        <p:spPr bwMode="auto">
          <a:xfrm>
            <a:off x="381000" y="3962400"/>
            <a:ext cx="3331029" cy="457200"/>
          </a:xfrm>
          <a:prstGeom prst="rect">
            <a:avLst/>
          </a:prstGeom>
          <a:noFill/>
          <a:ln w="9525">
            <a:noFill/>
            <a:miter lim="800000"/>
            <a:headEnd/>
            <a:tailEnd/>
          </a:ln>
        </p:spPr>
      </p:pic>
      <p:sp>
        <p:nvSpPr>
          <p:cNvPr id="126985" name="Rectangle 9"/>
          <p:cNvSpPr>
            <a:spLocks noChangeArrowheads="1"/>
          </p:cNvSpPr>
          <p:nvPr/>
        </p:nvSpPr>
        <p:spPr bwMode="auto">
          <a:xfrm>
            <a:off x="430415" y="4696361"/>
            <a:ext cx="4522585"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019175" algn="l"/>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W = weight of conductor per unit length</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019175" algn="l"/>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rgbClr val="FFFF00"/>
                </a:solidFill>
                <a:effectLst/>
                <a:latin typeface="Times Roman"/>
                <a:ea typeface="Calibri" pitchFamily="34" charset="0"/>
                <a:cs typeface="Arial" pitchFamily="34" charset="0"/>
              </a:rPr>
              <a:t>Wi</a:t>
            </a:r>
            <a:r>
              <a:rPr kumimoji="0" lang="en-US" sz="2000" b="0" i="0" u="none" strike="noStrike" cap="none" normalizeH="0" baseline="0" dirty="0" smtClean="0">
                <a:ln>
                  <a:noFill/>
                </a:ln>
                <a:solidFill>
                  <a:srgbClr val="FFFF00"/>
                </a:solidFill>
                <a:effectLst/>
                <a:latin typeface="Times Roman"/>
                <a:ea typeface="Calibri" pitchFamily="34" charset="0"/>
                <a:cs typeface="Arial" pitchFamily="34" charset="0"/>
              </a:rPr>
              <a:t> = weight of ice per unit length</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019175" algn="l"/>
              </a:tabLst>
            </a:pPr>
            <a:r>
              <a:rPr kumimoji="0" lang="en-US" sz="2000" b="0" i="0" u="none" strike="noStrike" cap="none" normalizeH="0" baseline="0" dirty="0" smtClean="0">
                <a:ln>
                  <a:noFill/>
                </a:ln>
                <a:solidFill>
                  <a:srgbClr val="FFFF00"/>
                </a:solidFill>
                <a:effectLst/>
                <a:latin typeface="Times Roman"/>
                <a:ea typeface="Calibri" pitchFamily="34" charset="0"/>
                <a:cs typeface="Arial" pitchFamily="34" charset="0"/>
              </a:rPr>
              <a:t>                      </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019175" algn="l"/>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Ww</a:t>
            </a: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  wind force per unit lengt</a:t>
            </a:r>
            <a:r>
              <a:rPr kumimoji="0" lang="en-US" altLang="ja-JP"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h</a:t>
            </a:r>
            <a:endParaRPr kumimoji="0" lang="en-US" altLang="ja-JP" sz="20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578" y="115669"/>
            <a:ext cx="7691529" cy="584775"/>
          </a:xfrm>
          <a:prstGeom prst="rect">
            <a:avLst/>
          </a:prstGeom>
        </p:spPr>
        <p:txBody>
          <a:bodyPr wrap="none">
            <a:spAutoFit/>
          </a:bodyPr>
          <a:lstStyle/>
          <a:p>
            <a:pPr algn="ctr"/>
            <a:r>
              <a:rPr lang="en-US" sz="3200" b="1" dirty="0" smtClean="0">
                <a:solidFill>
                  <a:srgbClr val="FFFF00"/>
                </a:solidFill>
                <a:effectLst>
                  <a:glow rad="228600">
                    <a:srgbClr val="00B0F0">
                      <a:alpha val="40000"/>
                    </a:srgbClr>
                  </a:glow>
                  <a:outerShdw blurRad="38100" dist="38100" dir="2700000" algn="tl">
                    <a:srgbClr val="000000">
                      <a:alpha val="43137"/>
                    </a:srgbClr>
                  </a:outerShdw>
                </a:effectLst>
              </a:rPr>
              <a:t>Sag &amp; Tension Problem in the Network</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Problem :</a:t>
            </a:r>
          </a:p>
        </p:txBody>
      </p:sp>
      <p:sp>
        <p:nvSpPr>
          <p:cNvPr id="128001" name="Rectangle 1"/>
          <p:cNvSpPr>
            <a:spLocks noChangeArrowheads="1"/>
          </p:cNvSpPr>
          <p:nvPr/>
        </p:nvSpPr>
        <p:spPr bwMode="auto">
          <a:xfrm flipH="1">
            <a:off x="381000" y="1435387"/>
            <a:ext cx="8458200"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The problem lies in the poor and an error in the estimation of the amount of sag when designing and extension for overhead lines in some areas, where the amount of sag was not enough, and in the last winter, a large amount of snow and low degrees of temperature  led to a contraction in the tensile strength of the </a:t>
            </a:r>
            <a:r>
              <a:rPr kumimoji="0" lang="en-US" sz="22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cables, </a:t>
            </a:r>
            <a:r>
              <a:rPr kumimoji="0" lang="en-US" sz="22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this led to cut in the cable and destruction of some of the towers as shown in the below picture:</a:t>
            </a:r>
            <a:endParaRPr kumimoji="0" lang="en-US" sz="2200" b="1" i="0" u="none" strike="noStrike" cap="none" normalizeH="0" baseline="0" dirty="0" smtClean="0">
              <a:ln>
                <a:noFill/>
              </a:ln>
              <a:solidFill>
                <a:srgbClr val="B6DF89"/>
              </a:solidFill>
              <a:effectLst/>
              <a:latin typeface="Arial" pitchFamily="34" charset="0"/>
              <a:cs typeface="Arial" pitchFamily="34" charset="0"/>
            </a:endParaRPr>
          </a:p>
        </p:txBody>
      </p:sp>
      <p:pic>
        <p:nvPicPr>
          <p:cNvPr id="6" name="Picture 5" descr="C:\Users\JEHAD\10168908_638450486203335_2058821826_n.jpg"/>
          <p:cNvPicPr/>
          <p:nvPr/>
        </p:nvPicPr>
        <p:blipFill>
          <a:blip r:embed="rId2" cstate="print"/>
          <a:srcRect/>
          <a:stretch>
            <a:fillRect/>
          </a:stretch>
        </p:blipFill>
        <p:spPr bwMode="auto">
          <a:xfrm>
            <a:off x="3629025" y="3810000"/>
            <a:ext cx="4829175" cy="2886075"/>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578" y="115669"/>
            <a:ext cx="7691529" cy="584775"/>
          </a:xfrm>
          <a:prstGeom prst="rect">
            <a:avLst/>
          </a:prstGeom>
        </p:spPr>
        <p:txBody>
          <a:bodyPr wrap="none">
            <a:spAutoFit/>
          </a:bodyPr>
          <a:lstStyle/>
          <a:p>
            <a:pPr algn="ctr"/>
            <a:r>
              <a:rPr lang="en-US" sz="3200" b="1" dirty="0" smtClean="0">
                <a:solidFill>
                  <a:srgbClr val="FFFF00"/>
                </a:solidFill>
                <a:effectLst>
                  <a:glow rad="228600">
                    <a:srgbClr val="00B0F0">
                      <a:alpha val="40000"/>
                    </a:srgbClr>
                  </a:glow>
                  <a:outerShdw blurRad="38100" dist="38100" dir="2700000" algn="tl">
                    <a:srgbClr val="000000">
                      <a:alpha val="43137"/>
                    </a:srgbClr>
                  </a:outerShdw>
                </a:effectLst>
              </a:rPr>
              <a:t>Sag &amp; Tension Problem in the Network</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Recommendations for the sag problem :</a:t>
            </a:r>
          </a:p>
        </p:txBody>
      </p:sp>
      <p:sp>
        <p:nvSpPr>
          <p:cNvPr id="5" name="Rectangle 4"/>
          <p:cNvSpPr/>
          <p:nvPr/>
        </p:nvSpPr>
        <p:spPr>
          <a:xfrm>
            <a:off x="381000" y="1219200"/>
            <a:ext cx="8458200" cy="923330"/>
          </a:xfrm>
          <a:prstGeom prst="rect">
            <a:avLst/>
          </a:prstGeom>
        </p:spPr>
        <p:txBody>
          <a:bodyPr wrap="square">
            <a:spAutoFit/>
          </a:bodyPr>
          <a:lstStyle/>
          <a:p>
            <a:r>
              <a:rPr lang="en-US" b="1" dirty="0" smtClean="0">
                <a:solidFill>
                  <a:srgbClr val="FFFF00"/>
                </a:solidFill>
              </a:rPr>
              <a:t>To avoid the occurrence of the problem that has been raised previously, there is a mathematical relationship whereby estimate and calculate the amount of sag in correct form:</a:t>
            </a:r>
            <a:endParaRPr lang="ar-SA" b="1" dirty="0">
              <a:solidFill>
                <a:srgbClr val="FFFF00"/>
              </a:solidFill>
            </a:endParaRPr>
          </a:p>
        </p:txBody>
      </p:sp>
      <p:pic>
        <p:nvPicPr>
          <p:cNvPr id="129026" name="Picture 2"/>
          <p:cNvPicPr>
            <a:picLocks noChangeAspect="1" noChangeArrowheads="1"/>
          </p:cNvPicPr>
          <p:nvPr/>
        </p:nvPicPr>
        <p:blipFill>
          <a:blip r:embed="rId2" cstate="print"/>
          <a:srcRect/>
          <a:stretch>
            <a:fillRect/>
          </a:stretch>
        </p:blipFill>
        <p:spPr bwMode="auto">
          <a:xfrm>
            <a:off x="2057400" y="2362200"/>
            <a:ext cx="5029200" cy="990600"/>
          </a:xfrm>
          <a:prstGeom prst="rect">
            <a:avLst/>
          </a:prstGeom>
          <a:noFill/>
          <a:ln w="9525">
            <a:noFill/>
            <a:miter lim="800000"/>
            <a:headEnd/>
            <a:tailEnd/>
          </a:ln>
        </p:spPr>
      </p:pic>
      <p:sp>
        <p:nvSpPr>
          <p:cNvPr id="129027" name="Rectangle 3"/>
          <p:cNvSpPr>
            <a:spLocks noChangeArrowheads="1"/>
          </p:cNvSpPr>
          <p:nvPr/>
        </p:nvSpPr>
        <p:spPr bwMode="auto">
          <a:xfrm>
            <a:off x="457200" y="3703023"/>
            <a:ext cx="8229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This gives the freedom of cable stretch in the summer and contraction in the winter without affecting on the cable and without leads to a cut in it.</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830997"/>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Consumption energy Of the Network :</a:t>
            </a:r>
          </a:p>
          <a:p>
            <a:pPr marL="342900" indent="-342900">
              <a:buFont typeface="Wingdings" pitchFamily="2" charset="2"/>
              <a:buChar char="Ø"/>
            </a:pPr>
            <a:r>
              <a:rPr lang="en-US" sz="2400" b="1" i="1" dirty="0" smtClean="0">
                <a:solidFill>
                  <a:srgbClr val="002060"/>
                </a:solidFill>
                <a:effectLst>
                  <a:glow rad="101600">
                    <a:srgbClr val="FFFF00">
                      <a:alpha val="60000"/>
                    </a:srgbClr>
                  </a:glow>
                  <a:outerShdw blurRad="38100" dist="38100" dir="2700000" algn="tl">
                    <a:srgbClr val="000000">
                      <a:alpha val="43137"/>
                    </a:srgbClr>
                  </a:outerShdw>
                </a:effectLst>
                <a:latin typeface="Calibri" pitchFamily="34" charset="0"/>
              </a:rPr>
              <a:t>Data about consumption of the network :</a:t>
            </a:r>
          </a:p>
        </p:txBody>
      </p:sp>
      <p:pic>
        <p:nvPicPr>
          <p:cNvPr id="106499" name="Picture 3"/>
          <p:cNvPicPr>
            <a:picLocks noChangeAspect="1" noChangeArrowheads="1"/>
          </p:cNvPicPr>
          <p:nvPr/>
        </p:nvPicPr>
        <p:blipFill>
          <a:blip r:embed="rId2" cstate="print"/>
          <a:srcRect/>
          <a:stretch>
            <a:fillRect/>
          </a:stretch>
        </p:blipFill>
        <p:spPr bwMode="auto">
          <a:xfrm>
            <a:off x="1219200" y="1600200"/>
            <a:ext cx="63246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Calculations of the power for the solar system: </a:t>
            </a:r>
          </a:p>
        </p:txBody>
      </p:sp>
      <p:sp>
        <p:nvSpPr>
          <p:cNvPr id="107532" name="Rectangle 12"/>
          <p:cNvSpPr>
            <a:spLocks noChangeArrowheads="1"/>
          </p:cNvSpPr>
          <p:nvPr/>
        </p:nvSpPr>
        <p:spPr bwMode="auto">
          <a:xfrm>
            <a:off x="304800" y="1134070"/>
            <a:ext cx="8839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Energy of the network in year = 5716110 KWH/year.</a:t>
            </a:r>
            <a:endParaRPr kumimoji="0" lang="en-US"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Energy of the network in day = The Energy of the network in year / the number of day in year.</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107536" name="Rectangle 16"/>
          <p:cNvSpPr>
            <a:spLocks noChangeArrowheads="1"/>
          </p:cNvSpPr>
          <p:nvPr/>
        </p:nvSpPr>
        <p:spPr bwMode="auto">
          <a:xfrm>
            <a:off x="228600" y="204847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Energy of the network in day = 5716110/365 = 15660.6 KWH/day.</a:t>
            </a:r>
            <a:endParaRPr kumimoji="0" lang="en-US"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average energy produced  of 1KW solar cells = 5.4KWH/m^2.day.</a:t>
            </a:r>
            <a:endParaRPr kumimoji="0" lang="en-US"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We use the penetration factor =20%.</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107545" name="Rectangle 25"/>
          <p:cNvSpPr>
            <a:spLocks noChangeArrowheads="1"/>
          </p:cNvSpPr>
          <p:nvPr/>
        </p:nvSpPr>
        <p:spPr bwMode="auto">
          <a:xfrm>
            <a:off x="228601" y="3011269"/>
            <a:ext cx="8915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Then the total energy of solar system in day = the penetration factor * The Energy of the network in day.</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107546" name="Rectangle 26"/>
          <p:cNvSpPr>
            <a:spLocks noChangeArrowheads="1"/>
          </p:cNvSpPr>
          <p:nvPr/>
        </p:nvSpPr>
        <p:spPr bwMode="auto">
          <a:xfrm>
            <a:off x="228600" y="3697069"/>
            <a:ext cx="784509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total energy of solar system in day = 15660.6 * 0.2 = 3132.1 KWH/day.</a:t>
            </a:r>
            <a:endParaRPr kumimoji="0" lang="en-US"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Then we calculate the power of the solar system, that will work on the design.</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107548" name="Rectangle 28"/>
          <p:cNvSpPr>
            <a:spLocks noChangeArrowheads="1"/>
          </p:cNvSpPr>
          <p:nvPr/>
        </p:nvSpPr>
        <p:spPr bwMode="auto">
          <a:xfrm>
            <a:off x="152400" y="4382869"/>
            <a:ext cx="8915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power of the solar system(</a:t>
            </a:r>
            <a:r>
              <a:rPr kumimoji="0" lang="en-US"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Ppv</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in KW) = The total energy of solar system in day/ The average energy produced  of 1KW solar cells.</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107549" name="Rectangle 29"/>
          <p:cNvSpPr>
            <a:spLocks noChangeArrowheads="1"/>
          </p:cNvSpPr>
          <p:nvPr/>
        </p:nvSpPr>
        <p:spPr bwMode="auto">
          <a:xfrm>
            <a:off x="228600" y="5029200"/>
            <a:ext cx="6852517" cy="959197"/>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P </a:t>
            </a:r>
            <a:r>
              <a:rPr kumimoji="0" lang="en-US"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pv</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(KW) = 3132.1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/(5.4KWH/m^2.day) = 580 KW.</a:t>
            </a:r>
            <a:endParaRPr kumimoji="0" lang="en-US" b="1" i="0" u="none" strike="noStrike" cap="none" normalizeH="0" baseline="0" dirty="0" smtClean="0">
              <a:ln>
                <a:noFill/>
              </a:ln>
              <a:solidFill>
                <a:srgbClr val="FFFF00"/>
              </a:solidFill>
              <a:effectLst/>
              <a:latin typeface="Arial" pitchFamily="34" charset="0"/>
              <a:cs typeface="Arial" pitchFamily="34" charset="0"/>
            </a:endParaRPr>
          </a:p>
          <a:p>
            <a:pPr lvl="0" eaLnBrk="0" fontAlgn="base" hangingPunct="0">
              <a:spcBef>
                <a:spcPct val="0"/>
              </a:spcBef>
              <a:spcAft>
                <a:spcPct val="0"/>
              </a:spcAft>
              <a:tabLst>
                <a:tab pos="1892300" algn="l"/>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Then we will design the </a:t>
            </a:r>
            <a:r>
              <a:rPr lang="en-US" b="1" dirty="0" err="1" smtClean="0">
                <a:solidFill>
                  <a:srgbClr val="FFFF00"/>
                </a:solidFill>
                <a:latin typeface="Times New Roman" pitchFamily="18" charset="0"/>
                <a:ea typeface="Calibri" pitchFamily="34" charset="0"/>
                <a:cs typeface="Times New Roman" pitchFamily="18" charset="0"/>
              </a:rPr>
              <a:t>pKWH</a:t>
            </a:r>
            <a:r>
              <a:rPr lang="en-US" b="1" dirty="0" smtClean="0">
                <a:solidFill>
                  <a:srgbClr val="FFFF00"/>
                </a:solidFill>
                <a:latin typeface="Times New Roman" pitchFamily="18" charset="0"/>
                <a:ea typeface="Calibri" pitchFamily="34" charset="0"/>
                <a:cs typeface="Times New Roman" pitchFamily="18" charset="0"/>
              </a:rPr>
              <a:t>/</a:t>
            </a:r>
            <a:r>
              <a:rPr lang="en-US" b="1" dirty="0" err="1" smtClean="0">
                <a:solidFill>
                  <a:srgbClr val="FFFF00"/>
                </a:solidFill>
                <a:latin typeface="Times New Roman" pitchFamily="18" charset="0"/>
                <a:ea typeface="Calibri" pitchFamily="34" charset="0"/>
                <a:cs typeface="Times New Roman" pitchFamily="18" charset="0"/>
              </a:rPr>
              <a:t>dayower</a:t>
            </a:r>
            <a:r>
              <a:rPr lang="en-US" b="1" dirty="0" smtClean="0">
                <a:solidFill>
                  <a:srgbClr val="FFFF00"/>
                </a:solidFill>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of solar system = 580KW. </a:t>
            </a:r>
            <a:endParaRPr kumimoji="0" lang="en-US" b="1" i="0" u="none" strike="noStrike" cap="none" normalizeH="0" baseline="0" dirty="0" smtClean="0">
              <a:ln>
                <a:noFill/>
              </a:ln>
              <a:solidFill>
                <a:srgbClr val="FFFF0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92300" algn="l"/>
              </a:tabLst>
            </a:pP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5" name="Rectangle 4"/>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How to determine the optimization of Tilt &amp; Azimuth angle : </a:t>
            </a:r>
          </a:p>
        </p:txBody>
      </p:sp>
      <p:sp>
        <p:nvSpPr>
          <p:cNvPr id="6" name="Rectangle 5"/>
          <p:cNvSpPr/>
          <p:nvPr/>
        </p:nvSpPr>
        <p:spPr>
          <a:xfrm>
            <a:off x="304800" y="1143000"/>
            <a:ext cx="8610600" cy="923330"/>
          </a:xfrm>
          <a:prstGeom prst="rect">
            <a:avLst/>
          </a:prstGeom>
        </p:spPr>
        <p:txBody>
          <a:bodyPr wrap="square">
            <a:spAutoFit/>
          </a:bodyPr>
          <a:lstStyle/>
          <a:p>
            <a:r>
              <a:rPr lang="en-US" b="1" dirty="0" smtClean="0">
                <a:solidFill>
                  <a:srgbClr val="FFC000"/>
                </a:solidFill>
              </a:rPr>
              <a:t>To determine the Tilt and Azimuth angle, we use a link on the Internet, as shown  below . (</a:t>
            </a:r>
            <a:r>
              <a:rPr lang="en-US" b="1" dirty="0" smtClean="0">
                <a:solidFill>
                  <a:srgbClr val="FFFF00"/>
                </a:solidFill>
              </a:rPr>
              <a:t>The link: </a:t>
            </a:r>
            <a:r>
              <a:rPr lang="en-US" b="1" u="sng" dirty="0" smtClean="0">
                <a:solidFill>
                  <a:srgbClr val="FFFF00"/>
                </a:solidFill>
                <a:hlinkClick r:id="rId2"/>
              </a:rPr>
              <a:t>http://re.jrc.ec.europa.eu/pvgis/apps4/pvest.php?map</a:t>
            </a:r>
            <a:r>
              <a:rPr lang="en-US" b="1" dirty="0" smtClean="0">
                <a:solidFill>
                  <a:srgbClr val="FFFF00"/>
                </a:solidFill>
              </a:rPr>
              <a:t> )</a:t>
            </a:r>
          </a:p>
        </p:txBody>
      </p:sp>
      <p:pic>
        <p:nvPicPr>
          <p:cNvPr id="8" name="صورة 3" descr="C:\Users\work\Desktop\بدون عنوان.jpg"/>
          <p:cNvPicPr/>
          <p:nvPr/>
        </p:nvPicPr>
        <p:blipFill>
          <a:blip r:embed="rId3" cstate="print"/>
          <a:srcRect/>
          <a:stretch>
            <a:fillRect/>
          </a:stretch>
        </p:blipFill>
        <p:spPr bwMode="auto">
          <a:xfrm>
            <a:off x="609600" y="2057400"/>
            <a:ext cx="7924800" cy="457200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Result that we obtained from the link :</a:t>
            </a:r>
          </a:p>
        </p:txBody>
      </p:sp>
      <p:sp>
        <p:nvSpPr>
          <p:cNvPr id="5" name="Rectangle 4"/>
          <p:cNvSpPr/>
          <p:nvPr/>
        </p:nvSpPr>
        <p:spPr>
          <a:xfrm>
            <a:off x="228600" y="1143000"/>
            <a:ext cx="8915400" cy="707886"/>
          </a:xfrm>
          <a:prstGeom prst="rect">
            <a:avLst/>
          </a:prstGeom>
        </p:spPr>
        <p:txBody>
          <a:bodyPr wrap="square">
            <a:spAutoFit/>
          </a:bodyPr>
          <a:lstStyle/>
          <a:p>
            <a:r>
              <a:rPr lang="en-US" sz="2000" dirty="0" smtClean="0">
                <a:solidFill>
                  <a:srgbClr val="B6DF89"/>
                </a:solidFill>
              </a:rPr>
              <a:t>After we entered all necessary data,  the results and calculations of this program are shown  below :</a:t>
            </a:r>
            <a:endParaRPr lang="ar-SA" sz="2000" dirty="0">
              <a:solidFill>
                <a:srgbClr val="B6DF89"/>
              </a:solidFill>
            </a:endParaRPr>
          </a:p>
        </p:txBody>
      </p:sp>
      <p:sp>
        <p:nvSpPr>
          <p:cNvPr id="109569" name="Rectangle 1"/>
          <p:cNvSpPr>
            <a:spLocks noChangeArrowheads="1"/>
          </p:cNvSpPr>
          <p:nvPr/>
        </p:nvSpPr>
        <p:spPr bwMode="auto">
          <a:xfrm>
            <a:off x="232586" y="1809690"/>
            <a:ext cx="891141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optimization tilt angle =26 degree, and the optimum azimuth angle = -6 degree </a:t>
            </a:r>
            <a:endParaRPr kumimoji="0" lang="en-US" sz="2000" i="0" u="none" strike="noStrike" cap="none" normalizeH="0" baseline="0" dirty="0" smtClean="0">
              <a:ln>
                <a:noFill/>
              </a:ln>
              <a:solidFill>
                <a:srgbClr val="FFFF00"/>
              </a:solidFill>
              <a:effectLst/>
              <a:latin typeface="Arial" pitchFamily="34" charset="0"/>
              <a:cs typeface="Arial" pitchFamily="34" charset="0"/>
            </a:endParaRPr>
          </a:p>
        </p:txBody>
      </p:sp>
      <p:pic>
        <p:nvPicPr>
          <p:cNvPr id="109570" name="Picture 2"/>
          <p:cNvPicPr>
            <a:picLocks noChangeAspect="1" noChangeArrowheads="1"/>
          </p:cNvPicPr>
          <p:nvPr/>
        </p:nvPicPr>
        <p:blipFill>
          <a:blip r:embed="rId2" cstate="print"/>
          <a:srcRect/>
          <a:stretch>
            <a:fillRect/>
          </a:stretch>
        </p:blipFill>
        <p:spPr bwMode="auto">
          <a:xfrm>
            <a:off x="304800" y="2133600"/>
            <a:ext cx="4495800" cy="4495800"/>
          </a:xfrm>
          <a:prstGeom prst="rect">
            <a:avLst/>
          </a:prstGeom>
          <a:noFill/>
          <a:ln w="9525">
            <a:noFill/>
            <a:miter lim="800000"/>
            <a:headEnd/>
            <a:tailEnd/>
          </a:ln>
        </p:spPr>
      </p:pic>
      <p:sp>
        <p:nvSpPr>
          <p:cNvPr id="109571" name="Rectangle 3"/>
          <p:cNvSpPr>
            <a:spLocks noChangeArrowheads="1"/>
          </p:cNvSpPr>
          <p:nvPr/>
        </p:nvSpPr>
        <p:spPr bwMode="auto">
          <a:xfrm>
            <a:off x="4800600" y="2603480"/>
            <a:ext cx="43434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rtl="1" fontAlgn="base">
              <a:spcBef>
                <a:spcPct val="0"/>
              </a:spcBef>
              <a:spcAft>
                <a:spcPct val="0"/>
              </a:spcAft>
              <a:tabLst>
                <a:tab pos="885825" algn="l"/>
              </a:tabLst>
            </a:pPr>
            <a:r>
              <a:rPr kumimoji="0" lang="en-US" sz="1600" b="0" i="1"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E</a:t>
            </a:r>
            <a:r>
              <a:rPr kumimoji="0" lang="en-US" sz="1600" b="0" i="1" u="none" strike="noStrike" cap="none" normalizeH="0" baseline="-30000" dirty="0" smtClean="0">
                <a:ln>
                  <a:noFill/>
                </a:ln>
                <a:solidFill>
                  <a:srgbClr val="FFFF00"/>
                </a:solidFill>
                <a:effectLst/>
                <a:latin typeface="Arial" pitchFamily="34" charset="0"/>
                <a:ea typeface="Times New Roman" pitchFamily="18" charset="0"/>
                <a:cs typeface="Arial" pitchFamily="34" charset="0"/>
              </a:rPr>
              <a:t>d</a:t>
            </a: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a:t>
            </a:r>
            <a:r>
              <a:rPr lang="en-US" sz="1600" dirty="0" smtClean="0">
                <a:solidFill>
                  <a:srgbClr val="FFFF00"/>
                </a:solidFill>
                <a:latin typeface="Arial" pitchFamily="34" charset="0"/>
                <a:ea typeface="Times New Roman" pitchFamily="18" charset="0"/>
                <a:cs typeface="Arial" pitchFamily="34" charset="0"/>
              </a:rPr>
              <a:t>Average daily electricity production from the given system (kWh)</a:t>
            </a:r>
          </a:p>
          <a:p>
            <a:pPr lvl="0" rtl="1" fontAlgn="base">
              <a:spcBef>
                <a:spcPct val="0"/>
              </a:spcBef>
              <a:spcAft>
                <a:spcPct val="0"/>
              </a:spcAft>
              <a:tabLst>
                <a:tab pos="885825" algn="l"/>
              </a:tabLst>
            </a:pPr>
            <a:r>
              <a:rPr lang="en-US" sz="1600" dirty="0" smtClean="0">
                <a:solidFill>
                  <a:srgbClr val="FFFF00"/>
                </a:solidFill>
                <a:latin typeface="Arial" pitchFamily="34" charset="0"/>
                <a:ea typeface="Times New Roman" pitchFamily="18" charset="0"/>
                <a:cs typeface="Arial" pitchFamily="34" charset="0"/>
              </a:rPr>
              <a:t/>
            </a:r>
            <a:br>
              <a:rPr lang="en-US" sz="1600" dirty="0" smtClean="0">
                <a:solidFill>
                  <a:srgbClr val="FFFF00"/>
                </a:solidFill>
                <a:latin typeface="Arial" pitchFamily="34" charset="0"/>
                <a:ea typeface="Times New Roman" pitchFamily="18" charset="0"/>
                <a:cs typeface="Arial" pitchFamily="34" charset="0"/>
              </a:rPr>
            </a:br>
            <a:r>
              <a:rPr lang="en-US" sz="1600" i="1" dirty="0" err="1" smtClean="0">
                <a:solidFill>
                  <a:srgbClr val="FFFF00"/>
                </a:solidFill>
                <a:latin typeface="Arial" pitchFamily="34" charset="0"/>
                <a:ea typeface="Times New Roman" pitchFamily="18" charset="0"/>
                <a:cs typeface="Arial" pitchFamily="34" charset="0"/>
              </a:rPr>
              <a:t>E</a:t>
            </a:r>
            <a:r>
              <a:rPr lang="en-US" sz="1600" i="1" baseline="-30000" dirty="0" err="1" smtClean="0">
                <a:solidFill>
                  <a:srgbClr val="FFFF00"/>
                </a:solidFill>
                <a:latin typeface="Arial" pitchFamily="34" charset="0"/>
                <a:ea typeface="Times New Roman" pitchFamily="18" charset="0"/>
                <a:cs typeface="Arial" pitchFamily="34" charset="0"/>
              </a:rPr>
              <a:t>m</a:t>
            </a:r>
            <a:r>
              <a:rPr lang="en-US" sz="1600" dirty="0" smtClean="0">
                <a:solidFill>
                  <a:srgbClr val="FFFF00"/>
                </a:solidFill>
                <a:latin typeface="Arial" pitchFamily="34" charset="0"/>
                <a:ea typeface="Times New Roman" pitchFamily="18" charset="0"/>
                <a:cs typeface="Arial" pitchFamily="34" charset="0"/>
              </a:rPr>
              <a:t>: Average monthly electricity production from the given system (kWh)</a:t>
            </a:r>
          </a:p>
          <a:p>
            <a:pPr lvl="0" rtl="1" fontAlgn="base">
              <a:spcBef>
                <a:spcPct val="0"/>
              </a:spcBef>
              <a:spcAft>
                <a:spcPct val="0"/>
              </a:spcAft>
              <a:tabLst>
                <a:tab pos="885825" algn="l"/>
              </a:tabLst>
            </a:pPr>
            <a:r>
              <a:rPr lang="en-US" sz="1600" dirty="0" smtClean="0">
                <a:solidFill>
                  <a:srgbClr val="FFFF00"/>
                </a:solidFill>
                <a:latin typeface="Arial" pitchFamily="34" charset="0"/>
                <a:ea typeface="Times New Roman" pitchFamily="18" charset="0"/>
                <a:cs typeface="Arial" pitchFamily="34" charset="0"/>
              </a:rPr>
              <a:t/>
            </a:r>
            <a:br>
              <a:rPr lang="en-US" sz="1600" dirty="0" smtClean="0">
                <a:solidFill>
                  <a:srgbClr val="FFFF00"/>
                </a:solidFill>
                <a:latin typeface="Arial" pitchFamily="34" charset="0"/>
                <a:ea typeface="Times New Roman" pitchFamily="18" charset="0"/>
                <a:cs typeface="Arial" pitchFamily="34" charset="0"/>
              </a:rPr>
            </a:br>
            <a:r>
              <a:rPr lang="en-US" sz="1600" i="1" dirty="0" err="1" smtClean="0">
                <a:solidFill>
                  <a:srgbClr val="FFFF00"/>
                </a:solidFill>
                <a:latin typeface="Arial" pitchFamily="34" charset="0"/>
                <a:ea typeface="Times New Roman" pitchFamily="18" charset="0"/>
                <a:cs typeface="Arial" pitchFamily="34" charset="0"/>
              </a:rPr>
              <a:t>H</a:t>
            </a:r>
            <a:r>
              <a:rPr lang="en-US" sz="1600" i="1" baseline="-30000" dirty="0" err="1" smtClean="0">
                <a:solidFill>
                  <a:srgbClr val="FFFF00"/>
                </a:solidFill>
                <a:latin typeface="Arial" pitchFamily="34" charset="0"/>
                <a:ea typeface="Times New Roman" pitchFamily="18" charset="0"/>
                <a:cs typeface="Arial" pitchFamily="34" charset="0"/>
              </a:rPr>
              <a:t>d</a:t>
            </a:r>
            <a:r>
              <a:rPr lang="en-US" sz="1600" dirty="0" smtClean="0">
                <a:solidFill>
                  <a:srgbClr val="FFFF00"/>
                </a:solidFill>
                <a:latin typeface="Arial" pitchFamily="34" charset="0"/>
                <a:ea typeface="Times New Roman" pitchFamily="18" charset="0"/>
                <a:cs typeface="Arial" pitchFamily="34" charset="0"/>
              </a:rPr>
              <a:t>: Average daily sum of global irradiation per square meter received by the modules of the given system (kWh/m</a:t>
            </a:r>
            <a:r>
              <a:rPr lang="en-US" sz="1600" baseline="30000" dirty="0" smtClean="0">
                <a:solidFill>
                  <a:srgbClr val="FFFF00"/>
                </a:solidFill>
                <a:latin typeface="Arial" pitchFamily="34" charset="0"/>
                <a:ea typeface="Times New Roman" pitchFamily="18" charset="0"/>
                <a:cs typeface="Arial" pitchFamily="34" charset="0"/>
              </a:rPr>
              <a:t>2</a:t>
            </a:r>
            <a:r>
              <a:rPr lang="en-US" sz="1600" dirty="0" smtClean="0">
                <a:solidFill>
                  <a:srgbClr val="FFFF00"/>
                </a:solidFill>
                <a:latin typeface="Arial" pitchFamily="34" charset="0"/>
                <a:ea typeface="Times New Roman" pitchFamily="18" charset="0"/>
                <a:cs typeface="Arial" pitchFamily="34" charset="0"/>
              </a:rPr>
              <a:t>)</a:t>
            </a:r>
          </a:p>
          <a:p>
            <a:pPr lvl="0" rtl="1" fontAlgn="base">
              <a:spcBef>
                <a:spcPct val="0"/>
              </a:spcBef>
              <a:spcAft>
                <a:spcPct val="0"/>
              </a:spcAft>
              <a:tabLst>
                <a:tab pos="885825" algn="l"/>
              </a:tabLst>
            </a:pPr>
            <a:r>
              <a:rPr lang="en-US" sz="1600" dirty="0" smtClean="0">
                <a:solidFill>
                  <a:srgbClr val="FFFF00"/>
                </a:solidFill>
                <a:latin typeface="Arial" pitchFamily="34" charset="0"/>
                <a:ea typeface="Times New Roman" pitchFamily="18" charset="0"/>
                <a:cs typeface="Arial" pitchFamily="34" charset="0"/>
              </a:rPr>
              <a:t/>
            </a:r>
            <a:br>
              <a:rPr lang="en-US" sz="1600" dirty="0" smtClean="0">
                <a:solidFill>
                  <a:srgbClr val="FFFF00"/>
                </a:solidFill>
                <a:latin typeface="Arial" pitchFamily="34" charset="0"/>
                <a:ea typeface="Times New Roman" pitchFamily="18" charset="0"/>
                <a:cs typeface="Arial" pitchFamily="34" charset="0"/>
              </a:rPr>
            </a:br>
            <a:r>
              <a:rPr lang="en-US" sz="1600" i="1" dirty="0" err="1" smtClean="0">
                <a:solidFill>
                  <a:srgbClr val="FFFF00"/>
                </a:solidFill>
                <a:latin typeface="Arial" pitchFamily="34" charset="0"/>
                <a:ea typeface="Times New Roman" pitchFamily="18" charset="0"/>
                <a:cs typeface="Arial" pitchFamily="34" charset="0"/>
              </a:rPr>
              <a:t>H</a:t>
            </a:r>
            <a:r>
              <a:rPr lang="en-US" sz="1600" i="1" baseline="-30000" dirty="0" err="1" smtClean="0">
                <a:solidFill>
                  <a:srgbClr val="FFFF00"/>
                </a:solidFill>
                <a:latin typeface="Arial" pitchFamily="34" charset="0"/>
                <a:ea typeface="Times New Roman" pitchFamily="18" charset="0"/>
                <a:cs typeface="Arial" pitchFamily="34" charset="0"/>
              </a:rPr>
              <a:t>m</a:t>
            </a:r>
            <a:r>
              <a:rPr lang="en-US" sz="1600" dirty="0" smtClean="0">
                <a:solidFill>
                  <a:srgbClr val="FFFF00"/>
                </a:solidFill>
                <a:latin typeface="Arial" pitchFamily="34" charset="0"/>
                <a:ea typeface="Times New Roman" pitchFamily="18" charset="0"/>
                <a:cs typeface="Arial" pitchFamily="34" charset="0"/>
              </a:rPr>
              <a:t>: Average sum of global irradiation per square meter </a:t>
            </a: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system (kWh/m</a:t>
            </a:r>
            <a:r>
              <a:rPr kumimoji="0" lang="en-US" sz="1600" b="0" i="0" u="none" strike="noStrike" cap="none" normalizeH="0" baseline="30000" dirty="0" smtClean="0">
                <a:ln>
                  <a:noFill/>
                </a:ln>
                <a:solidFill>
                  <a:srgbClr val="FFFF00"/>
                </a:solidFill>
                <a:effectLst/>
                <a:latin typeface="Arial" pitchFamily="34" charset="0"/>
                <a:ea typeface="Times New Roman" pitchFamily="18" charset="0"/>
                <a:cs typeface="Arial" pitchFamily="34" charset="0"/>
              </a:rPr>
              <a:t>2</a:t>
            </a: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a:t>
            </a:r>
            <a:endParaRPr kumimoji="0" lang="en-US" sz="16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885825" algn="l"/>
              </a:tabLst>
            </a:pPr>
            <a:endParaRPr kumimoji="0" lang="en-US" sz="16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228600" y="1143000"/>
            <a:ext cx="8915400" cy="707886"/>
          </a:xfrm>
          <a:prstGeom prst="rect">
            <a:avLst/>
          </a:prstGeom>
        </p:spPr>
        <p:txBody>
          <a:bodyPr wrap="square">
            <a:spAutoFit/>
          </a:bodyPr>
          <a:lstStyle/>
          <a:p>
            <a:r>
              <a:rPr lang="en-US" sz="2000" dirty="0" smtClean="0">
                <a:solidFill>
                  <a:srgbClr val="FFFF00"/>
                </a:solidFill>
              </a:rPr>
              <a:t>The average power produced by the solar system per month is shown in the below figure </a:t>
            </a:r>
            <a:endParaRPr lang="en-US" sz="2000" dirty="0">
              <a:solidFill>
                <a:srgbClr val="FFFF00"/>
              </a:solidFill>
            </a:endParaRPr>
          </a:p>
        </p:txBody>
      </p:sp>
      <p:pic>
        <p:nvPicPr>
          <p:cNvPr id="5" name="صورة 44" descr="PVdataimage32_08_20_N_35_21_15_E_1kW_26deg_0deg_14"/>
          <p:cNvPicPr/>
          <p:nvPr/>
        </p:nvPicPr>
        <p:blipFill>
          <a:blip r:embed="rId2" cstate="print"/>
          <a:srcRect/>
          <a:stretch>
            <a:fillRect/>
          </a:stretch>
        </p:blipFill>
        <p:spPr bwMode="auto">
          <a:xfrm>
            <a:off x="457200" y="2057400"/>
            <a:ext cx="81534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optimal inclination angle &amp; solar irradiation per month :</a:t>
            </a:r>
          </a:p>
        </p:txBody>
      </p:sp>
      <p:pic>
        <p:nvPicPr>
          <p:cNvPr id="5" name="صورة 46" descr="mmmmmm"/>
          <p:cNvPicPr/>
          <p:nvPr/>
        </p:nvPicPr>
        <p:blipFill>
          <a:blip r:embed="rId2" cstate="print"/>
          <a:srcRect/>
          <a:stretch>
            <a:fillRect/>
          </a:stretch>
        </p:blipFill>
        <p:spPr bwMode="auto">
          <a:xfrm>
            <a:off x="228600" y="1143000"/>
            <a:ext cx="5943600" cy="5486400"/>
          </a:xfrm>
          <a:prstGeom prst="rect">
            <a:avLst/>
          </a:prstGeom>
          <a:noFill/>
          <a:ln w="9525">
            <a:noFill/>
            <a:miter lim="800000"/>
            <a:headEnd/>
            <a:tailEnd/>
          </a:ln>
        </p:spPr>
      </p:pic>
      <p:sp>
        <p:nvSpPr>
          <p:cNvPr id="111617" name="Rectangle 1"/>
          <p:cNvSpPr>
            <a:spLocks noChangeArrowheads="1"/>
          </p:cNvSpPr>
          <p:nvPr/>
        </p:nvSpPr>
        <p:spPr bwMode="auto">
          <a:xfrm>
            <a:off x="6086926" y="2341603"/>
            <a:ext cx="305707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Optimal inclination angle is: 26 degrees</a:t>
            </a:r>
          </a:p>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br>
            <a:r>
              <a:rPr kumimoji="0" lang="en-US"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Annual irradiation deficit due to shadowing (horizontal): 0.4 %</a:t>
            </a:r>
            <a:endParaRPr kumimoji="0" lang="en-US"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57" name="Object 1"/>
          <p:cNvGraphicFramePr>
            <a:graphicFrameLocks noChangeAspect="1"/>
          </p:cNvGraphicFramePr>
          <p:nvPr/>
        </p:nvGraphicFramePr>
        <p:xfrm>
          <a:off x="0" y="0"/>
          <a:ext cx="9144000" cy="6858000"/>
        </p:xfrm>
        <a:graphic>
          <a:graphicData uri="http://schemas.openxmlformats.org/presentationml/2006/ole">
            <p:oleObj spid="_x0000_s19457" name="Bitmap Image" r:id="rId3" imgW="7609524" imgH="8183117" progId="PBrush">
              <p:embed/>
            </p:oleObj>
          </a:graphicData>
        </a:graphic>
      </p:graphicFrame>
      <p:sp>
        <p:nvSpPr>
          <p:cNvPr id="6" name="Rectangle 5"/>
          <p:cNvSpPr/>
          <p:nvPr/>
        </p:nvSpPr>
        <p:spPr>
          <a:xfrm>
            <a:off x="4114800" y="0"/>
            <a:ext cx="4716356" cy="707886"/>
          </a:xfrm>
          <a:prstGeom prst="rect">
            <a:avLst/>
          </a:prstGeom>
        </p:spPr>
        <p:txBody>
          <a:bodyPr wrap="none">
            <a:spAutoFit/>
          </a:bodyPr>
          <a:lstStyle/>
          <a:p>
            <a:pPr algn="ctr"/>
            <a:r>
              <a:rPr lang="en-US" sz="4000" b="1" dirty="0" smtClean="0">
                <a:solidFill>
                  <a:srgbClr val="002060"/>
                </a:solidFill>
                <a:effectLst>
                  <a:glow rad="228600">
                    <a:srgbClr val="00B0F0">
                      <a:alpha val="40000"/>
                    </a:srgbClr>
                  </a:glow>
                  <a:outerShdw blurRad="38100" dist="38100" dir="2700000" algn="tl">
                    <a:srgbClr val="000000">
                      <a:alpha val="43137"/>
                    </a:srgbClr>
                  </a:outerShdw>
                </a:effectLst>
              </a:rPr>
              <a:t>One Line Diagram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914400"/>
            <a:ext cx="8610600" cy="707886"/>
          </a:xfrm>
          <a:prstGeom prst="rect">
            <a:avLst/>
          </a:prstGeom>
        </p:spPr>
        <p:txBody>
          <a:bodyPr wrap="square">
            <a:spAutoFit/>
          </a:bodyPr>
          <a:lstStyle/>
          <a:p>
            <a:r>
              <a:rPr lang="en-US" sz="2000" b="1" dirty="0" smtClean="0">
                <a:solidFill>
                  <a:srgbClr val="B6DF89"/>
                </a:solidFill>
                <a:effectLst>
                  <a:outerShdw blurRad="38100" dist="38100" dir="2700000" algn="tl">
                    <a:srgbClr val="000000">
                      <a:alpha val="43137"/>
                    </a:srgbClr>
                  </a:outerShdw>
                </a:effectLst>
              </a:rPr>
              <a:t>The table below and picture shows the optimal inclination angle and irradiation on plane in each month :</a:t>
            </a:r>
            <a:endParaRPr lang="ar-SA" sz="2000" b="1" dirty="0">
              <a:solidFill>
                <a:srgbClr val="B6DF89"/>
              </a:solidFill>
              <a:effectLst>
                <a:outerShdw blurRad="38100" dist="38100" dir="2700000" algn="tl">
                  <a:srgbClr val="000000">
                    <a:alpha val="43137"/>
                  </a:srgbClr>
                </a:outerShdw>
              </a:effectLst>
            </a:endParaRPr>
          </a:p>
        </p:txBody>
      </p:sp>
      <p:pic>
        <p:nvPicPr>
          <p:cNvPr id="113666" name="Picture 2"/>
          <p:cNvPicPr>
            <a:picLocks noChangeAspect="1" noChangeArrowheads="1"/>
          </p:cNvPicPr>
          <p:nvPr/>
        </p:nvPicPr>
        <p:blipFill>
          <a:blip r:embed="rId2" cstate="print"/>
          <a:srcRect/>
          <a:stretch>
            <a:fillRect/>
          </a:stretch>
        </p:blipFill>
        <p:spPr bwMode="auto">
          <a:xfrm>
            <a:off x="228600" y="1600200"/>
            <a:ext cx="3352800" cy="4800600"/>
          </a:xfrm>
          <a:prstGeom prst="rect">
            <a:avLst/>
          </a:prstGeom>
          <a:noFill/>
          <a:ln w="9525">
            <a:noFill/>
            <a:miter lim="800000"/>
            <a:headEnd/>
            <a:tailEnd/>
          </a:ln>
        </p:spPr>
      </p:pic>
      <p:sp>
        <p:nvSpPr>
          <p:cNvPr id="113667" name="Rectangle 3"/>
          <p:cNvSpPr>
            <a:spLocks noChangeArrowheads="1"/>
          </p:cNvSpPr>
          <p:nvPr/>
        </p:nvSpPr>
        <p:spPr bwMode="auto">
          <a:xfrm>
            <a:off x="3505200" y="1569422"/>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H(26)</a:t>
            </a:r>
            <a:r>
              <a:rPr kumimoji="0" lang="en-US"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Irradiation on plane at angle: 26deg. </a:t>
            </a:r>
            <a:endParaRPr kumimoji="0" lang="ar-SA"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a:t>
            </a:r>
            <a:r>
              <a:rPr kumimoji="0" lang="en-US" sz="1600" b="1" i="0" u="none" strike="noStrike" cap="none" normalizeH="0" baseline="0" dirty="0" err="1" smtClean="0">
                <a:ln>
                  <a:noFill/>
                </a:ln>
                <a:solidFill>
                  <a:srgbClr val="FFFF00"/>
                </a:solidFill>
                <a:effectLst/>
                <a:latin typeface="Arial" pitchFamily="34" charset="0"/>
                <a:ea typeface="Times New Roman" pitchFamily="18" charset="0"/>
                <a:cs typeface="Arial" pitchFamily="34" charset="0"/>
              </a:rPr>
              <a:t>Wh</a:t>
            </a:r>
            <a:r>
              <a:rPr kumimoji="0" lang="en-US"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/m</a:t>
            </a:r>
            <a:r>
              <a:rPr kumimoji="0" lang="en-US" sz="1600" b="1" i="0" u="none" strike="noStrike" cap="none" normalizeH="0" baseline="30000" dirty="0" smtClean="0">
                <a:ln>
                  <a:noFill/>
                </a:ln>
                <a:solidFill>
                  <a:srgbClr val="FFFF00"/>
                </a:solidFill>
                <a:effectLst/>
                <a:latin typeface="Arial" pitchFamily="34" charset="0"/>
                <a:ea typeface="Times New Roman" pitchFamily="18" charset="0"/>
                <a:cs typeface="Arial" pitchFamily="34" charset="0"/>
              </a:rPr>
              <a:t>2</a:t>
            </a:r>
            <a:r>
              <a:rPr kumimoji="0" lang="en-US"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/day</a:t>
            </a:r>
            <a:r>
              <a:rPr kumimoji="0" lang="en-US" altLang="ja-JP" sz="16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altLang="ja-JP" sz="16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600" b="1" i="1" u="none" strike="noStrike" cap="none" normalizeH="0" baseline="0" dirty="0" err="1" smtClean="0">
                <a:ln>
                  <a:noFill/>
                </a:ln>
                <a:solidFill>
                  <a:srgbClr val="FFFF00"/>
                </a:solidFill>
                <a:effectLst/>
                <a:latin typeface="Arial" pitchFamily="34" charset="0"/>
                <a:ea typeface="Times New Roman" pitchFamily="18" charset="0"/>
                <a:cs typeface="Arial" pitchFamily="34" charset="0"/>
              </a:rPr>
              <a:t>I</a:t>
            </a:r>
            <a:r>
              <a:rPr kumimoji="0" lang="en-US" altLang="ja-JP" sz="1600" b="1" i="1" u="none" strike="noStrike" cap="none" normalizeH="0" baseline="-30000" dirty="0" err="1" smtClean="0">
                <a:ln>
                  <a:noFill/>
                </a:ln>
                <a:solidFill>
                  <a:srgbClr val="FFFF00"/>
                </a:solidFill>
                <a:effectLst/>
                <a:latin typeface="Arial" pitchFamily="34" charset="0"/>
                <a:ea typeface="Times New Roman" pitchFamily="18" charset="0"/>
                <a:cs typeface="Arial" pitchFamily="34" charset="0"/>
              </a:rPr>
              <a:t>opt</a:t>
            </a:r>
            <a:r>
              <a:rPr kumimoji="0" lang="en-US" altLang="ja-JP" sz="16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Optimal inclination (deg.).</a:t>
            </a:r>
            <a:endParaRPr kumimoji="0" lang="en-US" altLang="ja-JP" sz="1600" b="1" i="0" u="none" strike="noStrike" cap="none" normalizeH="0" baseline="0" dirty="0" smtClean="0">
              <a:ln>
                <a:noFill/>
              </a:ln>
              <a:solidFill>
                <a:srgbClr val="FFFF00"/>
              </a:solidFill>
              <a:effectLst/>
              <a:latin typeface="Arial" pitchFamily="34" charset="0"/>
              <a:cs typeface="Arial" pitchFamily="34" charset="0"/>
            </a:endParaRPr>
          </a:p>
        </p:txBody>
      </p:sp>
      <p:pic>
        <p:nvPicPr>
          <p:cNvPr id="7" name="صورة 48" descr="optangimage32_08_20_N_35_21_16_E"/>
          <p:cNvPicPr/>
          <p:nvPr/>
        </p:nvPicPr>
        <p:blipFill>
          <a:blip r:embed="rId3" cstate="print"/>
          <a:srcRect/>
          <a:stretch>
            <a:fillRect/>
          </a:stretch>
        </p:blipFill>
        <p:spPr bwMode="auto">
          <a:xfrm>
            <a:off x="3657600" y="2667000"/>
            <a:ext cx="5105400" cy="3733800"/>
          </a:xfrm>
          <a:prstGeom prst="rect">
            <a:avLst/>
          </a:prstGeom>
          <a:noFill/>
          <a:ln w="9525">
            <a:noFill/>
            <a:miter lim="800000"/>
            <a:headEnd/>
            <a:tailEnd/>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Design of the solar station system :</a:t>
            </a:r>
          </a:p>
        </p:txBody>
      </p:sp>
      <p:sp>
        <p:nvSpPr>
          <p:cNvPr id="114689" name="Rectangle 1"/>
          <p:cNvSpPr>
            <a:spLocks noChangeArrowheads="1"/>
          </p:cNvSpPr>
          <p:nvPr/>
        </p:nvSpPr>
        <p:spPr bwMode="auto">
          <a:xfrm>
            <a:off x="228600" y="1120914"/>
            <a:ext cx="8915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Power of this station = 580kw, and we will use two program to design this station .</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p:txBody>
      </p:sp>
      <p:sp>
        <p:nvSpPr>
          <p:cNvPr id="114690" name="Rectangle 2"/>
          <p:cNvSpPr>
            <a:spLocks noChangeArrowheads="1"/>
          </p:cNvSpPr>
          <p:nvPr/>
        </p:nvSpPr>
        <p:spPr bwMode="auto">
          <a:xfrm>
            <a:off x="1219200" y="1447800"/>
            <a:ext cx="372608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first program is PV system .</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p:txBody>
      </p:sp>
      <p:pic>
        <p:nvPicPr>
          <p:cNvPr id="7" name="صورة 4" descr="C:\Users\work\Desktop\بدون عنوان.jpg"/>
          <p:cNvPicPr/>
          <p:nvPr/>
        </p:nvPicPr>
        <p:blipFill>
          <a:blip r:embed="rId2" cstate="print"/>
          <a:srcRect/>
          <a:stretch>
            <a:fillRect/>
          </a:stretch>
        </p:blipFill>
        <p:spPr bwMode="auto">
          <a:xfrm>
            <a:off x="457200" y="1752600"/>
            <a:ext cx="8153400" cy="488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PV system :</a:t>
            </a:r>
          </a:p>
        </p:txBody>
      </p:sp>
      <p:pic>
        <p:nvPicPr>
          <p:cNvPr id="5" name="صورة 5" descr="C:\Users\work\Desktop\بدون عنوان.jpg"/>
          <p:cNvPicPr/>
          <p:nvPr/>
        </p:nvPicPr>
        <p:blipFill>
          <a:blip r:embed="rId2" cstate="print"/>
          <a:srcRect/>
          <a:stretch>
            <a:fillRect/>
          </a:stretch>
        </p:blipFill>
        <p:spPr bwMode="auto">
          <a:xfrm>
            <a:off x="152400" y="1524000"/>
            <a:ext cx="4419600" cy="4953000"/>
          </a:xfrm>
          <a:prstGeom prst="rect">
            <a:avLst/>
          </a:prstGeom>
          <a:noFill/>
          <a:ln w="9525">
            <a:noFill/>
            <a:miter lim="800000"/>
            <a:headEnd/>
            <a:tailEnd/>
          </a:ln>
        </p:spPr>
      </p:pic>
      <p:pic>
        <p:nvPicPr>
          <p:cNvPr id="6" name="صورة 6" descr="C:\Users\work\Desktop\hhhhh.jpg"/>
          <p:cNvPicPr/>
          <p:nvPr/>
        </p:nvPicPr>
        <p:blipFill>
          <a:blip r:embed="rId3" cstate="print"/>
          <a:srcRect/>
          <a:stretch>
            <a:fillRect/>
          </a:stretch>
        </p:blipFill>
        <p:spPr bwMode="auto">
          <a:xfrm>
            <a:off x="4572000" y="1524000"/>
            <a:ext cx="4572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Result :</a:t>
            </a:r>
          </a:p>
        </p:txBody>
      </p:sp>
      <p:sp>
        <p:nvSpPr>
          <p:cNvPr id="115713" name="Rectangle 1"/>
          <p:cNvSpPr>
            <a:spLocks noChangeArrowheads="1"/>
          </p:cNvSpPr>
          <p:nvPr/>
        </p:nvSpPr>
        <p:spPr bwMode="auto">
          <a:xfrm>
            <a:off x="228600" y="1079213"/>
            <a:ext cx="8763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After entering all necessary numbers and data and identify options, the program give us the results as shown in the below curves and tables :</a:t>
            </a:r>
            <a:endParaRPr kumimoji="0" lang="en-US" sz="1600" b="1" i="0" u="none" strike="noStrike" cap="none" normalizeH="0" baseline="0" dirty="0" smtClean="0">
              <a:ln>
                <a:noFill/>
              </a:ln>
              <a:solidFill>
                <a:srgbClr val="FFFF00"/>
              </a:solidFill>
              <a:effectLst/>
              <a:latin typeface="Arial" pitchFamily="34" charset="0"/>
              <a:cs typeface="Arial" pitchFamily="34" charset="0"/>
            </a:endParaRPr>
          </a:p>
        </p:txBody>
      </p:sp>
      <p:sp>
        <p:nvSpPr>
          <p:cNvPr id="115714" name="Rectangle 2"/>
          <p:cNvSpPr>
            <a:spLocks noChangeArrowheads="1"/>
          </p:cNvSpPr>
          <p:nvPr/>
        </p:nvSpPr>
        <p:spPr bwMode="auto">
          <a:xfrm>
            <a:off x="381000" y="1676400"/>
            <a:ext cx="615854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C000"/>
                </a:solidFill>
                <a:effectLst/>
                <a:latin typeface="Times New Roman" pitchFamily="18" charset="0"/>
                <a:ea typeface="Calibri" pitchFamily="34" charset="0"/>
                <a:cs typeface="Times New Roman" pitchFamily="18" charset="0"/>
              </a:rPr>
              <a:t>The below curve show us the System output energy for each month :</a:t>
            </a:r>
            <a:endParaRPr kumimoji="0" lang="en-US" sz="1600" b="1" i="0" u="none" strike="noStrike" cap="none" normalizeH="0" baseline="0" dirty="0" smtClean="0">
              <a:ln>
                <a:noFill/>
              </a:ln>
              <a:solidFill>
                <a:srgbClr val="FFC000"/>
              </a:solidFill>
              <a:effectLst/>
              <a:latin typeface="Arial" pitchFamily="34" charset="0"/>
              <a:cs typeface="Arial" pitchFamily="34" charset="0"/>
            </a:endParaRPr>
          </a:p>
        </p:txBody>
      </p:sp>
      <p:pic>
        <p:nvPicPr>
          <p:cNvPr id="8" name="صورة 9" descr="C:\Users\work\Desktop\lllllllllllllllllll.jpg"/>
          <p:cNvPicPr/>
          <p:nvPr/>
        </p:nvPicPr>
        <p:blipFill>
          <a:blip r:embed="rId2" cstate="print"/>
          <a:srcRect/>
          <a:stretch>
            <a:fillRect/>
          </a:stretch>
        </p:blipFill>
        <p:spPr bwMode="auto">
          <a:xfrm>
            <a:off x="609600" y="1981200"/>
            <a:ext cx="7696200" cy="472440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design of the solar station by using Aurora program : </a:t>
            </a:r>
          </a:p>
        </p:txBody>
      </p:sp>
      <p:sp>
        <p:nvSpPr>
          <p:cNvPr id="117761" name="Rectangle 1"/>
          <p:cNvSpPr>
            <a:spLocks noChangeArrowheads="1"/>
          </p:cNvSpPr>
          <p:nvPr/>
        </p:nvSpPr>
        <p:spPr bwMode="auto">
          <a:xfrm>
            <a:off x="228600" y="1169684"/>
            <a:ext cx="8686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By using the Aurora program in this project, we designed the solar system =580KW ,and we distributed it into 10 groups each group equal  to 55KW.</a:t>
            </a:r>
            <a:endParaRPr kumimoji="0" lang="en-US" b="1" i="0" u="none" strike="noStrike" cap="none" normalizeH="0" baseline="0" dirty="0" smtClean="0">
              <a:ln>
                <a:noFill/>
              </a:ln>
              <a:solidFill>
                <a:srgbClr val="FFFF00"/>
              </a:solidFill>
              <a:effectLst/>
              <a:latin typeface="Arial" pitchFamily="34" charset="0"/>
              <a:cs typeface="Arial" pitchFamily="34" charset="0"/>
            </a:endParaRPr>
          </a:p>
        </p:txBody>
      </p:sp>
      <p:sp>
        <p:nvSpPr>
          <p:cNvPr id="6" name="Rectangle 5"/>
          <p:cNvSpPr/>
          <p:nvPr/>
        </p:nvSpPr>
        <p:spPr>
          <a:xfrm>
            <a:off x="228600" y="1905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Aurora Designer :</a:t>
            </a:r>
          </a:p>
        </p:txBody>
      </p:sp>
      <p:pic>
        <p:nvPicPr>
          <p:cNvPr id="7" name="صورة 4" descr="C:\Users\work\Desktop\بدون عنوان.jpg"/>
          <p:cNvPicPr/>
          <p:nvPr/>
        </p:nvPicPr>
        <p:blipFill>
          <a:blip r:embed="rId2" cstate="print"/>
          <a:srcRect/>
          <a:stretch>
            <a:fillRect/>
          </a:stretch>
        </p:blipFill>
        <p:spPr bwMode="auto">
          <a:xfrm>
            <a:off x="1143000" y="2438400"/>
            <a:ext cx="6400800" cy="4096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118785" name="Rectangle 1"/>
          <p:cNvSpPr>
            <a:spLocks noChangeArrowheads="1"/>
          </p:cNvSpPr>
          <p:nvPr/>
        </p:nvSpPr>
        <p:spPr bwMode="auto">
          <a:xfrm>
            <a:off x="228600" y="808672"/>
            <a:ext cx="86868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tabLst>
                <a:tab pos="781050" algn="l"/>
              </a:tabLst>
            </a:pPr>
            <a:r>
              <a:rPr kumimoji="0" lang="en-US"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In this design that we work on it, we try to achieve the optimum design  (the module in series to achieve the voltage of the inverter , and the parallel string to achieve the power of the inverter , and the oversize of the inverter that we chosen is between (95%-110%)).</a:t>
            </a:r>
            <a:endParaRPr kumimoji="0" lang="en-US"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tab pos="781050" algn="l"/>
              </a:tabLst>
            </a:pPr>
            <a:r>
              <a:rPr kumimoji="0" lang="en-US"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 The number of the module in series =17 module.</a:t>
            </a:r>
          </a:p>
          <a:p>
            <a:pPr marL="0" marR="0" lvl="0" indent="0" defTabSz="914400" eaLnBrk="0" fontAlgn="base" latinLnBrk="0" hangingPunct="0">
              <a:lnSpc>
                <a:spcPct val="100000"/>
              </a:lnSpc>
              <a:spcBef>
                <a:spcPct val="0"/>
              </a:spcBef>
              <a:spcAft>
                <a:spcPct val="0"/>
              </a:spcAft>
              <a:buClrTx/>
              <a:buSzTx/>
              <a:buFontTx/>
              <a:buNone/>
              <a:tabLst>
                <a:tab pos="781050" algn="l"/>
              </a:tabLst>
            </a:pPr>
            <a:r>
              <a:rPr kumimoji="0" lang="en-US"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 The parallel string =12.     </a:t>
            </a:r>
            <a:endParaRPr kumimoji="0" lang="en-US" i="0" u="none" strike="noStrike" cap="none" normalizeH="0" baseline="0" dirty="0" smtClean="0">
              <a:ln>
                <a:noFill/>
              </a:ln>
              <a:solidFill>
                <a:srgbClr val="FFFF00"/>
              </a:solidFill>
              <a:effectLst/>
              <a:latin typeface="Arial" pitchFamily="34" charset="0"/>
              <a:cs typeface="Arial" pitchFamily="34" charset="0"/>
            </a:endParaRPr>
          </a:p>
        </p:txBody>
      </p:sp>
      <p:sp>
        <p:nvSpPr>
          <p:cNvPr id="118786" name="Rectangle 2"/>
          <p:cNvSpPr>
            <a:spLocks noChangeArrowheads="1"/>
          </p:cNvSpPr>
          <p:nvPr/>
        </p:nvSpPr>
        <p:spPr bwMode="auto">
          <a:xfrm>
            <a:off x="228600" y="2316531"/>
            <a:ext cx="8915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next figure shown how to enter the series module and parallel string in the Aurora program:</a:t>
            </a:r>
            <a:endParaRPr kumimoji="0" lang="en-US" b="0" i="0" u="none" strike="noStrike" cap="none" normalizeH="0" baseline="0" dirty="0" smtClean="0">
              <a:ln>
                <a:noFill/>
              </a:ln>
              <a:solidFill>
                <a:srgbClr val="FFFF00"/>
              </a:solidFill>
              <a:effectLst/>
              <a:latin typeface="Arial" pitchFamily="34" charset="0"/>
              <a:cs typeface="Arial" pitchFamily="34" charset="0"/>
            </a:endParaRPr>
          </a:p>
        </p:txBody>
      </p:sp>
      <p:pic>
        <p:nvPicPr>
          <p:cNvPr id="6" name="صورة 6" descr="C:\Users\work\Desktop\بدون عنوان.jpg"/>
          <p:cNvPicPr/>
          <p:nvPr/>
        </p:nvPicPr>
        <p:blipFill>
          <a:blip r:embed="rId2" cstate="print"/>
          <a:srcRect/>
          <a:stretch>
            <a:fillRect/>
          </a:stretch>
        </p:blipFill>
        <p:spPr bwMode="auto">
          <a:xfrm>
            <a:off x="1371600" y="2743200"/>
            <a:ext cx="6553200" cy="38862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Result from the Aurora Program :</a:t>
            </a:r>
          </a:p>
        </p:txBody>
      </p:sp>
      <p:sp>
        <p:nvSpPr>
          <p:cNvPr id="119809" name="Rectangle 1"/>
          <p:cNvSpPr>
            <a:spLocks noChangeArrowheads="1"/>
          </p:cNvSpPr>
          <p:nvPr/>
        </p:nvSpPr>
        <p:spPr bwMode="auto">
          <a:xfrm>
            <a:off x="304800" y="1081445"/>
            <a:ext cx="259558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System configuration:</a:t>
            </a:r>
            <a:endParaRPr kumimoji="0" lang="en-US" sz="2000" b="1" i="0" u="none" strike="noStrike" cap="none" normalizeH="0" baseline="0" dirty="0" smtClean="0">
              <a:ln>
                <a:noFill/>
              </a:ln>
              <a:solidFill>
                <a:srgbClr val="B6DF89"/>
              </a:solidFill>
              <a:effectLst/>
              <a:latin typeface="Arial" pitchFamily="34" charset="0"/>
              <a:cs typeface="Arial" pitchFamily="34" charset="0"/>
            </a:endParaRPr>
          </a:p>
        </p:txBody>
      </p:sp>
      <p:pic>
        <p:nvPicPr>
          <p:cNvPr id="6" name="صورة 8" descr="C:\Users\work\Desktop\بدون عنوان.jpg"/>
          <p:cNvPicPr/>
          <p:nvPr/>
        </p:nvPicPr>
        <p:blipFill>
          <a:blip r:embed="rId2" cstate="print"/>
          <a:srcRect/>
          <a:stretch>
            <a:fillRect/>
          </a:stretch>
        </p:blipFill>
        <p:spPr bwMode="auto">
          <a:xfrm>
            <a:off x="762000" y="1447800"/>
            <a:ext cx="7772400" cy="1905000"/>
          </a:xfrm>
          <a:prstGeom prst="rect">
            <a:avLst/>
          </a:prstGeom>
          <a:noFill/>
          <a:ln w="9525">
            <a:noFill/>
            <a:miter lim="800000"/>
            <a:headEnd/>
            <a:tailEnd/>
          </a:ln>
        </p:spPr>
      </p:pic>
      <p:sp>
        <p:nvSpPr>
          <p:cNvPr id="119810" name="Rectangle 2"/>
          <p:cNvSpPr>
            <a:spLocks noChangeArrowheads="1"/>
          </p:cNvSpPr>
          <p:nvPr/>
        </p:nvSpPr>
        <p:spPr bwMode="auto">
          <a:xfrm>
            <a:off x="304800" y="3352800"/>
            <a:ext cx="2746457"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7D7D"/>
                </a:solidFill>
                <a:effectLst/>
                <a:latin typeface="Times New Roman" pitchFamily="18" charset="0"/>
                <a:ea typeface="Calibri" pitchFamily="34" charset="0"/>
                <a:cs typeface="Times New Roman" pitchFamily="18" charset="0"/>
              </a:rPr>
              <a:t>Inverter Specifications:</a:t>
            </a:r>
            <a:endParaRPr kumimoji="0" lang="en-US" sz="2000" b="0" i="0" u="none" strike="noStrike" cap="none" normalizeH="0" baseline="0" dirty="0" smtClean="0">
              <a:ln>
                <a:noFill/>
              </a:ln>
              <a:solidFill>
                <a:srgbClr val="FF7D7D"/>
              </a:solidFill>
              <a:effectLst/>
              <a:latin typeface="Arial" pitchFamily="34" charset="0"/>
              <a:cs typeface="Arial" pitchFamily="34" charset="0"/>
            </a:endParaRPr>
          </a:p>
        </p:txBody>
      </p:sp>
      <p:pic>
        <p:nvPicPr>
          <p:cNvPr id="8" name="صورة 10" descr="C:\Users\work\Desktop\بدون عنوان.jpg"/>
          <p:cNvPicPr/>
          <p:nvPr/>
        </p:nvPicPr>
        <p:blipFill>
          <a:blip r:embed="rId3" cstate="print"/>
          <a:srcRect/>
          <a:stretch>
            <a:fillRect/>
          </a:stretch>
        </p:blipFill>
        <p:spPr bwMode="auto">
          <a:xfrm>
            <a:off x="1143000" y="3657600"/>
            <a:ext cx="7086600" cy="2971800"/>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120833" name="Rectangle 1"/>
          <p:cNvSpPr>
            <a:spLocks noChangeArrowheads="1"/>
          </p:cNvSpPr>
          <p:nvPr/>
        </p:nvSpPr>
        <p:spPr bwMode="auto">
          <a:xfrm>
            <a:off x="304800" y="852845"/>
            <a:ext cx="210365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PV Module Data:</a:t>
            </a:r>
            <a:endParaRPr kumimoji="0" lang="en-US" sz="2000" b="0" i="0" u="none" strike="noStrike" cap="none" normalizeH="0" baseline="0" dirty="0" smtClean="0">
              <a:ln>
                <a:noFill/>
              </a:ln>
              <a:solidFill>
                <a:srgbClr val="B6DF89"/>
              </a:solidFill>
              <a:effectLst/>
              <a:latin typeface="Arial" pitchFamily="34" charset="0"/>
              <a:cs typeface="Arial" pitchFamily="34" charset="0"/>
            </a:endParaRPr>
          </a:p>
        </p:txBody>
      </p:sp>
      <p:pic>
        <p:nvPicPr>
          <p:cNvPr id="5" name="صورة 11" descr="C:\Users\work\Desktop\بدون عنوان.jpg"/>
          <p:cNvPicPr/>
          <p:nvPr/>
        </p:nvPicPr>
        <p:blipFill>
          <a:blip r:embed="rId2" cstate="print"/>
          <a:srcRect/>
          <a:stretch>
            <a:fillRect/>
          </a:stretch>
        </p:blipFill>
        <p:spPr bwMode="auto">
          <a:xfrm>
            <a:off x="914400" y="1219200"/>
            <a:ext cx="6477000" cy="2286000"/>
          </a:xfrm>
          <a:prstGeom prst="rect">
            <a:avLst/>
          </a:prstGeom>
          <a:noFill/>
          <a:ln w="9525">
            <a:noFill/>
            <a:miter lim="800000"/>
            <a:headEnd/>
            <a:tailEnd/>
          </a:ln>
        </p:spPr>
      </p:pic>
      <p:sp>
        <p:nvSpPr>
          <p:cNvPr id="120834" name="Rectangle 2"/>
          <p:cNvSpPr>
            <a:spLocks noChangeArrowheads="1"/>
          </p:cNvSpPr>
          <p:nvPr/>
        </p:nvSpPr>
        <p:spPr bwMode="auto">
          <a:xfrm>
            <a:off x="304800" y="3486090"/>
            <a:ext cx="300274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Array Sizing Parameters:</a:t>
            </a:r>
            <a:endParaRPr kumimoji="0" lang="en-US" sz="2000" b="0" i="0" u="none" strike="noStrike" cap="none" normalizeH="0" baseline="0" dirty="0" smtClean="0">
              <a:ln>
                <a:noFill/>
              </a:ln>
              <a:solidFill>
                <a:srgbClr val="B6DF89"/>
              </a:solidFill>
              <a:effectLst/>
              <a:latin typeface="Arial" pitchFamily="34" charset="0"/>
              <a:cs typeface="Arial" pitchFamily="34" charset="0"/>
            </a:endParaRPr>
          </a:p>
        </p:txBody>
      </p:sp>
      <p:pic>
        <p:nvPicPr>
          <p:cNvPr id="7" name="صورة 12" descr="C:\Users\work\Desktop\بدون عنوان.jpg"/>
          <p:cNvPicPr/>
          <p:nvPr/>
        </p:nvPicPr>
        <p:blipFill>
          <a:blip r:embed="rId3" cstate="print"/>
          <a:srcRect/>
          <a:stretch>
            <a:fillRect/>
          </a:stretch>
        </p:blipFill>
        <p:spPr bwMode="auto">
          <a:xfrm>
            <a:off x="685800" y="3962400"/>
            <a:ext cx="7086600" cy="25908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121857" name="Rectangle 1"/>
          <p:cNvSpPr>
            <a:spLocks noChangeArrowheads="1"/>
          </p:cNvSpPr>
          <p:nvPr/>
        </p:nvSpPr>
        <p:spPr bwMode="auto">
          <a:xfrm>
            <a:off x="228600" y="1005245"/>
            <a:ext cx="451046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6DF89"/>
                </a:solidFill>
                <a:effectLst/>
                <a:latin typeface="Times New Roman" pitchFamily="18" charset="0"/>
                <a:ea typeface="Calibri" pitchFamily="34" charset="0"/>
                <a:cs typeface="Times New Roman" pitchFamily="18" charset="0"/>
              </a:rPr>
              <a:t>Voltage and Current Parameter Check:</a:t>
            </a:r>
            <a:endParaRPr kumimoji="0" lang="en-US" sz="2000" b="0" i="0" u="none" strike="noStrike" cap="none" normalizeH="0" baseline="0" dirty="0" smtClean="0">
              <a:ln>
                <a:noFill/>
              </a:ln>
              <a:solidFill>
                <a:srgbClr val="B6DF89"/>
              </a:solidFill>
              <a:effectLst/>
              <a:latin typeface="Arial" pitchFamily="34" charset="0"/>
              <a:cs typeface="Arial" pitchFamily="34" charset="0"/>
            </a:endParaRPr>
          </a:p>
        </p:txBody>
      </p:sp>
      <p:pic>
        <p:nvPicPr>
          <p:cNvPr id="5" name="صورة 13" descr="C:\Users\work\Desktop\بدون عنوان.jpg"/>
          <p:cNvPicPr/>
          <p:nvPr/>
        </p:nvPicPr>
        <p:blipFill>
          <a:blip r:embed="rId2" cstate="print"/>
          <a:srcRect/>
          <a:stretch>
            <a:fillRect/>
          </a:stretch>
        </p:blipFill>
        <p:spPr bwMode="auto">
          <a:xfrm>
            <a:off x="762000" y="1828800"/>
            <a:ext cx="6934200" cy="3352800"/>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122881" name="Rectangle 1"/>
          <p:cNvSpPr>
            <a:spLocks noChangeArrowheads="1"/>
          </p:cNvSpPr>
          <p:nvPr/>
        </p:nvSpPr>
        <p:spPr bwMode="auto">
          <a:xfrm>
            <a:off x="228600" y="865257"/>
            <a:ext cx="8763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Cambria" pitchFamily="18" charset="0"/>
                <a:ea typeface="Calibri" pitchFamily="34" charset="0"/>
                <a:cs typeface="Times New Roman" pitchFamily="18" charset="0"/>
              </a:rPr>
              <a:t>*But when the parallel string  is equal to (11), the new results are shown in the below tables ( and this is more acceptable ):</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5" name="صورة 14" descr="C:\Users\work\Desktop\بدون عنوان.jpg"/>
          <p:cNvPicPr/>
          <p:nvPr/>
        </p:nvPicPr>
        <p:blipFill>
          <a:blip r:embed="rId2" cstate="print"/>
          <a:srcRect/>
          <a:stretch>
            <a:fillRect/>
          </a:stretch>
        </p:blipFill>
        <p:spPr bwMode="auto">
          <a:xfrm>
            <a:off x="990600" y="1600200"/>
            <a:ext cx="7239000" cy="4648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15669"/>
            <a:ext cx="5468164"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Max. Case Improvement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838200"/>
            <a:ext cx="8839200" cy="523220"/>
          </a:xfrm>
          <a:prstGeom prst="rect">
            <a:avLst/>
          </a:prstGeom>
        </p:spPr>
        <p:txBody>
          <a:bodyPr wrap="square">
            <a:spAutoFit/>
          </a:bodyPr>
          <a:lstStyle/>
          <a:p>
            <a:pPr marL="342900" indent="-342900"/>
            <a:r>
              <a:rPr lang="en-US" sz="28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 Transformer loading :</a:t>
            </a:r>
          </a:p>
        </p:txBody>
      </p:sp>
      <p:pic>
        <p:nvPicPr>
          <p:cNvPr id="21508" name="Picture 4"/>
          <p:cNvPicPr>
            <a:picLocks noChangeAspect="1" noChangeArrowheads="1"/>
          </p:cNvPicPr>
          <p:nvPr/>
        </p:nvPicPr>
        <p:blipFill>
          <a:blip r:embed="rId2" cstate="print"/>
          <a:srcRect/>
          <a:stretch>
            <a:fillRect/>
          </a:stretch>
        </p:blipFill>
        <p:spPr bwMode="auto">
          <a:xfrm>
            <a:off x="457200" y="1371600"/>
            <a:ext cx="8382000" cy="5310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The Result :</a:t>
            </a:r>
          </a:p>
        </p:txBody>
      </p:sp>
      <p:sp>
        <p:nvSpPr>
          <p:cNvPr id="123905" name="Rectangle 1"/>
          <p:cNvSpPr>
            <a:spLocks noChangeArrowheads="1"/>
          </p:cNvSpPr>
          <p:nvPr/>
        </p:nvSpPr>
        <p:spPr bwMode="auto">
          <a:xfrm>
            <a:off x="304800" y="1157645"/>
            <a:ext cx="320953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New System  configuration:</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6" name="صورة 15" descr="C:\Users\work\Desktop\بدون عنوان.jpg"/>
          <p:cNvPicPr/>
          <p:nvPr/>
        </p:nvPicPr>
        <p:blipFill>
          <a:blip r:embed="rId2" cstate="print"/>
          <a:srcRect/>
          <a:stretch>
            <a:fillRect/>
          </a:stretch>
        </p:blipFill>
        <p:spPr bwMode="auto">
          <a:xfrm>
            <a:off x="533400" y="1676400"/>
            <a:ext cx="7924800" cy="1828800"/>
          </a:xfrm>
          <a:prstGeom prst="rect">
            <a:avLst/>
          </a:prstGeom>
          <a:noFill/>
          <a:ln w="9525">
            <a:noFill/>
            <a:miter lim="800000"/>
            <a:headEnd/>
            <a:tailEnd/>
          </a:ln>
        </p:spPr>
      </p:pic>
      <p:sp>
        <p:nvSpPr>
          <p:cNvPr id="123906" name="Rectangle 2"/>
          <p:cNvSpPr>
            <a:spLocks noChangeArrowheads="1"/>
          </p:cNvSpPr>
          <p:nvPr/>
        </p:nvSpPr>
        <p:spPr bwMode="auto">
          <a:xfrm>
            <a:off x="304800" y="3505200"/>
            <a:ext cx="5055679"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New Voltage and Current Parameter Check:</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8" name="صورة 16" descr="C:\Users\work\Desktop\بدون عنوان.jpg"/>
          <p:cNvPicPr/>
          <p:nvPr/>
        </p:nvPicPr>
        <p:blipFill>
          <a:blip r:embed="rId3" cstate="print"/>
          <a:srcRect/>
          <a:stretch>
            <a:fillRect/>
          </a:stretch>
        </p:blipFill>
        <p:spPr bwMode="auto">
          <a:xfrm>
            <a:off x="1600200" y="3886200"/>
            <a:ext cx="6172200" cy="2590800"/>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Calculations to determine the Rating of the set up Transformer:</a:t>
            </a:r>
          </a:p>
        </p:txBody>
      </p:sp>
      <p:sp>
        <p:nvSpPr>
          <p:cNvPr id="124929" name="Rectangle 1"/>
          <p:cNvSpPr>
            <a:spLocks noChangeArrowheads="1"/>
          </p:cNvSpPr>
          <p:nvPr/>
        </p:nvSpPr>
        <p:spPr bwMode="auto">
          <a:xfrm>
            <a:off x="304800" y="1296888"/>
            <a:ext cx="83058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In this project we distributed the inverter into 10 inverters and the maximum power for each inverter is equal to 55 KW.</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maximum power for all inverters is equal to 550 KW  </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rating of the step up transformer can be calculated by these formulas below </a:t>
            </a:r>
            <a:endParaRPr kumimoji="0" lang="en-US" sz="20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124930" name="Picture 2"/>
          <p:cNvPicPr>
            <a:picLocks noChangeAspect="1" noChangeArrowheads="1"/>
          </p:cNvPicPr>
          <p:nvPr/>
        </p:nvPicPr>
        <p:blipFill>
          <a:blip r:embed="rId2" cstate="print"/>
          <a:srcRect/>
          <a:stretch>
            <a:fillRect/>
          </a:stretch>
        </p:blipFill>
        <p:spPr bwMode="auto">
          <a:xfrm>
            <a:off x="2057400" y="2971800"/>
            <a:ext cx="4887433" cy="2514600"/>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4763" y="115669"/>
            <a:ext cx="6417142" cy="646331"/>
          </a:xfrm>
          <a:prstGeom prst="rect">
            <a:avLst/>
          </a:prstGeom>
        </p:spPr>
        <p:txBody>
          <a:bodyPr wrap="none">
            <a:spAutoFit/>
          </a:bodyPr>
          <a:lstStyle/>
          <a:p>
            <a:pPr algn="ctr"/>
            <a:r>
              <a:rPr lang="en-US" sz="3600" b="1" dirty="0" smtClean="0">
                <a:solidFill>
                  <a:srgbClr val="FFFF00"/>
                </a:solidFill>
                <a:effectLst>
                  <a:glow rad="228600">
                    <a:srgbClr val="00B0F0">
                      <a:alpha val="40000"/>
                    </a:srgbClr>
                  </a:glow>
                  <a:outerShdw blurRad="38100" dist="38100" dir="2700000" algn="tl">
                    <a:srgbClr val="000000">
                      <a:alpha val="43137"/>
                    </a:srgbClr>
                  </a:outerShdw>
                </a:effectLst>
              </a:rPr>
              <a:t>Solar Energy Station Project</a:t>
            </a:r>
          </a:p>
        </p:txBody>
      </p:sp>
      <p:cxnSp>
        <p:nvCxnSpPr>
          <p:cNvPr id="3" name="Straight Connector 2"/>
          <p:cNvCxnSpPr/>
          <p:nvPr/>
        </p:nvCxnSpPr>
        <p:spPr>
          <a:xfrm>
            <a:off x="381000" y="7620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sp>
        <p:nvSpPr>
          <p:cNvPr id="4" name="Rectangle 3"/>
          <p:cNvSpPr/>
          <p:nvPr/>
        </p:nvSpPr>
        <p:spPr>
          <a:xfrm>
            <a:off x="304800" y="762000"/>
            <a:ext cx="8610600" cy="461665"/>
          </a:xfrm>
          <a:prstGeom prst="rect">
            <a:avLst/>
          </a:prstGeom>
        </p:spPr>
        <p:txBody>
          <a:bodyPr wrap="square">
            <a:spAutoFit/>
          </a:bodyPr>
          <a:lstStyle/>
          <a:p>
            <a:pPr marL="342900" indent="-342900">
              <a:buFont typeface="Wingdings" pitchFamily="2" charset="2"/>
              <a:buChar char="q"/>
            </a:pPr>
            <a:r>
              <a:rPr lang="en-US" sz="2400" b="1" i="1" dirty="0" smtClean="0">
                <a:solidFill>
                  <a:srgbClr val="C00000"/>
                </a:solidFill>
                <a:effectLst>
                  <a:glow rad="101600">
                    <a:srgbClr val="FFFF00">
                      <a:alpha val="60000"/>
                    </a:srgbClr>
                  </a:glow>
                  <a:outerShdw blurRad="38100" dist="38100" dir="2700000" algn="tl">
                    <a:srgbClr val="000000">
                      <a:alpha val="43137"/>
                    </a:srgbClr>
                  </a:outerShdw>
                </a:effectLst>
                <a:latin typeface="Calibri" pitchFamily="34" charset="0"/>
              </a:rPr>
              <a:t>Economical study for the Solar system project :</a:t>
            </a:r>
          </a:p>
        </p:txBody>
      </p:sp>
      <p:sp>
        <p:nvSpPr>
          <p:cNvPr id="125953" name="Rectangle 1"/>
          <p:cNvSpPr>
            <a:spLocks noChangeArrowheads="1"/>
          </p:cNvSpPr>
          <p:nvPr/>
        </p:nvSpPr>
        <p:spPr bwMode="auto">
          <a:xfrm>
            <a:off x="346014" y="1228665"/>
            <a:ext cx="8797986" cy="532453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life span period of the solar system = 20  years.</a:t>
            </a:r>
          </a:p>
          <a:p>
            <a:pPr marL="0" marR="0" lvl="0" indent="0" defTabSz="914400" eaLnBrk="1" fontAlgn="base" latinLnBrk="0" hangingPunct="1">
              <a:lnSpc>
                <a:spcPct val="100000"/>
              </a:lnSpc>
              <a:spcBef>
                <a:spcPct val="0"/>
              </a:spcBef>
              <a:spcAft>
                <a:spcPct val="0"/>
              </a:spcAft>
              <a:buClrTx/>
              <a:buSzTx/>
              <a:buFont typeface="Arial" pitchFamily="34" charset="0"/>
              <a:buChar char="•"/>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price of 1kwh of solar = 0.65 NIC.</a:t>
            </a: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price of transformer = 30000 NIC.</a:t>
            </a: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price of each  watt =2.2 $ =7.7 NIC. The price of 1 </a:t>
            </a:r>
            <a:r>
              <a:rPr kumimoji="0" lang="en-US"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kw</a:t>
            </a: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=2200$=7700 NIC.</a:t>
            </a: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The average of 1kw produce 1700 </a:t>
            </a:r>
            <a:r>
              <a:rPr kumimoji="0" lang="en-US"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kwh</a:t>
            </a: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/year.</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investment = Price of the transformer + Price of the solar system (580kw)  </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investment = 30000 + (580*7700) = 4496000 NIC.</a:t>
            </a:r>
          </a:p>
          <a:p>
            <a:pPr marL="0" marR="0" lvl="0" indent="0" defTabSz="91440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average producing of the solar system in year = 1700 * 580 = 986000 </a:t>
            </a:r>
            <a:r>
              <a:rPr kumimoji="0" lang="en-US"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kwh</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saving in the year = 986000 </a:t>
            </a:r>
            <a:r>
              <a:rPr kumimoji="0" lang="en-US"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kwh</a:t>
            </a: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 0.65 NIC = 640900 NIC/ year.</a:t>
            </a:r>
          </a:p>
          <a:p>
            <a:pPr marL="0" marR="0" lvl="0" indent="0" defTabSz="914400"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The simple pay back period = investment / saving in year</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S.P.B.P  = 4496000 / 640900 = 7 YEARS.</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New folder (21)\New fol2222der\Thank you v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0842" y="533400"/>
            <a:ext cx="5301452" cy="923330"/>
          </a:xfrm>
          <a:prstGeom prst="rect">
            <a:avLst/>
          </a:prstGeom>
        </p:spPr>
        <p:txBody>
          <a:bodyPr wrap="none">
            <a:spAutoFit/>
          </a:bodyPr>
          <a:lstStyle/>
          <a:p>
            <a:pPr algn="ctr"/>
            <a:r>
              <a:rPr lang="en-US" sz="5400" b="1" dirty="0" smtClean="0">
                <a:solidFill>
                  <a:srgbClr val="FFFF00"/>
                </a:solidFill>
                <a:effectLst>
                  <a:glow rad="228600">
                    <a:srgbClr val="00B0F0">
                      <a:alpha val="40000"/>
                    </a:srgbClr>
                  </a:glow>
                  <a:outerShdw blurRad="38100" dist="38100" dir="2700000" algn="tl">
                    <a:srgbClr val="000000">
                      <a:alpha val="43137"/>
                    </a:srgbClr>
                  </a:outerShdw>
                </a:effectLst>
              </a:rPr>
              <a:t>Any Question ?</a:t>
            </a:r>
          </a:p>
        </p:txBody>
      </p:sp>
      <p:cxnSp>
        <p:nvCxnSpPr>
          <p:cNvPr id="3" name="Straight Connector 2"/>
          <p:cNvCxnSpPr/>
          <p:nvPr/>
        </p:nvCxnSpPr>
        <p:spPr>
          <a:xfrm>
            <a:off x="304800" y="1447800"/>
            <a:ext cx="8352928" cy="0"/>
          </a:xfrm>
          <a:prstGeom prst="line">
            <a:avLst/>
          </a:prstGeom>
          <a:ln w="57150" cap="rnd">
            <a:solidFill>
              <a:srgbClr val="FF6565"/>
            </a:solidFill>
          </a:ln>
          <a:effectLst>
            <a:outerShdw blurRad="50800" dist="38100" dir="5400000" algn="t" rotWithShape="0">
              <a:srgbClr val="00B0F0"/>
            </a:outerShdw>
            <a:softEdge rad="12700"/>
          </a:effectLst>
        </p:spPr>
        <p:style>
          <a:lnRef idx="3">
            <a:schemeClr val="accent2"/>
          </a:lnRef>
          <a:fillRef idx="0">
            <a:schemeClr val="accent2"/>
          </a:fillRef>
          <a:effectRef idx="2">
            <a:schemeClr val="accent2"/>
          </a:effectRef>
          <a:fontRef idx="minor">
            <a:schemeClr val="tx1"/>
          </a:fontRef>
        </p:style>
      </p:cxnSp>
      <p:pic>
        <p:nvPicPr>
          <p:cNvPr id="4" name="Picture 3" descr="C:\Documents and Settings\Steve\Local Settings\Temporary Internet Files\Content.IE5\7H2L9VRK\MMj02347520000[1].gif"/>
          <p:cNvPicPr>
            <a:picLocks noChangeAspect="1" noChangeArrowheads="1" noCrop="1"/>
          </p:cNvPicPr>
          <p:nvPr/>
        </p:nvPicPr>
        <p:blipFill>
          <a:blip r:embed="rId2" cstate="print"/>
          <a:srcRect/>
          <a:stretch>
            <a:fillRect/>
          </a:stretch>
        </p:blipFill>
        <p:spPr bwMode="auto">
          <a:xfrm>
            <a:off x="1905000" y="1600200"/>
            <a:ext cx="5112568" cy="4896544"/>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2391</TotalTime>
  <Words>2921</Words>
  <Application>Microsoft Office PowerPoint</Application>
  <PresentationFormat>On-screen Show (4:3)</PresentationFormat>
  <Paragraphs>408</Paragraphs>
  <Slides>94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94</vt:i4>
      </vt:variant>
    </vt:vector>
  </HeadingPairs>
  <TitlesOfParts>
    <vt:vector size="96" baseType="lpstr">
      <vt:lpstr>Foundry</vt:lpstr>
      <vt:lpstr>Bitmap 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JEHAD</dc:creator>
  <cp:lastModifiedBy>Hany Mohamed Ibrahim</cp:lastModifiedBy>
  <cp:revision>56</cp:revision>
  <dcterms:created xsi:type="dcterms:W3CDTF">2006-08-16T00:00:00Z</dcterms:created>
  <dcterms:modified xsi:type="dcterms:W3CDTF">2014-05-14T05:54:06Z</dcterms:modified>
</cp:coreProperties>
</file>