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Default Extension="gif" ContentType="image/gif"/>
  <Override PartName="/ppt/slides/slide89.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96"/>
  </p:notesMasterIdLst>
  <p:sldIdLst>
    <p:sldId id="256" r:id="rId2"/>
    <p:sldId id="259" r:id="rId3"/>
    <p:sldId id="258" r:id="rId4"/>
    <p:sldId id="351" r:id="rId5"/>
    <p:sldId id="261" r:id="rId6"/>
    <p:sldId id="262" r:id="rId7"/>
    <p:sldId id="264" r:id="rId8"/>
    <p:sldId id="263" r:id="rId9"/>
    <p:sldId id="265" r:id="rId10"/>
    <p:sldId id="266" r:id="rId11"/>
    <p:sldId id="267" r:id="rId12"/>
    <p:sldId id="268" r:id="rId13"/>
    <p:sldId id="269" r:id="rId14"/>
    <p:sldId id="270" r:id="rId15"/>
    <p:sldId id="271" r:id="rId16"/>
    <p:sldId id="272" r:id="rId17"/>
    <p:sldId id="273" r:id="rId18"/>
    <p:sldId id="274" r:id="rId19"/>
    <p:sldId id="276" r:id="rId20"/>
    <p:sldId id="277" r:id="rId21"/>
    <p:sldId id="278" r:id="rId22"/>
    <p:sldId id="279" r:id="rId23"/>
    <p:sldId id="280" r:id="rId24"/>
    <p:sldId id="281" r:id="rId25"/>
    <p:sldId id="282" r:id="rId26"/>
    <p:sldId id="283" r:id="rId27"/>
    <p:sldId id="284" r:id="rId28"/>
    <p:sldId id="285" r:id="rId29"/>
    <p:sldId id="286"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2" r:id="rId45"/>
    <p:sldId id="303" r:id="rId46"/>
    <p:sldId id="304" r:id="rId47"/>
    <p:sldId id="305" r:id="rId48"/>
    <p:sldId id="306" r:id="rId49"/>
    <p:sldId id="307" r:id="rId50"/>
    <p:sldId id="308" r:id="rId51"/>
    <p:sldId id="309" r:id="rId52"/>
    <p:sldId id="310" r:id="rId53"/>
    <p:sldId id="311" r:id="rId54"/>
    <p:sldId id="312" r:id="rId55"/>
    <p:sldId id="313" r:id="rId56"/>
    <p:sldId id="314" r:id="rId57"/>
    <p:sldId id="315" r:id="rId58"/>
    <p:sldId id="316" r:id="rId59"/>
    <p:sldId id="317" r:id="rId60"/>
    <p:sldId id="318" r:id="rId61"/>
    <p:sldId id="319" r:id="rId62"/>
    <p:sldId id="320" r:id="rId63"/>
    <p:sldId id="321" r:id="rId64"/>
    <p:sldId id="322" r:id="rId65"/>
    <p:sldId id="323" r:id="rId66"/>
    <p:sldId id="324" r:id="rId67"/>
    <p:sldId id="325" r:id="rId68"/>
    <p:sldId id="326" r:id="rId69"/>
    <p:sldId id="327" r:id="rId70"/>
    <p:sldId id="328" r:id="rId71"/>
    <p:sldId id="354" r:id="rId72"/>
    <p:sldId id="355" r:id="rId73"/>
    <p:sldId id="356"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52" r:id="rId94"/>
    <p:sldId id="353" r:id="rId9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7D7D"/>
    <a:srgbClr val="B6DF8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35" autoAdjust="0"/>
    <p:restoredTop sz="94660"/>
  </p:normalViewPr>
  <p:slideViewPr>
    <p:cSldViewPr>
      <p:cViewPr varScale="1">
        <p:scale>
          <a:sx n="66" d="100"/>
          <a:sy n="66" d="100"/>
        </p:scale>
        <p:origin x="-1500"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E637946D-4018-4A78-BA8A-8A6B107159B4}" type="datetimeFigureOut">
              <a:rPr lang="ar-SA" smtClean="0"/>
              <a:pPr/>
              <a:t>15/07/1435</a:t>
            </a:fld>
            <a:endParaRPr lang="ar-S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9BB1A7CB-38C6-47CE-BB56-18C27D21BF83}" type="slidenum">
              <a:rPr lang="ar-SA" smtClean="0"/>
              <a:pPr/>
              <a:t>‹#›</a:t>
            </a:fld>
            <a:endParaRPr lang="ar-SA"/>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dirty="0"/>
          </a:p>
        </p:txBody>
      </p:sp>
      <p:sp>
        <p:nvSpPr>
          <p:cNvPr id="4" name="Slide Number Placeholder 3"/>
          <p:cNvSpPr>
            <a:spLocks noGrp="1"/>
          </p:cNvSpPr>
          <p:nvPr>
            <p:ph type="sldNum" sz="quarter" idx="10"/>
          </p:nvPr>
        </p:nvSpPr>
        <p:spPr/>
        <p:txBody>
          <a:bodyPr/>
          <a:lstStyle/>
          <a:p>
            <a:fld id="{9BB1A7CB-38C6-47CE-BB56-18C27D21BF83}" type="slidenum">
              <a:rPr lang="ar-SA" smtClean="0"/>
              <a:pPr/>
              <a:t>2</a:t>
            </a:fld>
            <a:endParaRPr lang="ar-S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ound Diagonal Corner Rectangle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Title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0" name="Date Placeholder 9"/>
          <p:cNvSpPr>
            <a:spLocks noGrp="1"/>
          </p:cNvSpPr>
          <p:nvPr>
            <p:ph type="dt" sz="half" idx="10"/>
          </p:nvPr>
        </p:nvSpPr>
        <p:spPr>
          <a:xfrm>
            <a:off x="5562600" y="6509004"/>
            <a:ext cx="3002280" cy="274320"/>
          </a:xfrm>
        </p:spPr>
        <p:txBody>
          <a:bodyPr vert="horz" rtlCol="0"/>
          <a:lstStyle>
            <a:extLst/>
          </a:lstStyle>
          <a:p>
            <a:fld id="{1D8BD707-D9CF-40AE-B4C6-C98DA3205C09}" type="datetimeFigureOut">
              <a:rPr lang="en-US" smtClean="0"/>
              <a:pPr/>
              <a:t>5/14/2014</a:t>
            </a:fld>
            <a:endParaRPr lang="en-US"/>
          </a:p>
        </p:txBody>
      </p:sp>
      <p:sp>
        <p:nvSpPr>
          <p:cNvPr id="11" name="Slide Number Placeholder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B6F15528-21DE-4FAA-801E-634DDDAF4B2B}" type="slidenum">
              <a:rPr lang="en-US" smtClean="0"/>
              <a:pPr/>
              <a:t>‹#›</a:t>
            </a:fld>
            <a:endParaRPr lang="en-US"/>
          </a:p>
        </p:txBody>
      </p:sp>
      <p:sp>
        <p:nvSpPr>
          <p:cNvPr id="12" name="Footer Placeholder 11"/>
          <p:cNvSpPr>
            <a:spLocks noGrp="1"/>
          </p:cNvSpPr>
          <p:nvPr>
            <p:ph type="ftr" sz="quarter" idx="12"/>
          </p:nvPr>
        </p:nvSpPr>
        <p:spPr>
          <a:xfrm>
            <a:off x="1600200" y="6509004"/>
            <a:ext cx="3907464" cy="274320"/>
          </a:xfrm>
        </p:spPr>
        <p:txBody>
          <a:bodyPr vert="horz" rtlCol="0"/>
          <a:lstStyle>
            <a:extLst/>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5/14/2014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lgn="l">
              <a:defRPr/>
            </a:lvl1pPr>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5/14/2014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5/14/2014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7" name="Rectangle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a:xfrm>
            <a:off x="5562600" y="6513670"/>
            <a:ext cx="3002280" cy="274320"/>
          </a:xfrm>
        </p:spPr>
        <p:txBody>
          <a:bodyPr vert="horz" rtlCol="0"/>
          <a:lstStyle>
            <a:extLst/>
          </a:lstStyle>
          <a:p>
            <a:fld id="{1D8BD707-D9CF-40AE-B4C6-C98DA3205C09}" type="datetimeFigureOut">
              <a:rPr lang="en-US" smtClean="0"/>
              <a:pPr/>
              <a:t>5/14/2014</a:t>
            </a:fld>
            <a:endParaRPr lang="en-US"/>
          </a:p>
        </p:txBody>
      </p:sp>
      <p:sp>
        <p:nvSpPr>
          <p:cNvPr id="9" name="Slide Number Placeholder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B6F15528-21DE-4FAA-801E-634DDDAF4B2B}" type="slidenum">
              <a:rPr lang="en-US" smtClean="0"/>
              <a:pPr/>
              <a:t>‹#›</a:t>
            </a:fld>
            <a:endParaRPr lang="en-US"/>
          </a:p>
        </p:txBody>
      </p:sp>
      <p:sp>
        <p:nvSpPr>
          <p:cNvPr id="10" name="Footer Placeholder 9"/>
          <p:cNvSpPr>
            <a:spLocks noGrp="1"/>
          </p:cNvSpPr>
          <p:nvPr>
            <p:ph type="ftr" sz="quarter" idx="12"/>
          </p:nvPr>
        </p:nvSpPr>
        <p:spPr>
          <a:xfrm>
            <a:off x="1600200" y="6513670"/>
            <a:ext cx="3907464" cy="274320"/>
          </a:xfrm>
        </p:spPr>
        <p:txBody>
          <a:bodyPr vert="horz" rtlCol="0"/>
          <a:lstStyle>
            <a:extLst/>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5/14/2014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a:xfrm>
            <a:off x="8641080" y="6514568"/>
            <a:ext cx="464288" cy="274320"/>
          </a:xfrm>
        </p:spPr>
        <p:txBody>
          <a:bodyPr/>
          <a:lstStyle>
            <a:extLst/>
          </a:lstStyle>
          <a:p>
            <a:fld id="{B6F15528-21DE-4FAA-801E-634DDDAF4B2B}" type="slidenum">
              <a:rPr lang="en-US" smtClean="0"/>
              <a:pPr/>
              <a:t>‹#›</a:t>
            </a:fld>
            <a:endParaRPr lang="en-US"/>
          </a:p>
        </p:txBody>
      </p:sp>
      <p:sp>
        <p:nvSpPr>
          <p:cNvPr id="10" name="Rectangle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Rectangle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Title 1"/>
          <p:cNvSpPr>
            <a:spLocks noGrp="1"/>
          </p:cNvSpPr>
          <p:nvPr>
            <p:ph type="title"/>
          </p:nvPr>
        </p:nvSpPr>
        <p:spPr>
          <a:xfrm>
            <a:off x="457200" y="251948"/>
            <a:ext cx="8229600"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5/14/2014</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a:xfrm>
            <a:off x="8641080" y="6514568"/>
            <a:ext cx="464288" cy="274320"/>
          </a:xfrm>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53218"/>
            <a:ext cx="8229600"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D8BD707-D9CF-40AE-B4C6-C98DA3205C09}" type="datetimeFigureOut">
              <a:rPr lang="en-US" smtClean="0"/>
              <a:pPr/>
              <a:t>5/14/2014</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1D8BD707-D9CF-40AE-B4C6-C98DA3205C09}" type="datetimeFigureOut">
              <a:rPr lang="en-US" smtClean="0"/>
              <a:pPr/>
              <a:t>5/14/2014</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963136" y="304800"/>
            <a:ext cx="3931920" cy="762000"/>
          </a:xfrm>
        </p:spPr>
        <p:txBody>
          <a:bodyPr anchor="b"/>
          <a:lstStyle>
            <a:lvl1pPr marL="0" algn="r">
              <a:buNone/>
              <a:defRPr sz="2000" b="1"/>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9" name="Date Placeholder 8"/>
          <p:cNvSpPr>
            <a:spLocks noGrp="1"/>
          </p:cNvSpPr>
          <p:nvPr>
            <p:ph type="dt" sz="half" idx="10"/>
          </p:nvPr>
        </p:nvSpPr>
        <p:spPr>
          <a:xfrm>
            <a:off x="5562600" y="6513670"/>
            <a:ext cx="3002280" cy="274320"/>
          </a:xfrm>
        </p:spPr>
        <p:txBody>
          <a:bodyPr vert="horz" rtlCol="0"/>
          <a:lstStyle>
            <a:extLst/>
          </a:lstStyle>
          <a:p>
            <a:fld id="{1D8BD707-D9CF-40AE-B4C6-C98DA3205C09}" type="datetimeFigureOut">
              <a:rPr lang="en-US" smtClean="0"/>
              <a:pPr/>
              <a:t>5/14/2014</a:t>
            </a:fld>
            <a:endParaRPr lang="en-US"/>
          </a:p>
        </p:txBody>
      </p:sp>
      <p:sp>
        <p:nvSpPr>
          <p:cNvPr id="10" name="Slide Number Placeholder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B6F15528-21DE-4FAA-801E-634DDDAF4B2B}" type="slidenum">
              <a:rPr lang="en-US" smtClean="0"/>
              <a:pPr/>
              <a:t>‹#›</a:t>
            </a:fld>
            <a:endParaRPr lang="en-US"/>
          </a:p>
        </p:txBody>
      </p:sp>
      <p:sp>
        <p:nvSpPr>
          <p:cNvPr id="11" name="Footer Placeholder 10"/>
          <p:cNvSpPr>
            <a:spLocks noGrp="1"/>
          </p:cNvSpPr>
          <p:nvPr>
            <p:ph type="ftr" sz="quarter" idx="12"/>
          </p:nvPr>
        </p:nvSpPr>
        <p:spPr>
          <a:xfrm>
            <a:off x="1600200" y="6513670"/>
            <a:ext cx="3907464" cy="274320"/>
          </a:xfrm>
        </p:spPr>
        <p:txBody>
          <a:bodyPr vert="horz" rtlCol="0"/>
          <a:lstStyle>
            <a:extLst/>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0443" y="4724400"/>
            <a:ext cx="5486400" cy="664536"/>
          </a:xfrm>
        </p:spPr>
        <p:txBody>
          <a:bodyPr anchor="b"/>
          <a:lstStyle>
            <a:lvl1pPr marL="0" algn="r">
              <a:buNone/>
              <a:defRPr sz="2000" b="1"/>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13" name="Picture Placeholder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8" name="Date Placeholder 7"/>
          <p:cNvSpPr>
            <a:spLocks noGrp="1"/>
          </p:cNvSpPr>
          <p:nvPr>
            <p:ph type="dt" sz="half" idx="10"/>
          </p:nvPr>
        </p:nvSpPr>
        <p:spPr>
          <a:xfrm>
            <a:off x="5562600" y="6509004"/>
            <a:ext cx="3002280" cy="274320"/>
          </a:xfrm>
        </p:spPr>
        <p:txBody>
          <a:bodyPr vert="horz" rtlCol="0"/>
          <a:lstStyle>
            <a:extLst/>
          </a:lstStyle>
          <a:p>
            <a:fld id="{1D8BD707-D9CF-40AE-B4C6-C98DA3205C09}" type="datetimeFigureOut">
              <a:rPr lang="en-US" smtClean="0"/>
              <a:pPr/>
              <a:t>5/14/2014</a:t>
            </a:fld>
            <a:endParaRPr lang="en-US"/>
          </a:p>
        </p:txBody>
      </p:sp>
      <p:sp>
        <p:nvSpPr>
          <p:cNvPr id="9" name="Slide Number Placeholder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B6F15528-21DE-4FAA-801E-634DDDAF4B2B}" type="slidenum">
              <a:rPr lang="en-US" smtClean="0"/>
              <a:pPr/>
              <a:t>‹#›</a:t>
            </a:fld>
            <a:endParaRPr lang="en-US"/>
          </a:p>
        </p:txBody>
      </p:sp>
      <p:sp>
        <p:nvSpPr>
          <p:cNvPr id="10" name="Footer Placeholder 9"/>
          <p:cNvSpPr>
            <a:spLocks noGrp="1"/>
          </p:cNvSpPr>
          <p:nvPr>
            <p:ph type="ftr" sz="quarter" idx="12"/>
          </p:nvPr>
        </p:nvSpPr>
        <p:spPr>
          <a:xfrm>
            <a:off x="1600200" y="6509004"/>
            <a:ext cx="3907464" cy="274320"/>
          </a:xfrm>
        </p:spPr>
        <p:txBody>
          <a:bodyPr vert="horz" rtlCol="0"/>
          <a:lstStyle>
            <a:extLst/>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ound Diagonal Corner Rectangle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Footer Placeholder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en-US"/>
          </a:p>
        </p:txBody>
      </p:sp>
      <p:sp>
        <p:nvSpPr>
          <p:cNvPr id="14" name="Date Placeholder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1D8BD707-D9CF-40AE-B4C6-C98DA3205C09}" type="datetimeFigureOut">
              <a:rPr lang="en-US" smtClean="0"/>
              <a:pPr/>
              <a:t>5/14/2014</a:t>
            </a:fld>
            <a:endParaRPr lang="en-US"/>
          </a:p>
        </p:txBody>
      </p:sp>
      <p:sp>
        <p:nvSpPr>
          <p:cNvPr id="23" name="Slide Number Placeholder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B6F15528-21DE-4FAA-801E-634DDDAF4B2B}" type="slidenum">
              <a:rPr lang="en-US" smtClean="0"/>
              <a:pPr/>
              <a:t>‹#›</a:t>
            </a:fld>
            <a:endParaRPr lang="en-US"/>
          </a:p>
        </p:txBody>
      </p:sp>
      <p:sp>
        <p:nvSpPr>
          <p:cNvPr id="22" name="Title Placeholder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marL="54864" algn="r" rtl="1"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r" rtl="1"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r" rtl="1"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r" rtl="1"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r" rtl="1"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r" rtl="1"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r" rtl="1"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r" rtl="1"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r" rtl="1"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r" rtl="1"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7.xml"/><Relationship Id="rId4" Type="http://schemas.openxmlformats.org/officeDocument/2006/relationships/image" Target="../media/image86.png"/></Relationships>
</file>

<file path=ppt/slides/_rels/slide72.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hyperlink" Target="http://re.jrc.ec.europa.eu/pvgis/apps4/pvest.php?map" TargetMode="Externa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80.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jpe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02.jpe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04.jpe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image" Target="../media/image108.jpe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112.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0" descr="powerLines.jpg"/>
          <p:cNvPicPr/>
          <p:nvPr/>
        </p:nvPicPr>
        <p:blipFill>
          <a:blip r:embed="rId2" cstate="print">
            <a:lum bright="19000"/>
          </a:blip>
          <a:stretch>
            <a:fillRect/>
          </a:stretch>
        </p:blipFill>
        <p:spPr>
          <a:xfrm>
            <a:off x="0" y="-76200"/>
            <a:ext cx="9144000" cy="6858000"/>
          </a:xfrm>
          <a:prstGeom prst="rect">
            <a:avLst/>
          </a:prstGeom>
        </p:spPr>
      </p:pic>
      <p:sp>
        <p:nvSpPr>
          <p:cNvPr id="5" name="Rectangle 4"/>
          <p:cNvSpPr/>
          <p:nvPr/>
        </p:nvSpPr>
        <p:spPr>
          <a:xfrm>
            <a:off x="1188618" y="0"/>
            <a:ext cx="6734024" cy="175432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ctr"/>
            <a:r>
              <a:rPr lang="en-US" sz="3600" b="1" i="1" cap="none" spc="0" dirty="0" smtClean="0">
                <a:ln w="11430"/>
                <a:solidFill>
                  <a:srgbClr val="FF4343"/>
                </a:solidFill>
                <a:effectLst>
                  <a:glow rad="228600">
                    <a:srgbClr val="C00000">
                      <a:alpha val="40000"/>
                    </a:srgbClr>
                  </a:glow>
                  <a:outerShdw blurRad="50800" dist="39000" dir="5460000" algn="tl">
                    <a:srgbClr val="000000">
                      <a:alpha val="38000"/>
                    </a:srgbClr>
                  </a:outerShdw>
                </a:effectLst>
                <a:latin typeface="Calibri" pitchFamily="34" charset="0"/>
                <a:cs typeface="+mj-cs"/>
              </a:rPr>
              <a:t>An-</a:t>
            </a:r>
            <a:r>
              <a:rPr lang="en-US" sz="3600" b="1" i="1" cap="none" spc="0" dirty="0" err="1" smtClean="0">
                <a:ln w="11430"/>
                <a:solidFill>
                  <a:srgbClr val="FF4343"/>
                </a:solidFill>
                <a:effectLst>
                  <a:glow rad="228600">
                    <a:srgbClr val="C00000">
                      <a:alpha val="40000"/>
                    </a:srgbClr>
                  </a:glow>
                  <a:outerShdw blurRad="50800" dist="39000" dir="5460000" algn="tl">
                    <a:srgbClr val="000000">
                      <a:alpha val="38000"/>
                    </a:srgbClr>
                  </a:outerShdw>
                </a:effectLst>
                <a:latin typeface="Calibri" pitchFamily="34" charset="0"/>
                <a:cs typeface="+mj-cs"/>
              </a:rPr>
              <a:t>Najah</a:t>
            </a:r>
            <a:r>
              <a:rPr lang="en-US" sz="3600" b="1" i="1" cap="none" spc="0" dirty="0" smtClean="0">
                <a:ln w="11430"/>
                <a:solidFill>
                  <a:srgbClr val="FF4343"/>
                </a:solidFill>
                <a:effectLst>
                  <a:glow rad="228600">
                    <a:srgbClr val="C00000">
                      <a:alpha val="40000"/>
                    </a:srgbClr>
                  </a:glow>
                  <a:outerShdw blurRad="50800" dist="39000" dir="5460000" algn="tl">
                    <a:srgbClr val="000000">
                      <a:alpha val="38000"/>
                    </a:srgbClr>
                  </a:outerShdw>
                </a:effectLst>
                <a:latin typeface="Calibri" pitchFamily="34" charset="0"/>
                <a:cs typeface="+mj-cs"/>
              </a:rPr>
              <a:t> National University</a:t>
            </a:r>
          </a:p>
          <a:p>
            <a:pPr algn="ctr"/>
            <a:r>
              <a:rPr lang="en-US" sz="3600" b="1" i="1" cap="none" spc="0" dirty="0" smtClean="0">
                <a:ln w="11430"/>
                <a:solidFill>
                  <a:srgbClr val="FF4343"/>
                </a:solidFill>
                <a:effectLst>
                  <a:glow rad="228600">
                    <a:srgbClr val="C00000">
                      <a:alpha val="40000"/>
                    </a:srgbClr>
                  </a:glow>
                  <a:outerShdw blurRad="50800" dist="39000" dir="5460000" algn="tl">
                    <a:srgbClr val="000000">
                      <a:alpha val="38000"/>
                    </a:srgbClr>
                  </a:outerShdw>
                </a:effectLst>
                <a:latin typeface="Calibri" pitchFamily="34" charset="0"/>
                <a:cs typeface="+mj-cs"/>
              </a:rPr>
              <a:t>Faculty of Engineering</a:t>
            </a:r>
          </a:p>
          <a:p>
            <a:pPr algn="ctr"/>
            <a:r>
              <a:rPr lang="en-US" sz="3600" b="1" i="1" cap="none" spc="0" dirty="0" smtClean="0">
                <a:ln w="11430"/>
                <a:solidFill>
                  <a:srgbClr val="FF4343"/>
                </a:solidFill>
                <a:effectLst>
                  <a:glow rad="228600">
                    <a:srgbClr val="C00000">
                      <a:alpha val="40000"/>
                    </a:srgbClr>
                  </a:glow>
                  <a:outerShdw blurRad="50800" dist="39000" dir="5460000" algn="tl">
                    <a:srgbClr val="000000">
                      <a:alpha val="38000"/>
                    </a:srgbClr>
                  </a:outerShdw>
                </a:effectLst>
                <a:latin typeface="Calibri" pitchFamily="34" charset="0"/>
                <a:cs typeface="+mj-cs"/>
              </a:rPr>
              <a:t>Electrical Engineering Department</a:t>
            </a:r>
            <a:endParaRPr lang="ar-SA" sz="3600" b="1" cap="none" spc="0" dirty="0">
              <a:ln w="11430"/>
              <a:solidFill>
                <a:srgbClr val="FF4343"/>
              </a:solidFill>
              <a:effectLst>
                <a:glow rad="228600">
                  <a:srgbClr val="C00000">
                    <a:alpha val="40000"/>
                  </a:srgbClr>
                </a:glow>
                <a:outerShdw blurRad="50800" dist="39000" dir="5460000" algn="tl">
                  <a:srgbClr val="000000">
                    <a:alpha val="38000"/>
                  </a:srgbClr>
                </a:outerShdw>
              </a:effectLst>
            </a:endParaRPr>
          </a:p>
        </p:txBody>
      </p:sp>
      <p:pic>
        <p:nvPicPr>
          <p:cNvPr id="6" name="Picture 5"/>
          <p:cNvPicPr/>
          <p:nvPr/>
        </p:nvPicPr>
        <p:blipFill>
          <a:blip r:embed="rId3" cstate="print"/>
          <a:srcRect/>
          <a:stretch>
            <a:fillRect/>
          </a:stretch>
        </p:blipFill>
        <p:spPr bwMode="auto">
          <a:xfrm>
            <a:off x="3581400" y="1676400"/>
            <a:ext cx="1676400" cy="1600200"/>
          </a:xfrm>
          <a:prstGeom prst="ellipse">
            <a:avLst/>
          </a:prstGeom>
          <a:noFill/>
          <a:ln w="9525">
            <a:noFill/>
            <a:miter lim="800000"/>
            <a:headEnd/>
            <a:tailEnd/>
          </a:ln>
        </p:spPr>
      </p:pic>
      <p:sp>
        <p:nvSpPr>
          <p:cNvPr id="7" name="Rectangle 6"/>
          <p:cNvSpPr/>
          <p:nvPr/>
        </p:nvSpPr>
        <p:spPr>
          <a:xfrm>
            <a:off x="1310473" y="3124200"/>
            <a:ext cx="6522171" cy="144655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ctr"/>
            <a:r>
              <a:rPr lang="en-US" sz="4400" b="1" i="1" cap="none" spc="0" dirty="0" smtClean="0">
                <a:ln w="11430"/>
                <a:solidFill>
                  <a:srgbClr val="C00000"/>
                </a:solidFill>
                <a:effectLst>
                  <a:glow rad="228600">
                    <a:srgbClr val="FFFF00">
                      <a:alpha val="40000"/>
                    </a:srgbClr>
                  </a:glow>
                  <a:outerShdw blurRad="50800" dist="39000" dir="5460000" algn="tl">
                    <a:srgbClr val="000000">
                      <a:alpha val="38000"/>
                    </a:srgbClr>
                  </a:outerShdw>
                </a:effectLst>
                <a:latin typeface="Calibri" pitchFamily="34" charset="0"/>
                <a:cs typeface="+mj-cs"/>
              </a:rPr>
              <a:t>Optimum Performance For </a:t>
            </a:r>
          </a:p>
          <a:p>
            <a:pPr algn="ctr"/>
            <a:r>
              <a:rPr lang="en-US" sz="4400" b="1" i="1" cap="none" spc="0" dirty="0" err="1" smtClean="0">
                <a:ln w="11430"/>
                <a:solidFill>
                  <a:srgbClr val="C00000"/>
                </a:solidFill>
                <a:effectLst>
                  <a:glow rad="228600">
                    <a:srgbClr val="FFFF00">
                      <a:alpha val="40000"/>
                    </a:srgbClr>
                  </a:glow>
                  <a:outerShdw blurRad="50800" dist="39000" dir="5460000" algn="tl">
                    <a:srgbClr val="000000">
                      <a:alpha val="38000"/>
                    </a:srgbClr>
                  </a:outerShdw>
                </a:effectLst>
                <a:latin typeface="Calibri" pitchFamily="34" charset="0"/>
                <a:cs typeface="+mj-cs"/>
              </a:rPr>
              <a:t>Aqraba</a:t>
            </a:r>
            <a:r>
              <a:rPr lang="en-US" sz="4400" b="1" i="1" cap="none" spc="0" dirty="0" smtClean="0">
                <a:ln w="11430"/>
                <a:solidFill>
                  <a:srgbClr val="C00000"/>
                </a:solidFill>
                <a:effectLst>
                  <a:glow rad="228600">
                    <a:srgbClr val="FFFF00">
                      <a:alpha val="40000"/>
                    </a:srgbClr>
                  </a:glow>
                  <a:outerShdw blurRad="50800" dist="39000" dir="5460000" algn="tl">
                    <a:srgbClr val="000000">
                      <a:alpha val="38000"/>
                    </a:srgbClr>
                  </a:outerShdw>
                </a:effectLst>
                <a:latin typeface="Calibri" pitchFamily="34" charset="0"/>
                <a:cs typeface="+mj-cs"/>
              </a:rPr>
              <a:t> Electrical Network</a:t>
            </a:r>
            <a:endParaRPr lang="ar-SA" sz="4400" b="1" cap="none" spc="0" dirty="0">
              <a:ln w="11430"/>
              <a:solidFill>
                <a:srgbClr val="C00000"/>
              </a:solidFill>
              <a:effectLst>
                <a:glow rad="228600">
                  <a:srgbClr val="FFFF00">
                    <a:alpha val="40000"/>
                  </a:srgbClr>
                </a:glow>
                <a:outerShdw blurRad="50800" dist="39000" dir="5460000" algn="tl">
                  <a:srgbClr val="000000">
                    <a:alpha val="38000"/>
                  </a:srgbClr>
                </a:outerShdw>
              </a:effectLst>
            </a:endParaRPr>
          </a:p>
        </p:txBody>
      </p:sp>
      <p:sp>
        <p:nvSpPr>
          <p:cNvPr id="8" name="Rectangle 7"/>
          <p:cNvSpPr/>
          <p:nvPr/>
        </p:nvSpPr>
        <p:spPr>
          <a:xfrm>
            <a:off x="4495800" y="4495800"/>
            <a:ext cx="2599365" cy="584775"/>
          </a:xfrm>
          <a:prstGeom prst="rect">
            <a:avLst/>
          </a:prstGeom>
        </p:spPr>
        <p:txBody>
          <a:bodyPr wrap="none">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r>
              <a:rPr lang="en-US" sz="3200" b="1" i="1" dirty="0" smtClean="0">
                <a:solidFill>
                  <a:srgbClr val="002060"/>
                </a:solidFill>
                <a:effectLst>
                  <a:glow rad="228600">
                    <a:schemeClr val="accent6">
                      <a:satMod val="175000"/>
                      <a:alpha val="40000"/>
                    </a:schemeClr>
                  </a:glow>
                  <a:outerShdw blurRad="38100" dist="38100" dir="2700000" algn="tl">
                    <a:srgbClr val="000000">
                      <a:alpha val="43137"/>
                    </a:srgbClr>
                  </a:outerShdw>
                </a:effectLst>
              </a:rPr>
              <a:t>Dr. </a:t>
            </a:r>
            <a:r>
              <a:rPr lang="en-US" sz="3200" b="1" i="1" dirty="0" err="1" smtClean="0">
                <a:solidFill>
                  <a:srgbClr val="002060"/>
                </a:solidFill>
                <a:effectLst>
                  <a:glow rad="228600">
                    <a:schemeClr val="accent6">
                      <a:satMod val="175000"/>
                      <a:alpha val="40000"/>
                    </a:schemeClr>
                  </a:glow>
                  <a:outerShdw blurRad="38100" dist="38100" dir="2700000" algn="tl">
                    <a:srgbClr val="000000">
                      <a:alpha val="43137"/>
                    </a:srgbClr>
                  </a:outerShdw>
                </a:effectLst>
              </a:rPr>
              <a:t>Imad</a:t>
            </a:r>
            <a:r>
              <a:rPr lang="en-US" sz="3200" b="1" i="1" dirty="0" smtClean="0">
                <a:solidFill>
                  <a:srgbClr val="002060"/>
                </a:solidFill>
                <a:effectLst>
                  <a:glow rad="228600">
                    <a:schemeClr val="accent6">
                      <a:satMod val="175000"/>
                      <a:alpha val="40000"/>
                    </a:schemeClr>
                  </a:glow>
                  <a:outerShdw blurRad="38100" dist="38100" dir="2700000" algn="tl">
                    <a:srgbClr val="000000">
                      <a:alpha val="43137"/>
                    </a:srgbClr>
                  </a:outerShdw>
                </a:effectLst>
              </a:rPr>
              <a:t> </a:t>
            </a:r>
            <a:r>
              <a:rPr lang="en-US" sz="3200" b="1" i="1" dirty="0" err="1" smtClean="0">
                <a:solidFill>
                  <a:srgbClr val="002060"/>
                </a:solidFill>
                <a:effectLst>
                  <a:glow rad="228600">
                    <a:schemeClr val="accent6">
                      <a:satMod val="175000"/>
                      <a:alpha val="40000"/>
                    </a:schemeClr>
                  </a:glow>
                  <a:outerShdw blurRad="38100" dist="38100" dir="2700000" algn="tl">
                    <a:srgbClr val="000000">
                      <a:alpha val="43137"/>
                    </a:srgbClr>
                  </a:outerShdw>
                </a:effectLst>
              </a:rPr>
              <a:t>Breik</a:t>
            </a:r>
            <a:endParaRPr lang="en-US" sz="3200" i="1" dirty="0" smtClean="0">
              <a:solidFill>
                <a:srgbClr val="002060"/>
              </a:solidFill>
              <a:effectLst>
                <a:glow rad="228600">
                  <a:schemeClr val="accent6">
                    <a:satMod val="175000"/>
                    <a:alpha val="40000"/>
                  </a:schemeClr>
                </a:glow>
                <a:outerShdw blurRad="38100" dist="38100" dir="2700000" algn="tl">
                  <a:srgbClr val="000000">
                    <a:alpha val="43137"/>
                  </a:srgbClr>
                </a:outerShdw>
              </a:effectLst>
            </a:endParaRPr>
          </a:p>
        </p:txBody>
      </p:sp>
      <p:sp>
        <p:nvSpPr>
          <p:cNvPr id="9" name="Rectangle 8"/>
          <p:cNvSpPr/>
          <p:nvPr/>
        </p:nvSpPr>
        <p:spPr>
          <a:xfrm>
            <a:off x="2133600" y="4495800"/>
            <a:ext cx="2087816" cy="584775"/>
          </a:xfrm>
          <a:prstGeom prst="rect">
            <a:avLst/>
          </a:prstGeom>
        </p:spPr>
        <p:txBody>
          <a:bodyPr wrap="none">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ctr"/>
            <a:r>
              <a:rPr lang="en-US" sz="3200" b="1" i="1" dirty="0" smtClean="0">
                <a:solidFill>
                  <a:srgbClr val="002060"/>
                </a:solidFill>
                <a:effectLst>
                  <a:glow rad="228600">
                    <a:schemeClr val="accent6">
                      <a:satMod val="175000"/>
                      <a:alpha val="40000"/>
                    </a:schemeClr>
                  </a:glow>
                  <a:outerShdw blurRad="38100" dist="38100" dir="2700000" algn="tl">
                    <a:srgbClr val="000000">
                      <a:alpha val="43137"/>
                    </a:srgbClr>
                  </a:outerShdw>
                </a:effectLst>
                <a:latin typeface="Calibri" pitchFamily="34" charset="0"/>
              </a:rPr>
              <a:t>Supervisor:</a:t>
            </a:r>
          </a:p>
        </p:txBody>
      </p:sp>
      <p:sp>
        <p:nvSpPr>
          <p:cNvPr id="10" name="مربع نص 8"/>
          <p:cNvSpPr txBox="1"/>
          <p:nvPr/>
        </p:nvSpPr>
        <p:spPr>
          <a:xfrm>
            <a:off x="1600200" y="5029200"/>
            <a:ext cx="3312368" cy="584775"/>
          </a:xfrm>
          <a:prstGeom prst="rect">
            <a:avLst/>
          </a:prstGeom>
          <a:noFill/>
        </p:spPr>
        <p:txBody>
          <a:bodyPr wrap="square" rtlCol="1">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ctr"/>
            <a:r>
              <a:rPr lang="en-US" sz="3200" b="1" i="1" dirty="0" smtClean="0">
                <a:solidFill>
                  <a:srgbClr val="FF0000"/>
                </a:solidFill>
                <a:effectLst>
                  <a:glow rad="228600">
                    <a:srgbClr val="FFFF00">
                      <a:alpha val="40000"/>
                    </a:srgbClr>
                  </a:glow>
                  <a:outerShdw blurRad="38100" dist="38100" dir="2700000" algn="tl">
                    <a:srgbClr val="000000">
                      <a:alpha val="43137"/>
                    </a:srgbClr>
                  </a:outerShdw>
                </a:effectLst>
                <a:latin typeface="Calibri" pitchFamily="34" charset="0"/>
              </a:rPr>
              <a:t>Prepared By:</a:t>
            </a:r>
          </a:p>
        </p:txBody>
      </p:sp>
      <p:sp>
        <p:nvSpPr>
          <p:cNvPr id="11" name="Rectangle 10"/>
          <p:cNvSpPr/>
          <p:nvPr/>
        </p:nvSpPr>
        <p:spPr>
          <a:xfrm>
            <a:off x="4064421" y="5029200"/>
            <a:ext cx="3942105" cy="1077218"/>
          </a:xfrm>
          <a:prstGeom prst="rect">
            <a:avLst/>
          </a:prstGeom>
        </p:spPr>
        <p:txBody>
          <a:bodyPr wrap="none">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ctr"/>
            <a:r>
              <a:rPr lang="en-US" sz="3200" b="1" i="1" dirty="0" err="1" smtClean="0">
                <a:solidFill>
                  <a:srgbClr val="FF0000"/>
                </a:solidFill>
                <a:effectLst>
                  <a:glow rad="228600">
                    <a:srgbClr val="FFFF00">
                      <a:alpha val="40000"/>
                    </a:srgbClr>
                  </a:glow>
                  <a:outerShdw blurRad="38100" dist="38100" dir="2700000" algn="tl">
                    <a:srgbClr val="000000">
                      <a:alpha val="43137"/>
                    </a:srgbClr>
                  </a:outerShdw>
                </a:effectLst>
              </a:rPr>
              <a:t>Jehad</a:t>
            </a:r>
            <a:r>
              <a:rPr lang="en-US" sz="3200" b="1" i="1" dirty="0" smtClean="0">
                <a:solidFill>
                  <a:srgbClr val="FF0000"/>
                </a:solidFill>
                <a:effectLst>
                  <a:glow rad="228600">
                    <a:srgbClr val="FFFF00">
                      <a:alpha val="40000"/>
                    </a:srgbClr>
                  </a:glow>
                  <a:outerShdw blurRad="38100" dist="38100" dir="2700000" algn="tl">
                    <a:srgbClr val="000000">
                      <a:alpha val="43137"/>
                    </a:srgbClr>
                  </a:outerShdw>
                </a:effectLst>
              </a:rPr>
              <a:t> </a:t>
            </a:r>
            <a:r>
              <a:rPr lang="en-US" sz="3200" b="1" i="1" dirty="0" err="1" smtClean="0">
                <a:solidFill>
                  <a:srgbClr val="FF0000"/>
                </a:solidFill>
                <a:effectLst>
                  <a:glow rad="228600">
                    <a:srgbClr val="FFFF00">
                      <a:alpha val="40000"/>
                    </a:srgbClr>
                  </a:glow>
                  <a:outerShdw blurRad="38100" dist="38100" dir="2700000" algn="tl">
                    <a:srgbClr val="000000">
                      <a:alpha val="43137"/>
                    </a:srgbClr>
                  </a:outerShdw>
                </a:effectLst>
              </a:rPr>
              <a:t>Yahya</a:t>
            </a:r>
            <a:endParaRPr lang="en-US" sz="3200" b="1" i="1" dirty="0" smtClean="0">
              <a:solidFill>
                <a:srgbClr val="FF0000"/>
              </a:solidFill>
              <a:effectLst>
                <a:glow rad="228600">
                  <a:srgbClr val="FFFF00">
                    <a:alpha val="40000"/>
                  </a:srgbClr>
                </a:glow>
                <a:outerShdw blurRad="38100" dist="38100" dir="2700000" algn="tl">
                  <a:srgbClr val="000000">
                    <a:alpha val="43137"/>
                  </a:srgbClr>
                </a:outerShdw>
              </a:effectLst>
            </a:endParaRPr>
          </a:p>
          <a:p>
            <a:pPr algn="ctr"/>
            <a:r>
              <a:rPr lang="en-US" sz="3200" b="1" i="1" dirty="0" smtClean="0">
                <a:solidFill>
                  <a:srgbClr val="FF0000"/>
                </a:solidFill>
                <a:effectLst>
                  <a:glow rad="228600">
                    <a:srgbClr val="FFFF00">
                      <a:alpha val="40000"/>
                    </a:srgbClr>
                  </a:glow>
                  <a:outerShdw blurRad="38100" dist="38100" dir="2700000" algn="tl">
                    <a:srgbClr val="000000">
                      <a:alpha val="43137"/>
                    </a:srgbClr>
                  </a:outerShdw>
                </a:effectLst>
              </a:rPr>
              <a:t>Mohammad </a:t>
            </a:r>
            <a:r>
              <a:rPr lang="en-US" sz="3200" b="1" i="1" dirty="0" err="1" smtClean="0">
                <a:solidFill>
                  <a:srgbClr val="FF0000"/>
                </a:solidFill>
                <a:effectLst>
                  <a:glow rad="228600">
                    <a:srgbClr val="FFFF00">
                      <a:alpha val="40000"/>
                    </a:srgbClr>
                  </a:glow>
                  <a:outerShdw blurRad="38100" dist="38100" dir="2700000" algn="tl">
                    <a:srgbClr val="000000">
                      <a:alpha val="43137"/>
                    </a:srgbClr>
                  </a:outerShdw>
                </a:effectLst>
              </a:rPr>
              <a:t>Shihab</a:t>
            </a:r>
            <a:endParaRPr lang="en-US" sz="3200" i="1" dirty="0" smtClean="0">
              <a:solidFill>
                <a:srgbClr val="FF0000"/>
              </a:solidFill>
              <a:effectLst>
                <a:glow rad="228600">
                  <a:srgbClr val="FFFF00">
                    <a:alpha val="40000"/>
                  </a:srgbClr>
                </a:glow>
                <a:outerShdw blurRad="38100" dist="38100" dir="2700000" algn="tl">
                  <a:srgbClr val="000000">
                    <a:alpha val="43137"/>
                  </a:srgbClr>
                </a:outerShdw>
              </a:effectLst>
            </a:endParaRPr>
          </a:p>
        </p:txBody>
      </p:sp>
      <p:sp>
        <p:nvSpPr>
          <p:cNvPr id="12" name="Rectangle 11"/>
          <p:cNvSpPr/>
          <p:nvPr/>
        </p:nvSpPr>
        <p:spPr>
          <a:xfrm>
            <a:off x="3352800" y="6211669"/>
            <a:ext cx="2198038" cy="646331"/>
          </a:xfrm>
          <a:prstGeom prst="rect">
            <a:avLst/>
          </a:prstGeom>
        </p:spPr>
        <p:txBody>
          <a:bodyPr wrap="none">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r>
              <a:rPr lang="en-US" sz="3600" b="1" i="1" dirty="0" smtClean="0">
                <a:solidFill>
                  <a:srgbClr val="002060"/>
                </a:solidFill>
                <a:effectLst>
                  <a:glow rad="228600">
                    <a:srgbClr val="00B0F0">
                      <a:alpha val="40000"/>
                    </a:srgbClr>
                  </a:glow>
                  <a:outerShdw blurRad="38100" dist="38100" dir="2700000" algn="tl">
                    <a:srgbClr val="000000">
                      <a:alpha val="43137"/>
                    </a:srgbClr>
                  </a:outerShdw>
                </a:effectLst>
                <a:latin typeface="Calibri" pitchFamily="34" charset="0"/>
              </a:rPr>
              <a:t>2013-2014</a:t>
            </a:r>
            <a:endParaRPr lang="en-US" sz="3600" i="1" dirty="0" smtClean="0">
              <a:solidFill>
                <a:srgbClr val="002060"/>
              </a:solidFill>
              <a:effectLst>
                <a:glow rad="228600">
                  <a:srgbClr val="00B0F0">
                    <a:alpha val="40000"/>
                  </a:srgbClr>
                </a:glow>
                <a:outerShdw blurRad="38100" dist="38100" dir="2700000" algn="tl">
                  <a:srgbClr val="000000">
                    <a:alpha val="43137"/>
                  </a:srgbClr>
                </a:outerShdw>
              </a:effectLst>
              <a:latin typeface="Calibri"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52600" y="115669"/>
            <a:ext cx="5468164" cy="646331"/>
          </a:xfrm>
          <a:prstGeom prst="rect">
            <a:avLst/>
          </a:prstGeom>
        </p:spPr>
        <p:txBody>
          <a:bodyPr wrap="none">
            <a:spAutoFit/>
          </a:bodyPr>
          <a:lstStyle/>
          <a:p>
            <a:pPr algn="ctr"/>
            <a:r>
              <a:rPr lang="en-US" sz="3600" b="1" dirty="0" smtClean="0">
                <a:solidFill>
                  <a:srgbClr val="FFFF00"/>
                </a:solidFill>
                <a:effectLst>
                  <a:glow rad="228600">
                    <a:srgbClr val="00B0F0">
                      <a:alpha val="40000"/>
                    </a:srgbClr>
                  </a:glow>
                  <a:outerShdw blurRad="38100" dist="38100" dir="2700000" algn="tl">
                    <a:srgbClr val="000000">
                      <a:alpha val="43137"/>
                    </a:srgbClr>
                  </a:outerShdw>
                </a:effectLst>
              </a:rPr>
              <a:t>Max. Case Improvement</a:t>
            </a:r>
          </a:p>
        </p:txBody>
      </p:sp>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5" name="Rectangle 4"/>
          <p:cNvSpPr/>
          <p:nvPr/>
        </p:nvSpPr>
        <p:spPr>
          <a:xfrm>
            <a:off x="304800" y="838200"/>
            <a:ext cx="8839200" cy="4154984"/>
          </a:xfrm>
          <a:prstGeom prst="rect">
            <a:avLst/>
          </a:prstGeom>
        </p:spPr>
        <p:txBody>
          <a:bodyPr wrap="square">
            <a:spAutoFit/>
          </a:bodyPr>
          <a:lstStyle/>
          <a:p>
            <a:pPr marL="342900" indent="-342900"/>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After making analysis for the original Max. Case, the result is shown below :</a:t>
            </a:r>
          </a:p>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Swing Bus Result :</a:t>
            </a:r>
          </a:p>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Summary of total generation, loading and demand :</a:t>
            </a:r>
          </a:p>
          <a:p>
            <a:pPr marL="342900" indent="-342900"/>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a:t>
            </a:r>
          </a:p>
          <a:p>
            <a:pPr marL="342900" indent="-342900"/>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a:t>
            </a:r>
          </a:p>
        </p:txBody>
      </p:sp>
      <p:pic>
        <p:nvPicPr>
          <p:cNvPr id="23553" name="Picture 1"/>
          <p:cNvPicPr>
            <a:picLocks noChangeAspect="1" noChangeArrowheads="1"/>
          </p:cNvPicPr>
          <p:nvPr/>
        </p:nvPicPr>
        <p:blipFill>
          <a:blip r:embed="rId2" cstate="print"/>
          <a:srcRect/>
          <a:stretch>
            <a:fillRect/>
          </a:stretch>
        </p:blipFill>
        <p:spPr bwMode="auto">
          <a:xfrm>
            <a:off x="1371600" y="2438400"/>
            <a:ext cx="6553200" cy="1295400"/>
          </a:xfrm>
          <a:prstGeom prst="rect">
            <a:avLst/>
          </a:prstGeom>
          <a:noFill/>
          <a:ln w="9525">
            <a:noFill/>
            <a:miter lim="800000"/>
            <a:headEnd/>
            <a:tailEnd/>
          </a:ln>
        </p:spPr>
      </p:pic>
      <p:pic>
        <p:nvPicPr>
          <p:cNvPr id="23554" name="Picture 2"/>
          <p:cNvPicPr>
            <a:picLocks noChangeAspect="1" noChangeArrowheads="1"/>
          </p:cNvPicPr>
          <p:nvPr/>
        </p:nvPicPr>
        <p:blipFill>
          <a:blip r:embed="rId3" cstate="print"/>
          <a:srcRect/>
          <a:stretch>
            <a:fillRect/>
          </a:stretch>
        </p:blipFill>
        <p:spPr bwMode="auto">
          <a:xfrm>
            <a:off x="381000" y="4267200"/>
            <a:ext cx="8305800" cy="2362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Graduation Project 2\capacitor+صور الماكس\original.max.jpg"/>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52600" y="115669"/>
            <a:ext cx="5468164" cy="646331"/>
          </a:xfrm>
          <a:prstGeom prst="rect">
            <a:avLst/>
          </a:prstGeom>
        </p:spPr>
        <p:txBody>
          <a:bodyPr wrap="none">
            <a:spAutoFit/>
          </a:bodyPr>
          <a:lstStyle/>
          <a:p>
            <a:pPr algn="ctr"/>
            <a:r>
              <a:rPr lang="en-US" sz="3600" b="1" dirty="0" smtClean="0">
                <a:solidFill>
                  <a:srgbClr val="FFFF00"/>
                </a:solidFill>
                <a:effectLst>
                  <a:glow rad="228600">
                    <a:srgbClr val="00B0F0">
                      <a:alpha val="40000"/>
                    </a:srgbClr>
                  </a:glow>
                  <a:outerShdw blurRad="38100" dist="38100" dir="2700000" algn="tl">
                    <a:srgbClr val="000000">
                      <a:alpha val="43137"/>
                    </a:srgbClr>
                  </a:outerShdw>
                </a:effectLst>
              </a:rPr>
              <a:t>Max. Case Improvement</a:t>
            </a:r>
          </a:p>
        </p:txBody>
      </p:sp>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4" name="Rectangle 3"/>
          <p:cNvSpPr/>
          <p:nvPr/>
        </p:nvSpPr>
        <p:spPr>
          <a:xfrm>
            <a:off x="304800" y="914400"/>
            <a:ext cx="8534400" cy="523220"/>
          </a:xfrm>
          <a:prstGeom prst="rect">
            <a:avLst/>
          </a:prstGeom>
        </p:spPr>
        <p:txBody>
          <a:bodyPr wrap="square">
            <a:spAutoFit/>
          </a:bodyPr>
          <a:lstStyle/>
          <a:p>
            <a:pPr marL="342900" indent="-342900">
              <a:buFont typeface="Wingdings" pitchFamily="2" charset="2"/>
              <a:buChar char="q"/>
            </a:pPr>
            <a:r>
              <a:rPr lang="en-US" sz="28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Increase the swing bus voltage :</a:t>
            </a:r>
          </a:p>
        </p:txBody>
      </p:sp>
      <p:pic>
        <p:nvPicPr>
          <p:cNvPr id="25603" name="Picture 3"/>
          <p:cNvPicPr>
            <a:picLocks noChangeAspect="1" noChangeArrowheads="1"/>
          </p:cNvPicPr>
          <p:nvPr/>
        </p:nvPicPr>
        <p:blipFill>
          <a:blip r:embed="rId2" cstate="print"/>
          <a:srcRect/>
          <a:stretch>
            <a:fillRect/>
          </a:stretch>
        </p:blipFill>
        <p:spPr bwMode="auto">
          <a:xfrm>
            <a:off x="533400" y="1447800"/>
            <a:ext cx="8153400" cy="51681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52600" y="115669"/>
            <a:ext cx="5468164" cy="646331"/>
          </a:xfrm>
          <a:prstGeom prst="rect">
            <a:avLst/>
          </a:prstGeom>
        </p:spPr>
        <p:txBody>
          <a:bodyPr wrap="none">
            <a:spAutoFit/>
          </a:bodyPr>
          <a:lstStyle/>
          <a:p>
            <a:pPr algn="ctr"/>
            <a:r>
              <a:rPr lang="en-US" sz="3600" b="1" dirty="0" smtClean="0">
                <a:solidFill>
                  <a:srgbClr val="FFFF00"/>
                </a:solidFill>
                <a:effectLst>
                  <a:glow rad="228600">
                    <a:srgbClr val="00B0F0">
                      <a:alpha val="40000"/>
                    </a:srgbClr>
                  </a:glow>
                  <a:outerShdw blurRad="38100" dist="38100" dir="2700000" algn="tl">
                    <a:srgbClr val="000000">
                      <a:alpha val="43137"/>
                    </a:srgbClr>
                  </a:outerShdw>
                </a:effectLst>
              </a:rPr>
              <a:t>Max. Case Improvement</a:t>
            </a:r>
          </a:p>
        </p:txBody>
      </p:sp>
      <p:cxnSp>
        <p:nvCxnSpPr>
          <p:cNvPr id="4" name="Straight Connector 3"/>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5" name="Rectangle 4"/>
          <p:cNvSpPr/>
          <p:nvPr/>
        </p:nvSpPr>
        <p:spPr>
          <a:xfrm>
            <a:off x="304800" y="914400"/>
            <a:ext cx="8610600" cy="461665"/>
          </a:xfrm>
          <a:prstGeom prst="rect">
            <a:avLst/>
          </a:prstGeom>
        </p:spPr>
        <p:txBody>
          <a:bodyPr wrap="square">
            <a:spAutoFit/>
          </a:bodyPr>
          <a:lstStyle/>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Swing Bus Result :</a:t>
            </a:r>
          </a:p>
        </p:txBody>
      </p:sp>
      <p:pic>
        <p:nvPicPr>
          <p:cNvPr id="26626" name="Picture 2"/>
          <p:cNvPicPr>
            <a:picLocks noChangeAspect="1" noChangeArrowheads="1"/>
          </p:cNvPicPr>
          <p:nvPr/>
        </p:nvPicPr>
        <p:blipFill>
          <a:blip r:embed="rId2" cstate="print"/>
          <a:srcRect/>
          <a:stretch>
            <a:fillRect/>
          </a:stretch>
        </p:blipFill>
        <p:spPr bwMode="auto">
          <a:xfrm>
            <a:off x="1295400" y="1371600"/>
            <a:ext cx="6477000" cy="1524000"/>
          </a:xfrm>
          <a:prstGeom prst="rect">
            <a:avLst/>
          </a:prstGeom>
          <a:noFill/>
          <a:ln w="9525">
            <a:noFill/>
            <a:miter lim="800000"/>
            <a:headEnd/>
            <a:tailEnd/>
          </a:ln>
        </p:spPr>
      </p:pic>
      <p:sp>
        <p:nvSpPr>
          <p:cNvPr id="7" name="Rectangle 6"/>
          <p:cNvSpPr/>
          <p:nvPr/>
        </p:nvSpPr>
        <p:spPr>
          <a:xfrm>
            <a:off x="381000" y="2971800"/>
            <a:ext cx="8153400" cy="461665"/>
          </a:xfrm>
          <a:prstGeom prst="rect">
            <a:avLst/>
          </a:prstGeom>
        </p:spPr>
        <p:txBody>
          <a:bodyPr wrap="square">
            <a:spAutoFit/>
          </a:bodyPr>
          <a:lstStyle/>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Summary of total generation, loading and demand :</a:t>
            </a:r>
          </a:p>
        </p:txBody>
      </p:sp>
      <p:pic>
        <p:nvPicPr>
          <p:cNvPr id="26627" name="Picture 3"/>
          <p:cNvPicPr>
            <a:picLocks noChangeAspect="1" noChangeArrowheads="1"/>
          </p:cNvPicPr>
          <p:nvPr/>
        </p:nvPicPr>
        <p:blipFill>
          <a:blip r:embed="rId3" cstate="print"/>
          <a:srcRect/>
          <a:stretch>
            <a:fillRect/>
          </a:stretch>
        </p:blipFill>
        <p:spPr bwMode="auto">
          <a:xfrm>
            <a:off x="685800" y="3733800"/>
            <a:ext cx="7696200" cy="2590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Graduation Project 2\capacitor+صور الماكس\max.increas sw.jpg"/>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52600" y="115669"/>
            <a:ext cx="5468164" cy="646331"/>
          </a:xfrm>
          <a:prstGeom prst="rect">
            <a:avLst/>
          </a:prstGeom>
        </p:spPr>
        <p:txBody>
          <a:bodyPr wrap="none">
            <a:spAutoFit/>
          </a:bodyPr>
          <a:lstStyle/>
          <a:p>
            <a:pPr algn="ctr"/>
            <a:r>
              <a:rPr lang="en-US" sz="3600" b="1" dirty="0" smtClean="0">
                <a:solidFill>
                  <a:srgbClr val="FFFF00"/>
                </a:solidFill>
                <a:effectLst>
                  <a:glow rad="228600">
                    <a:srgbClr val="00B0F0">
                      <a:alpha val="40000"/>
                    </a:srgbClr>
                  </a:glow>
                  <a:outerShdw blurRad="38100" dist="38100" dir="2700000" algn="tl">
                    <a:srgbClr val="000000">
                      <a:alpha val="43137"/>
                    </a:srgbClr>
                  </a:outerShdw>
                </a:effectLst>
              </a:rPr>
              <a:t>Max. Case Improvement</a:t>
            </a:r>
          </a:p>
        </p:txBody>
      </p:sp>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4" name="Rectangle 3"/>
          <p:cNvSpPr/>
          <p:nvPr/>
        </p:nvSpPr>
        <p:spPr>
          <a:xfrm>
            <a:off x="304800" y="990600"/>
            <a:ext cx="8534400" cy="461665"/>
          </a:xfrm>
          <a:prstGeom prst="rect">
            <a:avLst/>
          </a:prstGeom>
        </p:spPr>
        <p:txBody>
          <a:bodyPr wrap="square">
            <a:spAutoFit/>
          </a:bodyPr>
          <a:lstStyle/>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Increase the tap ratio of the Transformers to 5 % :</a:t>
            </a:r>
          </a:p>
        </p:txBody>
      </p:sp>
      <p:pic>
        <p:nvPicPr>
          <p:cNvPr id="27650" name="Picture 2"/>
          <p:cNvPicPr>
            <a:picLocks noChangeAspect="1" noChangeArrowheads="1"/>
          </p:cNvPicPr>
          <p:nvPr/>
        </p:nvPicPr>
        <p:blipFill>
          <a:blip r:embed="rId2" cstate="print"/>
          <a:srcRect/>
          <a:stretch>
            <a:fillRect/>
          </a:stretch>
        </p:blipFill>
        <p:spPr bwMode="auto">
          <a:xfrm>
            <a:off x="457200" y="1447800"/>
            <a:ext cx="8305800" cy="5181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52600" y="115669"/>
            <a:ext cx="5468164" cy="646331"/>
          </a:xfrm>
          <a:prstGeom prst="rect">
            <a:avLst/>
          </a:prstGeom>
        </p:spPr>
        <p:txBody>
          <a:bodyPr wrap="none">
            <a:spAutoFit/>
          </a:bodyPr>
          <a:lstStyle/>
          <a:p>
            <a:pPr algn="ctr"/>
            <a:r>
              <a:rPr lang="en-US" sz="3600" b="1" dirty="0" smtClean="0">
                <a:solidFill>
                  <a:srgbClr val="FFFF00"/>
                </a:solidFill>
                <a:effectLst>
                  <a:glow rad="228600">
                    <a:srgbClr val="00B0F0">
                      <a:alpha val="40000"/>
                    </a:srgbClr>
                  </a:glow>
                  <a:outerShdw blurRad="38100" dist="38100" dir="2700000" algn="tl">
                    <a:srgbClr val="000000">
                      <a:alpha val="43137"/>
                    </a:srgbClr>
                  </a:outerShdw>
                </a:effectLst>
              </a:rPr>
              <a:t>Max. Case Improvement</a:t>
            </a:r>
          </a:p>
        </p:txBody>
      </p:sp>
      <p:cxnSp>
        <p:nvCxnSpPr>
          <p:cNvPr id="4" name="Straight Connector 3"/>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5" name="Rectangle 4"/>
          <p:cNvSpPr/>
          <p:nvPr/>
        </p:nvSpPr>
        <p:spPr>
          <a:xfrm>
            <a:off x="304800" y="914400"/>
            <a:ext cx="8610600" cy="461665"/>
          </a:xfrm>
          <a:prstGeom prst="rect">
            <a:avLst/>
          </a:prstGeom>
        </p:spPr>
        <p:txBody>
          <a:bodyPr wrap="square">
            <a:spAutoFit/>
          </a:bodyPr>
          <a:lstStyle/>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Swing Bus Result :</a:t>
            </a:r>
          </a:p>
        </p:txBody>
      </p:sp>
      <p:sp>
        <p:nvSpPr>
          <p:cNvPr id="7" name="Rectangle 6"/>
          <p:cNvSpPr/>
          <p:nvPr/>
        </p:nvSpPr>
        <p:spPr>
          <a:xfrm>
            <a:off x="381000" y="2971800"/>
            <a:ext cx="8153400" cy="461665"/>
          </a:xfrm>
          <a:prstGeom prst="rect">
            <a:avLst/>
          </a:prstGeom>
        </p:spPr>
        <p:txBody>
          <a:bodyPr wrap="square">
            <a:spAutoFit/>
          </a:bodyPr>
          <a:lstStyle/>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Summary of total generation, loading and demand :</a:t>
            </a:r>
          </a:p>
        </p:txBody>
      </p:sp>
      <p:pic>
        <p:nvPicPr>
          <p:cNvPr id="28674" name="Picture 2"/>
          <p:cNvPicPr>
            <a:picLocks noChangeAspect="1" noChangeArrowheads="1"/>
          </p:cNvPicPr>
          <p:nvPr/>
        </p:nvPicPr>
        <p:blipFill>
          <a:blip r:embed="rId2" cstate="print"/>
          <a:srcRect/>
          <a:stretch>
            <a:fillRect/>
          </a:stretch>
        </p:blipFill>
        <p:spPr bwMode="auto">
          <a:xfrm>
            <a:off x="1371600" y="1371600"/>
            <a:ext cx="6629400" cy="1600200"/>
          </a:xfrm>
          <a:prstGeom prst="rect">
            <a:avLst/>
          </a:prstGeom>
          <a:noFill/>
          <a:ln w="9525">
            <a:noFill/>
            <a:miter lim="800000"/>
            <a:headEnd/>
            <a:tailEnd/>
          </a:ln>
        </p:spPr>
      </p:pic>
      <p:pic>
        <p:nvPicPr>
          <p:cNvPr id="28675" name="Picture 3"/>
          <p:cNvPicPr>
            <a:picLocks noChangeAspect="1" noChangeArrowheads="1"/>
          </p:cNvPicPr>
          <p:nvPr/>
        </p:nvPicPr>
        <p:blipFill>
          <a:blip r:embed="rId3" cstate="print"/>
          <a:srcRect/>
          <a:stretch>
            <a:fillRect/>
          </a:stretch>
        </p:blipFill>
        <p:spPr bwMode="auto">
          <a:xfrm>
            <a:off x="609600" y="3505200"/>
            <a:ext cx="7924800" cy="2971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Graduation Project 2\capacitor+صور الماكس\max increase tap.jpg"/>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52600" y="115669"/>
            <a:ext cx="5468164" cy="646331"/>
          </a:xfrm>
          <a:prstGeom prst="rect">
            <a:avLst/>
          </a:prstGeom>
        </p:spPr>
        <p:txBody>
          <a:bodyPr wrap="none">
            <a:spAutoFit/>
          </a:bodyPr>
          <a:lstStyle/>
          <a:p>
            <a:pPr algn="ctr"/>
            <a:r>
              <a:rPr lang="en-US" sz="3600" b="1" dirty="0" smtClean="0">
                <a:solidFill>
                  <a:srgbClr val="FFFF00"/>
                </a:solidFill>
                <a:effectLst>
                  <a:glow rad="228600">
                    <a:srgbClr val="00B0F0">
                      <a:alpha val="40000"/>
                    </a:srgbClr>
                  </a:glow>
                  <a:outerShdw blurRad="38100" dist="38100" dir="2700000" algn="tl">
                    <a:srgbClr val="000000">
                      <a:alpha val="43137"/>
                    </a:srgbClr>
                  </a:outerShdw>
                </a:effectLst>
              </a:rPr>
              <a:t>Max. Case Improvement</a:t>
            </a:r>
          </a:p>
        </p:txBody>
      </p:sp>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4" name="Rectangle 3"/>
          <p:cNvSpPr/>
          <p:nvPr/>
        </p:nvSpPr>
        <p:spPr>
          <a:xfrm>
            <a:off x="304800" y="914400"/>
            <a:ext cx="8610600" cy="461665"/>
          </a:xfrm>
          <a:prstGeom prst="rect">
            <a:avLst/>
          </a:prstGeom>
        </p:spPr>
        <p:txBody>
          <a:bodyPr wrap="square">
            <a:spAutoFit/>
          </a:bodyPr>
          <a:lstStyle/>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Power Factor Improvement :</a:t>
            </a:r>
          </a:p>
        </p:txBody>
      </p:sp>
      <p:sp>
        <p:nvSpPr>
          <p:cNvPr id="5" name="Rectangle 1"/>
          <p:cNvSpPr>
            <a:spLocks noChangeArrowheads="1"/>
          </p:cNvSpPr>
          <p:nvPr/>
        </p:nvSpPr>
        <p:spPr bwMode="auto">
          <a:xfrm>
            <a:off x="228600" y="1295400"/>
            <a:ext cx="8915400"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buFont typeface="Wingdings" pitchFamily="2" charset="2"/>
              <a:buChar char="Ø"/>
              <a:tabLst>
                <a:tab pos="1892300" algn="l"/>
              </a:tabLst>
            </a:pPr>
            <a:r>
              <a:rPr kumimoji="0" lang="en-US" sz="2400" b="1" i="0" u="none" strike="noStrike" cap="none" normalizeH="0" baseline="0" dirty="0" smtClean="0">
                <a:ln>
                  <a:noFill/>
                </a:ln>
                <a:solidFill>
                  <a:srgbClr val="92D050"/>
                </a:solidFill>
                <a:effectLst/>
                <a:latin typeface="Calibri" pitchFamily="34" charset="0"/>
                <a:cs typeface="Arial" pitchFamily="34" charset="0"/>
              </a:rPr>
              <a:t>How</a:t>
            </a:r>
            <a:r>
              <a:rPr kumimoji="0" lang="en-US" sz="2400" b="1" i="0" u="none" strike="noStrike" cap="none" normalizeH="0" dirty="0" smtClean="0">
                <a:ln>
                  <a:noFill/>
                </a:ln>
                <a:solidFill>
                  <a:srgbClr val="92D050"/>
                </a:solidFill>
                <a:effectLst/>
                <a:latin typeface="Calibri" pitchFamily="34" charset="0"/>
                <a:cs typeface="Arial" pitchFamily="34" charset="0"/>
              </a:rPr>
              <a:t> to improve the Power Factor :</a:t>
            </a:r>
          </a:p>
          <a:p>
            <a:pPr fontAlgn="base">
              <a:spcBef>
                <a:spcPct val="0"/>
              </a:spcBef>
              <a:spcAft>
                <a:spcPct val="0"/>
              </a:spcAft>
              <a:buFont typeface="Wingdings" pitchFamily="2" charset="2"/>
              <a:buChar char="Ø"/>
              <a:tabLst>
                <a:tab pos="1892300" algn="l"/>
              </a:tabLst>
            </a:pPr>
            <a:endParaRPr lang="en-US" sz="2400" b="1" baseline="0" dirty="0" smtClean="0">
              <a:solidFill>
                <a:srgbClr val="92D050"/>
              </a:solidFill>
              <a:latin typeface="Calibri" pitchFamily="34" charset="0"/>
              <a:cs typeface="Arial" pitchFamily="34" charset="0"/>
            </a:endParaRPr>
          </a:p>
          <a:p>
            <a:pPr fontAlgn="base">
              <a:spcBef>
                <a:spcPct val="0"/>
              </a:spcBef>
              <a:spcAft>
                <a:spcPct val="0"/>
              </a:spcAft>
              <a:buFont typeface="Wingdings" pitchFamily="2" charset="2"/>
              <a:buChar char="Ø"/>
              <a:tabLst>
                <a:tab pos="1892300" algn="l"/>
              </a:tabLst>
            </a:pPr>
            <a:endParaRPr kumimoji="0" lang="en-US" sz="2400" b="1" i="0" u="none" strike="noStrike" cap="none" normalizeH="0" dirty="0" smtClean="0">
              <a:ln>
                <a:noFill/>
              </a:ln>
              <a:solidFill>
                <a:srgbClr val="92D050"/>
              </a:solidFill>
              <a:effectLst/>
              <a:latin typeface="Calibri" pitchFamily="34" charset="0"/>
              <a:cs typeface="Arial" pitchFamily="34" charset="0"/>
            </a:endParaRPr>
          </a:p>
          <a:p>
            <a:pPr fontAlgn="base">
              <a:spcBef>
                <a:spcPct val="0"/>
              </a:spcBef>
              <a:spcAft>
                <a:spcPct val="0"/>
              </a:spcAft>
              <a:tabLst>
                <a:tab pos="1892300" algn="l"/>
              </a:tabLst>
            </a:pPr>
            <a:r>
              <a:rPr lang="en-US" sz="2400" b="1" dirty="0" smtClean="0">
                <a:solidFill>
                  <a:srgbClr val="FFFF00"/>
                </a:solidFill>
                <a:latin typeface="Calibri" pitchFamily="34" charset="0"/>
                <a:cs typeface="Arial" pitchFamily="34" charset="0"/>
              </a:rPr>
              <a:t>Capacitor Bank:</a:t>
            </a:r>
          </a:p>
          <a:p>
            <a:pPr fontAlgn="base">
              <a:spcBef>
                <a:spcPct val="0"/>
              </a:spcBef>
              <a:spcAft>
                <a:spcPct val="0"/>
              </a:spcAft>
              <a:tabLst>
                <a:tab pos="1892300" algn="l"/>
              </a:tabLst>
            </a:pPr>
            <a:endParaRPr lang="en-US" sz="2400" b="1" baseline="0" dirty="0" smtClean="0">
              <a:solidFill>
                <a:srgbClr val="FFFF00"/>
              </a:solidFill>
              <a:latin typeface="Calibri" pitchFamily="34" charset="0"/>
              <a:cs typeface="Arial" pitchFamily="34" charset="0"/>
            </a:endParaRPr>
          </a:p>
          <a:p>
            <a:pPr fontAlgn="base">
              <a:spcBef>
                <a:spcPct val="0"/>
              </a:spcBef>
              <a:spcAft>
                <a:spcPct val="0"/>
              </a:spcAft>
              <a:tabLst>
                <a:tab pos="1892300" algn="l"/>
              </a:tabLst>
            </a:pPr>
            <a:r>
              <a:rPr lang="en-US" sz="2400" b="1" dirty="0" smtClean="0">
                <a:solidFill>
                  <a:srgbClr val="FF7D7D"/>
                </a:solidFill>
              </a:rPr>
              <a:t>The important of improvement </a:t>
            </a:r>
          </a:p>
          <a:p>
            <a:pPr fontAlgn="base">
              <a:spcBef>
                <a:spcPct val="0"/>
              </a:spcBef>
              <a:spcAft>
                <a:spcPct val="0"/>
              </a:spcAft>
              <a:tabLst>
                <a:tab pos="1892300" algn="l"/>
              </a:tabLst>
            </a:pPr>
            <a:r>
              <a:rPr lang="en-US" sz="2400" b="1" dirty="0" smtClean="0">
                <a:solidFill>
                  <a:srgbClr val="FF7D7D"/>
                </a:solidFill>
              </a:rPr>
              <a:t>power factor is by adding shunt</a:t>
            </a:r>
          </a:p>
          <a:p>
            <a:pPr fontAlgn="base">
              <a:spcBef>
                <a:spcPct val="0"/>
              </a:spcBef>
              <a:spcAft>
                <a:spcPct val="0"/>
              </a:spcAft>
              <a:tabLst>
                <a:tab pos="1892300" algn="l"/>
              </a:tabLst>
            </a:pPr>
            <a:r>
              <a:rPr lang="en-US" sz="2400" b="1" dirty="0" smtClean="0">
                <a:solidFill>
                  <a:srgbClr val="FF7D7D"/>
                </a:solidFill>
              </a:rPr>
              <a:t> capacitor banks at the buses at</a:t>
            </a:r>
          </a:p>
          <a:p>
            <a:pPr fontAlgn="base">
              <a:spcBef>
                <a:spcPct val="0"/>
              </a:spcBef>
              <a:spcAft>
                <a:spcPct val="0"/>
              </a:spcAft>
              <a:tabLst>
                <a:tab pos="1892300" algn="l"/>
              </a:tabLst>
            </a:pPr>
            <a:r>
              <a:rPr lang="en-US" sz="2400" b="1" dirty="0" smtClean="0">
                <a:solidFill>
                  <a:srgbClr val="FF7D7D"/>
                </a:solidFill>
              </a:rPr>
              <a:t> both transmission and distribution </a:t>
            </a:r>
          </a:p>
          <a:p>
            <a:pPr fontAlgn="base">
              <a:spcBef>
                <a:spcPct val="0"/>
              </a:spcBef>
              <a:spcAft>
                <a:spcPct val="0"/>
              </a:spcAft>
              <a:tabLst>
                <a:tab pos="1892300" algn="l"/>
              </a:tabLst>
            </a:pPr>
            <a:r>
              <a:rPr lang="en-US" sz="2400" b="1" dirty="0" smtClean="0">
                <a:solidFill>
                  <a:srgbClr val="FF7D7D"/>
                </a:solidFill>
              </a:rPr>
              <a:t>levels and loads and there are more effective to add them in the low level voltages.</a:t>
            </a:r>
            <a:endParaRPr kumimoji="0" lang="en-US" sz="2400" b="1" i="0" u="none" strike="noStrike" cap="none" normalizeH="0" baseline="0" dirty="0" smtClean="0">
              <a:ln>
                <a:noFill/>
              </a:ln>
              <a:solidFill>
                <a:srgbClr val="FF7D7D"/>
              </a:solidFill>
              <a:effectLst/>
              <a:latin typeface="Calibri" pitchFamily="34" charset="0"/>
              <a:cs typeface="Arial" pitchFamily="34" charset="0"/>
            </a:endParaRPr>
          </a:p>
        </p:txBody>
      </p:sp>
      <p:sp>
        <p:nvSpPr>
          <p:cNvPr id="4198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sp>
        <p:nvSpPr>
          <p:cNvPr id="41987" name="Rectangle 3"/>
          <p:cNvSpPr>
            <a:spLocks noChangeArrowheads="1"/>
          </p:cNvSpPr>
          <p:nvPr/>
        </p:nvSpPr>
        <p:spPr bwMode="auto">
          <a:xfrm>
            <a:off x="0" y="6953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41988" name="Picture 4"/>
          <p:cNvPicPr>
            <a:picLocks noChangeAspect="1" noChangeArrowheads="1"/>
          </p:cNvPicPr>
          <p:nvPr/>
        </p:nvPicPr>
        <p:blipFill>
          <a:blip r:embed="rId2" cstate="print"/>
          <a:srcRect/>
          <a:stretch>
            <a:fillRect/>
          </a:stretch>
        </p:blipFill>
        <p:spPr bwMode="auto">
          <a:xfrm>
            <a:off x="457200" y="1828800"/>
            <a:ext cx="4216400" cy="457200"/>
          </a:xfrm>
          <a:prstGeom prst="rect">
            <a:avLst/>
          </a:prstGeom>
          <a:noFill/>
          <a:ln w="9525">
            <a:noFill/>
            <a:miter lim="800000"/>
            <a:headEnd/>
            <a:tailEnd/>
          </a:ln>
        </p:spPr>
      </p:pic>
      <p:pic>
        <p:nvPicPr>
          <p:cNvPr id="11" name="Picture 10"/>
          <p:cNvPicPr/>
          <p:nvPr/>
        </p:nvPicPr>
        <p:blipFill>
          <a:blip r:embed="rId3" cstate="print"/>
          <a:srcRect/>
          <a:stretch>
            <a:fillRect/>
          </a:stretch>
        </p:blipFill>
        <p:spPr bwMode="auto">
          <a:xfrm>
            <a:off x="5105400" y="1676400"/>
            <a:ext cx="3810000" cy="2209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152400"/>
            <a:ext cx="8610600" cy="584775"/>
          </a:xfrm>
          <a:prstGeom prst="rect">
            <a:avLst/>
          </a:prstGeom>
        </p:spPr>
        <p:txBody>
          <a:bodyPr wrap="square">
            <a:spAutoFit/>
          </a:bodyPr>
          <a:lstStyle/>
          <a:p>
            <a:pPr marL="342900" indent="-342900">
              <a:buFont typeface="Wingdings" pitchFamily="2" charset="2"/>
              <a:buChar char="q"/>
            </a:pPr>
            <a:r>
              <a:rPr lang="en-US" sz="32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Power Factor Improvement :</a:t>
            </a:r>
          </a:p>
        </p:txBody>
      </p:sp>
      <p:sp>
        <p:nvSpPr>
          <p:cNvPr id="3" name="Rectangle 2"/>
          <p:cNvSpPr/>
          <p:nvPr/>
        </p:nvSpPr>
        <p:spPr>
          <a:xfrm>
            <a:off x="304800" y="609600"/>
            <a:ext cx="7697941" cy="400110"/>
          </a:xfrm>
          <a:prstGeom prst="rect">
            <a:avLst/>
          </a:prstGeom>
        </p:spPr>
        <p:txBody>
          <a:bodyPr wrap="none">
            <a:spAutoFit/>
          </a:bodyPr>
          <a:lstStyle/>
          <a:p>
            <a:r>
              <a:rPr lang="en-US" sz="2000" b="1" dirty="0" smtClean="0">
                <a:solidFill>
                  <a:srgbClr val="FFFF00"/>
                </a:solidFill>
                <a:effectLst>
                  <a:glow rad="228600">
                    <a:schemeClr val="accent1">
                      <a:satMod val="175000"/>
                      <a:alpha val="40000"/>
                    </a:schemeClr>
                  </a:glow>
                  <a:outerShdw blurRad="38100" dist="38100" dir="2700000" algn="tl">
                    <a:srgbClr val="000000">
                      <a:alpha val="43137"/>
                    </a:srgbClr>
                  </a:outerShdw>
                </a:effectLst>
              </a:rPr>
              <a:t>The result of load flow after </a:t>
            </a:r>
            <a:r>
              <a:rPr lang="en-US" sz="2000" b="1" dirty="0" err="1" smtClean="0">
                <a:solidFill>
                  <a:srgbClr val="FFFF00"/>
                </a:solidFill>
                <a:effectLst>
                  <a:glow rad="228600">
                    <a:schemeClr val="accent1">
                      <a:satMod val="175000"/>
                      <a:alpha val="40000"/>
                    </a:schemeClr>
                  </a:glow>
                  <a:outerShdw blurRad="38100" dist="38100" dir="2700000" algn="tl">
                    <a:srgbClr val="000000">
                      <a:alpha val="43137"/>
                    </a:srgbClr>
                  </a:outerShdw>
                </a:effectLst>
              </a:rPr>
              <a:t>after</a:t>
            </a:r>
            <a:r>
              <a:rPr lang="en-US" sz="2000" b="1" dirty="0" smtClean="0">
                <a:solidFill>
                  <a:srgbClr val="FFFF00"/>
                </a:solidFill>
                <a:effectLst>
                  <a:glow rad="228600">
                    <a:schemeClr val="accent1">
                      <a:satMod val="175000"/>
                      <a:alpha val="40000"/>
                    </a:schemeClr>
                  </a:glow>
                  <a:outerShdw blurRad="38100" dist="38100" dir="2700000" algn="tl">
                    <a:srgbClr val="000000">
                      <a:alpha val="43137"/>
                    </a:srgbClr>
                  </a:outerShdw>
                </a:effectLst>
              </a:rPr>
              <a:t> adding the capacitor banks :</a:t>
            </a:r>
          </a:p>
        </p:txBody>
      </p:sp>
      <p:pic>
        <p:nvPicPr>
          <p:cNvPr id="52226" name="Picture 2"/>
          <p:cNvPicPr>
            <a:picLocks noChangeAspect="1" noChangeArrowheads="1"/>
          </p:cNvPicPr>
          <p:nvPr/>
        </p:nvPicPr>
        <p:blipFill>
          <a:blip r:embed="rId2" cstate="print"/>
          <a:srcRect/>
          <a:stretch>
            <a:fillRect/>
          </a:stretch>
        </p:blipFill>
        <p:spPr bwMode="auto">
          <a:xfrm>
            <a:off x="457200" y="1066800"/>
            <a:ext cx="8229600" cy="5410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350855" y="228600"/>
            <a:ext cx="2408030" cy="707886"/>
          </a:xfrm>
          <a:prstGeom prst="rect">
            <a:avLst/>
          </a:prstGeom>
        </p:spPr>
        <p:txBody>
          <a:bodyPr wrap="none">
            <a:spAutoFit/>
          </a:bodyPr>
          <a:lstStyle/>
          <a:p>
            <a:pPr algn="ctr"/>
            <a:r>
              <a:rPr lang="en-US" sz="4000" b="1" dirty="0" smtClean="0">
                <a:solidFill>
                  <a:srgbClr val="FFFF00"/>
                </a:solidFill>
                <a:effectLst>
                  <a:glow rad="228600">
                    <a:srgbClr val="00B0F0">
                      <a:alpha val="40000"/>
                    </a:srgbClr>
                  </a:glow>
                  <a:outerShdw blurRad="38100" dist="38100" dir="2700000" algn="tl">
                    <a:srgbClr val="000000">
                      <a:alpha val="43137"/>
                    </a:srgbClr>
                  </a:outerShdw>
                </a:effectLst>
              </a:rPr>
              <a:t>Outlines:</a:t>
            </a:r>
          </a:p>
        </p:txBody>
      </p:sp>
      <p:cxnSp>
        <p:nvCxnSpPr>
          <p:cNvPr id="4" name="Straight Connector 3"/>
          <p:cNvCxnSpPr/>
          <p:nvPr/>
        </p:nvCxnSpPr>
        <p:spPr>
          <a:xfrm>
            <a:off x="381000" y="9144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5" name="Rectangle 4"/>
          <p:cNvSpPr/>
          <p:nvPr/>
        </p:nvSpPr>
        <p:spPr>
          <a:xfrm>
            <a:off x="304800" y="1447800"/>
            <a:ext cx="8839200" cy="4216539"/>
          </a:xfrm>
          <a:prstGeom prst="rect">
            <a:avLst/>
          </a:prstGeom>
        </p:spPr>
        <p:txBody>
          <a:bodyPr wrap="square">
            <a:spAutoFit/>
          </a:bodyPr>
          <a:lstStyle/>
          <a:p>
            <a:pPr marL="342900" indent="-342900">
              <a:buFont typeface="Wingdings" pitchFamily="2" charset="2"/>
              <a:buChar char="q"/>
            </a:pPr>
            <a:r>
              <a:rPr lang="en-US" sz="28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a:t>
            </a: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The objectives of this project .</a:t>
            </a:r>
          </a:p>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Description of </a:t>
            </a:r>
            <a:r>
              <a:rPr lang="en-US" sz="2400" b="1" i="1" dirty="0" err="1"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Aqraba</a:t>
            </a: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Electrical Network .</a:t>
            </a:r>
          </a:p>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Making  analysis for </a:t>
            </a:r>
            <a:r>
              <a:rPr lang="en-US" sz="2400" b="1" i="1" dirty="0" err="1"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Aqraba</a:t>
            </a: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Network by using ETAP software program :</a:t>
            </a:r>
          </a:p>
          <a:p>
            <a:pPr marL="342900" indent="-342900">
              <a:buFont typeface="Arial" pitchFamily="34" charset="0"/>
              <a:buChar char="•"/>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Improvement for Max. Case in the (Medium &amp; Low voltage side ) . </a:t>
            </a:r>
          </a:p>
          <a:p>
            <a:pPr marL="342900" indent="-342900">
              <a:buFont typeface="Arial" pitchFamily="34" charset="0"/>
              <a:buChar char="•"/>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Improvement for Min. Case in the (Medium &amp; Low voltage side ) . </a:t>
            </a:r>
          </a:p>
          <a:p>
            <a:pPr marL="342900" indent="-342900">
              <a:buFont typeface="Arial" pitchFamily="34" charset="0"/>
              <a:buChar char="•"/>
            </a:pPr>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The economical Study .</a:t>
            </a:r>
          </a:p>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Sag &amp; Tension problem in Overhead lines for </a:t>
            </a:r>
            <a:r>
              <a:rPr lang="en-US" sz="2400" b="1" i="1" dirty="0" err="1"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Aqraba</a:t>
            </a: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electrical network .</a:t>
            </a:r>
          </a:p>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Design a solar energy system to support th</a:t>
            </a: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e network with it .</a:t>
            </a:r>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52600" y="115669"/>
            <a:ext cx="5468164" cy="646331"/>
          </a:xfrm>
          <a:prstGeom prst="rect">
            <a:avLst/>
          </a:prstGeom>
        </p:spPr>
        <p:txBody>
          <a:bodyPr wrap="none">
            <a:spAutoFit/>
          </a:bodyPr>
          <a:lstStyle/>
          <a:p>
            <a:pPr algn="ctr"/>
            <a:r>
              <a:rPr lang="en-US" sz="3600" b="1" dirty="0" smtClean="0">
                <a:solidFill>
                  <a:srgbClr val="FFFF00"/>
                </a:solidFill>
                <a:effectLst>
                  <a:glow rad="228600">
                    <a:srgbClr val="00B0F0">
                      <a:alpha val="40000"/>
                    </a:srgbClr>
                  </a:glow>
                  <a:outerShdw blurRad="38100" dist="38100" dir="2700000" algn="tl">
                    <a:srgbClr val="000000">
                      <a:alpha val="43137"/>
                    </a:srgbClr>
                  </a:outerShdw>
                </a:effectLst>
              </a:rPr>
              <a:t>Max. Case Improvement</a:t>
            </a:r>
          </a:p>
        </p:txBody>
      </p:sp>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4" name="Rectangle 3"/>
          <p:cNvSpPr/>
          <p:nvPr/>
        </p:nvSpPr>
        <p:spPr>
          <a:xfrm>
            <a:off x="304800" y="914400"/>
            <a:ext cx="8610600" cy="461665"/>
          </a:xfrm>
          <a:prstGeom prst="rect">
            <a:avLst/>
          </a:prstGeom>
        </p:spPr>
        <p:txBody>
          <a:bodyPr wrap="square">
            <a:spAutoFit/>
          </a:bodyPr>
          <a:lstStyle/>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Swing Bus Result :</a:t>
            </a:r>
          </a:p>
        </p:txBody>
      </p:sp>
      <p:pic>
        <p:nvPicPr>
          <p:cNvPr id="53250" name="Picture 2"/>
          <p:cNvPicPr>
            <a:picLocks noChangeAspect="1" noChangeArrowheads="1"/>
          </p:cNvPicPr>
          <p:nvPr/>
        </p:nvPicPr>
        <p:blipFill>
          <a:blip r:embed="rId2" cstate="print"/>
          <a:srcRect/>
          <a:stretch>
            <a:fillRect/>
          </a:stretch>
        </p:blipFill>
        <p:spPr bwMode="auto">
          <a:xfrm>
            <a:off x="1295400" y="1524000"/>
            <a:ext cx="6553200" cy="1219200"/>
          </a:xfrm>
          <a:prstGeom prst="rect">
            <a:avLst/>
          </a:prstGeom>
          <a:noFill/>
          <a:ln w="9525">
            <a:noFill/>
            <a:miter lim="800000"/>
            <a:headEnd/>
            <a:tailEnd/>
          </a:ln>
        </p:spPr>
      </p:pic>
      <p:sp>
        <p:nvSpPr>
          <p:cNvPr id="6" name="Rectangle 5"/>
          <p:cNvSpPr/>
          <p:nvPr/>
        </p:nvSpPr>
        <p:spPr>
          <a:xfrm>
            <a:off x="381000" y="2971800"/>
            <a:ext cx="8153400" cy="461665"/>
          </a:xfrm>
          <a:prstGeom prst="rect">
            <a:avLst/>
          </a:prstGeom>
        </p:spPr>
        <p:txBody>
          <a:bodyPr wrap="square">
            <a:spAutoFit/>
          </a:bodyPr>
          <a:lstStyle/>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Summary of total generation, loading and demand :</a:t>
            </a:r>
          </a:p>
        </p:txBody>
      </p:sp>
      <p:pic>
        <p:nvPicPr>
          <p:cNvPr id="53251" name="Picture 3"/>
          <p:cNvPicPr>
            <a:picLocks noChangeAspect="1" noChangeArrowheads="1"/>
          </p:cNvPicPr>
          <p:nvPr/>
        </p:nvPicPr>
        <p:blipFill>
          <a:blip r:embed="rId3" cstate="print"/>
          <a:srcRect/>
          <a:stretch>
            <a:fillRect/>
          </a:stretch>
        </p:blipFill>
        <p:spPr bwMode="auto">
          <a:xfrm>
            <a:off x="914400" y="3505200"/>
            <a:ext cx="7315200" cy="2667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52600" y="115669"/>
            <a:ext cx="5468164" cy="646331"/>
          </a:xfrm>
          <a:prstGeom prst="rect">
            <a:avLst/>
          </a:prstGeom>
        </p:spPr>
        <p:txBody>
          <a:bodyPr wrap="none">
            <a:spAutoFit/>
          </a:bodyPr>
          <a:lstStyle/>
          <a:p>
            <a:pPr algn="ctr"/>
            <a:r>
              <a:rPr lang="en-US" sz="3600" b="1" dirty="0" smtClean="0">
                <a:solidFill>
                  <a:srgbClr val="FFFF00"/>
                </a:solidFill>
                <a:effectLst>
                  <a:glow rad="228600">
                    <a:srgbClr val="00B0F0">
                      <a:alpha val="40000"/>
                    </a:srgbClr>
                  </a:glow>
                  <a:outerShdw blurRad="38100" dist="38100" dir="2700000" algn="tl">
                    <a:srgbClr val="000000">
                      <a:alpha val="43137"/>
                    </a:srgbClr>
                  </a:outerShdw>
                </a:effectLst>
              </a:rPr>
              <a:t>Max. Case Improvement</a:t>
            </a:r>
          </a:p>
        </p:txBody>
      </p:sp>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4" name="Rectangle 3"/>
          <p:cNvSpPr/>
          <p:nvPr/>
        </p:nvSpPr>
        <p:spPr>
          <a:xfrm>
            <a:off x="80621" y="2057400"/>
            <a:ext cx="9444379" cy="1846659"/>
          </a:xfrm>
          <a:prstGeom prst="rect">
            <a:avLst/>
          </a:prstGeom>
        </p:spPr>
        <p:txBody>
          <a:bodyPr wrap="square">
            <a:spAutoFit/>
          </a:bodyPr>
          <a:lstStyle/>
          <a:p>
            <a:r>
              <a:rPr lang="en-US" sz="2400" b="1" dirty="0" smtClean="0">
                <a:solidFill>
                  <a:srgbClr val="B6DF89"/>
                </a:solidFill>
              </a:rPr>
              <a:t>After adding the capacitor banks  the losses in the network </a:t>
            </a:r>
          </a:p>
          <a:p>
            <a:r>
              <a:rPr lang="en-US" sz="2400" b="1" dirty="0" smtClean="0">
                <a:solidFill>
                  <a:srgbClr val="B6DF89"/>
                </a:solidFill>
              </a:rPr>
              <a:t>decrease and the total current decrease</a:t>
            </a:r>
          </a:p>
          <a:p>
            <a:endParaRPr lang="en-US" b="1" dirty="0" smtClean="0"/>
          </a:p>
          <a:p>
            <a:r>
              <a:rPr lang="en-US" sz="2400" dirty="0" smtClean="0">
                <a:solidFill>
                  <a:srgbClr val="FFFF00"/>
                </a:solidFill>
              </a:rPr>
              <a:t>- The losses before= 0.018 MW, and the swing current = 26.42 A.</a:t>
            </a:r>
          </a:p>
          <a:p>
            <a:r>
              <a:rPr lang="en-US" sz="2400" dirty="0" smtClean="0">
                <a:solidFill>
                  <a:srgbClr val="FFFF00"/>
                </a:solidFill>
              </a:rPr>
              <a:t>- The losses after=0.016 MW, and the swing current =   25.4 A.</a:t>
            </a:r>
            <a:endParaRPr lang="en-US" sz="2400" dirty="0">
              <a:solidFill>
                <a:srgbClr val="FFFF00"/>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Graduation Project 2\capacitor+صور الماكس\max when add capacitor.jpg"/>
          <p:cNvPicPr/>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52600" y="115669"/>
            <a:ext cx="5468164" cy="646331"/>
          </a:xfrm>
          <a:prstGeom prst="rect">
            <a:avLst/>
          </a:prstGeom>
        </p:spPr>
        <p:txBody>
          <a:bodyPr wrap="none">
            <a:spAutoFit/>
          </a:bodyPr>
          <a:lstStyle/>
          <a:p>
            <a:pPr algn="ctr"/>
            <a:r>
              <a:rPr lang="en-US" sz="3600" b="1" dirty="0" smtClean="0">
                <a:solidFill>
                  <a:srgbClr val="FFFF00"/>
                </a:solidFill>
                <a:effectLst>
                  <a:glow rad="228600">
                    <a:srgbClr val="00B0F0">
                      <a:alpha val="40000"/>
                    </a:srgbClr>
                  </a:glow>
                  <a:outerShdw blurRad="38100" dist="38100" dir="2700000" algn="tl">
                    <a:srgbClr val="000000">
                      <a:alpha val="43137"/>
                    </a:srgbClr>
                  </a:outerShdw>
                </a:effectLst>
              </a:rPr>
              <a:t>Max. Case Improvement</a:t>
            </a:r>
          </a:p>
        </p:txBody>
      </p:sp>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4" name="Rectangle 3"/>
          <p:cNvSpPr/>
          <p:nvPr/>
        </p:nvSpPr>
        <p:spPr>
          <a:xfrm>
            <a:off x="381000" y="914400"/>
            <a:ext cx="8763000" cy="461665"/>
          </a:xfrm>
          <a:prstGeom prst="rect">
            <a:avLst/>
          </a:prstGeom>
        </p:spPr>
        <p:txBody>
          <a:bodyPr wrap="square">
            <a:spAutoFit/>
          </a:bodyPr>
          <a:lstStyle/>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The voltage level improvement :</a:t>
            </a:r>
          </a:p>
        </p:txBody>
      </p:sp>
      <p:pic>
        <p:nvPicPr>
          <p:cNvPr id="54274" name="Picture 2"/>
          <p:cNvPicPr>
            <a:picLocks noChangeAspect="1" noChangeArrowheads="1"/>
          </p:cNvPicPr>
          <p:nvPr/>
        </p:nvPicPr>
        <p:blipFill>
          <a:blip r:embed="rId2" cstate="print"/>
          <a:srcRect/>
          <a:stretch>
            <a:fillRect/>
          </a:stretch>
        </p:blipFill>
        <p:spPr bwMode="auto">
          <a:xfrm>
            <a:off x="457200" y="1447799"/>
            <a:ext cx="8181833" cy="502920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52600" y="115669"/>
            <a:ext cx="5468164" cy="646331"/>
          </a:xfrm>
          <a:prstGeom prst="rect">
            <a:avLst/>
          </a:prstGeom>
        </p:spPr>
        <p:txBody>
          <a:bodyPr wrap="none">
            <a:spAutoFit/>
          </a:bodyPr>
          <a:lstStyle/>
          <a:p>
            <a:pPr algn="ctr"/>
            <a:r>
              <a:rPr lang="en-US" sz="3600" b="1" dirty="0" smtClean="0">
                <a:solidFill>
                  <a:srgbClr val="FFFF00"/>
                </a:solidFill>
                <a:effectLst>
                  <a:glow rad="228600">
                    <a:srgbClr val="00B0F0">
                      <a:alpha val="40000"/>
                    </a:srgbClr>
                  </a:glow>
                  <a:outerShdw blurRad="38100" dist="38100" dir="2700000" algn="tl">
                    <a:srgbClr val="000000">
                      <a:alpha val="43137"/>
                    </a:srgbClr>
                  </a:outerShdw>
                </a:effectLst>
              </a:rPr>
              <a:t>Max. Case Improvement</a:t>
            </a:r>
          </a:p>
        </p:txBody>
      </p:sp>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4" name="Rectangle 3"/>
          <p:cNvSpPr/>
          <p:nvPr/>
        </p:nvSpPr>
        <p:spPr>
          <a:xfrm>
            <a:off x="304800" y="914400"/>
            <a:ext cx="8610600" cy="461665"/>
          </a:xfrm>
          <a:prstGeom prst="rect">
            <a:avLst/>
          </a:prstGeom>
        </p:spPr>
        <p:txBody>
          <a:bodyPr wrap="square">
            <a:spAutoFit/>
          </a:bodyPr>
          <a:lstStyle/>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Swing Bus Result :</a:t>
            </a:r>
          </a:p>
        </p:txBody>
      </p:sp>
      <p:pic>
        <p:nvPicPr>
          <p:cNvPr id="55298" name="Picture 2"/>
          <p:cNvPicPr>
            <a:picLocks noChangeAspect="1" noChangeArrowheads="1"/>
          </p:cNvPicPr>
          <p:nvPr/>
        </p:nvPicPr>
        <p:blipFill>
          <a:blip r:embed="rId2" cstate="print"/>
          <a:srcRect/>
          <a:stretch>
            <a:fillRect/>
          </a:stretch>
        </p:blipFill>
        <p:spPr bwMode="auto">
          <a:xfrm>
            <a:off x="1143000" y="1371600"/>
            <a:ext cx="7010400" cy="1371600"/>
          </a:xfrm>
          <a:prstGeom prst="rect">
            <a:avLst/>
          </a:prstGeom>
          <a:noFill/>
          <a:ln w="9525">
            <a:noFill/>
            <a:miter lim="800000"/>
            <a:headEnd/>
            <a:tailEnd/>
          </a:ln>
        </p:spPr>
      </p:pic>
      <p:sp>
        <p:nvSpPr>
          <p:cNvPr id="6" name="Rectangle 5"/>
          <p:cNvSpPr/>
          <p:nvPr/>
        </p:nvSpPr>
        <p:spPr>
          <a:xfrm>
            <a:off x="381000" y="2971800"/>
            <a:ext cx="8153400" cy="461665"/>
          </a:xfrm>
          <a:prstGeom prst="rect">
            <a:avLst/>
          </a:prstGeom>
        </p:spPr>
        <p:txBody>
          <a:bodyPr wrap="square">
            <a:spAutoFit/>
          </a:bodyPr>
          <a:lstStyle/>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Summary of total generation, loading and demand :</a:t>
            </a:r>
          </a:p>
        </p:txBody>
      </p:sp>
      <p:pic>
        <p:nvPicPr>
          <p:cNvPr id="55299" name="Picture 3"/>
          <p:cNvPicPr>
            <a:picLocks noChangeAspect="1" noChangeArrowheads="1"/>
          </p:cNvPicPr>
          <p:nvPr/>
        </p:nvPicPr>
        <p:blipFill>
          <a:blip r:embed="rId3" cstate="print"/>
          <a:srcRect/>
          <a:stretch>
            <a:fillRect/>
          </a:stretch>
        </p:blipFill>
        <p:spPr bwMode="auto">
          <a:xfrm>
            <a:off x="457200" y="3657600"/>
            <a:ext cx="8153400" cy="2895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Graduation Project 2\capacitor+صور الماكس\add capacitor to origional.jpg"/>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52600" y="115669"/>
            <a:ext cx="5468164" cy="646331"/>
          </a:xfrm>
          <a:prstGeom prst="rect">
            <a:avLst/>
          </a:prstGeom>
        </p:spPr>
        <p:txBody>
          <a:bodyPr wrap="none">
            <a:spAutoFit/>
          </a:bodyPr>
          <a:lstStyle/>
          <a:p>
            <a:pPr algn="ctr"/>
            <a:r>
              <a:rPr lang="en-US" sz="3600" b="1" dirty="0" smtClean="0">
                <a:solidFill>
                  <a:srgbClr val="FFFF00"/>
                </a:solidFill>
                <a:effectLst>
                  <a:glow rad="228600">
                    <a:srgbClr val="00B0F0">
                      <a:alpha val="40000"/>
                    </a:srgbClr>
                  </a:glow>
                  <a:outerShdw blurRad="38100" dist="38100" dir="2700000" algn="tl">
                    <a:srgbClr val="000000">
                      <a:alpha val="43137"/>
                    </a:srgbClr>
                  </a:outerShdw>
                </a:effectLst>
              </a:rPr>
              <a:t>Max. Case Improvement</a:t>
            </a:r>
          </a:p>
        </p:txBody>
      </p:sp>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4" name="Rectangle 3"/>
          <p:cNvSpPr/>
          <p:nvPr/>
        </p:nvSpPr>
        <p:spPr>
          <a:xfrm>
            <a:off x="80621" y="2057400"/>
            <a:ext cx="9444379" cy="1846659"/>
          </a:xfrm>
          <a:prstGeom prst="rect">
            <a:avLst/>
          </a:prstGeom>
        </p:spPr>
        <p:txBody>
          <a:bodyPr wrap="square">
            <a:spAutoFit/>
          </a:bodyPr>
          <a:lstStyle/>
          <a:p>
            <a:r>
              <a:rPr lang="en-US" sz="2400" b="1" dirty="0" smtClean="0">
                <a:solidFill>
                  <a:srgbClr val="B6DF89"/>
                </a:solidFill>
              </a:rPr>
              <a:t>After adding the capacitor banks  the losses in the network </a:t>
            </a:r>
          </a:p>
          <a:p>
            <a:r>
              <a:rPr lang="en-US" sz="2400" b="1" dirty="0" smtClean="0">
                <a:solidFill>
                  <a:srgbClr val="B6DF89"/>
                </a:solidFill>
              </a:rPr>
              <a:t>decrease and the total current decrease</a:t>
            </a:r>
          </a:p>
          <a:p>
            <a:endParaRPr lang="en-US" b="1" dirty="0" smtClean="0"/>
          </a:p>
          <a:p>
            <a:r>
              <a:rPr lang="en-US" sz="2400" dirty="0" smtClean="0">
                <a:solidFill>
                  <a:srgbClr val="FFFF00"/>
                </a:solidFill>
              </a:rPr>
              <a:t>- The losses before= 0.018 MW, and the swing current = 26.42 A.</a:t>
            </a:r>
          </a:p>
          <a:p>
            <a:r>
              <a:rPr lang="en-US" sz="2400" dirty="0" smtClean="0">
                <a:solidFill>
                  <a:srgbClr val="FFFF00"/>
                </a:solidFill>
              </a:rPr>
              <a:t>- The losses after=0.016 MW, and the swing current =   24.86 A.</a:t>
            </a:r>
            <a:endParaRPr lang="en-US" sz="2400" dirty="0">
              <a:solidFill>
                <a:srgbClr val="FFFF00"/>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39775" y="115669"/>
            <a:ext cx="5493813" cy="646331"/>
          </a:xfrm>
          <a:prstGeom prst="rect">
            <a:avLst/>
          </a:prstGeom>
        </p:spPr>
        <p:txBody>
          <a:bodyPr wrap="none">
            <a:spAutoFit/>
          </a:bodyPr>
          <a:lstStyle/>
          <a:p>
            <a:pPr algn="ctr"/>
            <a:r>
              <a:rPr lang="en-US" sz="3600" b="1" smtClean="0">
                <a:solidFill>
                  <a:srgbClr val="FFFF00"/>
                </a:solidFill>
                <a:effectLst>
                  <a:glow rad="228600">
                    <a:srgbClr val="00B0F0">
                      <a:alpha val="40000"/>
                    </a:srgbClr>
                  </a:glow>
                  <a:outerShdw blurRad="38100" dist="38100" dir="2700000" algn="tl">
                    <a:srgbClr val="000000">
                      <a:alpha val="43137"/>
                    </a:srgbClr>
                  </a:outerShdw>
                </a:effectLst>
              </a:rPr>
              <a:t>Min. </a:t>
            </a:r>
            <a:r>
              <a:rPr lang="en-US" sz="3600" b="1" dirty="0" smtClean="0">
                <a:solidFill>
                  <a:srgbClr val="FFFF00"/>
                </a:solidFill>
                <a:effectLst>
                  <a:glow rad="228600">
                    <a:srgbClr val="00B0F0">
                      <a:alpha val="40000"/>
                    </a:srgbClr>
                  </a:glow>
                  <a:outerShdw blurRad="38100" dist="38100" dir="2700000" algn="tl">
                    <a:srgbClr val="000000">
                      <a:alpha val="43137"/>
                    </a:srgbClr>
                  </a:outerShdw>
                </a:effectLst>
              </a:rPr>
              <a:t>Case Improvement</a:t>
            </a:r>
          </a:p>
        </p:txBody>
      </p:sp>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4" name="Rectangle 3"/>
          <p:cNvSpPr/>
          <p:nvPr/>
        </p:nvSpPr>
        <p:spPr>
          <a:xfrm>
            <a:off x="304800" y="838200"/>
            <a:ext cx="8839200" cy="523220"/>
          </a:xfrm>
          <a:prstGeom prst="rect">
            <a:avLst/>
          </a:prstGeom>
        </p:spPr>
        <p:txBody>
          <a:bodyPr wrap="square">
            <a:spAutoFit/>
          </a:bodyPr>
          <a:lstStyle/>
          <a:p>
            <a:pPr marL="342900" indent="-342900"/>
            <a:r>
              <a:rPr lang="en-US" sz="28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Transformer loading :</a:t>
            </a:r>
          </a:p>
        </p:txBody>
      </p:sp>
      <p:pic>
        <p:nvPicPr>
          <p:cNvPr id="56322" name="Picture 2"/>
          <p:cNvPicPr>
            <a:picLocks noChangeAspect="1" noChangeArrowheads="1"/>
          </p:cNvPicPr>
          <p:nvPr/>
        </p:nvPicPr>
        <p:blipFill>
          <a:blip r:embed="rId2" cstate="print"/>
          <a:srcRect/>
          <a:stretch>
            <a:fillRect/>
          </a:stretch>
        </p:blipFill>
        <p:spPr bwMode="auto">
          <a:xfrm>
            <a:off x="381000" y="1295400"/>
            <a:ext cx="8305800" cy="5181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03896" y="115669"/>
            <a:ext cx="5365572" cy="646331"/>
          </a:xfrm>
          <a:prstGeom prst="rect">
            <a:avLst/>
          </a:prstGeom>
        </p:spPr>
        <p:txBody>
          <a:bodyPr wrap="none">
            <a:spAutoFit/>
          </a:bodyPr>
          <a:lstStyle/>
          <a:p>
            <a:pPr algn="ctr"/>
            <a:r>
              <a:rPr lang="en-US" sz="3600" b="1" dirty="0" smtClean="0">
                <a:solidFill>
                  <a:srgbClr val="FFFF00"/>
                </a:solidFill>
                <a:effectLst>
                  <a:glow rad="228600">
                    <a:srgbClr val="00B0F0">
                      <a:alpha val="40000"/>
                    </a:srgbClr>
                  </a:glow>
                  <a:outerShdw blurRad="38100" dist="38100" dir="2700000" algn="tl">
                    <a:srgbClr val="000000">
                      <a:alpha val="43137"/>
                    </a:srgbClr>
                  </a:outerShdw>
                </a:effectLst>
              </a:rPr>
              <a:t>Min. Case Improvement</a:t>
            </a:r>
          </a:p>
        </p:txBody>
      </p:sp>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5" name="Rectangle 4"/>
          <p:cNvSpPr/>
          <p:nvPr/>
        </p:nvSpPr>
        <p:spPr>
          <a:xfrm>
            <a:off x="304800" y="838200"/>
            <a:ext cx="8839200" cy="4154984"/>
          </a:xfrm>
          <a:prstGeom prst="rect">
            <a:avLst/>
          </a:prstGeom>
        </p:spPr>
        <p:txBody>
          <a:bodyPr wrap="square">
            <a:spAutoFit/>
          </a:bodyPr>
          <a:lstStyle/>
          <a:p>
            <a:pPr marL="342900" indent="-342900"/>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After making analysis for the original Min. Case, the result is shown below :</a:t>
            </a:r>
          </a:p>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Swing Bus Result :</a:t>
            </a:r>
          </a:p>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Summary of total generation, loading and demand :</a:t>
            </a:r>
          </a:p>
          <a:p>
            <a:pPr marL="342900" indent="-342900"/>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a:t>
            </a:r>
          </a:p>
          <a:p>
            <a:pPr marL="342900" indent="-342900"/>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a:t>
            </a:r>
          </a:p>
        </p:txBody>
      </p:sp>
      <p:pic>
        <p:nvPicPr>
          <p:cNvPr id="57346" name="Picture 2"/>
          <p:cNvPicPr>
            <a:picLocks noChangeAspect="1" noChangeArrowheads="1"/>
          </p:cNvPicPr>
          <p:nvPr/>
        </p:nvPicPr>
        <p:blipFill>
          <a:blip r:embed="rId2" cstate="print"/>
          <a:srcRect/>
          <a:stretch>
            <a:fillRect/>
          </a:stretch>
        </p:blipFill>
        <p:spPr bwMode="auto">
          <a:xfrm>
            <a:off x="762000" y="2438400"/>
            <a:ext cx="7162800" cy="1143000"/>
          </a:xfrm>
          <a:prstGeom prst="rect">
            <a:avLst/>
          </a:prstGeom>
          <a:noFill/>
          <a:ln w="9525">
            <a:noFill/>
            <a:miter lim="800000"/>
            <a:headEnd/>
            <a:tailEnd/>
          </a:ln>
        </p:spPr>
      </p:pic>
      <p:pic>
        <p:nvPicPr>
          <p:cNvPr id="57347" name="Picture 3"/>
          <p:cNvPicPr>
            <a:picLocks noChangeAspect="1" noChangeArrowheads="1"/>
          </p:cNvPicPr>
          <p:nvPr/>
        </p:nvPicPr>
        <p:blipFill>
          <a:blip r:embed="rId3" cstate="print"/>
          <a:srcRect/>
          <a:stretch>
            <a:fillRect/>
          </a:stretch>
        </p:blipFill>
        <p:spPr bwMode="auto">
          <a:xfrm>
            <a:off x="457200" y="4267200"/>
            <a:ext cx="8229600" cy="2286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Graduation Project 2\min case photo\original.jpg"/>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64908" y="228600"/>
            <a:ext cx="2779928" cy="707886"/>
          </a:xfrm>
          <a:prstGeom prst="rect">
            <a:avLst/>
          </a:prstGeom>
        </p:spPr>
        <p:txBody>
          <a:bodyPr wrap="none">
            <a:spAutoFit/>
          </a:bodyPr>
          <a:lstStyle/>
          <a:p>
            <a:pPr algn="ctr"/>
            <a:r>
              <a:rPr lang="en-US" sz="4000" b="1" dirty="0" smtClean="0">
                <a:solidFill>
                  <a:srgbClr val="FFFF00"/>
                </a:solidFill>
                <a:effectLst>
                  <a:glow rad="228600">
                    <a:srgbClr val="00B0F0">
                      <a:alpha val="40000"/>
                    </a:srgbClr>
                  </a:glow>
                  <a:outerShdw blurRad="38100" dist="38100" dir="2700000" algn="tl">
                    <a:srgbClr val="000000">
                      <a:alpha val="43137"/>
                    </a:srgbClr>
                  </a:outerShdw>
                </a:effectLst>
              </a:rPr>
              <a:t>Objectives</a:t>
            </a:r>
          </a:p>
        </p:txBody>
      </p:sp>
      <p:cxnSp>
        <p:nvCxnSpPr>
          <p:cNvPr id="3" name="Straight Connector 2"/>
          <p:cNvCxnSpPr/>
          <p:nvPr/>
        </p:nvCxnSpPr>
        <p:spPr>
          <a:xfrm>
            <a:off x="381000" y="9144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4" name="Rectangle 3"/>
          <p:cNvSpPr/>
          <p:nvPr/>
        </p:nvSpPr>
        <p:spPr>
          <a:xfrm>
            <a:off x="381000" y="1600200"/>
            <a:ext cx="8534400" cy="4154984"/>
          </a:xfrm>
          <a:prstGeom prst="rect">
            <a:avLst/>
          </a:prstGeom>
        </p:spPr>
        <p:txBody>
          <a:bodyPr wrap="square">
            <a:spAutoFit/>
          </a:bodyPr>
          <a:lstStyle/>
          <a:p>
            <a:pPr>
              <a:buFont typeface="Arial" pitchFamily="34" charset="0"/>
              <a:buChar char="•"/>
            </a:pPr>
            <a:r>
              <a:rPr lang="en-US" sz="2400" b="1" dirty="0" smtClean="0">
                <a:solidFill>
                  <a:srgbClr val="FFFF00"/>
                </a:solidFill>
                <a:effectLst>
                  <a:glow rad="228600">
                    <a:schemeClr val="accent1">
                      <a:satMod val="175000"/>
                      <a:alpha val="40000"/>
                    </a:schemeClr>
                  </a:glow>
                  <a:outerShdw blurRad="38100" dist="38100" dir="2700000" algn="tl">
                    <a:srgbClr val="000000">
                      <a:alpha val="43137"/>
                    </a:srgbClr>
                  </a:outerShdw>
                </a:effectLst>
              </a:rPr>
              <a:t> Increase the voltage level at the consumer terminals , </a:t>
            </a:r>
          </a:p>
          <a:p>
            <a:r>
              <a:rPr lang="en-US" sz="2400" b="1" dirty="0" smtClean="0">
                <a:solidFill>
                  <a:srgbClr val="FFFF00"/>
                </a:solidFill>
                <a:effectLst>
                  <a:glow rad="228600">
                    <a:schemeClr val="accent1">
                      <a:satMod val="175000"/>
                      <a:alpha val="40000"/>
                    </a:schemeClr>
                  </a:glow>
                  <a:outerShdw blurRad="38100" dist="38100" dir="2700000" algn="tl">
                    <a:srgbClr val="000000">
                      <a:alpha val="43137"/>
                    </a:srgbClr>
                  </a:outerShdw>
                </a:effectLst>
              </a:rPr>
              <a:t>decrease the losses in the network and  minimize the</a:t>
            </a:r>
          </a:p>
          <a:p>
            <a:r>
              <a:rPr lang="en-US" sz="2400" b="1" dirty="0" smtClean="0">
                <a:solidFill>
                  <a:srgbClr val="FFFF00"/>
                </a:solidFill>
                <a:effectLst>
                  <a:glow rad="228600">
                    <a:schemeClr val="accent1">
                      <a:satMod val="175000"/>
                      <a:alpha val="40000"/>
                    </a:schemeClr>
                  </a:glow>
                  <a:outerShdw blurRad="38100" dist="38100" dir="2700000" algn="tl">
                    <a:srgbClr val="000000">
                      <a:alpha val="43137"/>
                    </a:srgbClr>
                  </a:outerShdw>
                </a:effectLst>
              </a:rPr>
              <a:t>penalties by improve the power factor through several </a:t>
            </a:r>
          </a:p>
          <a:p>
            <a:r>
              <a:rPr lang="en-US" sz="2400" b="1" dirty="0" smtClean="0">
                <a:solidFill>
                  <a:srgbClr val="FFFF00"/>
                </a:solidFill>
                <a:effectLst>
                  <a:glow rad="228600">
                    <a:schemeClr val="accent1">
                      <a:satMod val="175000"/>
                      <a:alpha val="40000"/>
                    </a:schemeClr>
                  </a:glow>
                  <a:outerShdw blurRad="38100" dist="38100" dir="2700000" algn="tl">
                    <a:srgbClr val="000000">
                      <a:alpha val="43137"/>
                    </a:srgbClr>
                  </a:outerShdw>
                </a:effectLst>
              </a:rPr>
              <a:t>steps:</a:t>
            </a:r>
          </a:p>
          <a:p>
            <a:endParaRPr lang="en-US" sz="2400" b="1" dirty="0" smtClean="0">
              <a:solidFill>
                <a:srgbClr val="FFFF00"/>
              </a:solidFill>
              <a:effectLst>
                <a:glow rad="228600">
                  <a:schemeClr val="accent1">
                    <a:satMod val="175000"/>
                    <a:alpha val="40000"/>
                  </a:schemeClr>
                </a:glow>
                <a:outerShdw blurRad="38100" dist="38100" dir="2700000" algn="tl">
                  <a:srgbClr val="000000">
                    <a:alpha val="43137"/>
                  </a:srgbClr>
                </a:outerShdw>
              </a:effectLst>
            </a:endParaRPr>
          </a:p>
          <a:p>
            <a:endParaRPr lang="en-US" sz="2400" b="1" dirty="0" smtClean="0">
              <a:solidFill>
                <a:srgbClr val="FFFF00"/>
              </a:solidFill>
              <a:effectLst>
                <a:glow rad="228600">
                  <a:schemeClr val="accent1">
                    <a:satMod val="175000"/>
                    <a:alpha val="40000"/>
                  </a:schemeClr>
                </a:glow>
                <a:outerShdw blurRad="38100" dist="38100" dir="2700000" algn="tl">
                  <a:srgbClr val="000000">
                    <a:alpha val="43137"/>
                  </a:srgbClr>
                </a:outerShdw>
              </a:effectLst>
            </a:endParaRPr>
          </a:p>
          <a:p>
            <a:endParaRPr lang="en-US" sz="2400" b="1" dirty="0" smtClean="0">
              <a:solidFill>
                <a:srgbClr val="FFFF00"/>
              </a:solidFill>
              <a:effectLst>
                <a:glow rad="228600">
                  <a:schemeClr val="accent1">
                    <a:satMod val="175000"/>
                    <a:alpha val="40000"/>
                  </a:schemeClr>
                </a:glow>
                <a:outerShdw blurRad="38100" dist="38100" dir="2700000" algn="tl">
                  <a:srgbClr val="000000">
                    <a:alpha val="43137"/>
                  </a:srgbClr>
                </a:outerShdw>
              </a:effectLst>
            </a:endParaRPr>
          </a:p>
          <a:p>
            <a:endParaRPr lang="en-US" sz="2400" b="1" dirty="0" smtClean="0">
              <a:solidFill>
                <a:srgbClr val="FFFF00"/>
              </a:solidFill>
              <a:effectLst>
                <a:glow rad="228600">
                  <a:schemeClr val="accent1">
                    <a:satMod val="175000"/>
                    <a:alpha val="40000"/>
                  </a:schemeClr>
                </a:glow>
                <a:outerShdw blurRad="38100" dist="38100" dir="2700000" algn="tl">
                  <a:srgbClr val="000000">
                    <a:alpha val="43137"/>
                  </a:srgbClr>
                </a:outerShdw>
              </a:effectLst>
            </a:endParaRPr>
          </a:p>
          <a:p>
            <a:endParaRPr lang="en-US" sz="2400" b="1" dirty="0" smtClean="0">
              <a:solidFill>
                <a:srgbClr val="FFFF00"/>
              </a:solidFill>
              <a:effectLst>
                <a:glow rad="228600">
                  <a:schemeClr val="accent1">
                    <a:satMod val="175000"/>
                    <a:alpha val="40000"/>
                  </a:schemeClr>
                </a:glow>
                <a:outerShdw blurRad="38100" dist="38100" dir="2700000" algn="tl">
                  <a:srgbClr val="000000">
                    <a:alpha val="43137"/>
                  </a:srgbClr>
                </a:outerShdw>
              </a:effectLst>
            </a:endParaRPr>
          </a:p>
          <a:p>
            <a:pPr>
              <a:buFont typeface="Arial" pitchFamily="34" charset="0"/>
              <a:buChar char="•"/>
            </a:pPr>
            <a:r>
              <a:rPr lang="en-US" sz="2400" b="1" dirty="0" smtClean="0">
                <a:solidFill>
                  <a:srgbClr val="FFFF00"/>
                </a:solidFill>
                <a:effectLst>
                  <a:glow rad="228600">
                    <a:schemeClr val="accent1">
                      <a:satMod val="175000"/>
                      <a:alpha val="40000"/>
                    </a:schemeClr>
                  </a:glow>
                  <a:outerShdw blurRad="38100" dist="38100" dir="2700000" algn="tl">
                    <a:srgbClr val="000000">
                      <a:alpha val="43137"/>
                    </a:srgbClr>
                  </a:outerShdw>
                </a:effectLst>
              </a:rPr>
              <a:t> Design a solar energy system to support the network with it .</a:t>
            </a:r>
          </a:p>
        </p:txBody>
      </p:sp>
      <p:sp>
        <p:nvSpPr>
          <p:cNvPr id="5" name="Rectangle 4"/>
          <p:cNvSpPr/>
          <p:nvPr/>
        </p:nvSpPr>
        <p:spPr>
          <a:xfrm>
            <a:off x="838200" y="3200400"/>
            <a:ext cx="7543800" cy="1384995"/>
          </a:xfrm>
          <a:prstGeom prst="rect">
            <a:avLst/>
          </a:prstGeom>
        </p:spPr>
        <p:txBody>
          <a:bodyPr wrap="square">
            <a:spAutoFit/>
          </a:bodyPr>
          <a:lstStyle/>
          <a:p>
            <a:pPr marL="342900" indent="-342900">
              <a:buFont typeface="+mj-lt"/>
              <a:buAutoNum type="arabicPeriod"/>
            </a:pPr>
            <a:r>
              <a:rPr lang="en-US" sz="28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Swing Buses.</a:t>
            </a:r>
          </a:p>
          <a:p>
            <a:pPr marL="342900" indent="-342900">
              <a:buFont typeface="+mj-lt"/>
              <a:buAutoNum type="arabicPeriod"/>
            </a:pPr>
            <a:r>
              <a:rPr lang="en-US" sz="28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Transformer Taps.</a:t>
            </a:r>
          </a:p>
          <a:p>
            <a:pPr marL="342900" indent="-342900">
              <a:buFont typeface="+mj-lt"/>
              <a:buAutoNum type="arabicPeriod"/>
            </a:pPr>
            <a:r>
              <a:rPr lang="en-US" sz="28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Capacitor Banks (Compensation).</a:t>
            </a:r>
            <a:endParaRPr lang="en-US" sz="2800"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03896" y="115669"/>
            <a:ext cx="5365572" cy="646331"/>
          </a:xfrm>
          <a:prstGeom prst="rect">
            <a:avLst/>
          </a:prstGeom>
        </p:spPr>
        <p:txBody>
          <a:bodyPr wrap="none">
            <a:spAutoFit/>
          </a:bodyPr>
          <a:lstStyle/>
          <a:p>
            <a:pPr algn="ctr"/>
            <a:r>
              <a:rPr lang="en-US" sz="3600" b="1" dirty="0" smtClean="0">
                <a:solidFill>
                  <a:srgbClr val="FFFF00"/>
                </a:solidFill>
                <a:effectLst>
                  <a:glow rad="228600">
                    <a:srgbClr val="00B0F0">
                      <a:alpha val="40000"/>
                    </a:srgbClr>
                  </a:glow>
                  <a:outerShdw blurRad="38100" dist="38100" dir="2700000" algn="tl">
                    <a:srgbClr val="000000">
                      <a:alpha val="43137"/>
                    </a:srgbClr>
                  </a:outerShdw>
                </a:effectLst>
              </a:rPr>
              <a:t>Min. Case Improvement</a:t>
            </a:r>
          </a:p>
        </p:txBody>
      </p:sp>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4" name="Rectangle 3"/>
          <p:cNvSpPr/>
          <p:nvPr/>
        </p:nvSpPr>
        <p:spPr>
          <a:xfrm>
            <a:off x="304800" y="990600"/>
            <a:ext cx="8534400" cy="461665"/>
          </a:xfrm>
          <a:prstGeom prst="rect">
            <a:avLst/>
          </a:prstGeom>
        </p:spPr>
        <p:txBody>
          <a:bodyPr wrap="square">
            <a:spAutoFit/>
          </a:bodyPr>
          <a:lstStyle/>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Increase the tap ratio of the Transformers to 2.5 % :</a:t>
            </a:r>
          </a:p>
        </p:txBody>
      </p:sp>
      <p:pic>
        <p:nvPicPr>
          <p:cNvPr id="58370" name="Picture 2"/>
          <p:cNvPicPr>
            <a:picLocks noChangeAspect="1" noChangeArrowheads="1"/>
          </p:cNvPicPr>
          <p:nvPr/>
        </p:nvPicPr>
        <p:blipFill>
          <a:blip r:embed="rId2" cstate="print"/>
          <a:srcRect/>
          <a:stretch>
            <a:fillRect/>
          </a:stretch>
        </p:blipFill>
        <p:spPr bwMode="auto">
          <a:xfrm>
            <a:off x="533400" y="1524000"/>
            <a:ext cx="8001000" cy="487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03896" y="115669"/>
            <a:ext cx="5365572" cy="646331"/>
          </a:xfrm>
          <a:prstGeom prst="rect">
            <a:avLst/>
          </a:prstGeom>
        </p:spPr>
        <p:txBody>
          <a:bodyPr wrap="none">
            <a:spAutoFit/>
          </a:bodyPr>
          <a:lstStyle/>
          <a:p>
            <a:pPr algn="ctr"/>
            <a:r>
              <a:rPr lang="en-US" sz="3600" b="1" dirty="0" smtClean="0">
                <a:solidFill>
                  <a:srgbClr val="FFFF00"/>
                </a:solidFill>
                <a:effectLst>
                  <a:glow rad="228600">
                    <a:srgbClr val="00B0F0">
                      <a:alpha val="40000"/>
                    </a:srgbClr>
                  </a:glow>
                  <a:outerShdw blurRad="38100" dist="38100" dir="2700000" algn="tl">
                    <a:srgbClr val="000000">
                      <a:alpha val="43137"/>
                    </a:srgbClr>
                  </a:outerShdw>
                </a:effectLst>
              </a:rPr>
              <a:t>Min. Case Improvement</a:t>
            </a:r>
          </a:p>
        </p:txBody>
      </p:sp>
      <p:cxnSp>
        <p:nvCxnSpPr>
          <p:cNvPr id="4" name="Straight Connector 3"/>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5" name="Rectangle 4"/>
          <p:cNvSpPr/>
          <p:nvPr/>
        </p:nvSpPr>
        <p:spPr>
          <a:xfrm>
            <a:off x="304800" y="914400"/>
            <a:ext cx="8610600" cy="461665"/>
          </a:xfrm>
          <a:prstGeom prst="rect">
            <a:avLst/>
          </a:prstGeom>
        </p:spPr>
        <p:txBody>
          <a:bodyPr wrap="square">
            <a:spAutoFit/>
          </a:bodyPr>
          <a:lstStyle/>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Swing Bus Result :</a:t>
            </a:r>
          </a:p>
        </p:txBody>
      </p:sp>
      <p:sp>
        <p:nvSpPr>
          <p:cNvPr id="7" name="Rectangle 6"/>
          <p:cNvSpPr/>
          <p:nvPr/>
        </p:nvSpPr>
        <p:spPr>
          <a:xfrm>
            <a:off x="381000" y="2971800"/>
            <a:ext cx="8153400" cy="461665"/>
          </a:xfrm>
          <a:prstGeom prst="rect">
            <a:avLst/>
          </a:prstGeom>
        </p:spPr>
        <p:txBody>
          <a:bodyPr wrap="square">
            <a:spAutoFit/>
          </a:bodyPr>
          <a:lstStyle/>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Summary of total generation, loading and demand :</a:t>
            </a:r>
          </a:p>
        </p:txBody>
      </p:sp>
      <p:pic>
        <p:nvPicPr>
          <p:cNvPr id="59394" name="Picture 2"/>
          <p:cNvPicPr>
            <a:picLocks noChangeAspect="1" noChangeArrowheads="1"/>
          </p:cNvPicPr>
          <p:nvPr/>
        </p:nvPicPr>
        <p:blipFill>
          <a:blip r:embed="rId2" cstate="print"/>
          <a:srcRect/>
          <a:stretch>
            <a:fillRect/>
          </a:stretch>
        </p:blipFill>
        <p:spPr bwMode="auto">
          <a:xfrm>
            <a:off x="990600" y="1447800"/>
            <a:ext cx="7239000" cy="1371600"/>
          </a:xfrm>
          <a:prstGeom prst="rect">
            <a:avLst/>
          </a:prstGeom>
          <a:noFill/>
          <a:ln w="9525">
            <a:noFill/>
            <a:miter lim="800000"/>
            <a:headEnd/>
            <a:tailEnd/>
          </a:ln>
        </p:spPr>
      </p:pic>
      <p:pic>
        <p:nvPicPr>
          <p:cNvPr id="59395" name="Picture 3"/>
          <p:cNvPicPr>
            <a:picLocks noChangeAspect="1" noChangeArrowheads="1"/>
          </p:cNvPicPr>
          <p:nvPr/>
        </p:nvPicPr>
        <p:blipFill>
          <a:blip r:embed="rId3" cstate="print"/>
          <a:srcRect/>
          <a:stretch>
            <a:fillRect/>
          </a:stretch>
        </p:blipFill>
        <p:spPr bwMode="auto">
          <a:xfrm>
            <a:off x="533400" y="3505200"/>
            <a:ext cx="8077200" cy="304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Graduation Project 2\min case photo\min tap 2.5%.jpg"/>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152400"/>
            <a:ext cx="8610600" cy="584775"/>
          </a:xfrm>
          <a:prstGeom prst="rect">
            <a:avLst/>
          </a:prstGeom>
        </p:spPr>
        <p:txBody>
          <a:bodyPr wrap="square">
            <a:spAutoFit/>
          </a:bodyPr>
          <a:lstStyle/>
          <a:p>
            <a:pPr marL="342900" indent="-342900">
              <a:buFont typeface="Wingdings" pitchFamily="2" charset="2"/>
              <a:buChar char="q"/>
            </a:pPr>
            <a:r>
              <a:rPr lang="en-US" sz="32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Power Factor Improvement :</a:t>
            </a:r>
          </a:p>
        </p:txBody>
      </p:sp>
      <p:sp>
        <p:nvSpPr>
          <p:cNvPr id="3" name="Rectangle 2"/>
          <p:cNvSpPr/>
          <p:nvPr/>
        </p:nvSpPr>
        <p:spPr>
          <a:xfrm>
            <a:off x="304800" y="609600"/>
            <a:ext cx="7697941" cy="400110"/>
          </a:xfrm>
          <a:prstGeom prst="rect">
            <a:avLst/>
          </a:prstGeom>
        </p:spPr>
        <p:txBody>
          <a:bodyPr wrap="none">
            <a:spAutoFit/>
          </a:bodyPr>
          <a:lstStyle/>
          <a:p>
            <a:r>
              <a:rPr lang="en-US" sz="2000" b="1" dirty="0" smtClean="0">
                <a:solidFill>
                  <a:srgbClr val="FFFF00"/>
                </a:solidFill>
                <a:effectLst>
                  <a:glow rad="228600">
                    <a:schemeClr val="accent1">
                      <a:satMod val="175000"/>
                      <a:alpha val="40000"/>
                    </a:schemeClr>
                  </a:glow>
                  <a:outerShdw blurRad="38100" dist="38100" dir="2700000" algn="tl">
                    <a:srgbClr val="000000">
                      <a:alpha val="43137"/>
                    </a:srgbClr>
                  </a:outerShdw>
                </a:effectLst>
              </a:rPr>
              <a:t>The result of load flow after </a:t>
            </a:r>
            <a:r>
              <a:rPr lang="en-US" sz="2000" b="1" dirty="0" err="1" smtClean="0">
                <a:solidFill>
                  <a:srgbClr val="FFFF00"/>
                </a:solidFill>
                <a:effectLst>
                  <a:glow rad="228600">
                    <a:schemeClr val="accent1">
                      <a:satMod val="175000"/>
                      <a:alpha val="40000"/>
                    </a:schemeClr>
                  </a:glow>
                  <a:outerShdw blurRad="38100" dist="38100" dir="2700000" algn="tl">
                    <a:srgbClr val="000000">
                      <a:alpha val="43137"/>
                    </a:srgbClr>
                  </a:outerShdw>
                </a:effectLst>
              </a:rPr>
              <a:t>after</a:t>
            </a:r>
            <a:r>
              <a:rPr lang="en-US" sz="2000" b="1" dirty="0" smtClean="0">
                <a:solidFill>
                  <a:srgbClr val="FFFF00"/>
                </a:solidFill>
                <a:effectLst>
                  <a:glow rad="228600">
                    <a:schemeClr val="accent1">
                      <a:satMod val="175000"/>
                      <a:alpha val="40000"/>
                    </a:schemeClr>
                  </a:glow>
                  <a:outerShdw blurRad="38100" dist="38100" dir="2700000" algn="tl">
                    <a:srgbClr val="000000">
                      <a:alpha val="43137"/>
                    </a:srgbClr>
                  </a:outerShdw>
                </a:effectLst>
              </a:rPr>
              <a:t> adding the capacitor banks :</a:t>
            </a:r>
          </a:p>
        </p:txBody>
      </p:sp>
      <p:pic>
        <p:nvPicPr>
          <p:cNvPr id="60418" name="Picture 2"/>
          <p:cNvPicPr>
            <a:picLocks noChangeAspect="1" noChangeArrowheads="1"/>
          </p:cNvPicPr>
          <p:nvPr/>
        </p:nvPicPr>
        <p:blipFill>
          <a:blip r:embed="rId2" cstate="print"/>
          <a:srcRect/>
          <a:stretch>
            <a:fillRect/>
          </a:stretch>
        </p:blipFill>
        <p:spPr bwMode="auto">
          <a:xfrm>
            <a:off x="381000" y="1066800"/>
            <a:ext cx="8229600" cy="5410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03896" y="115669"/>
            <a:ext cx="5365572" cy="646331"/>
          </a:xfrm>
          <a:prstGeom prst="rect">
            <a:avLst/>
          </a:prstGeom>
        </p:spPr>
        <p:txBody>
          <a:bodyPr wrap="none">
            <a:spAutoFit/>
          </a:bodyPr>
          <a:lstStyle/>
          <a:p>
            <a:pPr algn="ctr"/>
            <a:r>
              <a:rPr lang="en-US" sz="3600" b="1" dirty="0" smtClean="0">
                <a:solidFill>
                  <a:srgbClr val="FFFF00"/>
                </a:solidFill>
                <a:effectLst>
                  <a:glow rad="228600">
                    <a:srgbClr val="00B0F0">
                      <a:alpha val="40000"/>
                    </a:srgbClr>
                  </a:glow>
                  <a:outerShdw blurRad="38100" dist="38100" dir="2700000" algn="tl">
                    <a:srgbClr val="000000">
                      <a:alpha val="43137"/>
                    </a:srgbClr>
                  </a:outerShdw>
                </a:effectLst>
              </a:rPr>
              <a:t>Min. Case Improvement</a:t>
            </a:r>
          </a:p>
        </p:txBody>
      </p:sp>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4" name="Rectangle 3"/>
          <p:cNvSpPr/>
          <p:nvPr/>
        </p:nvSpPr>
        <p:spPr>
          <a:xfrm>
            <a:off x="304800" y="914400"/>
            <a:ext cx="8610600" cy="461665"/>
          </a:xfrm>
          <a:prstGeom prst="rect">
            <a:avLst/>
          </a:prstGeom>
        </p:spPr>
        <p:txBody>
          <a:bodyPr wrap="square">
            <a:spAutoFit/>
          </a:bodyPr>
          <a:lstStyle/>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Swing Bus Result :</a:t>
            </a:r>
          </a:p>
        </p:txBody>
      </p:sp>
      <p:sp>
        <p:nvSpPr>
          <p:cNvPr id="6" name="Rectangle 5"/>
          <p:cNvSpPr/>
          <p:nvPr/>
        </p:nvSpPr>
        <p:spPr>
          <a:xfrm>
            <a:off x="381000" y="2971800"/>
            <a:ext cx="8153400" cy="461665"/>
          </a:xfrm>
          <a:prstGeom prst="rect">
            <a:avLst/>
          </a:prstGeom>
        </p:spPr>
        <p:txBody>
          <a:bodyPr wrap="square">
            <a:spAutoFit/>
          </a:bodyPr>
          <a:lstStyle/>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Summary of total generation, loading and demand :</a:t>
            </a:r>
          </a:p>
        </p:txBody>
      </p:sp>
      <p:pic>
        <p:nvPicPr>
          <p:cNvPr id="61442" name="Picture 2"/>
          <p:cNvPicPr>
            <a:picLocks noChangeAspect="1" noChangeArrowheads="1"/>
          </p:cNvPicPr>
          <p:nvPr/>
        </p:nvPicPr>
        <p:blipFill>
          <a:blip r:embed="rId2" cstate="print"/>
          <a:srcRect/>
          <a:stretch>
            <a:fillRect/>
          </a:stretch>
        </p:blipFill>
        <p:spPr bwMode="auto">
          <a:xfrm>
            <a:off x="685800" y="1447800"/>
            <a:ext cx="8001000" cy="1295400"/>
          </a:xfrm>
          <a:prstGeom prst="rect">
            <a:avLst/>
          </a:prstGeom>
          <a:noFill/>
          <a:ln w="9525">
            <a:noFill/>
            <a:miter lim="800000"/>
            <a:headEnd/>
            <a:tailEnd/>
          </a:ln>
        </p:spPr>
      </p:pic>
      <p:pic>
        <p:nvPicPr>
          <p:cNvPr id="61443" name="Picture 3"/>
          <p:cNvPicPr>
            <a:picLocks noChangeAspect="1" noChangeArrowheads="1"/>
          </p:cNvPicPr>
          <p:nvPr/>
        </p:nvPicPr>
        <p:blipFill>
          <a:blip r:embed="rId3" cstate="print"/>
          <a:srcRect/>
          <a:stretch>
            <a:fillRect/>
          </a:stretch>
        </p:blipFill>
        <p:spPr bwMode="auto">
          <a:xfrm>
            <a:off x="533400" y="3581400"/>
            <a:ext cx="8153400" cy="2895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Graduation Project 2\min case photo\min add C+ tap.jpg"/>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03896" y="115669"/>
            <a:ext cx="5365572" cy="646331"/>
          </a:xfrm>
          <a:prstGeom prst="rect">
            <a:avLst/>
          </a:prstGeom>
        </p:spPr>
        <p:txBody>
          <a:bodyPr wrap="none">
            <a:spAutoFit/>
          </a:bodyPr>
          <a:lstStyle/>
          <a:p>
            <a:pPr algn="ctr"/>
            <a:r>
              <a:rPr lang="en-US" sz="3600" b="1" dirty="0" smtClean="0">
                <a:solidFill>
                  <a:srgbClr val="FFFF00"/>
                </a:solidFill>
                <a:effectLst>
                  <a:glow rad="228600">
                    <a:srgbClr val="00B0F0">
                      <a:alpha val="40000"/>
                    </a:srgbClr>
                  </a:glow>
                  <a:outerShdw blurRad="38100" dist="38100" dir="2700000" algn="tl">
                    <a:srgbClr val="000000">
                      <a:alpha val="43137"/>
                    </a:srgbClr>
                  </a:outerShdw>
                </a:effectLst>
              </a:rPr>
              <a:t>Min. Case Improvement</a:t>
            </a:r>
          </a:p>
        </p:txBody>
      </p:sp>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4" name="Rectangle 3"/>
          <p:cNvSpPr/>
          <p:nvPr/>
        </p:nvSpPr>
        <p:spPr>
          <a:xfrm>
            <a:off x="381000" y="914400"/>
            <a:ext cx="8763000" cy="461665"/>
          </a:xfrm>
          <a:prstGeom prst="rect">
            <a:avLst/>
          </a:prstGeom>
        </p:spPr>
        <p:txBody>
          <a:bodyPr wrap="square">
            <a:spAutoFit/>
          </a:bodyPr>
          <a:lstStyle/>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The voltage level improvement :</a:t>
            </a:r>
          </a:p>
        </p:txBody>
      </p:sp>
      <p:pic>
        <p:nvPicPr>
          <p:cNvPr id="62466" name="Picture 2"/>
          <p:cNvPicPr>
            <a:picLocks noChangeAspect="1" noChangeArrowheads="1"/>
          </p:cNvPicPr>
          <p:nvPr/>
        </p:nvPicPr>
        <p:blipFill>
          <a:blip r:embed="rId2" cstate="print"/>
          <a:srcRect/>
          <a:stretch>
            <a:fillRect/>
          </a:stretch>
        </p:blipFill>
        <p:spPr bwMode="auto">
          <a:xfrm>
            <a:off x="381000" y="1371600"/>
            <a:ext cx="8382000" cy="5105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03896" y="115669"/>
            <a:ext cx="5365572" cy="646331"/>
          </a:xfrm>
          <a:prstGeom prst="rect">
            <a:avLst/>
          </a:prstGeom>
        </p:spPr>
        <p:txBody>
          <a:bodyPr wrap="none">
            <a:spAutoFit/>
          </a:bodyPr>
          <a:lstStyle/>
          <a:p>
            <a:pPr algn="ctr"/>
            <a:r>
              <a:rPr lang="en-US" sz="3600" b="1" dirty="0" smtClean="0">
                <a:solidFill>
                  <a:srgbClr val="FFFF00"/>
                </a:solidFill>
                <a:effectLst>
                  <a:glow rad="228600">
                    <a:srgbClr val="00B0F0">
                      <a:alpha val="40000"/>
                    </a:srgbClr>
                  </a:glow>
                  <a:outerShdw blurRad="38100" dist="38100" dir="2700000" algn="tl">
                    <a:srgbClr val="000000">
                      <a:alpha val="43137"/>
                    </a:srgbClr>
                  </a:outerShdw>
                </a:effectLst>
              </a:rPr>
              <a:t>Min. Case Improvement</a:t>
            </a:r>
          </a:p>
        </p:txBody>
      </p:sp>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4" name="Rectangle 3"/>
          <p:cNvSpPr/>
          <p:nvPr/>
        </p:nvSpPr>
        <p:spPr>
          <a:xfrm>
            <a:off x="304800" y="914400"/>
            <a:ext cx="8610600" cy="461665"/>
          </a:xfrm>
          <a:prstGeom prst="rect">
            <a:avLst/>
          </a:prstGeom>
        </p:spPr>
        <p:txBody>
          <a:bodyPr wrap="square">
            <a:spAutoFit/>
          </a:bodyPr>
          <a:lstStyle/>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Swing Bus Result :</a:t>
            </a:r>
          </a:p>
        </p:txBody>
      </p:sp>
      <p:sp>
        <p:nvSpPr>
          <p:cNvPr id="6" name="Rectangle 5"/>
          <p:cNvSpPr/>
          <p:nvPr/>
        </p:nvSpPr>
        <p:spPr>
          <a:xfrm>
            <a:off x="381000" y="2971800"/>
            <a:ext cx="8153400" cy="461665"/>
          </a:xfrm>
          <a:prstGeom prst="rect">
            <a:avLst/>
          </a:prstGeom>
        </p:spPr>
        <p:txBody>
          <a:bodyPr wrap="square">
            <a:spAutoFit/>
          </a:bodyPr>
          <a:lstStyle/>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Summary of total generation, loading and demand :</a:t>
            </a:r>
          </a:p>
        </p:txBody>
      </p:sp>
      <p:pic>
        <p:nvPicPr>
          <p:cNvPr id="63490" name="Picture 2"/>
          <p:cNvPicPr>
            <a:picLocks noChangeAspect="1" noChangeArrowheads="1"/>
          </p:cNvPicPr>
          <p:nvPr/>
        </p:nvPicPr>
        <p:blipFill>
          <a:blip r:embed="rId2" cstate="print"/>
          <a:srcRect/>
          <a:stretch>
            <a:fillRect/>
          </a:stretch>
        </p:blipFill>
        <p:spPr bwMode="auto">
          <a:xfrm>
            <a:off x="914400" y="1524000"/>
            <a:ext cx="7239000" cy="1371600"/>
          </a:xfrm>
          <a:prstGeom prst="rect">
            <a:avLst/>
          </a:prstGeom>
          <a:noFill/>
          <a:ln w="9525">
            <a:noFill/>
            <a:miter lim="800000"/>
            <a:headEnd/>
            <a:tailEnd/>
          </a:ln>
        </p:spPr>
      </p:pic>
      <p:pic>
        <p:nvPicPr>
          <p:cNvPr id="63491" name="Picture 3"/>
          <p:cNvPicPr>
            <a:picLocks noChangeAspect="1" noChangeArrowheads="1"/>
          </p:cNvPicPr>
          <p:nvPr/>
        </p:nvPicPr>
        <p:blipFill>
          <a:blip r:embed="rId3" cstate="print"/>
          <a:srcRect/>
          <a:stretch>
            <a:fillRect/>
          </a:stretch>
        </p:blipFill>
        <p:spPr bwMode="auto">
          <a:xfrm>
            <a:off x="609600" y="3505200"/>
            <a:ext cx="8077200" cy="2971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Graduation Project 2\min case photo\adding C without Tap 2.jpg"/>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03896" y="115669"/>
            <a:ext cx="5365572" cy="646331"/>
          </a:xfrm>
          <a:prstGeom prst="rect">
            <a:avLst/>
          </a:prstGeom>
        </p:spPr>
        <p:txBody>
          <a:bodyPr wrap="none">
            <a:spAutoFit/>
          </a:bodyPr>
          <a:lstStyle/>
          <a:p>
            <a:pPr algn="ctr"/>
            <a:r>
              <a:rPr lang="en-US" sz="3600" b="1" dirty="0" smtClean="0">
                <a:solidFill>
                  <a:srgbClr val="FFFF00"/>
                </a:solidFill>
                <a:effectLst>
                  <a:glow rad="228600">
                    <a:srgbClr val="00B0F0">
                      <a:alpha val="40000"/>
                    </a:srgbClr>
                  </a:glow>
                  <a:outerShdw blurRad="38100" dist="38100" dir="2700000" algn="tl">
                    <a:srgbClr val="000000">
                      <a:alpha val="43137"/>
                    </a:srgbClr>
                  </a:outerShdw>
                </a:effectLst>
              </a:rPr>
              <a:t>Min. Case Improvement</a:t>
            </a:r>
          </a:p>
        </p:txBody>
      </p:sp>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4" name="Rectangle 3"/>
          <p:cNvSpPr/>
          <p:nvPr/>
        </p:nvSpPr>
        <p:spPr>
          <a:xfrm>
            <a:off x="80621" y="2057400"/>
            <a:ext cx="9444379" cy="1846659"/>
          </a:xfrm>
          <a:prstGeom prst="rect">
            <a:avLst/>
          </a:prstGeom>
        </p:spPr>
        <p:txBody>
          <a:bodyPr wrap="square">
            <a:spAutoFit/>
          </a:bodyPr>
          <a:lstStyle/>
          <a:p>
            <a:r>
              <a:rPr lang="en-US" sz="2400" b="1" dirty="0" smtClean="0">
                <a:solidFill>
                  <a:srgbClr val="B6DF89"/>
                </a:solidFill>
              </a:rPr>
              <a:t>After adding the capacitor banks  the losses in the network </a:t>
            </a:r>
          </a:p>
          <a:p>
            <a:r>
              <a:rPr lang="en-US" sz="2400" b="1" dirty="0" smtClean="0">
                <a:solidFill>
                  <a:srgbClr val="B6DF89"/>
                </a:solidFill>
              </a:rPr>
              <a:t>decrease and the total current decrease</a:t>
            </a:r>
          </a:p>
          <a:p>
            <a:endParaRPr lang="en-US" b="1" dirty="0" smtClean="0"/>
          </a:p>
          <a:p>
            <a:r>
              <a:rPr lang="en-US" sz="2400" dirty="0" smtClean="0">
                <a:solidFill>
                  <a:srgbClr val="FFFF00"/>
                </a:solidFill>
              </a:rPr>
              <a:t>- The losses before= 0.006 MW, and the swing current = 9.91 A.</a:t>
            </a:r>
          </a:p>
          <a:p>
            <a:r>
              <a:rPr lang="en-US" sz="2400" dirty="0" smtClean="0">
                <a:solidFill>
                  <a:srgbClr val="FFFF00"/>
                </a:solidFill>
              </a:rPr>
              <a:t>- The losses after=0.005 MW, and the swing current =   9.57A.</a:t>
            </a:r>
            <a:endParaRPr lang="en-US" sz="2400" dirty="0">
              <a:solidFill>
                <a:srgbClr val="FFFF0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67368" y="228600"/>
            <a:ext cx="3575018" cy="707886"/>
          </a:xfrm>
          <a:prstGeom prst="rect">
            <a:avLst/>
          </a:prstGeom>
        </p:spPr>
        <p:txBody>
          <a:bodyPr wrap="none">
            <a:spAutoFit/>
          </a:bodyPr>
          <a:lstStyle/>
          <a:p>
            <a:pPr algn="ctr"/>
            <a:r>
              <a:rPr lang="en-US" sz="4000" b="1" dirty="0" smtClean="0">
                <a:solidFill>
                  <a:srgbClr val="FFFF00"/>
                </a:solidFill>
                <a:effectLst>
                  <a:glow rad="228600">
                    <a:srgbClr val="00B0F0">
                      <a:alpha val="40000"/>
                    </a:srgbClr>
                  </a:glow>
                  <a:outerShdw blurRad="38100" dist="38100" dir="2700000" algn="tl">
                    <a:srgbClr val="000000">
                      <a:alpha val="43137"/>
                    </a:srgbClr>
                  </a:outerShdw>
                </a:effectLst>
              </a:rPr>
              <a:t>The Problems</a:t>
            </a:r>
          </a:p>
        </p:txBody>
      </p:sp>
      <p:cxnSp>
        <p:nvCxnSpPr>
          <p:cNvPr id="3" name="Straight Connector 2"/>
          <p:cNvCxnSpPr/>
          <p:nvPr/>
        </p:nvCxnSpPr>
        <p:spPr>
          <a:xfrm>
            <a:off x="381000" y="9144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4" name="Rectangle 3"/>
          <p:cNvSpPr/>
          <p:nvPr/>
        </p:nvSpPr>
        <p:spPr>
          <a:xfrm>
            <a:off x="533400" y="1447800"/>
            <a:ext cx="8001000" cy="3970318"/>
          </a:xfrm>
          <a:prstGeom prst="rect">
            <a:avLst/>
          </a:prstGeom>
        </p:spPr>
        <p:txBody>
          <a:bodyPr wrap="square">
            <a:spAutoFit/>
          </a:bodyPr>
          <a:lstStyle/>
          <a:p>
            <a:r>
              <a:rPr lang="en-US" sz="2800" dirty="0" smtClean="0">
                <a:solidFill>
                  <a:srgbClr val="FFFF00"/>
                </a:solidFill>
                <a:latin typeface="Constantia" pitchFamily="18" charset="0"/>
              </a:rPr>
              <a:t>Through cooperation with </a:t>
            </a:r>
            <a:r>
              <a:rPr lang="en-US" sz="2800" dirty="0" err="1" smtClean="0">
                <a:solidFill>
                  <a:srgbClr val="FFFF00"/>
                </a:solidFill>
                <a:latin typeface="Constantia" pitchFamily="18" charset="0"/>
              </a:rPr>
              <a:t>Aqraba</a:t>
            </a:r>
            <a:r>
              <a:rPr lang="en-US" sz="2800" dirty="0" smtClean="0">
                <a:solidFill>
                  <a:srgbClr val="FFFF00"/>
                </a:solidFill>
                <a:latin typeface="Constantia" pitchFamily="18" charset="0"/>
              </a:rPr>
              <a:t>  municipality, we were able to know the basic problems in the network </a:t>
            </a:r>
          </a:p>
          <a:p>
            <a:endParaRPr lang="en-US" sz="2800" dirty="0" smtClean="0">
              <a:latin typeface="Constantia" pitchFamily="18" charset="0"/>
            </a:endParaRPr>
          </a:p>
          <a:p>
            <a:pPr>
              <a:buNone/>
            </a:pPr>
            <a:r>
              <a:rPr lang="en-US" sz="2800" dirty="0" smtClean="0">
                <a:solidFill>
                  <a:srgbClr val="FF7D7D"/>
                </a:solidFill>
                <a:latin typeface="Constantia" pitchFamily="18" charset="0"/>
              </a:rPr>
              <a:t>     1. Overload</a:t>
            </a:r>
          </a:p>
          <a:p>
            <a:pPr>
              <a:buNone/>
            </a:pPr>
            <a:r>
              <a:rPr lang="en-US" sz="2800" dirty="0" smtClean="0">
                <a:solidFill>
                  <a:srgbClr val="FF7D7D"/>
                </a:solidFill>
                <a:latin typeface="Constantia" pitchFamily="18" charset="0"/>
              </a:rPr>
              <a:t>     2. Currents</a:t>
            </a:r>
            <a:endParaRPr lang="en-US" sz="2800" dirty="0" smtClean="0">
              <a:solidFill>
                <a:srgbClr val="FF7D7D"/>
              </a:solidFill>
            </a:endParaRPr>
          </a:p>
          <a:p>
            <a:pPr marL="457200" indent="-457200">
              <a:buNone/>
            </a:pPr>
            <a:r>
              <a:rPr lang="en-US" sz="2800" dirty="0" smtClean="0">
                <a:solidFill>
                  <a:srgbClr val="FF7D7D"/>
                </a:solidFill>
                <a:latin typeface="Constantia" pitchFamily="18" charset="0"/>
              </a:rPr>
              <a:t>     3. Low voltage at the consumer terminals</a:t>
            </a:r>
          </a:p>
          <a:p>
            <a:pPr marL="457200" indent="-457200">
              <a:buNone/>
            </a:pPr>
            <a:r>
              <a:rPr lang="en-US" sz="2800" dirty="0" smtClean="0">
                <a:solidFill>
                  <a:srgbClr val="FF7D7D"/>
                </a:solidFill>
                <a:latin typeface="Constantia" pitchFamily="18" charset="0"/>
              </a:rPr>
              <a:t>     5. Penalties because of low power factor </a:t>
            </a:r>
          </a:p>
          <a:p>
            <a:pPr marL="457200" indent="-457200">
              <a:buNone/>
            </a:pPr>
            <a:r>
              <a:rPr lang="en-US" sz="2800" dirty="0" smtClean="0">
                <a:solidFill>
                  <a:srgbClr val="FF7D7D"/>
                </a:solidFill>
                <a:latin typeface="Constantia" pitchFamily="18" charset="0"/>
              </a:rPr>
              <a:t>     6. Sag &amp; Tension problem in the overhead lines</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228600"/>
            <a:ext cx="7767447" cy="523220"/>
          </a:xfrm>
          <a:prstGeom prst="rect">
            <a:avLst/>
          </a:prstGeom>
        </p:spPr>
        <p:txBody>
          <a:bodyPr wrap="none">
            <a:spAutoFit/>
          </a:bodyPr>
          <a:lstStyle/>
          <a:p>
            <a:pPr algn="ctr"/>
            <a:r>
              <a:rPr lang="en-US" sz="2800" b="1" dirty="0" smtClean="0">
                <a:solidFill>
                  <a:srgbClr val="FFFF00"/>
                </a:solidFill>
                <a:effectLst>
                  <a:glow rad="228600">
                    <a:srgbClr val="00B0F0">
                      <a:alpha val="40000"/>
                    </a:srgbClr>
                  </a:glow>
                  <a:outerShdw blurRad="38100" dist="38100" dir="2700000" algn="tl">
                    <a:srgbClr val="000000">
                      <a:alpha val="43137"/>
                    </a:srgbClr>
                  </a:outerShdw>
                </a:effectLst>
              </a:rPr>
              <a:t>Max. Case Improvement at Low Voltage Side</a:t>
            </a:r>
          </a:p>
        </p:txBody>
      </p:sp>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4" name="Rectangle 3"/>
          <p:cNvSpPr/>
          <p:nvPr/>
        </p:nvSpPr>
        <p:spPr>
          <a:xfrm>
            <a:off x="228600" y="914400"/>
            <a:ext cx="2857321" cy="461665"/>
          </a:xfrm>
          <a:prstGeom prst="rect">
            <a:avLst/>
          </a:prstGeom>
        </p:spPr>
        <p:txBody>
          <a:bodyPr wrap="none">
            <a:spAutoFit/>
          </a:bodyPr>
          <a:lstStyle/>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Low Voltage Side :</a:t>
            </a:r>
          </a:p>
        </p:txBody>
      </p:sp>
      <p:sp>
        <p:nvSpPr>
          <p:cNvPr id="5" name="Rectangle 4"/>
          <p:cNvSpPr/>
          <p:nvPr/>
        </p:nvSpPr>
        <p:spPr>
          <a:xfrm>
            <a:off x="351208" y="1676400"/>
            <a:ext cx="8792792" cy="3785652"/>
          </a:xfrm>
          <a:prstGeom prst="rect">
            <a:avLst/>
          </a:prstGeom>
        </p:spPr>
        <p:txBody>
          <a:bodyPr wrap="none">
            <a:spAutoFit/>
          </a:bodyPr>
          <a:lstStyle/>
          <a:p>
            <a:r>
              <a:rPr lang="en-US" sz="2400" dirty="0" smtClean="0">
                <a:solidFill>
                  <a:srgbClr val="FFFF00"/>
                </a:solidFill>
              </a:rPr>
              <a:t>Most of the problems of the electrical networks are located in </a:t>
            </a:r>
          </a:p>
          <a:p>
            <a:r>
              <a:rPr lang="en-US" sz="2400" dirty="0" smtClean="0">
                <a:solidFill>
                  <a:srgbClr val="FFFF00"/>
                </a:solidFill>
              </a:rPr>
              <a:t>the low voltage side ( Low Tension Side ) , and the most</a:t>
            </a:r>
          </a:p>
          <a:p>
            <a:r>
              <a:rPr lang="en-US" sz="2400" dirty="0" smtClean="0">
                <a:solidFill>
                  <a:srgbClr val="FFFF00"/>
                </a:solidFill>
              </a:rPr>
              <a:t> important of these problems are : power losses due to the high</a:t>
            </a:r>
          </a:p>
          <a:p>
            <a:r>
              <a:rPr lang="en-US" sz="2400" dirty="0" smtClean="0">
                <a:solidFill>
                  <a:srgbClr val="FFFF00"/>
                </a:solidFill>
              </a:rPr>
              <a:t> current value in this side, and the drop voltage.</a:t>
            </a:r>
          </a:p>
          <a:p>
            <a:r>
              <a:rPr lang="en-US" sz="2400" dirty="0" smtClean="0">
                <a:solidFill>
                  <a:srgbClr val="FFFF00"/>
                </a:solidFill>
              </a:rPr>
              <a:t>In this chapter and in the next chapter the network in low</a:t>
            </a:r>
          </a:p>
          <a:p>
            <a:r>
              <a:rPr lang="en-US" sz="2400" dirty="0" smtClean="0">
                <a:solidFill>
                  <a:srgbClr val="FFFF00"/>
                </a:solidFill>
              </a:rPr>
              <a:t> voltage will be studied.</a:t>
            </a:r>
          </a:p>
          <a:p>
            <a:r>
              <a:rPr lang="en-US" sz="2400" dirty="0" smtClean="0">
                <a:solidFill>
                  <a:srgbClr val="FFFF00"/>
                </a:solidFill>
              </a:rPr>
              <a:t>We measured the load ( Real Power, Current for each phase,</a:t>
            </a:r>
          </a:p>
          <a:p>
            <a:r>
              <a:rPr lang="en-US" sz="2400" dirty="0" smtClean="0">
                <a:solidFill>
                  <a:srgbClr val="FFFF00"/>
                </a:solidFill>
              </a:rPr>
              <a:t> power factor) for each feeder of each transformer in max. and</a:t>
            </a:r>
          </a:p>
          <a:p>
            <a:r>
              <a:rPr lang="en-US" sz="2400" dirty="0" smtClean="0">
                <a:solidFill>
                  <a:srgbClr val="FFFF00"/>
                </a:solidFill>
              </a:rPr>
              <a:t> min. case.</a:t>
            </a:r>
          </a:p>
          <a:p>
            <a:endParaRPr lang="en-US" sz="2400" b="1" dirty="0" smtClean="0">
              <a:solidFill>
                <a:srgbClr val="92D050"/>
              </a:solidFill>
              <a:effectLst>
                <a:glow rad="228600">
                  <a:schemeClr val="accent1">
                    <a:satMod val="175000"/>
                    <a:alpha val="40000"/>
                  </a:schemeClr>
                </a:glow>
                <a:outerShdw blurRad="38100" dist="38100" dir="2700000" algn="tl">
                  <a:srgbClr val="000000">
                    <a:alpha val="43137"/>
                  </a:srgbClr>
                </a:outerShdw>
              </a:effectLst>
            </a:endParaRPr>
          </a:p>
        </p:txBody>
      </p:sp>
      <p:pic>
        <p:nvPicPr>
          <p:cNvPr id="6" name="صورة 52"/>
          <p:cNvPicPr/>
          <p:nvPr/>
        </p:nvPicPr>
        <p:blipFill>
          <a:blip r:embed="rId2" cstate="print"/>
          <a:stretch>
            <a:fillRect/>
          </a:stretch>
        </p:blipFill>
        <p:spPr bwMode="auto">
          <a:xfrm>
            <a:off x="5791200" y="4648200"/>
            <a:ext cx="2562225" cy="1990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228600"/>
            <a:ext cx="7767447" cy="523220"/>
          </a:xfrm>
          <a:prstGeom prst="rect">
            <a:avLst/>
          </a:prstGeom>
        </p:spPr>
        <p:txBody>
          <a:bodyPr wrap="none">
            <a:spAutoFit/>
          </a:bodyPr>
          <a:lstStyle/>
          <a:p>
            <a:pPr algn="ctr"/>
            <a:r>
              <a:rPr lang="en-US" sz="2800" b="1" dirty="0" smtClean="0">
                <a:solidFill>
                  <a:srgbClr val="FFFF00"/>
                </a:solidFill>
                <a:effectLst>
                  <a:glow rad="228600">
                    <a:srgbClr val="00B0F0">
                      <a:alpha val="40000"/>
                    </a:srgbClr>
                  </a:glow>
                  <a:outerShdw blurRad="38100" dist="38100" dir="2700000" algn="tl">
                    <a:srgbClr val="000000">
                      <a:alpha val="43137"/>
                    </a:srgbClr>
                  </a:outerShdw>
                </a:effectLst>
              </a:rPr>
              <a:t>Max. Case Improvement at Low Voltage Side</a:t>
            </a:r>
          </a:p>
        </p:txBody>
      </p:sp>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4" name="Rectangle 3"/>
          <p:cNvSpPr/>
          <p:nvPr/>
        </p:nvSpPr>
        <p:spPr>
          <a:xfrm>
            <a:off x="381000" y="838200"/>
            <a:ext cx="6146041" cy="461665"/>
          </a:xfrm>
          <a:prstGeom prst="rect">
            <a:avLst/>
          </a:prstGeom>
        </p:spPr>
        <p:txBody>
          <a:bodyPr wrap="none">
            <a:spAutoFit/>
          </a:bodyPr>
          <a:lstStyle/>
          <a:p>
            <a:pPr marL="342900" indent="-342900"/>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The load at each feeder for some </a:t>
            </a:r>
            <a:r>
              <a:rPr lang="en-US" sz="2400" b="1" i="1" dirty="0" err="1"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trasformers</a:t>
            </a: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 </a:t>
            </a:r>
          </a:p>
        </p:txBody>
      </p:sp>
      <p:pic>
        <p:nvPicPr>
          <p:cNvPr id="64514" name="Picture 2"/>
          <p:cNvPicPr>
            <a:picLocks noChangeAspect="1" noChangeArrowheads="1"/>
          </p:cNvPicPr>
          <p:nvPr/>
        </p:nvPicPr>
        <p:blipFill>
          <a:blip r:embed="rId2" cstate="print"/>
          <a:srcRect/>
          <a:stretch>
            <a:fillRect/>
          </a:stretch>
        </p:blipFill>
        <p:spPr bwMode="auto">
          <a:xfrm>
            <a:off x="685800" y="1295400"/>
            <a:ext cx="7772400" cy="5334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5" name="Rectangle 4"/>
          <p:cNvSpPr/>
          <p:nvPr/>
        </p:nvSpPr>
        <p:spPr>
          <a:xfrm>
            <a:off x="304800" y="838200"/>
            <a:ext cx="8839200" cy="3416320"/>
          </a:xfrm>
          <a:prstGeom prst="rect">
            <a:avLst/>
          </a:prstGeom>
        </p:spPr>
        <p:txBody>
          <a:bodyPr wrap="square">
            <a:spAutoFit/>
          </a:bodyPr>
          <a:lstStyle/>
          <a:p>
            <a:pPr marL="342900" indent="-342900"/>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After making analysis for the original Max. Case, the result is shown below :</a:t>
            </a:r>
          </a:p>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a:t>
            </a:r>
          </a:p>
          <a:p>
            <a:pPr marL="342900" indent="-342900"/>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a:t>
            </a:r>
          </a:p>
        </p:txBody>
      </p:sp>
      <p:sp>
        <p:nvSpPr>
          <p:cNvPr id="7" name="Rectangle 6"/>
          <p:cNvSpPr/>
          <p:nvPr/>
        </p:nvSpPr>
        <p:spPr>
          <a:xfrm>
            <a:off x="609600" y="228600"/>
            <a:ext cx="7767447" cy="523220"/>
          </a:xfrm>
          <a:prstGeom prst="rect">
            <a:avLst/>
          </a:prstGeom>
        </p:spPr>
        <p:txBody>
          <a:bodyPr wrap="none">
            <a:spAutoFit/>
          </a:bodyPr>
          <a:lstStyle/>
          <a:p>
            <a:pPr algn="ctr"/>
            <a:r>
              <a:rPr lang="en-US" sz="2800" b="1" dirty="0" smtClean="0">
                <a:solidFill>
                  <a:srgbClr val="FFFF00"/>
                </a:solidFill>
                <a:effectLst>
                  <a:glow rad="228600">
                    <a:srgbClr val="00B0F0">
                      <a:alpha val="40000"/>
                    </a:srgbClr>
                  </a:glow>
                  <a:outerShdw blurRad="38100" dist="38100" dir="2700000" algn="tl">
                    <a:srgbClr val="000000">
                      <a:alpha val="43137"/>
                    </a:srgbClr>
                  </a:outerShdw>
                </a:effectLst>
              </a:rPr>
              <a:t>Max. Case Improvement at Low Voltage Side</a:t>
            </a:r>
          </a:p>
        </p:txBody>
      </p:sp>
      <p:pic>
        <p:nvPicPr>
          <p:cNvPr id="65538" name="Picture 2"/>
          <p:cNvPicPr>
            <a:picLocks noChangeAspect="1" noChangeArrowheads="1"/>
          </p:cNvPicPr>
          <p:nvPr/>
        </p:nvPicPr>
        <p:blipFill>
          <a:blip r:embed="rId2" cstate="print"/>
          <a:srcRect/>
          <a:stretch>
            <a:fillRect/>
          </a:stretch>
        </p:blipFill>
        <p:spPr bwMode="auto">
          <a:xfrm>
            <a:off x="685800" y="1600200"/>
            <a:ext cx="7772400" cy="495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5" name="Rectangle 4"/>
          <p:cNvSpPr/>
          <p:nvPr/>
        </p:nvSpPr>
        <p:spPr>
          <a:xfrm>
            <a:off x="304800" y="838200"/>
            <a:ext cx="8839200" cy="3416320"/>
          </a:xfrm>
          <a:prstGeom prst="rect">
            <a:avLst/>
          </a:prstGeom>
        </p:spPr>
        <p:txBody>
          <a:bodyPr wrap="square">
            <a:spAutoFit/>
          </a:bodyPr>
          <a:lstStyle/>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Swing Bus Result :</a:t>
            </a:r>
          </a:p>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Summary of total generation, loading and demand :</a:t>
            </a:r>
          </a:p>
          <a:p>
            <a:pPr marL="342900" indent="-342900"/>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a:t>
            </a:r>
          </a:p>
          <a:p>
            <a:pPr marL="342900" indent="-342900"/>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a:t>
            </a:r>
          </a:p>
        </p:txBody>
      </p:sp>
      <p:sp>
        <p:nvSpPr>
          <p:cNvPr id="7" name="Rectangle 6"/>
          <p:cNvSpPr/>
          <p:nvPr/>
        </p:nvSpPr>
        <p:spPr>
          <a:xfrm>
            <a:off x="609600" y="228600"/>
            <a:ext cx="7767447" cy="523220"/>
          </a:xfrm>
          <a:prstGeom prst="rect">
            <a:avLst/>
          </a:prstGeom>
        </p:spPr>
        <p:txBody>
          <a:bodyPr wrap="none">
            <a:spAutoFit/>
          </a:bodyPr>
          <a:lstStyle/>
          <a:p>
            <a:pPr algn="ctr"/>
            <a:r>
              <a:rPr lang="en-US" sz="2800" b="1" dirty="0" smtClean="0">
                <a:solidFill>
                  <a:srgbClr val="FFFF00"/>
                </a:solidFill>
                <a:effectLst>
                  <a:glow rad="228600">
                    <a:srgbClr val="00B0F0">
                      <a:alpha val="40000"/>
                    </a:srgbClr>
                  </a:glow>
                  <a:outerShdw blurRad="38100" dist="38100" dir="2700000" algn="tl">
                    <a:srgbClr val="000000">
                      <a:alpha val="43137"/>
                    </a:srgbClr>
                  </a:outerShdw>
                </a:effectLst>
              </a:rPr>
              <a:t>Max. Case Improvement at Low Voltage Side</a:t>
            </a:r>
          </a:p>
        </p:txBody>
      </p:sp>
      <p:pic>
        <p:nvPicPr>
          <p:cNvPr id="66562" name="Picture 2"/>
          <p:cNvPicPr>
            <a:picLocks noChangeAspect="1" noChangeArrowheads="1"/>
          </p:cNvPicPr>
          <p:nvPr/>
        </p:nvPicPr>
        <p:blipFill>
          <a:blip r:embed="rId2" cstate="print"/>
          <a:srcRect/>
          <a:stretch>
            <a:fillRect/>
          </a:stretch>
        </p:blipFill>
        <p:spPr bwMode="auto">
          <a:xfrm>
            <a:off x="1143000" y="1752600"/>
            <a:ext cx="6324600" cy="1219200"/>
          </a:xfrm>
          <a:prstGeom prst="rect">
            <a:avLst/>
          </a:prstGeom>
          <a:noFill/>
          <a:ln w="9525">
            <a:noFill/>
            <a:miter lim="800000"/>
            <a:headEnd/>
            <a:tailEnd/>
          </a:ln>
        </p:spPr>
      </p:pic>
      <p:pic>
        <p:nvPicPr>
          <p:cNvPr id="66563" name="Picture 3"/>
          <p:cNvPicPr>
            <a:picLocks noChangeAspect="1" noChangeArrowheads="1"/>
          </p:cNvPicPr>
          <p:nvPr/>
        </p:nvPicPr>
        <p:blipFill>
          <a:blip r:embed="rId3" cstate="print"/>
          <a:srcRect/>
          <a:stretch>
            <a:fillRect/>
          </a:stretch>
        </p:blipFill>
        <p:spPr bwMode="auto">
          <a:xfrm>
            <a:off x="609600" y="3657600"/>
            <a:ext cx="7848600" cy="2819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52"/>
          <p:cNvPicPr/>
          <p:nvPr/>
        </p:nvPicPr>
        <p:blipFill>
          <a:blip r:embed="rId2" cstate="prin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228600"/>
            <a:ext cx="7767447" cy="523220"/>
          </a:xfrm>
          <a:prstGeom prst="rect">
            <a:avLst/>
          </a:prstGeom>
        </p:spPr>
        <p:txBody>
          <a:bodyPr wrap="none">
            <a:spAutoFit/>
          </a:bodyPr>
          <a:lstStyle/>
          <a:p>
            <a:pPr algn="ctr"/>
            <a:r>
              <a:rPr lang="en-US" sz="2800" b="1" dirty="0" smtClean="0">
                <a:solidFill>
                  <a:srgbClr val="FFFF00"/>
                </a:solidFill>
                <a:effectLst>
                  <a:glow rad="228600">
                    <a:srgbClr val="00B0F0">
                      <a:alpha val="40000"/>
                    </a:srgbClr>
                  </a:glow>
                  <a:outerShdw blurRad="38100" dist="38100" dir="2700000" algn="tl">
                    <a:srgbClr val="000000">
                      <a:alpha val="43137"/>
                    </a:srgbClr>
                  </a:outerShdw>
                </a:effectLst>
              </a:rPr>
              <a:t>Max. Case Improvement at Low Voltage Side</a:t>
            </a:r>
          </a:p>
        </p:txBody>
      </p:sp>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4" name="Rectangle 3"/>
          <p:cNvSpPr/>
          <p:nvPr/>
        </p:nvSpPr>
        <p:spPr>
          <a:xfrm>
            <a:off x="156821" y="1752600"/>
            <a:ext cx="9444379" cy="4154984"/>
          </a:xfrm>
          <a:prstGeom prst="rect">
            <a:avLst/>
          </a:prstGeom>
        </p:spPr>
        <p:txBody>
          <a:bodyPr wrap="square">
            <a:spAutoFit/>
          </a:bodyPr>
          <a:lstStyle/>
          <a:p>
            <a:r>
              <a:rPr lang="en-US" sz="2400" b="1" dirty="0" smtClean="0">
                <a:solidFill>
                  <a:srgbClr val="FFFF00"/>
                </a:solidFill>
              </a:rPr>
              <a:t>The main problem in  the low level side is the unsymmetrical </a:t>
            </a:r>
          </a:p>
          <a:p>
            <a:r>
              <a:rPr lang="en-US" sz="2400" b="1" dirty="0" smtClean="0">
                <a:solidFill>
                  <a:srgbClr val="FFFF00"/>
                </a:solidFill>
              </a:rPr>
              <a:t>loads between phases which cases many problems :</a:t>
            </a:r>
          </a:p>
          <a:p>
            <a:endParaRPr lang="en-US" sz="2400" b="1" dirty="0" smtClean="0">
              <a:solidFill>
                <a:srgbClr val="FFFF00"/>
              </a:solidFill>
            </a:endParaRPr>
          </a:p>
          <a:p>
            <a:r>
              <a:rPr lang="en-US" sz="2400" dirty="0" smtClean="0">
                <a:solidFill>
                  <a:srgbClr val="00B050"/>
                </a:solidFill>
              </a:rPr>
              <a:t>- </a:t>
            </a:r>
            <a:r>
              <a:rPr lang="en-US" sz="2400" b="1" dirty="0" smtClean="0">
                <a:solidFill>
                  <a:srgbClr val="00B050"/>
                </a:solidFill>
              </a:rPr>
              <a:t>High neutral current.</a:t>
            </a:r>
          </a:p>
          <a:p>
            <a:r>
              <a:rPr lang="en-US" sz="2400" b="1" dirty="0" smtClean="0">
                <a:solidFill>
                  <a:srgbClr val="00B050"/>
                </a:solidFill>
              </a:rPr>
              <a:t>- High drop voltage in feeder which cases low voltage in the consumers.</a:t>
            </a:r>
          </a:p>
          <a:p>
            <a:pPr>
              <a:buFontTx/>
              <a:buChar char="-"/>
            </a:pPr>
            <a:r>
              <a:rPr lang="en-US" sz="2400" b="1" dirty="0" smtClean="0">
                <a:solidFill>
                  <a:srgbClr val="00B050"/>
                </a:solidFill>
              </a:rPr>
              <a:t>High losses in the network</a:t>
            </a:r>
          </a:p>
          <a:p>
            <a:pPr>
              <a:buFontTx/>
              <a:buChar char="-"/>
            </a:pPr>
            <a:endParaRPr lang="en-US" sz="2400" b="1" dirty="0" smtClean="0">
              <a:solidFill>
                <a:srgbClr val="00B050"/>
              </a:solidFill>
            </a:endParaRPr>
          </a:p>
          <a:p>
            <a:r>
              <a:rPr lang="en-US" sz="2400" dirty="0" smtClean="0">
                <a:solidFill>
                  <a:srgbClr val="FF7D7D"/>
                </a:solidFill>
              </a:rPr>
              <a:t>      -  The losses before adding the low voltage side = 0.017 MW.</a:t>
            </a:r>
          </a:p>
          <a:p>
            <a:r>
              <a:rPr lang="en-US" sz="2400" dirty="0" smtClean="0">
                <a:solidFill>
                  <a:srgbClr val="FF7D7D"/>
                </a:solidFill>
              </a:rPr>
              <a:t>      - The losses after adding the low voltage side = 0.178 MW.</a:t>
            </a:r>
          </a:p>
          <a:p>
            <a:endParaRPr lang="en-US" sz="2400" dirty="0">
              <a:solidFill>
                <a:srgbClr val="FFFF00"/>
              </a:solidFill>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228600"/>
            <a:ext cx="7767447" cy="523220"/>
          </a:xfrm>
          <a:prstGeom prst="rect">
            <a:avLst/>
          </a:prstGeom>
        </p:spPr>
        <p:txBody>
          <a:bodyPr wrap="none">
            <a:spAutoFit/>
          </a:bodyPr>
          <a:lstStyle/>
          <a:p>
            <a:pPr algn="ctr"/>
            <a:r>
              <a:rPr lang="en-US" sz="2800" b="1" dirty="0" smtClean="0">
                <a:solidFill>
                  <a:srgbClr val="FFFF00"/>
                </a:solidFill>
                <a:effectLst>
                  <a:glow rad="228600">
                    <a:srgbClr val="00B0F0">
                      <a:alpha val="40000"/>
                    </a:srgbClr>
                  </a:glow>
                  <a:outerShdw blurRad="38100" dist="38100" dir="2700000" algn="tl">
                    <a:srgbClr val="000000">
                      <a:alpha val="43137"/>
                    </a:srgbClr>
                  </a:outerShdw>
                </a:effectLst>
              </a:rPr>
              <a:t>Max. Case Improvement at Low Voltage Side</a:t>
            </a:r>
          </a:p>
        </p:txBody>
      </p:sp>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4" name="Rectangle 3"/>
          <p:cNvSpPr/>
          <p:nvPr/>
        </p:nvSpPr>
        <p:spPr>
          <a:xfrm>
            <a:off x="304800" y="838200"/>
            <a:ext cx="8534400" cy="461665"/>
          </a:xfrm>
          <a:prstGeom prst="rect">
            <a:avLst/>
          </a:prstGeom>
        </p:spPr>
        <p:txBody>
          <a:bodyPr wrap="square">
            <a:spAutoFit/>
          </a:bodyPr>
          <a:lstStyle/>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Increase the tap ratio of the Transformers to 5 % :</a:t>
            </a:r>
          </a:p>
        </p:txBody>
      </p:sp>
      <p:pic>
        <p:nvPicPr>
          <p:cNvPr id="67586" name="Picture 2"/>
          <p:cNvPicPr>
            <a:picLocks noChangeAspect="1" noChangeArrowheads="1"/>
          </p:cNvPicPr>
          <p:nvPr/>
        </p:nvPicPr>
        <p:blipFill>
          <a:blip r:embed="rId2" cstate="print"/>
          <a:srcRect/>
          <a:stretch>
            <a:fillRect/>
          </a:stretch>
        </p:blipFill>
        <p:spPr bwMode="auto">
          <a:xfrm>
            <a:off x="381000" y="1219200"/>
            <a:ext cx="8305800" cy="50196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5" name="Rectangle 4"/>
          <p:cNvSpPr/>
          <p:nvPr/>
        </p:nvSpPr>
        <p:spPr>
          <a:xfrm>
            <a:off x="304800" y="1295400"/>
            <a:ext cx="8839200" cy="3416320"/>
          </a:xfrm>
          <a:prstGeom prst="rect">
            <a:avLst/>
          </a:prstGeom>
        </p:spPr>
        <p:txBody>
          <a:bodyPr wrap="square">
            <a:spAutoFit/>
          </a:bodyPr>
          <a:lstStyle/>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Swing Bus Result :</a:t>
            </a:r>
          </a:p>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Summary of total generation, loading and demand :</a:t>
            </a:r>
          </a:p>
          <a:p>
            <a:pPr marL="342900" indent="-342900"/>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a:t>
            </a:r>
          </a:p>
          <a:p>
            <a:pPr marL="342900" indent="-342900"/>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a:t>
            </a:r>
          </a:p>
        </p:txBody>
      </p:sp>
      <p:sp>
        <p:nvSpPr>
          <p:cNvPr id="7" name="Rectangle 6"/>
          <p:cNvSpPr/>
          <p:nvPr/>
        </p:nvSpPr>
        <p:spPr>
          <a:xfrm>
            <a:off x="609600" y="228600"/>
            <a:ext cx="7767447" cy="523220"/>
          </a:xfrm>
          <a:prstGeom prst="rect">
            <a:avLst/>
          </a:prstGeom>
        </p:spPr>
        <p:txBody>
          <a:bodyPr wrap="none">
            <a:spAutoFit/>
          </a:bodyPr>
          <a:lstStyle/>
          <a:p>
            <a:pPr algn="ctr"/>
            <a:r>
              <a:rPr lang="en-US" sz="2800" b="1" dirty="0" smtClean="0">
                <a:solidFill>
                  <a:srgbClr val="FFFF00"/>
                </a:solidFill>
                <a:effectLst>
                  <a:glow rad="228600">
                    <a:srgbClr val="00B0F0">
                      <a:alpha val="40000"/>
                    </a:srgbClr>
                  </a:glow>
                  <a:outerShdw blurRad="38100" dist="38100" dir="2700000" algn="tl">
                    <a:srgbClr val="000000">
                      <a:alpha val="43137"/>
                    </a:srgbClr>
                  </a:outerShdw>
                </a:effectLst>
              </a:rPr>
              <a:t>Max. Case Improvement at Low Voltage Side</a:t>
            </a:r>
          </a:p>
        </p:txBody>
      </p:sp>
      <p:sp>
        <p:nvSpPr>
          <p:cNvPr id="8" name="Rectangle 7"/>
          <p:cNvSpPr/>
          <p:nvPr/>
        </p:nvSpPr>
        <p:spPr>
          <a:xfrm>
            <a:off x="228600" y="914400"/>
            <a:ext cx="8915400" cy="830997"/>
          </a:xfrm>
          <a:prstGeom prst="rect">
            <a:avLst/>
          </a:prstGeom>
        </p:spPr>
        <p:txBody>
          <a:bodyPr wrap="square">
            <a:spAutoFit/>
          </a:bodyPr>
          <a:lstStyle/>
          <a:p>
            <a:pPr marL="342900" indent="-342900"/>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After making analysis for the original Max. Case, the result is shown below :</a:t>
            </a:r>
          </a:p>
        </p:txBody>
      </p:sp>
      <p:pic>
        <p:nvPicPr>
          <p:cNvPr id="68610" name="Picture 2"/>
          <p:cNvPicPr>
            <a:picLocks noChangeAspect="1" noChangeArrowheads="1"/>
          </p:cNvPicPr>
          <p:nvPr/>
        </p:nvPicPr>
        <p:blipFill>
          <a:blip r:embed="rId2" cstate="print"/>
          <a:srcRect/>
          <a:stretch>
            <a:fillRect/>
          </a:stretch>
        </p:blipFill>
        <p:spPr bwMode="auto">
          <a:xfrm>
            <a:off x="1295400" y="2286000"/>
            <a:ext cx="6629400" cy="1219200"/>
          </a:xfrm>
          <a:prstGeom prst="rect">
            <a:avLst/>
          </a:prstGeom>
          <a:noFill/>
          <a:ln w="9525">
            <a:noFill/>
            <a:miter lim="800000"/>
            <a:headEnd/>
            <a:tailEnd/>
          </a:ln>
        </p:spPr>
      </p:pic>
      <p:pic>
        <p:nvPicPr>
          <p:cNvPr id="68611" name="Picture 3"/>
          <p:cNvPicPr>
            <a:picLocks noChangeAspect="1" noChangeArrowheads="1"/>
          </p:cNvPicPr>
          <p:nvPr/>
        </p:nvPicPr>
        <p:blipFill>
          <a:blip r:embed="rId3" cstate="print"/>
          <a:srcRect/>
          <a:stretch>
            <a:fillRect/>
          </a:stretch>
        </p:blipFill>
        <p:spPr bwMode="auto">
          <a:xfrm>
            <a:off x="457200" y="4114800"/>
            <a:ext cx="8153400" cy="2362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52"/>
          <p:cNvPicPr/>
          <p:nvPr/>
        </p:nvPicPr>
        <p:blipFill>
          <a:blip r:embed="rId2" cstate="print"/>
          <a:stretch>
            <a:fillRect/>
          </a:stretch>
        </p:blipFill>
        <p:spPr bwMode="auto">
          <a:xfrm>
            <a:off x="152400" y="1143000"/>
            <a:ext cx="8839200" cy="5562600"/>
          </a:xfrm>
          <a:prstGeom prst="rect">
            <a:avLst/>
          </a:prstGeom>
          <a:noFill/>
          <a:ln w="9525">
            <a:noFill/>
            <a:miter lim="800000"/>
            <a:headEnd/>
            <a:tailEnd/>
          </a:ln>
        </p:spPr>
      </p:pic>
      <p:sp>
        <p:nvSpPr>
          <p:cNvPr id="3" name="Rectangle 2"/>
          <p:cNvSpPr/>
          <p:nvPr/>
        </p:nvSpPr>
        <p:spPr>
          <a:xfrm>
            <a:off x="533400" y="228600"/>
            <a:ext cx="8610600" cy="923330"/>
          </a:xfrm>
          <a:prstGeom prst="rect">
            <a:avLst/>
          </a:prstGeom>
        </p:spPr>
        <p:txBody>
          <a:bodyPr wrap="square">
            <a:spAutoFit/>
          </a:bodyPr>
          <a:lstStyle/>
          <a:p>
            <a:r>
              <a:rPr lang="en-US" dirty="0" smtClean="0">
                <a:solidFill>
                  <a:srgbClr val="FFFF00"/>
                </a:solidFill>
              </a:rPr>
              <a:t>After changing the taps of the transformers the voltage in the consumers increased, also the voltage drop in the feeders decrease and the losses in the network decrease. </a:t>
            </a:r>
            <a:endParaRPr lang="ar-SA" dirty="0">
              <a:solidFill>
                <a:srgbClr val="FFFF00"/>
              </a:solidFill>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152400"/>
            <a:ext cx="8610600" cy="584775"/>
          </a:xfrm>
          <a:prstGeom prst="rect">
            <a:avLst/>
          </a:prstGeom>
        </p:spPr>
        <p:txBody>
          <a:bodyPr wrap="square">
            <a:spAutoFit/>
          </a:bodyPr>
          <a:lstStyle/>
          <a:p>
            <a:pPr marL="342900" indent="-342900">
              <a:buFont typeface="Wingdings" pitchFamily="2" charset="2"/>
              <a:buChar char="q"/>
            </a:pPr>
            <a:r>
              <a:rPr lang="en-US" sz="32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Power Factor Improvement :</a:t>
            </a:r>
          </a:p>
        </p:txBody>
      </p:sp>
      <p:sp>
        <p:nvSpPr>
          <p:cNvPr id="3" name="Rectangle 2"/>
          <p:cNvSpPr/>
          <p:nvPr/>
        </p:nvSpPr>
        <p:spPr>
          <a:xfrm>
            <a:off x="304800" y="609600"/>
            <a:ext cx="7697941" cy="400110"/>
          </a:xfrm>
          <a:prstGeom prst="rect">
            <a:avLst/>
          </a:prstGeom>
        </p:spPr>
        <p:txBody>
          <a:bodyPr wrap="none">
            <a:spAutoFit/>
          </a:bodyPr>
          <a:lstStyle/>
          <a:p>
            <a:r>
              <a:rPr lang="en-US" sz="2000" b="1" dirty="0" smtClean="0">
                <a:solidFill>
                  <a:srgbClr val="FFFF00"/>
                </a:solidFill>
                <a:effectLst>
                  <a:glow rad="228600">
                    <a:schemeClr val="accent1">
                      <a:satMod val="175000"/>
                      <a:alpha val="40000"/>
                    </a:schemeClr>
                  </a:glow>
                  <a:outerShdw blurRad="38100" dist="38100" dir="2700000" algn="tl">
                    <a:srgbClr val="000000">
                      <a:alpha val="43137"/>
                    </a:srgbClr>
                  </a:outerShdw>
                </a:effectLst>
              </a:rPr>
              <a:t>The result of load flow after </a:t>
            </a:r>
            <a:r>
              <a:rPr lang="en-US" sz="2000" b="1" dirty="0" err="1" smtClean="0">
                <a:solidFill>
                  <a:srgbClr val="FFFF00"/>
                </a:solidFill>
                <a:effectLst>
                  <a:glow rad="228600">
                    <a:schemeClr val="accent1">
                      <a:satMod val="175000"/>
                      <a:alpha val="40000"/>
                    </a:schemeClr>
                  </a:glow>
                  <a:outerShdw blurRad="38100" dist="38100" dir="2700000" algn="tl">
                    <a:srgbClr val="000000">
                      <a:alpha val="43137"/>
                    </a:srgbClr>
                  </a:outerShdw>
                </a:effectLst>
              </a:rPr>
              <a:t>after</a:t>
            </a:r>
            <a:r>
              <a:rPr lang="en-US" sz="2000" b="1" dirty="0" smtClean="0">
                <a:solidFill>
                  <a:srgbClr val="FFFF00"/>
                </a:solidFill>
                <a:effectLst>
                  <a:glow rad="228600">
                    <a:schemeClr val="accent1">
                      <a:satMod val="175000"/>
                      <a:alpha val="40000"/>
                    </a:schemeClr>
                  </a:glow>
                  <a:outerShdw blurRad="38100" dist="38100" dir="2700000" algn="tl">
                    <a:srgbClr val="000000">
                      <a:alpha val="43137"/>
                    </a:srgbClr>
                  </a:outerShdw>
                </a:effectLst>
              </a:rPr>
              <a:t> adding the capacitor banks :</a:t>
            </a:r>
          </a:p>
        </p:txBody>
      </p:sp>
      <p:pic>
        <p:nvPicPr>
          <p:cNvPr id="69634" name="Picture 2"/>
          <p:cNvPicPr>
            <a:picLocks noChangeAspect="1" noChangeArrowheads="1"/>
          </p:cNvPicPr>
          <p:nvPr/>
        </p:nvPicPr>
        <p:blipFill>
          <a:blip r:embed="rId2" cstate="print"/>
          <a:srcRect/>
          <a:stretch>
            <a:fillRect/>
          </a:stretch>
        </p:blipFill>
        <p:spPr bwMode="auto">
          <a:xfrm>
            <a:off x="304800" y="914400"/>
            <a:ext cx="8534400" cy="5715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09826" y="228600"/>
            <a:ext cx="7690119" cy="707886"/>
          </a:xfrm>
          <a:prstGeom prst="rect">
            <a:avLst/>
          </a:prstGeom>
        </p:spPr>
        <p:txBody>
          <a:bodyPr wrap="none">
            <a:spAutoFit/>
          </a:bodyPr>
          <a:lstStyle/>
          <a:p>
            <a:pPr algn="ctr"/>
            <a:r>
              <a:rPr lang="en-US" sz="4000" b="1" dirty="0" smtClean="0">
                <a:solidFill>
                  <a:srgbClr val="FFFF00"/>
                </a:solidFill>
                <a:effectLst>
                  <a:glow rad="228600">
                    <a:srgbClr val="00B0F0">
                      <a:alpha val="40000"/>
                    </a:srgbClr>
                  </a:glow>
                  <a:outerShdw blurRad="38100" dist="38100" dir="2700000" algn="tl">
                    <a:srgbClr val="000000">
                      <a:alpha val="43137"/>
                    </a:srgbClr>
                  </a:outerShdw>
                </a:effectLst>
              </a:rPr>
              <a:t>Description of </a:t>
            </a:r>
            <a:r>
              <a:rPr lang="en-US" sz="4000" b="1" dirty="0" err="1" smtClean="0">
                <a:solidFill>
                  <a:srgbClr val="FFFF00"/>
                </a:solidFill>
                <a:effectLst>
                  <a:glow rad="228600">
                    <a:srgbClr val="00B0F0">
                      <a:alpha val="40000"/>
                    </a:srgbClr>
                  </a:glow>
                  <a:outerShdw blurRad="38100" dist="38100" dir="2700000" algn="tl">
                    <a:srgbClr val="000000">
                      <a:alpha val="43137"/>
                    </a:srgbClr>
                  </a:outerShdw>
                </a:effectLst>
              </a:rPr>
              <a:t>Aqraba</a:t>
            </a:r>
            <a:r>
              <a:rPr lang="en-US" sz="4000" b="1" dirty="0" smtClean="0">
                <a:solidFill>
                  <a:srgbClr val="FFFF00"/>
                </a:solidFill>
                <a:effectLst>
                  <a:glow rad="228600">
                    <a:srgbClr val="00B0F0">
                      <a:alpha val="40000"/>
                    </a:srgbClr>
                  </a:glow>
                  <a:outerShdw blurRad="38100" dist="38100" dir="2700000" algn="tl">
                    <a:srgbClr val="000000">
                      <a:alpha val="43137"/>
                    </a:srgbClr>
                  </a:outerShdw>
                </a:effectLst>
              </a:rPr>
              <a:t> Network</a:t>
            </a:r>
          </a:p>
        </p:txBody>
      </p:sp>
      <p:cxnSp>
        <p:nvCxnSpPr>
          <p:cNvPr id="3" name="Straight Connector 2"/>
          <p:cNvCxnSpPr/>
          <p:nvPr/>
        </p:nvCxnSpPr>
        <p:spPr>
          <a:xfrm>
            <a:off x="381000" y="9144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18433" name="Rectangle 1"/>
          <p:cNvSpPr>
            <a:spLocks noChangeArrowheads="1"/>
          </p:cNvSpPr>
          <p:nvPr/>
        </p:nvSpPr>
        <p:spPr bwMode="auto">
          <a:xfrm>
            <a:off x="228600" y="1219200"/>
            <a:ext cx="8915400"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buFont typeface="Wingdings" pitchFamily="2" charset="2"/>
              <a:buChar char="Ø"/>
              <a:tabLst>
                <a:tab pos="1892300" algn="l"/>
              </a:tabLst>
            </a:pPr>
            <a:r>
              <a:rPr kumimoji="0" lang="en-US" sz="2400" b="1" i="0" u="none" strike="noStrike" cap="none" normalizeH="0" baseline="0" dirty="0" err="1" smtClean="0">
                <a:ln>
                  <a:noFill/>
                </a:ln>
                <a:solidFill>
                  <a:srgbClr val="FFC000"/>
                </a:solidFill>
                <a:effectLst/>
                <a:latin typeface="Calibri" pitchFamily="34" charset="0"/>
                <a:ea typeface="Calibri" pitchFamily="34" charset="0"/>
                <a:cs typeface="Times New Roman" pitchFamily="18" charset="0"/>
              </a:rPr>
              <a:t>Aqraba</a:t>
            </a:r>
            <a:r>
              <a:rPr kumimoji="0" lang="en-US" sz="2400" b="1" i="0" u="none" strike="noStrike" cap="none" normalizeH="0" baseline="0" dirty="0" smtClean="0">
                <a:ln>
                  <a:noFill/>
                </a:ln>
                <a:solidFill>
                  <a:srgbClr val="FFC000"/>
                </a:solidFill>
                <a:effectLst/>
                <a:latin typeface="Calibri" pitchFamily="34" charset="0"/>
                <a:ea typeface="Calibri" pitchFamily="34" charset="0"/>
                <a:cs typeface="Times New Roman" pitchFamily="18" charset="0"/>
              </a:rPr>
              <a:t> Electrical Network is provided by Israel electrical company (IEC) through an over head transmission line of 33 kV. The max demand is reached (2MW).</a:t>
            </a:r>
            <a:endParaRPr kumimoji="0" lang="en-US" sz="2400" b="1" i="0" u="none" strike="noStrike" cap="none" normalizeH="0" baseline="0" dirty="0" smtClean="0">
              <a:ln>
                <a:noFill/>
              </a:ln>
              <a:solidFill>
                <a:srgbClr val="FFC000"/>
              </a:solidFill>
              <a:effectLst/>
              <a:latin typeface="Calibri"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 typeface="Wingdings" pitchFamily="2" charset="2"/>
              <a:buChar char="Ø"/>
              <a:tabLst>
                <a:tab pos="1892300" algn="l"/>
              </a:tabLst>
            </a:pPr>
            <a:r>
              <a:rPr kumimoji="0" lang="en-US" sz="2400" b="1" i="0" u="none" strike="noStrike" cap="none" normalizeH="0" baseline="0" dirty="0" smtClean="0">
                <a:ln>
                  <a:noFill/>
                </a:ln>
                <a:solidFill>
                  <a:srgbClr val="FFFF00"/>
                </a:solidFill>
                <a:effectLst/>
                <a:latin typeface="Calibri" pitchFamily="34" charset="0"/>
                <a:ea typeface="Calibri" pitchFamily="34" charset="0"/>
                <a:cs typeface="Times New Roman" pitchFamily="18" charset="0"/>
              </a:rPr>
              <a:t>The  main supply for </a:t>
            </a:r>
            <a:r>
              <a:rPr kumimoji="0" lang="en-US" sz="2400" b="1" i="0" u="none" strike="noStrike" cap="none" normalizeH="0" baseline="0" dirty="0" err="1" smtClean="0">
                <a:ln>
                  <a:noFill/>
                </a:ln>
                <a:solidFill>
                  <a:srgbClr val="FFFF00"/>
                </a:solidFill>
                <a:effectLst/>
                <a:latin typeface="Calibri" pitchFamily="34" charset="0"/>
                <a:ea typeface="Calibri" pitchFamily="34" charset="0"/>
                <a:cs typeface="Times New Roman" pitchFamily="18" charset="0"/>
              </a:rPr>
              <a:t>Aqraba</a:t>
            </a:r>
            <a:r>
              <a:rPr kumimoji="0" lang="en-US" sz="2400" b="1" i="0" u="none" strike="noStrike" cap="none" normalizeH="0" baseline="0" dirty="0" smtClean="0">
                <a:ln>
                  <a:noFill/>
                </a:ln>
                <a:solidFill>
                  <a:srgbClr val="FFFF00"/>
                </a:solidFill>
                <a:effectLst/>
                <a:latin typeface="Calibri" pitchFamily="34" charset="0"/>
                <a:ea typeface="Calibri" pitchFamily="34" charset="0"/>
                <a:cs typeface="Times New Roman" pitchFamily="18" charset="0"/>
              </a:rPr>
              <a:t> electrical distribution network   in the </a:t>
            </a:r>
            <a:r>
              <a:rPr kumimoji="0" lang="en-US" sz="2400" b="1" i="0" u="none" strike="noStrike" cap="none" normalizeH="0" baseline="0" dirty="0" err="1" smtClean="0">
                <a:ln>
                  <a:noFill/>
                </a:ln>
                <a:solidFill>
                  <a:srgbClr val="FFFF00"/>
                </a:solidFill>
                <a:effectLst/>
                <a:latin typeface="Calibri" pitchFamily="34" charset="0"/>
                <a:ea typeface="Times New Roman" pitchFamily="18" charset="0"/>
                <a:cs typeface="Arial" pitchFamily="34" charset="0"/>
              </a:rPr>
              <a:t>Za'tara</a:t>
            </a:r>
            <a:r>
              <a:rPr kumimoji="0" lang="en-US" sz="2400" b="1" i="0" u="none" strike="noStrike" cap="none" normalizeH="0" baseline="0" dirty="0" smtClean="0">
                <a:ln>
                  <a:noFill/>
                </a:ln>
                <a:solidFill>
                  <a:srgbClr val="FFFF00"/>
                </a:solidFill>
                <a:effectLst/>
                <a:latin typeface="Calibri" pitchFamily="34" charset="0"/>
                <a:ea typeface="Times New Roman" pitchFamily="18" charset="0"/>
                <a:cs typeface="Arial" pitchFamily="34" charset="0"/>
              </a:rPr>
              <a:t> Street</a:t>
            </a:r>
            <a:r>
              <a:rPr kumimoji="0" lang="en-US" sz="2400" b="1" i="0" u="none" strike="noStrike" cap="none" normalizeH="0" baseline="0" dirty="0" smtClean="0">
                <a:ln>
                  <a:noFill/>
                </a:ln>
                <a:solidFill>
                  <a:srgbClr val="FFFF00"/>
                </a:solidFill>
                <a:effectLst/>
                <a:latin typeface="Calibri" pitchFamily="34" charset="0"/>
                <a:ea typeface="Calibri" pitchFamily="34" charset="0"/>
                <a:cs typeface="Times New Roman" pitchFamily="18" charset="0"/>
              </a:rPr>
              <a:t>.. And the voltage of the existing distribution networks are 33 KV only.IEC supplies electricity to the electrified communities by 33 KV by overhead lines .</a:t>
            </a:r>
            <a:endParaRPr kumimoji="0" lang="en-US" sz="2400" b="1" i="0" u="none" strike="noStrike" cap="none" normalizeH="0" baseline="0" dirty="0" smtClean="0">
              <a:ln>
                <a:noFill/>
              </a:ln>
              <a:solidFill>
                <a:srgbClr val="FFFF00"/>
              </a:solidFill>
              <a:effectLst/>
              <a:latin typeface="Calibri" pitchFamily="34" charset="0"/>
              <a:cs typeface="Arial" pitchFamily="34" charset="0"/>
            </a:endParaRPr>
          </a:p>
        </p:txBody>
      </p:sp>
      <p:sp>
        <p:nvSpPr>
          <p:cNvPr id="18434" name="Rectangle 2"/>
          <p:cNvSpPr>
            <a:spLocks noChangeArrowheads="1"/>
          </p:cNvSpPr>
          <p:nvPr/>
        </p:nvSpPr>
        <p:spPr bwMode="auto">
          <a:xfrm>
            <a:off x="228600" y="3886200"/>
            <a:ext cx="86868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 typeface="Wingdings" pitchFamily="2" charset="2"/>
              <a:buChar char="Ø"/>
              <a:tabLst/>
            </a:pPr>
            <a:r>
              <a:rPr kumimoji="0" lang="en-US" sz="2400" b="1" i="0" u="none" strike="noStrike" cap="none" normalizeH="0" baseline="0" dirty="0" err="1" smtClean="0">
                <a:ln>
                  <a:noFill/>
                </a:ln>
                <a:solidFill>
                  <a:srgbClr val="FF7D7D"/>
                </a:solidFill>
                <a:effectLst/>
                <a:latin typeface="Calibri" pitchFamily="34" charset="0"/>
                <a:ea typeface="Calibri" pitchFamily="34" charset="0"/>
                <a:cs typeface="Times New Roman" pitchFamily="18" charset="0"/>
              </a:rPr>
              <a:t>Aqraba</a:t>
            </a:r>
            <a:r>
              <a:rPr kumimoji="0" lang="en-US" sz="2400" b="1" i="0" u="none" strike="noStrike" cap="none" normalizeH="0" baseline="0" dirty="0" smtClean="0">
                <a:ln>
                  <a:noFill/>
                </a:ln>
                <a:solidFill>
                  <a:srgbClr val="FF7D7D"/>
                </a:solidFill>
                <a:effectLst/>
                <a:latin typeface="Calibri" pitchFamily="34" charset="0"/>
                <a:ea typeface="Calibri" pitchFamily="34" charset="0"/>
                <a:cs typeface="Times New Roman" pitchFamily="18" charset="0"/>
              </a:rPr>
              <a:t> electrical network consists of   18 (33/0.4 KV) distribution transformers.</a:t>
            </a:r>
            <a:endParaRPr kumimoji="0" lang="en-US" sz="2400" b="1" i="0" u="none" strike="noStrike" cap="none" normalizeH="0" baseline="0" dirty="0" smtClean="0">
              <a:ln>
                <a:noFill/>
              </a:ln>
              <a:solidFill>
                <a:srgbClr val="FF7D7D"/>
              </a:solidFill>
              <a:effectLst/>
              <a:latin typeface="Calibri" pitchFamily="34" charset="0"/>
              <a:cs typeface="Arial" pitchFamily="34" charset="0"/>
            </a:endParaRPr>
          </a:p>
        </p:txBody>
      </p:sp>
      <p:pic>
        <p:nvPicPr>
          <p:cNvPr id="6" name="Picture 5" descr="C:\Users\JEHAD\images (3).jpg"/>
          <p:cNvPicPr/>
          <p:nvPr/>
        </p:nvPicPr>
        <p:blipFill>
          <a:blip r:embed="rId2" cstate="print"/>
          <a:srcRect/>
          <a:stretch>
            <a:fillRect/>
          </a:stretch>
        </p:blipFill>
        <p:spPr bwMode="auto">
          <a:xfrm>
            <a:off x="5410200" y="4343400"/>
            <a:ext cx="3124200" cy="2209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5" name="Rectangle 4"/>
          <p:cNvSpPr/>
          <p:nvPr/>
        </p:nvSpPr>
        <p:spPr>
          <a:xfrm>
            <a:off x="304800" y="1295400"/>
            <a:ext cx="8839200" cy="3416320"/>
          </a:xfrm>
          <a:prstGeom prst="rect">
            <a:avLst/>
          </a:prstGeom>
        </p:spPr>
        <p:txBody>
          <a:bodyPr wrap="square">
            <a:spAutoFit/>
          </a:bodyPr>
          <a:lstStyle/>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Swing Bus Result :</a:t>
            </a:r>
          </a:p>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Summary of total generation, loading and demand :</a:t>
            </a:r>
          </a:p>
          <a:p>
            <a:pPr marL="342900" indent="-342900"/>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a:t>
            </a:r>
          </a:p>
          <a:p>
            <a:pPr marL="342900" indent="-342900"/>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a:t>
            </a:r>
          </a:p>
        </p:txBody>
      </p:sp>
      <p:sp>
        <p:nvSpPr>
          <p:cNvPr id="7" name="Rectangle 6"/>
          <p:cNvSpPr/>
          <p:nvPr/>
        </p:nvSpPr>
        <p:spPr>
          <a:xfrm>
            <a:off x="609600" y="228600"/>
            <a:ext cx="7767447" cy="523220"/>
          </a:xfrm>
          <a:prstGeom prst="rect">
            <a:avLst/>
          </a:prstGeom>
        </p:spPr>
        <p:txBody>
          <a:bodyPr wrap="none">
            <a:spAutoFit/>
          </a:bodyPr>
          <a:lstStyle/>
          <a:p>
            <a:pPr algn="ctr"/>
            <a:r>
              <a:rPr lang="en-US" sz="2800" b="1" dirty="0" smtClean="0">
                <a:solidFill>
                  <a:srgbClr val="FFFF00"/>
                </a:solidFill>
                <a:effectLst>
                  <a:glow rad="228600">
                    <a:srgbClr val="00B0F0">
                      <a:alpha val="40000"/>
                    </a:srgbClr>
                  </a:glow>
                  <a:outerShdw blurRad="38100" dist="38100" dir="2700000" algn="tl">
                    <a:srgbClr val="000000">
                      <a:alpha val="43137"/>
                    </a:srgbClr>
                  </a:outerShdw>
                </a:effectLst>
              </a:rPr>
              <a:t>Max. Case Improvement at Low Voltage Side</a:t>
            </a:r>
          </a:p>
        </p:txBody>
      </p:sp>
      <p:sp>
        <p:nvSpPr>
          <p:cNvPr id="8" name="Rectangle 7"/>
          <p:cNvSpPr/>
          <p:nvPr/>
        </p:nvSpPr>
        <p:spPr>
          <a:xfrm>
            <a:off x="228600" y="914400"/>
            <a:ext cx="8915400" cy="830997"/>
          </a:xfrm>
          <a:prstGeom prst="rect">
            <a:avLst/>
          </a:prstGeom>
        </p:spPr>
        <p:txBody>
          <a:bodyPr wrap="square">
            <a:spAutoFit/>
          </a:bodyPr>
          <a:lstStyle/>
          <a:p>
            <a:pPr marL="342900" indent="-342900"/>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After making analysis for the original Max. Case, the result is shown below :</a:t>
            </a:r>
          </a:p>
        </p:txBody>
      </p:sp>
      <p:pic>
        <p:nvPicPr>
          <p:cNvPr id="70658" name="Picture 2"/>
          <p:cNvPicPr>
            <a:picLocks noChangeAspect="1" noChangeArrowheads="1"/>
          </p:cNvPicPr>
          <p:nvPr/>
        </p:nvPicPr>
        <p:blipFill>
          <a:blip r:embed="rId2" cstate="print"/>
          <a:srcRect/>
          <a:stretch>
            <a:fillRect/>
          </a:stretch>
        </p:blipFill>
        <p:spPr bwMode="auto">
          <a:xfrm>
            <a:off x="1219200" y="2133600"/>
            <a:ext cx="6858000" cy="1371600"/>
          </a:xfrm>
          <a:prstGeom prst="rect">
            <a:avLst/>
          </a:prstGeom>
          <a:noFill/>
          <a:ln w="9525">
            <a:noFill/>
            <a:miter lim="800000"/>
            <a:headEnd/>
            <a:tailEnd/>
          </a:ln>
        </p:spPr>
      </p:pic>
      <p:pic>
        <p:nvPicPr>
          <p:cNvPr id="70659" name="Picture 3"/>
          <p:cNvPicPr>
            <a:picLocks noChangeAspect="1" noChangeArrowheads="1"/>
          </p:cNvPicPr>
          <p:nvPr/>
        </p:nvPicPr>
        <p:blipFill>
          <a:blip r:embed="rId3" cstate="print"/>
          <a:srcRect/>
          <a:stretch>
            <a:fillRect/>
          </a:stretch>
        </p:blipFill>
        <p:spPr bwMode="auto">
          <a:xfrm>
            <a:off x="304800" y="3962400"/>
            <a:ext cx="8458200" cy="2590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3400" y="171271"/>
            <a:ext cx="8610600" cy="1200329"/>
          </a:xfrm>
          <a:prstGeom prst="rect">
            <a:avLst/>
          </a:prstGeom>
        </p:spPr>
        <p:txBody>
          <a:bodyPr wrap="square">
            <a:spAutoFit/>
          </a:bodyPr>
          <a:lstStyle/>
          <a:p>
            <a:r>
              <a:rPr lang="en-US" dirty="0" smtClean="0">
                <a:solidFill>
                  <a:srgbClr val="FFFF00"/>
                </a:solidFill>
              </a:rPr>
              <a:t>After increasing the tap ratio and adding the capacitor banks  the losses in the network decrease</a:t>
            </a:r>
            <a:r>
              <a:rPr lang="en-US" b="1" dirty="0" smtClean="0">
                <a:solidFill>
                  <a:srgbClr val="FFFF00"/>
                </a:solidFill>
              </a:rPr>
              <a:t> </a:t>
            </a:r>
            <a:r>
              <a:rPr lang="en-US" dirty="0" smtClean="0">
                <a:solidFill>
                  <a:srgbClr val="FFFF00"/>
                </a:solidFill>
              </a:rPr>
              <a:t>:</a:t>
            </a:r>
          </a:p>
          <a:p>
            <a:r>
              <a:rPr lang="en-US" dirty="0" smtClean="0">
                <a:solidFill>
                  <a:srgbClr val="FFFF00"/>
                </a:solidFill>
              </a:rPr>
              <a:t>-</a:t>
            </a:r>
            <a:r>
              <a:rPr lang="en-US" b="1" dirty="0" smtClean="0">
                <a:solidFill>
                  <a:srgbClr val="FFFF00"/>
                </a:solidFill>
              </a:rPr>
              <a:t> </a:t>
            </a:r>
            <a:r>
              <a:rPr lang="en-US" dirty="0" smtClean="0">
                <a:solidFill>
                  <a:srgbClr val="FFFF00"/>
                </a:solidFill>
              </a:rPr>
              <a:t>The losses before= 0.178 MW.</a:t>
            </a:r>
          </a:p>
          <a:p>
            <a:r>
              <a:rPr lang="en-US" dirty="0" smtClean="0">
                <a:solidFill>
                  <a:srgbClr val="FFFF00"/>
                </a:solidFill>
              </a:rPr>
              <a:t>- The losses after=0.160 MW .</a:t>
            </a:r>
            <a:endParaRPr lang="en-US" dirty="0">
              <a:solidFill>
                <a:srgbClr val="FFFF00"/>
              </a:solidFill>
            </a:endParaRPr>
          </a:p>
        </p:txBody>
      </p:sp>
      <p:pic>
        <p:nvPicPr>
          <p:cNvPr id="4" name="صورة 52"/>
          <p:cNvPicPr/>
          <p:nvPr/>
        </p:nvPicPr>
        <p:blipFill>
          <a:blip r:embed="rId2" cstate="print"/>
          <a:stretch>
            <a:fillRect/>
          </a:stretch>
        </p:blipFill>
        <p:spPr bwMode="auto">
          <a:xfrm>
            <a:off x="0" y="1295400"/>
            <a:ext cx="9144000" cy="5562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4" name="Rectangle 3"/>
          <p:cNvSpPr/>
          <p:nvPr/>
        </p:nvSpPr>
        <p:spPr>
          <a:xfrm>
            <a:off x="304800" y="762000"/>
            <a:ext cx="8763000" cy="461665"/>
          </a:xfrm>
          <a:prstGeom prst="rect">
            <a:avLst/>
          </a:prstGeom>
        </p:spPr>
        <p:txBody>
          <a:bodyPr wrap="square">
            <a:spAutoFit/>
          </a:bodyPr>
          <a:lstStyle/>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The voltage level improvement :</a:t>
            </a:r>
          </a:p>
        </p:txBody>
      </p:sp>
      <p:sp>
        <p:nvSpPr>
          <p:cNvPr id="6" name="Rectangle 5"/>
          <p:cNvSpPr/>
          <p:nvPr/>
        </p:nvSpPr>
        <p:spPr>
          <a:xfrm>
            <a:off x="609600" y="228600"/>
            <a:ext cx="7767447" cy="523220"/>
          </a:xfrm>
          <a:prstGeom prst="rect">
            <a:avLst/>
          </a:prstGeom>
        </p:spPr>
        <p:txBody>
          <a:bodyPr wrap="none">
            <a:spAutoFit/>
          </a:bodyPr>
          <a:lstStyle/>
          <a:p>
            <a:pPr algn="ctr"/>
            <a:r>
              <a:rPr lang="en-US" sz="2800" b="1" dirty="0" smtClean="0">
                <a:solidFill>
                  <a:srgbClr val="FFFF00"/>
                </a:solidFill>
                <a:effectLst>
                  <a:glow rad="228600">
                    <a:srgbClr val="00B0F0">
                      <a:alpha val="40000"/>
                    </a:srgbClr>
                  </a:glow>
                  <a:outerShdw blurRad="38100" dist="38100" dir="2700000" algn="tl">
                    <a:srgbClr val="000000">
                      <a:alpha val="43137"/>
                    </a:srgbClr>
                  </a:outerShdw>
                </a:effectLst>
              </a:rPr>
              <a:t>Max. Case Improvement at Low Voltage Side</a:t>
            </a:r>
          </a:p>
        </p:txBody>
      </p:sp>
      <p:pic>
        <p:nvPicPr>
          <p:cNvPr id="71682" name="Picture 2"/>
          <p:cNvPicPr>
            <a:picLocks noChangeAspect="1" noChangeArrowheads="1"/>
          </p:cNvPicPr>
          <p:nvPr/>
        </p:nvPicPr>
        <p:blipFill>
          <a:blip r:embed="rId2" cstate="print"/>
          <a:srcRect/>
          <a:stretch>
            <a:fillRect/>
          </a:stretch>
        </p:blipFill>
        <p:spPr bwMode="auto">
          <a:xfrm>
            <a:off x="304800" y="1143000"/>
            <a:ext cx="8534400" cy="5410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4" name="Rectangle 3"/>
          <p:cNvSpPr/>
          <p:nvPr/>
        </p:nvSpPr>
        <p:spPr>
          <a:xfrm>
            <a:off x="304800" y="914400"/>
            <a:ext cx="8610600" cy="461665"/>
          </a:xfrm>
          <a:prstGeom prst="rect">
            <a:avLst/>
          </a:prstGeom>
        </p:spPr>
        <p:txBody>
          <a:bodyPr wrap="square">
            <a:spAutoFit/>
          </a:bodyPr>
          <a:lstStyle/>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Swing Bus Result :</a:t>
            </a:r>
          </a:p>
        </p:txBody>
      </p:sp>
      <p:sp>
        <p:nvSpPr>
          <p:cNvPr id="6" name="Rectangle 5"/>
          <p:cNvSpPr/>
          <p:nvPr/>
        </p:nvSpPr>
        <p:spPr>
          <a:xfrm>
            <a:off x="381000" y="2971800"/>
            <a:ext cx="8153400" cy="461665"/>
          </a:xfrm>
          <a:prstGeom prst="rect">
            <a:avLst/>
          </a:prstGeom>
        </p:spPr>
        <p:txBody>
          <a:bodyPr wrap="square">
            <a:spAutoFit/>
          </a:bodyPr>
          <a:lstStyle/>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Summary of total generation, loading and demand :</a:t>
            </a:r>
          </a:p>
        </p:txBody>
      </p:sp>
      <p:sp>
        <p:nvSpPr>
          <p:cNvPr id="8" name="Rectangle 7"/>
          <p:cNvSpPr/>
          <p:nvPr/>
        </p:nvSpPr>
        <p:spPr>
          <a:xfrm>
            <a:off x="609600" y="228600"/>
            <a:ext cx="7767447" cy="523220"/>
          </a:xfrm>
          <a:prstGeom prst="rect">
            <a:avLst/>
          </a:prstGeom>
        </p:spPr>
        <p:txBody>
          <a:bodyPr wrap="none">
            <a:spAutoFit/>
          </a:bodyPr>
          <a:lstStyle/>
          <a:p>
            <a:pPr algn="ctr"/>
            <a:r>
              <a:rPr lang="en-US" sz="2800" b="1" dirty="0" smtClean="0">
                <a:solidFill>
                  <a:srgbClr val="FFFF00"/>
                </a:solidFill>
                <a:effectLst>
                  <a:glow rad="228600">
                    <a:srgbClr val="00B0F0">
                      <a:alpha val="40000"/>
                    </a:srgbClr>
                  </a:glow>
                  <a:outerShdw blurRad="38100" dist="38100" dir="2700000" algn="tl">
                    <a:srgbClr val="000000">
                      <a:alpha val="43137"/>
                    </a:srgbClr>
                  </a:outerShdw>
                </a:effectLst>
              </a:rPr>
              <a:t>Max. Case Improvement at Low Voltage Side</a:t>
            </a:r>
          </a:p>
        </p:txBody>
      </p:sp>
      <p:pic>
        <p:nvPicPr>
          <p:cNvPr id="72706" name="Picture 2"/>
          <p:cNvPicPr>
            <a:picLocks noChangeAspect="1" noChangeArrowheads="1"/>
          </p:cNvPicPr>
          <p:nvPr/>
        </p:nvPicPr>
        <p:blipFill>
          <a:blip r:embed="rId2" cstate="print"/>
          <a:srcRect/>
          <a:stretch>
            <a:fillRect/>
          </a:stretch>
        </p:blipFill>
        <p:spPr bwMode="auto">
          <a:xfrm>
            <a:off x="1066800" y="1447800"/>
            <a:ext cx="6781800" cy="1447800"/>
          </a:xfrm>
          <a:prstGeom prst="rect">
            <a:avLst/>
          </a:prstGeom>
          <a:noFill/>
          <a:ln w="9525">
            <a:noFill/>
            <a:miter lim="800000"/>
            <a:headEnd/>
            <a:tailEnd/>
          </a:ln>
        </p:spPr>
      </p:pic>
      <p:pic>
        <p:nvPicPr>
          <p:cNvPr id="72707" name="Picture 3"/>
          <p:cNvPicPr>
            <a:picLocks noChangeAspect="1" noChangeArrowheads="1"/>
          </p:cNvPicPr>
          <p:nvPr/>
        </p:nvPicPr>
        <p:blipFill>
          <a:blip r:embed="rId3" cstate="print"/>
          <a:srcRect/>
          <a:stretch>
            <a:fillRect/>
          </a:stretch>
        </p:blipFill>
        <p:spPr bwMode="auto">
          <a:xfrm>
            <a:off x="533400" y="3657600"/>
            <a:ext cx="8001000" cy="2743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3400" y="171271"/>
            <a:ext cx="8610600" cy="1200329"/>
          </a:xfrm>
          <a:prstGeom prst="rect">
            <a:avLst/>
          </a:prstGeom>
        </p:spPr>
        <p:txBody>
          <a:bodyPr wrap="square">
            <a:spAutoFit/>
          </a:bodyPr>
          <a:lstStyle/>
          <a:p>
            <a:r>
              <a:rPr lang="en-US" dirty="0" smtClean="0">
                <a:solidFill>
                  <a:srgbClr val="B6DF89"/>
                </a:solidFill>
              </a:rPr>
              <a:t>After adding the capacitor banks  the losses in the network decrease :</a:t>
            </a:r>
          </a:p>
          <a:p>
            <a:r>
              <a:rPr lang="en-US" dirty="0" smtClean="0">
                <a:solidFill>
                  <a:srgbClr val="B6DF89"/>
                </a:solidFill>
              </a:rPr>
              <a:t>- The losses in the original case = 0.178 MW.</a:t>
            </a:r>
          </a:p>
          <a:p>
            <a:r>
              <a:rPr lang="en-US" dirty="0" smtClean="0">
                <a:solidFill>
                  <a:srgbClr val="B6DF89"/>
                </a:solidFill>
              </a:rPr>
              <a:t>- The losses after =0.175 MW.</a:t>
            </a:r>
          </a:p>
          <a:p>
            <a:r>
              <a:rPr lang="en-US" dirty="0" smtClean="0">
                <a:solidFill>
                  <a:srgbClr val="B6DF89"/>
                </a:solidFill>
              </a:rPr>
              <a:t>The voltage level in some buses increase</a:t>
            </a:r>
            <a:r>
              <a:rPr lang="en-US" b="1" dirty="0" smtClean="0">
                <a:solidFill>
                  <a:srgbClr val="B6DF89"/>
                </a:solidFill>
              </a:rPr>
              <a:t>.</a:t>
            </a:r>
            <a:endParaRPr lang="en-US" dirty="0">
              <a:solidFill>
                <a:srgbClr val="B6DF89"/>
              </a:solidFill>
            </a:endParaRPr>
          </a:p>
        </p:txBody>
      </p:sp>
      <p:pic>
        <p:nvPicPr>
          <p:cNvPr id="5" name="صورة 52"/>
          <p:cNvPicPr/>
          <p:nvPr/>
        </p:nvPicPr>
        <p:blipFill>
          <a:blip r:embed="rId2" cstate="print"/>
          <a:stretch>
            <a:fillRect/>
          </a:stretch>
        </p:blipFill>
        <p:spPr bwMode="auto">
          <a:xfrm>
            <a:off x="0" y="1343024"/>
            <a:ext cx="9144000" cy="551497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50476" y="228600"/>
            <a:ext cx="7685694" cy="523220"/>
          </a:xfrm>
          <a:prstGeom prst="rect">
            <a:avLst/>
          </a:prstGeom>
        </p:spPr>
        <p:txBody>
          <a:bodyPr wrap="none">
            <a:spAutoFit/>
          </a:bodyPr>
          <a:lstStyle/>
          <a:p>
            <a:pPr algn="ctr"/>
            <a:r>
              <a:rPr lang="en-US" sz="2800" b="1" dirty="0" smtClean="0">
                <a:solidFill>
                  <a:srgbClr val="FFFF00"/>
                </a:solidFill>
                <a:effectLst>
                  <a:glow rad="228600">
                    <a:srgbClr val="00B0F0">
                      <a:alpha val="40000"/>
                    </a:srgbClr>
                  </a:glow>
                  <a:outerShdw blurRad="38100" dist="38100" dir="2700000" algn="tl">
                    <a:srgbClr val="000000">
                      <a:alpha val="43137"/>
                    </a:srgbClr>
                  </a:outerShdw>
                </a:effectLst>
              </a:rPr>
              <a:t>Min. Case Improvement at Low Voltage Side</a:t>
            </a:r>
          </a:p>
        </p:txBody>
      </p:sp>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4" name="Rectangle 3"/>
          <p:cNvSpPr/>
          <p:nvPr/>
        </p:nvSpPr>
        <p:spPr>
          <a:xfrm>
            <a:off x="381000" y="838200"/>
            <a:ext cx="6146041" cy="461665"/>
          </a:xfrm>
          <a:prstGeom prst="rect">
            <a:avLst/>
          </a:prstGeom>
        </p:spPr>
        <p:txBody>
          <a:bodyPr wrap="none">
            <a:spAutoFit/>
          </a:bodyPr>
          <a:lstStyle/>
          <a:p>
            <a:pPr marL="342900" indent="-342900"/>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The load at each feeder for some </a:t>
            </a:r>
            <a:r>
              <a:rPr lang="en-US" sz="2400" b="1" i="1" dirty="0" err="1"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trasformers</a:t>
            </a: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 </a:t>
            </a:r>
          </a:p>
        </p:txBody>
      </p:sp>
      <p:pic>
        <p:nvPicPr>
          <p:cNvPr id="41986" name="Picture 2"/>
          <p:cNvPicPr>
            <a:picLocks noChangeAspect="1" noChangeArrowheads="1"/>
          </p:cNvPicPr>
          <p:nvPr/>
        </p:nvPicPr>
        <p:blipFill>
          <a:blip r:embed="rId2" cstate="print"/>
          <a:srcRect/>
          <a:stretch>
            <a:fillRect/>
          </a:stretch>
        </p:blipFill>
        <p:spPr bwMode="auto">
          <a:xfrm>
            <a:off x="685800" y="1219200"/>
            <a:ext cx="7772400" cy="5314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5" name="Rectangle 4"/>
          <p:cNvSpPr/>
          <p:nvPr/>
        </p:nvSpPr>
        <p:spPr>
          <a:xfrm>
            <a:off x="304800" y="838200"/>
            <a:ext cx="8839200" cy="3416320"/>
          </a:xfrm>
          <a:prstGeom prst="rect">
            <a:avLst/>
          </a:prstGeom>
        </p:spPr>
        <p:txBody>
          <a:bodyPr wrap="square">
            <a:spAutoFit/>
          </a:bodyPr>
          <a:lstStyle/>
          <a:p>
            <a:pPr marL="342900" indent="-342900"/>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After making analysis for the original Min. Case, the result is shown below :</a:t>
            </a:r>
          </a:p>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a:t>
            </a:r>
          </a:p>
          <a:p>
            <a:pPr marL="342900" indent="-342900"/>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a:t>
            </a:r>
          </a:p>
        </p:txBody>
      </p:sp>
      <p:sp>
        <p:nvSpPr>
          <p:cNvPr id="7" name="Rectangle 6"/>
          <p:cNvSpPr/>
          <p:nvPr/>
        </p:nvSpPr>
        <p:spPr>
          <a:xfrm>
            <a:off x="650476" y="228600"/>
            <a:ext cx="7685694" cy="523220"/>
          </a:xfrm>
          <a:prstGeom prst="rect">
            <a:avLst/>
          </a:prstGeom>
        </p:spPr>
        <p:txBody>
          <a:bodyPr wrap="none">
            <a:spAutoFit/>
          </a:bodyPr>
          <a:lstStyle/>
          <a:p>
            <a:pPr algn="ctr"/>
            <a:r>
              <a:rPr lang="en-US" sz="2800" b="1" dirty="0" smtClean="0">
                <a:solidFill>
                  <a:srgbClr val="FFFF00"/>
                </a:solidFill>
                <a:effectLst>
                  <a:glow rad="228600">
                    <a:srgbClr val="00B0F0">
                      <a:alpha val="40000"/>
                    </a:srgbClr>
                  </a:glow>
                  <a:outerShdw blurRad="38100" dist="38100" dir="2700000" algn="tl">
                    <a:srgbClr val="000000">
                      <a:alpha val="43137"/>
                    </a:srgbClr>
                  </a:outerShdw>
                </a:effectLst>
              </a:rPr>
              <a:t>Min. Case Improvement at Low Voltage Side</a:t>
            </a:r>
          </a:p>
        </p:txBody>
      </p:sp>
      <p:pic>
        <p:nvPicPr>
          <p:cNvPr id="43010" name="Picture 2"/>
          <p:cNvPicPr>
            <a:picLocks noChangeAspect="1" noChangeArrowheads="1"/>
          </p:cNvPicPr>
          <p:nvPr/>
        </p:nvPicPr>
        <p:blipFill>
          <a:blip r:embed="rId2" cstate="print"/>
          <a:srcRect/>
          <a:stretch>
            <a:fillRect/>
          </a:stretch>
        </p:blipFill>
        <p:spPr bwMode="auto">
          <a:xfrm>
            <a:off x="609600" y="1600200"/>
            <a:ext cx="8077200" cy="5076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5" name="Rectangle 4"/>
          <p:cNvSpPr/>
          <p:nvPr/>
        </p:nvSpPr>
        <p:spPr>
          <a:xfrm>
            <a:off x="304800" y="838200"/>
            <a:ext cx="8839200" cy="3416320"/>
          </a:xfrm>
          <a:prstGeom prst="rect">
            <a:avLst/>
          </a:prstGeom>
        </p:spPr>
        <p:txBody>
          <a:bodyPr wrap="square">
            <a:spAutoFit/>
          </a:bodyPr>
          <a:lstStyle/>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Swing Bus Result :</a:t>
            </a:r>
          </a:p>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Summary of total generation, loading and demand :</a:t>
            </a:r>
          </a:p>
          <a:p>
            <a:pPr marL="342900" indent="-342900"/>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a:t>
            </a:r>
          </a:p>
          <a:p>
            <a:pPr marL="342900" indent="-342900"/>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a:t>
            </a:r>
          </a:p>
        </p:txBody>
      </p:sp>
      <p:sp>
        <p:nvSpPr>
          <p:cNvPr id="7" name="Rectangle 6"/>
          <p:cNvSpPr/>
          <p:nvPr/>
        </p:nvSpPr>
        <p:spPr>
          <a:xfrm>
            <a:off x="650476" y="228600"/>
            <a:ext cx="7685694" cy="523220"/>
          </a:xfrm>
          <a:prstGeom prst="rect">
            <a:avLst/>
          </a:prstGeom>
        </p:spPr>
        <p:txBody>
          <a:bodyPr wrap="none">
            <a:spAutoFit/>
          </a:bodyPr>
          <a:lstStyle/>
          <a:p>
            <a:pPr algn="ctr"/>
            <a:r>
              <a:rPr lang="en-US" sz="2800" b="1" dirty="0" smtClean="0">
                <a:solidFill>
                  <a:srgbClr val="FFFF00"/>
                </a:solidFill>
                <a:effectLst>
                  <a:glow rad="228600">
                    <a:srgbClr val="00B0F0">
                      <a:alpha val="40000"/>
                    </a:srgbClr>
                  </a:glow>
                  <a:outerShdw blurRad="38100" dist="38100" dir="2700000" algn="tl">
                    <a:srgbClr val="000000">
                      <a:alpha val="43137"/>
                    </a:srgbClr>
                  </a:outerShdw>
                </a:effectLst>
              </a:rPr>
              <a:t>Min. Case Improvement at Low Voltage Side</a:t>
            </a:r>
          </a:p>
        </p:txBody>
      </p:sp>
      <p:pic>
        <p:nvPicPr>
          <p:cNvPr id="44034" name="Picture 2"/>
          <p:cNvPicPr>
            <a:picLocks noChangeAspect="1" noChangeArrowheads="1"/>
          </p:cNvPicPr>
          <p:nvPr/>
        </p:nvPicPr>
        <p:blipFill>
          <a:blip r:embed="rId2" cstate="print"/>
          <a:srcRect/>
          <a:stretch>
            <a:fillRect/>
          </a:stretch>
        </p:blipFill>
        <p:spPr bwMode="auto">
          <a:xfrm>
            <a:off x="1143000" y="1828800"/>
            <a:ext cx="6705600" cy="1143000"/>
          </a:xfrm>
          <a:prstGeom prst="rect">
            <a:avLst/>
          </a:prstGeom>
          <a:noFill/>
          <a:ln w="9525">
            <a:noFill/>
            <a:miter lim="800000"/>
            <a:headEnd/>
            <a:tailEnd/>
          </a:ln>
        </p:spPr>
      </p:pic>
      <p:pic>
        <p:nvPicPr>
          <p:cNvPr id="44035" name="Picture 3"/>
          <p:cNvPicPr>
            <a:picLocks noChangeAspect="1" noChangeArrowheads="1"/>
          </p:cNvPicPr>
          <p:nvPr/>
        </p:nvPicPr>
        <p:blipFill>
          <a:blip r:embed="rId3" cstate="print"/>
          <a:srcRect/>
          <a:stretch>
            <a:fillRect/>
          </a:stretch>
        </p:blipFill>
        <p:spPr bwMode="auto">
          <a:xfrm>
            <a:off x="457200" y="3581400"/>
            <a:ext cx="8077200" cy="2895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3400" y="171271"/>
            <a:ext cx="8610600" cy="1200329"/>
          </a:xfrm>
          <a:prstGeom prst="rect">
            <a:avLst/>
          </a:prstGeom>
        </p:spPr>
        <p:txBody>
          <a:bodyPr wrap="square">
            <a:spAutoFit/>
          </a:bodyPr>
          <a:lstStyle/>
          <a:p>
            <a:r>
              <a:rPr lang="en-US" dirty="0" smtClean="0">
                <a:solidFill>
                  <a:srgbClr val="B6DF89"/>
                </a:solidFill>
              </a:rPr>
              <a:t>After the analysis : the losses in the network increase more than the losses in the minimum case at the medium voltage:</a:t>
            </a:r>
          </a:p>
          <a:p>
            <a:r>
              <a:rPr lang="en-US" dirty="0" smtClean="0">
                <a:solidFill>
                  <a:srgbClr val="B6DF89"/>
                </a:solidFill>
              </a:rPr>
              <a:t>- The losses before = 0.006 MW .</a:t>
            </a:r>
          </a:p>
          <a:p>
            <a:r>
              <a:rPr lang="en-US" dirty="0" smtClean="0">
                <a:solidFill>
                  <a:srgbClr val="B6DF89"/>
                </a:solidFill>
              </a:rPr>
              <a:t>- The losses after = 0.53 MW .</a:t>
            </a:r>
            <a:endParaRPr lang="en-US" dirty="0">
              <a:solidFill>
                <a:srgbClr val="B6DF89"/>
              </a:solidFill>
            </a:endParaRPr>
          </a:p>
        </p:txBody>
      </p:sp>
      <p:pic>
        <p:nvPicPr>
          <p:cNvPr id="4" name="صورة 52"/>
          <p:cNvPicPr/>
          <p:nvPr/>
        </p:nvPicPr>
        <p:blipFill>
          <a:blip r:embed="rId2" cstate="print"/>
          <a:stretch>
            <a:fillRect/>
          </a:stretch>
        </p:blipFill>
        <p:spPr bwMode="auto">
          <a:xfrm>
            <a:off x="0" y="1295400"/>
            <a:ext cx="9144000" cy="5562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50476" y="228600"/>
            <a:ext cx="7685694" cy="523220"/>
          </a:xfrm>
          <a:prstGeom prst="rect">
            <a:avLst/>
          </a:prstGeom>
        </p:spPr>
        <p:txBody>
          <a:bodyPr wrap="none">
            <a:spAutoFit/>
          </a:bodyPr>
          <a:lstStyle/>
          <a:p>
            <a:pPr algn="ctr"/>
            <a:r>
              <a:rPr lang="en-US" sz="2800" b="1" dirty="0" smtClean="0">
                <a:solidFill>
                  <a:srgbClr val="FFFF00"/>
                </a:solidFill>
                <a:effectLst>
                  <a:glow rad="228600">
                    <a:srgbClr val="00B0F0">
                      <a:alpha val="40000"/>
                    </a:srgbClr>
                  </a:glow>
                  <a:outerShdw blurRad="38100" dist="38100" dir="2700000" algn="tl">
                    <a:srgbClr val="000000">
                      <a:alpha val="43137"/>
                    </a:srgbClr>
                  </a:outerShdw>
                </a:effectLst>
              </a:rPr>
              <a:t>Min. Case Improvement at Low Voltage Side</a:t>
            </a:r>
          </a:p>
        </p:txBody>
      </p:sp>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4" name="Rectangle 3"/>
          <p:cNvSpPr/>
          <p:nvPr/>
        </p:nvSpPr>
        <p:spPr>
          <a:xfrm>
            <a:off x="304800" y="838200"/>
            <a:ext cx="8534400" cy="461665"/>
          </a:xfrm>
          <a:prstGeom prst="rect">
            <a:avLst/>
          </a:prstGeom>
        </p:spPr>
        <p:txBody>
          <a:bodyPr wrap="square">
            <a:spAutoFit/>
          </a:bodyPr>
          <a:lstStyle/>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Increase the tap ratio of the Transformers to 2.5 % :</a:t>
            </a:r>
          </a:p>
        </p:txBody>
      </p:sp>
      <p:pic>
        <p:nvPicPr>
          <p:cNvPr id="45058" name="Picture 2"/>
          <p:cNvPicPr>
            <a:picLocks noChangeAspect="1" noChangeArrowheads="1"/>
          </p:cNvPicPr>
          <p:nvPr/>
        </p:nvPicPr>
        <p:blipFill>
          <a:blip r:embed="rId2" cstate="print"/>
          <a:srcRect/>
          <a:stretch>
            <a:fillRect/>
          </a:stretch>
        </p:blipFill>
        <p:spPr bwMode="auto">
          <a:xfrm>
            <a:off x="304800" y="1219200"/>
            <a:ext cx="8458200" cy="5410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cstate="print"/>
          <a:srcRect/>
          <a:stretch>
            <a:fillRect/>
          </a:stretch>
        </p:blipFill>
        <p:spPr bwMode="auto">
          <a:xfrm>
            <a:off x="304800" y="609600"/>
            <a:ext cx="8496944" cy="5976664"/>
          </a:xfrm>
          <a:prstGeom prst="rect">
            <a:avLst/>
          </a:prstGeom>
          <a:noFill/>
          <a:ln w="9525">
            <a:noFill/>
            <a:miter lim="800000"/>
            <a:headEnd/>
            <a:tailEnd/>
          </a:ln>
        </p:spPr>
      </p:pic>
      <p:sp>
        <p:nvSpPr>
          <p:cNvPr id="3" name="Rectangle 2"/>
          <p:cNvSpPr/>
          <p:nvPr/>
        </p:nvSpPr>
        <p:spPr>
          <a:xfrm>
            <a:off x="762000" y="76200"/>
            <a:ext cx="7848600" cy="523220"/>
          </a:xfrm>
          <a:prstGeom prst="rect">
            <a:avLst/>
          </a:prstGeom>
        </p:spPr>
        <p:txBody>
          <a:bodyPr wrap="square">
            <a:spAutoFit/>
          </a:bodyPr>
          <a:lstStyle/>
          <a:p>
            <a:pPr algn="ctr"/>
            <a:r>
              <a:rPr lang="en-US" sz="2800" b="1" dirty="0" smtClean="0">
                <a:solidFill>
                  <a:srgbClr val="FF7D7D"/>
                </a:solidFill>
                <a:effectLst>
                  <a:glow rad="228600">
                    <a:schemeClr val="accent5">
                      <a:satMod val="175000"/>
                      <a:alpha val="40000"/>
                    </a:schemeClr>
                  </a:glow>
                  <a:outerShdw blurRad="38100" dist="38100" dir="2700000" algn="tl">
                    <a:srgbClr val="000000">
                      <a:alpha val="43137"/>
                    </a:srgbClr>
                  </a:outerShdw>
                </a:effectLst>
              </a:rPr>
              <a:t>Distribution Transformer for </a:t>
            </a:r>
            <a:r>
              <a:rPr lang="en-US" sz="2800" b="1" dirty="0" err="1" smtClean="0">
                <a:solidFill>
                  <a:srgbClr val="FF7D7D"/>
                </a:solidFill>
                <a:effectLst>
                  <a:glow rad="228600">
                    <a:schemeClr val="accent5">
                      <a:satMod val="175000"/>
                      <a:alpha val="40000"/>
                    </a:schemeClr>
                  </a:glow>
                  <a:outerShdw blurRad="38100" dist="38100" dir="2700000" algn="tl">
                    <a:srgbClr val="000000">
                      <a:alpha val="43137"/>
                    </a:srgbClr>
                  </a:outerShdw>
                </a:effectLst>
              </a:rPr>
              <a:t>Aqraba</a:t>
            </a:r>
            <a:r>
              <a:rPr lang="en-US" sz="2800" b="1" dirty="0" smtClean="0">
                <a:solidFill>
                  <a:srgbClr val="FF7D7D"/>
                </a:solidFill>
                <a:effectLst>
                  <a:glow rad="228600">
                    <a:schemeClr val="accent5">
                      <a:satMod val="175000"/>
                      <a:alpha val="40000"/>
                    </a:schemeClr>
                  </a:glow>
                  <a:outerShdw blurRad="38100" dist="38100" dir="2700000" algn="tl">
                    <a:srgbClr val="000000">
                      <a:alpha val="43137"/>
                    </a:srgbClr>
                  </a:outerShdw>
                </a:effectLst>
              </a:rPr>
              <a:t> Network</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5" name="Rectangle 4"/>
          <p:cNvSpPr/>
          <p:nvPr/>
        </p:nvSpPr>
        <p:spPr>
          <a:xfrm>
            <a:off x="304800" y="1295400"/>
            <a:ext cx="8839200" cy="3416320"/>
          </a:xfrm>
          <a:prstGeom prst="rect">
            <a:avLst/>
          </a:prstGeom>
        </p:spPr>
        <p:txBody>
          <a:bodyPr wrap="square">
            <a:spAutoFit/>
          </a:bodyPr>
          <a:lstStyle/>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Swing Bus Result :</a:t>
            </a:r>
          </a:p>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Summary of total generation, loading and demand :</a:t>
            </a:r>
          </a:p>
          <a:p>
            <a:pPr marL="342900" indent="-342900"/>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a:t>
            </a:r>
          </a:p>
          <a:p>
            <a:pPr marL="342900" indent="-342900"/>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a:t>
            </a:r>
          </a:p>
        </p:txBody>
      </p:sp>
      <p:sp>
        <p:nvSpPr>
          <p:cNvPr id="7" name="Rectangle 6"/>
          <p:cNvSpPr/>
          <p:nvPr/>
        </p:nvSpPr>
        <p:spPr>
          <a:xfrm>
            <a:off x="650476" y="228600"/>
            <a:ext cx="7685694" cy="523220"/>
          </a:xfrm>
          <a:prstGeom prst="rect">
            <a:avLst/>
          </a:prstGeom>
        </p:spPr>
        <p:txBody>
          <a:bodyPr wrap="none">
            <a:spAutoFit/>
          </a:bodyPr>
          <a:lstStyle/>
          <a:p>
            <a:pPr algn="ctr"/>
            <a:r>
              <a:rPr lang="en-US" sz="2800" b="1" dirty="0" smtClean="0">
                <a:solidFill>
                  <a:srgbClr val="FFFF00"/>
                </a:solidFill>
                <a:effectLst>
                  <a:glow rad="228600">
                    <a:srgbClr val="00B0F0">
                      <a:alpha val="40000"/>
                    </a:srgbClr>
                  </a:glow>
                  <a:outerShdw blurRad="38100" dist="38100" dir="2700000" algn="tl">
                    <a:srgbClr val="000000">
                      <a:alpha val="43137"/>
                    </a:srgbClr>
                  </a:outerShdw>
                </a:effectLst>
              </a:rPr>
              <a:t>Min. Case Improvement at Low Voltage Side</a:t>
            </a:r>
          </a:p>
        </p:txBody>
      </p:sp>
      <p:sp>
        <p:nvSpPr>
          <p:cNvPr id="8" name="Rectangle 7"/>
          <p:cNvSpPr/>
          <p:nvPr/>
        </p:nvSpPr>
        <p:spPr>
          <a:xfrm>
            <a:off x="228600" y="914400"/>
            <a:ext cx="8915400" cy="461665"/>
          </a:xfrm>
          <a:prstGeom prst="rect">
            <a:avLst/>
          </a:prstGeom>
        </p:spPr>
        <p:txBody>
          <a:bodyPr wrap="square">
            <a:spAutoFit/>
          </a:bodyPr>
          <a:lstStyle/>
          <a:p>
            <a:pPr marL="342900" indent="-342900"/>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After making analysis for the Network, the result is shown below :</a:t>
            </a:r>
          </a:p>
        </p:txBody>
      </p:sp>
      <p:pic>
        <p:nvPicPr>
          <p:cNvPr id="46082" name="Picture 2"/>
          <p:cNvPicPr>
            <a:picLocks noChangeAspect="1" noChangeArrowheads="1"/>
          </p:cNvPicPr>
          <p:nvPr/>
        </p:nvPicPr>
        <p:blipFill>
          <a:blip r:embed="rId2" cstate="print"/>
          <a:srcRect/>
          <a:stretch>
            <a:fillRect/>
          </a:stretch>
        </p:blipFill>
        <p:spPr bwMode="auto">
          <a:xfrm>
            <a:off x="914400" y="2057400"/>
            <a:ext cx="7391400" cy="1371600"/>
          </a:xfrm>
          <a:prstGeom prst="rect">
            <a:avLst/>
          </a:prstGeom>
          <a:noFill/>
          <a:ln w="9525">
            <a:noFill/>
            <a:miter lim="800000"/>
            <a:headEnd/>
            <a:tailEnd/>
          </a:ln>
        </p:spPr>
      </p:pic>
      <p:pic>
        <p:nvPicPr>
          <p:cNvPr id="46083" name="Picture 3"/>
          <p:cNvPicPr>
            <a:picLocks noChangeAspect="1" noChangeArrowheads="1"/>
          </p:cNvPicPr>
          <p:nvPr/>
        </p:nvPicPr>
        <p:blipFill>
          <a:blip r:embed="rId3" cstate="print"/>
          <a:srcRect/>
          <a:stretch>
            <a:fillRect/>
          </a:stretch>
        </p:blipFill>
        <p:spPr bwMode="auto">
          <a:xfrm>
            <a:off x="304800" y="3886200"/>
            <a:ext cx="8382000" cy="2590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3400" y="228600"/>
            <a:ext cx="8610600" cy="923330"/>
          </a:xfrm>
          <a:prstGeom prst="rect">
            <a:avLst/>
          </a:prstGeom>
        </p:spPr>
        <p:txBody>
          <a:bodyPr wrap="square">
            <a:spAutoFit/>
          </a:bodyPr>
          <a:lstStyle/>
          <a:p>
            <a:r>
              <a:rPr lang="en-US" dirty="0" smtClean="0">
                <a:solidFill>
                  <a:srgbClr val="FFFF00"/>
                </a:solidFill>
              </a:rPr>
              <a:t>After changing the taps of the transformers the voltage in the consumers increased, also the voltage drop in the feeders decrease and the losses in the network decrease.</a:t>
            </a:r>
            <a:endParaRPr lang="en-US" dirty="0">
              <a:solidFill>
                <a:srgbClr val="FFFF00"/>
              </a:solidFill>
            </a:endParaRPr>
          </a:p>
        </p:txBody>
      </p:sp>
      <p:pic>
        <p:nvPicPr>
          <p:cNvPr id="4" name="صورة 52"/>
          <p:cNvPicPr/>
          <p:nvPr/>
        </p:nvPicPr>
        <p:blipFill>
          <a:blip r:embed="rId2" cstate="print"/>
          <a:stretch>
            <a:fillRect/>
          </a:stretch>
        </p:blipFill>
        <p:spPr bwMode="auto">
          <a:xfrm>
            <a:off x="0" y="1066800"/>
            <a:ext cx="9144000" cy="5791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152400"/>
            <a:ext cx="8610600" cy="584775"/>
          </a:xfrm>
          <a:prstGeom prst="rect">
            <a:avLst/>
          </a:prstGeom>
        </p:spPr>
        <p:txBody>
          <a:bodyPr wrap="square">
            <a:spAutoFit/>
          </a:bodyPr>
          <a:lstStyle/>
          <a:p>
            <a:pPr marL="342900" indent="-342900">
              <a:buFont typeface="Wingdings" pitchFamily="2" charset="2"/>
              <a:buChar char="q"/>
            </a:pPr>
            <a:r>
              <a:rPr lang="en-US" sz="32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Power Factor Improvement :</a:t>
            </a:r>
          </a:p>
        </p:txBody>
      </p:sp>
      <p:sp>
        <p:nvSpPr>
          <p:cNvPr id="3" name="Rectangle 2"/>
          <p:cNvSpPr/>
          <p:nvPr/>
        </p:nvSpPr>
        <p:spPr>
          <a:xfrm>
            <a:off x="304800" y="609600"/>
            <a:ext cx="7697941" cy="400110"/>
          </a:xfrm>
          <a:prstGeom prst="rect">
            <a:avLst/>
          </a:prstGeom>
        </p:spPr>
        <p:txBody>
          <a:bodyPr wrap="none">
            <a:spAutoFit/>
          </a:bodyPr>
          <a:lstStyle/>
          <a:p>
            <a:r>
              <a:rPr lang="en-US" sz="2000" b="1" dirty="0" smtClean="0">
                <a:solidFill>
                  <a:srgbClr val="FFFF00"/>
                </a:solidFill>
                <a:effectLst>
                  <a:glow rad="228600">
                    <a:schemeClr val="accent1">
                      <a:satMod val="175000"/>
                      <a:alpha val="40000"/>
                    </a:schemeClr>
                  </a:glow>
                  <a:outerShdw blurRad="38100" dist="38100" dir="2700000" algn="tl">
                    <a:srgbClr val="000000">
                      <a:alpha val="43137"/>
                    </a:srgbClr>
                  </a:outerShdw>
                </a:effectLst>
              </a:rPr>
              <a:t>The result of load flow after </a:t>
            </a:r>
            <a:r>
              <a:rPr lang="en-US" sz="2000" b="1" dirty="0" err="1" smtClean="0">
                <a:solidFill>
                  <a:srgbClr val="FFFF00"/>
                </a:solidFill>
                <a:effectLst>
                  <a:glow rad="228600">
                    <a:schemeClr val="accent1">
                      <a:satMod val="175000"/>
                      <a:alpha val="40000"/>
                    </a:schemeClr>
                  </a:glow>
                  <a:outerShdw blurRad="38100" dist="38100" dir="2700000" algn="tl">
                    <a:srgbClr val="000000">
                      <a:alpha val="43137"/>
                    </a:srgbClr>
                  </a:outerShdw>
                </a:effectLst>
              </a:rPr>
              <a:t>after</a:t>
            </a:r>
            <a:r>
              <a:rPr lang="en-US" sz="2000" b="1" dirty="0" smtClean="0">
                <a:solidFill>
                  <a:srgbClr val="FFFF00"/>
                </a:solidFill>
                <a:effectLst>
                  <a:glow rad="228600">
                    <a:schemeClr val="accent1">
                      <a:satMod val="175000"/>
                      <a:alpha val="40000"/>
                    </a:schemeClr>
                  </a:glow>
                  <a:outerShdw blurRad="38100" dist="38100" dir="2700000" algn="tl">
                    <a:srgbClr val="000000">
                      <a:alpha val="43137"/>
                    </a:srgbClr>
                  </a:outerShdw>
                </a:effectLst>
              </a:rPr>
              <a:t> adding the capacitor banks :</a:t>
            </a:r>
          </a:p>
        </p:txBody>
      </p:sp>
      <p:pic>
        <p:nvPicPr>
          <p:cNvPr id="47106" name="Picture 2"/>
          <p:cNvPicPr>
            <a:picLocks noChangeAspect="1" noChangeArrowheads="1"/>
          </p:cNvPicPr>
          <p:nvPr/>
        </p:nvPicPr>
        <p:blipFill>
          <a:blip r:embed="rId2" cstate="print"/>
          <a:srcRect/>
          <a:stretch>
            <a:fillRect/>
          </a:stretch>
        </p:blipFill>
        <p:spPr bwMode="auto">
          <a:xfrm>
            <a:off x="381000" y="990600"/>
            <a:ext cx="8305800" cy="5562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5" name="Rectangle 4"/>
          <p:cNvSpPr/>
          <p:nvPr/>
        </p:nvSpPr>
        <p:spPr>
          <a:xfrm>
            <a:off x="304800" y="1295400"/>
            <a:ext cx="8839200" cy="3416320"/>
          </a:xfrm>
          <a:prstGeom prst="rect">
            <a:avLst/>
          </a:prstGeom>
        </p:spPr>
        <p:txBody>
          <a:bodyPr wrap="square">
            <a:spAutoFit/>
          </a:bodyPr>
          <a:lstStyle/>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Swing Bus Result :</a:t>
            </a:r>
          </a:p>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endPar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endParaRPr>
          </a:p>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Summary of total generation, loading and demand :</a:t>
            </a:r>
          </a:p>
          <a:p>
            <a:pPr marL="342900" indent="-342900"/>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a:t>
            </a:r>
          </a:p>
          <a:p>
            <a:pPr marL="342900" indent="-342900"/>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a:t>
            </a:r>
          </a:p>
        </p:txBody>
      </p:sp>
      <p:sp>
        <p:nvSpPr>
          <p:cNvPr id="7" name="Rectangle 6"/>
          <p:cNvSpPr/>
          <p:nvPr/>
        </p:nvSpPr>
        <p:spPr>
          <a:xfrm>
            <a:off x="650476" y="228600"/>
            <a:ext cx="7685694" cy="523220"/>
          </a:xfrm>
          <a:prstGeom prst="rect">
            <a:avLst/>
          </a:prstGeom>
        </p:spPr>
        <p:txBody>
          <a:bodyPr wrap="none">
            <a:spAutoFit/>
          </a:bodyPr>
          <a:lstStyle/>
          <a:p>
            <a:pPr algn="ctr"/>
            <a:r>
              <a:rPr lang="en-US" sz="2800" b="1" dirty="0" smtClean="0">
                <a:solidFill>
                  <a:srgbClr val="FFFF00"/>
                </a:solidFill>
                <a:effectLst>
                  <a:glow rad="228600">
                    <a:srgbClr val="00B0F0">
                      <a:alpha val="40000"/>
                    </a:srgbClr>
                  </a:glow>
                  <a:outerShdw blurRad="38100" dist="38100" dir="2700000" algn="tl">
                    <a:srgbClr val="000000">
                      <a:alpha val="43137"/>
                    </a:srgbClr>
                  </a:outerShdw>
                </a:effectLst>
              </a:rPr>
              <a:t>Min. Case Improvement at Low Voltage Side</a:t>
            </a:r>
          </a:p>
        </p:txBody>
      </p:sp>
      <p:sp>
        <p:nvSpPr>
          <p:cNvPr id="8" name="Rectangle 7"/>
          <p:cNvSpPr/>
          <p:nvPr/>
        </p:nvSpPr>
        <p:spPr>
          <a:xfrm>
            <a:off x="228600" y="914400"/>
            <a:ext cx="8915400" cy="461665"/>
          </a:xfrm>
          <a:prstGeom prst="rect">
            <a:avLst/>
          </a:prstGeom>
        </p:spPr>
        <p:txBody>
          <a:bodyPr wrap="square">
            <a:spAutoFit/>
          </a:bodyPr>
          <a:lstStyle/>
          <a:p>
            <a:pPr marL="342900" indent="-342900"/>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After making analysis for the Network, the result is shown below :</a:t>
            </a:r>
          </a:p>
        </p:txBody>
      </p:sp>
      <p:pic>
        <p:nvPicPr>
          <p:cNvPr id="48130" name="Picture 2"/>
          <p:cNvPicPr>
            <a:picLocks noChangeAspect="1" noChangeArrowheads="1"/>
          </p:cNvPicPr>
          <p:nvPr/>
        </p:nvPicPr>
        <p:blipFill>
          <a:blip r:embed="rId2" cstate="print"/>
          <a:srcRect/>
          <a:stretch>
            <a:fillRect/>
          </a:stretch>
        </p:blipFill>
        <p:spPr bwMode="auto">
          <a:xfrm>
            <a:off x="1447800" y="2133600"/>
            <a:ext cx="6553200" cy="1295400"/>
          </a:xfrm>
          <a:prstGeom prst="rect">
            <a:avLst/>
          </a:prstGeom>
          <a:noFill/>
          <a:ln w="9525">
            <a:noFill/>
            <a:miter lim="800000"/>
            <a:headEnd/>
            <a:tailEnd/>
          </a:ln>
        </p:spPr>
      </p:pic>
      <p:pic>
        <p:nvPicPr>
          <p:cNvPr id="48131" name="Picture 3"/>
          <p:cNvPicPr>
            <a:picLocks noChangeAspect="1" noChangeArrowheads="1"/>
          </p:cNvPicPr>
          <p:nvPr/>
        </p:nvPicPr>
        <p:blipFill>
          <a:blip r:embed="rId3" cstate="print"/>
          <a:srcRect/>
          <a:stretch>
            <a:fillRect/>
          </a:stretch>
        </p:blipFill>
        <p:spPr bwMode="auto">
          <a:xfrm>
            <a:off x="457200" y="3886200"/>
            <a:ext cx="8153400" cy="2590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3400" y="171271"/>
            <a:ext cx="8610600" cy="1200329"/>
          </a:xfrm>
          <a:prstGeom prst="rect">
            <a:avLst/>
          </a:prstGeom>
        </p:spPr>
        <p:txBody>
          <a:bodyPr wrap="square">
            <a:spAutoFit/>
          </a:bodyPr>
          <a:lstStyle/>
          <a:p>
            <a:r>
              <a:rPr lang="en-US" dirty="0" smtClean="0">
                <a:solidFill>
                  <a:srgbClr val="FFFF00"/>
                </a:solidFill>
              </a:rPr>
              <a:t>After increasing the tap ratio and adding the capacitor banks  the losses in the network decrease</a:t>
            </a:r>
            <a:r>
              <a:rPr lang="en-US" b="1" dirty="0" smtClean="0">
                <a:solidFill>
                  <a:srgbClr val="FFFF00"/>
                </a:solidFill>
              </a:rPr>
              <a:t> </a:t>
            </a:r>
            <a:r>
              <a:rPr lang="en-US" dirty="0" smtClean="0">
                <a:solidFill>
                  <a:srgbClr val="FFFF00"/>
                </a:solidFill>
              </a:rPr>
              <a:t>:</a:t>
            </a:r>
          </a:p>
          <a:p>
            <a:r>
              <a:rPr lang="en-US" dirty="0" smtClean="0">
                <a:solidFill>
                  <a:srgbClr val="FFFF00"/>
                </a:solidFill>
              </a:rPr>
              <a:t>-</a:t>
            </a:r>
            <a:r>
              <a:rPr lang="en-US" b="1" dirty="0" smtClean="0">
                <a:solidFill>
                  <a:srgbClr val="FFFF00"/>
                </a:solidFill>
              </a:rPr>
              <a:t> </a:t>
            </a:r>
            <a:r>
              <a:rPr lang="en-US" dirty="0" smtClean="0">
                <a:solidFill>
                  <a:srgbClr val="FFFF00"/>
                </a:solidFill>
              </a:rPr>
              <a:t>The losses before= 0.053 MW.</a:t>
            </a:r>
          </a:p>
          <a:p>
            <a:r>
              <a:rPr lang="en-US" dirty="0" smtClean="0">
                <a:solidFill>
                  <a:srgbClr val="FFFF00"/>
                </a:solidFill>
              </a:rPr>
              <a:t>- The losses after=0. 050 MW .</a:t>
            </a:r>
            <a:endParaRPr lang="en-US" dirty="0">
              <a:solidFill>
                <a:srgbClr val="FFFF00"/>
              </a:solidFill>
            </a:endParaRPr>
          </a:p>
        </p:txBody>
      </p:sp>
      <p:pic>
        <p:nvPicPr>
          <p:cNvPr id="5" name="صورة 52"/>
          <p:cNvPicPr/>
          <p:nvPr/>
        </p:nvPicPr>
        <p:blipFill>
          <a:blip r:embed="rId2" cstate="print"/>
          <a:stretch>
            <a:fillRect/>
          </a:stretch>
        </p:blipFill>
        <p:spPr bwMode="auto">
          <a:xfrm>
            <a:off x="0" y="1295400"/>
            <a:ext cx="9144000" cy="5562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4" name="Rectangle 3"/>
          <p:cNvSpPr/>
          <p:nvPr/>
        </p:nvSpPr>
        <p:spPr>
          <a:xfrm>
            <a:off x="304800" y="762000"/>
            <a:ext cx="8763000" cy="461665"/>
          </a:xfrm>
          <a:prstGeom prst="rect">
            <a:avLst/>
          </a:prstGeom>
        </p:spPr>
        <p:txBody>
          <a:bodyPr wrap="square">
            <a:spAutoFit/>
          </a:bodyPr>
          <a:lstStyle/>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The voltage level improvement :</a:t>
            </a:r>
          </a:p>
        </p:txBody>
      </p:sp>
      <p:sp>
        <p:nvSpPr>
          <p:cNvPr id="6" name="Rectangle 5"/>
          <p:cNvSpPr/>
          <p:nvPr/>
        </p:nvSpPr>
        <p:spPr>
          <a:xfrm>
            <a:off x="650476" y="228600"/>
            <a:ext cx="7685694" cy="523220"/>
          </a:xfrm>
          <a:prstGeom prst="rect">
            <a:avLst/>
          </a:prstGeom>
        </p:spPr>
        <p:txBody>
          <a:bodyPr wrap="none">
            <a:spAutoFit/>
          </a:bodyPr>
          <a:lstStyle/>
          <a:p>
            <a:pPr algn="ctr"/>
            <a:r>
              <a:rPr lang="en-US" sz="2800" b="1" dirty="0" smtClean="0">
                <a:solidFill>
                  <a:srgbClr val="FFFF00"/>
                </a:solidFill>
                <a:effectLst>
                  <a:glow rad="228600">
                    <a:srgbClr val="00B0F0">
                      <a:alpha val="40000"/>
                    </a:srgbClr>
                  </a:glow>
                  <a:outerShdw blurRad="38100" dist="38100" dir="2700000" algn="tl">
                    <a:srgbClr val="000000">
                      <a:alpha val="43137"/>
                    </a:srgbClr>
                  </a:outerShdw>
                </a:effectLst>
              </a:rPr>
              <a:t>Min. Case Improvement at Low Voltage Side</a:t>
            </a:r>
          </a:p>
        </p:txBody>
      </p:sp>
      <p:pic>
        <p:nvPicPr>
          <p:cNvPr id="49154" name="Picture 2"/>
          <p:cNvPicPr>
            <a:picLocks noChangeAspect="1" noChangeArrowheads="1"/>
          </p:cNvPicPr>
          <p:nvPr/>
        </p:nvPicPr>
        <p:blipFill>
          <a:blip r:embed="rId2" cstate="print"/>
          <a:srcRect/>
          <a:stretch>
            <a:fillRect/>
          </a:stretch>
        </p:blipFill>
        <p:spPr bwMode="auto">
          <a:xfrm>
            <a:off x="457200" y="1143000"/>
            <a:ext cx="8229600" cy="5334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4" name="Rectangle 3"/>
          <p:cNvSpPr/>
          <p:nvPr/>
        </p:nvSpPr>
        <p:spPr>
          <a:xfrm>
            <a:off x="304800" y="914400"/>
            <a:ext cx="8610600" cy="461665"/>
          </a:xfrm>
          <a:prstGeom prst="rect">
            <a:avLst/>
          </a:prstGeom>
        </p:spPr>
        <p:txBody>
          <a:bodyPr wrap="square">
            <a:spAutoFit/>
          </a:bodyPr>
          <a:lstStyle/>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Swing Bus Result :</a:t>
            </a:r>
          </a:p>
        </p:txBody>
      </p:sp>
      <p:sp>
        <p:nvSpPr>
          <p:cNvPr id="6" name="Rectangle 5"/>
          <p:cNvSpPr/>
          <p:nvPr/>
        </p:nvSpPr>
        <p:spPr>
          <a:xfrm>
            <a:off x="381000" y="2971800"/>
            <a:ext cx="8153400" cy="461665"/>
          </a:xfrm>
          <a:prstGeom prst="rect">
            <a:avLst/>
          </a:prstGeom>
        </p:spPr>
        <p:txBody>
          <a:bodyPr wrap="square">
            <a:spAutoFit/>
          </a:bodyPr>
          <a:lstStyle/>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Summary of total generation, loading and demand :</a:t>
            </a:r>
          </a:p>
        </p:txBody>
      </p:sp>
      <p:sp>
        <p:nvSpPr>
          <p:cNvPr id="8" name="Rectangle 7"/>
          <p:cNvSpPr/>
          <p:nvPr/>
        </p:nvSpPr>
        <p:spPr>
          <a:xfrm>
            <a:off x="650476" y="228600"/>
            <a:ext cx="7685694" cy="523220"/>
          </a:xfrm>
          <a:prstGeom prst="rect">
            <a:avLst/>
          </a:prstGeom>
        </p:spPr>
        <p:txBody>
          <a:bodyPr wrap="none">
            <a:spAutoFit/>
          </a:bodyPr>
          <a:lstStyle/>
          <a:p>
            <a:pPr algn="ctr"/>
            <a:r>
              <a:rPr lang="en-US" sz="2800" b="1" dirty="0" smtClean="0">
                <a:solidFill>
                  <a:srgbClr val="FFFF00"/>
                </a:solidFill>
                <a:effectLst>
                  <a:glow rad="228600">
                    <a:srgbClr val="00B0F0">
                      <a:alpha val="40000"/>
                    </a:srgbClr>
                  </a:glow>
                  <a:outerShdw blurRad="38100" dist="38100" dir="2700000" algn="tl">
                    <a:srgbClr val="000000">
                      <a:alpha val="43137"/>
                    </a:srgbClr>
                  </a:outerShdw>
                </a:effectLst>
              </a:rPr>
              <a:t>Min. Case Improvement at Low Voltage Side</a:t>
            </a:r>
          </a:p>
        </p:txBody>
      </p:sp>
      <p:pic>
        <p:nvPicPr>
          <p:cNvPr id="50178" name="Picture 2"/>
          <p:cNvPicPr>
            <a:picLocks noChangeAspect="1" noChangeArrowheads="1"/>
          </p:cNvPicPr>
          <p:nvPr/>
        </p:nvPicPr>
        <p:blipFill>
          <a:blip r:embed="rId2" cstate="print"/>
          <a:srcRect/>
          <a:stretch>
            <a:fillRect/>
          </a:stretch>
        </p:blipFill>
        <p:spPr bwMode="auto">
          <a:xfrm>
            <a:off x="1219200" y="1447800"/>
            <a:ext cx="6781800" cy="1371600"/>
          </a:xfrm>
          <a:prstGeom prst="rect">
            <a:avLst/>
          </a:prstGeom>
          <a:noFill/>
          <a:ln w="9525">
            <a:noFill/>
            <a:miter lim="800000"/>
            <a:headEnd/>
            <a:tailEnd/>
          </a:ln>
        </p:spPr>
      </p:pic>
      <p:pic>
        <p:nvPicPr>
          <p:cNvPr id="50179" name="Picture 3"/>
          <p:cNvPicPr>
            <a:picLocks noChangeAspect="1" noChangeArrowheads="1"/>
          </p:cNvPicPr>
          <p:nvPr/>
        </p:nvPicPr>
        <p:blipFill>
          <a:blip r:embed="rId3" cstate="print"/>
          <a:srcRect/>
          <a:stretch>
            <a:fillRect/>
          </a:stretch>
        </p:blipFill>
        <p:spPr bwMode="auto">
          <a:xfrm>
            <a:off x="457200" y="3429000"/>
            <a:ext cx="8077200" cy="304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3400" y="171271"/>
            <a:ext cx="8610600" cy="1200329"/>
          </a:xfrm>
          <a:prstGeom prst="rect">
            <a:avLst/>
          </a:prstGeom>
        </p:spPr>
        <p:txBody>
          <a:bodyPr wrap="square">
            <a:spAutoFit/>
          </a:bodyPr>
          <a:lstStyle/>
          <a:p>
            <a:r>
              <a:rPr lang="en-US" dirty="0" smtClean="0">
                <a:solidFill>
                  <a:srgbClr val="FFFF00"/>
                </a:solidFill>
              </a:rPr>
              <a:t>After adding the capacitor banks  the losses in the network decrease :</a:t>
            </a:r>
          </a:p>
          <a:p>
            <a:r>
              <a:rPr lang="en-US" dirty="0" smtClean="0">
                <a:solidFill>
                  <a:srgbClr val="FFFF00"/>
                </a:solidFill>
              </a:rPr>
              <a:t>- The losses in the original case = 0.053 MW.</a:t>
            </a:r>
          </a:p>
          <a:p>
            <a:r>
              <a:rPr lang="en-US" dirty="0" smtClean="0">
                <a:solidFill>
                  <a:srgbClr val="FFFF00"/>
                </a:solidFill>
              </a:rPr>
              <a:t>- The losses after = 0.050 MW.</a:t>
            </a:r>
          </a:p>
          <a:p>
            <a:r>
              <a:rPr lang="en-US" dirty="0" smtClean="0">
                <a:solidFill>
                  <a:srgbClr val="FFFF00"/>
                </a:solidFill>
              </a:rPr>
              <a:t>The voltage level in some buses increase</a:t>
            </a:r>
            <a:r>
              <a:rPr lang="en-US" b="1" dirty="0" smtClean="0">
                <a:solidFill>
                  <a:srgbClr val="FFFF00"/>
                </a:solidFill>
              </a:rPr>
              <a:t>.</a:t>
            </a:r>
            <a:endParaRPr lang="en-US" dirty="0">
              <a:solidFill>
                <a:srgbClr val="FFFF00"/>
              </a:solidFill>
            </a:endParaRPr>
          </a:p>
        </p:txBody>
      </p:sp>
      <p:pic>
        <p:nvPicPr>
          <p:cNvPr id="4" name="صورة 52"/>
          <p:cNvPicPr/>
          <p:nvPr/>
        </p:nvPicPr>
        <p:blipFill>
          <a:blip r:embed="rId2" cstate="print"/>
          <a:stretch>
            <a:fillRect/>
          </a:stretch>
        </p:blipFill>
        <p:spPr bwMode="auto">
          <a:xfrm>
            <a:off x="0" y="1295400"/>
            <a:ext cx="9144000" cy="5562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61838" y="115669"/>
            <a:ext cx="5262979" cy="646331"/>
          </a:xfrm>
          <a:prstGeom prst="rect">
            <a:avLst/>
          </a:prstGeom>
        </p:spPr>
        <p:txBody>
          <a:bodyPr wrap="none">
            <a:spAutoFit/>
          </a:bodyPr>
          <a:lstStyle/>
          <a:p>
            <a:pPr algn="ctr"/>
            <a:r>
              <a:rPr lang="en-US" sz="3600" b="1" dirty="0" smtClean="0">
                <a:solidFill>
                  <a:srgbClr val="FFFF00"/>
                </a:solidFill>
                <a:effectLst>
                  <a:glow rad="228600">
                    <a:srgbClr val="00B0F0">
                      <a:alpha val="40000"/>
                    </a:srgbClr>
                  </a:glow>
                  <a:outerShdw blurRad="38100" dist="38100" dir="2700000" algn="tl">
                    <a:srgbClr val="000000">
                      <a:alpha val="43137"/>
                    </a:srgbClr>
                  </a:outerShdw>
                </a:effectLst>
              </a:rPr>
              <a:t>The Economical Study </a:t>
            </a:r>
          </a:p>
        </p:txBody>
      </p:sp>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6" name="Rectangle 5"/>
          <p:cNvSpPr/>
          <p:nvPr/>
        </p:nvSpPr>
        <p:spPr>
          <a:xfrm>
            <a:off x="304800" y="762000"/>
            <a:ext cx="8610600" cy="461665"/>
          </a:xfrm>
          <a:prstGeom prst="rect">
            <a:avLst/>
          </a:prstGeom>
        </p:spPr>
        <p:txBody>
          <a:bodyPr wrap="square">
            <a:spAutoFit/>
          </a:bodyPr>
          <a:lstStyle/>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Saving in Penalties: </a:t>
            </a:r>
          </a:p>
        </p:txBody>
      </p:sp>
      <p:sp>
        <p:nvSpPr>
          <p:cNvPr id="5120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pic>
        <p:nvPicPr>
          <p:cNvPr id="51204" name="Picture 4"/>
          <p:cNvPicPr>
            <a:picLocks noChangeAspect="1" noChangeArrowheads="1"/>
          </p:cNvPicPr>
          <p:nvPr/>
        </p:nvPicPr>
        <p:blipFill>
          <a:blip r:embed="rId2" cstate="print"/>
          <a:srcRect/>
          <a:stretch>
            <a:fillRect/>
          </a:stretch>
        </p:blipFill>
        <p:spPr bwMode="auto">
          <a:xfrm>
            <a:off x="1219200" y="1143000"/>
            <a:ext cx="6324600" cy="5486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61838" y="115669"/>
            <a:ext cx="5262979" cy="646331"/>
          </a:xfrm>
          <a:prstGeom prst="rect">
            <a:avLst/>
          </a:prstGeom>
        </p:spPr>
        <p:txBody>
          <a:bodyPr wrap="none">
            <a:spAutoFit/>
          </a:bodyPr>
          <a:lstStyle/>
          <a:p>
            <a:pPr algn="ctr"/>
            <a:r>
              <a:rPr lang="en-US" sz="3600" b="1" dirty="0" smtClean="0">
                <a:solidFill>
                  <a:srgbClr val="FFFF00"/>
                </a:solidFill>
                <a:effectLst>
                  <a:glow rad="228600">
                    <a:srgbClr val="00B0F0">
                      <a:alpha val="40000"/>
                    </a:srgbClr>
                  </a:glow>
                  <a:outerShdw blurRad="38100" dist="38100" dir="2700000" algn="tl">
                    <a:srgbClr val="000000">
                      <a:alpha val="43137"/>
                    </a:srgbClr>
                  </a:outerShdw>
                </a:effectLst>
              </a:rPr>
              <a:t>The Economical Study </a:t>
            </a:r>
          </a:p>
        </p:txBody>
      </p:sp>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4" name="Rectangle 3"/>
          <p:cNvSpPr/>
          <p:nvPr/>
        </p:nvSpPr>
        <p:spPr>
          <a:xfrm>
            <a:off x="304800" y="762000"/>
            <a:ext cx="8610600" cy="461665"/>
          </a:xfrm>
          <a:prstGeom prst="rect">
            <a:avLst/>
          </a:prstGeom>
        </p:spPr>
        <p:txBody>
          <a:bodyPr wrap="square">
            <a:spAutoFit/>
          </a:bodyPr>
          <a:lstStyle/>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Saving in Losses: </a:t>
            </a:r>
          </a:p>
        </p:txBody>
      </p:sp>
      <p:pic>
        <p:nvPicPr>
          <p:cNvPr id="104450" name="Picture 2"/>
          <p:cNvPicPr>
            <a:picLocks noChangeAspect="1" noChangeArrowheads="1"/>
          </p:cNvPicPr>
          <p:nvPr/>
        </p:nvPicPr>
        <p:blipFill>
          <a:blip r:embed="rId2" cstate="print"/>
          <a:srcRect/>
          <a:stretch>
            <a:fillRect/>
          </a:stretch>
        </p:blipFill>
        <p:spPr bwMode="auto">
          <a:xfrm>
            <a:off x="914400" y="1219200"/>
            <a:ext cx="7315200" cy="5334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228600"/>
            <a:ext cx="8494825" cy="646331"/>
          </a:xfrm>
          <a:prstGeom prst="rect">
            <a:avLst/>
          </a:prstGeom>
        </p:spPr>
        <p:txBody>
          <a:bodyPr wrap="none">
            <a:spAutoFit/>
          </a:bodyPr>
          <a:lstStyle/>
          <a:p>
            <a:pPr algn="ctr"/>
            <a:r>
              <a:rPr lang="en-US" sz="3600" b="1" dirty="0" smtClean="0">
                <a:solidFill>
                  <a:srgbClr val="FFFF00"/>
                </a:solidFill>
                <a:effectLst>
                  <a:glow rad="228600">
                    <a:srgbClr val="00B0F0">
                      <a:alpha val="40000"/>
                    </a:srgbClr>
                  </a:glow>
                  <a:outerShdw blurRad="38100" dist="38100" dir="2700000" algn="tl">
                    <a:srgbClr val="000000">
                      <a:alpha val="43137"/>
                    </a:srgbClr>
                  </a:outerShdw>
                </a:effectLst>
              </a:rPr>
              <a:t>The Length of the Transmission Lines</a:t>
            </a:r>
          </a:p>
        </p:txBody>
      </p:sp>
      <p:cxnSp>
        <p:nvCxnSpPr>
          <p:cNvPr id="3" name="Straight Connector 2"/>
          <p:cNvCxnSpPr/>
          <p:nvPr/>
        </p:nvCxnSpPr>
        <p:spPr>
          <a:xfrm>
            <a:off x="381000" y="9144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4" name="Rectangle 3"/>
          <p:cNvSpPr/>
          <p:nvPr/>
        </p:nvSpPr>
        <p:spPr>
          <a:xfrm>
            <a:off x="304800" y="990600"/>
            <a:ext cx="8839200" cy="892552"/>
          </a:xfrm>
          <a:prstGeom prst="rect">
            <a:avLst/>
          </a:prstGeom>
        </p:spPr>
        <p:txBody>
          <a:bodyPr wrap="square">
            <a:spAutoFit/>
          </a:bodyPr>
          <a:lstStyle/>
          <a:p>
            <a:pPr marL="342900" indent="-342900"/>
            <a:r>
              <a:rPr lang="en-US" sz="28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a:t>
            </a: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To determine the length for each transmission line, we use a MAP for </a:t>
            </a:r>
            <a:r>
              <a:rPr lang="en-US" sz="2400" b="1" i="1" dirty="0" err="1"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Aqraba</a:t>
            </a: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Village by using </a:t>
            </a:r>
            <a:r>
              <a:rPr lang="en-US" sz="2400" b="1" i="1" dirty="0" err="1"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AutoCAd</a:t>
            </a: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software program :</a:t>
            </a:r>
          </a:p>
        </p:txBody>
      </p:sp>
      <p:pic>
        <p:nvPicPr>
          <p:cNvPr id="5" name="Picture 4" descr="E:\Untitطكمنتالهعالled.jpg"/>
          <p:cNvPicPr/>
          <p:nvPr/>
        </p:nvPicPr>
        <p:blipFill>
          <a:blip r:embed="rId2" cstate="print"/>
          <a:srcRect/>
          <a:stretch>
            <a:fillRect/>
          </a:stretch>
        </p:blipFill>
        <p:spPr bwMode="auto">
          <a:xfrm>
            <a:off x="228600" y="1828800"/>
            <a:ext cx="8686800" cy="480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61838" y="115669"/>
            <a:ext cx="5262979" cy="646331"/>
          </a:xfrm>
          <a:prstGeom prst="rect">
            <a:avLst/>
          </a:prstGeom>
        </p:spPr>
        <p:txBody>
          <a:bodyPr wrap="none">
            <a:spAutoFit/>
          </a:bodyPr>
          <a:lstStyle/>
          <a:p>
            <a:pPr algn="ctr"/>
            <a:r>
              <a:rPr lang="en-US" sz="3600" b="1" dirty="0" smtClean="0">
                <a:solidFill>
                  <a:srgbClr val="FFFF00"/>
                </a:solidFill>
                <a:effectLst>
                  <a:glow rad="228600">
                    <a:srgbClr val="00B0F0">
                      <a:alpha val="40000"/>
                    </a:srgbClr>
                  </a:glow>
                  <a:outerShdw blurRad="38100" dist="38100" dir="2700000" algn="tl">
                    <a:srgbClr val="000000">
                      <a:alpha val="43137"/>
                    </a:srgbClr>
                  </a:outerShdw>
                </a:effectLst>
              </a:rPr>
              <a:t>The Economical Study </a:t>
            </a:r>
          </a:p>
        </p:txBody>
      </p:sp>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4" name="Rectangle 3"/>
          <p:cNvSpPr/>
          <p:nvPr/>
        </p:nvSpPr>
        <p:spPr>
          <a:xfrm>
            <a:off x="304800" y="762000"/>
            <a:ext cx="8610600" cy="461665"/>
          </a:xfrm>
          <a:prstGeom prst="rect">
            <a:avLst/>
          </a:prstGeom>
        </p:spPr>
        <p:txBody>
          <a:bodyPr wrap="square">
            <a:spAutoFit/>
          </a:bodyPr>
          <a:lstStyle/>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Simple Pay Back Period :</a:t>
            </a:r>
          </a:p>
        </p:txBody>
      </p:sp>
      <p:pic>
        <p:nvPicPr>
          <p:cNvPr id="6" name="Picture 2"/>
          <p:cNvPicPr>
            <a:picLocks noChangeAspect="1" noChangeArrowheads="1"/>
          </p:cNvPicPr>
          <p:nvPr/>
        </p:nvPicPr>
        <p:blipFill>
          <a:blip r:embed="rId2" cstate="print"/>
          <a:srcRect/>
          <a:stretch>
            <a:fillRect/>
          </a:stretch>
        </p:blipFill>
        <p:spPr bwMode="auto">
          <a:xfrm>
            <a:off x="609600" y="1295400"/>
            <a:ext cx="7924800" cy="5181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7578" y="115669"/>
            <a:ext cx="7691529" cy="584775"/>
          </a:xfrm>
          <a:prstGeom prst="rect">
            <a:avLst/>
          </a:prstGeom>
        </p:spPr>
        <p:txBody>
          <a:bodyPr wrap="none">
            <a:spAutoFit/>
          </a:bodyPr>
          <a:lstStyle/>
          <a:p>
            <a:pPr algn="ctr"/>
            <a:r>
              <a:rPr lang="en-US" sz="3200" b="1" dirty="0" smtClean="0">
                <a:solidFill>
                  <a:srgbClr val="FFFF00"/>
                </a:solidFill>
                <a:effectLst>
                  <a:glow rad="228600">
                    <a:srgbClr val="00B0F0">
                      <a:alpha val="40000"/>
                    </a:srgbClr>
                  </a:glow>
                  <a:outerShdw blurRad="38100" dist="38100" dir="2700000" algn="tl">
                    <a:srgbClr val="000000">
                      <a:alpha val="43137"/>
                    </a:srgbClr>
                  </a:outerShdw>
                </a:effectLst>
              </a:rPr>
              <a:t>Sag &amp; Tension Problem in the Network</a:t>
            </a:r>
          </a:p>
        </p:txBody>
      </p:sp>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4" name="Rectangle 3"/>
          <p:cNvSpPr/>
          <p:nvPr/>
        </p:nvSpPr>
        <p:spPr>
          <a:xfrm>
            <a:off x="304800" y="762000"/>
            <a:ext cx="8610600" cy="461665"/>
          </a:xfrm>
          <a:prstGeom prst="rect">
            <a:avLst/>
          </a:prstGeom>
        </p:spPr>
        <p:txBody>
          <a:bodyPr wrap="square">
            <a:spAutoFit/>
          </a:bodyPr>
          <a:lstStyle/>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Calculations of Sag (in general ) : </a:t>
            </a:r>
          </a:p>
        </p:txBody>
      </p:sp>
      <p:pic>
        <p:nvPicPr>
          <p:cNvPr id="5" name="Picture 4"/>
          <p:cNvPicPr/>
          <p:nvPr/>
        </p:nvPicPr>
        <p:blipFill>
          <a:blip r:embed="rId2" cstate="print"/>
          <a:srcRect/>
          <a:stretch>
            <a:fillRect/>
          </a:stretch>
        </p:blipFill>
        <p:spPr bwMode="auto">
          <a:xfrm>
            <a:off x="5029200" y="1524000"/>
            <a:ext cx="3886200" cy="2514600"/>
          </a:xfrm>
          <a:prstGeom prst="rect">
            <a:avLst/>
          </a:prstGeom>
          <a:noFill/>
          <a:ln w="9525">
            <a:noFill/>
            <a:miter lim="800000"/>
            <a:headEnd/>
            <a:tailEnd/>
          </a:ln>
        </p:spPr>
      </p:pic>
      <p:pic>
        <p:nvPicPr>
          <p:cNvPr id="126978" name="Picture 2"/>
          <p:cNvPicPr>
            <a:picLocks noChangeAspect="1" noChangeArrowheads="1"/>
          </p:cNvPicPr>
          <p:nvPr/>
        </p:nvPicPr>
        <p:blipFill>
          <a:blip r:embed="rId3" cstate="print"/>
          <a:srcRect/>
          <a:stretch>
            <a:fillRect/>
          </a:stretch>
        </p:blipFill>
        <p:spPr bwMode="auto">
          <a:xfrm>
            <a:off x="381000" y="1981200"/>
            <a:ext cx="3922776" cy="838200"/>
          </a:xfrm>
          <a:prstGeom prst="rect">
            <a:avLst/>
          </a:prstGeom>
          <a:noFill/>
          <a:ln w="9525">
            <a:noFill/>
            <a:miter lim="800000"/>
            <a:headEnd/>
            <a:tailEnd/>
          </a:ln>
        </p:spPr>
      </p:pic>
      <p:sp>
        <p:nvSpPr>
          <p:cNvPr id="126982" name="Rectangle 6"/>
          <p:cNvSpPr>
            <a:spLocks noChangeArrowheads="1"/>
          </p:cNvSpPr>
          <p:nvPr/>
        </p:nvSpPr>
        <p:spPr bwMode="auto">
          <a:xfrm>
            <a:off x="-131550" y="2819400"/>
            <a:ext cx="599895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    l = Length of span</a:t>
            </a:r>
            <a:endParaRPr kumimoji="0" lang="en-US" sz="2000" b="0" i="0" u="none" strike="noStrike" cap="none" normalizeH="0" baseline="0" dirty="0" smtClean="0">
              <a:ln>
                <a:noFill/>
              </a:ln>
              <a:solidFill>
                <a:srgbClr val="FFFF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    Wt = total weight per unit length of conductor</a:t>
            </a:r>
            <a:endParaRPr kumimoji="0" lang="en-US" sz="2000" b="0" i="0" u="none" strike="noStrike" cap="none" normalizeH="0" baseline="0" dirty="0" smtClean="0">
              <a:ln>
                <a:noFill/>
              </a:ln>
              <a:solidFill>
                <a:srgbClr val="FFFF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    T = Tension in the conductor.</a:t>
            </a:r>
            <a:endParaRPr kumimoji="0" lang="en-US" sz="2000" b="0" i="0" u="none" strike="noStrike" cap="none" normalizeH="0" baseline="0" dirty="0" smtClean="0">
              <a:ln>
                <a:noFill/>
              </a:ln>
              <a:solidFill>
                <a:srgbClr val="FFFF00"/>
              </a:solidFill>
              <a:effectLst/>
              <a:latin typeface="Arial" pitchFamily="34" charset="0"/>
              <a:cs typeface="Arial" pitchFamily="34" charset="0"/>
            </a:endParaRPr>
          </a:p>
        </p:txBody>
      </p:sp>
      <p:pic>
        <p:nvPicPr>
          <p:cNvPr id="126984" name="Picture 8"/>
          <p:cNvPicPr>
            <a:picLocks noChangeAspect="1" noChangeArrowheads="1"/>
          </p:cNvPicPr>
          <p:nvPr/>
        </p:nvPicPr>
        <p:blipFill>
          <a:blip r:embed="rId4" cstate="print"/>
          <a:srcRect/>
          <a:stretch>
            <a:fillRect/>
          </a:stretch>
        </p:blipFill>
        <p:spPr bwMode="auto">
          <a:xfrm>
            <a:off x="381000" y="3962400"/>
            <a:ext cx="3331029" cy="457200"/>
          </a:xfrm>
          <a:prstGeom prst="rect">
            <a:avLst/>
          </a:prstGeom>
          <a:noFill/>
          <a:ln w="9525">
            <a:noFill/>
            <a:miter lim="800000"/>
            <a:headEnd/>
            <a:tailEnd/>
          </a:ln>
        </p:spPr>
      </p:pic>
      <p:sp>
        <p:nvSpPr>
          <p:cNvPr id="126985" name="Rectangle 9"/>
          <p:cNvSpPr>
            <a:spLocks noChangeArrowheads="1"/>
          </p:cNvSpPr>
          <p:nvPr/>
        </p:nvSpPr>
        <p:spPr bwMode="auto">
          <a:xfrm>
            <a:off x="430415" y="4696361"/>
            <a:ext cx="4522585" cy="132343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Tx/>
              <a:buNone/>
              <a:tabLst>
                <a:tab pos="1019175" algn="l"/>
              </a:tabLst>
            </a:pPr>
            <a:r>
              <a:rPr kumimoji="0" lang="en-US" sz="2000" b="0"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W = weight of conductor per unit length</a:t>
            </a:r>
            <a:endParaRPr kumimoji="0" lang="en-US" sz="2000" b="0" i="0" u="none" strike="noStrike" cap="none" normalizeH="0" baseline="0" dirty="0" smtClean="0">
              <a:ln>
                <a:noFill/>
              </a:ln>
              <a:solidFill>
                <a:srgbClr val="FFFF00"/>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tab pos="1019175" algn="l"/>
              </a:tabLst>
            </a:pPr>
            <a:r>
              <a:rPr kumimoji="0" lang="en-US" sz="2000" b="0"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err="1" smtClean="0">
                <a:ln>
                  <a:noFill/>
                </a:ln>
                <a:solidFill>
                  <a:srgbClr val="FFFF00"/>
                </a:solidFill>
                <a:effectLst/>
                <a:latin typeface="Times Roman"/>
                <a:ea typeface="Calibri" pitchFamily="34" charset="0"/>
                <a:cs typeface="Arial" pitchFamily="34" charset="0"/>
              </a:rPr>
              <a:t>Wi</a:t>
            </a:r>
            <a:r>
              <a:rPr kumimoji="0" lang="en-US" sz="2000" b="0" i="0" u="none" strike="noStrike" cap="none" normalizeH="0" baseline="0" dirty="0" smtClean="0">
                <a:ln>
                  <a:noFill/>
                </a:ln>
                <a:solidFill>
                  <a:srgbClr val="FFFF00"/>
                </a:solidFill>
                <a:effectLst/>
                <a:latin typeface="Times Roman"/>
                <a:ea typeface="Calibri" pitchFamily="34" charset="0"/>
                <a:cs typeface="Arial" pitchFamily="34" charset="0"/>
              </a:rPr>
              <a:t> = weight of ice per unit length</a:t>
            </a:r>
            <a:endParaRPr kumimoji="0" lang="en-US" sz="2000" b="0" i="0" u="none" strike="noStrike" cap="none" normalizeH="0" baseline="0" dirty="0" smtClean="0">
              <a:ln>
                <a:noFill/>
              </a:ln>
              <a:solidFill>
                <a:srgbClr val="FFFF00"/>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tab pos="1019175" algn="l"/>
              </a:tabLst>
            </a:pPr>
            <a:r>
              <a:rPr kumimoji="0" lang="en-US" sz="2000" b="0" i="0" u="none" strike="noStrike" cap="none" normalizeH="0" baseline="0" dirty="0" smtClean="0">
                <a:ln>
                  <a:noFill/>
                </a:ln>
                <a:solidFill>
                  <a:srgbClr val="FFFF00"/>
                </a:solidFill>
                <a:effectLst/>
                <a:latin typeface="Times Roman"/>
                <a:ea typeface="Calibri" pitchFamily="34" charset="0"/>
                <a:cs typeface="Arial" pitchFamily="34" charset="0"/>
              </a:rPr>
              <a:t>                      </a:t>
            </a:r>
            <a:endParaRPr kumimoji="0" lang="en-US" sz="2000" b="0" i="0" u="none" strike="noStrike" cap="none" normalizeH="0" baseline="0" dirty="0" smtClean="0">
              <a:ln>
                <a:noFill/>
              </a:ln>
              <a:solidFill>
                <a:srgbClr val="FFFF00"/>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tab pos="1019175" algn="l"/>
              </a:tabLst>
            </a:pPr>
            <a:r>
              <a:rPr kumimoji="0" lang="en-US" sz="2000" b="0"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err="1" smtClean="0">
                <a:ln>
                  <a:noFill/>
                </a:ln>
                <a:solidFill>
                  <a:srgbClr val="FFFF00"/>
                </a:solidFill>
                <a:effectLst/>
                <a:latin typeface="Times New Roman" pitchFamily="18" charset="0"/>
                <a:ea typeface="Calibri" pitchFamily="34" charset="0"/>
                <a:cs typeface="Times New Roman" pitchFamily="18" charset="0"/>
              </a:rPr>
              <a:t>Ww</a:t>
            </a:r>
            <a:r>
              <a:rPr kumimoji="0" lang="en-US" sz="2000" b="0"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 =  wind force per unit lengt</a:t>
            </a:r>
            <a:r>
              <a:rPr kumimoji="0" lang="en-US" altLang="ja-JP" sz="2000" b="0" i="0" u="none" strike="noStrike" cap="none" normalizeH="0" baseline="0" dirty="0" smtClean="0">
                <a:ln>
                  <a:noFill/>
                </a:ln>
                <a:solidFill>
                  <a:srgbClr val="FFFF00"/>
                </a:solidFill>
                <a:effectLst/>
                <a:latin typeface="Arial" pitchFamily="34" charset="0"/>
                <a:ea typeface="Calibri" pitchFamily="34" charset="0"/>
                <a:cs typeface="Arial" pitchFamily="34" charset="0"/>
              </a:rPr>
              <a:t>h</a:t>
            </a:r>
            <a:endParaRPr kumimoji="0" lang="en-US" altLang="ja-JP" sz="2000" b="0" i="0" u="none" strike="noStrike" cap="none" normalizeH="0" baseline="0" dirty="0" smtClean="0">
              <a:ln>
                <a:noFill/>
              </a:ln>
              <a:solidFill>
                <a:srgbClr val="FFFF00"/>
              </a:solidFill>
              <a:effectLst/>
              <a:latin typeface="Arial" pitchFamily="34" charset="0"/>
              <a:cs typeface="Arial" pitchFamily="34" charset="0"/>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7578" y="115669"/>
            <a:ext cx="7691529" cy="584775"/>
          </a:xfrm>
          <a:prstGeom prst="rect">
            <a:avLst/>
          </a:prstGeom>
        </p:spPr>
        <p:txBody>
          <a:bodyPr wrap="none">
            <a:spAutoFit/>
          </a:bodyPr>
          <a:lstStyle/>
          <a:p>
            <a:pPr algn="ctr"/>
            <a:r>
              <a:rPr lang="en-US" sz="3200" b="1" dirty="0" smtClean="0">
                <a:solidFill>
                  <a:srgbClr val="FFFF00"/>
                </a:solidFill>
                <a:effectLst>
                  <a:glow rad="228600">
                    <a:srgbClr val="00B0F0">
                      <a:alpha val="40000"/>
                    </a:srgbClr>
                  </a:glow>
                  <a:outerShdw blurRad="38100" dist="38100" dir="2700000" algn="tl">
                    <a:srgbClr val="000000">
                      <a:alpha val="43137"/>
                    </a:srgbClr>
                  </a:outerShdw>
                </a:effectLst>
              </a:rPr>
              <a:t>Sag &amp; Tension Problem in the Network</a:t>
            </a:r>
          </a:p>
        </p:txBody>
      </p:sp>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4" name="Rectangle 3"/>
          <p:cNvSpPr/>
          <p:nvPr/>
        </p:nvSpPr>
        <p:spPr>
          <a:xfrm>
            <a:off x="304800" y="762000"/>
            <a:ext cx="8610600" cy="461665"/>
          </a:xfrm>
          <a:prstGeom prst="rect">
            <a:avLst/>
          </a:prstGeom>
        </p:spPr>
        <p:txBody>
          <a:bodyPr wrap="square">
            <a:spAutoFit/>
          </a:bodyPr>
          <a:lstStyle/>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The Problem :</a:t>
            </a:r>
          </a:p>
        </p:txBody>
      </p:sp>
      <p:sp>
        <p:nvSpPr>
          <p:cNvPr id="128001" name="Rectangle 1"/>
          <p:cNvSpPr>
            <a:spLocks noChangeArrowheads="1"/>
          </p:cNvSpPr>
          <p:nvPr/>
        </p:nvSpPr>
        <p:spPr bwMode="auto">
          <a:xfrm flipH="1">
            <a:off x="381000" y="1435387"/>
            <a:ext cx="8458200" cy="24622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rgbClr val="B6DF89"/>
                </a:solidFill>
                <a:effectLst/>
                <a:latin typeface="Times New Roman" pitchFamily="18" charset="0"/>
                <a:ea typeface="Calibri" pitchFamily="34" charset="0"/>
                <a:cs typeface="Times New Roman" pitchFamily="18" charset="0"/>
              </a:rPr>
              <a:t>The problem lies in the poor and an error in the estimation of the amount of sag when designing and extension for overhead lines in some areas, where the amount of sag was not enough, and in the last winter, a large amount of snow and low degrees of temperature  led to a contraction in the tensile strength of the </a:t>
            </a:r>
            <a:r>
              <a:rPr kumimoji="0" lang="en-US" sz="2200" b="1" i="0" u="none" strike="noStrike" cap="none" normalizeH="0" baseline="0" dirty="0" smtClean="0">
                <a:ln>
                  <a:noFill/>
                </a:ln>
                <a:solidFill>
                  <a:srgbClr val="B6DF89"/>
                </a:solidFill>
                <a:effectLst/>
                <a:latin typeface="Times New Roman" pitchFamily="18" charset="0"/>
                <a:ea typeface="Calibri" pitchFamily="34" charset="0"/>
                <a:cs typeface="Times New Roman" pitchFamily="18" charset="0"/>
              </a:rPr>
              <a:t>cables, </a:t>
            </a:r>
            <a:r>
              <a:rPr kumimoji="0" lang="en-US" sz="2200" b="1" i="0" u="none" strike="noStrike" cap="none" normalizeH="0" baseline="0" dirty="0" smtClean="0">
                <a:ln>
                  <a:noFill/>
                </a:ln>
                <a:solidFill>
                  <a:srgbClr val="B6DF89"/>
                </a:solidFill>
                <a:effectLst/>
                <a:latin typeface="Times New Roman" pitchFamily="18" charset="0"/>
                <a:ea typeface="Calibri" pitchFamily="34" charset="0"/>
                <a:cs typeface="Times New Roman" pitchFamily="18" charset="0"/>
              </a:rPr>
              <a:t>this led to cut in the cable and destruction of some of the towers as shown in the below picture:</a:t>
            </a:r>
            <a:endParaRPr kumimoji="0" lang="en-US" sz="2200" b="1" i="0" u="none" strike="noStrike" cap="none" normalizeH="0" baseline="0" dirty="0" smtClean="0">
              <a:ln>
                <a:noFill/>
              </a:ln>
              <a:solidFill>
                <a:srgbClr val="B6DF89"/>
              </a:solidFill>
              <a:effectLst/>
              <a:latin typeface="Arial" pitchFamily="34" charset="0"/>
              <a:cs typeface="Arial" pitchFamily="34" charset="0"/>
            </a:endParaRPr>
          </a:p>
        </p:txBody>
      </p:sp>
      <p:pic>
        <p:nvPicPr>
          <p:cNvPr id="6" name="Picture 5" descr="C:\Users\JEHAD\10168908_638450486203335_2058821826_n.jpg"/>
          <p:cNvPicPr/>
          <p:nvPr/>
        </p:nvPicPr>
        <p:blipFill>
          <a:blip r:embed="rId2" cstate="print"/>
          <a:srcRect/>
          <a:stretch>
            <a:fillRect/>
          </a:stretch>
        </p:blipFill>
        <p:spPr bwMode="auto">
          <a:xfrm>
            <a:off x="3629025" y="3810000"/>
            <a:ext cx="4829175" cy="2886075"/>
          </a:xfrm>
          <a:prstGeom prst="rect">
            <a:avLst/>
          </a:prstGeom>
          <a:noFill/>
          <a:ln w="9525">
            <a:noFill/>
            <a:miter lim="800000"/>
            <a:headEnd/>
            <a:tailEnd/>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7578" y="115669"/>
            <a:ext cx="7691529" cy="584775"/>
          </a:xfrm>
          <a:prstGeom prst="rect">
            <a:avLst/>
          </a:prstGeom>
        </p:spPr>
        <p:txBody>
          <a:bodyPr wrap="none">
            <a:spAutoFit/>
          </a:bodyPr>
          <a:lstStyle/>
          <a:p>
            <a:pPr algn="ctr"/>
            <a:r>
              <a:rPr lang="en-US" sz="3200" b="1" dirty="0" smtClean="0">
                <a:solidFill>
                  <a:srgbClr val="FFFF00"/>
                </a:solidFill>
                <a:effectLst>
                  <a:glow rad="228600">
                    <a:srgbClr val="00B0F0">
                      <a:alpha val="40000"/>
                    </a:srgbClr>
                  </a:glow>
                  <a:outerShdw blurRad="38100" dist="38100" dir="2700000" algn="tl">
                    <a:srgbClr val="000000">
                      <a:alpha val="43137"/>
                    </a:srgbClr>
                  </a:outerShdw>
                </a:effectLst>
              </a:rPr>
              <a:t>Sag &amp; Tension Problem in the Network</a:t>
            </a:r>
          </a:p>
        </p:txBody>
      </p:sp>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4" name="Rectangle 3"/>
          <p:cNvSpPr/>
          <p:nvPr/>
        </p:nvSpPr>
        <p:spPr>
          <a:xfrm>
            <a:off x="304800" y="762000"/>
            <a:ext cx="8610600" cy="461665"/>
          </a:xfrm>
          <a:prstGeom prst="rect">
            <a:avLst/>
          </a:prstGeom>
        </p:spPr>
        <p:txBody>
          <a:bodyPr wrap="square">
            <a:spAutoFit/>
          </a:bodyPr>
          <a:lstStyle/>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The Recommendations for the sag problem :</a:t>
            </a:r>
          </a:p>
        </p:txBody>
      </p:sp>
      <p:sp>
        <p:nvSpPr>
          <p:cNvPr id="5" name="Rectangle 4"/>
          <p:cNvSpPr/>
          <p:nvPr/>
        </p:nvSpPr>
        <p:spPr>
          <a:xfrm>
            <a:off x="381000" y="1219200"/>
            <a:ext cx="8458200" cy="923330"/>
          </a:xfrm>
          <a:prstGeom prst="rect">
            <a:avLst/>
          </a:prstGeom>
        </p:spPr>
        <p:txBody>
          <a:bodyPr wrap="square">
            <a:spAutoFit/>
          </a:bodyPr>
          <a:lstStyle/>
          <a:p>
            <a:r>
              <a:rPr lang="en-US" b="1" dirty="0" smtClean="0">
                <a:solidFill>
                  <a:srgbClr val="FFFF00"/>
                </a:solidFill>
              </a:rPr>
              <a:t>To avoid the occurrence of the problem that has been raised previously, there is a mathematical relationship whereby estimate and calculate the amount of sag in correct form:</a:t>
            </a:r>
            <a:endParaRPr lang="ar-SA" b="1" dirty="0">
              <a:solidFill>
                <a:srgbClr val="FFFF00"/>
              </a:solidFill>
            </a:endParaRPr>
          </a:p>
        </p:txBody>
      </p:sp>
      <p:pic>
        <p:nvPicPr>
          <p:cNvPr id="129026" name="Picture 2"/>
          <p:cNvPicPr>
            <a:picLocks noChangeAspect="1" noChangeArrowheads="1"/>
          </p:cNvPicPr>
          <p:nvPr/>
        </p:nvPicPr>
        <p:blipFill>
          <a:blip r:embed="rId2" cstate="print"/>
          <a:srcRect/>
          <a:stretch>
            <a:fillRect/>
          </a:stretch>
        </p:blipFill>
        <p:spPr bwMode="auto">
          <a:xfrm>
            <a:off x="2057400" y="2362200"/>
            <a:ext cx="5029200" cy="990600"/>
          </a:xfrm>
          <a:prstGeom prst="rect">
            <a:avLst/>
          </a:prstGeom>
          <a:noFill/>
          <a:ln w="9525">
            <a:noFill/>
            <a:miter lim="800000"/>
            <a:headEnd/>
            <a:tailEnd/>
          </a:ln>
        </p:spPr>
      </p:pic>
      <p:sp>
        <p:nvSpPr>
          <p:cNvPr id="129027" name="Rectangle 3"/>
          <p:cNvSpPr>
            <a:spLocks noChangeArrowheads="1"/>
          </p:cNvSpPr>
          <p:nvPr/>
        </p:nvSpPr>
        <p:spPr bwMode="auto">
          <a:xfrm>
            <a:off x="457200" y="3703023"/>
            <a:ext cx="82296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This gives the freedom of cable stretch in the summer and contraction in the winter without affecting on the cable and without leads to a cut in it.</a:t>
            </a:r>
            <a:endParaRPr kumimoji="0" lang="en-US" sz="2000" b="1" i="0" u="none" strike="noStrike" cap="none" normalizeH="0" baseline="0" dirty="0" smtClean="0">
              <a:ln>
                <a:noFill/>
              </a:ln>
              <a:solidFill>
                <a:srgbClr val="FFFF00"/>
              </a:solidFill>
              <a:effectLst/>
              <a:latin typeface="Arial" pitchFamily="34" charset="0"/>
              <a:cs typeface="Arial" pitchFamily="34" charset="0"/>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4763" y="115669"/>
            <a:ext cx="6417142" cy="646331"/>
          </a:xfrm>
          <a:prstGeom prst="rect">
            <a:avLst/>
          </a:prstGeom>
        </p:spPr>
        <p:txBody>
          <a:bodyPr wrap="none">
            <a:spAutoFit/>
          </a:bodyPr>
          <a:lstStyle/>
          <a:p>
            <a:pPr algn="ctr"/>
            <a:r>
              <a:rPr lang="en-US" sz="3600" b="1" dirty="0" smtClean="0">
                <a:solidFill>
                  <a:srgbClr val="FFFF00"/>
                </a:solidFill>
                <a:effectLst>
                  <a:glow rad="228600">
                    <a:srgbClr val="00B0F0">
                      <a:alpha val="40000"/>
                    </a:srgbClr>
                  </a:glow>
                  <a:outerShdw blurRad="38100" dist="38100" dir="2700000" algn="tl">
                    <a:srgbClr val="000000">
                      <a:alpha val="43137"/>
                    </a:srgbClr>
                  </a:outerShdw>
                </a:effectLst>
              </a:rPr>
              <a:t>Solar Energy Station Project</a:t>
            </a:r>
          </a:p>
        </p:txBody>
      </p:sp>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4" name="Rectangle 3"/>
          <p:cNvSpPr/>
          <p:nvPr/>
        </p:nvSpPr>
        <p:spPr>
          <a:xfrm>
            <a:off x="304800" y="762000"/>
            <a:ext cx="8610600" cy="830997"/>
          </a:xfrm>
          <a:prstGeom prst="rect">
            <a:avLst/>
          </a:prstGeom>
        </p:spPr>
        <p:txBody>
          <a:bodyPr wrap="square">
            <a:spAutoFit/>
          </a:bodyPr>
          <a:lstStyle/>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Consumption energy Of the Network :</a:t>
            </a:r>
          </a:p>
          <a:p>
            <a:pPr marL="342900" indent="-342900">
              <a:buFont typeface="Wingdings" pitchFamily="2" charset="2"/>
              <a:buChar char="Ø"/>
            </a:pPr>
            <a:r>
              <a:rPr lang="en-US" sz="2400" b="1" i="1" dirty="0" smtClean="0">
                <a:solidFill>
                  <a:srgbClr val="002060"/>
                </a:solidFill>
                <a:effectLst>
                  <a:glow rad="101600">
                    <a:srgbClr val="FFFF00">
                      <a:alpha val="60000"/>
                    </a:srgbClr>
                  </a:glow>
                  <a:outerShdw blurRad="38100" dist="38100" dir="2700000" algn="tl">
                    <a:srgbClr val="000000">
                      <a:alpha val="43137"/>
                    </a:srgbClr>
                  </a:outerShdw>
                </a:effectLst>
                <a:latin typeface="Calibri" pitchFamily="34" charset="0"/>
              </a:rPr>
              <a:t>Data about consumption of the network :</a:t>
            </a:r>
          </a:p>
        </p:txBody>
      </p:sp>
      <p:pic>
        <p:nvPicPr>
          <p:cNvPr id="106499" name="Picture 3"/>
          <p:cNvPicPr>
            <a:picLocks noChangeAspect="1" noChangeArrowheads="1"/>
          </p:cNvPicPr>
          <p:nvPr/>
        </p:nvPicPr>
        <p:blipFill>
          <a:blip r:embed="rId2" cstate="print"/>
          <a:srcRect/>
          <a:stretch>
            <a:fillRect/>
          </a:stretch>
        </p:blipFill>
        <p:spPr bwMode="auto">
          <a:xfrm>
            <a:off x="1219200" y="1600200"/>
            <a:ext cx="6324600" cy="5029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4763" y="115669"/>
            <a:ext cx="6417142" cy="646331"/>
          </a:xfrm>
          <a:prstGeom prst="rect">
            <a:avLst/>
          </a:prstGeom>
        </p:spPr>
        <p:txBody>
          <a:bodyPr wrap="none">
            <a:spAutoFit/>
          </a:bodyPr>
          <a:lstStyle/>
          <a:p>
            <a:pPr algn="ctr"/>
            <a:r>
              <a:rPr lang="en-US" sz="3600" b="1" dirty="0" smtClean="0">
                <a:solidFill>
                  <a:srgbClr val="FFFF00"/>
                </a:solidFill>
                <a:effectLst>
                  <a:glow rad="228600">
                    <a:srgbClr val="00B0F0">
                      <a:alpha val="40000"/>
                    </a:srgbClr>
                  </a:glow>
                  <a:outerShdw blurRad="38100" dist="38100" dir="2700000" algn="tl">
                    <a:srgbClr val="000000">
                      <a:alpha val="43137"/>
                    </a:srgbClr>
                  </a:outerShdw>
                </a:effectLst>
              </a:rPr>
              <a:t>Solar Energy Station Project</a:t>
            </a:r>
          </a:p>
        </p:txBody>
      </p:sp>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4" name="Rectangle 3"/>
          <p:cNvSpPr/>
          <p:nvPr/>
        </p:nvSpPr>
        <p:spPr>
          <a:xfrm>
            <a:off x="304800" y="762000"/>
            <a:ext cx="8610600" cy="461665"/>
          </a:xfrm>
          <a:prstGeom prst="rect">
            <a:avLst/>
          </a:prstGeom>
        </p:spPr>
        <p:txBody>
          <a:bodyPr wrap="square">
            <a:spAutoFit/>
          </a:bodyPr>
          <a:lstStyle/>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Calculations of the power for the solar system: </a:t>
            </a:r>
          </a:p>
        </p:txBody>
      </p:sp>
      <p:sp>
        <p:nvSpPr>
          <p:cNvPr id="107532" name="Rectangle 12"/>
          <p:cNvSpPr>
            <a:spLocks noChangeArrowheads="1"/>
          </p:cNvSpPr>
          <p:nvPr/>
        </p:nvSpPr>
        <p:spPr bwMode="auto">
          <a:xfrm>
            <a:off x="304800" y="1134070"/>
            <a:ext cx="8839200"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Tx/>
              <a:buNone/>
              <a:tabLst>
                <a:tab pos="1892300" algn="l"/>
              </a:tabLst>
            </a:pPr>
            <a:r>
              <a:rPr kumimoji="0" lang="en-US"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The Energy of the network in year = 5716110 KWH/year.</a:t>
            </a:r>
            <a:endParaRPr kumimoji="0" lang="en-US" b="1" i="0" u="none" strike="noStrike" cap="none" normalizeH="0" baseline="0" dirty="0" smtClean="0">
              <a:ln>
                <a:noFill/>
              </a:ln>
              <a:solidFill>
                <a:srgbClr val="FFFF00"/>
              </a:solidFill>
              <a:effectLst/>
              <a:latin typeface="Arial" pitchFamily="34"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None/>
              <a:tabLst>
                <a:tab pos="1892300" algn="l"/>
              </a:tabLst>
            </a:pPr>
            <a:r>
              <a:rPr kumimoji="0" lang="en-US"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The Energy of the network in day = The Energy of the network in year / the number of day in year.</a:t>
            </a:r>
            <a:endParaRPr kumimoji="0" lang="en-US" b="1" i="0" u="none" strike="noStrike" cap="none" normalizeH="0" baseline="0" dirty="0" smtClean="0">
              <a:ln>
                <a:noFill/>
              </a:ln>
              <a:solidFill>
                <a:srgbClr val="FFFF00"/>
              </a:solidFill>
              <a:effectLst/>
              <a:latin typeface="Arial" pitchFamily="34" charset="0"/>
              <a:cs typeface="Arial" pitchFamily="34" charset="0"/>
            </a:endParaRPr>
          </a:p>
        </p:txBody>
      </p:sp>
      <p:sp>
        <p:nvSpPr>
          <p:cNvPr id="107536" name="Rectangle 16"/>
          <p:cNvSpPr>
            <a:spLocks noChangeArrowheads="1"/>
          </p:cNvSpPr>
          <p:nvPr/>
        </p:nvSpPr>
        <p:spPr bwMode="auto">
          <a:xfrm>
            <a:off x="228600" y="2048470"/>
            <a:ext cx="9144000"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Tx/>
              <a:buNone/>
              <a:tabLst>
                <a:tab pos="1892300" algn="l"/>
              </a:tabLst>
            </a:pPr>
            <a:r>
              <a:rPr kumimoji="0" lang="en-US"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The Energy of the network in day = 5716110/365 = 15660.6 KWH/day.</a:t>
            </a:r>
            <a:endParaRPr kumimoji="0" lang="en-US" b="1" i="0" u="none" strike="noStrike" cap="none" normalizeH="0" baseline="0" dirty="0" smtClean="0">
              <a:ln>
                <a:noFill/>
              </a:ln>
              <a:solidFill>
                <a:srgbClr val="FFFF00"/>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tab pos="1892300" algn="l"/>
              </a:tabLst>
            </a:pPr>
            <a:r>
              <a:rPr kumimoji="0" lang="en-US"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The average energy produced  of 1KW solar cells = 5.4KWH/m^2.day.</a:t>
            </a:r>
            <a:endParaRPr kumimoji="0" lang="en-US" b="1" i="0" u="none" strike="noStrike" cap="none" normalizeH="0" baseline="0" dirty="0" smtClean="0">
              <a:ln>
                <a:noFill/>
              </a:ln>
              <a:solidFill>
                <a:srgbClr val="FFFF00"/>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tab pos="1892300" algn="l"/>
              </a:tabLst>
            </a:pPr>
            <a:r>
              <a:rPr kumimoji="0" lang="en-US"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We use the penetration factor =20%.</a:t>
            </a:r>
            <a:endParaRPr kumimoji="0" lang="en-US" b="1" i="0" u="none" strike="noStrike" cap="none" normalizeH="0" baseline="0" dirty="0" smtClean="0">
              <a:ln>
                <a:noFill/>
              </a:ln>
              <a:solidFill>
                <a:srgbClr val="FFFF00"/>
              </a:solidFill>
              <a:effectLst/>
              <a:latin typeface="Arial" pitchFamily="34" charset="0"/>
              <a:cs typeface="Arial" pitchFamily="34" charset="0"/>
            </a:endParaRPr>
          </a:p>
        </p:txBody>
      </p:sp>
      <p:sp>
        <p:nvSpPr>
          <p:cNvPr id="107545" name="Rectangle 25"/>
          <p:cNvSpPr>
            <a:spLocks noChangeArrowheads="1"/>
          </p:cNvSpPr>
          <p:nvPr/>
        </p:nvSpPr>
        <p:spPr bwMode="auto">
          <a:xfrm>
            <a:off x="228601" y="3011269"/>
            <a:ext cx="89154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Tx/>
              <a:buNone/>
              <a:tabLst>
                <a:tab pos="1892300" algn="l"/>
              </a:tabLst>
            </a:pPr>
            <a:r>
              <a:rPr kumimoji="0" lang="en-US"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Then the total energy of solar system in day = the penetration factor * The Energy of the network in day.</a:t>
            </a:r>
            <a:endParaRPr kumimoji="0" lang="en-US" b="1" i="0" u="none" strike="noStrike" cap="none" normalizeH="0" baseline="0" dirty="0" smtClean="0">
              <a:ln>
                <a:noFill/>
              </a:ln>
              <a:solidFill>
                <a:srgbClr val="FFFF00"/>
              </a:solidFill>
              <a:effectLst/>
              <a:latin typeface="Arial" pitchFamily="34" charset="0"/>
              <a:cs typeface="Arial" pitchFamily="34" charset="0"/>
            </a:endParaRPr>
          </a:p>
        </p:txBody>
      </p:sp>
      <p:sp>
        <p:nvSpPr>
          <p:cNvPr id="107546" name="Rectangle 26"/>
          <p:cNvSpPr>
            <a:spLocks noChangeArrowheads="1"/>
          </p:cNvSpPr>
          <p:nvPr/>
        </p:nvSpPr>
        <p:spPr bwMode="auto">
          <a:xfrm>
            <a:off x="228600" y="3697069"/>
            <a:ext cx="7845096"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Tx/>
              <a:buNone/>
              <a:tabLst>
                <a:tab pos="1892300" algn="l"/>
              </a:tabLst>
            </a:pPr>
            <a:r>
              <a:rPr kumimoji="0" lang="en-US"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The total energy of solar system in day = 15660.6 * 0.2 = 3132.1 KWH/day.</a:t>
            </a:r>
            <a:endParaRPr kumimoji="0" lang="en-US" b="1" i="0" u="none" strike="noStrike" cap="none" normalizeH="0" baseline="0" dirty="0" smtClean="0">
              <a:ln>
                <a:noFill/>
              </a:ln>
              <a:solidFill>
                <a:srgbClr val="FFFF00"/>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tab pos="1892300" algn="l"/>
              </a:tabLst>
            </a:pPr>
            <a:r>
              <a:rPr kumimoji="0" lang="en-US"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Then we calculate the power of the solar system, that will work on the design.</a:t>
            </a:r>
            <a:endParaRPr kumimoji="0" lang="en-US" b="1" i="0" u="none" strike="noStrike" cap="none" normalizeH="0" baseline="0" dirty="0" smtClean="0">
              <a:ln>
                <a:noFill/>
              </a:ln>
              <a:solidFill>
                <a:srgbClr val="FFFF00"/>
              </a:solidFill>
              <a:effectLst/>
              <a:latin typeface="Arial" pitchFamily="34" charset="0"/>
              <a:cs typeface="Arial" pitchFamily="34" charset="0"/>
            </a:endParaRPr>
          </a:p>
        </p:txBody>
      </p:sp>
      <p:sp>
        <p:nvSpPr>
          <p:cNvPr id="107548" name="Rectangle 28"/>
          <p:cNvSpPr>
            <a:spLocks noChangeArrowheads="1"/>
          </p:cNvSpPr>
          <p:nvPr/>
        </p:nvSpPr>
        <p:spPr bwMode="auto">
          <a:xfrm>
            <a:off x="152400" y="4382869"/>
            <a:ext cx="89154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Tx/>
              <a:buNone/>
              <a:tabLst>
                <a:tab pos="1892300" algn="l"/>
              </a:tabLst>
            </a:pPr>
            <a:r>
              <a:rPr kumimoji="0" lang="en-US"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The power of the solar system(</a:t>
            </a:r>
            <a:r>
              <a:rPr kumimoji="0" lang="en-US" b="1" i="0" u="none" strike="noStrike" cap="none" normalizeH="0" baseline="0" dirty="0" err="1" smtClean="0">
                <a:ln>
                  <a:noFill/>
                </a:ln>
                <a:solidFill>
                  <a:srgbClr val="FFFF00"/>
                </a:solidFill>
                <a:effectLst/>
                <a:latin typeface="Times New Roman" pitchFamily="18" charset="0"/>
                <a:ea typeface="Calibri" pitchFamily="34" charset="0"/>
                <a:cs typeface="Times New Roman" pitchFamily="18" charset="0"/>
              </a:rPr>
              <a:t>Ppv</a:t>
            </a:r>
            <a:r>
              <a:rPr kumimoji="0" lang="en-US"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 in KW) = The total energy of solar system in day/ The average energy produced  of 1KW solar cells.</a:t>
            </a:r>
            <a:endParaRPr kumimoji="0" lang="en-US" b="1" i="0" u="none" strike="noStrike" cap="none" normalizeH="0" baseline="0" dirty="0" smtClean="0">
              <a:ln>
                <a:noFill/>
              </a:ln>
              <a:solidFill>
                <a:srgbClr val="FFFF00"/>
              </a:solidFill>
              <a:effectLst/>
              <a:latin typeface="Arial" pitchFamily="34" charset="0"/>
              <a:cs typeface="Arial" pitchFamily="34" charset="0"/>
            </a:endParaRPr>
          </a:p>
        </p:txBody>
      </p:sp>
      <p:sp>
        <p:nvSpPr>
          <p:cNvPr id="107549" name="Rectangle 29"/>
          <p:cNvSpPr>
            <a:spLocks noChangeArrowheads="1"/>
          </p:cNvSpPr>
          <p:nvPr/>
        </p:nvSpPr>
        <p:spPr bwMode="auto">
          <a:xfrm>
            <a:off x="228600" y="5029200"/>
            <a:ext cx="6852517" cy="959197"/>
          </a:xfrm>
          <a:prstGeom prst="rect">
            <a:avLst/>
          </a:prstGeom>
          <a:noFill/>
          <a:ln w="9525">
            <a:noFill/>
            <a:miter lim="800000"/>
            <a:headEnd/>
            <a:tailEnd/>
          </a:ln>
          <a:effectLst/>
        </p:spPr>
        <p:txBody>
          <a:bodyPr vert="horz" wrap="none" lIns="91440" tIns="126960" rIns="91440" bIns="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tab pos="1892300" algn="l"/>
              </a:tabLst>
            </a:pPr>
            <a:r>
              <a:rPr kumimoji="0" lang="en-US"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P </a:t>
            </a:r>
            <a:r>
              <a:rPr kumimoji="0" lang="en-US" b="1" i="0" u="none" strike="noStrike" cap="none" normalizeH="0" baseline="0" dirty="0" err="1" smtClean="0">
                <a:ln>
                  <a:noFill/>
                </a:ln>
                <a:solidFill>
                  <a:srgbClr val="FFFF00"/>
                </a:solidFill>
                <a:effectLst/>
                <a:latin typeface="Times New Roman" pitchFamily="18" charset="0"/>
                <a:ea typeface="Calibri" pitchFamily="34" charset="0"/>
                <a:cs typeface="Times New Roman" pitchFamily="18" charset="0"/>
              </a:rPr>
              <a:t>pv</a:t>
            </a:r>
            <a:r>
              <a:rPr kumimoji="0" lang="en-US"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 (KW) = 3132.1 </a:t>
            </a:r>
            <a:r>
              <a:rPr kumimoji="0" lang="en-US"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 </a:t>
            </a:r>
            <a:r>
              <a:rPr kumimoji="0" lang="en-US"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/(5.4KWH/m^2.day) = 580 KW.</a:t>
            </a:r>
            <a:endParaRPr kumimoji="0" lang="en-US" b="1" i="0" u="none" strike="noStrike" cap="none" normalizeH="0" baseline="0" dirty="0" smtClean="0">
              <a:ln>
                <a:noFill/>
              </a:ln>
              <a:solidFill>
                <a:srgbClr val="FFFF00"/>
              </a:solidFill>
              <a:effectLst/>
              <a:latin typeface="Arial" pitchFamily="34" charset="0"/>
              <a:cs typeface="Arial" pitchFamily="34" charset="0"/>
            </a:endParaRPr>
          </a:p>
          <a:p>
            <a:pPr lvl="0" eaLnBrk="0" fontAlgn="base" hangingPunct="0">
              <a:spcBef>
                <a:spcPct val="0"/>
              </a:spcBef>
              <a:spcAft>
                <a:spcPct val="0"/>
              </a:spcAft>
              <a:tabLst>
                <a:tab pos="1892300" algn="l"/>
              </a:tabLst>
            </a:pPr>
            <a:r>
              <a:rPr kumimoji="0" lang="en-US"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Then we will design the </a:t>
            </a:r>
            <a:r>
              <a:rPr lang="en-US" b="1" dirty="0" err="1" smtClean="0">
                <a:solidFill>
                  <a:srgbClr val="FFFF00"/>
                </a:solidFill>
                <a:latin typeface="Times New Roman" pitchFamily="18" charset="0"/>
                <a:ea typeface="Calibri" pitchFamily="34" charset="0"/>
                <a:cs typeface="Times New Roman" pitchFamily="18" charset="0"/>
              </a:rPr>
              <a:t>pKWH</a:t>
            </a:r>
            <a:r>
              <a:rPr lang="en-US" b="1" dirty="0" smtClean="0">
                <a:solidFill>
                  <a:srgbClr val="FFFF00"/>
                </a:solidFill>
                <a:latin typeface="Times New Roman" pitchFamily="18" charset="0"/>
                <a:ea typeface="Calibri" pitchFamily="34" charset="0"/>
                <a:cs typeface="Times New Roman" pitchFamily="18" charset="0"/>
              </a:rPr>
              <a:t>/</a:t>
            </a:r>
            <a:r>
              <a:rPr lang="en-US" b="1" dirty="0" err="1" smtClean="0">
                <a:solidFill>
                  <a:srgbClr val="FFFF00"/>
                </a:solidFill>
                <a:latin typeface="Times New Roman" pitchFamily="18" charset="0"/>
                <a:ea typeface="Calibri" pitchFamily="34" charset="0"/>
                <a:cs typeface="Times New Roman" pitchFamily="18" charset="0"/>
              </a:rPr>
              <a:t>dayower</a:t>
            </a:r>
            <a:r>
              <a:rPr lang="en-US" b="1" dirty="0" smtClean="0">
                <a:solidFill>
                  <a:srgbClr val="FFFF00"/>
                </a:solidFill>
                <a:latin typeface="Times New Roman" pitchFamily="18" charset="0"/>
                <a:ea typeface="Calibri" pitchFamily="34" charset="0"/>
                <a:cs typeface="Times New Roman" pitchFamily="18" charset="0"/>
              </a:rPr>
              <a:t> </a:t>
            </a:r>
            <a:r>
              <a:rPr kumimoji="0" lang="en-US"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of solar system = 580KW. </a:t>
            </a:r>
            <a:endParaRPr kumimoji="0" lang="en-US" b="1" i="0" u="none" strike="noStrike" cap="none" normalizeH="0" baseline="0" dirty="0" smtClean="0">
              <a:ln>
                <a:noFill/>
              </a:ln>
              <a:solidFill>
                <a:srgbClr val="FFFF00"/>
              </a:solidFill>
              <a:effectLst/>
              <a:latin typeface="Cambria"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1892300" algn="l"/>
              </a:tabLst>
            </a:pPr>
            <a:endParaRPr kumimoji="0" lang="en-US" b="1" i="0" u="none" strike="noStrike" cap="none" normalizeH="0" baseline="0" dirty="0" smtClean="0">
              <a:ln>
                <a:noFill/>
              </a:ln>
              <a:solidFill>
                <a:srgbClr val="FFFF00"/>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4763" y="115669"/>
            <a:ext cx="6417142" cy="646331"/>
          </a:xfrm>
          <a:prstGeom prst="rect">
            <a:avLst/>
          </a:prstGeom>
        </p:spPr>
        <p:txBody>
          <a:bodyPr wrap="none">
            <a:spAutoFit/>
          </a:bodyPr>
          <a:lstStyle/>
          <a:p>
            <a:pPr algn="ctr"/>
            <a:r>
              <a:rPr lang="en-US" sz="3600" b="1" dirty="0" smtClean="0">
                <a:solidFill>
                  <a:srgbClr val="FFFF00"/>
                </a:solidFill>
                <a:effectLst>
                  <a:glow rad="228600">
                    <a:srgbClr val="00B0F0">
                      <a:alpha val="40000"/>
                    </a:srgbClr>
                  </a:glow>
                  <a:outerShdw blurRad="38100" dist="38100" dir="2700000" algn="tl">
                    <a:srgbClr val="000000">
                      <a:alpha val="43137"/>
                    </a:srgbClr>
                  </a:outerShdw>
                </a:effectLst>
              </a:rPr>
              <a:t>Solar Energy Station Project</a:t>
            </a:r>
          </a:p>
        </p:txBody>
      </p:sp>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5" name="Rectangle 4"/>
          <p:cNvSpPr/>
          <p:nvPr/>
        </p:nvSpPr>
        <p:spPr>
          <a:xfrm>
            <a:off x="304800" y="762000"/>
            <a:ext cx="8610600" cy="461665"/>
          </a:xfrm>
          <a:prstGeom prst="rect">
            <a:avLst/>
          </a:prstGeom>
        </p:spPr>
        <p:txBody>
          <a:bodyPr wrap="square">
            <a:spAutoFit/>
          </a:bodyPr>
          <a:lstStyle/>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How to determine the optimization of Tilt &amp; Azimuth angle : </a:t>
            </a:r>
          </a:p>
        </p:txBody>
      </p:sp>
      <p:sp>
        <p:nvSpPr>
          <p:cNvPr id="6" name="Rectangle 5"/>
          <p:cNvSpPr/>
          <p:nvPr/>
        </p:nvSpPr>
        <p:spPr>
          <a:xfrm>
            <a:off x="304800" y="1143000"/>
            <a:ext cx="8610600" cy="923330"/>
          </a:xfrm>
          <a:prstGeom prst="rect">
            <a:avLst/>
          </a:prstGeom>
        </p:spPr>
        <p:txBody>
          <a:bodyPr wrap="square">
            <a:spAutoFit/>
          </a:bodyPr>
          <a:lstStyle/>
          <a:p>
            <a:r>
              <a:rPr lang="en-US" b="1" dirty="0" smtClean="0">
                <a:solidFill>
                  <a:srgbClr val="FFC000"/>
                </a:solidFill>
              </a:rPr>
              <a:t>To determine the Tilt and Azimuth angle, we use a link on the Internet, as shown  below . (</a:t>
            </a:r>
            <a:r>
              <a:rPr lang="en-US" b="1" dirty="0" smtClean="0">
                <a:solidFill>
                  <a:srgbClr val="FFFF00"/>
                </a:solidFill>
              </a:rPr>
              <a:t>The link: </a:t>
            </a:r>
            <a:r>
              <a:rPr lang="en-US" b="1" u="sng" dirty="0" smtClean="0">
                <a:solidFill>
                  <a:srgbClr val="FFFF00"/>
                </a:solidFill>
                <a:hlinkClick r:id="rId2"/>
              </a:rPr>
              <a:t>http://re.jrc.ec.europa.eu/pvgis/apps4/pvest.php?map</a:t>
            </a:r>
            <a:r>
              <a:rPr lang="en-US" b="1" dirty="0" smtClean="0">
                <a:solidFill>
                  <a:srgbClr val="FFFF00"/>
                </a:solidFill>
              </a:rPr>
              <a:t> )</a:t>
            </a:r>
          </a:p>
        </p:txBody>
      </p:sp>
      <p:pic>
        <p:nvPicPr>
          <p:cNvPr id="8" name="صورة 3" descr="C:\Users\work\Desktop\بدون عنوان.jpg"/>
          <p:cNvPicPr/>
          <p:nvPr/>
        </p:nvPicPr>
        <p:blipFill>
          <a:blip r:embed="rId3" cstate="print"/>
          <a:srcRect/>
          <a:stretch>
            <a:fillRect/>
          </a:stretch>
        </p:blipFill>
        <p:spPr bwMode="auto">
          <a:xfrm>
            <a:off x="609600" y="2057400"/>
            <a:ext cx="7924800" cy="4572000"/>
          </a:xfrm>
          <a:prstGeom prst="rect">
            <a:avLst/>
          </a:prstGeom>
          <a:noFill/>
          <a:ln w="9525">
            <a:noFill/>
            <a:miter lim="800000"/>
            <a:headEnd/>
            <a:tailEnd/>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4763" y="115669"/>
            <a:ext cx="6417142" cy="646331"/>
          </a:xfrm>
          <a:prstGeom prst="rect">
            <a:avLst/>
          </a:prstGeom>
        </p:spPr>
        <p:txBody>
          <a:bodyPr wrap="none">
            <a:spAutoFit/>
          </a:bodyPr>
          <a:lstStyle/>
          <a:p>
            <a:pPr algn="ctr"/>
            <a:r>
              <a:rPr lang="en-US" sz="3600" b="1" dirty="0" smtClean="0">
                <a:solidFill>
                  <a:srgbClr val="FFFF00"/>
                </a:solidFill>
                <a:effectLst>
                  <a:glow rad="228600">
                    <a:srgbClr val="00B0F0">
                      <a:alpha val="40000"/>
                    </a:srgbClr>
                  </a:glow>
                  <a:outerShdw blurRad="38100" dist="38100" dir="2700000" algn="tl">
                    <a:srgbClr val="000000">
                      <a:alpha val="43137"/>
                    </a:srgbClr>
                  </a:outerShdw>
                </a:effectLst>
              </a:rPr>
              <a:t>Solar Energy Station Project</a:t>
            </a:r>
          </a:p>
        </p:txBody>
      </p:sp>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4" name="Rectangle 3"/>
          <p:cNvSpPr/>
          <p:nvPr/>
        </p:nvSpPr>
        <p:spPr>
          <a:xfrm>
            <a:off x="304800" y="762000"/>
            <a:ext cx="8610600" cy="461665"/>
          </a:xfrm>
          <a:prstGeom prst="rect">
            <a:avLst/>
          </a:prstGeom>
        </p:spPr>
        <p:txBody>
          <a:bodyPr wrap="square">
            <a:spAutoFit/>
          </a:bodyPr>
          <a:lstStyle/>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The Result that we obtained from the link :</a:t>
            </a:r>
          </a:p>
        </p:txBody>
      </p:sp>
      <p:sp>
        <p:nvSpPr>
          <p:cNvPr id="5" name="Rectangle 4"/>
          <p:cNvSpPr/>
          <p:nvPr/>
        </p:nvSpPr>
        <p:spPr>
          <a:xfrm>
            <a:off x="228600" y="1143000"/>
            <a:ext cx="8915400" cy="707886"/>
          </a:xfrm>
          <a:prstGeom prst="rect">
            <a:avLst/>
          </a:prstGeom>
        </p:spPr>
        <p:txBody>
          <a:bodyPr wrap="square">
            <a:spAutoFit/>
          </a:bodyPr>
          <a:lstStyle/>
          <a:p>
            <a:r>
              <a:rPr lang="en-US" sz="2000" dirty="0" smtClean="0">
                <a:solidFill>
                  <a:srgbClr val="B6DF89"/>
                </a:solidFill>
              </a:rPr>
              <a:t>After we entered all necessary data,  the results and calculations of this program are shown  below :</a:t>
            </a:r>
            <a:endParaRPr lang="ar-SA" sz="2000" dirty="0">
              <a:solidFill>
                <a:srgbClr val="B6DF89"/>
              </a:solidFill>
            </a:endParaRPr>
          </a:p>
        </p:txBody>
      </p:sp>
      <p:sp>
        <p:nvSpPr>
          <p:cNvPr id="109569" name="Rectangle 1"/>
          <p:cNvSpPr>
            <a:spLocks noChangeArrowheads="1"/>
          </p:cNvSpPr>
          <p:nvPr/>
        </p:nvSpPr>
        <p:spPr bwMode="auto">
          <a:xfrm>
            <a:off x="232586" y="1809690"/>
            <a:ext cx="8911414"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Tx/>
              <a:buNone/>
              <a:tabLst/>
            </a:pPr>
            <a:r>
              <a:rPr kumimoji="0" lang="en-US" sz="2000"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*The optimization tilt angle =26 degree, and the optimum azimuth angle = -6 degree </a:t>
            </a:r>
            <a:endParaRPr kumimoji="0" lang="en-US" sz="2000" i="0" u="none" strike="noStrike" cap="none" normalizeH="0" baseline="0" dirty="0" smtClean="0">
              <a:ln>
                <a:noFill/>
              </a:ln>
              <a:solidFill>
                <a:srgbClr val="FFFF00"/>
              </a:solidFill>
              <a:effectLst/>
              <a:latin typeface="Arial" pitchFamily="34" charset="0"/>
              <a:cs typeface="Arial" pitchFamily="34" charset="0"/>
            </a:endParaRPr>
          </a:p>
        </p:txBody>
      </p:sp>
      <p:pic>
        <p:nvPicPr>
          <p:cNvPr id="109570" name="Picture 2"/>
          <p:cNvPicPr>
            <a:picLocks noChangeAspect="1" noChangeArrowheads="1"/>
          </p:cNvPicPr>
          <p:nvPr/>
        </p:nvPicPr>
        <p:blipFill>
          <a:blip r:embed="rId2" cstate="print"/>
          <a:srcRect/>
          <a:stretch>
            <a:fillRect/>
          </a:stretch>
        </p:blipFill>
        <p:spPr bwMode="auto">
          <a:xfrm>
            <a:off x="304800" y="2133600"/>
            <a:ext cx="4495800" cy="4495800"/>
          </a:xfrm>
          <a:prstGeom prst="rect">
            <a:avLst/>
          </a:prstGeom>
          <a:noFill/>
          <a:ln w="9525">
            <a:noFill/>
            <a:miter lim="800000"/>
            <a:headEnd/>
            <a:tailEnd/>
          </a:ln>
        </p:spPr>
      </p:pic>
      <p:sp>
        <p:nvSpPr>
          <p:cNvPr id="109571" name="Rectangle 3"/>
          <p:cNvSpPr>
            <a:spLocks noChangeArrowheads="1"/>
          </p:cNvSpPr>
          <p:nvPr/>
        </p:nvSpPr>
        <p:spPr bwMode="auto">
          <a:xfrm>
            <a:off x="4800600" y="2603480"/>
            <a:ext cx="4343400" cy="32932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rtl="1" fontAlgn="base">
              <a:spcBef>
                <a:spcPct val="0"/>
              </a:spcBef>
              <a:spcAft>
                <a:spcPct val="0"/>
              </a:spcAft>
              <a:tabLst>
                <a:tab pos="885825" algn="l"/>
              </a:tabLst>
            </a:pPr>
            <a:r>
              <a:rPr kumimoji="0" lang="en-US" sz="1600" b="0" i="1"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E</a:t>
            </a:r>
            <a:r>
              <a:rPr kumimoji="0" lang="en-US" sz="1600" b="0" i="1" u="none" strike="noStrike" cap="none" normalizeH="0" baseline="-30000" dirty="0" smtClean="0">
                <a:ln>
                  <a:noFill/>
                </a:ln>
                <a:solidFill>
                  <a:srgbClr val="FFFF00"/>
                </a:solidFill>
                <a:effectLst/>
                <a:latin typeface="Arial" pitchFamily="34" charset="0"/>
                <a:ea typeface="Times New Roman" pitchFamily="18" charset="0"/>
                <a:cs typeface="Arial" pitchFamily="34" charset="0"/>
              </a:rPr>
              <a:t>d</a:t>
            </a:r>
            <a:r>
              <a:rPr kumimoji="0" lang="en-US" sz="16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 </a:t>
            </a:r>
            <a:r>
              <a:rPr lang="en-US" sz="1600" dirty="0" smtClean="0">
                <a:solidFill>
                  <a:srgbClr val="FFFF00"/>
                </a:solidFill>
                <a:latin typeface="Arial" pitchFamily="34" charset="0"/>
                <a:ea typeface="Times New Roman" pitchFamily="18" charset="0"/>
                <a:cs typeface="Arial" pitchFamily="34" charset="0"/>
              </a:rPr>
              <a:t>Average daily electricity production from the given system (kWh)</a:t>
            </a:r>
          </a:p>
          <a:p>
            <a:pPr lvl="0" rtl="1" fontAlgn="base">
              <a:spcBef>
                <a:spcPct val="0"/>
              </a:spcBef>
              <a:spcAft>
                <a:spcPct val="0"/>
              </a:spcAft>
              <a:tabLst>
                <a:tab pos="885825" algn="l"/>
              </a:tabLst>
            </a:pPr>
            <a:r>
              <a:rPr lang="en-US" sz="1600" dirty="0" smtClean="0">
                <a:solidFill>
                  <a:srgbClr val="FFFF00"/>
                </a:solidFill>
                <a:latin typeface="Arial" pitchFamily="34" charset="0"/>
                <a:ea typeface="Times New Roman" pitchFamily="18" charset="0"/>
                <a:cs typeface="Arial" pitchFamily="34" charset="0"/>
              </a:rPr>
              <a:t/>
            </a:r>
            <a:br>
              <a:rPr lang="en-US" sz="1600" dirty="0" smtClean="0">
                <a:solidFill>
                  <a:srgbClr val="FFFF00"/>
                </a:solidFill>
                <a:latin typeface="Arial" pitchFamily="34" charset="0"/>
                <a:ea typeface="Times New Roman" pitchFamily="18" charset="0"/>
                <a:cs typeface="Arial" pitchFamily="34" charset="0"/>
              </a:rPr>
            </a:br>
            <a:r>
              <a:rPr lang="en-US" sz="1600" i="1" dirty="0" err="1" smtClean="0">
                <a:solidFill>
                  <a:srgbClr val="FFFF00"/>
                </a:solidFill>
                <a:latin typeface="Arial" pitchFamily="34" charset="0"/>
                <a:ea typeface="Times New Roman" pitchFamily="18" charset="0"/>
                <a:cs typeface="Arial" pitchFamily="34" charset="0"/>
              </a:rPr>
              <a:t>E</a:t>
            </a:r>
            <a:r>
              <a:rPr lang="en-US" sz="1600" i="1" baseline="-30000" dirty="0" err="1" smtClean="0">
                <a:solidFill>
                  <a:srgbClr val="FFFF00"/>
                </a:solidFill>
                <a:latin typeface="Arial" pitchFamily="34" charset="0"/>
                <a:ea typeface="Times New Roman" pitchFamily="18" charset="0"/>
                <a:cs typeface="Arial" pitchFamily="34" charset="0"/>
              </a:rPr>
              <a:t>m</a:t>
            </a:r>
            <a:r>
              <a:rPr lang="en-US" sz="1600" dirty="0" smtClean="0">
                <a:solidFill>
                  <a:srgbClr val="FFFF00"/>
                </a:solidFill>
                <a:latin typeface="Arial" pitchFamily="34" charset="0"/>
                <a:ea typeface="Times New Roman" pitchFamily="18" charset="0"/>
                <a:cs typeface="Arial" pitchFamily="34" charset="0"/>
              </a:rPr>
              <a:t>: Average monthly electricity production from the given system (kWh)</a:t>
            </a:r>
          </a:p>
          <a:p>
            <a:pPr lvl="0" rtl="1" fontAlgn="base">
              <a:spcBef>
                <a:spcPct val="0"/>
              </a:spcBef>
              <a:spcAft>
                <a:spcPct val="0"/>
              </a:spcAft>
              <a:tabLst>
                <a:tab pos="885825" algn="l"/>
              </a:tabLst>
            </a:pPr>
            <a:r>
              <a:rPr lang="en-US" sz="1600" dirty="0" smtClean="0">
                <a:solidFill>
                  <a:srgbClr val="FFFF00"/>
                </a:solidFill>
                <a:latin typeface="Arial" pitchFamily="34" charset="0"/>
                <a:ea typeface="Times New Roman" pitchFamily="18" charset="0"/>
                <a:cs typeface="Arial" pitchFamily="34" charset="0"/>
              </a:rPr>
              <a:t/>
            </a:r>
            <a:br>
              <a:rPr lang="en-US" sz="1600" dirty="0" smtClean="0">
                <a:solidFill>
                  <a:srgbClr val="FFFF00"/>
                </a:solidFill>
                <a:latin typeface="Arial" pitchFamily="34" charset="0"/>
                <a:ea typeface="Times New Roman" pitchFamily="18" charset="0"/>
                <a:cs typeface="Arial" pitchFamily="34" charset="0"/>
              </a:rPr>
            </a:br>
            <a:r>
              <a:rPr lang="en-US" sz="1600" i="1" dirty="0" err="1" smtClean="0">
                <a:solidFill>
                  <a:srgbClr val="FFFF00"/>
                </a:solidFill>
                <a:latin typeface="Arial" pitchFamily="34" charset="0"/>
                <a:ea typeface="Times New Roman" pitchFamily="18" charset="0"/>
                <a:cs typeface="Arial" pitchFamily="34" charset="0"/>
              </a:rPr>
              <a:t>H</a:t>
            </a:r>
            <a:r>
              <a:rPr lang="en-US" sz="1600" i="1" baseline="-30000" dirty="0" err="1" smtClean="0">
                <a:solidFill>
                  <a:srgbClr val="FFFF00"/>
                </a:solidFill>
                <a:latin typeface="Arial" pitchFamily="34" charset="0"/>
                <a:ea typeface="Times New Roman" pitchFamily="18" charset="0"/>
                <a:cs typeface="Arial" pitchFamily="34" charset="0"/>
              </a:rPr>
              <a:t>d</a:t>
            </a:r>
            <a:r>
              <a:rPr lang="en-US" sz="1600" dirty="0" smtClean="0">
                <a:solidFill>
                  <a:srgbClr val="FFFF00"/>
                </a:solidFill>
                <a:latin typeface="Arial" pitchFamily="34" charset="0"/>
                <a:ea typeface="Times New Roman" pitchFamily="18" charset="0"/>
                <a:cs typeface="Arial" pitchFamily="34" charset="0"/>
              </a:rPr>
              <a:t>: Average daily sum of global irradiation per square meter received by the modules of the given system (kWh/m</a:t>
            </a:r>
            <a:r>
              <a:rPr lang="en-US" sz="1600" baseline="30000" dirty="0" smtClean="0">
                <a:solidFill>
                  <a:srgbClr val="FFFF00"/>
                </a:solidFill>
                <a:latin typeface="Arial" pitchFamily="34" charset="0"/>
                <a:ea typeface="Times New Roman" pitchFamily="18" charset="0"/>
                <a:cs typeface="Arial" pitchFamily="34" charset="0"/>
              </a:rPr>
              <a:t>2</a:t>
            </a:r>
            <a:r>
              <a:rPr lang="en-US" sz="1600" dirty="0" smtClean="0">
                <a:solidFill>
                  <a:srgbClr val="FFFF00"/>
                </a:solidFill>
                <a:latin typeface="Arial" pitchFamily="34" charset="0"/>
                <a:ea typeface="Times New Roman" pitchFamily="18" charset="0"/>
                <a:cs typeface="Arial" pitchFamily="34" charset="0"/>
              </a:rPr>
              <a:t>)</a:t>
            </a:r>
          </a:p>
          <a:p>
            <a:pPr lvl="0" rtl="1" fontAlgn="base">
              <a:spcBef>
                <a:spcPct val="0"/>
              </a:spcBef>
              <a:spcAft>
                <a:spcPct val="0"/>
              </a:spcAft>
              <a:tabLst>
                <a:tab pos="885825" algn="l"/>
              </a:tabLst>
            </a:pPr>
            <a:r>
              <a:rPr lang="en-US" sz="1600" dirty="0" smtClean="0">
                <a:solidFill>
                  <a:srgbClr val="FFFF00"/>
                </a:solidFill>
                <a:latin typeface="Arial" pitchFamily="34" charset="0"/>
                <a:ea typeface="Times New Roman" pitchFamily="18" charset="0"/>
                <a:cs typeface="Arial" pitchFamily="34" charset="0"/>
              </a:rPr>
              <a:t/>
            </a:r>
            <a:br>
              <a:rPr lang="en-US" sz="1600" dirty="0" smtClean="0">
                <a:solidFill>
                  <a:srgbClr val="FFFF00"/>
                </a:solidFill>
                <a:latin typeface="Arial" pitchFamily="34" charset="0"/>
                <a:ea typeface="Times New Roman" pitchFamily="18" charset="0"/>
                <a:cs typeface="Arial" pitchFamily="34" charset="0"/>
              </a:rPr>
            </a:br>
            <a:r>
              <a:rPr lang="en-US" sz="1600" i="1" dirty="0" err="1" smtClean="0">
                <a:solidFill>
                  <a:srgbClr val="FFFF00"/>
                </a:solidFill>
                <a:latin typeface="Arial" pitchFamily="34" charset="0"/>
                <a:ea typeface="Times New Roman" pitchFamily="18" charset="0"/>
                <a:cs typeface="Arial" pitchFamily="34" charset="0"/>
              </a:rPr>
              <a:t>H</a:t>
            </a:r>
            <a:r>
              <a:rPr lang="en-US" sz="1600" i="1" baseline="-30000" dirty="0" err="1" smtClean="0">
                <a:solidFill>
                  <a:srgbClr val="FFFF00"/>
                </a:solidFill>
                <a:latin typeface="Arial" pitchFamily="34" charset="0"/>
                <a:ea typeface="Times New Roman" pitchFamily="18" charset="0"/>
                <a:cs typeface="Arial" pitchFamily="34" charset="0"/>
              </a:rPr>
              <a:t>m</a:t>
            </a:r>
            <a:r>
              <a:rPr lang="en-US" sz="1600" dirty="0" smtClean="0">
                <a:solidFill>
                  <a:srgbClr val="FFFF00"/>
                </a:solidFill>
                <a:latin typeface="Arial" pitchFamily="34" charset="0"/>
                <a:ea typeface="Times New Roman" pitchFamily="18" charset="0"/>
                <a:cs typeface="Arial" pitchFamily="34" charset="0"/>
              </a:rPr>
              <a:t>: Average sum of global irradiation per square meter </a:t>
            </a:r>
            <a:r>
              <a:rPr kumimoji="0" lang="en-US" sz="16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 system (kWh/m</a:t>
            </a:r>
            <a:r>
              <a:rPr kumimoji="0" lang="en-US" sz="1600" b="0" i="0" u="none" strike="noStrike" cap="none" normalizeH="0" baseline="30000" dirty="0" smtClean="0">
                <a:ln>
                  <a:noFill/>
                </a:ln>
                <a:solidFill>
                  <a:srgbClr val="FFFF00"/>
                </a:solidFill>
                <a:effectLst/>
                <a:latin typeface="Arial" pitchFamily="34" charset="0"/>
                <a:ea typeface="Times New Roman" pitchFamily="18" charset="0"/>
                <a:cs typeface="Arial" pitchFamily="34" charset="0"/>
              </a:rPr>
              <a:t>2</a:t>
            </a:r>
            <a:r>
              <a:rPr kumimoji="0" lang="en-US" sz="16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a:t>
            </a:r>
            <a:endParaRPr kumimoji="0" lang="en-US" sz="1600" b="0" i="0" u="none" strike="noStrike" cap="none" normalizeH="0" baseline="0" dirty="0" smtClean="0">
              <a:ln>
                <a:noFill/>
              </a:ln>
              <a:solidFill>
                <a:srgbClr val="FFFF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885825" algn="l"/>
              </a:tabLst>
            </a:pPr>
            <a:endParaRPr kumimoji="0" lang="en-US" sz="1600" b="0" i="0" u="none" strike="noStrike" cap="none" normalizeH="0" baseline="0" dirty="0" smtClean="0">
              <a:ln>
                <a:noFill/>
              </a:ln>
              <a:solidFill>
                <a:srgbClr val="FFFF00"/>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4763" y="115669"/>
            <a:ext cx="6417142" cy="646331"/>
          </a:xfrm>
          <a:prstGeom prst="rect">
            <a:avLst/>
          </a:prstGeom>
        </p:spPr>
        <p:txBody>
          <a:bodyPr wrap="none">
            <a:spAutoFit/>
          </a:bodyPr>
          <a:lstStyle/>
          <a:p>
            <a:pPr algn="ctr"/>
            <a:r>
              <a:rPr lang="en-US" sz="3600" b="1" dirty="0" smtClean="0">
                <a:solidFill>
                  <a:srgbClr val="FFFF00"/>
                </a:solidFill>
                <a:effectLst>
                  <a:glow rad="228600">
                    <a:srgbClr val="00B0F0">
                      <a:alpha val="40000"/>
                    </a:srgbClr>
                  </a:glow>
                  <a:outerShdw blurRad="38100" dist="38100" dir="2700000" algn="tl">
                    <a:srgbClr val="000000">
                      <a:alpha val="43137"/>
                    </a:srgbClr>
                  </a:outerShdw>
                </a:effectLst>
              </a:rPr>
              <a:t>Solar Energy Station Project</a:t>
            </a:r>
          </a:p>
        </p:txBody>
      </p:sp>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4" name="Rectangle 3"/>
          <p:cNvSpPr/>
          <p:nvPr/>
        </p:nvSpPr>
        <p:spPr>
          <a:xfrm>
            <a:off x="228600" y="1143000"/>
            <a:ext cx="8915400" cy="707886"/>
          </a:xfrm>
          <a:prstGeom prst="rect">
            <a:avLst/>
          </a:prstGeom>
        </p:spPr>
        <p:txBody>
          <a:bodyPr wrap="square">
            <a:spAutoFit/>
          </a:bodyPr>
          <a:lstStyle/>
          <a:p>
            <a:r>
              <a:rPr lang="en-US" sz="2000" dirty="0" smtClean="0">
                <a:solidFill>
                  <a:srgbClr val="FFFF00"/>
                </a:solidFill>
              </a:rPr>
              <a:t>The average power produced by the solar system per month is shown in the below figure </a:t>
            </a:r>
            <a:endParaRPr lang="en-US" sz="2000" dirty="0">
              <a:solidFill>
                <a:srgbClr val="FFFF00"/>
              </a:solidFill>
            </a:endParaRPr>
          </a:p>
        </p:txBody>
      </p:sp>
      <p:pic>
        <p:nvPicPr>
          <p:cNvPr id="5" name="صورة 44" descr="PVdataimage32_08_20_N_35_21_15_E_1kW_26deg_0deg_14"/>
          <p:cNvPicPr/>
          <p:nvPr/>
        </p:nvPicPr>
        <p:blipFill>
          <a:blip r:embed="rId2" cstate="print"/>
          <a:srcRect/>
          <a:stretch>
            <a:fillRect/>
          </a:stretch>
        </p:blipFill>
        <p:spPr bwMode="auto">
          <a:xfrm>
            <a:off x="457200" y="2057400"/>
            <a:ext cx="8153400" cy="4343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4763" y="115669"/>
            <a:ext cx="6417142" cy="646331"/>
          </a:xfrm>
          <a:prstGeom prst="rect">
            <a:avLst/>
          </a:prstGeom>
        </p:spPr>
        <p:txBody>
          <a:bodyPr wrap="none">
            <a:spAutoFit/>
          </a:bodyPr>
          <a:lstStyle/>
          <a:p>
            <a:pPr algn="ctr"/>
            <a:r>
              <a:rPr lang="en-US" sz="3600" b="1" dirty="0" smtClean="0">
                <a:solidFill>
                  <a:srgbClr val="FFFF00"/>
                </a:solidFill>
                <a:effectLst>
                  <a:glow rad="228600">
                    <a:srgbClr val="00B0F0">
                      <a:alpha val="40000"/>
                    </a:srgbClr>
                  </a:glow>
                  <a:outerShdw blurRad="38100" dist="38100" dir="2700000" algn="tl">
                    <a:srgbClr val="000000">
                      <a:alpha val="43137"/>
                    </a:srgbClr>
                  </a:outerShdw>
                </a:effectLst>
              </a:rPr>
              <a:t>Solar Energy Station Project</a:t>
            </a:r>
          </a:p>
        </p:txBody>
      </p:sp>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4" name="Rectangle 3"/>
          <p:cNvSpPr/>
          <p:nvPr/>
        </p:nvSpPr>
        <p:spPr>
          <a:xfrm>
            <a:off x="304800" y="762000"/>
            <a:ext cx="8610600" cy="461665"/>
          </a:xfrm>
          <a:prstGeom prst="rect">
            <a:avLst/>
          </a:prstGeom>
        </p:spPr>
        <p:txBody>
          <a:bodyPr wrap="square">
            <a:spAutoFit/>
          </a:bodyPr>
          <a:lstStyle/>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The optimal inclination angle &amp; solar irradiation per month :</a:t>
            </a:r>
          </a:p>
        </p:txBody>
      </p:sp>
      <p:pic>
        <p:nvPicPr>
          <p:cNvPr id="5" name="صورة 46" descr="mmmmmm"/>
          <p:cNvPicPr/>
          <p:nvPr/>
        </p:nvPicPr>
        <p:blipFill>
          <a:blip r:embed="rId2" cstate="print"/>
          <a:srcRect/>
          <a:stretch>
            <a:fillRect/>
          </a:stretch>
        </p:blipFill>
        <p:spPr bwMode="auto">
          <a:xfrm>
            <a:off x="228600" y="1143000"/>
            <a:ext cx="5943600" cy="5486400"/>
          </a:xfrm>
          <a:prstGeom prst="rect">
            <a:avLst/>
          </a:prstGeom>
          <a:noFill/>
          <a:ln w="9525">
            <a:noFill/>
            <a:miter lim="800000"/>
            <a:headEnd/>
            <a:tailEnd/>
          </a:ln>
        </p:spPr>
      </p:pic>
      <p:sp>
        <p:nvSpPr>
          <p:cNvPr id="111617" name="Rectangle 1"/>
          <p:cNvSpPr>
            <a:spLocks noChangeArrowheads="1"/>
          </p:cNvSpPr>
          <p:nvPr/>
        </p:nvSpPr>
        <p:spPr bwMode="auto">
          <a:xfrm>
            <a:off x="6086926" y="2341603"/>
            <a:ext cx="3057074"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Optimal inclination angle is: 26 degrees</a:t>
            </a:r>
          </a:p>
          <a:p>
            <a:pPr marL="0" marR="0" lvl="0" indent="0" defTabSz="914400" rtl="1"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
            </a:r>
            <a:br>
              <a:rPr kumimoji="0" lang="en-US"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br>
            <a:r>
              <a:rPr kumimoji="0" lang="en-US"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Annual irradiation deficit due to shadowing (horizontal): 0.4 %</a:t>
            </a:r>
            <a:endParaRPr kumimoji="0" lang="en-US" b="0" i="0" u="none" strike="noStrike" cap="none" normalizeH="0" baseline="0" dirty="0" smtClean="0">
              <a:ln>
                <a:noFill/>
              </a:ln>
              <a:solidFill>
                <a:srgbClr val="FFFF00"/>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graphicFrame>
        <p:nvGraphicFramePr>
          <p:cNvPr id="19457" name="Object 1"/>
          <p:cNvGraphicFramePr>
            <a:graphicFrameLocks noChangeAspect="1"/>
          </p:cNvGraphicFramePr>
          <p:nvPr/>
        </p:nvGraphicFramePr>
        <p:xfrm>
          <a:off x="0" y="0"/>
          <a:ext cx="9144000" cy="6858000"/>
        </p:xfrm>
        <a:graphic>
          <a:graphicData uri="http://schemas.openxmlformats.org/presentationml/2006/ole">
            <p:oleObj spid="_x0000_s19457" name="Bitmap Image" r:id="rId3" imgW="7609524" imgH="8183117" progId="PBrush">
              <p:embed/>
            </p:oleObj>
          </a:graphicData>
        </a:graphic>
      </p:graphicFrame>
      <p:sp>
        <p:nvSpPr>
          <p:cNvPr id="6" name="Rectangle 5"/>
          <p:cNvSpPr/>
          <p:nvPr/>
        </p:nvSpPr>
        <p:spPr>
          <a:xfrm>
            <a:off x="4114800" y="0"/>
            <a:ext cx="4716356" cy="707886"/>
          </a:xfrm>
          <a:prstGeom prst="rect">
            <a:avLst/>
          </a:prstGeom>
        </p:spPr>
        <p:txBody>
          <a:bodyPr wrap="none">
            <a:spAutoFit/>
          </a:bodyPr>
          <a:lstStyle/>
          <a:p>
            <a:pPr algn="ctr"/>
            <a:r>
              <a:rPr lang="en-US" sz="4000" b="1" dirty="0" smtClean="0">
                <a:solidFill>
                  <a:srgbClr val="002060"/>
                </a:solidFill>
                <a:effectLst>
                  <a:glow rad="228600">
                    <a:srgbClr val="00B0F0">
                      <a:alpha val="40000"/>
                    </a:srgbClr>
                  </a:glow>
                  <a:outerShdw blurRad="38100" dist="38100" dir="2700000" algn="tl">
                    <a:srgbClr val="000000">
                      <a:alpha val="43137"/>
                    </a:srgbClr>
                  </a:outerShdw>
                </a:effectLst>
              </a:rPr>
              <a:t>One Line Diagram </a:t>
            </a: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4763" y="115669"/>
            <a:ext cx="6417142" cy="646331"/>
          </a:xfrm>
          <a:prstGeom prst="rect">
            <a:avLst/>
          </a:prstGeom>
        </p:spPr>
        <p:txBody>
          <a:bodyPr wrap="none">
            <a:spAutoFit/>
          </a:bodyPr>
          <a:lstStyle/>
          <a:p>
            <a:pPr algn="ctr"/>
            <a:r>
              <a:rPr lang="en-US" sz="3600" b="1" dirty="0" smtClean="0">
                <a:solidFill>
                  <a:srgbClr val="FFFF00"/>
                </a:solidFill>
                <a:effectLst>
                  <a:glow rad="228600">
                    <a:srgbClr val="00B0F0">
                      <a:alpha val="40000"/>
                    </a:srgbClr>
                  </a:glow>
                  <a:outerShdw blurRad="38100" dist="38100" dir="2700000" algn="tl">
                    <a:srgbClr val="000000">
                      <a:alpha val="43137"/>
                    </a:srgbClr>
                  </a:outerShdw>
                </a:effectLst>
              </a:rPr>
              <a:t>Solar Energy Station Project</a:t>
            </a:r>
          </a:p>
        </p:txBody>
      </p:sp>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4" name="Rectangle 3"/>
          <p:cNvSpPr/>
          <p:nvPr/>
        </p:nvSpPr>
        <p:spPr>
          <a:xfrm>
            <a:off x="304800" y="914400"/>
            <a:ext cx="8610600" cy="707886"/>
          </a:xfrm>
          <a:prstGeom prst="rect">
            <a:avLst/>
          </a:prstGeom>
        </p:spPr>
        <p:txBody>
          <a:bodyPr wrap="square">
            <a:spAutoFit/>
          </a:bodyPr>
          <a:lstStyle/>
          <a:p>
            <a:r>
              <a:rPr lang="en-US" sz="2000" b="1" dirty="0" smtClean="0">
                <a:solidFill>
                  <a:srgbClr val="B6DF89"/>
                </a:solidFill>
                <a:effectLst>
                  <a:outerShdw blurRad="38100" dist="38100" dir="2700000" algn="tl">
                    <a:srgbClr val="000000">
                      <a:alpha val="43137"/>
                    </a:srgbClr>
                  </a:outerShdw>
                </a:effectLst>
              </a:rPr>
              <a:t>The table below and picture shows the optimal inclination angle and irradiation on plane in each month :</a:t>
            </a:r>
            <a:endParaRPr lang="ar-SA" sz="2000" b="1" dirty="0">
              <a:solidFill>
                <a:srgbClr val="B6DF89"/>
              </a:solidFill>
              <a:effectLst>
                <a:outerShdw blurRad="38100" dist="38100" dir="2700000" algn="tl">
                  <a:srgbClr val="000000">
                    <a:alpha val="43137"/>
                  </a:srgbClr>
                </a:outerShdw>
              </a:effectLst>
            </a:endParaRPr>
          </a:p>
        </p:txBody>
      </p:sp>
      <p:pic>
        <p:nvPicPr>
          <p:cNvPr id="113666" name="Picture 2"/>
          <p:cNvPicPr>
            <a:picLocks noChangeAspect="1" noChangeArrowheads="1"/>
          </p:cNvPicPr>
          <p:nvPr/>
        </p:nvPicPr>
        <p:blipFill>
          <a:blip r:embed="rId2" cstate="print"/>
          <a:srcRect/>
          <a:stretch>
            <a:fillRect/>
          </a:stretch>
        </p:blipFill>
        <p:spPr bwMode="auto">
          <a:xfrm>
            <a:off x="228600" y="1600200"/>
            <a:ext cx="3352800" cy="4800600"/>
          </a:xfrm>
          <a:prstGeom prst="rect">
            <a:avLst/>
          </a:prstGeom>
          <a:noFill/>
          <a:ln w="9525">
            <a:noFill/>
            <a:miter lim="800000"/>
            <a:headEnd/>
            <a:tailEnd/>
          </a:ln>
        </p:spPr>
      </p:pic>
      <p:sp>
        <p:nvSpPr>
          <p:cNvPr id="113667" name="Rectangle 3"/>
          <p:cNvSpPr>
            <a:spLocks noChangeArrowheads="1"/>
          </p:cNvSpPr>
          <p:nvPr/>
        </p:nvSpPr>
        <p:spPr bwMode="auto">
          <a:xfrm>
            <a:off x="3505200" y="1569422"/>
            <a:ext cx="57912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600" b="1" i="1"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H(26)</a:t>
            </a:r>
            <a:r>
              <a:rPr kumimoji="0" lang="en-US" sz="1600" b="1"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 Irradiation on plane at angle: 26deg. </a:t>
            </a:r>
            <a:endParaRPr kumimoji="0" lang="ar-SA" sz="1600" b="1" i="0" u="none" strike="noStrike" cap="none" normalizeH="0" baseline="0" dirty="0" smtClean="0">
              <a:ln>
                <a:noFill/>
              </a:ln>
              <a:solidFill>
                <a:srgbClr val="FFFF00"/>
              </a:solidFill>
              <a:effectLst/>
              <a:latin typeface="Arial" pitchFamily="34" charset="0"/>
              <a:ea typeface="Times New Roman" pitchFamily="18" charset="0"/>
              <a:cs typeface="Arial" pitchFamily="34" charset="0"/>
            </a:endParaRPr>
          </a:p>
          <a:p>
            <a:pPr marL="0" marR="0" lvl="0" indent="0" algn="l" defTabSz="914400" rtl="1"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a:t>
            </a:r>
            <a:r>
              <a:rPr kumimoji="0" lang="en-US" sz="1600" b="1" i="0" u="none" strike="noStrike" cap="none" normalizeH="0" baseline="0" dirty="0" err="1" smtClean="0">
                <a:ln>
                  <a:noFill/>
                </a:ln>
                <a:solidFill>
                  <a:srgbClr val="FFFF00"/>
                </a:solidFill>
                <a:effectLst/>
                <a:latin typeface="Arial" pitchFamily="34" charset="0"/>
                <a:ea typeface="Times New Roman" pitchFamily="18" charset="0"/>
                <a:cs typeface="Arial" pitchFamily="34" charset="0"/>
              </a:rPr>
              <a:t>Wh</a:t>
            </a:r>
            <a:r>
              <a:rPr kumimoji="0" lang="en-US" sz="1600" b="1"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/m</a:t>
            </a:r>
            <a:r>
              <a:rPr kumimoji="0" lang="en-US" sz="1600" b="1" i="0" u="none" strike="noStrike" cap="none" normalizeH="0" baseline="30000" dirty="0" smtClean="0">
                <a:ln>
                  <a:noFill/>
                </a:ln>
                <a:solidFill>
                  <a:srgbClr val="FFFF00"/>
                </a:solidFill>
                <a:effectLst/>
                <a:latin typeface="Arial" pitchFamily="34" charset="0"/>
                <a:ea typeface="Times New Roman" pitchFamily="18" charset="0"/>
                <a:cs typeface="Arial" pitchFamily="34" charset="0"/>
              </a:rPr>
              <a:t>2</a:t>
            </a:r>
            <a:r>
              <a:rPr kumimoji="0" lang="en-US" sz="1600" b="1"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/day</a:t>
            </a:r>
            <a:r>
              <a:rPr kumimoji="0" lang="en-US" altLang="ja-JP" sz="1600"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a:t>
            </a:r>
          </a:p>
          <a:p>
            <a:pPr marL="0" marR="0" lvl="0" indent="0" algn="l" defTabSz="914400" rtl="1" eaLnBrk="1" fontAlgn="base" latinLnBrk="0" hangingPunct="1">
              <a:lnSpc>
                <a:spcPct val="100000"/>
              </a:lnSpc>
              <a:spcBef>
                <a:spcPct val="0"/>
              </a:spcBef>
              <a:spcAft>
                <a:spcPct val="0"/>
              </a:spcAft>
              <a:buClrTx/>
              <a:buSzTx/>
              <a:buFontTx/>
              <a:buNone/>
              <a:tabLst/>
            </a:pPr>
            <a:endParaRPr kumimoji="0" lang="en-US" altLang="ja-JP" sz="1600" b="1" i="0" u="none" strike="noStrike" cap="none" normalizeH="0" baseline="0" dirty="0" smtClean="0">
              <a:ln>
                <a:noFill/>
              </a:ln>
              <a:solidFill>
                <a:srgbClr val="FFFF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600" b="1" i="1" u="none" strike="noStrike" cap="none" normalizeH="0" baseline="0" dirty="0" err="1" smtClean="0">
                <a:ln>
                  <a:noFill/>
                </a:ln>
                <a:solidFill>
                  <a:srgbClr val="FFFF00"/>
                </a:solidFill>
                <a:effectLst/>
                <a:latin typeface="Arial" pitchFamily="34" charset="0"/>
                <a:ea typeface="Times New Roman" pitchFamily="18" charset="0"/>
                <a:cs typeface="Arial" pitchFamily="34" charset="0"/>
              </a:rPr>
              <a:t>I</a:t>
            </a:r>
            <a:r>
              <a:rPr kumimoji="0" lang="en-US" altLang="ja-JP" sz="1600" b="1" i="1" u="none" strike="noStrike" cap="none" normalizeH="0" baseline="-30000" dirty="0" err="1" smtClean="0">
                <a:ln>
                  <a:noFill/>
                </a:ln>
                <a:solidFill>
                  <a:srgbClr val="FFFF00"/>
                </a:solidFill>
                <a:effectLst/>
                <a:latin typeface="Arial" pitchFamily="34" charset="0"/>
                <a:ea typeface="Times New Roman" pitchFamily="18" charset="0"/>
                <a:cs typeface="Arial" pitchFamily="34" charset="0"/>
              </a:rPr>
              <a:t>opt</a:t>
            </a:r>
            <a:r>
              <a:rPr kumimoji="0" lang="en-US" altLang="ja-JP" sz="1600" b="1"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 Optimal inclination (deg.).</a:t>
            </a:r>
            <a:endParaRPr kumimoji="0" lang="en-US" altLang="ja-JP" sz="1600" b="1" i="0" u="none" strike="noStrike" cap="none" normalizeH="0" baseline="0" dirty="0" smtClean="0">
              <a:ln>
                <a:noFill/>
              </a:ln>
              <a:solidFill>
                <a:srgbClr val="FFFF00"/>
              </a:solidFill>
              <a:effectLst/>
              <a:latin typeface="Arial" pitchFamily="34" charset="0"/>
              <a:cs typeface="Arial" pitchFamily="34" charset="0"/>
            </a:endParaRPr>
          </a:p>
        </p:txBody>
      </p:sp>
      <p:pic>
        <p:nvPicPr>
          <p:cNvPr id="7" name="صورة 48" descr="optangimage32_08_20_N_35_21_16_E"/>
          <p:cNvPicPr/>
          <p:nvPr/>
        </p:nvPicPr>
        <p:blipFill>
          <a:blip r:embed="rId3" cstate="print"/>
          <a:srcRect/>
          <a:stretch>
            <a:fillRect/>
          </a:stretch>
        </p:blipFill>
        <p:spPr bwMode="auto">
          <a:xfrm>
            <a:off x="3657600" y="2667000"/>
            <a:ext cx="5105400" cy="3733800"/>
          </a:xfrm>
          <a:prstGeom prst="rect">
            <a:avLst/>
          </a:prstGeom>
          <a:noFill/>
          <a:ln w="9525">
            <a:noFill/>
            <a:miter lim="800000"/>
            <a:headEnd/>
            <a:tailEnd/>
          </a:ln>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4763" y="115669"/>
            <a:ext cx="6417142" cy="646331"/>
          </a:xfrm>
          <a:prstGeom prst="rect">
            <a:avLst/>
          </a:prstGeom>
        </p:spPr>
        <p:txBody>
          <a:bodyPr wrap="none">
            <a:spAutoFit/>
          </a:bodyPr>
          <a:lstStyle/>
          <a:p>
            <a:pPr algn="ctr"/>
            <a:r>
              <a:rPr lang="en-US" sz="3600" b="1" dirty="0" smtClean="0">
                <a:solidFill>
                  <a:srgbClr val="FFFF00"/>
                </a:solidFill>
                <a:effectLst>
                  <a:glow rad="228600">
                    <a:srgbClr val="00B0F0">
                      <a:alpha val="40000"/>
                    </a:srgbClr>
                  </a:glow>
                  <a:outerShdw blurRad="38100" dist="38100" dir="2700000" algn="tl">
                    <a:srgbClr val="000000">
                      <a:alpha val="43137"/>
                    </a:srgbClr>
                  </a:outerShdw>
                </a:effectLst>
              </a:rPr>
              <a:t>Solar Energy Station Project</a:t>
            </a:r>
          </a:p>
        </p:txBody>
      </p:sp>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4" name="Rectangle 3"/>
          <p:cNvSpPr/>
          <p:nvPr/>
        </p:nvSpPr>
        <p:spPr>
          <a:xfrm>
            <a:off x="304800" y="762000"/>
            <a:ext cx="8610600" cy="461665"/>
          </a:xfrm>
          <a:prstGeom prst="rect">
            <a:avLst/>
          </a:prstGeom>
        </p:spPr>
        <p:txBody>
          <a:bodyPr wrap="square">
            <a:spAutoFit/>
          </a:bodyPr>
          <a:lstStyle/>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The Design of the solar station system :</a:t>
            </a:r>
          </a:p>
        </p:txBody>
      </p:sp>
      <p:sp>
        <p:nvSpPr>
          <p:cNvPr id="114689" name="Rectangle 1"/>
          <p:cNvSpPr>
            <a:spLocks noChangeArrowheads="1"/>
          </p:cNvSpPr>
          <p:nvPr/>
        </p:nvSpPr>
        <p:spPr bwMode="auto">
          <a:xfrm>
            <a:off x="228600" y="1120914"/>
            <a:ext cx="8915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The Power of this station = 580kw, and we will use two program to design this station .</a:t>
            </a:r>
            <a:endParaRPr kumimoji="0" lang="en-US" sz="2000" b="1" i="0" u="none" strike="noStrike" cap="none" normalizeH="0" baseline="0" dirty="0" smtClean="0">
              <a:ln>
                <a:noFill/>
              </a:ln>
              <a:solidFill>
                <a:srgbClr val="FFFF00"/>
              </a:solidFill>
              <a:effectLst/>
              <a:latin typeface="Arial" pitchFamily="34" charset="0"/>
              <a:cs typeface="Arial" pitchFamily="34" charset="0"/>
            </a:endParaRPr>
          </a:p>
        </p:txBody>
      </p:sp>
      <p:sp>
        <p:nvSpPr>
          <p:cNvPr id="114690" name="Rectangle 2"/>
          <p:cNvSpPr>
            <a:spLocks noChangeArrowheads="1"/>
          </p:cNvSpPr>
          <p:nvPr/>
        </p:nvSpPr>
        <p:spPr bwMode="auto">
          <a:xfrm>
            <a:off x="1219200" y="1447800"/>
            <a:ext cx="3726085"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The first program is PV system .</a:t>
            </a:r>
            <a:endParaRPr kumimoji="0" lang="en-US" sz="2000" b="1" i="0" u="none" strike="noStrike" cap="none" normalizeH="0" baseline="0" dirty="0" smtClean="0">
              <a:ln>
                <a:noFill/>
              </a:ln>
              <a:solidFill>
                <a:srgbClr val="FFFF00"/>
              </a:solidFill>
              <a:effectLst/>
              <a:latin typeface="Arial" pitchFamily="34" charset="0"/>
              <a:cs typeface="Arial" pitchFamily="34" charset="0"/>
            </a:endParaRPr>
          </a:p>
        </p:txBody>
      </p:sp>
      <p:pic>
        <p:nvPicPr>
          <p:cNvPr id="7" name="صورة 4" descr="C:\Users\work\Desktop\بدون عنوان.jpg"/>
          <p:cNvPicPr/>
          <p:nvPr/>
        </p:nvPicPr>
        <p:blipFill>
          <a:blip r:embed="rId2" cstate="print"/>
          <a:srcRect/>
          <a:stretch>
            <a:fillRect/>
          </a:stretch>
        </p:blipFill>
        <p:spPr bwMode="auto">
          <a:xfrm>
            <a:off x="457200" y="1752600"/>
            <a:ext cx="8153400" cy="4886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4763" y="115669"/>
            <a:ext cx="6417142" cy="646331"/>
          </a:xfrm>
          <a:prstGeom prst="rect">
            <a:avLst/>
          </a:prstGeom>
        </p:spPr>
        <p:txBody>
          <a:bodyPr wrap="none">
            <a:spAutoFit/>
          </a:bodyPr>
          <a:lstStyle/>
          <a:p>
            <a:pPr algn="ctr"/>
            <a:r>
              <a:rPr lang="en-US" sz="3600" b="1" dirty="0" smtClean="0">
                <a:solidFill>
                  <a:srgbClr val="FFFF00"/>
                </a:solidFill>
                <a:effectLst>
                  <a:glow rad="228600">
                    <a:srgbClr val="00B0F0">
                      <a:alpha val="40000"/>
                    </a:srgbClr>
                  </a:glow>
                  <a:outerShdw blurRad="38100" dist="38100" dir="2700000" algn="tl">
                    <a:srgbClr val="000000">
                      <a:alpha val="43137"/>
                    </a:srgbClr>
                  </a:outerShdw>
                </a:effectLst>
              </a:rPr>
              <a:t>Solar Energy Station Project</a:t>
            </a:r>
          </a:p>
        </p:txBody>
      </p:sp>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4" name="Rectangle 3"/>
          <p:cNvSpPr/>
          <p:nvPr/>
        </p:nvSpPr>
        <p:spPr>
          <a:xfrm>
            <a:off x="304800" y="762000"/>
            <a:ext cx="8610600" cy="461665"/>
          </a:xfrm>
          <a:prstGeom prst="rect">
            <a:avLst/>
          </a:prstGeom>
        </p:spPr>
        <p:txBody>
          <a:bodyPr wrap="square">
            <a:spAutoFit/>
          </a:bodyPr>
          <a:lstStyle/>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PV system :</a:t>
            </a:r>
          </a:p>
        </p:txBody>
      </p:sp>
      <p:pic>
        <p:nvPicPr>
          <p:cNvPr id="5" name="صورة 5" descr="C:\Users\work\Desktop\بدون عنوان.jpg"/>
          <p:cNvPicPr/>
          <p:nvPr/>
        </p:nvPicPr>
        <p:blipFill>
          <a:blip r:embed="rId2" cstate="print"/>
          <a:srcRect/>
          <a:stretch>
            <a:fillRect/>
          </a:stretch>
        </p:blipFill>
        <p:spPr bwMode="auto">
          <a:xfrm>
            <a:off x="152400" y="1524000"/>
            <a:ext cx="4419600" cy="4953000"/>
          </a:xfrm>
          <a:prstGeom prst="rect">
            <a:avLst/>
          </a:prstGeom>
          <a:noFill/>
          <a:ln w="9525">
            <a:noFill/>
            <a:miter lim="800000"/>
            <a:headEnd/>
            <a:tailEnd/>
          </a:ln>
        </p:spPr>
      </p:pic>
      <p:pic>
        <p:nvPicPr>
          <p:cNvPr id="6" name="صورة 6" descr="C:\Users\work\Desktop\hhhhh.jpg"/>
          <p:cNvPicPr/>
          <p:nvPr/>
        </p:nvPicPr>
        <p:blipFill>
          <a:blip r:embed="rId3" cstate="print"/>
          <a:srcRect/>
          <a:stretch>
            <a:fillRect/>
          </a:stretch>
        </p:blipFill>
        <p:spPr bwMode="auto">
          <a:xfrm>
            <a:off x="4572000" y="1524000"/>
            <a:ext cx="4572000" cy="495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4763" y="115669"/>
            <a:ext cx="6417142" cy="646331"/>
          </a:xfrm>
          <a:prstGeom prst="rect">
            <a:avLst/>
          </a:prstGeom>
        </p:spPr>
        <p:txBody>
          <a:bodyPr wrap="none">
            <a:spAutoFit/>
          </a:bodyPr>
          <a:lstStyle/>
          <a:p>
            <a:pPr algn="ctr"/>
            <a:r>
              <a:rPr lang="en-US" sz="3600" b="1" dirty="0" smtClean="0">
                <a:solidFill>
                  <a:srgbClr val="FFFF00"/>
                </a:solidFill>
                <a:effectLst>
                  <a:glow rad="228600">
                    <a:srgbClr val="00B0F0">
                      <a:alpha val="40000"/>
                    </a:srgbClr>
                  </a:glow>
                  <a:outerShdw blurRad="38100" dist="38100" dir="2700000" algn="tl">
                    <a:srgbClr val="000000">
                      <a:alpha val="43137"/>
                    </a:srgbClr>
                  </a:outerShdw>
                </a:effectLst>
              </a:rPr>
              <a:t>Solar Energy Station Project</a:t>
            </a:r>
          </a:p>
        </p:txBody>
      </p:sp>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4" name="Rectangle 3"/>
          <p:cNvSpPr/>
          <p:nvPr/>
        </p:nvSpPr>
        <p:spPr>
          <a:xfrm>
            <a:off x="304800" y="762000"/>
            <a:ext cx="8610600" cy="461665"/>
          </a:xfrm>
          <a:prstGeom prst="rect">
            <a:avLst/>
          </a:prstGeom>
        </p:spPr>
        <p:txBody>
          <a:bodyPr wrap="square">
            <a:spAutoFit/>
          </a:bodyPr>
          <a:lstStyle/>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The Result :</a:t>
            </a:r>
          </a:p>
        </p:txBody>
      </p:sp>
      <p:sp>
        <p:nvSpPr>
          <p:cNvPr id="115713" name="Rectangle 1"/>
          <p:cNvSpPr>
            <a:spLocks noChangeArrowheads="1"/>
          </p:cNvSpPr>
          <p:nvPr/>
        </p:nvSpPr>
        <p:spPr bwMode="auto">
          <a:xfrm>
            <a:off x="228600" y="1079213"/>
            <a:ext cx="87630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After entering all necessary numbers and data and identify options, the program give us the results as shown in the below curves and tables :</a:t>
            </a:r>
            <a:endParaRPr kumimoji="0" lang="en-US" sz="1600" b="1" i="0" u="none" strike="noStrike" cap="none" normalizeH="0" baseline="0" dirty="0" smtClean="0">
              <a:ln>
                <a:noFill/>
              </a:ln>
              <a:solidFill>
                <a:srgbClr val="FFFF00"/>
              </a:solidFill>
              <a:effectLst/>
              <a:latin typeface="Arial" pitchFamily="34" charset="0"/>
              <a:cs typeface="Arial" pitchFamily="34" charset="0"/>
            </a:endParaRPr>
          </a:p>
        </p:txBody>
      </p:sp>
      <p:sp>
        <p:nvSpPr>
          <p:cNvPr id="115714" name="Rectangle 2"/>
          <p:cNvSpPr>
            <a:spLocks noChangeArrowheads="1"/>
          </p:cNvSpPr>
          <p:nvPr/>
        </p:nvSpPr>
        <p:spPr bwMode="auto">
          <a:xfrm>
            <a:off x="381000" y="1676400"/>
            <a:ext cx="6158545" cy="3385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FFC000"/>
                </a:solidFill>
                <a:effectLst/>
                <a:latin typeface="Times New Roman" pitchFamily="18" charset="0"/>
                <a:ea typeface="Calibri" pitchFamily="34" charset="0"/>
                <a:cs typeface="Times New Roman" pitchFamily="18" charset="0"/>
              </a:rPr>
              <a:t>The below curve show us the System output energy for each month :</a:t>
            </a:r>
            <a:endParaRPr kumimoji="0" lang="en-US" sz="1600" b="1" i="0" u="none" strike="noStrike" cap="none" normalizeH="0" baseline="0" dirty="0" smtClean="0">
              <a:ln>
                <a:noFill/>
              </a:ln>
              <a:solidFill>
                <a:srgbClr val="FFC000"/>
              </a:solidFill>
              <a:effectLst/>
              <a:latin typeface="Arial" pitchFamily="34" charset="0"/>
              <a:cs typeface="Arial" pitchFamily="34" charset="0"/>
            </a:endParaRPr>
          </a:p>
        </p:txBody>
      </p:sp>
      <p:pic>
        <p:nvPicPr>
          <p:cNvPr id="8" name="صورة 9" descr="C:\Users\work\Desktop\lllllllllllllllllll.jpg"/>
          <p:cNvPicPr/>
          <p:nvPr/>
        </p:nvPicPr>
        <p:blipFill>
          <a:blip r:embed="rId2" cstate="print"/>
          <a:srcRect/>
          <a:stretch>
            <a:fillRect/>
          </a:stretch>
        </p:blipFill>
        <p:spPr bwMode="auto">
          <a:xfrm>
            <a:off x="609600" y="1981200"/>
            <a:ext cx="7696200" cy="4724400"/>
          </a:xfrm>
          <a:prstGeom prst="rect">
            <a:avLst/>
          </a:prstGeom>
          <a:noFill/>
          <a:ln w="9525">
            <a:noFill/>
            <a:miter lim="800000"/>
            <a:headEnd/>
            <a:tailEnd/>
          </a:ln>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4763" y="115669"/>
            <a:ext cx="6417142" cy="646331"/>
          </a:xfrm>
          <a:prstGeom prst="rect">
            <a:avLst/>
          </a:prstGeom>
        </p:spPr>
        <p:txBody>
          <a:bodyPr wrap="none">
            <a:spAutoFit/>
          </a:bodyPr>
          <a:lstStyle/>
          <a:p>
            <a:pPr algn="ctr"/>
            <a:r>
              <a:rPr lang="en-US" sz="3600" b="1" dirty="0" smtClean="0">
                <a:solidFill>
                  <a:srgbClr val="FFFF00"/>
                </a:solidFill>
                <a:effectLst>
                  <a:glow rad="228600">
                    <a:srgbClr val="00B0F0">
                      <a:alpha val="40000"/>
                    </a:srgbClr>
                  </a:glow>
                  <a:outerShdw blurRad="38100" dist="38100" dir="2700000" algn="tl">
                    <a:srgbClr val="000000">
                      <a:alpha val="43137"/>
                    </a:srgbClr>
                  </a:outerShdw>
                </a:effectLst>
              </a:rPr>
              <a:t>Solar Energy Station Project</a:t>
            </a:r>
          </a:p>
        </p:txBody>
      </p:sp>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4" name="Rectangle 3"/>
          <p:cNvSpPr/>
          <p:nvPr/>
        </p:nvSpPr>
        <p:spPr>
          <a:xfrm>
            <a:off x="304800" y="762000"/>
            <a:ext cx="8610600" cy="461665"/>
          </a:xfrm>
          <a:prstGeom prst="rect">
            <a:avLst/>
          </a:prstGeom>
        </p:spPr>
        <p:txBody>
          <a:bodyPr wrap="square">
            <a:spAutoFit/>
          </a:bodyPr>
          <a:lstStyle/>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The design of the solar station by using Aurora program : </a:t>
            </a:r>
          </a:p>
        </p:txBody>
      </p:sp>
      <p:sp>
        <p:nvSpPr>
          <p:cNvPr id="117761" name="Rectangle 1"/>
          <p:cNvSpPr>
            <a:spLocks noChangeArrowheads="1"/>
          </p:cNvSpPr>
          <p:nvPr/>
        </p:nvSpPr>
        <p:spPr bwMode="auto">
          <a:xfrm>
            <a:off x="228600" y="1169684"/>
            <a:ext cx="86868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By using the Aurora program in this project, we designed the solar system =580KW ,and we distributed it into 10 groups each group equal  to 55KW.</a:t>
            </a:r>
            <a:endParaRPr kumimoji="0" lang="en-US" b="1" i="0" u="none" strike="noStrike" cap="none" normalizeH="0" baseline="0" dirty="0" smtClean="0">
              <a:ln>
                <a:noFill/>
              </a:ln>
              <a:solidFill>
                <a:srgbClr val="FFFF00"/>
              </a:solidFill>
              <a:effectLst/>
              <a:latin typeface="Arial" pitchFamily="34" charset="0"/>
              <a:cs typeface="Arial" pitchFamily="34" charset="0"/>
            </a:endParaRPr>
          </a:p>
        </p:txBody>
      </p:sp>
      <p:sp>
        <p:nvSpPr>
          <p:cNvPr id="6" name="Rectangle 5"/>
          <p:cNvSpPr/>
          <p:nvPr/>
        </p:nvSpPr>
        <p:spPr>
          <a:xfrm>
            <a:off x="228600" y="1905000"/>
            <a:ext cx="8610600" cy="461665"/>
          </a:xfrm>
          <a:prstGeom prst="rect">
            <a:avLst/>
          </a:prstGeom>
        </p:spPr>
        <p:txBody>
          <a:bodyPr wrap="square">
            <a:spAutoFit/>
          </a:bodyPr>
          <a:lstStyle/>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Aurora Designer :</a:t>
            </a:r>
          </a:p>
        </p:txBody>
      </p:sp>
      <p:pic>
        <p:nvPicPr>
          <p:cNvPr id="7" name="صورة 4" descr="C:\Users\work\Desktop\بدون عنوان.jpg"/>
          <p:cNvPicPr/>
          <p:nvPr/>
        </p:nvPicPr>
        <p:blipFill>
          <a:blip r:embed="rId2" cstate="print"/>
          <a:srcRect/>
          <a:stretch>
            <a:fillRect/>
          </a:stretch>
        </p:blipFill>
        <p:spPr bwMode="auto">
          <a:xfrm>
            <a:off x="1143000" y="2438400"/>
            <a:ext cx="6400800" cy="409679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4763" y="115669"/>
            <a:ext cx="6417142" cy="646331"/>
          </a:xfrm>
          <a:prstGeom prst="rect">
            <a:avLst/>
          </a:prstGeom>
        </p:spPr>
        <p:txBody>
          <a:bodyPr wrap="none">
            <a:spAutoFit/>
          </a:bodyPr>
          <a:lstStyle/>
          <a:p>
            <a:pPr algn="ctr"/>
            <a:r>
              <a:rPr lang="en-US" sz="3600" b="1" dirty="0" smtClean="0">
                <a:solidFill>
                  <a:srgbClr val="FFFF00"/>
                </a:solidFill>
                <a:effectLst>
                  <a:glow rad="228600">
                    <a:srgbClr val="00B0F0">
                      <a:alpha val="40000"/>
                    </a:srgbClr>
                  </a:glow>
                  <a:outerShdw blurRad="38100" dist="38100" dir="2700000" algn="tl">
                    <a:srgbClr val="000000">
                      <a:alpha val="43137"/>
                    </a:srgbClr>
                  </a:outerShdw>
                </a:effectLst>
              </a:rPr>
              <a:t>Solar Energy Station Project</a:t>
            </a:r>
          </a:p>
        </p:txBody>
      </p:sp>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118785" name="Rectangle 1"/>
          <p:cNvSpPr>
            <a:spLocks noChangeArrowheads="1"/>
          </p:cNvSpPr>
          <p:nvPr/>
        </p:nvSpPr>
        <p:spPr bwMode="auto">
          <a:xfrm>
            <a:off x="228600" y="808672"/>
            <a:ext cx="8686800"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tabLst>
                <a:tab pos="781050" algn="l"/>
              </a:tabLst>
            </a:pPr>
            <a:r>
              <a:rPr kumimoji="0" lang="en-US"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In this design that we work on it, we try to achieve the optimum design  (the module in series to achieve the voltage of the inverter , and the parallel string to achieve the power of the inverter , and the oversize of the inverter that we chosen is between (95%-110%)).</a:t>
            </a:r>
            <a:endParaRPr kumimoji="0" lang="en-US" i="0" u="none" strike="noStrike" cap="none" normalizeH="0" baseline="0" dirty="0" smtClean="0">
              <a:ln>
                <a:noFill/>
              </a:ln>
              <a:solidFill>
                <a:srgbClr val="FFFF00"/>
              </a:solidFill>
              <a:effectLst/>
              <a:latin typeface="Arial" pitchFamily="34" charset="0"/>
              <a:cs typeface="Arial" pitchFamily="34" charset="0"/>
            </a:endParaRPr>
          </a:p>
          <a:p>
            <a:pPr marL="0" marR="0" lvl="0" indent="0" defTabSz="914400" eaLnBrk="0" fontAlgn="base" latinLnBrk="0" hangingPunct="0">
              <a:lnSpc>
                <a:spcPct val="100000"/>
              </a:lnSpc>
              <a:spcBef>
                <a:spcPct val="0"/>
              </a:spcBef>
              <a:spcAft>
                <a:spcPct val="0"/>
              </a:spcAft>
              <a:buClrTx/>
              <a:buSzTx/>
              <a:buFontTx/>
              <a:buNone/>
              <a:tabLst>
                <a:tab pos="781050" algn="l"/>
              </a:tabLst>
            </a:pPr>
            <a:r>
              <a:rPr kumimoji="0" lang="en-US"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        * The number of the module in series =17 module.</a:t>
            </a:r>
          </a:p>
          <a:p>
            <a:pPr marL="0" marR="0" lvl="0" indent="0" defTabSz="914400" eaLnBrk="0" fontAlgn="base" latinLnBrk="0" hangingPunct="0">
              <a:lnSpc>
                <a:spcPct val="100000"/>
              </a:lnSpc>
              <a:spcBef>
                <a:spcPct val="0"/>
              </a:spcBef>
              <a:spcAft>
                <a:spcPct val="0"/>
              </a:spcAft>
              <a:buClrTx/>
              <a:buSzTx/>
              <a:buFontTx/>
              <a:buNone/>
              <a:tabLst>
                <a:tab pos="781050" algn="l"/>
              </a:tabLst>
            </a:pPr>
            <a:r>
              <a:rPr kumimoji="0" lang="en-US"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        * The parallel string =12.     </a:t>
            </a:r>
            <a:endParaRPr kumimoji="0" lang="en-US" i="0" u="none" strike="noStrike" cap="none" normalizeH="0" baseline="0" dirty="0" smtClean="0">
              <a:ln>
                <a:noFill/>
              </a:ln>
              <a:solidFill>
                <a:srgbClr val="FFFF00"/>
              </a:solidFill>
              <a:effectLst/>
              <a:latin typeface="Arial" pitchFamily="34" charset="0"/>
              <a:cs typeface="Arial" pitchFamily="34" charset="0"/>
            </a:endParaRPr>
          </a:p>
        </p:txBody>
      </p:sp>
      <p:sp>
        <p:nvSpPr>
          <p:cNvPr id="118786" name="Rectangle 2"/>
          <p:cNvSpPr>
            <a:spLocks noChangeArrowheads="1"/>
          </p:cNvSpPr>
          <p:nvPr/>
        </p:nvSpPr>
        <p:spPr bwMode="auto">
          <a:xfrm>
            <a:off x="228600" y="2316531"/>
            <a:ext cx="89154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The next figure shown how to enter the series module and parallel string in the Aurora program:</a:t>
            </a:r>
            <a:endParaRPr kumimoji="0" lang="en-US" b="0" i="0" u="none" strike="noStrike" cap="none" normalizeH="0" baseline="0" dirty="0" smtClean="0">
              <a:ln>
                <a:noFill/>
              </a:ln>
              <a:solidFill>
                <a:srgbClr val="FFFF00"/>
              </a:solidFill>
              <a:effectLst/>
              <a:latin typeface="Arial" pitchFamily="34" charset="0"/>
              <a:cs typeface="Arial" pitchFamily="34" charset="0"/>
            </a:endParaRPr>
          </a:p>
        </p:txBody>
      </p:sp>
      <p:pic>
        <p:nvPicPr>
          <p:cNvPr id="6" name="صورة 6" descr="C:\Users\work\Desktop\بدون عنوان.jpg"/>
          <p:cNvPicPr/>
          <p:nvPr/>
        </p:nvPicPr>
        <p:blipFill>
          <a:blip r:embed="rId2" cstate="print"/>
          <a:srcRect/>
          <a:stretch>
            <a:fillRect/>
          </a:stretch>
        </p:blipFill>
        <p:spPr bwMode="auto">
          <a:xfrm>
            <a:off x="1371600" y="2743200"/>
            <a:ext cx="6553200" cy="3886200"/>
          </a:xfrm>
          <a:prstGeom prst="rect">
            <a:avLst/>
          </a:prstGeom>
          <a:noFill/>
          <a:ln w="9525">
            <a:noFill/>
            <a:miter lim="800000"/>
            <a:headEnd/>
            <a:tailEnd/>
          </a:ln>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4763" y="115669"/>
            <a:ext cx="6417142" cy="646331"/>
          </a:xfrm>
          <a:prstGeom prst="rect">
            <a:avLst/>
          </a:prstGeom>
        </p:spPr>
        <p:txBody>
          <a:bodyPr wrap="none">
            <a:spAutoFit/>
          </a:bodyPr>
          <a:lstStyle/>
          <a:p>
            <a:pPr algn="ctr"/>
            <a:r>
              <a:rPr lang="en-US" sz="3600" b="1" dirty="0" smtClean="0">
                <a:solidFill>
                  <a:srgbClr val="FFFF00"/>
                </a:solidFill>
                <a:effectLst>
                  <a:glow rad="228600">
                    <a:srgbClr val="00B0F0">
                      <a:alpha val="40000"/>
                    </a:srgbClr>
                  </a:glow>
                  <a:outerShdw blurRad="38100" dist="38100" dir="2700000" algn="tl">
                    <a:srgbClr val="000000">
                      <a:alpha val="43137"/>
                    </a:srgbClr>
                  </a:outerShdw>
                </a:effectLst>
              </a:rPr>
              <a:t>Solar Energy Station Project</a:t>
            </a:r>
          </a:p>
        </p:txBody>
      </p:sp>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4" name="Rectangle 3"/>
          <p:cNvSpPr/>
          <p:nvPr/>
        </p:nvSpPr>
        <p:spPr>
          <a:xfrm>
            <a:off x="304800" y="762000"/>
            <a:ext cx="8610600" cy="461665"/>
          </a:xfrm>
          <a:prstGeom prst="rect">
            <a:avLst/>
          </a:prstGeom>
        </p:spPr>
        <p:txBody>
          <a:bodyPr wrap="square">
            <a:spAutoFit/>
          </a:bodyPr>
          <a:lstStyle/>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The Result from the Aurora Program :</a:t>
            </a:r>
          </a:p>
        </p:txBody>
      </p:sp>
      <p:sp>
        <p:nvSpPr>
          <p:cNvPr id="119809" name="Rectangle 1"/>
          <p:cNvSpPr>
            <a:spLocks noChangeArrowheads="1"/>
          </p:cNvSpPr>
          <p:nvPr/>
        </p:nvSpPr>
        <p:spPr bwMode="auto">
          <a:xfrm>
            <a:off x="304800" y="1081445"/>
            <a:ext cx="2595582"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B6DF89"/>
                </a:solidFill>
                <a:effectLst/>
                <a:latin typeface="Times New Roman" pitchFamily="18" charset="0"/>
                <a:ea typeface="Calibri" pitchFamily="34" charset="0"/>
                <a:cs typeface="Times New Roman" pitchFamily="18" charset="0"/>
              </a:rPr>
              <a:t>System configuration:</a:t>
            </a:r>
            <a:endParaRPr kumimoji="0" lang="en-US" sz="2000" b="1" i="0" u="none" strike="noStrike" cap="none" normalizeH="0" baseline="0" dirty="0" smtClean="0">
              <a:ln>
                <a:noFill/>
              </a:ln>
              <a:solidFill>
                <a:srgbClr val="B6DF89"/>
              </a:solidFill>
              <a:effectLst/>
              <a:latin typeface="Arial" pitchFamily="34" charset="0"/>
              <a:cs typeface="Arial" pitchFamily="34" charset="0"/>
            </a:endParaRPr>
          </a:p>
        </p:txBody>
      </p:sp>
      <p:pic>
        <p:nvPicPr>
          <p:cNvPr id="6" name="صورة 8" descr="C:\Users\work\Desktop\بدون عنوان.jpg"/>
          <p:cNvPicPr/>
          <p:nvPr/>
        </p:nvPicPr>
        <p:blipFill>
          <a:blip r:embed="rId2" cstate="print"/>
          <a:srcRect/>
          <a:stretch>
            <a:fillRect/>
          </a:stretch>
        </p:blipFill>
        <p:spPr bwMode="auto">
          <a:xfrm>
            <a:off x="762000" y="1447800"/>
            <a:ext cx="7772400" cy="1905000"/>
          </a:xfrm>
          <a:prstGeom prst="rect">
            <a:avLst/>
          </a:prstGeom>
          <a:noFill/>
          <a:ln w="9525">
            <a:noFill/>
            <a:miter lim="800000"/>
            <a:headEnd/>
            <a:tailEnd/>
          </a:ln>
        </p:spPr>
      </p:pic>
      <p:sp>
        <p:nvSpPr>
          <p:cNvPr id="119810" name="Rectangle 2"/>
          <p:cNvSpPr>
            <a:spLocks noChangeArrowheads="1"/>
          </p:cNvSpPr>
          <p:nvPr/>
        </p:nvSpPr>
        <p:spPr bwMode="auto">
          <a:xfrm>
            <a:off x="304800" y="3352800"/>
            <a:ext cx="2746457"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FF7D7D"/>
                </a:solidFill>
                <a:effectLst/>
                <a:latin typeface="Times New Roman" pitchFamily="18" charset="0"/>
                <a:ea typeface="Calibri" pitchFamily="34" charset="0"/>
                <a:cs typeface="Times New Roman" pitchFamily="18" charset="0"/>
              </a:rPr>
              <a:t>Inverter Specifications:</a:t>
            </a:r>
            <a:endParaRPr kumimoji="0" lang="en-US" sz="2000" b="0" i="0" u="none" strike="noStrike" cap="none" normalizeH="0" baseline="0" dirty="0" smtClean="0">
              <a:ln>
                <a:noFill/>
              </a:ln>
              <a:solidFill>
                <a:srgbClr val="FF7D7D"/>
              </a:solidFill>
              <a:effectLst/>
              <a:latin typeface="Arial" pitchFamily="34" charset="0"/>
              <a:cs typeface="Arial" pitchFamily="34" charset="0"/>
            </a:endParaRPr>
          </a:p>
        </p:txBody>
      </p:sp>
      <p:pic>
        <p:nvPicPr>
          <p:cNvPr id="8" name="صورة 10" descr="C:\Users\work\Desktop\بدون عنوان.jpg"/>
          <p:cNvPicPr/>
          <p:nvPr/>
        </p:nvPicPr>
        <p:blipFill>
          <a:blip r:embed="rId3" cstate="print"/>
          <a:srcRect/>
          <a:stretch>
            <a:fillRect/>
          </a:stretch>
        </p:blipFill>
        <p:spPr bwMode="auto">
          <a:xfrm>
            <a:off x="1143000" y="3657600"/>
            <a:ext cx="7086600" cy="2971800"/>
          </a:xfrm>
          <a:prstGeom prst="rect">
            <a:avLst/>
          </a:prstGeom>
          <a:noFill/>
          <a:ln w="9525">
            <a:noFill/>
            <a:miter lim="800000"/>
            <a:headEnd/>
            <a:tailEnd/>
          </a:ln>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4763" y="115669"/>
            <a:ext cx="6417142" cy="646331"/>
          </a:xfrm>
          <a:prstGeom prst="rect">
            <a:avLst/>
          </a:prstGeom>
        </p:spPr>
        <p:txBody>
          <a:bodyPr wrap="none">
            <a:spAutoFit/>
          </a:bodyPr>
          <a:lstStyle/>
          <a:p>
            <a:pPr algn="ctr"/>
            <a:r>
              <a:rPr lang="en-US" sz="3600" b="1" dirty="0" smtClean="0">
                <a:solidFill>
                  <a:srgbClr val="FFFF00"/>
                </a:solidFill>
                <a:effectLst>
                  <a:glow rad="228600">
                    <a:srgbClr val="00B0F0">
                      <a:alpha val="40000"/>
                    </a:srgbClr>
                  </a:glow>
                  <a:outerShdw blurRad="38100" dist="38100" dir="2700000" algn="tl">
                    <a:srgbClr val="000000">
                      <a:alpha val="43137"/>
                    </a:srgbClr>
                  </a:outerShdw>
                </a:effectLst>
              </a:rPr>
              <a:t>Solar Energy Station Project</a:t>
            </a:r>
          </a:p>
        </p:txBody>
      </p:sp>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120833" name="Rectangle 1"/>
          <p:cNvSpPr>
            <a:spLocks noChangeArrowheads="1"/>
          </p:cNvSpPr>
          <p:nvPr/>
        </p:nvSpPr>
        <p:spPr bwMode="auto">
          <a:xfrm>
            <a:off x="304800" y="852845"/>
            <a:ext cx="2103653"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B6DF89"/>
                </a:solidFill>
                <a:effectLst/>
                <a:latin typeface="Times New Roman" pitchFamily="18" charset="0"/>
                <a:ea typeface="Calibri" pitchFamily="34" charset="0"/>
                <a:cs typeface="Times New Roman" pitchFamily="18" charset="0"/>
              </a:rPr>
              <a:t>PV Module Data:</a:t>
            </a:r>
            <a:endParaRPr kumimoji="0" lang="en-US" sz="2000" b="0" i="0" u="none" strike="noStrike" cap="none" normalizeH="0" baseline="0" dirty="0" smtClean="0">
              <a:ln>
                <a:noFill/>
              </a:ln>
              <a:solidFill>
                <a:srgbClr val="B6DF89"/>
              </a:solidFill>
              <a:effectLst/>
              <a:latin typeface="Arial" pitchFamily="34" charset="0"/>
              <a:cs typeface="Arial" pitchFamily="34" charset="0"/>
            </a:endParaRPr>
          </a:p>
        </p:txBody>
      </p:sp>
      <p:pic>
        <p:nvPicPr>
          <p:cNvPr id="5" name="صورة 11" descr="C:\Users\work\Desktop\بدون عنوان.jpg"/>
          <p:cNvPicPr/>
          <p:nvPr/>
        </p:nvPicPr>
        <p:blipFill>
          <a:blip r:embed="rId2" cstate="print"/>
          <a:srcRect/>
          <a:stretch>
            <a:fillRect/>
          </a:stretch>
        </p:blipFill>
        <p:spPr bwMode="auto">
          <a:xfrm>
            <a:off x="914400" y="1219200"/>
            <a:ext cx="6477000" cy="2286000"/>
          </a:xfrm>
          <a:prstGeom prst="rect">
            <a:avLst/>
          </a:prstGeom>
          <a:noFill/>
          <a:ln w="9525">
            <a:noFill/>
            <a:miter lim="800000"/>
            <a:headEnd/>
            <a:tailEnd/>
          </a:ln>
        </p:spPr>
      </p:pic>
      <p:sp>
        <p:nvSpPr>
          <p:cNvPr id="120834" name="Rectangle 2"/>
          <p:cNvSpPr>
            <a:spLocks noChangeArrowheads="1"/>
          </p:cNvSpPr>
          <p:nvPr/>
        </p:nvSpPr>
        <p:spPr bwMode="auto">
          <a:xfrm>
            <a:off x="304800" y="3486090"/>
            <a:ext cx="3002745"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B6DF89"/>
                </a:solidFill>
                <a:effectLst/>
                <a:latin typeface="Times New Roman" pitchFamily="18" charset="0"/>
                <a:ea typeface="Calibri" pitchFamily="34" charset="0"/>
                <a:cs typeface="Times New Roman" pitchFamily="18" charset="0"/>
              </a:rPr>
              <a:t>Array Sizing Parameters:</a:t>
            </a:r>
            <a:endParaRPr kumimoji="0" lang="en-US" sz="2000" b="0" i="0" u="none" strike="noStrike" cap="none" normalizeH="0" baseline="0" dirty="0" smtClean="0">
              <a:ln>
                <a:noFill/>
              </a:ln>
              <a:solidFill>
                <a:srgbClr val="B6DF89"/>
              </a:solidFill>
              <a:effectLst/>
              <a:latin typeface="Arial" pitchFamily="34" charset="0"/>
              <a:cs typeface="Arial" pitchFamily="34" charset="0"/>
            </a:endParaRPr>
          </a:p>
        </p:txBody>
      </p:sp>
      <p:pic>
        <p:nvPicPr>
          <p:cNvPr id="7" name="صورة 12" descr="C:\Users\work\Desktop\بدون عنوان.jpg"/>
          <p:cNvPicPr/>
          <p:nvPr/>
        </p:nvPicPr>
        <p:blipFill>
          <a:blip r:embed="rId3" cstate="print"/>
          <a:srcRect/>
          <a:stretch>
            <a:fillRect/>
          </a:stretch>
        </p:blipFill>
        <p:spPr bwMode="auto">
          <a:xfrm>
            <a:off x="685800" y="3962400"/>
            <a:ext cx="7086600" cy="2590800"/>
          </a:xfrm>
          <a:prstGeom prst="rect">
            <a:avLst/>
          </a:prstGeom>
          <a:noFill/>
          <a:ln w="9525">
            <a:noFill/>
            <a:miter lim="800000"/>
            <a:headEnd/>
            <a:tailEnd/>
          </a:ln>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4763" y="115669"/>
            <a:ext cx="6417142" cy="646331"/>
          </a:xfrm>
          <a:prstGeom prst="rect">
            <a:avLst/>
          </a:prstGeom>
        </p:spPr>
        <p:txBody>
          <a:bodyPr wrap="none">
            <a:spAutoFit/>
          </a:bodyPr>
          <a:lstStyle/>
          <a:p>
            <a:pPr algn="ctr"/>
            <a:r>
              <a:rPr lang="en-US" sz="3600" b="1" dirty="0" smtClean="0">
                <a:solidFill>
                  <a:srgbClr val="FFFF00"/>
                </a:solidFill>
                <a:effectLst>
                  <a:glow rad="228600">
                    <a:srgbClr val="00B0F0">
                      <a:alpha val="40000"/>
                    </a:srgbClr>
                  </a:glow>
                  <a:outerShdw blurRad="38100" dist="38100" dir="2700000" algn="tl">
                    <a:srgbClr val="000000">
                      <a:alpha val="43137"/>
                    </a:srgbClr>
                  </a:outerShdw>
                </a:effectLst>
              </a:rPr>
              <a:t>Solar Energy Station Project</a:t>
            </a:r>
          </a:p>
        </p:txBody>
      </p:sp>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121857" name="Rectangle 1"/>
          <p:cNvSpPr>
            <a:spLocks noChangeArrowheads="1"/>
          </p:cNvSpPr>
          <p:nvPr/>
        </p:nvSpPr>
        <p:spPr bwMode="auto">
          <a:xfrm>
            <a:off x="228600" y="1005245"/>
            <a:ext cx="4510466"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B6DF89"/>
                </a:solidFill>
                <a:effectLst/>
                <a:latin typeface="Times New Roman" pitchFamily="18" charset="0"/>
                <a:ea typeface="Calibri" pitchFamily="34" charset="0"/>
                <a:cs typeface="Times New Roman" pitchFamily="18" charset="0"/>
              </a:rPr>
              <a:t>Voltage and Current Parameter Check:</a:t>
            </a:r>
            <a:endParaRPr kumimoji="0" lang="en-US" sz="2000" b="0" i="0" u="none" strike="noStrike" cap="none" normalizeH="0" baseline="0" dirty="0" smtClean="0">
              <a:ln>
                <a:noFill/>
              </a:ln>
              <a:solidFill>
                <a:srgbClr val="B6DF89"/>
              </a:solidFill>
              <a:effectLst/>
              <a:latin typeface="Arial" pitchFamily="34" charset="0"/>
              <a:cs typeface="Arial" pitchFamily="34" charset="0"/>
            </a:endParaRPr>
          </a:p>
        </p:txBody>
      </p:sp>
      <p:pic>
        <p:nvPicPr>
          <p:cNvPr id="5" name="صورة 13" descr="C:\Users\work\Desktop\بدون عنوان.jpg"/>
          <p:cNvPicPr/>
          <p:nvPr/>
        </p:nvPicPr>
        <p:blipFill>
          <a:blip r:embed="rId2" cstate="print"/>
          <a:srcRect/>
          <a:stretch>
            <a:fillRect/>
          </a:stretch>
        </p:blipFill>
        <p:spPr bwMode="auto">
          <a:xfrm>
            <a:off x="762000" y="1828800"/>
            <a:ext cx="6934200" cy="3352800"/>
          </a:xfrm>
          <a:prstGeom prst="rect">
            <a:avLst/>
          </a:prstGeom>
          <a:noFill/>
          <a:ln w="9525">
            <a:noFill/>
            <a:miter lim="800000"/>
            <a:headEnd/>
            <a:tailEnd/>
          </a:ln>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4763" y="115669"/>
            <a:ext cx="6417142" cy="646331"/>
          </a:xfrm>
          <a:prstGeom prst="rect">
            <a:avLst/>
          </a:prstGeom>
        </p:spPr>
        <p:txBody>
          <a:bodyPr wrap="none">
            <a:spAutoFit/>
          </a:bodyPr>
          <a:lstStyle/>
          <a:p>
            <a:pPr algn="ctr"/>
            <a:r>
              <a:rPr lang="en-US" sz="3600" b="1" dirty="0" smtClean="0">
                <a:solidFill>
                  <a:srgbClr val="FFFF00"/>
                </a:solidFill>
                <a:effectLst>
                  <a:glow rad="228600">
                    <a:srgbClr val="00B0F0">
                      <a:alpha val="40000"/>
                    </a:srgbClr>
                  </a:glow>
                  <a:outerShdw blurRad="38100" dist="38100" dir="2700000" algn="tl">
                    <a:srgbClr val="000000">
                      <a:alpha val="43137"/>
                    </a:srgbClr>
                  </a:outerShdw>
                </a:effectLst>
              </a:rPr>
              <a:t>Solar Energy Station Project</a:t>
            </a:r>
          </a:p>
        </p:txBody>
      </p:sp>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122881" name="Rectangle 1"/>
          <p:cNvSpPr>
            <a:spLocks noChangeArrowheads="1"/>
          </p:cNvSpPr>
          <p:nvPr/>
        </p:nvSpPr>
        <p:spPr bwMode="auto">
          <a:xfrm>
            <a:off x="228600" y="865257"/>
            <a:ext cx="87630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FFFF00"/>
                </a:solidFill>
                <a:effectLst/>
                <a:latin typeface="Cambria" pitchFamily="18" charset="0"/>
                <a:ea typeface="Calibri" pitchFamily="34" charset="0"/>
                <a:cs typeface="Times New Roman" pitchFamily="18" charset="0"/>
              </a:rPr>
              <a:t>*But when the parallel string  is equal to (11), the new results are shown in the below tables ( and this is more acceptable ):</a:t>
            </a:r>
            <a:endParaRPr kumimoji="0" lang="en-US" sz="2000" b="0" i="0" u="none" strike="noStrike" cap="none" normalizeH="0" baseline="0" dirty="0" smtClean="0">
              <a:ln>
                <a:noFill/>
              </a:ln>
              <a:solidFill>
                <a:srgbClr val="FFFF00"/>
              </a:solidFill>
              <a:effectLst/>
              <a:latin typeface="Arial" pitchFamily="34" charset="0"/>
              <a:cs typeface="Arial" pitchFamily="34" charset="0"/>
            </a:endParaRPr>
          </a:p>
        </p:txBody>
      </p:sp>
      <p:pic>
        <p:nvPicPr>
          <p:cNvPr id="5" name="صورة 14" descr="C:\Users\work\Desktop\بدون عنوان.jpg"/>
          <p:cNvPicPr/>
          <p:nvPr/>
        </p:nvPicPr>
        <p:blipFill>
          <a:blip r:embed="rId2" cstate="print"/>
          <a:srcRect/>
          <a:stretch>
            <a:fillRect/>
          </a:stretch>
        </p:blipFill>
        <p:spPr bwMode="auto">
          <a:xfrm>
            <a:off x="990600" y="1600200"/>
            <a:ext cx="7239000" cy="464820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52600" y="115669"/>
            <a:ext cx="5468164" cy="646331"/>
          </a:xfrm>
          <a:prstGeom prst="rect">
            <a:avLst/>
          </a:prstGeom>
        </p:spPr>
        <p:txBody>
          <a:bodyPr wrap="none">
            <a:spAutoFit/>
          </a:bodyPr>
          <a:lstStyle/>
          <a:p>
            <a:pPr algn="ctr"/>
            <a:r>
              <a:rPr lang="en-US" sz="3600" b="1" dirty="0" smtClean="0">
                <a:solidFill>
                  <a:srgbClr val="FFFF00"/>
                </a:solidFill>
                <a:effectLst>
                  <a:glow rad="228600">
                    <a:srgbClr val="00B0F0">
                      <a:alpha val="40000"/>
                    </a:srgbClr>
                  </a:glow>
                  <a:outerShdw blurRad="38100" dist="38100" dir="2700000" algn="tl">
                    <a:srgbClr val="000000">
                      <a:alpha val="43137"/>
                    </a:srgbClr>
                  </a:outerShdw>
                </a:effectLst>
              </a:rPr>
              <a:t>Max. Case Improvement</a:t>
            </a:r>
          </a:p>
        </p:txBody>
      </p:sp>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4" name="Rectangle 3"/>
          <p:cNvSpPr/>
          <p:nvPr/>
        </p:nvSpPr>
        <p:spPr>
          <a:xfrm>
            <a:off x="304800" y="838200"/>
            <a:ext cx="8839200" cy="523220"/>
          </a:xfrm>
          <a:prstGeom prst="rect">
            <a:avLst/>
          </a:prstGeom>
        </p:spPr>
        <p:txBody>
          <a:bodyPr wrap="square">
            <a:spAutoFit/>
          </a:bodyPr>
          <a:lstStyle/>
          <a:p>
            <a:pPr marL="342900" indent="-342900"/>
            <a:r>
              <a:rPr lang="en-US" sz="28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 Transformer loading :</a:t>
            </a:r>
          </a:p>
        </p:txBody>
      </p:sp>
      <p:pic>
        <p:nvPicPr>
          <p:cNvPr id="21508" name="Picture 4"/>
          <p:cNvPicPr>
            <a:picLocks noChangeAspect="1" noChangeArrowheads="1"/>
          </p:cNvPicPr>
          <p:nvPr/>
        </p:nvPicPr>
        <p:blipFill>
          <a:blip r:embed="rId2" cstate="print"/>
          <a:srcRect/>
          <a:stretch>
            <a:fillRect/>
          </a:stretch>
        </p:blipFill>
        <p:spPr bwMode="auto">
          <a:xfrm>
            <a:off x="457200" y="1371600"/>
            <a:ext cx="8382000" cy="53101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4763" y="115669"/>
            <a:ext cx="6417142" cy="646331"/>
          </a:xfrm>
          <a:prstGeom prst="rect">
            <a:avLst/>
          </a:prstGeom>
        </p:spPr>
        <p:txBody>
          <a:bodyPr wrap="none">
            <a:spAutoFit/>
          </a:bodyPr>
          <a:lstStyle/>
          <a:p>
            <a:pPr algn="ctr"/>
            <a:r>
              <a:rPr lang="en-US" sz="3600" b="1" dirty="0" smtClean="0">
                <a:solidFill>
                  <a:srgbClr val="FFFF00"/>
                </a:solidFill>
                <a:effectLst>
                  <a:glow rad="228600">
                    <a:srgbClr val="00B0F0">
                      <a:alpha val="40000"/>
                    </a:srgbClr>
                  </a:glow>
                  <a:outerShdw blurRad="38100" dist="38100" dir="2700000" algn="tl">
                    <a:srgbClr val="000000">
                      <a:alpha val="43137"/>
                    </a:srgbClr>
                  </a:outerShdw>
                </a:effectLst>
              </a:rPr>
              <a:t>Solar Energy Station Project</a:t>
            </a:r>
          </a:p>
        </p:txBody>
      </p:sp>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4" name="Rectangle 3"/>
          <p:cNvSpPr/>
          <p:nvPr/>
        </p:nvSpPr>
        <p:spPr>
          <a:xfrm>
            <a:off x="304800" y="762000"/>
            <a:ext cx="8610600" cy="461665"/>
          </a:xfrm>
          <a:prstGeom prst="rect">
            <a:avLst/>
          </a:prstGeom>
        </p:spPr>
        <p:txBody>
          <a:bodyPr wrap="square">
            <a:spAutoFit/>
          </a:bodyPr>
          <a:lstStyle/>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The Result :</a:t>
            </a:r>
          </a:p>
        </p:txBody>
      </p:sp>
      <p:sp>
        <p:nvSpPr>
          <p:cNvPr id="123905" name="Rectangle 1"/>
          <p:cNvSpPr>
            <a:spLocks noChangeArrowheads="1"/>
          </p:cNvSpPr>
          <p:nvPr/>
        </p:nvSpPr>
        <p:spPr bwMode="auto">
          <a:xfrm>
            <a:off x="304800" y="1157645"/>
            <a:ext cx="3209533"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New System  configuration:</a:t>
            </a:r>
            <a:endParaRPr kumimoji="0" lang="en-US" sz="2000" b="0" i="0" u="none" strike="noStrike" cap="none" normalizeH="0" baseline="0" dirty="0" smtClean="0">
              <a:ln>
                <a:noFill/>
              </a:ln>
              <a:solidFill>
                <a:srgbClr val="FFFF00"/>
              </a:solidFill>
              <a:effectLst/>
              <a:latin typeface="Arial" pitchFamily="34" charset="0"/>
              <a:cs typeface="Arial" pitchFamily="34" charset="0"/>
            </a:endParaRPr>
          </a:p>
        </p:txBody>
      </p:sp>
      <p:pic>
        <p:nvPicPr>
          <p:cNvPr id="6" name="صورة 15" descr="C:\Users\work\Desktop\بدون عنوان.jpg"/>
          <p:cNvPicPr/>
          <p:nvPr/>
        </p:nvPicPr>
        <p:blipFill>
          <a:blip r:embed="rId2" cstate="print"/>
          <a:srcRect/>
          <a:stretch>
            <a:fillRect/>
          </a:stretch>
        </p:blipFill>
        <p:spPr bwMode="auto">
          <a:xfrm>
            <a:off x="533400" y="1676400"/>
            <a:ext cx="7924800" cy="1828800"/>
          </a:xfrm>
          <a:prstGeom prst="rect">
            <a:avLst/>
          </a:prstGeom>
          <a:noFill/>
          <a:ln w="9525">
            <a:noFill/>
            <a:miter lim="800000"/>
            <a:headEnd/>
            <a:tailEnd/>
          </a:ln>
        </p:spPr>
      </p:pic>
      <p:sp>
        <p:nvSpPr>
          <p:cNvPr id="123906" name="Rectangle 2"/>
          <p:cNvSpPr>
            <a:spLocks noChangeArrowheads="1"/>
          </p:cNvSpPr>
          <p:nvPr/>
        </p:nvSpPr>
        <p:spPr bwMode="auto">
          <a:xfrm>
            <a:off x="304800" y="3505200"/>
            <a:ext cx="5055679"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New Voltage and Current Parameter Check:</a:t>
            </a:r>
            <a:endParaRPr kumimoji="0" lang="en-US" sz="2000" b="0" i="0" u="none" strike="noStrike" cap="none" normalizeH="0" baseline="0" dirty="0" smtClean="0">
              <a:ln>
                <a:noFill/>
              </a:ln>
              <a:solidFill>
                <a:srgbClr val="FFFF00"/>
              </a:solidFill>
              <a:effectLst/>
              <a:latin typeface="Arial" pitchFamily="34" charset="0"/>
              <a:cs typeface="Arial" pitchFamily="34" charset="0"/>
            </a:endParaRPr>
          </a:p>
        </p:txBody>
      </p:sp>
      <p:pic>
        <p:nvPicPr>
          <p:cNvPr id="8" name="صورة 16" descr="C:\Users\work\Desktop\بدون عنوان.jpg"/>
          <p:cNvPicPr/>
          <p:nvPr/>
        </p:nvPicPr>
        <p:blipFill>
          <a:blip r:embed="rId3" cstate="print"/>
          <a:srcRect/>
          <a:stretch>
            <a:fillRect/>
          </a:stretch>
        </p:blipFill>
        <p:spPr bwMode="auto">
          <a:xfrm>
            <a:off x="1600200" y="3886200"/>
            <a:ext cx="6172200" cy="2590800"/>
          </a:xfrm>
          <a:prstGeom prst="rect">
            <a:avLst/>
          </a:prstGeom>
          <a:noFill/>
          <a:ln w="9525">
            <a:noFill/>
            <a:miter lim="800000"/>
            <a:headEnd/>
            <a:tailEnd/>
          </a:ln>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4763" y="115669"/>
            <a:ext cx="6417142" cy="646331"/>
          </a:xfrm>
          <a:prstGeom prst="rect">
            <a:avLst/>
          </a:prstGeom>
        </p:spPr>
        <p:txBody>
          <a:bodyPr wrap="none">
            <a:spAutoFit/>
          </a:bodyPr>
          <a:lstStyle/>
          <a:p>
            <a:pPr algn="ctr"/>
            <a:r>
              <a:rPr lang="en-US" sz="3600" b="1" dirty="0" smtClean="0">
                <a:solidFill>
                  <a:srgbClr val="FFFF00"/>
                </a:solidFill>
                <a:effectLst>
                  <a:glow rad="228600">
                    <a:srgbClr val="00B0F0">
                      <a:alpha val="40000"/>
                    </a:srgbClr>
                  </a:glow>
                  <a:outerShdw blurRad="38100" dist="38100" dir="2700000" algn="tl">
                    <a:srgbClr val="000000">
                      <a:alpha val="43137"/>
                    </a:srgbClr>
                  </a:outerShdw>
                </a:effectLst>
              </a:rPr>
              <a:t>Solar Energy Station Project</a:t>
            </a:r>
          </a:p>
        </p:txBody>
      </p:sp>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4" name="Rectangle 3"/>
          <p:cNvSpPr/>
          <p:nvPr/>
        </p:nvSpPr>
        <p:spPr>
          <a:xfrm>
            <a:off x="304800" y="762000"/>
            <a:ext cx="8610600" cy="461665"/>
          </a:xfrm>
          <a:prstGeom prst="rect">
            <a:avLst/>
          </a:prstGeom>
        </p:spPr>
        <p:txBody>
          <a:bodyPr wrap="square">
            <a:spAutoFit/>
          </a:bodyPr>
          <a:lstStyle/>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Calculations to determine the Rating of the set up Transformer:</a:t>
            </a:r>
          </a:p>
        </p:txBody>
      </p:sp>
      <p:sp>
        <p:nvSpPr>
          <p:cNvPr id="124929" name="Rectangle 1"/>
          <p:cNvSpPr>
            <a:spLocks noChangeArrowheads="1"/>
          </p:cNvSpPr>
          <p:nvPr/>
        </p:nvSpPr>
        <p:spPr bwMode="auto">
          <a:xfrm>
            <a:off x="304800" y="1296888"/>
            <a:ext cx="830580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In this project we distributed the inverter into 10 inverters and the maximum power for each inverter is equal to 55 KW.</a:t>
            </a:r>
            <a:endParaRPr kumimoji="0" lang="en-US" sz="2000" b="0" i="0" u="none" strike="noStrike" cap="none" normalizeH="0" baseline="0" dirty="0" smtClean="0">
              <a:ln>
                <a:noFill/>
              </a:ln>
              <a:solidFill>
                <a:srgbClr val="FFFF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The maximum power for all inverters is equal to 550 KW  </a:t>
            </a:r>
            <a:endParaRPr kumimoji="0" lang="en-US" sz="2000" b="0" i="0" u="none" strike="noStrike" cap="none" normalizeH="0" baseline="0" dirty="0" smtClean="0">
              <a:ln>
                <a:noFill/>
              </a:ln>
              <a:solidFill>
                <a:srgbClr val="FFFF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The rating of the step up transformer can be calculated by these formulas below </a:t>
            </a:r>
            <a:endParaRPr kumimoji="0" lang="en-US" sz="2000" b="0" i="0" u="none" strike="noStrike" cap="none" normalizeH="0" baseline="0" dirty="0" smtClean="0">
              <a:ln>
                <a:noFill/>
              </a:ln>
              <a:solidFill>
                <a:srgbClr val="FFFF00"/>
              </a:solidFill>
              <a:effectLst/>
              <a:latin typeface="Arial" pitchFamily="34" charset="0"/>
              <a:cs typeface="Arial" pitchFamily="34" charset="0"/>
            </a:endParaRPr>
          </a:p>
        </p:txBody>
      </p:sp>
      <p:pic>
        <p:nvPicPr>
          <p:cNvPr id="124930" name="Picture 2"/>
          <p:cNvPicPr>
            <a:picLocks noChangeAspect="1" noChangeArrowheads="1"/>
          </p:cNvPicPr>
          <p:nvPr/>
        </p:nvPicPr>
        <p:blipFill>
          <a:blip r:embed="rId2" cstate="print"/>
          <a:srcRect/>
          <a:stretch>
            <a:fillRect/>
          </a:stretch>
        </p:blipFill>
        <p:spPr bwMode="auto">
          <a:xfrm>
            <a:off x="2057400" y="2971800"/>
            <a:ext cx="4887433" cy="2514600"/>
          </a:xfrm>
          <a:prstGeom prst="rect">
            <a:avLst/>
          </a:prstGeom>
          <a:noFill/>
          <a:ln w="9525">
            <a:noFill/>
            <a:miter lim="800000"/>
            <a:headEnd/>
            <a:tailEnd/>
          </a:ln>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4763" y="115669"/>
            <a:ext cx="6417142" cy="646331"/>
          </a:xfrm>
          <a:prstGeom prst="rect">
            <a:avLst/>
          </a:prstGeom>
        </p:spPr>
        <p:txBody>
          <a:bodyPr wrap="none">
            <a:spAutoFit/>
          </a:bodyPr>
          <a:lstStyle/>
          <a:p>
            <a:pPr algn="ctr"/>
            <a:r>
              <a:rPr lang="en-US" sz="3600" b="1" dirty="0" smtClean="0">
                <a:solidFill>
                  <a:srgbClr val="FFFF00"/>
                </a:solidFill>
                <a:effectLst>
                  <a:glow rad="228600">
                    <a:srgbClr val="00B0F0">
                      <a:alpha val="40000"/>
                    </a:srgbClr>
                  </a:glow>
                  <a:outerShdw blurRad="38100" dist="38100" dir="2700000" algn="tl">
                    <a:srgbClr val="000000">
                      <a:alpha val="43137"/>
                    </a:srgbClr>
                  </a:outerShdw>
                </a:effectLst>
              </a:rPr>
              <a:t>Solar Energy Station Project</a:t>
            </a:r>
          </a:p>
        </p:txBody>
      </p:sp>
      <p:cxnSp>
        <p:nvCxnSpPr>
          <p:cNvPr id="3" name="Straight Connector 2"/>
          <p:cNvCxnSpPr/>
          <p:nvPr/>
        </p:nvCxnSpPr>
        <p:spPr>
          <a:xfrm>
            <a:off x="381000" y="7620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sp>
        <p:nvSpPr>
          <p:cNvPr id="4" name="Rectangle 3"/>
          <p:cNvSpPr/>
          <p:nvPr/>
        </p:nvSpPr>
        <p:spPr>
          <a:xfrm>
            <a:off x="304800" y="762000"/>
            <a:ext cx="8610600" cy="461665"/>
          </a:xfrm>
          <a:prstGeom prst="rect">
            <a:avLst/>
          </a:prstGeom>
        </p:spPr>
        <p:txBody>
          <a:bodyPr wrap="square">
            <a:spAutoFit/>
          </a:bodyPr>
          <a:lstStyle/>
          <a:p>
            <a:pPr marL="342900" indent="-342900">
              <a:buFont typeface="Wingdings" pitchFamily="2" charset="2"/>
              <a:buChar char="q"/>
            </a:pPr>
            <a:r>
              <a:rPr lang="en-US" sz="2400" b="1" i="1" dirty="0" smtClean="0">
                <a:solidFill>
                  <a:srgbClr val="C00000"/>
                </a:solidFill>
                <a:effectLst>
                  <a:glow rad="101600">
                    <a:srgbClr val="FFFF00">
                      <a:alpha val="60000"/>
                    </a:srgbClr>
                  </a:glow>
                  <a:outerShdw blurRad="38100" dist="38100" dir="2700000" algn="tl">
                    <a:srgbClr val="000000">
                      <a:alpha val="43137"/>
                    </a:srgbClr>
                  </a:outerShdw>
                </a:effectLst>
                <a:latin typeface="Calibri" pitchFamily="34" charset="0"/>
              </a:rPr>
              <a:t>Economical study for the Solar system project :</a:t>
            </a:r>
          </a:p>
        </p:txBody>
      </p:sp>
      <p:sp>
        <p:nvSpPr>
          <p:cNvPr id="125953" name="Rectangle 1"/>
          <p:cNvSpPr>
            <a:spLocks noChangeArrowheads="1"/>
          </p:cNvSpPr>
          <p:nvPr/>
        </p:nvSpPr>
        <p:spPr bwMode="auto">
          <a:xfrm>
            <a:off x="346014" y="1228665"/>
            <a:ext cx="8797986" cy="532453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 typeface="Arial" pitchFamily="34" charset="0"/>
              <a:buChar char="•"/>
              <a:tabLst/>
            </a:pPr>
            <a:r>
              <a:rPr kumimoji="0" lang="en-US" sz="2000"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The life span period of the solar system = 20  years.</a:t>
            </a:r>
          </a:p>
          <a:p>
            <a:pPr marL="0" marR="0" lvl="0" indent="0" defTabSz="914400" eaLnBrk="1" fontAlgn="base" latinLnBrk="0" hangingPunct="1">
              <a:lnSpc>
                <a:spcPct val="100000"/>
              </a:lnSpc>
              <a:spcBef>
                <a:spcPct val="0"/>
              </a:spcBef>
              <a:spcAft>
                <a:spcPct val="0"/>
              </a:spcAft>
              <a:buClrTx/>
              <a:buSzTx/>
              <a:buFont typeface="Arial" pitchFamily="34" charset="0"/>
              <a:buChar char="•"/>
              <a:tabLst/>
            </a:pPr>
            <a:endParaRPr kumimoji="0" lang="en-US" sz="2000" b="1" i="0" u="none" strike="noStrike" cap="none" normalizeH="0" baseline="0" dirty="0" smtClean="0">
              <a:ln>
                <a:noFill/>
              </a:ln>
              <a:solidFill>
                <a:srgbClr val="FFFF00"/>
              </a:solidFill>
              <a:effectLst/>
              <a:latin typeface="Arial" pitchFamily="34" charset="0"/>
              <a:cs typeface="Arial" pitchFamily="34" charset="0"/>
            </a:endParaRPr>
          </a:p>
          <a:p>
            <a:pPr marL="0" marR="0" lvl="0" indent="0" defTabSz="914400" eaLnBrk="0" fontAlgn="base" latinLnBrk="0" hangingPunct="0">
              <a:lnSpc>
                <a:spcPct val="100000"/>
              </a:lnSpc>
              <a:spcBef>
                <a:spcPct val="0"/>
              </a:spcBef>
              <a:spcAft>
                <a:spcPct val="0"/>
              </a:spcAft>
              <a:buClrTx/>
              <a:buSzTx/>
              <a:buFont typeface="Arial" pitchFamily="34" charset="0"/>
              <a:buChar char="•"/>
              <a:tabLst/>
            </a:pPr>
            <a:r>
              <a:rPr kumimoji="0" lang="en-US" sz="2000"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The price of 1kwh of solar = 0.65 NIC.</a:t>
            </a:r>
          </a:p>
          <a:p>
            <a:pPr marL="0" marR="0" lvl="0" indent="0" defTabSz="914400" eaLnBrk="0" fontAlgn="base" latinLnBrk="0" hangingPunct="0">
              <a:lnSpc>
                <a:spcPct val="100000"/>
              </a:lnSpc>
              <a:spcBef>
                <a:spcPct val="0"/>
              </a:spcBef>
              <a:spcAft>
                <a:spcPct val="0"/>
              </a:spcAft>
              <a:buClrTx/>
              <a:buSzTx/>
              <a:buFont typeface="Arial" pitchFamily="34" charset="0"/>
              <a:buChar char="•"/>
              <a:tabLst/>
            </a:pPr>
            <a:endParaRPr kumimoji="0" lang="en-US" sz="2000" b="1" i="0" u="none" strike="noStrike" cap="none" normalizeH="0" baseline="0" dirty="0" smtClean="0">
              <a:ln>
                <a:noFill/>
              </a:ln>
              <a:solidFill>
                <a:srgbClr val="FFFF00"/>
              </a:solidFill>
              <a:effectLst/>
              <a:latin typeface="Arial" pitchFamily="34" charset="0"/>
              <a:cs typeface="Arial" pitchFamily="34" charset="0"/>
            </a:endParaRPr>
          </a:p>
          <a:p>
            <a:pPr marL="0" marR="0" lvl="0" indent="0" defTabSz="914400" eaLnBrk="0" fontAlgn="base" latinLnBrk="0" hangingPunct="0">
              <a:lnSpc>
                <a:spcPct val="100000"/>
              </a:lnSpc>
              <a:spcBef>
                <a:spcPct val="0"/>
              </a:spcBef>
              <a:spcAft>
                <a:spcPct val="0"/>
              </a:spcAft>
              <a:buClrTx/>
              <a:buSzTx/>
              <a:buFont typeface="Arial" pitchFamily="34" charset="0"/>
              <a:buChar char="•"/>
              <a:tabLst/>
            </a:pPr>
            <a:r>
              <a:rPr kumimoji="0" lang="en-US" sz="2000"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The price of transformer = 30000 NIC.</a:t>
            </a:r>
          </a:p>
          <a:p>
            <a:pPr marL="0" marR="0" lvl="0" indent="0" defTabSz="914400" eaLnBrk="0" fontAlgn="base" latinLnBrk="0" hangingPunct="0">
              <a:lnSpc>
                <a:spcPct val="100000"/>
              </a:lnSpc>
              <a:spcBef>
                <a:spcPct val="0"/>
              </a:spcBef>
              <a:spcAft>
                <a:spcPct val="0"/>
              </a:spcAft>
              <a:buClrTx/>
              <a:buSzTx/>
              <a:buFont typeface="Arial" pitchFamily="34" charset="0"/>
              <a:buChar char="•"/>
              <a:tabLst/>
            </a:pPr>
            <a:endParaRPr kumimoji="0" lang="en-US" sz="2000" b="1" i="0" u="none" strike="noStrike" cap="none" normalizeH="0" baseline="0" dirty="0" smtClean="0">
              <a:ln>
                <a:noFill/>
              </a:ln>
              <a:solidFill>
                <a:srgbClr val="FFFF00"/>
              </a:solidFill>
              <a:effectLst/>
              <a:latin typeface="Arial" pitchFamily="34" charset="0"/>
              <a:cs typeface="Arial" pitchFamily="34" charset="0"/>
            </a:endParaRPr>
          </a:p>
          <a:p>
            <a:pPr marL="0" marR="0" lvl="0" indent="0" defTabSz="914400" eaLnBrk="0" fontAlgn="base" latinLnBrk="0" hangingPunct="0">
              <a:lnSpc>
                <a:spcPct val="100000"/>
              </a:lnSpc>
              <a:spcBef>
                <a:spcPct val="0"/>
              </a:spcBef>
              <a:spcAft>
                <a:spcPct val="0"/>
              </a:spcAft>
              <a:buClrTx/>
              <a:buSzTx/>
              <a:buFont typeface="Arial" pitchFamily="34" charset="0"/>
              <a:buChar char="•"/>
              <a:tabLst/>
            </a:pPr>
            <a:r>
              <a:rPr kumimoji="0" lang="en-US" sz="2000"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The price of each  watt =2.2 $ =7.7 NIC. The price of 1 </a:t>
            </a:r>
            <a:r>
              <a:rPr kumimoji="0" lang="en-US" sz="2000" b="1" i="0" u="none" strike="noStrike" cap="none" normalizeH="0" baseline="0" dirty="0" err="1" smtClean="0">
                <a:ln>
                  <a:noFill/>
                </a:ln>
                <a:solidFill>
                  <a:srgbClr val="FFFF00"/>
                </a:solidFill>
                <a:effectLst/>
                <a:latin typeface="Times New Roman" pitchFamily="18" charset="0"/>
                <a:ea typeface="Calibri" pitchFamily="34" charset="0"/>
                <a:cs typeface="Times New Roman" pitchFamily="18" charset="0"/>
              </a:rPr>
              <a:t>kw</a:t>
            </a:r>
            <a:r>
              <a:rPr kumimoji="0" lang="en-US" sz="2000"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  =2200$=7700 NIC.</a:t>
            </a:r>
          </a:p>
          <a:p>
            <a:pPr marL="0" marR="0" lvl="0" indent="0" defTabSz="914400" eaLnBrk="0" fontAlgn="base" latinLnBrk="0" hangingPunct="0">
              <a:lnSpc>
                <a:spcPct val="100000"/>
              </a:lnSpc>
              <a:spcBef>
                <a:spcPct val="0"/>
              </a:spcBef>
              <a:spcAft>
                <a:spcPct val="0"/>
              </a:spcAft>
              <a:buClrTx/>
              <a:buSzTx/>
              <a:buFont typeface="Arial" pitchFamily="34" charset="0"/>
              <a:buChar char="•"/>
              <a:tabLst/>
            </a:pPr>
            <a:endParaRPr kumimoji="0" lang="en-US" sz="2000" b="1" i="0" u="none" strike="noStrike" cap="none" normalizeH="0" baseline="0" dirty="0" smtClean="0">
              <a:ln>
                <a:noFill/>
              </a:ln>
              <a:solidFill>
                <a:srgbClr val="FFFF00"/>
              </a:solidFill>
              <a:effectLst/>
              <a:latin typeface="Arial" pitchFamily="34" charset="0"/>
              <a:cs typeface="Arial" pitchFamily="34" charset="0"/>
            </a:endParaRPr>
          </a:p>
          <a:p>
            <a:pPr marL="0" marR="0" lvl="0" indent="0" defTabSz="91440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 The average of 1kw produce 1700 </a:t>
            </a:r>
            <a:r>
              <a:rPr kumimoji="0" lang="en-US" sz="2000" b="1" i="0" u="none" strike="noStrike" cap="none" normalizeH="0" baseline="0" dirty="0" err="1" smtClean="0">
                <a:ln>
                  <a:noFill/>
                </a:ln>
                <a:solidFill>
                  <a:srgbClr val="FFFF00"/>
                </a:solidFill>
                <a:effectLst/>
                <a:latin typeface="Times New Roman" pitchFamily="18" charset="0"/>
                <a:ea typeface="Calibri" pitchFamily="34" charset="0"/>
                <a:cs typeface="Times New Roman" pitchFamily="18" charset="0"/>
              </a:rPr>
              <a:t>kwh</a:t>
            </a:r>
            <a:r>
              <a:rPr kumimoji="0" lang="en-US" sz="2000"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/year.</a:t>
            </a:r>
            <a:endParaRPr kumimoji="0" lang="en-US" sz="2000" b="1" i="0" u="none" strike="noStrike" cap="none" normalizeH="0" baseline="0" dirty="0" smtClean="0">
              <a:ln>
                <a:noFill/>
              </a:ln>
              <a:solidFill>
                <a:srgbClr val="FFFF00"/>
              </a:solidFill>
              <a:effectLst/>
              <a:latin typeface="Arial" pitchFamily="34" charset="0"/>
              <a:cs typeface="Arial" pitchFamily="34" charset="0"/>
            </a:endParaRPr>
          </a:p>
          <a:p>
            <a:pPr marL="0" marR="0" lvl="0" indent="0" defTabSz="91440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The investment = Price of the transformer + Price of the solar system (580kw)  </a:t>
            </a:r>
            <a:endParaRPr kumimoji="0" lang="en-US" sz="2000" b="1" i="0" u="none" strike="noStrike" cap="none" normalizeH="0" baseline="0" dirty="0" smtClean="0">
              <a:ln>
                <a:noFill/>
              </a:ln>
              <a:solidFill>
                <a:srgbClr val="FFFF00"/>
              </a:solidFill>
              <a:effectLst/>
              <a:latin typeface="Arial" pitchFamily="34" charset="0"/>
              <a:cs typeface="Arial" pitchFamily="34" charset="0"/>
            </a:endParaRPr>
          </a:p>
          <a:p>
            <a:pPr marL="0" marR="0" lvl="0" indent="0" defTabSz="91440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The investment = 30000 + (580*7700) = 4496000 NIC.</a:t>
            </a:r>
          </a:p>
          <a:p>
            <a:pPr marL="0" marR="0" lvl="0" indent="0" defTabSz="91440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rgbClr val="FFFF00"/>
              </a:solidFill>
              <a:effectLst/>
              <a:latin typeface="Arial" pitchFamily="34" charset="0"/>
              <a:cs typeface="Arial" pitchFamily="34" charset="0"/>
            </a:endParaRPr>
          </a:p>
          <a:p>
            <a:pPr marL="0" marR="0" lvl="0" indent="0" defTabSz="914400" eaLnBrk="0" fontAlgn="base" latinLnBrk="0" hangingPunct="0">
              <a:lnSpc>
                <a:spcPct val="100000"/>
              </a:lnSpc>
              <a:spcBef>
                <a:spcPct val="0"/>
              </a:spcBef>
              <a:spcAft>
                <a:spcPct val="0"/>
              </a:spcAft>
              <a:buClrTx/>
              <a:buSzTx/>
              <a:buFontTx/>
              <a:buChar char="•"/>
              <a:tabLst/>
            </a:pPr>
            <a:r>
              <a:rPr kumimoji="0" lang="en-US" sz="2000"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The average producing of the solar system in year = 1700 * 580 = 986000 </a:t>
            </a:r>
            <a:r>
              <a:rPr kumimoji="0" lang="en-US" sz="2000" b="1" i="0" u="none" strike="noStrike" cap="none" normalizeH="0" baseline="0" dirty="0" err="1" smtClean="0">
                <a:ln>
                  <a:noFill/>
                </a:ln>
                <a:solidFill>
                  <a:srgbClr val="FFFF00"/>
                </a:solidFill>
                <a:effectLst/>
                <a:latin typeface="Times New Roman" pitchFamily="18" charset="0"/>
                <a:ea typeface="Calibri" pitchFamily="34" charset="0"/>
                <a:cs typeface="Times New Roman" pitchFamily="18" charset="0"/>
              </a:rPr>
              <a:t>kwh</a:t>
            </a:r>
            <a:endParaRPr kumimoji="0" lang="en-US" sz="2000" b="1" i="0" u="none" strike="noStrike" cap="none" normalizeH="0" baseline="0" dirty="0" smtClean="0">
              <a:ln>
                <a:noFill/>
              </a:ln>
              <a:solidFill>
                <a:srgbClr val="FFFF00"/>
              </a:solidFill>
              <a:effectLst/>
              <a:latin typeface="Arial" pitchFamily="34" charset="0"/>
              <a:cs typeface="Arial" pitchFamily="34" charset="0"/>
            </a:endParaRPr>
          </a:p>
          <a:p>
            <a:pPr marL="0" marR="0" lvl="0" indent="0" defTabSz="914400" eaLnBrk="0" fontAlgn="base" latinLnBrk="0" hangingPunct="0">
              <a:lnSpc>
                <a:spcPct val="100000"/>
              </a:lnSpc>
              <a:spcBef>
                <a:spcPct val="0"/>
              </a:spcBef>
              <a:spcAft>
                <a:spcPct val="0"/>
              </a:spcAft>
              <a:buClrTx/>
              <a:buSzTx/>
              <a:buFontTx/>
              <a:buChar char="•"/>
              <a:tabLst/>
            </a:pPr>
            <a:r>
              <a:rPr kumimoji="0" lang="en-US" sz="2000"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The saving in the year = 986000 </a:t>
            </a:r>
            <a:r>
              <a:rPr kumimoji="0" lang="en-US" sz="2000" b="1" i="0" u="none" strike="noStrike" cap="none" normalizeH="0" baseline="0" dirty="0" err="1" smtClean="0">
                <a:ln>
                  <a:noFill/>
                </a:ln>
                <a:solidFill>
                  <a:srgbClr val="FFFF00"/>
                </a:solidFill>
                <a:effectLst/>
                <a:latin typeface="Times New Roman" pitchFamily="18" charset="0"/>
                <a:ea typeface="Calibri" pitchFamily="34" charset="0"/>
                <a:cs typeface="Times New Roman" pitchFamily="18" charset="0"/>
              </a:rPr>
              <a:t>kwh</a:t>
            </a:r>
            <a:r>
              <a:rPr kumimoji="0" lang="en-US" sz="2000"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 * 0.65 NIC = 640900 NIC/ year.</a:t>
            </a:r>
          </a:p>
          <a:p>
            <a:pPr marL="0" marR="0" lvl="0" indent="0" defTabSz="914400" eaLnBrk="0" fontAlgn="base" latinLnBrk="0" hangingPunct="0">
              <a:lnSpc>
                <a:spcPct val="100000"/>
              </a:lnSpc>
              <a:spcBef>
                <a:spcPct val="0"/>
              </a:spcBef>
              <a:spcAft>
                <a:spcPct val="0"/>
              </a:spcAft>
              <a:buClrTx/>
              <a:buSzTx/>
              <a:buFontTx/>
              <a:buChar char="•"/>
              <a:tabLst/>
            </a:pPr>
            <a:endParaRPr kumimoji="0" lang="en-US" sz="2000" b="1" i="0" u="none" strike="noStrike" cap="none" normalizeH="0" baseline="0" dirty="0" smtClean="0">
              <a:ln>
                <a:noFill/>
              </a:ln>
              <a:solidFill>
                <a:srgbClr val="FFFF00"/>
              </a:solidFill>
              <a:effectLst/>
              <a:latin typeface="Arial" pitchFamily="34" charset="0"/>
              <a:cs typeface="Arial" pitchFamily="34" charset="0"/>
            </a:endParaRPr>
          </a:p>
          <a:p>
            <a:pPr marL="0" marR="0" lvl="0" indent="0" defTabSz="91440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The simple pay back period = investment / saving in year</a:t>
            </a:r>
            <a:endParaRPr kumimoji="0" lang="en-US" sz="2000" b="1" i="0" u="none" strike="noStrike" cap="none" normalizeH="0" baseline="0" dirty="0" smtClean="0">
              <a:ln>
                <a:noFill/>
              </a:ln>
              <a:solidFill>
                <a:srgbClr val="FFFF00"/>
              </a:solidFill>
              <a:effectLst/>
              <a:latin typeface="Arial" pitchFamily="34" charset="0"/>
              <a:cs typeface="Arial" pitchFamily="34" charset="0"/>
            </a:endParaRPr>
          </a:p>
          <a:p>
            <a:pPr marL="0" marR="0" lvl="0" indent="0" defTabSz="91440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 S.P.B.P  = 4496000 / 640900 = 7 YEARS.</a:t>
            </a:r>
            <a:endParaRPr kumimoji="0" lang="en-US" sz="2000" b="1" i="0" u="none" strike="noStrike" cap="none" normalizeH="0" baseline="0" dirty="0" smtClean="0">
              <a:ln>
                <a:noFill/>
              </a:ln>
              <a:solidFill>
                <a:srgbClr val="FFFF00"/>
              </a:solidFill>
              <a:effectLst/>
              <a:latin typeface="Arial" pitchFamily="34" charset="0"/>
              <a:cs typeface="Arial" pitchFamily="34" charset="0"/>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E:\New folder (21)\New fol2222der\Thank you v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80842" y="533400"/>
            <a:ext cx="5301452" cy="923330"/>
          </a:xfrm>
          <a:prstGeom prst="rect">
            <a:avLst/>
          </a:prstGeom>
        </p:spPr>
        <p:txBody>
          <a:bodyPr wrap="none">
            <a:spAutoFit/>
          </a:bodyPr>
          <a:lstStyle/>
          <a:p>
            <a:pPr algn="ctr"/>
            <a:r>
              <a:rPr lang="en-US" sz="5400" b="1" dirty="0" smtClean="0">
                <a:solidFill>
                  <a:srgbClr val="FFFF00"/>
                </a:solidFill>
                <a:effectLst>
                  <a:glow rad="228600">
                    <a:srgbClr val="00B0F0">
                      <a:alpha val="40000"/>
                    </a:srgbClr>
                  </a:glow>
                  <a:outerShdw blurRad="38100" dist="38100" dir="2700000" algn="tl">
                    <a:srgbClr val="000000">
                      <a:alpha val="43137"/>
                    </a:srgbClr>
                  </a:outerShdw>
                </a:effectLst>
              </a:rPr>
              <a:t>Any Question ?</a:t>
            </a:r>
          </a:p>
        </p:txBody>
      </p:sp>
      <p:cxnSp>
        <p:nvCxnSpPr>
          <p:cNvPr id="3" name="Straight Connector 2"/>
          <p:cNvCxnSpPr/>
          <p:nvPr/>
        </p:nvCxnSpPr>
        <p:spPr>
          <a:xfrm>
            <a:off x="304800" y="1447800"/>
            <a:ext cx="8352928" cy="0"/>
          </a:xfrm>
          <a:prstGeom prst="line">
            <a:avLst/>
          </a:prstGeom>
          <a:ln w="57150" cap="rnd">
            <a:solidFill>
              <a:srgbClr val="FF6565"/>
            </a:solidFill>
          </a:ln>
          <a:effectLst>
            <a:outerShdw blurRad="50800" dist="38100" dir="5400000" algn="t" rotWithShape="0">
              <a:srgbClr val="00B0F0"/>
            </a:outerShdw>
            <a:softEdge rad="12700"/>
          </a:effectLst>
        </p:spPr>
        <p:style>
          <a:lnRef idx="3">
            <a:schemeClr val="accent2"/>
          </a:lnRef>
          <a:fillRef idx="0">
            <a:schemeClr val="accent2"/>
          </a:fillRef>
          <a:effectRef idx="2">
            <a:schemeClr val="accent2"/>
          </a:effectRef>
          <a:fontRef idx="minor">
            <a:schemeClr val="tx1"/>
          </a:fontRef>
        </p:style>
      </p:cxnSp>
      <p:pic>
        <p:nvPicPr>
          <p:cNvPr id="4" name="Picture 3" descr="C:\Documents and Settings\Steve\Local Settings\Temporary Internet Files\Content.IE5\7H2L9VRK\MMj02347520000[1].gif"/>
          <p:cNvPicPr>
            <a:picLocks noChangeAspect="1" noChangeArrowheads="1" noCrop="1"/>
          </p:cNvPicPr>
          <p:nvPr/>
        </p:nvPicPr>
        <p:blipFill>
          <a:blip r:embed="rId2" cstate="print"/>
          <a:srcRect/>
          <a:stretch>
            <a:fillRect/>
          </a:stretch>
        </p:blipFill>
        <p:spPr bwMode="auto">
          <a:xfrm>
            <a:off x="1905000" y="1600200"/>
            <a:ext cx="5112568" cy="4896544"/>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undry">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2391</TotalTime>
  <Words>2921</Words>
  <Application>Microsoft Office PowerPoint</Application>
  <PresentationFormat>On-screen Show (4:3)</PresentationFormat>
  <Paragraphs>408</Paragraphs>
  <Slides>94</Slides>
  <Notes>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94</vt:i4>
      </vt:variant>
    </vt:vector>
  </HeadingPairs>
  <TitlesOfParts>
    <vt:vector size="96" baseType="lpstr">
      <vt:lpstr>Foundry</vt:lpstr>
      <vt:lpstr>Bitmap Image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JEHAD</dc:creator>
  <cp:lastModifiedBy>Hany Mohamed Ibrahim</cp:lastModifiedBy>
  <cp:revision>56</cp:revision>
  <dcterms:created xsi:type="dcterms:W3CDTF">2006-08-16T00:00:00Z</dcterms:created>
  <dcterms:modified xsi:type="dcterms:W3CDTF">2014-05-14T05:54:06Z</dcterms:modified>
</cp:coreProperties>
</file>