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4"/>
  </p:notesMasterIdLst>
  <p:handoutMasterIdLst>
    <p:handoutMasterId r:id="rId45"/>
  </p:handoutMasterIdLst>
  <p:sldIdLst>
    <p:sldId id="256" r:id="rId2"/>
    <p:sldId id="257" r:id="rId3"/>
    <p:sldId id="258" r:id="rId4"/>
    <p:sldId id="259" r:id="rId5"/>
    <p:sldId id="260" r:id="rId6"/>
    <p:sldId id="262" r:id="rId7"/>
    <p:sldId id="263" r:id="rId8"/>
    <p:sldId id="264" r:id="rId9"/>
    <p:sldId id="267" r:id="rId10"/>
    <p:sldId id="265" r:id="rId11"/>
    <p:sldId id="266" r:id="rId12"/>
    <p:sldId id="268" r:id="rId13"/>
    <p:sldId id="269" r:id="rId14"/>
    <p:sldId id="289" r:id="rId15"/>
    <p:sldId id="270" r:id="rId16"/>
    <p:sldId id="271" r:id="rId17"/>
    <p:sldId id="272" r:id="rId18"/>
    <p:sldId id="273" r:id="rId19"/>
    <p:sldId id="294" r:id="rId20"/>
    <p:sldId id="291" r:id="rId21"/>
    <p:sldId id="290" r:id="rId22"/>
    <p:sldId id="297" r:id="rId23"/>
    <p:sldId id="275" r:id="rId24"/>
    <p:sldId id="276" r:id="rId25"/>
    <p:sldId id="301" r:id="rId26"/>
    <p:sldId id="304" r:id="rId27"/>
    <p:sldId id="303" r:id="rId28"/>
    <p:sldId id="302" r:id="rId29"/>
    <p:sldId id="305" r:id="rId30"/>
    <p:sldId id="300" r:id="rId31"/>
    <p:sldId id="277" r:id="rId32"/>
    <p:sldId id="278" r:id="rId33"/>
    <p:sldId id="279" r:id="rId34"/>
    <p:sldId id="280" r:id="rId35"/>
    <p:sldId id="284" r:id="rId36"/>
    <p:sldId id="281" r:id="rId37"/>
    <p:sldId id="282" r:id="rId38"/>
    <p:sldId id="283" r:id="rId39"/>
    <p:sldId id="285" r:id="rId40"/>
    <p:sldId id="287" r:id="rId41"/>
    <p:sldId id="298" r:id="rId42"/>
    <p:sldId id="306" r:id="rId4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i'm%20Groot\Desktop\&#1605;&#1604;&#1601;&#1575;&#1578;%20&#1605;&#1607;&#1605;&#1607;%20&#1604;&#1605;&#1588;&#1585;&#1608;&#1593;%20&#1578;&#1582;&#1585;&#1581;%202\&#1575;&#1587;&#1578;&#1576;&#1610;&#1575;&#1606;.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i'm%20Groot\Desktop\&#1605;&#1604;&#1601;&#1575;&#1578;%20&#1605;&#1607;&#1605;&#1607;%20&#1604;&#1605;&#1588;&#1585;&#1608;&#1593;%20&#1578;&#1582;&#1585;&#1581;%202\&#1575;&#1587;&#1578;&#1576;&#1610;&#1575;&#1606;.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i'm%20Groot\Desktop\&#1605;&#1604;&#1601;&#1575;&#1578;%20&#1605;&#1607;&#1605;&#1607;%20&#1604;&#1605;&#1588;&#1585;&#1608;&#1593;%20&#1578;&#1582;&#1585;&#1581;%202\&#1575;&#1587;&#1578;&#1576;&#1610;&#1575;&#1606;.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i'm%20Groot\Desktop\&#1605;&#1604;&#1601;&#1575;&#1578;%20&#1605;&#1607;&#1605;&#1607;%20&#1604;&#1605;&#1588;&#1585;&#1608;&#1593;%20&#1578;&#1582;&#1585;&#1581;%202\&#1575;&#1587;&#1578;&#1576;&#1610;&#1575;&#1606;.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i'm%20Groot\Desktop\&#1605;&#1604;&#1601;&#1575;&#1578;%20&#1605;&#1607;&#1605;&#1607;%20&#1604;&#1605;&#1588;&#1585;&#1608;&#1593;%20&#1578;&#1582;&#1585;&#1581;%202\&#1575;&#1587;&#1578;&#1576;&#1610;&#1575;&#160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2"/>
  <c:chart>
    <c:title>
      <c:tx>
        <c:rich>
          <a:bodyPr/>
          <a:lstStyle/>
          <a:p>
            <a:pPr>
              <a:defRPr lang="en-US"/>
            </a:pPr>
            <a:r>
              <a:rPr lang="en-US"/>
              <a:t>Social</a:t>
            </a:r>
            <a:r>
              <a:rPr lang="en-US" baseline="0"/>
              <a:t> effects of humps</a:t>
            </a:r>
            <a:endParaRPr lang="ar-SA"/>
          </a:p>
        </c:rich>
      </c:tx>
      <c:layout/>
    </c:title>
    <c:plotArea>
      <c:layout/>
      <c:barChart>
        <c:barDir val="col"/>
        <c:grouping val="clustered"/>
        <c:ser>
          <c:idx val="0"/>
          <c:order val="0"/>
          <c:spPr>
            <a:solidFill>
              <a:srgbClr val="C00000"/>
            </a:solidFill>
          </c:spPr>
          <c:cat>
            <c:strRef>
              <c:f>الاستبيان!$I$5:$I$12</c:f>
              <c:strCache>
                <c:ptCount val="8"/>
                <c:pt idx="0">
                  <c:v>Presence of  humps…..</c:v>
                </c:pt>
                <c:pt idx="1">
                  <c:v>Presence of humps …... </c:v>
                </c:pt>
                <c:pt idx="2">
                  <c:v>Presence of humps …... </c:v>
                </c:pt>
                <c:pt idx="3">
                  <c:v>Presence of humps…..</c:v>
                </c:pt>
                <c:pt idx="4">
                  <c:v>Presence of humps…..</c:v>
                </c:pt>
                <c:pt idx="5">
                  <c:v>Presence of  humps…..</c:v>
                </c:pt>
                <c:pt idx="6">
                  <c:v>Distribution of humps…..</c:v>
                </c:pt>
                <c:pt idx="7">
                  <c:v>Humps have….. </c:v>
                </c:pt>
              </c:strCache>
            </c:strRef>
          </c:cat>
          <c:val>
            <c:numRef>
              <c:f>الاستبيان!$J$5:$J$12</c:f>
              <c:numCache>
                <c:formatCode>0.00%</c:formatCode>
                <c:ptCount val="8"/>
                <c:pt idx="0">
                  <c:v>0.58600000000000052</c:v>
                </c:pt>
                <c:pt idx="1">
                  <c:v>0.3866000000000005</c:v>
                </c:pt>
                <c:pt idx="2">
                  <c:v>0.52659999999999996</c:v>
                </c:pt>
                <c:pt idx="3">
                  <c:v>0.72670000000000112</c:v>
                </c:pt>
                <c:pt idx="4">
                  <c:v>0.65330000000000099</c:v>
                </c:pt>
                <c:pt idx="5">
                  <c:v>0.67330000000000112</c:v>
                </c:pt>
                <c:pt idx="6">
                  <c:v>0.22660000000000013</c:v>
                </c:pt>
                <c:pt idx="7">
                  <c:v>0.20660000000000001</c:v>
                </c:pt>
              </c:numCache>
            </c:numRef>
          </c:val>
        </c:ser>
        <c:axId val="107865600"/>
        <c:axId val="107867136"/>
      </c:barChart>
      <c:catAx>
        <c:axId val="107865600"/>
        <c:scaling>
          <c:orientation val="minMax"/>
        </c:scaling>
        <c:axPos val="b"/>
        <c:majorTickMark val="none"/>
        <c:tickLblPos val="nextTo"/>
        <c:txPr>
          <a:bodyPr/>
          <a:lstStyle/>
          <a:p>
            <a:pPr>
              <a:defRPr lang="en-US"/>
            </a:pPr>
            <a:endParaRPr lang="en-US"/>
          </a:p>
        </c:txPr>
        <c:crossAx val="107867136"/>
        <c:crosses val="autoZero"/>
        <c:auto val="1"/>
        <c:lblAlgn val="ctr"/>
        <c:lblOffset val="100"/>
      </c:catAx>
      <c:valAx>
        <c:axId val="107867136"/>
        <c:scaling>
          <c:orientation val="minMax"/>
        </c:scaling>
        <c:axPos val="l"/>
        <c:majorGridlines/>
        <c:numFmt formatCode="0.00%" sourceLinked="1"/>
        <c:majorTickMark val="none"/>
        <c:tickLblPos val="nextTo"/>
        <c:txPr>
          <a:bodyPr/>
          <a:lstStyle/>
          <a:p>
            <a:pPr>
              <a:defRPr lang="en-US"/>
            </a:pPr>
            <a:endParaRPr lang="en-US"/>
          </a:p>
        </c:txPr>
        <c:crossAx val="107865600"/>
        <c:crosses val="autoZero"/>
        <c:crossBetween val="between"/>
      </c:valAx>
    </c:plotArea>
    <c:plotVisOnly val="1"/>
  </c:chart>
  <c:spPr>
    <a:ln>
      <a:no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2"/>
  <c:chart>
    <c:title>
      <c:tx>
        <c:rich>
          <a:bodyPr/>
          <a:lstStyle/>
          <a:p>
            <a:pPr>
              <a:defRPr lang="en-US"/>
            </a:pPr>
            <a:r>
              <a:rPr lang="en-US"/>
              <a:t>Humps effects on the driver behavior in terms of speed </a:t>
            </a:r>
            <a:endParaRPr lang="ar-SA"/>
          </a:p>
        </c:rich>
      </c:tx>
      <c:layout/>
    </c:title>
    <c:plotArea>
      <c:layout/>
      <c:barChart>
        <c:barDir val="col"/>
        <c:grouping val="clustered"/>
        <c:ser>
          <c:idx val="0"/>
          <c:order val="0"/>
          <c:spPr>
            <a:solidFill>
              <a:srgbClr val="C00000"/>
            </a:solidFill>
          </c:spPr>
          <c:cat>
            <c:strRef>
              <c:f>الاستبيان!$I$13:$I$16</c:f>
              <c:strCache>
                <c:ptCount val="4"/>
                <c:pt idx="0">
                  <c:v>Presence of  humps ……</c:v>
                </c:pt>
                <c:pt idx="1">
                  <c:v>Presence of  humps …..</c:v>
                </c:pt>
                <c:pt idx="2">
                  <c:v>presence of  humps …..</c:v>
                </c:pt>
                <c:pt idx="3">
                  <c:v>Presence of  humps….</c:v>
                </c:pt>
              </c:strCache>
            </c:strRef>
          </c:cat>
          <c:val>
            <c:numRef>
              <c:f>الاستبيان!$J$13:$J$16</c:f>
              <c:numCache>
                <c:formatCode>0.00%</c:formatCode>
                <c:ptCount val="4"/>
                <c:pt idx="0">
                  <c:v>0.74670000000000125</c:v>
                </c:pt>
                <c:pt idx="1">
                  <c:v>0.52669999999999995</c:v>
                </c:pt>
                <c:pt idx="2">
                  <c:v>0.56670000000000065</c:v>
                </c:pt>
                <c:pt idx="3">
                  <c:v>0.2666</c:v>
                </c:pt>
              </c:numCache>
            </c:numRef>
          </c:val>
        </c:ser>
        <c:axId val="107920000"/>
        <c:axId val="107921792"/>
      </c:barChart>
      <c:catAx>
        <c:axId val="107920000"/>
        <c:scaling>
          <c:orientation val="minMax"/>
        </c:scaling>
        <c:axPos val="b"/>
        <c:majorTickMark val="none"/>
        <c:tickLblPos val="nextTo"/>
        <c:txPr>
          <a:bodyPr/>
          <a:lstStyle/>
          <a:p>
            <a:pPr>
              <a:defRPr lang="en-US"/>
            </a:pPr>
            <a:endParaRPr lang="en-US"/>
          </a:p>
        </c:txPr>
        <c:crossAx val="107921792"/>
        <c:crosses val="autoZero"/>
        <c:auto val="1"/>
        <c:lblAlgn val="ctr"/>
        <c:lblOffset val="100"/>
      </c:catAx>
      <c:valAx>
        <c:axId val="107921792"/>
        <c:scaling>
          <c:orientation val="minMax"/>
        </c:scaling>
        <c:axPos val="l"/>
        <c:majorGridlines/>
        <c:numFmt formatCode="0.00%" sourceLinked="1"/>
        <c:majorTickMark val="none"/>
        <c:tickLblPos val="nextTo"/>
        <c:txPr>
          <a:bodyPr/>
          <a:lstStyle/>
          <a:p>
            <a:pPr>
              <a:defRPr lang="en-US"/>
            </a:pPr>
            <a:endParaRPr lang="en-US"/>
          </a:p>
        </c:txPr>
        <c:crossAx val="107920000"/>
        <c:crosses val="autoZero"/>
        <c:crossBetween val="between"/>
      </c:valAx>
    </c:plotArea>
    <c:plotVisOnly val="1"/>
  </c:chart>
  <c:spPr>
    <a:ln>
      <a:no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12"/>
  <c:chart>
    <c:title>
      <c:tx>
        <c:rich>
          <a:bodyPr/>
          <a:lstStyle/>
          <a:p>
            <a:pPr>
              <a:defRPr lang="en-US"/>
            </a:pPr>
            <a:r>
              <a:rPr lang="en-US"/>
              <a:t>Humps effects on vehicles in</a:t>
            </a:r>
            <a:r>
              <a:rPr lang="en-US" baseline="0"/>
              <a:t> term of damage</a:t>
            </a:r>
            <a:endParaRPr lang="ar-SA"/>
          </a:p>
        </c:rich>
      </c:tx>
      <c:layout>
        <c:manualLayout>
          <c:xMode val="edge"/>
          <c:yMode val="edge"/>
          <c:x val="0.24790634026012656"/>
          <c:y val="1.2789719884993228E-2"/>
        </c:manualLayout>
      </c:layout>
    </c:title>
    <c:plotArea>
      <c:layout/>
      <c:barChart>
        <c:barDir val="col"/>
        <c:grouping val="clustered"/>
        <c:ser>
          <c:idx val="0"/>
          <c:order val="0"/>
          <c:spPr>
            <a:solidFill>
              <a:srgbClr val="C00000"/>
            </a:solidFill>
          </c:spPr>
          <c:cat>
            <c:strRef>
              <c:f>الاستبيان!$I$17:$I$23</c:f>
              <c:strCache>
                <c:ptCount val="7"/>
                <c:pt idx="0">
                  <c:v>Lack of attention to hump…….</c:v>
                </c:pt>
                <c:pt idx="1">
                  <c:v>Lack of attention to…….</c:v>
                </c:pt>
                <c:pt idx="2">
                  <c:v>Vehicle crossing above ……</c:v>
                </c:pt>
                <c:pt idx="3">
                  <c:v>presence of humps…..</c:v>
                </c:pt>
                <c:pt idx="4">
                  <c:v>presence of humps…….</c:v>
                </c:pt>
                <c:pt idx="5">
                  <c:v>Presence of humps …... </c:v>
                </c:pt>
                <c:pt idx="6">
                  <c:v>Presence of humps …... </c:v>
                </c:pt>
              </c:strCache>
            </c:strRef>
          </c:cat>
          <c:val>
            <c:numRef>
              <c:f>الاستبيان!$J$17:$J$23</c:f>
              <c:numCache>
                <c:formatCode>0.00%</c:formatCode>
                <c:ptCount val="7"/>
                <c:pt idx="0">
                  <c:v>0.84660000000000113</c:v>
                </c:pt>
                <c:pt idx="1">
                  <c:v>0.81330000000000002</c:v>
                </c:pt>
                <c:pt idx="2">
                  <c:v>0.54659999999999997</c:v>
                </c:pt>
                <c:pt idx="3">
                  <c:v>0.44670000000000004</c:v>
                </c:pt>
                <c:pt idx="4">
                  <c:v>0.50660000000000005</c:v>
                </c:pt>
                <c:pt idx="5">
                  <c:v>0.64670000000000138</c:v>
                </c:pt>
                <c:pt idx="6">
                  <c:v>0.54</c:v>
                </c:pt>
              </c:numCache>
            </c:numRef>
          </c:val>
        </c:ser>
        <c:axId val="108408832"/>
        <c:axId val="108410368"/>
      </c:barChart>
      <c:catAx>
        <c:axId val="108408832"/>
        <c:scaling>
          <c:orientation val="minMax"/>
        </c:scaling>
        <c:axPos val="b"/>
        <c:majorTickMark val="none"/>
        <c:tickLblPos val="nextTo"/>
        <c:txPr>
          <a:bodyPr/>
          <a:lstStyle/>
          <a:p>
            <a:pPr>
              <a:defRPr lang="en-US"/>
            </a:pPr>
            <a:endParaRPr lang="en-US"/>
          </a:p>
        </c:txPr>
        <c:crossAx val="108410368"/>
        <c:crosses val="autoZero"/>
        <c:auto val="1"/>
        <c:lblAlgn val="ctr"/>
        <c:lblOffset val="100"/>
      </c:catAx>
      <c:valAx>
        <c:axId val="108410368"/>
        <c:scaling>
          <c:orientation val="minMax"/>
        </c:scaling>
        <c:axPos val="l"/>
        <c:majorGridlines/>
        <c:numFmt formatCode="0.00%" sourceLinked="1"/>
        <c:majorTickMark val="none"/>
        <c:tickLblPos val="nextTo"/>
        <c:txPr>
          <a:bodyPr/>
          <a:lstStyle/>
          <a:p>
            <a:pPr>
              <a:defRPr lang="en-US"/>
            </a:pPr>
            <a:endParaRPr lang="en-US"/>
          </a:p>
        </c:txPr>
        <c:crossAx val="108408832"/>
        <c:crosses val="autoZero"/>
        <c:crossBetween val="between"/>
      </c:valAx>
    </c:plotArea>
    <c:plotVisOnly val="1"/>
  </c:chart>
  <c:spPr>
    <a:ln>
      <a:noFill/>
    </a:ln>
  </c:sp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12"/>
  <c:chart>
    <c:title>
      <c:tx>
        <c:rich>
          <a:bodyPr/>
          <a:lstStyle/>
          <a:p>
            <a:pPr>
              <a:defRPr lang="en-US"/>
            </a:pPr>
            <a:r>
              <a:rPr lang="en-US"/>
              <a:t>Effects of humps on safety</a:t>
            </a:r>
            <a:endParaRPr lang="ar-SA"/>
          </a:p>
        </c:rich>
      </c:tx>
      <c:layout>
        <c:manualLayout>
          <c:xMode val="edge"/>
          <c:yMode val="edge"/>
          <c:x val="0.31433227293890303"/>
          <c:y val="2.512750477447323E-2"/>
        </c:manualLayout>
      </c:layout>
    </c:title>
    <c:plotArea>
      <c:layout/>
      <c:barChart>
        <c:barDir val="col"/>
        <c:grouping val="clustered"/>
        <c:ser>
          <c:idx val="0"/>
          <c:order val="0"/>
          <c:spPr>
            <a:solidFill>
              <a:srgbClr val="C00000"/>
            </a:solidFill>
          </c:spPr>
          <c:cat>
            <c:strRef>
              <c:f>الاستبيان!$I$24:$I$26</c:f>
              <c:strCache>
                <c:ptCount val="3"/>
                <c:pt idx="0">
                  <c:v>Presence of  humps….</c:v>
                </c:pt>
                <c:pt idx="1">
                  <c:v>Presence of  humps ….</c:v>
                </c:pt>
                <c:pt idx="2">
                  <c:v>Presence of  humps ……</c:v>
                </c:pt>
              </c:strCache>
            </c:strRef>
          </c:cat>
          <c:val>
            <c:numRef>
              <c:f>الاستبيان!$J$24:$J$26</c:f>
              <c:numCache>
                <c:formatCode>0.00%</c:formatCode>
                <c:ptCount val="3"/>
                <c:pt idx="0">
                  <c:v>0.72660000000000124</c:v>
                </c:pt>
                <c:pt idx="1">
                  <c:v>0.68670000000000064</c:v>
                </c:pt>
                <c:pt idx="2">
                  <c:v>0.71330000000000005</c:v>
                </c:pt>
              </c:numCache>
            </c:numRef>
          </c:val>
        </c:ser>
        <c:axId val="108455424"/>
        <c:axId val="108456960"/>
      </c:barChart>
      <c:catAx>
        <c:axId val="108455424"/>
        <c:scaling>
          <c:orientation val="minMax"/>
        </c:scaling>
        <c:axPos val="b"/>
        <c:majorTickMark val="none"/>
        <c:tickLblPos val="nextTo"/>
        <c:txPr>
          <a:bodyPr/>
          <a:lstStyle/>
          <a:p>
            <a:pPr>
              <a:defRPr lang="en-US"/>
            </a:pPr>
            <a:endParaRPr lang="en-US"/>
          </a:p>
        </c:txPr>
        <c:crossAx val="108456960"/>
        <c:crosses val="autoZero"/>
        <c:auto val="1"/>
        <c:lblAlgn val="ctr"/>
        <c:lblOffset val="100"/>
      </c:catAx>
      <c:valAx>
        <c:axId val="108456960"/>
        <c:scaling>
          <c:orientation val="minMax"/>
        </c:scaling>
        <c:axPos val="l"/>
        <c:majorGridlines/>
        <c:numFmt formatCode="0.00%" sourceLinked="1"/>
        <c:majorTickMark val="none"/>
        <c:tickLblPos val="nextTo"/>
        <c:txPr>
          <a:bodyPr/>
          <a:lstStyle/>
          <a:p>
            <a:pPr>
              <a:defRPr lang="en-US"/>
            </a:pPr>
            <a:endParaRPr lang="en-US"/>
          </a:p>
        </c:txPr>
        <c:crossAx val="108455424"/>
        <c:crosses val="autoZero"/>
        <c:crossBetween val="between"/>
      </c:valAx>
    </c:plotArea>
    <c:plotVisOnly val="1"/>
  </c:chart>
  <c:spPr>
    <a:ln>
      <a:noFill/>
    </a:ln>
  </c:sp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style val="12"/>
  <c:chart>
    <c:title>
      <c:tx>
        <c:rich>
          <a:bodyPr/>
          <a:lstStyle/>
          <a:p>
            <a:pPr>
              <a:defRPr lang="en-US"/>
            </a:pPr>
            <a:r>
              <a:rPr lang="en-US"/>
              <a:t>Economical effects of humps</a:t>
            </a:r>
            <a:endParaRPr lang="ar-SA"/>
          </a:p>
        </c:rich>
      </c:tx>
      <c:layout/>
    </c:title>
    <c:plotArea>
      <c:layout/>
      <c:barChart>
        <c:barDir val="col"/>
        <c:grouping val="clustered"/>
        <c:ser>
          <c:idx val="0"/>
          <c:order val="0"/>
          <c:spPr>
            <a:solidFill>
              <a:srgbClr val="C00000"/>
            </a:solidFill>
          </c:spPr>
          <c:cat>
            <c:strRef>
              <c:f>الاستبيان!$I$27:$I$29</c:f>
              <c:strCache>
                <c:ptCount val="3"/>
                <c:pt idx="0">
                  <c:v>Presence of  humps …..</c:v>
                </c:pt>
                <c:pt idx="1">
                  <c:v>Presence of  humps …..</c:v>
                </c:pt>
                <c:pt idx="2">
                  <c:v>Presence of  humps…..</c:v>
                </c:pt>
              </c:strCache>
            </c:strRef>
          </c:cat>
          <c:val>
            <c:numRef>
              <c:f>الاستبيان!$J$27:$J$29</c:f>
              <c:numCache>
                <c:formatCode>0.00%</c:formatCode>
                <c:ptCount val="3"/>
                <c:pt idx="0">
                  <c:v>0.67330000000000112</c:v>
                </c:pt>
                <c:pt idx="1">
                  <c:v>0.67330000000000112</c:v>
                </c:pt>
                <c:pt idx="2">
                  <c:v>0.61339999999999995</c:v>
                </c:pt>
              </c:numCache>
            </c:numRef>
          </c:val>
        </c:ser>
        <c:axId val="108595840"/>
        <c:axId val="108614016"/>
      </c:barChart>
      <c:catAx>
        <c:axId val="108595840"/>
        <c:scaling>
          <c:orientation val="minMax"/>
        </c:scaling>
        <c:axPos val="b"/>
        <c:majorTickMark val="none"/>
        <c:tickLblPos val="nextTo"/>
        <c:txPr>
          <a:bodyPr/>
          <a:lstStyle/>
          <a:p>
            <a:pPr>
              <a:defRPr lang="en-US"/>
            </a:pPr>
            <a:endParaRPr lang="en-US"/>
          </a:p>
        </c:txPr>
        <c:crossAx val="108614016"/>
        <c:crosses val="autoZero"/>
        <c:auto val="1"/>
        <c:lblAlgn val="ctr"/>
        <c:lblOffset val="100"/>
      </c:catAx>
      <c:valAx>
        <c:axId val="108614016"/>
        <c:scaling>
          <c:orientation val="minMax"/>
        </c:scaling>
        <c:axPos val="l"/>
        <c:majorGridlines/>
        <c:numFmt formatCode="0.00%" sourceLinked="1"/>
        <c:majorTickMark val="none"/>
        <c:tickLblPos val="nextTo"/>
        <c:txPr>
          <a:bodyPr/>
          <a:lstStyle/>
          <a:p>
            <a:pPr>
              <a:defRPr lang="en-US"/>
            </a:pPr>
            <a:endParaRPr lang="en-US"/>
          </a:p>
        </c:txPr>
        <c:crossAx val="108595840"/>
        <c:crosses val="autoZero"/>
        <c:crossBetween val="between"/>
      </c:valAx>
    </c:plotArea>
    <c:plotVisOnly val="1"/>
  </c:chart>
  <c:spPr>
    <a:ln>
      <a:noFill/>
    </a:ln>
  </c:spPr>
  <c:externalData r:id="rId1"/>
</c:chartSpace>
</file>

<file path=ppt/drawings/_rels/drawing1.xml.rels><?xml version="1.0" encoding="UTF-8" standalone="yes"?>
<Relationships xmlns="http://schemas.openxmlformats.org/package/2006/relationships"><Relationship Id="rId1" Type="http://schemas.openxmlformats.org/officeDocument/2006/relationships/image" Target="../media/image19.png"/></Relationships>
</file>

<file path=ppt/drawings/drawing1.xml><?xml version="1.0" encoding="utf-8"?>
<c:userShapes xmlns:c="http://schemas.openxmlformats.org/drawingml/2006/chart">
  <cdr:relSizeAnchor xmlns:cdr="http://schemas.openxmlformats.org/drawingml/2006/chartDrawing">
    <cdr:from>
      <cdr:x>0.06868</cdr:x>
      <cdr:y>0.93309</cdr:y>
    </cdr:from>
    <cdr:to>
      <cdr:x>0.15577</cdr:x>
      <cdr:y>1</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390526" y="4781593"/>
          <a:ext cx="495244" cy="342857"/>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11EF94F-CFA3-4D72-86EB-D5D3328E90F4}" type="datetimeFigureOut">
              <a:rPr lang="en-US" smtClean="0"/>
              <a:pPr/>
              <a:t>12/23/2018</a:t>
            </a:fld>
            <a:endParaRPr lang="en-US"/>
          </a:p>
        </p:txBody>
      </p:sp>
      <p:sp>
        <p:nvSpPr>
          <p:cNvPr id="4" name="عنصر نائب للتذييل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عنصر نائب لرقم الشريحة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E6996B-717F-4BC0-B8AB-E16A03AC7C5E}"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E06224-CFAD-4F1F-BA56-4D257F9948FF}" type="datetimeFigureOut">
              <a:rPr lang="en-US" smtClean="0"/>
              <a:pPr/>
              <a:t>12/23/2018</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B0E9E2-9403-4216-9C78-8FB52E92545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15/04/1440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najah.edu/" TargetMode="Externa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0" y="2071678"/>
            <a:ext cx="7772400" cy="1857388"/>
          </a:xfrm>
        </p:spPr>
        <p:txBody>
          <a:bodyPr>
            <a:normAutofit/>
          </a:bodyPr>
          <a:lstStyle/>
          <a:p>
            <a:r>
              <a:rPr lang="en-US" sz="1800" b="1" dirty="0" smtClean="0"/>
              <a:t/>
            </a:r>
            <a:br>
              <a:rPr lang="en-US" sz="1800" b="1" dirty="0" smtClean="0"/>
            </a:br>
            <a:r>
              <a:rPr lang="en-US" sz="1800" b="1" dirty="0" smtClean="0"/>
              <a:t> Graduation Project Report II</a:t>
            </a:r>
            <a:r>
              <a:rPr lang="en-US" sz="1800" dirty="0" smtClean="0"/>
              <a:t/>
            </a:r>
            <a:br>
              <a:rPr lang="en-US" sz="1800" dirty="0" smtClean="0"/>
            </a:br>
            <a:r>
              <a:rPr lang="en-US" sz="1800" b="1" dirty="0" smtClean="0"/>
              <a:t/>
            </a:r>
            <a:br>
              <a:rPr lang="en-US" sz="1800" b="1" dirty="0" smtClean="0"/>
            </a:br>
            <a:r>
              <a:rPr lang="en-US" sz="1800" b="1" dirty="0" smtClean="0"/>
              <a:t> Traffic safety audit at </a:t>
            </a:r>
            <a:r>
              <a:rPr lang="en-US" sz="1800" b="1" dirty="0" err="1" smtClean="0"/>
              <a:t>Tulkarem</a:t>
            </a:r>
            <a:r>
              <a:rPr lang="en-US" sz="1800" b="1" dirty="0" smtClean="0"/>
              <a:t> city in term of humps, pedestrian </a:t>
            </a:r>
            <a:br>
              <a:rPr lang="en-US" sz="1800" b="1" dirty="0" smtClean="0"/>
            </a:br>
            <a:r>
              <a:rPr lang="en-US" sz="1800" b="1" dirty="0" smtClean="0"/>
              <a:t> crossing and signs, and the provision of a smart solution to enhance safety</a:t>
            </a:r>
            <a:endParaRPr lang="en-US" sz="1800" dirty="0"/>
          </a:p>
        </p:txBody>
      </p:sp>
      <p:sp>
        <p:nvSpPr>
          <p:cNvPr id="3" name="عنوان فرعي 2"/>
          <p:cNvSpPr>
            <a:spLocks noGrp="1"/>
          </p:cNvSpPr>
          <p:nvPr>
            <p:ph type="subTitle" idx="1"/>
          </p:nvPr>
        </p:nvSpPr>
        <p:spPr>
          <a:xfrm>
            <a:off x="1371600" y="3643314"/>
            <a:ext cx="6400800" cy="1995486"/>
          </a:xfrm>
        </p:spPr>
        <p:txBody>
          <a:bodyPr>
            <a:normAutofit fontScale="55000" lnSpcReduction="20000"/>
          </a:bodyPr>
          <a:lstStyle/>
          <a:p>
            <a:r>
              <a:rPr lang="en-US" b="1" smtClean="0"/>
              <a:t> </a:t>
            </a:r>
            <a:endParaRPr lang="en-US" smtClean="0"/>
          </a:p>
          <a:p>
            <a:r>
              <a:rPr lang="en-US" b="1" smtClean="0">
                <a:solidFill>
                  <a:schemeClr val="tx1"/>
                </a:solidFill>
              </a:rPr>
              <a:t>By</a:t>
            </a:r>
            <a:endParaRPr lang="en-US" smtClean="0">
              <a:solidFill>
                <a:schemeClr val="tx1"/>
              </a:solidFill>
            </a:endParaRPr>
          </a:p>
          <a:p>
            <a:r>
              <a:rPr lang="en-US" b="1" smtClean="0">
                <a:solidFill>
                  <a:schemeClr val="tx1"/>
                </a:solidFill>
              </a:rPr>
              <a:t>Hana Jamal Shebli</a:t>
            </a:r>
            <a:endParaRPr lang="en-US" smtClean="0">
              <a:solidFill>
                <a:schemeClr val="tx1"/>
              </a:solidFill>
            </a:endParaRPr>
          </a:p>
          <a:p>
            <a:r>
              <a:rPr lang="en-US" b="1" smtClean="0">
                <a:solidFill>
                  <a:schemeClr val="tx1"/>
                </a:solidFill>
              </a:rPr>
              <a:t>Dana Numan Omar </a:t>
            </a:r>
            <a:endParaRPr lang="en-US" smtClean="0">
              <a:solidFill>
                <a:schemeClr val="tx1"/>
              </a:solidFill>
            </a:endParaRPr>
          </a:p>
          <a:p>
            <a:r>
              <a:rPr lang="en-US" b="1" smtClean="0">
                <a:solidFill>
                  <a:schemeClr val="tx1"/>
                </a:solidFill>
              </a:rPr>
              <a:t>Naema Bassam Daraghmeh </a:t>
            </a:r>
            <a:endParaRPr lang="en-US" smtClean="0">
              <a:solidFill>
                <a:schemeClr val="tx1"/>
              </a:solidFill>
            </a:endParaRPr>
          </a:p>
          <a:p>
            <a:r>
              <a:rPr lang="en-US" b="1" smtClean="0">
                <a:solidFill>
                  <a:schemeClr val="tx1"/>
                </a:solidFill>
              </a:rPr>
              <a:t> </a:t>
            </a:r>
            <a:endParaRPr lang="en-US" smtClean="0">
              <a:solidFill>
                <a:schemeClr val="tx1"/>
              </a:solidFill>
            </a:endParaRPr>
          </a:p>
          <a:p>
            <a:r>
              <a:rPr lang="en-US" b="1" smtClean="0">
                <a:solidFill>
                  <a:schemeClr val="tx1"/>
                </a:solidFill>
              </a:rPr>
              <a:t>Under supervision of: Prof. Sameer Abu-Eisheh  </a:t>
            </a:r>
            <a:endParaRPr lang="en-US" smtClean="0">
              <a:solidFill>
                <a:schemeClr val="tx1"/>
              </a:solidFill>
            </a:endParaRPr>
          </a:p>
          <a:p>
            <a:endParaRPr lang="en-US" dirty="0"/>
          </a:p>
        </p:txBody>
      </p:sp>
      <p:pic>
        <p:nvPicPr>
          <p:cNvPr id="4" name="Picture 1" descr="logo">
            <a:hlinkClick r:id="rId3"/>
          </p:cNvPr>
          <p:cNvPicPr/>
          <p:nvPr/>
        </p:nvPicPr>
        <p:blipFill>
          <a:blip r:embed="rId4"/>
          <a:srcRect/>
          <a:stretch>
            <a:fillRect/>
          </a:stretch>
        </p:blipFill>
        <p:spPr bwMode="auto">
          <a:xfrm>
            <a:off x="3857620" y="857232"/>
            <a:ext cx="1450023" cy="1481449"/>
          </a:xfrm>
          <a:prstGeom prst="rect">
            <a:avLst/>
          </a:prstGeom>
          <a:noFill/>
          <a:ln w="9525">
            <a:noFill/>
            <a:miter lim="800000"/>
            <a:headEnd/>
            <a:tailEnd/>
          </a:ln>
        </p:spPr>
      </p:pic>
      <p:sp>
        <p:nvSpPr>
          <p:cNvPr id="7" name="مربع نص 6"/>
          <p:cNvSpPr txBox="1"/>
          <p:nvPr/>
        </p:nvSpPr>
        <p:spPr>
          <a:xfrm>
            <a:off x="5715008" y="785794"/>
            <a:ext cx="2500330" cy="1200329"/>
          </a:xfrm>
          <a:prstGeom prst="rect">
            <a:avLst/>
          </a:prstGeom>
          <a:noFill/>
        </p:spPr>
        <p:txBody>
          <a:bodyPr wrap="square" rtlCol="0">
            <a:spAutoFit/>
          </a:bodyPr>
          <a:lstStyle/>
          <a:p>
            <a:r>
              <a:rPr lang="ar-SA" b="1" dirty="0" smtClean="0"/>
              <a:t>جامعة النجاح الوطنية </a:t>
            </a:r>
            <a:endParaRPr lang="en-US" b="1" dirty="0" smtClean="0"/>
          </a:p>
          <a:p>
            <a:endParaRPr lang="ar-SA" b="1" dirty="0" smtClean="0"/>
          </a:p>
          <a:p>
            <a:r>
              <a:rPr lang="ar-SA" b="1" dirty="0" smtClean="0"/>
              <a:t>كلية الهندسة </a:t>
            </a:r>
            <a:r>
              <a:rPr lang="ar-SA" b="1" dirty="0" err="1" smtClean="0"/>
              <a:t>و</a:t>
            </a:r>
            <a:r>
              <a:rPr lang="ar-SA" b="1" dirty="0" smtClean="0"/>
              <a:t> تكنولوجيا المعلومات</a:t>
            </a:r>
            <a:endParaRPr lang="en-US" b="1" dirty="0"/>
          </a:p>
        </p:txBody>
      </p:sp>
      <p:sp>
        <p:nvSpPr>
          <p:cNvPr id="9" name="مربع نص 8"/>
          <p:cNvSpPr txBox="1"/>
          <p:nvPr/>
        </p:nvSpPr>
        <p:spPr>
          <a:xfrm>
            <a:off x="714348" y="857232"/>
            <a:ext cx="3143272" cy="1200329"/>
          </a:xfrm>
          <a:prstGeom prst="rect">
            <a:avLst/>
          </a:prstGeom>
          <a:noFill/>
        </p:spPr>
        <p:txBody>
          <a:bodyPr wrap="square" rtlCol="0">
            <a:spAutoFit/>
          </a:bodyPr>
          <a:lstStyle/>
          <a:p>
            <a:pPr algn="l"/>
            <a:r>
              <a:rPr lang="en-US" b="1" dirty="0" smtClean="0"/>
              <a:t>AN-</a:t>
            </a:r>
            <a:r>
              <a:rPr lang="en-US" b="1" dirty="0" err="1" smtClean="0"/>
              <a:t>Najah</a:t>
            </a:r>
            <a:r>
              <a:rPr lang="en-US" b="1" dirty="0" smtClean="0"/>
              <a:t> National University</a:t>
            </a:r>
          </a:p>
          <a:p>
            <a:pPr algn="l"/>
            <a:endParaRPr lang="en-US" b="1" dirty="0" smtClean="0"/>
          </a:p>
          <a:p>
            <a:pPr algn="l"/>
            <a:r>
              <a:rPr lang="en-US" b="1" dirty="0" smtClean="0"/>
              <a:t>Faculty of Engineering and Information Technology </a:t>
            </a:r>
            <a:endParaRPr lang="en-US"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DATA COLLECTION AND ANALYSIS</a:t>
            </a:r>
            <a:endParaRPr lang="en-US" dirty="0"/>
          </a:p>
        </p:txBody>
      </p:sp>
      <p:pic>
        <p:nvPicPr>
          <p:cNvPr id="4" name="عنصر نائب للمحتوى 3" descr="final hump.PNG"/>
          <p:cNvPicPr>
            <a:picLocks noGrp="1"/>
          </p:cNvPicPr>
          <p:nvPr>
            <p:ph idx="1"/>
          </p:nvPr>
        </p:nvPicPr>
        <p:blipFill>
          <a:blip r:embed="rId2"/>
          <a:stretch>
            <a:fillRect/>
          </a:stretch>
        </p:blipFill>
        <p:spPr>
          <a:xfrm>
            <a:off x="2000232" y="1357274"/>
            <a:ext cx="4857784" cy="5214998"/>
          </a:xfrm>
          <a:prstGeom prst="rect">
            <a:avLst/>
          </a:prstGeom>
          <a:ln w="19050">
            <a:solidFill>
              <a:schemeClr val="tx1"/>
            </a:solidFill>
          </a:ln>
          <a:effectLst>
            <a:outerShdw blurRad="190500" algn="tl" rotWithShape="0">
              <a:srgbClr val="000000">
                <a:alpha val="7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142852"/>
            <a:ext cx="8229600" cy="1143000"/>
          </a:xfrm>
        </p:spPr>
        <p:txBody>
          <a:bodyPr/>
          <a:lstStyle/>
          <a:p>
            <a:r>
              <a:rPr lang="en-US" dirty="0" smtClean="0">
                <a:solidFill>
                  <a:srgbClr val="C00000"/>
                </a:solidFill>
              </a:rPr>
              <a:t>DATA COLLECTION AND ANALYSIS</a:t>
            </a:r>
            <a:endParaRPr lang="en-US" dirty="0"/>
          </a:p>
        </p:txBody>
      </p:sp>
      <p:sp>
        <p:nvSpPr>
          <p:cNvPr id="3" name="عنصر نائب للمحتوى 2"/>
          <p:cNvSpPr>
            <a:spLocks noGrp="1"/>
          </p:cNvSpPr>
          <p:nvPr>
            <p:ph idx="1"/>
          </p:nvPr>
        </p:nvSpPr>
        <p:spPr>
          <a:xfrm>
            <a:off x="457200" y="1214422"/>
            <a:ext cx="8229600" cy="4911741"/>
          </a:xfrm>
        </p:spPr>
        <p:txBody>
          <a:bodyPr/>
          <a:lstStyle/>
          <a:p>
            <a:pPr algn="l" rtl="0">
              <a:buFont typeface="Wingdings" pitchFamily="2" charset="2"/>
              <a:buChar char="v"/>
            </a:pPr>
            <a:r>
              <a:rPr lang="en-US" dirty="0" smtClean="0"/>
              <a:t>Pedestrian crossings:</a:t>
            </a:r>
          </a:p>
          <a:p>
            <a:pPr algn="l" rtl="0">
              <a:buNone/>
            </a:pPr>
            <a:endParaRPr lang="en-US" dirty="0" smtClean="0"/>
          </a:p>
          <a:p>
            <a:endParaRPr lang="en-US" dirty="0"/>
          </a:p>
        </p:txBody>
      </p:sp>
      <p:pic>
        <p:nvPicPr>
          <p:cNvPr id="4" name="صورة 3" descr="ped. crossings.PNG"/>
          <p:cNvPicPr/>
          <p:nvPr/>
        </p:nvPicPr>
        <p:blipFill>
          <a:blip r:embed="rId2"/>
          <a:stretch>
            <a:fillRect/>
          </a:stretch>
        </p:blipFill>
        <p:spPr>
          <a:xfrm>
            <a:off x="2428860" y="1785926"/>
            <a:ext cx="4419600" cy="4896939"/>
          </a:xfrm>
          <a:prstGeom prst="rect">
            <a:avLst/>
          </a:prstGeom>
          <a:ln w="19050">
            <a:solidFill>
              <a:schemeClr val="tx1"/>
            </a:solidFill>
          </a:ln>
          <a:effectLst>
            <a:outerShdw blurRad="190500" algn="tl" rotWithShape="0">
              <a:srgbClr val="000000">
                <a:alpha val="7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0"/>
            <a:ext cx="8229600" cy="1143000"/>
          </a:xfrm>
        </p:spPr>
        <p:txBody>
          <a:bodyPr/>
          <a:lstStyle/>
          <a:p>
            <a:r>
              <a:rPr lang="en-US" dirty="0" smtClean="0">
                <a:solidFill>
                  <a:srgbClr val="C00000"/>
                </a:solidFill>
              </a:rPr>
              <a:t>DATA COLLECTION AND ANALYSIS</a:t>
            </a:r>
            <a:endParaRPr lang="en-US" dirty="0"/>
          </a:p>
        </p:txBody>
      </p:sp>
      <p:sp>
        <p:nvSpPr>
          <p:cNvPr id="6" name="عنصر نائب للمحتوى 5"/>
          <p:cNvSpPr>
            <a:spLocks noGrp="1"/>
          </p:cNvSpPr>
          <p:nvPr>
            <p:ph idx="1"/>
          </p:nvPr>
        </p:nvSpPr>
        <p:spPr>
          <a:xfrm>
            <a:off x="457200" y="1142984"/>
            <a:ext cx="8229600" cy="4983179"/>
          </a:xfrm>
        </p:spPr>
        <p:txBody>
          <a:bodyPr/>
          <a:lstStyle/>
          <a:p>
            <a:pPr algn="l" rtl="0">
              <a:buFont typeface="Wingdings" pitchFamily="2" charset="2"/>
              <a:buChar char="v"/>
            </a:pPr>
            <a:r>
              <a:rPr lang="en-US" dirty="0" smtClean="0"/>
              <a:t>Stop and Yield signs:</a:t>
            </a:r>
          </a:p>
          <a:p>
            <a:pPr algn="l" rtl="0"/>
            <a:endParaRPr lang="en-US" dirty="0"/>
          </a:p>
        </p:txBody>
      </p:sp>
      <p:pic>
        <p:nvPicPr>
          <p:cNvPr id="7" name="صورة 6" descr="STOP AND YEILD DIST..PNG"/>
          <p:cNvPicPr/>
          <p:nvPr/>
        </p:nvPicPr>
        <p:blipFill>
          <a:blip r:embed="rId2"/>
          <a:stretch>
            <a:fillRect/>
          </a:stretch>
        </p:blipFill>
        <p:spPr>
          <a:xfrm>
            <a:off x="2357422" y="1785926"/>
            <a:ext cx="4643470" cy="4786346"/>
          </a:xfrm>
          <a:prstGeom prst="rect">
            <a:avLst/>
          </a:prstGeom>
          <a:ln w="19050">
            <a:solidFill>
              <a:schemeClr val="tx1"/>
            </a:solidFill>
          </a:ln>
          <a:effectLst>
            <a:outerShdw blurRad="190500" algn="tl" rotWithShape="0">
              <a:srgbClr val="000000">
                <a:alpha val="7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DATA COLLECTION AND ANALYSIS</a:t>
            </a:r>
            <a:endParaRPr lang="en-US" dirty="0">
              <a:solidFill>
                <a:srgbClr val="C00000"/>
              </a:solidFill>
            </a:endParaRPr>
          </a:p>
        </p:txBody>
      </p:sp>
      <p:sp>
        <p:nvSpPr>
          <p:cNvPr id="3" name="عنصر نائب للمحتوى 2"/>
          <p:cNvSpPr>
            <a:spLocks noGrp="1"/>
          </p:cNvSpPr>
          <p:nvPr>
            <p:ph idx="1"/>
          </p:nvPr>
        </p:nvSpPr>
        <p:spPr/>
        <p:txBody>
          <a:bodyPr>
            <a:normAutofit fontScale="92500" lnSpcReduction="20000"/>
          </a:bodyPr>
          <a:lstStyle/>
          <a:p>
            <a:pPr algn="l" rtl="0">
              <a:buFont typeface="Wingdings" pitchFamily="2" charset="2"/>
              <a:buChar char="v"/>
            </a:pPr>
            <a:r>
              <a:rPr lang="en-US" dirty="0" smtClean="0"/>
              <a:t>Accidents: </a:t>
            </a:r>
          </a:p>
          <a:p>
            <a:pPr algn="l" rtl="0"/>
            <a:r>
              <a:rPr lang="en-US" sz="2800" dirty="0" smtClean="0"/>
              <a:t>General accidents records:</a:t>
            </a:r>
          </a:p>
          <a:p>
            <a:pPr algn="l" rtl="0">
              <a:buNone/>
            </a:pPr>
            <a:r>
              <a:rPr lang="en-US" sz="2400" dirty="0" smtClean="0"/>
              <a:t>Accidents statistics (2009-2017)  was collected.</a:t>
            </a:r>
          </a:p>
          <a:p>
            <a:pPr algn="l" rtl="0">
              <a:buNone/>
            </a:pPr>
            <a:endParaRPr lang="en-US" sz="2000" dirty="0" smtClean="0"/>
          </a:p>
          <a:p>
            <a:pPr algn="l" rtl="0"/>
            <a:r>
              <a:rPr lang="en-US" sz="2800" dirty="0" smtClean="0"/>
              <a:t>Effects of humps on accidents:</a:t>
            </a:r>
          </a:p>
          <a:p>
            <a:pPr lvl="0" algn="l" rtl="0"/>
            <a:r>
              <a:rPr lang="en-US" sz="2400" dirty="0" smtClean="0"/>
              <a:t>Accidents at Nablus-</a:t>
            </a:r>
            <a:r>
              <a:rPr lang="en-US" sz="2400" dirty="0" err="1" smtClean="0"/>
              <a:t>Tulkarem</a:t>
            </a:r>
            <a:r>
              <a:rPr lang="en-US" sz="2400" dirty="0" smtClean="0"/>
              <a:t> street at the end of 2016  were 49 accidents.</a:t>
            </a:r>
          </a:p>
          <a:p>
            <a:pPr lvl="0" algn="l" rtl="0"/>
            <a:r>
              <a:rPr lang="en-US" sz="2400" dirty="0" smtClean="0"/>
              <a:t>Accidents at Nablus-</a:t>
            </a:r>
            <a:r>
              <a:rPr lang="en-US" sz="2400" dirty="0" err="1" smtClean="0"/>
              <a:t>Tulkarem</a:t>
            </a:r>
            <a:r>
              <a:rPr lang="en-US" sz="2400" dirty="0" smtClean="0"/>
              <a:t> street at the end of 2017  were 30 accidents.</a:t>
            </a:r>
          </a:p>
          <a:p>
            <a:pPr lvl="0" algn="l" rtl="0"/>
            <a:r>
              <a:rPr lang="en-US" sz="2400" dirty="0" smtClean="0"/>
              <a:t>Accidents at </a:t>
            </a:r>
            <a:r>
              <a:rPr lang="en-US" sz="2400" dirty="0" err="1" smtClean="0"/>
              <a:t>Noor</a:t>
            </a:r>
            <a:r>
              <a:rPr lang="en-US" sz="2400" dirty="0" smtClean="0"/>
              <a:t>-Shams street at the end of 2016 were 31 accidents.</a:t>
            </a:r>
          </a:p>
          <a:p>
            <a:pPr lvl="0" algn="l" rtl="0"/>
            <a:r>
              <a:rPr lang="en-US" sz="2400" dirty="0" smtClean="0"/>
              <a:t>Accidents at </a:t>
            </a:r>
            <a:r>
              <a:rPr lang="en-US" sz="2400" dirty="0" err="1" smtClean="0"/>
              <a:t>Noor</a:t>
            </a:r>
            <a:r>
              <a:rPr lang="en-US" sz="2400" dirty="0" smtClean="0"/>
              <a:t>-Shams street  at the end of 2017 were 10 accidents.</a:t>
            </a:r>
          </a:p>
          <a:p>
            <a:pPr algn="l" rtl="0">
              <a:buNone/>
            </a:pPr>
            <a:endParaRPr lang="en-US" sz="2800" dirty="0" smtClean="0"/>
          </a:p>
          <a:p>
            <a:pPr algn="l" rtl="0">
              <a:buNone/>
            </a:pPr>
            <a:endParaRPr 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3600" dirty="0" smtClean="0">
                <a:solidFill>
                  <a:srgbClr val="C00000"/>
                </a:solidFill>
              </a:rPr>
              <a:t>ASSESMENT AND MODIFICATION OF TRAFFIC CONTROL DEVICES AND HUMPS</a:t>
            </a:r>
            <a:endParaRPr lang="ar-SA" sz="3600" dirty="0"/>
          </a:p>
        </p:txBody>
      </p:sp>
      <p:sp>
        <p:nvSpPr>
          <p:cNvPr id="3" name="عنصر نائب للمحتوى 2"/>
          <p:cNvSpPr>
            <a:spLocks noGrp="1"/>
          </p:cNvSpPr>
          <p:nvPr>
            <p:ph idx="1"/>
          </p:nvPr>
        </p:nvSpPr>
        <p:spPr/>
        <p:txBody>
          <a:bodyPr>
            <a:normAutofit fontScale="92500" lnSpcReduction="10000"/>
          </a:bodyPr>
          <a:lstStyle/>
          <a:p>
            <a:pPr algn="l">
              <a:buNone/>
            </a:pPr>
            <a:r>
              <a:rPr lang="en-US" sz="3000" dirty="0" smtClean="0"/>
              <a:t>Traffic control device which discussed in this project:  </a:t>
            </a:r>
            <a:endParaRPr lang="ar-SA" sz="3000" dirty="0" smtClean="0"/>
          </a:p>
          <a:p>
            <a:pPr algn="l">
              <a:buNone/>
            </a:pPr>
            <a:r>
              <a:rPr lang="en-US" sz="2600" dirty="0" smtClean="0"/>
              <a:t>Traffic markings</a:t>
            </a:r>
          </a:p>
          <a:p>
            <a:pPr algn="l">
              <a:buNone/>
            </a:pPr>
            <a:r>
              <a:rPr lang="en-US" sz="2300" dirty="0" smtClean="0"/>
              <a:t>Transverse markings(Crosswalks or pedestrian crossing):</a:t>
            </a:r>
          </a:p>
          <a:p>
            <a:pPr algn="l">
              <a:buNone/>
            </a:pPr>
            <a:endParaRPr lang="en-US" sz="2600" dirty="0" smtClean="0"/>
          </a:p>
          <a:p>
            <a:pPr algn="l">
              <a:buNone/>
            </a:pPr>
            <a:r>
              <a:rPr lang="en-US" sz="2600" dirty="0" smtClean="0"/>
              <a:t>Traffic signs</a:t>
            </a:r>
          </a:p>
          <a:p>
            <a:pPr marL="457200" indent="-457200" algn="l" rtl="0">
              <a:buFont typeface="+mj-lt"/>
              <a:buAutoNum type="arabicPeriod"/>
            </a:pPr>
            <a:r>
              <a:rPr lang="en-US" sz="2300" dirty="0" smtClean="0"/>
              <a:t>Stop Sign. </a:t>
            </a:r>
          </a:p>
          <a:p>
            <a:pPr marL="457200" indent="-457200" algn="l" rtl="0">
              <a:buFont typeface="+mj-lt"/>
              <a:buAutoNum type="arabicPeriod"/>
            </a:pPr>
            <a:r>
              <a:rPr lang="en-US" sz="2300" dirty="0" smtClean="0"/>
              <a:t>Yield Sign.</a:t>
            </a:r>
          </a:p>
          <a:p>
            <a:pPr marL="457200" indent="-457200" algn="l" rtl="0">
              <a:buFont typeface="+mj-lt"/>
              <a:buAutoNum type="arabicPeriod"/>
            </a:pPr>
            <a:r>
              <a:rPr lang="en-US" sz="2300" dirty="0" smtClean="0"/>
              <a:t>Pedestrian Crossings Sign.</a:t>
            </a:r>
          </a:p>
          <a:p>
            <a:pPr marL="457200" indent="-457200" algn="l" rtl="0">
              <a:buFont typeface="+mj-lt"/>
              <a:buAutoNum type="arabicPeriod"/>
            </a:pPr>
            <a:r>
              <a:rPr lang="en-US" sz="2300" dirty="0" smtClean="0"/>
              <a:t>Hump Sign.</a:t>
            </a:r>
          </a:p>
          <a:p>
            <a:pPr algn="l">
              <a:buNone/>
            </a:pPr>
            <a:endParaRPr lang="en-US" sz="2300" dirty="0" smtClean="0"/>
          </a:p>
          <a:p>
            <a:pPr algn="l">
              <a:buNone/>
            </a:pPr>
            <a:r>
              <a:rPr lang="en-US" sz="2600" dirty="0" smtClean="0"/>
              <a:t> </a:t>
            </a:r>
          </a:p>
          <a:p>
            <a:pPr algn="l">
              <a:buNone/>
            </a:pP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3600" dirty="0" smtClean="0">
                <a:solidFill>
                  <a:srgbClr val="C00000"/>
                </a:solidFill>
              </a:rPr>
              <a:t>ASSESMENT AND MODIFICATION OF TRAFFIC CONTROL DEVICES AND HUMPS</a:t>
            </a:r>
            <a:endParaRPr lang="en-US" sz="3600" dirty="0">
              <a:solidFill>
                <a:srgbClr val="C00000"/>
              </a:solidFill>
            </a:endParaRPr>
          </a:p>
        </p:txBody>
      </p:sp>
      <p:sp>
        <p:nvSpPr>
          <p:cNvPr id="3" name="عنصر نائب للمحتوى 2"/>
          <p:cNvSpPr>
            <a:spLocks noGrp="1"/>
          </p:cNvSpPr>
          <p:nvPr>
            <p:ph idx="1"/>
          </p:nvPr>
        </p:nvSpPr>
        <p:spPr/>
        <p:txBody>
          <a:bodyPr>
            <a:normAutofit/>
          </a:bodyPr>
          <a:lstStyle/>
          <a:p>
            <a:pPr algn="l" rtl="0"/>
            <a:r>
              <a:rPr lang="en-US" sz="2400" dirty="0" smtClean="0"/>
              <a:t>Traffic safety audit is conducted in some area as shown in this map:</a:t>
            </a:r>
          </a:p>
          <a:p>
            <a:pPr algn="l" rtl="0"/>
            <a:endParaRPr lang="en-US" sz="2400" dirty="0"/>
          </a:p>
        </p:txBody>
      </p:sp>
      <p:pic>
        <p:nvPicPr>
          <p:cNvPr id="4" name="صورة 3" descr="1.PNG"/>
          <p:cNvPicPr>
            <a:picLocks noChangeAspect="1"/>
          </p:cNvPicPr>
          <p:nvPr/>
        </p:nvPicPr>
        <p:blipFill>
          <a:blip r:embed="rId2"/>
          <a:stretch>
            <a:fillRect/>
          </a:stretch>
        </p:blipFill>
        <p:spPr>
          <a:xfrm>
            <a:off x="2143108" y="2143116"/>
            <a:ext cx="4714908" cy="447651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3600" dirty="0" smtClean="0">
                <a:solidFill>
                  <a:srgbClr val="C00000"/>
                </a:solidFill>
              </a:rPr>
              <a:t>ASSESMENT AND MODIFICATION OF TRAFFIC CONTROL DEVICES AND HUMPS</a:t>
            </a:r>
            <a:endParaRPr lang="en-US" sz="3600" dirty="0"/>
          </a:p>
        </p:txBody>
      </p:sp>
      <p:sp>
        <p:nvSpPr>
          <p:cNvPr id="9" name="مربع نص 8"/>
          <p:cNvSpPr txBox="1"/>
          <p:nvPr/>
        </p:nvSpPr>
        <p:spPr>
          <a:xfrm>
            <a:off x="1142976" y="1500174"/>
            <a:ext cx="2857520" cy="369332"/>
          </a:xfrm>
          <a:prstGeom prst="rect">
            <a:avLst/>
          </a:prstGeom>
          <a:noFill/>
        </p:spPr>
        <p:txBody>
          <a:bodyPr wrap="square" rtlCol="0">
            <a:spAutoFit/>
          </a:bodyPr>
          <a:lstStyle/>
          <a:p>
            <a:pPr algn="l" rtl="0"/>
            <a:r>
              <a:rPr lang="en-US" b="1" dirty="0" smtClean="0"/>
              <a:t>First Site</a:t>
            </a:r>
            <a:endParaRPr lang="en-US" b="1" dirty="0"/>
          </a:p>
        </p:txBody>
      </p:sp>
      <p:pic>
        <p:nvPicPr>
          <p:cNvPr id="11" name="عنصر نائب للمحتوى 10" descr="https://scontent.fjrs4-1.fna.fbcdn.net/v/t1.15752-9/46642243_479576402864577_3390965190878035968_n.png?_nc_cat=106&amp;_nc_ht=scontent.fjrs4-1.fna&amp;oh=1fc4d66cf51fe03846f627c975d38e28&amp;oe=5C7748D9"/>
          <p:cNvPicPr>
            <a:picLocks noGrp="1"/>
          </p:cNvPicPr>
          <p:nvPr>
            <p:ph idx="1"/>
          </p:nvPr>
        </p:nvPicPr>
        <p:blipFill>
          <a:blip r:embed="rId2"/>
          <a:srcRect/>
          <a:stretch>
            <a:fillRect/>
          </a:stretch>
        </p:blipFill>
        <p:spPr bwMode="auto">
          <a:xfrm>
            <a:off x="1071538" y="2071678"/>
            <a:ext cx="7084116" cy="4525963"/>
          </a:xfrm>
          <a:prstGeom prst="rect">
            <a:avLst/>
          </a:prstGeom>
          <a:ln w="19050">
            <a:solidFill>
              <a:schemeClr val="tx1"/>
            </a:solidFill>
          </a:ln>
          <a:effectLst>
            <a:outerShdw blurRad="190500" algn="tl" rotWithShape="0">
              <a:srgbClr val="000000">
                <a:alpha val="70000"/>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dirty="0" smtClean="0">
                <a:solidFill>
                  <a:srgbClr val="C00000"/>
                </a:solidFill>
              </a:rPr>
              <a:t>ASSESMENT AND MODIFICATION OF TRAFFIC CONTROL DEVICES AND HUMPS</a:t>
            </a:r>
            <a:endParaRPr lang="en-US" sz="3200" dirty="0"/>
          </a:p>
        </p:txBody>
      </p:sp>
      <p:sp>
        <p:nvSpPr>
          <p:cNvPr id="3" name="عنصر نائب للمحتوى 2"/>
          <p:cNvSpPr>
            <a:spLocks noGrp="1"/>
          </p:cNvSpPr>
          <p:nvPr>
            <p:ph idx="1"/>
          </p:nvPr>
        </p:nvSpPr>
        <p:spPr/>
        <p:txBody>
          <a:bodyPr/>
          <a:lstStyle/>
          <a:p>
            <a:pPr algn="l">
              <a:buNone/>
            </a:pPr>
            <a:r>
              <a:rPr lang="en-US" sz="2300" dirty="0" smtClean="0"/>
              <a:t>Modified are identified and proposed as follows:</a:t>
            </a:r>
          </a:p>
          <a:p>
            <a:pPr algn="l">
              <a:buNone/>
            </a:pPr>
            <a:r>
              <a:rPr lang="en-US" sz="2000" dirty="0" smtClean="0"/>
              <a:t>1-Humps modification.</a:t>
            </a:r>
          </a:p>
          <a:p>
            <a:pPr algn="l">
              <a:buNone/>
            </a:pPr>
            <a:endParaRPr lang="en-US" dirty="0"/>
          </a:p>
        </p:txBody>
      </p:sp>
      <p:pic>
        <p:nvPicPr>
          <p:cNvPr id="5" name="صورة 4"/>
          <p:cNvPicPr/>
          <p:nvPr/>
        </p:nvPicPr>
        <p:blipFill>
          <a:blip r:embed="rId2"/>
          <a:srcRect l="42807" t="26211" r="19998" b="29630"/>
          <a:stretch>
            <a:fillRect/>
          </a:stretch>
        </p:blipFill>
        <p:spPr bwMode="auto">
          <a:xfrm>
            <a:off x="2071670" y="2500306"/>
            <a:ext cx="5000660" cy="3786214"/>
          </a:xfrm>
          <a:prstGeom prst="rect">
            <a:avLst/>
          </a:prstGeom>
          <a:noFill/>
          <a:ln w="19050">
            <a:solidFill>
              <a:schemeClr val="tx1"/>
            </a:solid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dirty="0" smtClean="0">
                <a:solidFill>
                  <a:srgbClr val="C00000"/>
                </a:solidFill>
              </a:rPr>
              <a:t>ASSESMENT AND MODIFICATION OF TRAFFIC CONTROL DEVICES AND HUMPS</a:t>
            </a:r>
            <a:endParaRPr lang="en-US" sz="3200" dirty="0"/>
          </a:p>
        </p:txBody>
      </p:sp>
      <p:sp>
        <p:nvSpPr>
          <p:cNvPr id="3" name="عنصر نائب للمحتوى 2"/>
          <p:cNvSpPr>
            <a:spLocks noGrp="1"/>
          </p:cNvSpPr>
          <p:nvPr>
            <p:ph idx="1"/>
          </p:nvPr>
        </p:nvSpPr>
        <p:spPr>
          <a:xfrm>
            <a:off x="500034" y="1643050"/>
            <a:ext cx="8229600" cy="4525963"/>
          </a:xfrm>
        </p:spPr>
        <p:txBody>
          <a:bodyPr>
            <a:normAutofit/>
          </a:bodyPr>
          <a:lstStyle/>
          <a:p>
            <a:pPr algn="l">
              <a:buNone/>
            </a:pPr>
            <a:r>
              <a:rPr lang="ar-SA" sz="2000" dirty="0" smtClean="0"/>
              <a:t>.</a:t>
            </a:r>
            <a:r>
              <a:rPr lang="en-US" sz="2000" dirty="0" smtClean="0"/>
              <a:t>2- Stop and yield Signs and pedestrian crossings </a:t>
            </a:r>
            <a:r>
              <a:rPr lang="en-US" sz="2000" dirty="0" smtClean="0"/>
              <a:t>modification</a:t>
            </a:r>
            <a:endParaRPr lang="en-US" sz="2000" dirty="0" smtClean="0"/>
          </a:p>
        </p:txBody>
      </p:sp>
      <p:sp>
        <p:nvSpPr>
          <p:cNvPr id="6" name="سهم إلى اليمين 5"/>
          <p:cNvSpPr/>
          <p:nvPr/>
        </p:nvSpPr>
        <p:spPr>
          <a:xfrm>
            <a:off x="4357686" y="4286256"/>
            <a:ext cx="428628" cy="214314"/>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p:cNvPicPr/>
          <p:nvPr/>
        </p:nvPicPr>
        <p:blipFill>
          <a:blip r:embed="rId2"/>
          <a:srcRect l="20231" t="24128" r="31514" b="17151"/>
          <a:stretch>
            <a:fillRect/>
          </a:stretch>
        </p:blipFill>
        <p:spPr bwMode="auto">
          <a:xfrm>
            <a:off x="214282" y="2571744"/>
            <a:ext cx="3857652" cy="2857520"/>
          </a:xfrm>
          <a:prstGeom prst="rect">
            <a:avLst/>
          </a:prstGeom>
          <a:noFill/>
          <a:ln w="19050">
            <a:solidFill>
              <a:schemeClr val="tx1"/>
            </a:solidFill>
            <a:miter lim="800000"/>
            <a:headEnd/>
            <a:tailEnd/>
          </a:ln>
        </p:spPr>
      </p:pic>
      <p:pic>
        <p:nvPicPr>
          <p:cNvPr id="8" name="صورة 7"/>
          <p:cNvPicPr/>
          <p:nvPr/>
        </p:nvPicPr>
        <p:blipFill>
          <a:blip r:embed="rId3"/>
          <a:srcRect l="32706" t="26496" r="19196" b="15385"/>
          <a:stretch>
            <a:fillRect/>
          </a:stretch>
        </p:blipFill>
        <p:spPr bwMode="auto">
          <a:xfrm>
            <a:off x="4857752" y="2571744"/>
            <a:ext cx="3857652" cy="2857520"/>
          </a:xfrm>
          <a:prstGeom prst="rect">
            <a:avLst/>
          </a:prstGeom>
          <a:noFill/>
          <a:ln w="19050">
            <a:solidFill>
              <a:schemeClr val="tx1"/>
            </a:solidFill>
            <a:miter lim="800000"/>
            <a:headEnd/>
            <a:tailEnd/>
          </a:ln>
        </p:spPr>
      </p:pic>
      <p:sp>
        <p:nvSpPr>
          <p:cNvPr id="26626" name="Rectangle 2"/>
          <p:cNvSpPr>
            <a:spLocks noChangeArrowheads="1"/>
          </p:cNvSpPr>
          <p:nvPr/>
        </p:nvSpPr>
        <p:spPr bwMode="auto">
          <a:xfrm>
            <a:off x="2643174" y="4643446"/>
            <a:ext cx="1357322"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alibri" pitchFamily="34" charset="0"/>
                <a:ea typeface="Calibri" pitchFamily="34" charset="0"/>
                <a:cs typeface="Arial" pitchFamily="34" charset="0"/>
              </a:rPr>
              <a:t>Tulkarem</a:t>
            </a:r>
            <a:r>
              <a:rPr kumimoji="0" lang="en-US" sz="1200" b="1" i="0" u="none" strike="noStrike" cap="none" normalizeH="0" baseline="0" dirty="0" smtClean="0">
                <a:ln>
                  <a:noFill/>
                </a:ln>
                <a:solidFill>
                  <a:srgbClr val="000000"/>
                </a:solidFill>
                <a:effectLst/>
                <a:latin typeface="Calibri" pitchFamily="34" charset="0"/>
                <a:ea typeface="Calibri" pitchFamily="34" charset="0"/>
                <a:cs typeface="Arial" pitchFamily="34" charset="0"/>
              </a:rPr>
              <a:t> camp</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dirty="0" smtClean="0">
                <a:solidFill>
                  <a:srgbClr val="C00000"/>
                </a:solidFill>
              </a:rPr>
              <a:t>ASSESMENT AND MODIFICATION OF TRAFFIC CONTROL DEVICES AND HUMPS</a:t>
            </a:r>
            <a:endParaRPr lang="en-US" sz="3200" dirty="0"/>
          </a:p>
        </p:txBody>
      </p:sp>
      <p:sp>
        <p:nvSpPr>
          <p:cNvPr id="5" name="مربع نص 4"/>
          <p:cNvSpPr txBox="1"/>
          <p:nvPr/>
        </p:nvSpPr>
        <p:spPr>
          <a:xfrm>
            <a:off x="928662" y="1500174"/>
            <a:ext cx="3429024" cy="369332"/>
          </a:xfrm>
          <a:prstGeom prst="rect">
            <a:avLst/>
          </a:prstGeom>
          <a:noFill/>
        </p:spPr>
        <p:txBody>
          <a:bodyPr wrap="square" rtlCol="0">
            <a:spAutoFit/>
          </a:bodyPr>
          <a:lstStyle/>
          <a:p>
            <a:pPr algn="l" rtl="0"/>
            <a:r>
              <a:rPr lang="en-US" b="1" dirty="0" smtClean="0"/>
              <a:t>Second Site</a:t>
            </a:r>
            <a:endParaRPr lang="en-US" b="1" dirty="0"/>
          </a:p>
        </p:txBody>
      </p:sp>
      <p:pic>
        <p:nvPicPr>
          <p:cNvPr id="9" name="عنصر نائب للمحتوى 8" descr="شارع العمرية و جاشوري بدون تصنيف.PNG"/>
          <p:cNvPicPr>
            <a:picLocks noGrp="1"/>
          </p:cNvPicPr>
          <p:nvPr>
            <p:ph idx="1"/>
          </p:nvPr>
        </p:nvPicPr>
        <p:blipFill>
          <a:blip r:embed="rId2"/>
          <a:stretch>
            <a:fillRect/>
          </a:stretch>
        </p:blipFill>
        <p:spPr>
          <a:xfrm>
            <a:off x="1214414" y="2000240"/>
            <a:ext cx="6956246" cy="4525963"/>
          </a:xfrm>
          <a:prstGeom prst="rect">
            <a:avLst/>
          </a:prstGeom>
          <a:ln w="19050">
            <a:solidFill>
              <a:schemeClr val="tx1"/>
            </a:solidFill>
          </a:ln>
          <a:effectLst>
            <a:outerShdw blurRad="190500" algn="tl" rotWithShape="0">
              <a:srgbClr val="000000">
                <a:alpha val="70000"/>
              </a:srgbClr>
            </a:outerShdw>
          </a:effectLst>
        </p:spPr>
      </p:pic>
      <p:sp>
        <p:nvSpPr>
          <p:cNvPr id="24578" name="Rectangle 2"/>
          <p:cNvSpPr>
            <a:spLocks noChangeArrowheads="1"/>
          </p:cNvSpPr>
          <p:nvPr/>
        </p:nvSpPr>
        <p:spPr bwMode="auto">
          <a:xfrm>
            <a:off x="2357422" y="3000372"/>
            <a:ext cx="107157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Al-</a:t>
            </a:r>
            <a:r>
              <a:rPr kumimoji="0" lang="en-US" sz="1000"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Omaria</a:t>
            </a:r>
            <a:r>
              <a:rPr kumimoji="0" lang="en-US" sz="1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school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0" name="Rectangle 4"/>
          <p:cNvSpPr>
            <a:spLocks noChangeArrowheads="1"/>
          </p:cNvSpPr>
          <p:nvPr/>
        </p:nvSpPr>
        <p:spPr bwMode="auto">
          <a:xfrm>
            <a:off x="6715140" y="3429000"/>
            <a:ext cx="1428760"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Tulkarem</a:t>
            </a:r>
            <a:r>
              <a:rPr kumimoji="0" lang="en-US" sz="1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1000"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Municipilty</a:t>
            </a:r>
            <a:r>
              <a:rPr kumimoji="0" lang="en-US" sz="1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lstStyle/>
          <a:p>
            <a:r>
              <a:rPr lang="en-US" dirty="0" smtClean="0">
                <a:solidFill>
                  <a:srgbClr val="C00000"/>
                </a:solidFill>
              </a:rPr>
              <a:t>Outline</a:t>
            </a:r>
            <a:endParaRPr lang="en-US" dirty="0">
              <a:solidFill>
                <a:srgbClr val="C00000"/>
              </a:solidFill>
            </a:endParaRPr>
          </a:p>
        </p:txBody>
      </p:sp>
      <p:sp>
        <p:nvSpPr>
          <p:cNvPr id="8" name="عنصر نائب للمحتوى 7"/>
          <p:cNvSpPr>
            <a:spLocks noGrp="1"/>
          </p:cNvSpPr>
          <p:nvPr>
            <p:ph idx="1"/>
          </p:nvPr>
        </p:nvSpPr>
        <p:spPr>
          <a:xfrm>
            <a:off x="457200" y="1285860"/>
            <a:ext cx="8229600" cy="4840303"/>
          </a:xfrm>
        </p:spPr>
        <p:txBody>
          <a:bodyPr>
            <a:noAutofit/>
          </a:bodyPr>
          <a:lstStyle/>
          <a:p>
            <a:pPr marL="457200" indent="-457200" algn="l" rtl="0">
              <a:buFont typeface="Wingdings" pitchFamily="2" charset="2"/>
              <a:buChar char="v"/>
            </a:pPr>
            <a:r>
              <a:rPr lang="en-US" dirty="0" smtClean="0"/>
              <a:t>Introduction.</a:t>
            </a:r>
          </a:p>
          <a:p>
            <a:pPr algn="l" rtl="0">
              <a:buFont typeface="Wingdings" pitchFamily="2" charset="2"/>
              <a:buChar char="v"/>
            </a:pPr>
            <a:r>
              <a:rPr lang="en-US" dirty="0" smtClean="0"/>
              <a:t>Literature review. </a:t>
            </a:r>
          </a:p>
          <a:p>
            <a:pPr algn="l" rtl="0">
              <a:buFont typeface="Wingdings" pitchFamily="2" charset="2"/>
              <a:buChar char="v"/>
            </a:pPr>
            <a:r>
              <a:rPr lang="en-US" dirty="0" smtClean="0"/>
              <a:t>Methodology. </a:t>
            </a:r>
          </a:p>
          <a:p>
            <a:pPr marL="274320" indent="-274320" algn="l" rtl="0">
              <a:buFont typeface="Wingdings" pitchFamily="2" charset="2"/>
              <a:buChar char="v"/>
              <a:defRPr/>
            </a:pPr>
            <a:r>
              <a:rPr lang="en-US" dirty="0" smtClean="0"/>
              <a:t>Data collection and analysis. </a:t>
            </a:r>
          </a:p>
          <a:p>
            <a:pPr algn="l" rtl="0">
              <a:buFont typeface="Wingdings" pitchFamily="2" charset="2"/>
              <a:buChar char="v"/>
            </a:pPr>
            <a:r>
              <a:rPr lang="en-US" dirty="0" smtClean="0"/>
              <a:t>Assessment and modification of traffic control devices and humps. </a:t>
            </a:r>
          </a:p>
          <a:p>
            <a:pPr algn="l" rtl="0">
              <a:buFont typeface="Wingdings" pitchFamily="2" charset="2"/>
              <a:buChar char="v"/>
            </a:pPr>
            <a:r>
              <a:rPr lang="en-US" dirty="0" smtClean="0"/>
              <a:t>Hump questionnaire analysis. </a:t>
            </a:r>
          </a:p>
          <a:p>
            <a:pPr algn="l" rtl="0">
              <a:buFont typeface="Wingdings" pitchFamily="2" charset="2"/>
              <a:buChar char="v"/>
            </a:pPr>
            <a:r>
              <a:rPr lang="en-US" dirty="0" smtClean="0"/>
              <a:t>Application design. </a:t>
            </a:r>
          </a:p>
          <a:p>
            <a:pPr algn="l" rtl="0">
              <a:buFont typeface="Wingdings" pitchFamily="2" charset="2"/>
              <a:buChar char="v"/>
            </a:pPr>
            <a:r>
              <a:rPr lang="en-US" dirty="0" smtClean="0"/>
              <a:t>Conclusion and recommendation.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dirty="0" smtClean="0">
                <a:solidFill>
                  <a:srgbClr val="C00000"/>
                </a:solidFill>
              </a:rPr>
              <a:t>ASSESMENT AND MODIFICATION OF TRAFFIC CONTROL DEVICES AND HUMPS</a:t>
            </a:r>
            <a:endParaRPr lang="ar-SA" sz="3200" dirty="0"/>
          </a:p>
        </p:txBody>
      </p:sp>
      <p:sp>
        <p:nvSpPr>
          <p:cNvPr id="3" name="عنصر نائب للمحتوى 2"/>
          <p:cNvSpPr>
            <a:spLocks noGrp="1"/>
          </p:cNvSpPr>
          <p:nvPr>
            <p:ph idx="1"/>
          </p:nvPr>
        </p:nvSpPr>
        <p:spPr/>
        <p:txBody>
          <a:bodyPr/>
          <a:lstStyle/>
          <a:p>
            <a:pPr algn="l">
              <a:buNone/>
            </a:pPr>
            <a:r>
              <a:rPr lang="en-US" sz="2300" dirty="0" smtClean="0"/>
              <a:t>Modified are identified and proposed as follows:</a:t>
            </a:r>
          </a:p>
          <a:p>
            <a:pPr algn="l">
              <a:buNone/>
            </a:pPr>
            <a:r>
              <a:rPr lang="en-US" sz="2000" dirty="0" smtClean="0"/>
              <a:t>1-Humps modification.</a:t>
            </a:r>
          </a:p>
          <a:p>
            <a:pPr algn="l">
              <a:buNone/>
            </a:pPr>
            <a:endParaRPr lang="en-US" sz="2000" dirty="0" smtClean="0"/>
          </a:p>
          <a:p>
            <a:pPr algn="l">
              <a:buNone/>
            </a:pPr>
            <a:endParaRPr lang="en-US" dirty="0" smtClean="0"/>
          </a:p>
          <a:p>
            <a:endParaRPr lang="ar-SA" dirty="0"/>
          </a:p>
        </p:txBody>
      </p:sp>
      <p:pic>
        <p:nvPicPr>
          <p:cNvPr id="6" name="صورة 5"/>
          <p:cNvPicPr/>
          <p:nvPr/>
        </p:nvPicPr>
        <p:blipFill>
          <a:blip r:embed="rId2"/>
          <a:srcRect l="35249" t="29217" r="32312" b="32991"/>
          <a:stretch>
            <a:fillRect/>
          </a:stretch>
        </p:blipFill>
        <p:spPr bwMode="auto">
          <a:xfrm>
            <a:off x="1857356" y="2500306"/>
            <a:ext cx="5357850" cy="3786214"/>
          </a:xfrm>
          <a:prstGeom prst="rect">
            <a:avLst/>
          </a:prstGeom>
          <a:noFill/>
          <a:ln w="19050">
            <a:solidFill>
              <a:schemeClr val="tx1"/>
            </a:solid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dirty="0" smtClean="0">
                <a:solidFill>
                  <a:srgbClr val="C00000"/>
                </a:solidFill>
              </a:rPr>
              <a:t>ASSESMENT AND MODIFICATION OF TRAFFIC CONTROL DEVICES AND HUMPS</a:t>
            </a:r>
            <a:endParaRPr lang="ar-SA" sz="3200" dirty="0"/>
          </a:p>
        </p:txBody>
      </p:sp>
      <p:sp>
        <p:nvSpPr>
          <p:cNvPr id="3" name="عنصر نائب للمحتوى 2"/>
          <p:cNvSpPr>
            <a:spLocks noGrp="1"/>
          </p:cNvSpPr>
          <p:nvPr>
            <p:ph idx="1"/>
          </p:nvPr>
        </p:nvSpPr>
        <p:spPr/>
        <p:txBody>
          <a:bodyPr/>
          <a:lstStyle/>
          <a:p>
            <a:pPr algn="l" rtl="0">
              <a:buNone/>
            </a:pPr>
            <a:r>
              <a:rPr lang="ar-SA" sz="2000" dirty="0" smtClean="0"/>
              <a:t>.</a:t>
            </a:r>
            <a:r>
              <a:rPr lang="en-US" sz="2000" dirty="0" smtClean="0"/>
              <a:t>2- Stop and yield Signs and pedestrian crossings </a:t>
            </a:r>
            <a:r>
              <a:rPr lang="en-US" sz="2000" dirty="0" smtClean="0"/>
              <a:t>modification</a:t>
            </a:r>
          </a:p>
          <a:p>
            <a:pPr algn="l" rtl="0">
              <a:buNone/>
            </a:pPr>
            <a:r>
              <a:rPr lang="en-US" sz="2000" dirty="0" smtClean="0"/>
              <a:t>First </a:t>
            </a:r>
            <a:r>
              <a:rPr lang="en-US" sz="2000" dirty="0" err="1" smtClean="0"/>
              <a:t>subsite</a:t>
            </a:r>
            <a:endParaRPr lang="en-US" sz="2000" dirty="0" smtClean="0"/>
          </a:p>
          <a:p>
            <a:pPr>
              <a:buNone/>
            </a:pPr>
            <a:endParaRPr lang="ar-SA" dirty="0"/>
          </a:p>
        </p:txBody>
      </p:sp>
      <p:sp>
        <p:nvSpPr>
          <p:cNvPr id="6" name="سهم إلى اليمين 5"/>
          <p:cNvSpPr/>
          <p:nvPr/>
        </p:nvSpPr>
        <p:spPr>
          <a:xfrm>
            <a:off x="4357686" y="3929066"/>
            <a:ext cx="428628" cy="214314"/>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صورة 6"/>
          <p:cNvPicPr/>
          <p:nvPr/>
        </p:nvPicPr>
        <p:blipFill>
          <a:blip r:embed="rId2"/>
          <a:srcRect l="28597" t="27035" r="20230" b="24095"/>
          <a:stretch>
            <a:fillRect/>
          </a:stretch>
        </p:blipFill>
        <p:spPr bwMode="auto">
          <a:xfrm>
            <a:off x="285720" y="2428868"/>
            <a:ext cx="3786214" cy="2643206"/>
          </a:xfrm>
          <a:prstGeom prst="rect">
            <a:avLst/>
          </a:prstGeom>
          <a:noFill/>
          <a:ln w="19050">
            <a:solidFill>
              <a:schemeClr val="tx1"/>
            </a:solidFill>
            <a:miter lim="800000"/>
            <a:headEnd/>
            <a:tailEnd/>
          </a:ln>
        </p:spPr>
      </p:pic>
      <p:pic>
        <p:nvPicPr>
          <p:cNvPr id="8" name="صورة 7"/>
          <p:cNvPicPr/>
          <p:nvPr/>
        </p:nvPicPr>
        <p:blipFill>
          <a:blip r:embed="rId3"/>
          <a:srcRect l="32904" t="26098" r="10803" b="20155"/>
          <a:stretch>
            <a:fillRect/>
          </a:stretch>
        </p:blipFill>
        <p:spPr bwMode="auto">
          <a:xfrm>
            <a:off x="5000628" y="2428868"/>
            <a:ext cx="3786214" cy="2643206"/>
          </a:xfrm>
          <a:prstGeom prst="rect">
            <a:avLst/>
          </a:prstGeom>
          <a:noFill/>
          <a:ln w="19050">
            <a:solidFill>
              <a:schemeClr val="tx1"/>
            </a:solid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dirty="0" smtClean="0">
                <a:solidFill>
                  <a:srgbClr val="C00000"/>
                </a:solidFill>
              </a:rPr>
              <a:t>ASSESMENT AND MODIFICATION OF TRAFFIC CONTROL DEVICES AND HUMPS</a:t>
            </a:r>
            <a:endParaRPr lang="ar-SA" sz="3200" dirty="0"/>
          </a:p>
        </p:txBody>
      </p:sp>
      <p:sp>
        <p:nvSpPr>
          <p:cNvPr id="3" name="عنصر نائب للمحتوى 2"/>
          <p:cNvSpPr>
            <a:spLocks noGrp="1"/>
          </p:cNvSpPr>
          <p:nvPr>
            <p:ph idx="1"/>
          </p:nvPr>
        </p:nvSpPr>
        <p:spPr/>
        <p:txBody>
          <a:bodyPr/>
          <a:lstStyle/>
          <a:p>
            <a:pPr algn="l">
              <a:buNone/>
            </a:pPr>
            <a:r>
              <a:rPr lang="en-US" sz="2000" dirty="0" smtClean="0"/>
              <a:t>Second sub-site:</a:t>
            </a:r>
          </a:p>
          <a:p>
            <a:pPr>
              <a:buNone/>
            </a:pPr>
            <a:endParaRPr lang="ar-SA" dirty="0"/>
          </a:p>
        </p:txBody>
      </p:sp>
      <p:sp>
        <p:nvSpPr>
          <p:cNvPr id="6" name="سهم إلى اليمين 5"/>
          <p:cNvSpPr/>
          <p:nvPr/>
        </p:nvSpPr>
        <p:spPr>
          <a:xfrm>
            <a:off x="4357686" y="3929066"/>
            <a:ext cx="428628" cy="214314"/>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8" name="صورة 7"/>
          <p:cNvPicPr/>
          <p:nvPr/>
        </p:nvPicPr>
        <p:blipFill>
          <a:blip r:embed="rId2"/>
          <a:srcRect l="43214" t="39277" r="17626" b="27390"/>
          <a:stretch>
            <a:fillRect/>
          </a:stretch>
        </p:blipFill>
        <p:spPr bwMode="auto">
          <a:xfrm>
            <a:off x="357158" y="2643182"/>
            <a:ext cx="3857652" cy="2357454"/>
          </a:xfrm>
          <a:prstGeom prst="rect">
            <a:avLst/>
          </a:prstGeom>
          <a:noFill/>
          <a:ln w="19050">
            <a:solidFill>
              <a:schemeClr val="tx1"/>
            </a:solidFill>
            <a:miter lim="800000"/>
            <a:headEnd/>
            <a:tailEnd/>
          </a:ln>
        </p:spPr>
      </p:pic>
      <p:pic>
        <p:nvPicPr>
          <p:cNvPr id="9" name="صورة 8"/>
          <p:cNvPicPr/>
          <p:nvPr/>
        </p:nvPicPr>
        <p:blipFill>
          <a:blip r:embed="rId3"/>
          <a:srcRect l="36435" t="29457" r="15158" b="29668"/>
          <a:stretch>
            <a:fillRect/>
          </a:stretch>
        </p:blipFill>
        <p:spPr bwMode="auto">
          <a:xfrm>
            <a:off x="4929190" y="2643182"/>
            <a:ext cx="3786214" cy="2428892"/>
          </a:xfrm>
          <a:prstGeom prst="rect">
            <a:avLst/>
          </a:prstGeom>
          <a:noFill/>
          <a:ln w="19050">
            <a:solidFill>
              <a:schemeClr val="tx1"/>
            </a:solid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HUMP QUESTIONNAIRE ANALYSIS</a:t>
            </a:r>
            <a:endParaRPr lang="en-US" dirty="0">
              <a:solidFill>
                <a:srgbClr val="C00000"/>
              </a:solidFill>
            </a:endParaRPr>
          </a:p>
        </p:txBody>
      </p:sp>
      <p:sp>
        <p:nvSpPr>
          <p:cNvPr id="3" name="عنصر نائب للمحتوى 2"/>
          <p:cNvSpPr>
            <a:spLocks noGrp="1"/>
          </p:cNvSpPr>
          <p:nvPr>
            <p:ph idx="1"/>
          </p:nvPr>
        </p:nvSpPr>
        <p:spPr/>
        <p:txBody>
          <a:bodyPr/>
          <a:lstStyle/>
          <a:p>
            <a:pPr algn="l" rtl="0">
              <a:buFont typeface="Wingdings" pitchFamily="2" charset="2"/>
              <a:buChar char="ü"/>
            </a:pPr>
            <a:r>
              <a:rPr lang="en-US" sz="2400" dirty="0" smtClean="0"/>
              <a:t>     Questionnaire to illustrate the opinion of residents of    </a:t>
            </a:r>
            <a:r>
              <a:rPr lang="en-US" sz="2400" dirty="0" err="1" smtClean="0"/>
              <a:t>Tulkarem</a:t>
            </a:r>
            <a:r>
              <a:rPr lang="en-US" sz="2400" dirty="0" smtClean="0"/>
              <a:t> regarding the presence of the humps is conducted. The questionnaire consists of two parts, the first one is related to general information about whom fill the form and the second part includes five packages of questions each of them related to one of the effects of humps. </a:t>
            </a:r>
          </a:p>
          <a:p>
            <a:pPr algn="l" rtl="0">
              <a:buNone/>
            </a:pPr>
            <a:endParaRPr lang="en-US" sz="2400" dirty="0" smtClean="0"/>
          </a:p>
          <a:p>
            <a:pPr algn="l" rtl="0">
              <a:buFont typeface="Wingdings" pitchFamily="2" charset="2"/>
              <a:buChar char="ü"/>
            </a:pPr>
            <a:r>
              <a:rPr lang="en-US" sz="2400" dirty="0" smtClean="0"/>
              <a:t>     Sample size =(population/average household size)*%2 = 256. </a:t>
            </a:r>
            <a:r>
              <a:rPr lang="en-US" sz="2400" dirty="0" smtClean="0">
                <a:sym typeface="Wingdings" pitchFamily="2" charset="2"/>
              </a:rPr>
              <a:t></a:t>
            </a:r>
            <a:r>
              <a:rPr lang="en-US" sz="2400" dirty="0" smtClean="0"/>
              <a:t>150 is sufficient.</a:t>
            </a:r>
            <a:endParaRPr lang="en-US"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HUMP QUESTIONNAIRE ANALYSIS</a:t>
            </a:r>
            <a:endParaRPr lang="en-US" dirty="0"/>
          </a:p>
        </p:txBody>
      </p:sp>
      <p:sp>
        <p:nvSpPr>
          <p:cNvPr id="3" name="عنصر نائب للمحتوى 2"/>
          <p:cNvSpPr>
            <a:spLocks noGrp="1"/>
          </p:cNvSpPr>
          <p:nvPr>
            <p:ph idx="1"/>
          </p:nvPr>
        </p:nvSpPr>
        <p:spPr/>
        <p:txBody>
          <a:bodyPr>
            <a:normAutofit/>
          </a:bodyPr>
          <a:lstStyle/>
          <a:p>
            <a:pPr algn="l" rtl="0">
              <a:buFont typeface="Wingdings" pitchFamily="2" charset="2"/>
              <a:buChar char="ü"/>
            </a:pPr>
            <a:r>
              <a:rPr lang="en-US" sz="2400" dirty="0" smtClean="0"/>
              <a:t>The questionnaire was passed to 3 types of road users on </a:t>
            </a:r>
            <a:r>
              <a:rPr lang="en-US" sz="2400" dirty="0" err="1" smtClean="0"/>
              <a:t>Tulkarm</a:t>
            </a:r>
            <a:r>
              <a:rPr lang="en-US" sz="2400" dirty="0" smtClean="0"/>
              <a:t> city (150 persons) including public transportation vehicles drivers, passengers using public transportations, and pedestrians.</a:t>
            </a:r>
          </a:p>
          <a:p>
            <a:pPr algn="l" rtl="0">
              <a:buFont typeface="Wingdings" pitchFamily="2" charset="2"/>
              <a:buChar char="ü"/>
            </a:pPr>
            <a:r>
              <a:rPr lang="en-US" sz="2400" dirty="0" smtClean="0"/>
              <a:t>The variables have been encoded and introduced to SPSS .</a:t>
            </a:r>
          </a:p>
          <a:p>
            <a:pPr algn="l" rtl="0">
              <a:buFont typeface="Wingdings" pitchFamily="2" charset="2"/>
              <a:buChar char="ü"/>
            </a:pPr>
            <a:endParaRPr lang="en-US" sz="2400" dirty="0"/>
          </a:p>
        </p:txBody>
      </p:sp>
      <p:pic>
        <p:nvPicPr>
          <p:cNvPr id="4" name="عنصر نائب للمحتوى 3" descr="t.PNG"/>
          <p:cNvPicPr>
            <a:picLocks noChangeAspect="1"/>
          </p:cNvPicPr>
          <p:nvPr/>
        </p:nvPicPr>
        <p:blipFill>
          <a:blip r:embed="rId2"/>
          <a:stretch>
            <a:fillRect/>
          </a:stretch>
        </p:blipFill>
        <p:spPr>
          <a:xfrm>
            <a:off x="928662" y="4143380"/>
            <a:ext cx="6808935" cy="1994806"/>
          </a:xfrm>
          <a:prstGeom prst="rect">
            <a:avLst/>
          </a:prstGeom>
        </p:spPr>
      </p:pic>
      <p:sp>
        <p:nvSpPr>
          <p:cNvPr id="5" name="مستطيل 4"/>
          <p:cNvSpPr/>
          <p:nvPr/>
        </p:nvSpPr>
        <p:spPr>
          <a:xfrm>
            <a:off x="882112" y="3786190"/>
            <a:ext cx="4609980" cy="369332"/>
          </a:xfrm>
          <a:prstGeom prst="rect">
            <a:avLst/>
          </a:prstGeom>
        </p:spPr>
        <p:txBody>
          <a:bodyPr wrap="none">
            <a:spAutoFit/>
          </a:bodyPr>
          <a:lstStyle/>
          <a:p>
            <a:r>
              <a:rPr lang="en-US" dirty="0" smtClean="0"/>
              <a:t>Approximate balance according to </a:t>
            </a:r>
            <a:r>
              <a:rPr lang="en-US" dirty="0" err="1" smtClean="0"/>
              <a:t>Likert</a:t>
            </a:r>
            <a:r>
              <a:rPr lang="en-US" dirty="0" smtClean="0"/>
              <a:t> scale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HUMP QUESTIONNAIRE ANALYSIS</a:t>
            </a:r>
            <a:endParaRPr lang="en-US" dirty="0"/>
          </a:p>
        </p:txBody>
      </p:sp>
      <p:graphicFrame>
        <p:nvGraphicFramePr>
          <p:cNvPr id="4" name="عنصر نائب للمحتوى 3"/>
          <p:cNvGraphicFramePr>
            <a:graphicFrameLocks noGrp="1"/>
          </p:cNvGraphicFramePr>
          <p:nvPr>
            <p:ph idx="1"/>
          </p:nvPr>
        </p:nvGraphicFramePr>
        <p:xfrm>
          <a:off x="1357290" y="1643050"/>
          <a:ext cx="6715172" cy="392909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HUMP QUESTIONNAIRE ANALYSIS</a:t>
            </a:r>
            <a:endParaRPr lang="en-US" dirty="0"/>
          </a:p>
        </p:txBody>
      </p:sp>
      <p:graphicFrame>
        <p:nvGraphicFramePr>
          <p:cNvPr id="4" name="عنصر نائب للمحتوى 3"/>
          <p:cNvGraphicFramePr>
            <a:graphicFrameLocks noGrp="1"/>
          </p:cNvGraphicFramePr>
          <p:nvPr>
            <p:ph idx="1"/>
          </p:nvPr>
        </p:nvGraphicFramePr>
        <p:xfrm>
          <a:off x="1000100" y="1571613"/>
          <a:ext cx="7072362" cy="364333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HUMP QUESTIONNAIRE ANALYSIS</a:t>
            </a:r>
            <a:endParaRPr lang="en-US" dirty="0"/>
          </a:p>
        </p:txBody>
      </p:sp>
      <p:graphicFrame>
        <p:nvGraphicFramePr>
          <p:cNvPr id="4" name="عنصر نائب للمحتوى 3"/>
          <p:cNvGraphicFramePr>
            <a:graphicFrameLocks noGrp="1"/>
          </p:cNvGraphicFramePr>
          <p:nvPr>
            <p:ph idx="1"/>
          </p:nvPr>
        </p:nvGraphicFramePr>
        <p:xfrm>
          <a:off x="857224" y="1571612"/>
          <a:ext cx="7329510" cy="397194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HUMP QUESTIONNAIRE ANALYSIS</a:t>
            </a:r>
            <a:endParaRPr lang="en-US" dirty="0"/>
          </a:p>
        </p:txBody>
      </p:sp>
      <p:graphicFrame>
        <p:nvGraphicFramePr>
          <p:cNvPr id="4" name="عنصر نائب للمحتوى 3"/>
          <p:cNvGraphicFramePr>
            <a:graphicFrameLocks noGrp="1"/>
          </p:cNvGraphicFramePr>
          <p:nvPr>
            <p:ph idx="1"/>
          </p:nvPr>
        </p:nvGraphicFramePr>
        <p:xfrm>
          <a:off x="1000100" y="1500174"/>
          <a:ext cx="7500990" cy="421484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HUMP QUESTIONNAIRE ANALYSIS</a:t>
            </a:r>
            <a:endParaRPr lang="en-US" dirty="0"/>
          </a:p>
        </p:txBody>
      </p:sp>
      <p:graphicFrame>
        <p:nvGraphicFramePr>
          <p:cNvPr id="4" name="عنصر نائب للمحتوى 3"/>
          <p:cNvGraphicFramePr>
            <a:graphicFrameLocks noGrp="1"/>
          </p:cNvGraphicFramePr>
          <p:nvPr>
            <p:ph idx="1"/>
          </p:nvPr>
        </p:nvGraphicFramePr>
        <p:xfrm>
          <a:off x="1071538" y="1500174"/>
          <a:ext cx="7258072" cy="418625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solidFill>
                  <a:srgbClr val="C00000"/>
                </a:solidFill>
              </a:rPr>
              <a:t>Introduction</a:t>
            </a:r>
            <a:endParaRPr lang="en-US" dirty="0">
              <a:solidFill>
                <a:srgbClr val="C00000"/>
              </a:solidFill>
            </a:endParaRPr>
          </a:p>
        </p:txBody>
      </p:sp>
      <p:sp>
        <p:nvSpPr>
          <p:cNvPr id="3" name="عنصر نائب للمحتوى 2"/>
          <p:cNvSpPr>
            <a:spLocks noGrp="1"/>
          </p:cNvSpPr>
          <p:nvPr>
            <p:ph idx="1"/>
          </p:nvPr>
        </p:nvSpPr>
        <p:spPr/>
        <p:txBody>
          <a:bodyPr/>
          <a:lstStyle/>
          <a:p>
            <a:pPr algn="l" rtl="0">
              <a:buFont typeface="Wingdings" pitchFamily="2" charset="2"/>
              <a:buChar char="Ø"/>
              <a:defRPr/>
            </a:pPr>
            <a:r>
              <a:rPr lang="en-US" dirty="0" smtClean="0">
                <a:solidFill>
                  <a:srgbClr val="C00000"/>
                </a:solidFill>
                <a:ea typeface="Majalla UI"/>
              </a:rPr>
              <a:t>Safety</a:t>
            </a:r>
          </a:p>
          <a:p>
            <a:pPr algn="l" rtl="0">
              <a:buNone/>
              <a:defRPr/>
            </a:pPr>
            <a:endParaRPr lang="en-US" dirty="0" smtClean="0">
              <a:solidFill>
                <a:srgbClr val="C00000"/>
              </a:solidFill>
              <a:ea typeface="Majalla UI"/>
            </a:endParaRPr>
          </a:p>
          <a:p>
            <a:pPr marL="0" indent="0" algn="l" rtl="0">
              <a:buFont typeface="Wingdings 2" pitchFamily="18" charset="2"/>
              <a:buNone/>
              <a:defRPr/>
            </a:pPr>
            <a:r>
              <a:rPr lang="en-US" sz="2000" dirty="0" smtClean="0">
                <a:ea typeface="Majalla UI"/>
              </a:rPr>
              <a:t>The principal goal of the traffic engineer is remains the provision of a safe system for highway traffic.</a:t>
            </a:r>
          </a:p>
          <a:p>
            <a:pPr marL="0" indent="0" algn="l" rtl="0">
              <a:buFont typeface="Wingdings 2" pitchFamily="18" charset="2"/>
              <a:buNone/>
              <a:defRPr/>
            </a:pPr>
            <a:endParaRPr lang="en-US" dirty="0" smtClean="0">
              <a:ea typeface="Majalla UI"/>
            </a:endParaRPr>
          </a:p>
          <a:p>
            <a:pPr algn="l" rtl="0">
              <a:buFont typeface="Wingdings" pitchFamily="2" charset="2"/>
              <a:buChar char="Ø"/>
              <a:defRPr/>
            </a:pPr>
            <a:r>
              <a:rPr lang="en-US" dirty="0" smtClean="0">
                <a:solidFill>
                  <a:srgbClr val="C00000"/>
                </a:solidFill>
                <a:ea typeface="Majalla UI"/>
              </a:rPr>
              <a:t> Modern technology</a:t>
            </a:r>
          </a:p>
          <a:p>
            <a:pPr algn="l" rtl="0">
              <a:buNone/>
              <a:defRPr/>
            </a:pPr>
            <a:endParaRPr lang="en-US" dirty="0" smtClean="0">
              <a:solidFill>
                <a:srgbClr val="C00000"/>
              </a:solidFill>
              <a:ea typeface="Majalla UI"/>
            </a:endParaRPr>
          </a:p>
          <a:p>
            <a:pPr marL="0" indent="0" algn="l" rtl="0">
              <a:buFont typeface="Wingdings 2" pitchFamily="18" charset="2"/>
              <a:buNone/>
              <a:defRPr/>
            </a:pPr>
            <a:r>
              <a:rPr lang="en-US" sz="2000" dirty="0" smtClean="0">
                <a:ea typeface="Majalla UI"/>
              </a:rPr>
              <a:t>Application of modern technology to the operation and control of transportation systems.</a:t>
            </a:r>
            <a:endParaRPr lang="ar-SA" sz="2000" dirty="0" smtClean="0">
              <a:ea typeface="Majalla UI"/>
            </a:endParaRPr>
          </a:p>
          <a:p>
            <a:pPr algn="l" rtl="0"/>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HUMP QUESTIONNAIRE ANALYSIS</a:t>
            </a:r>
            <a:endParaRPr lang="en-US" dirty="0"/>
          </a:p>
        </p:txBody>
      </p:sp>
      <p:sp>
        <p:nvSpPr>
          <p:cNvPr id="3" name="عنصر نائب للمحتوى 2"/>
          <p:cNvSpPr>
            <a:spLocks noGrp="1"/>
          </p:cNvSpPr>
          <p:nvPr>
            <p:ph idx="1"/>
          </p:nvPr>
        </p:nvSpPr>
        <p:spPr/>
        <p:txBody>
          <a:bodyPr/>
          <a:lstStyle/>
          <a:p>
            <a:pPr algn="l" rtl="0">
              <a:buFont typeface="Wingdings" pitchFamily="2" charset="2"/>
              <a:buChar char="ü"/>
            </a:pPr>
            <a:r>
              <a:rPr lang="en-US" dirty="0" smtClean="0"/>
              <a:t>The general impression of people is that humps have a negative impact for the social aspect. These include the impression that they enforce vehicles to reduce speed, but also cause damage for vehicles and reduce accidents.</a:t>
            </a:r>
          </a:p>
          <a:p>
            <a:pPr algn="l" rtl="0">
              <a:buFont typeface="Wingdings" pitchFamily="2" charset="2"/>
              <a:buChar char="ü"/>
            </a:pPr>
            <a:r>
              <a:rPr lang="en-US" dirty="0" smtClean="0"/>
              <a:t>The results of this questionnaire agrees with the British test results.</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APPLICATION DESIGN</a:t>
            </a:r>
            <a:endParaRPr lang="en-US" dirty="0">
              <a:solidFill>
                <a:srgbClr val="C00000"/>
              </a:solidFill>
            </a:endParaRPr>
          </a:p>
        </p:txBody>
      </p:sp>
      <p:sp>
        <p:nvSpPr>
          <p:cNvPr id="3" name="عنصر نائب للمحتوى 2"/>
          <p:cNvSpPr>
            <a:spLocks noGrp="1"/>
          </p:cNvSpPr>
          <p:nvPr>
            <p:ph idx="1"/>
          </p:nvPr>
        </p:nvSpPr>
        <p:spPr/>
        <p:txBody>
          <a:bodyPr>
            <a:normAutofit/>
          </a:bodyPr>
          <a:lstStyle/>
          <a:p>
            <a:pPr algn="l" rtl="0">
              <a:buFont typeface="Wingdings" pitchFamily="2" charset="2"/>
              <a:buChar char="v"/>
            </a:pPr>
            <a:r>
              <a:rPr lang="en-US" dirty="0" smtClean="0"/>
              <a:t>Application requirement:</a:t>
            </a:r>
          </a:p>
          <a:p>
            <a:pPr marL="514350" indent="-514350" algn="l" rtl="0">
              <a:buFont typeface="+mj-lt"/>
              <a:buAutoNum type="arabicPeriod"/>
            </a:pPr>
            <a:r>
              <a:rPr lang="en-US" sz="2600" dirty="0" smtClean="0"/>
              <a:t>Components type.  </a:t>
            </a:r>
          </a:p>
          <a:p>
            <a:pPr marL="514350" indent="-514350" algn="l" rtl="0">
              <a:buFont typeface="+mj-lt"/>
              <a:buAutoNum type="arabicPeriod"/>
            </a:pPr>
            <a:r>
              <a:rPr lang="en-US" sz="2600" dirty="0" smtClean="0"/>
              <a:t>The coordinates for each of these components.</a:t>
            </a:r>
          </a:p>
          <a:p>
            <a:pPr marL="514350" indent="-514350" algn="l" rtl="0">
              <a:buFont typeface="+mj-lt"/>
              <a:buAutoNum type="arabicPeriod"/>
            </a:pPr>
            <a:r>
              <a:rPr lang="en-US" sz="2600" dirty="0" smtClean="0"/>
              <a:t>Set unique button for each component.  </a:t>
            </a:r>
          </a:p>
          <a:p>
            <a:pPr marL="514350" indent="-514350" algn="l" rtl="0">
              <a:buFont typeface="+mj-lt"/>
              <a:buAutoNum type="arabicPeriod"/>
            </a:pPr>
            <a:r>
              <a:rPr lang="en-US" sz="2600" dirty="0" smtClean="0"/>
              <a:t>Enable the user to change the radius to suit his speed. </a:t>
            </a:r>
          </a:p>
          <a:p>
            <a:pPr marL="514350" indent="-514350" algn="l" rtl="0">
              <a:buFont typeface="+mj-lt"/>
              <a:buAutoNum type="arabicPeriod"/>
            </a:pPr>
            <a:r>
              <a:rPr lang="en-US" sz="2600" dirty="0" smtClean="0"/>
              <a:t>To give an alert to the driver to alert him when the location icon is not active.</a:t>
            </a:r>
          </a:p>
          <a:p>
            <a:pPr algn="l" rtl="0">
              <a:buNone/>
            </a:pPr>
            <a:endParaRPr lang="en-US" dirty="0" smtClean="0"/>
          </a:p>
          <a:p>
            <a:pPr algn="l" rtl="0"/>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APPLICATION DESIGN</a:t>
            </a:r>
            <a:endParaRPr lang="en-US" dirty="0"/>
          </a:p>
        </p:txBody>
      </p:sp>
      <p:sp>
        <p:nvSpPr>
          <p:cNvPr id="3" name="عنصر نائب للمحتوى 2"/>
          <p:cNvSpPr>
            <a:spLocks noGrp="1"/>
          </p:cNvSpPr>
          <p:nvPr>
            <p:ph idx="1"/>
          </p:nvPr>
        </p:nvSpPr>
        <p:spPr/>
        <p:txBody>
          <a:bodyPr>
            <a:normAutofit/>
          </a:bodyPr>
          <a:lstStyle/>
          <a:p>
            <a:pPr algn="l" rtl="0">
              <a:buFont typeface="Wingdings" pitchFamily="2" charset="2"/>
              <a:buChar char="v"/>
            </a:pPr>
            <a:r>
              <a:rPr lang="en-US" dirty="0" smtClean="0"/>
              <a:t>Application concept and basics:</a:t>
            </a:r>
          </a:p>
          <a:p>
            <a:pPr algn="l" rtl="0">
              <a:buNone/>
            </a:pPr>
            <a:endParaRPr lang="en-US" dirty="0" smtClean="0"/>
          </a:p>
          <a:p>
            <a:pPr marL="514350" indent="-514350" algn="l" rtl="0">
              <a:buFont typeface="+mj-lt"/>
              <a:buAutoNum type="arabicPeriod"/>
            </a:pPr>
            <a:r>
              <a:rPr lang="en-US" sz="2600" dirty="0" smtClean="0"/>
              <a:t> Center of that circle to be a given location.</a:t>
            </a:r>
          </a:p>
          <a:p>
            <a:pPr marL="514350" indent="-514350" algn="l" rtl="0">
              <a:buFont typeface="+mj-lt"/>
              <a:buAutoNum type="arabicPeriod"/>
            </a:pPr>
            <a:r>
              <a:rPr lang="en-US" sz="2600" dirty="0" smtClean="0"/>
              <a:t> Radius with a default value of 100 m and available range between 30 m and 300 m.</a:t>
            </a:r>
          </a:p>
          <a:p>
            <a:pPr marL="514350" indent="-514350" algn="l" rtl="0">
              <a:buFont typeface="+mj-lt"/>
              <a:buAutoNum type="arabicPeriod"/>
            </a:pPr>
            <a:r>
              <a:rPr lang="en-US" sz="2600" dirty="0" smtClean="0"/>
              <a:t>Trigger type.</a:t>
            </a:r>
            <a:endParaRPr lang="en-US" sz="26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APPLICATION DESIGN</a:t>
            </a:r>
            <a:endParaRPr lang="en-US" dirty="0"/>
          </a:p>
        </p:txBody>
      </p:sp>
      <p:sp>
        <p:nvSpPr>
          <p:cNvPr id="3" name="عنصر نائب للمحتوى 2"/>
          <p:cNvSpPr>
            <a:spLocks noGrp="1"/>
          </p:cNvSpPr>
          <p:nvPr>
            <p:ph idx="1"/>
          </p:nvPr>
        </p:nvSpPr>
        <p:spPr/>
        <p:txBody>
          <a:bodyPr/>
          <a:lstStyle/>
          <a:p>
            <a:pPr algn="l" rtl="0">
              <a:buFont typeface="Wingdings" pitchFamily="2" charset="2"/>
              <a:buChar char="v"/>
            </a:pPr>
            <a:r>
              <a:rPr lang="en-US" dirty="0" smtClean="0"/>
              <a:t>The first version application settings:</a:t>
            </a:r>
          </a:p>
          <a:p>
            <a:pPr algn="l" rtl="0">
              <a:buNone/>
            </a:pPr>
            <a:endParaRPr lang="en-US" dirty="0" smtClean="0"/>
          </a:p>
          <a:p>
            <a:pPr marL="514350" indent="-514350" algn="l" rtl="0">
              <a:buFont typeface="+mj-lt"/>
              <a:buAutoNum type="arabicPeriod"/>
              <a:defRPr/>
            </a:pPr>
            <a:r>
              <a:rPr lang="en-US" sz="2600" dirty="0" smtClean="0"/>
              <a:t>Distance settings.</a:t>
            </a:r>
          </a:p>
          <a:p>
            <a:pPr marL="514350" indent="-514350" algn="l" rtl="0">
              <a:buFont typeface="+mj-lt"/>
              <a:buAutoNum type="arabicPeriod"/>
              <a:defRPr/>
            </a:pPr>
            <a:r>
              <a:rPr lang="en-US" sz="2600" dirty="0" smtClean="0"/>
              <a:t>Trigger settings.</a:t>
            </a:r>
          </a:p>
          <a:p>
            <a:pPr marL="514350" indent="-514350" algn="l" rtl="0">
              <a:buFont typeface="+mj-lt"/>
              <a:buAutoNum type="arabicPeriod"/>
              <a:defRPr/>
            </a:pPr>
            <a:r>
              <a:rPr lang="en-US" sz="2600" dirty="0" smtClean="0"/>
              <a:t>New location settings.</a:t>
            </a:r>
          </a:p>
          <a:p>
            <a:pPr algn="l" rtl="0">
              <a:buNone/>
            </a:pPr>
            <a:endParaRPr lang="en-US" dirty="0" smtClean="0"/>
          </a:p>
          <a:p>
            <a:pPr algn="l" rtl="0">
              <a:buNone/>
            </a:pPr>
            <a:endParaRPr lang="en-US" dirty="0"/>
          </a:p>
        </p:txBody>
      </p:sp>
      <p:pic>
        <p:nvPicPr>
          <p:cNvPr id="5" name="صورة 4"/>
          <p:cNvPicPr/>
          <p:nvPr/>
        </p:nvPicPr>
        <p:blipFill>
          <a:blip r:embed="rId2"/>
          <a:srcRect/>
          <a:stretch>
            <a:fillRect/>
          </a:stretch>
        </p:blipFill>
        <p:spPr bwMode="auto">
          <a:xfrm>
            <a:off x="6000760" y="2428868"/>
            <a:ext cx="2555246" cy="395574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APPLICATION DESIGN</a:t>
            </a:r>
            <a:endParaRPr lang="en-US" dirty="0"/>
          </a:p>
        </p:txBody>
      </p:sp>
      <p:sp>
        <p:nvSpPr>
          <p:cNvPr id="3" name="عنصر نائب للمحتوى 2"/>
          <p:cNvSpPr>
            <a:spLocks noGrp="1"/>
          </p:cNvSpPr>
          <p:nvPr>
            <p:ph idx="1"/>
          </p:nvPr>
        </p:nvSpPr>
        <p:spPr/>
        <p:txBody>
          <a:bodyPr>
            <a:normAutofit/>
          </a:bodyPr>
          <a:lstStyle/>
          <a:p>
            <a:pPr algn="l" rtl="0">
              <a:buFont typeface="Wingdings" pitchFamily="2" charset="2"/>
              <a:buChar char="v"/>
            </a:pPr>
            <a:r>
              <a:rPr lang="en-US" dirty="0" smtClean="0"/>
              <a:t>First testing:</a:t>
            </a:r>
          </a:p>
          <a:p>
            <a:pPr algn="l" rtl="0">
              <a:buNone/>
            </a:pPr>
            <a:r>
              <a:rPr lang="en-US" sz="2600" dirty="0" smtClean="0"/>
              <a:t>Errors found in the first version:</a:t>
            </a:r>
          </a:p>
          <a:p>
            <a:pPr algn="l" rtl="0">
              <a:buNone/>
            </a:pPr>
            <a:endParaRPr lang="en-US" sz="2600" dirty="0" smtClean="0"/>
          </a:p>
          <a:p>
            <a:pPr marL="514350" lvl="0" indent="-514350" algn="l" rtl="0">
              <a:buFont typeface="+mj-lt"/>
              <a:buAutoNum type="arabicPeriod"/>
            </a:pPr>
            <a:r>
              <a:rPr lang="en-US" sz="2600" dirty="0" smtClean="0"/>
              <a:t>The application was designed to read only 100 point and the entered points were around 200.</a:t>
            </a:r>
          </a:p>
          <a:p>
            <a:pPr marL="514350" lvl="0" indent="-514350" algn="l" rtl="0">
              <a:buFont typeface="+mj-lt"/>
              <a:buAutoNum type="arabicPeriod"/>
            </a:pPr>
            <a:r>
              <a:rPr lang="en-US" sz="2600" dirty="0" smtClean="0"/>
              <a:t>The application was designed to give an alert of just one ID which is the last entered point. For example, give alert when approaching only the last entered hump.</a:t>
            </a:r>
          </a:p>
          <a:p>
            <a:pPr algn="l" rtl="0">
              <a:buNone/>
            </a:pPr>
            <a:endParaRPr lang="en-US" dirty="0" smtClean="0"/>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APPLICATION DESIGN</a:t>
            </a:r>
            <a:endParaRPr lang="en-US" dirty="0"/>
          </a:p>
        </p:txBody>
      </p:sp>
      <p:sp>
        <p:nvSpPr>
          <p:cNvPr id="5" name="عنصر نائب للمحتوى 4"/>
          <p:cNvSpPr>
            <a:spLocks noGrp="1"/>
          </p:cNvSpPr>
          <p:nvPr>
            <p:ph idx="1"/>
          </p:nvPr>
        </p:nvSpPr>
        <p:spPr/>
        <p:txBody>
          <a:bodyPr/>
          <a:lstStyle/>
          <a:p>
            <a:pPr algn="l" rtl="0"/>
            <a:r>
              <a:rPr lang="en-US" dirty="0" smtClean="0"/>
              <a:t>Application new version settings.</a:t>
            </a:r>
          </a:p>
          <a:p>
            <a:pPr algn="l"/>
            <a:endParaRPr lang="en-US" dirty="0"/>
          </a:p>
        </p:txBody>
      </p:sp>
      <p:pic>
        <p:nvPicPr>
          <p:cNvPr id="6" name="صورة 5" descr="47488111_2049683065070392_3409941949824630784_n.png"/>
          <p:cNvPicPr/>
          <p:nvPr/>
        </p:nvPicPr>
        <p:blipFill>
          <a:blip r:embed="rId2" cstate="print"/>
          <a:srcRect l="13669" t="11539" r="11943" b="16239"/>
          <a:stretch>
            <a:fillRect/>
          </a:stretch>
        </p:blipFill>
        <p:spPr>
          <a:xfrm>
            <a:off x="3000364" y="2786058"/>
            <a:ext cx="2957526" cy="2698710"/>
          </a:xfrm>
          <a:prstGeom prst="rect">
            <a:avLst/>
          </a:prstGeom>
          <a:ln w="28575">
            <a:solidFill>
              <a:schemeClr val="tx1"/>
            </a:solid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APPLICATION DESIGN</a:t>
            </a:r>
            <a:endParaRPr lang="en-US" dirty="0"/>
          </a:p>
        </p:txBody>
      </p:sp>
      <p:sp>
        <p:nvSpPr>
          <p:cNvPr id="3" name="عنصر نائب للمحتوى 2"/>
          <p:cNvSpPr>
            <a:spLocks noGrp="1"/>
          </p:cNvSpPr>
          <p:nvPr>
            <p:ph idx="1"/>
          </p:nvPr>
        </p:nvSpPr>
        <p:spPr/>
        <p:txBody>
          <a:bodyPr>
            <a:normAutofit lnSpcReduction="10000"/>
          </a:bodyPr>
          <a:lstStyle/>
          <a:p>
            <a:pPr lvl="0" algn="l" rtl="0">
              <a:buNone/>
            </a:pPr>
            <a:r>
              <a:rPr lang="en-US" dirty="0" smtClean="0"/>
              <a:t>There are 3 type of settings added to improve application performance:</a:t>
            </a:r>
          </a:p>
          <a:p>
            <a:pPr marL="514350" lvl="0" indent="-514350" algn="l" rtl="0">
              <a:buFont typeface="+mj-lt"/>
              <a:buAutoNum type="arabicPeriod"/>
            </a:pPr>
            <a:r>
              <a:rPr lang="en-US" sz="2800" dirty="0" smtClean="0"/>
              <a:t>Interval: the location update frequency in seconds, </a:t>
            </a:r>
            <a:r>
              <a:rPr lang="en-US" sz="2800" dirty="0" err="1" smtClean="0"/>
              <a:t>i.e</a:t>
            </a:r>
            <a:r>
              <a:rPr lang="en-US" sz="2800" dirty="0" smtClean="0"/>
              <a:t> after how many seconds to get new location.</a:t>
            </a:r>
          </a:p>
          <a:p>
            <a:pPr marL="514350" lvl="0" indent="-514350" algn="l" rtl="0">
              <a:buFont typeface="+mj-lt"/>
              <a:buAutoNum type="arabicPeriod"/>
            </a:pPr>
            <a:r>
              <a:rPr lang="en-US" sz="2800" dirty="0" smtClean="0"/>
              <a:t>Fastest Interval: this settings determines the Fastest possible frequency to get an Location update, if by any chance other application requested Location</a:t>
            </a:r>
          </a:p>
          <a:p>
            <a:pPr marL="514350" lvl="0" indent="-514350" algn="l" rtl="0">
              <a:buFont typeface="+mj-lt"/>
              <a:buAutoNum type="arabicPeriod"/>
            </a:pPr>
            <a:r>
              <a:rPr lang="en-US" sz="2800" dirty="0" smtClean="0"/>
              <a:t>The application giving an alert to the driver to alert him when the location icon is not active.</a:t>
            </a:r>
          </a:p>
          <a:p>
            <a:pPr algn="l" rtl="0">
              <a:buNone/>
            </a:pPr>
            <a:endParaRPr lang="en-US" sz="30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APPLICATION DESIGN</a:t>
            </a:r>
            <a:endParaRPr lang="en-US" dirty="0"/>
          </a:p>
        </p:txBody>
      </p:sp>
      <p:pic>
        <p:nvPicPr>
          <p:cNvPr id="4" name="عنصر نائب للمحتوى 3" descr="47571832_205575750375164_938153726554669056_n.png"/>
          <p:cNvPicPr>
            <a:picLocks noGrp="1"/>
          </p:cNvPicPr>
          <p:nvPr>
            <p:ph idx="1"/>
          </p:nvPr>
        </p:nvPicPr>
        <p:blipFill>
          <a:blip r:embed="rId2"/>
          <a:stretch>
            <a:fillRect/>
          </a:stretch>
        </p:blipFill>
        <p:spPr>
          <a:xfrm>
            <a:off x="5572132" y="1285860"/>
            <a:ext cx="2357454" cy="4071966"/>
          </a:xfrm>
          <a:prstGeom prst="rect">
            <a:avLst/>
          </a:prstGeom>
          <a:ln w="28575">
            <a:solidFill>
              <a:schemeClr val="tx1"/>
            </a:solidFill>
          </a:ln>
        </p:spPr>
      </p:pic>
      <p:sp>
        <p:nvSpPr>
          <p:cNvPr id="5" name="مستطيل 4"/>
          <p:cNvSpPr/>
          <p:nvPr/>
        </p:nvSpPr>
        <p:spPr>
          <a:xfrm>
            <a:off x="4214810" y="5357826"/>
            <a:ext cx="4929190" cy="369332"/>
          </a:xfrm>
          <a:prstGeom prst="rect">
            <a:avLst/>
          </a:prstGeom>
        </p:spPr>
        <p:txBody>
          <a:bodyPr wrap="square">
            <a:spAutoFit/>
          </a:bodyPr>
          <a:lstStyle/>
          <a:p>
            <a:r>
              <a:rPr lang="en-US" dirty="0" smtClean="0"/>
              <a:t>Settings options in the new application version</a:t>
            </a:r>
            <a:endParaRPr lang="en-US" dirty="0"/>
          </a:p>
        </p:txBody>
      </p:sp>
      <p:pic>
        <p:nvPicPr>
          <p:cNvPr id="6" name="صورة 5" descr="47467683_577337832710816_4241505729237745664_n.png"/>
          <p:cNvPicPr/>
          <p:nvPr/>
        </p:nvPicPr>
        <p:blipFill>
          <a:blip r:embed="rId3"/>
          <a:srcRect b="13624"/>
          <a:stretch>
            <a:fillRect/>
          </a:stretch>
        </p:blipFill>
        <p:spPr>
          <a:xfrm>
            <a:off x="1000100" y="1357298"/>
            <a:ext cx="2357454" cy="4071966"/>
          </a:xfrm>
          <a:prstGeom prst="rect">
            <a:avLst/>
          </a:prstGeom>
          <a:ln w="28575">
            <a:solidFill>
              <a:schemeClr val="tx1"/>
            </a:solidFill>
          </a:ln>
        </p:spPr>
      </p:pic>
      <p:sp>
        <p:nvSpPr>
          <p:cNvPr id="7" name="مستطيل 6"/>
          <p:cNvSpPr/>
          <p:nvPr/>
        </p:nvSpPr>
        <p:spPr>
          <a:xfrm>
            <a:off x="0" y="5429264"/>
            <a:ext cx="4354141" cy="369332"/>
          </a:xfrm>
          <a:prstGeom prst="rect">
            <a:avLst/>
          </a:prstGeom>
        </p:spPr>
        <p:txBody>
          <a:bodyPr wrap="none">
            <a:spAutoFit/>
          </a:bodyPr>
          <a:lstStyle/>
          <a:p>
            <a:r>
              <a:rPr lang="en-US" dirty="0" smtClean="0"/>
              <a:t>Location alert at the new application version</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APPLICATION DESIGN</a:t>
            </a:r>
            <a:endParaRPr lang="en-US" dirty="0"/>
          </a:p>
        </p:txBody>
      </p:sp>
      <p:sp>
        <p:nvSpPr>
          <p:cNvPr id="3" name="عنصر نائب للمحتوى 2"/>
          <p:cNvSpPr>
            <a:spLocks noGrp="1"/>
          </p:cNvSpPr>
          <p:nvPr>
            <p:ph idx="1"/>
          </p:nvPr>
        </p:nvSpPr>
        <p:spPr>
          <a:xfrm>
            <a:off x="457200" y="1357298"/>
            <a:ext cx="8229600" cy="4768865"/>
          </a:xfrm>
        </p:spPr>
        <p:txBody>
          <a:bodyPr>
            <a:normAutofit fontScale="70000" lnSpcReduction="20000"/>
          </a:bodyPr>
          <a:lstStyle/>
          <a:p>
            <a:pPr algn="l" rtl="0">
              <a:buFont typeface="Wingdings" pitchFamily="2" charset="2"/>
              <a:buChar char="v"/>
            </a:pPr>
            <a:r>
              <a:rPr lang="en-US" sz="4600" dirty="0" smtClean="0"/>
              <a:t>General notes about the application new version </a:t>
            </a:r>
          </a:p>
          <a:p>
            <a:pPr algn="l" rtl="0">
              <a:buFont typeface="Wingdings" pitchFamily="2" charset="2"/>
              <a:buChar char="ü"/>
            </a:pPr>
            <a:r>
              <a:rPr lang="en-US" dirty="0" smtClean="0"/>
              <a:t>Reads </a:t>
            </a:r>
            <a:r>
              <a:rPr lang="en-US" dirty="0" smtClean="0"/>
              <a:t>a point every second when internet is available and reads only 3 points per hour without internet</a:t>
            </a:r>
            <a:r>
              <a:rPr lang="en-US" dirty="0" smtClean="0"/>
              <a:t>.</a:t>
            </a:r>
          </a:p>
          <a:p>
            <a:pPr algn="l" rtl="0">
              <a:buFont typeface="Wingdings" pitchFamily="2" charset="2"/>
              <a:buChar char="ü"/>
            </a:pPr>
            <a:r>
              <a:rPr lang="en-US" dirty="0" smtClean="0"/>
              <a:t>Consumes </a:t>
            </a:r>
            <a:r>
              <a:rPr lang="en-US" dirty="0" smtClean="0"/>
              <a:t>mobile </a:t>
            </a:r>
            <a:r>
              <a:rPr lang="en-US" dirty="0" smtClean="0"/>
              <a:t>battery.</a:t>
            </a:r>
          </a:p>
          <a:p>
            <a:pPr algn="l" rtl="0">
              <a:buFont typeface="Wingdings" pitchFamily="2" charset="2"/>
              <a:buChar char="ü"/>
            </a:pPr>
            <a:r>
              <a:rPr lang="en-US" dirty="0" smtClean="0"/>
              <a:t>The </a:t>
            </a:r>
            <a:r>
              <a:rPr lang="en-US" dirty="0" smtClean="0"/>
              <a:t>application stays in background to ensure continues reading and alerting even if the screen is closed.   </a:t>
            </a:r>
          </a:p>
          <a:p>
            <a:pPr algn="l" rtl="0">
              <a:buFont typeface="Wingdings" pitchFamily="2" charset="2"/>
              <a:buChar char="v"/>
            </a:pPr>
            <a:r>
              <a:rPr lang="en-US" sz="4600" dirty="0" smtClean="0"/>
              <a:t>Final Testing</a:t>
            </a:r>
          </a:p>
          <a:p>
            <a:pPr algn="l">
              <a:buNone/>
            </a:pPr>
            <a:r>
              <a:rPr lang="en-US" dirty="0" smtClean="0"/>
              <a:t>The team tested the new application version which worked well and the problems were solved. The accuracy was fined very reasonable. The distance of 100 m was tested and find to be within +  10 m. The application gives a notification for both old and new added points.</a:t>
            </a:r>
          </a:p>
          <a:p>
            <a:pPr algn="l">
              <a:buNone/>
            </a:pPr>
            <a:r>
              <a:rPr lang="en-US" dirty="0" smtClean="0"/>
              <a:t> </a:t>
            </a:r>
          </a:p>
          <a:p>
            <a:pPr algn="l" rtl="0">
              <a:buNone/>
            </a:pP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solidFill>
                  <a:srgbClr val="C00000"/>
                </a:solidFill>
              </a:rPr>
              <a:t>CONCLUSION </a:t>
            </a:r>
            <a:endParaRPr lang="en-US" dirty="0">
              <a:solidFill>
                <a:srgbClr val="C00000"/>
              </a:solidFill>
            </a:endParaRPr>
          </a:p>
        </p:txBody>
      </p:sp>
      <p:sp>
        <p:nvSpPr>
          <p:cNvPr id="3" name="عنصر نائب للمحتوى 2"/>
          <p:cNvSpPr>
            <a:spLocks noGrp="1"/>
          </p:cNvSpPr>
          <p:nvPr>
            <p:ph idx="1"/>
          </p:nvPr>
        </p:nvSpPr>
        <p:spPr/>
        <p:txBody>
          <a:bodyPr/>
          <a:lstStyle/>
          <a:p>
            <a:pPr marL="514350" indent="-514350" algn="l" rtl="0">
              <a:buFont typeface="+mj-lt"/>
              <a:buAutoNum type="arabicPeriod"/>
            </a:pPr>
            <a:r>
              <a:rPr lang="en-US" dirty="0" smtClean="0"/>
              <a:t>Coordinates were collected and used as a database for an mobile application.</a:t>
            </a:r>
          </a:p>
          <a:p>
            <a:pPr marL="514350" indent="-514350" algn="l" rtl="0">
              <a:buFont typeface="+mj-lt"/>
              <a:buAutoNum type="arabicPeriod"/>
            </a:pPr>
            <a:r>
              <a:rPr lang="en-US" dirty="0" smtClean="0"/>
              <a:t>Data about humps, sings and pedestrian crossings and assessed and then modifications were made.</a:t>
            </a:r>
          </a:p>
          <a:p>
            <a:pPr marL="514350" indent="-514350" algn="l" rtl="0">
              <a:buFont typeface="+mj-lt"/>
              <a:buAutoNum type="arabicPeriod"/>
            </a:pPr>
            <a:r>
              <a:rPr lang="en-US" dirty="0" smtClean="0"/>
              <a:t>Humps effects on accidents were studied.</a:t>
            </a:r>
          </a:p>
          <a:p>
            <a:pPr marL="514350" indent="-514350" algn="l" rtl="0">
              <a:buFont typeface="+mj-lt"/>
              <a:buAutoNum type="arabicPeriod"/>
            </a:pPr>
            <a:r>
              <a:rPr lang="en-US" dirty="0" smtClean="0"/>
              <a:t>Questionnaire was prepared and the results agreed with the British test.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solidFill>
                  <a:srgbClr val="C00000"/>
                </a:solidFill>
              </a:rPr>
              <a:t>Introduction</a:t>
            </a:r>
            <a:endParaRPr lang="en-US" dirty="0"/>
          </a:p>
        </p:txBody>
      </p:sp>
      <p:sp>
        <p:nvSpPr>
          <p:cNvPr id="3" name="عنصر نائب للمحتوى 2"/>
          <p:cNvSpPr>
            <a:spLocks noGrp="1"/>
          </p:cNvSpPr>
          <p:nvPr>
            <p:ph idx="1"/>
          </p:nvPr>
        </p:nvSpPr>
        <p:spPr/>
        <p:txBody>
          <a:bodyPr>
            <a:normAutofit fontScale="92500"/>
          </a:bodyPr>
          <a:lstStyle/>
          <a:p>
            <a:pPr marL="514350" indent="-514350" algn="l" rtl="0">
              <a:buFont typeface="Wingdings" pitchFamily="2" charset="2"/>
              <a:buChar char="Ø"/>
            </a:pPr>
            <a:r>
              <a:rPr lang="en-US" dirty="0" smtClean="0"/>
              <a:t>Problem definition</a:t>
            </a:r>
          </a:p>
          <a:p>
            <a:pPr marL="514350" indent="-514350" algn="l" rtl="0">
              <a:buNone/>
            </a:pPr>
            <a:r>
              <a:rPr lang="en-US" dirty="0" smtClean="0"/>
              <a:t>Humps, pedestrian crossings. Traffic signals and signs are very important components to reduce the potential for accidents and ensure safety, if properly installed and respected by road users. However, if the drivers don't see them from a distance, they could not satisfy their roles. Humps even then might cause accidents, driver discomfort and sever damage to vehicles.</a:t>
            </a:r>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solidFill>
                  <a:srgbClr val="C00000"/>
                </a:solidFill>
              </a:rPr>
              <a:t> RECOMMENDATIONS </a:t>
            </a:r>
            <a:endParaRPr lang="en-US" dirty="0">
              <a:solidFill>
                <a:srgbClr val="C00000"/>
              </a:solidFill>
            </a:endParaRPr>
          </a:p>
        </p:txBody>
      </p:sp>
      <p:sp>
        <p:nvSpPr>
          <p:cNvPr id="3" name="عنصر نائب للمحتوى 2"/>
          <p:cNvSpPr>
            <a:spLocks noGrp="1"/>
          </p:cNvSpPr>
          <p:nvPr>
            <p:ph idx="1"/>
          </p:nvPr>
        </p:nvSpPr>
        <p:spPr/>
        <p:txBody>
          <a:bodyPr/>
          <a:lstStyle/>
          <a:p>
            <a:pPr lvl="0" algn="l">
              <a:buNone/>
            </a:pPr>
            <a:r>
              <a:rPr lang="en-US" sz="2000" dirty="0" smtClean="0"/>
              <a:t>1-It is recommended to relocates or reconstruct  humps that don’t meet specifications  as identified in this study to enhance the comfort of drivers and passengers.</a:t>
            </a:r>
          </a:p>
          <a:p>
            <a:pPr lvl="0" algn="l">
              <a:buNone/>
            </a:pPr>
            <a:r>
              <a:rPr lang="en-US" sz="2000" dirty="0" smtClean="0"/>
              <a:t>2-It is recommended to relocate warned out pedestrian crossings with adding cat eyes and add new paint where needed as specified in this study to enhance pedestrian’s safety.</a:t>
            </a:r>
          </a:p>
          <a:p>
            <a:pPr lvl="0" algn="l">
              <a:buNone/>
            </a:pPr>
            <a:r>
              <a:rPr lang="en-US" sz="2000" dirty="0" smtClean="0"/>
              <a:t>3-It is recommended to relocate stop and yield signs at intersections behind pedestrian crossings so that the vehicles don’t stop above the line, and ensure proper sight distance. Also, it is recommended to replace warned out signs to enhance safety.</a:t>
            </a:r>
          </a:p>
          <a:p>
            <a:pPr lvl="0" algn="l">
              <a:buNone/>
            </a:pPr>
            <a:r>
              <a:rPr lang="en-US" sz="2000" dirty="0" smtClean="0"/>
              <a:t>4-It is recommended to use the developed application by drivers to ensure respecting these component by drivers and to enhance safety.</a:t>
            </a:r>
          </a:p>
          <a:p>
            <a:pPr algn="l">
              <a:buNone/>
            </a:pPr>
            <a:endParaRPr lang="en-US" sz="20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solidFill>
                  <a:srgbClr val="C00000"/>
                </a:solidFill>
              </a:rPr>
              <a:t> RECOMMENDATIONS </a:t>
            </a:r>
            <a:endParaRPr lang="en-US" dirty="0">
              <a:solidFill>
                <a:srgbClr val="C00000"/>
              </a:solidFill>
            </a:endParaRPr>
          </a:p>
        </p:txBody>
      </p:sp>
      <p:sp>
        <p:nvSpPr>
          <p:cNvPr id="3" name="عنصر نائب للمحتوى 2"/>
          <p:cNvSpPr>
            <a:spLocks noGrp="1"/>
          </p:cNvSpPr>
          <p:nvPr>
            <p:ph idx="1"/>
          </p:nvPr>
        </p:nvSpPr>
        <p:spPr/>
        <p:txBody>
          <a:bodyPr/>
          <a:lstStyle/>
          <a:p>
            <a:pPr lvl="0" algn="l" rtl="0">
              <a:buNone/>
            </a:pPr>
            <a:r>
              <a:rPr lang="en-US" sz="2000" dirty="0" smtClean="0"/>
              <a:t>5-It is recommended to widen the use of the application at the other West Bank cities, since anyone can upload the application and insert any location he/she want. </a:t>
            </a:r>
          </a:p>
          <a:p>
            <a:pPr lvl="0" algn="l" rtl="0">
              <a:buNone/>
            </a:pPr>
            <a:r>
              <a:rPr lang="en-US" sz="2000" dirty="0" smtClean="0"/>
              <a:t>6-It is recommended to get rid of humps at arterial street and expand the role of the police in controlling the speed at these roads.</a:t>
            </a:r>
          </a:p>
          <a:p>
            <a:pPr lvl="0" algn="l" rtl="0">
              <a:buNone/>
            </a:pPr>
            <a:r>
              <a:rPr lang="en-US" sz="2000" dirty="0" smtClean="0"/>
              <a:t>7-It is recommended when  registering the accidents to specify the road name not only the specific place and then to use new technology ( </a:t>
            </a:r>
            <a:r>
              <a:rPr lang="en-US" sz="2000" dirty="0" err="1" smtClean="0"/>
              <a:t>e.g</a:t>
            </a:r>
            <a:r>
              <a:rPr lang="en-US" sz="2000" dirty="0" smtClean="0"/>
              <a:t>: using smart phone or special devices) to register the coordinates of the accidents location. This will facilitate study and  research on accidents.  </a:t>
            </a:r>
          </a:p>
          <a:p>
            <a:pPr algn="l">
              <a:buNone/>
            </a:pPr>
            <a:endParaRPr lang="en-US" sz="20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solidFill>
                  <a:srgbClr val="C00000"/>
                </a:solidFill>
              </a:rPr>
              <a:t>Introduction</a:t>
            </a:r>
            <a:endParaRPr lang="en-US" dirty="0"/>
          </a:p>
        </p:txBody>
      </p:sp>
      <p:sp>
        <p:nvSpPr>
          <p:cNvPr id="3" name="عنصر نائب للمحتوى 2"/>
          <p:cNvSpPr>
            <a:spLocks noGrp="1"/>
          </p:cNvSpPr>
          <p:nvPr>
            <p:ph idx="1"/>
          </p:nvPr>
        </p:nvSpPr>
        <p:spPr/>
        <p:txBody>
          <a:bodyPr>
            <a:normAutofit fontScale="85000" lnSpcReduction="10000"/>
          </a:bodyPr>
          <a:lstStyle/>
          <a:p>
            <a:pPr algn="l" rtl="0">
              <a:lnSpc>
                <a:spcPct val="150000"/>
              </a:lnSpc>
              <a:buFont typeface="Wingdings" pitchFamily="2" charset="2"/>
              <a:buChar char="Ø"/>
              <a:defRPr/>
            </a:pPr>
            <a:r>
              <a:rPr lang="en-US" sz="3800" dirty="0" smtClean="0"/>
              <a:t>Objectives of the study</a:t>
            </a:r>
          </a:p>
          <a:p>
            <a:pPr algn="l" rtl="0">
              <a:lnSpc>
                <a:spcPct val="150000"/>
              </a:lnSpc>
              <a:buNone/>
              <a:defRPr/>
            </a:pPr>
            <a:r>
              <a:rPr lang="en-US" dirty="0" smtClean="0"/>
              <a:t>1.Identifying the location of Humps, Traffic Signs and Pedestrian Crossings   in  </a:t>
            </a:r>
            <a:r>
              <a:rPr lang="en-US" dirty="0" err="1" smtClean="0"/>
              <a:t>Tulkarem</a:t>
            </a:r>
            <a:r>
              <a:rPr lang="en-US" dirty="0" smtClean="0"/>
              <a:t>.</a:t>
            </a:r>
          </a:p>
          <a:p>
            <a:pPr algn="l" rtl="0">
              <a:lnSpc>
                <a:spcPct val="150000"/>
              </a:lnSpc>
              <a:buFont typeface="Wingdings 2" pitchFamily="18" charset="2"/>
              <a:buNone/>
              <a:defRPr/>
            </a:pPr>
            <a:r>
              <a:rPr lang="en-US" dirty="0" smtClean="0"/>
              <a:t>2. Providing tools to assist in solving the problem of accident caused by lack of attention to the presence of humps, pedestrian crossings and traffic signs.</a:t>
            </a:r>
          </a:p>
          <a:p>
            <a:pPr algn="l" rtl="0">
              <a:lnSpc>
                <a:spcPct val="150000"/>
              </a:lnSpc>
              <a:buFont typeface="Wingdings 2" pitchFamily="18" charset="2"/>
              <a:buNone/>
              <a:defRPr/>
            </a:pPr>
            <a:r>
              <a:rPr lang="en-US" dirty="0" smtClean="0"/>
              <a:t>3. Enhancing safety and comfort of the drivers.</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dirty="0" smtClean="0">
                <a:solidFill>
                  <a:srgbClr val="C00000"/>
                </a:solidFill>
              </a:rPr>
              <a:t>Methodology</a:t>
            </a:r>
            <a:endParaRPr lang="en-US" dirty="0">
              <a:solidFill>
                <a:srgbClr val="C00000"/>
              </a:solidFill>
            </a:endParaRPr>
          </a:p>
        </p:txBody>
      </p:sp>
      <p:sp>
        <p:nvSpPr>
          <p:cNvPr id="3" name="عنصر نائب للمحتوى 2"/>
          <p:cNvSpPr>
            <a:spLocks noGrp="1"/>
          </p:cNvSpPr>
          <p:nvPr>
            <p:ph idx="1"/>
          </p:nvPr>
        </p:nvSpPr>
        <p:spPr/>
        <p:txBody>
          <a:bodyPr/>
          <a:lstStyle/>
          <a:p>
            <a:pPr algn="l" rtl="0">
              <a:buFont typeface="Wingdings" pitchFamily="2" charset="2"/>
              <a:buChar char="v"/>
              <a:defRPr/>
            </a:pPr>
            <a:r>
              <a:rPr lang="en-US" dirty="0" smtClean="0"/>
              <a:t>Literature Review</a:t>
            </a:r>
          </a:p>
          <a:p>
            <a:pPr marL="514350" indent="-514350" algn="l" rtl="0">
              <a:buFont typeface="+mj-lt"/>
              <a:buAutoNum type="alphaUcPeriod"/>
              <a:defRPr/>
            </a:pPr>
            <a:r>
              <a:rPr lang="en-US" sz="2000" u="sng" dirty="0" smtClean="0">
                <a:cs typeface="+mj-cs"/>
              </a:rPr>
              <a:t>Smart transportation applications :</a:t>
            </a:r>
          </a:p>
          <a:p>
            <a:pPr marL="514350" indent="-514350" algn="l" rtl="0">
              <a:buFont typeface="Wingdings 2" pitchFamily="18" charset="2"/>
              <a:buAutoNum type="arabicPeriod"/>
              <a:defRPr/>
            </a:pPr>
            <a:r>
              <a:rPr lang="en-US" sz="2000" dirty="0" err="1" smtClean="0">
                <a:cs typeface="+mj-cs"/>
              </a:rPr>
              <a:t>Waze</a:t>
            </a:r>
            <a:r>
              <a:rPr lang="en-US" sz="2000" dirty="0" smtClean="0">
                <a:cs typeface="+mj-cs"/>
              </a:rPr>
              <a:t> application</a:t>
            </a:r>
          </a:p>
          <a:p>
            <a:pPr marL="514350" indent="-514350" algn="l" rtl="0">
              <a:buFont typeface="Wingdings 2" pitchFamily="18" charset="2"/>
              <a:buAutoNum type="arabicPeriod"/>
              <a:defRPr/>
            </a:pPr>
            <a:r>
              <a:rPr lang="en-US" sz="2000" dirty="0" smtClean="0">
                <a:cs typeface="+mj-cs"/>
              </a:rPr>
              <a:t> Speed Cameras &amp; Traffic</a:t>
            </a:r>
          </a:p>
          <a:p>
            <a:pPr marL="514350" indent="-514350" algn="l" rtl="0">
              <a:buFont typeface="Wingdings 2" pitchFamily="18" charset="2"/>
              <a:buAutoNum type="arabicPeriod"/>
              <a:defRPr/>
            </a:pPr>
            <a:r>
              <a:rPr lang="en-US" sz="2000" dirty="0" smtClean="0">
                <a:cs typeface="+mj-cs"/>
              </a:rPr>
              <a:t>A Pilot Study on Smart Campus for pedestrians.</a:t>
            </a:r>
          </a:p>
          <a:p>
            <a:pPr marL="514350" indent="-514350" algn="l" rtl="0">
              <a:buFont typeface="Wingdings 2" pitchFamily="18" charset="2"/>
              <a:buAutoNum type="arabicPeriod"/>
              <a:defRPr/>
            </a:pPr>
            <a:r>
              <a:rPr lang="en-US" sz="2000" dirty="0" smtClean="0">
                <a:cs typeface="+mj-cs"/>
              </a:rPr>
              <a:t>A pilot study for the parking at An-</a:t>
            </a:r>
            <a:r>
              <a:rPr lang="en-US" sz="2000" dirty="0" err="1" smtClean="0">
                <a:cs typeface="+mj-cs"/>
              </a:rPr>
              <a:t>Najah</a:t>
            </a:r>
            <a:r>
              <a:rPr lang="en-US" sz="2000" dirty="0" smtClean="0">
                <a:cs typeface="+mj-cs"/>
              </a:rPr>
              <a:t> National University-New Campus. </a:t>
            </a:r>
          </a:p>
          <a:p>
            <a:pPr marL="514350" indent="-514350" algn="l" rtl="0">
              <a:buAutoNum type="alphaUcPeriod" startAt="2"/>
              <a:defRPr/>
            </a:pPr>
            <a:r>
              <a:rPr lang="en-US" sz="2000" u="sng" dirty="0" smtClean="0"/>
              <a:t>A British test about effects of speed humps.</a:t>
            </a:r>
          </a:p>
          <a:p>
            <a:pPr marL="514350" indent="-514350" algn="l" rtl="0">
              <a:buFont typeface="Arial" pitchFamily="34" charset="0"/>
              <a:buAutoNum type="alphaUcPeriod" startAt="2"/>
              <a:defRPr/>
            </a:pPr>
            <a:r>
              <a:rPr lang="en-US" sz="2000" u="sng" dirty="0" smtClean="0"/>
              <a:t>Reference in evaluating the humps:</a:t>
            </a:r>
          </a:p>
          <a:p>
            <a:pPr marL="514350" indent="-514350" algn="l" rtl="0">
              <a:buNone/>
              <a:defRPr/>
            </a:pPr>
            <a:r>
              <a:rPr lang="en-US" sz="2000" dirty="0" smtClean="0"/>
              <a:t>         AL-</a:t>
            </a:r>
            <a:r>
              <a:rPr lang="en-US" sz="2000" dirty="0" err="1" smtClean="0"/>
              <a:t>Sahili</a:t>
            </a:r>
            <a:r>
              <a:rPr lang="en-US" sz="2000" dirty="0" smtClean="0"/>
              <a:t>, K. and Abu-</a:t>
            </a:r>
            <a:r>
              <a:rPr lang="en-US" sz="2000" dirty="0" err="1" smtClean="0"/>
              <a:t>Eisheh</a:t>
            </a:r>
            <a:r>
              <a:rPr lang="en-US" sz="2000" dirty="0" smtClean="0"/>
              <a:t>, S. Design Urban Roads Guidelines, Draft, Submitted to the Municipal Development and Lending Fund, AL-</a:t>
            </a:r>
            <a:r>
              <a:rPr lang="en-US" sz="2000" dirty="0" err="1" smtClean="0"/>
              <a:t>Bireh</a:t>
            </a:r>
            <a:r>
              <a:rPr lang="en-US" sz="2000" dirty="0" smtClean="0"/>
              <a:t>, Palestine, 2018.  </a:t>
            </a:r>
          </a:p>
          <a:p>
            <a:pPr marL="514350" indent="-514350" algn="l" rtl="0">
              <a:buAutoNum type="alphaUcPeriod" startAt="2"/>
              <a:defRPr/>
            </a:pPr>
            <a:endParaRPr lang="ar-SA" sz="2000" dirty="0" smtClean="0">
              <a:cs typeface="+mj-cs"/>
            </a:endParaRPr>
          </a:p>
          <a:p>
            <a:pPr algn="l" rtl="0"/>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Methodology</a:t>
            </a:r>
            <a:endParaRPr lang="en-US" dirty="0"/>
          </a:p>
        </p:txBody>
      </p:sp>
      <p:sp>
        <p:nvSpPr>
          <p:cNvPr id="3" name="عنصر نائب للمحتوى 2"/>
          <p:cNvSpPr>
            <a:spLocks noGrp="1"/>
          </p:cNvSpPr>
          <p:nvPr>
            <p:ph idx="1"/>
          </p:nvPr>
        </p:nvSpPr>
        <p:spPr/>
        <p:txBody>
          <a:bodyPr/>
          <a:lstStyle/>
          <a:p>
            <a:pPr algn="l" rtl="0">
              <a:buFont typeface="Wingdings" pitchFamily="2" charset="2"/>
              <a:buChar char="v"/>
            </a:pPr>
            <a:r>
              <a:rPr lang="en-US" dirty="0" smtClean="0"/>
              <a:t>Collection of application to locate TCDs.</a:t>
            </a:r>
          </a:p>
          <a:p>
            <a:pPr algn="l" rtl="0">
              <a:buFont typeface="Wingdings" pitchFamily="2" charset="2"/>
              <a:buChar char="v"/>
            </a:pPr>
            <a:r>
              <a:rPr lang="en-US" dirty="0" smtClean="0"/>
              <a:t>Visits and Communications.</a:t>
            </a:r>
          </a:p>
          <a:p>
            <a:pPr algn="l" rtl="0">
              <a:buFont typeface="Wingdings" pitchFamily="2" charset="2"/>
              <a:buChar char="v"/>
            </a:pPr>
            <a:r>
              <a:rPr lang="en-US" dirty="0" smtClean="0"/>
              <a:t>Data Collection.</a:t>
            </a:r>
          </a:p>
          <a:p>
            <a:pPr algn="l" rtl="0">
              <a:buFont typeface="Wingdings" pitchFamily="2" charset="2"/>
              <a:buChar char="v"/>
            </a:pPr>
            <a:r>
              <a:rPr lang="en-US" dirty="0" smtClean="0"/>
              <a:t>Collecting Accidents Records.</a:t>
            </a:r>
          </a:p>
          <a:p>
            <a:pPr algn="l" rtl="0">
              <a:buFont typeface="Wingdings" pitchFamily="2" charset="2"/>
              <a:buChar char="v"/>
            </a:pPr>
            <a:r>
              <a:rPr lang="en-US" dirty="0" smtClean="0"/>
              <a:t>Questionnaire preparation and collection.</a:t>
            </a:r>
          </a:p>
          <a:p>
            <a:pPr algn="l" rtl="0">
              <a:buFont typeface="Wingdings" pitchFamily="2" charset="2"/>
              <a:buChar char="v"/>
            </a:pPr>
            <a:r>
              <a:rPr lang="en-US" dirty="0" smtClean="0"/>
              <a:t>Data Analysis.</a:t>
            </a:r>
          </a:p>
          <a:p>
            <a:pPr algn="l" rtl="0">
              <a:buFont typeface="Wingdings" pitchFamily="2" charset="2"/>
              <a:buChar char="v"/>
            </a:pPr>
            <a:r>
              <a:rPr lang="en-US" dirty="0" smtClean="0"/>
              <a:t>Mobile Application Testing and Development.</a:t>
            </a:r>
          </a:p>
          <a:p>
            <a:pPr algn="l" rtl="0">
              <a:buFont typeface="Wingdings" pitchFamily="2" charset="2"/>
              <a:buChar char="v"/>
            </a:pPr>
            <a:endParaRPr lang="en-US" dirty="0" smtClean="0"/>
          </a:p>
          <a:p>
            <a:pPr algn="l" rtl="0">
              <a:buFont typeface="Wingdings" pitchFamily="2" charset="2"/>
              <a:buChar char="v"/>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DATA COLLECTION AND ANALYSIS</a:t>
            </a:r>
            <a:endParaRPr lang="en-US" dirty="0">
              <a:solidFill>
                <a:srgbClr val="C00000"/>
              </a:solidFill>
            </a:endParaRPr>
          </a:p>
        </p:txBody>
      </p:sp>
      <p:sp>
        <p:nvSpPr>
          <p:cNvPr id="3" name="عنصر نائب للمحتوى 2"/>
          <p:cNvSpPr>
            <a:spLocks noGrp="1"/>
          </p:cNvSpPr>
          <p:nvPr>
            <p:ph idx="1"/>
          </p:nvPr>
        </p:nvSpPr>
        <p:spPr/>
        <p:txBody>
          <a:bodyPr>
            <a:normAutofit/>
          </a:bodyPr>
          <a:lstStyle/>
          <a:p>
            <a:pPr algn="l" rtl="0">
              <a:buFont typeface="Wingdings" pitchFamily="2" charset="2"/>
              <a:buChar char="v"/>
            </a:pPr>
            <a:r>
              <a:rPr lang="en-US" dirty="0" smtClean="0"/>
              <a:t>Study Scope:</a:t>
            </a:r>
          </a:p>
          <a:p>
            <a:pPr algn="l" rtl="0">
              <a:buNone/>
            </a:pPr>
            <a:endParaRPr lang="en-US" dirty="0" smtClean="0"/>
          </a:p>
          <a:p>
            <a:pPr algn="ctr">
              <a:buFont typeface="Wingdings 2" pitchFamily="18" charset="2"/>
              <a:buNone/>
              <a:defRPr/>
            </a:pPr>
            <a:r>
              <a:rPr lang="en-US" sz="2000" dirty="0" smtClean="0"/>
              <a:t>In this study, arterials and a number of key collector roads in </a:t>
            </a:r>
            <a:r>
              <a:rPr lang="en-US" sz="2000" dirty="0" err="1" smtClean="0"/>
              <a:t>Tulkarem</a:t>
            </a:r>
            <a:r>
              <a:rPr lang="en-US" sz="2000" dirty="0" smtClean="0"/>
              <a:t> are considered, In addition, we take </a:t>
            </a:r>
            <a:r>
              <a:rPr lang="en-US" sz="2000" dirty="0" err="1" smtClean="0"/>
              <a:t>Irtah</a:t>
            </a:r>
            <a:r>
              <a:rPr lang="en-US" sz="2000" dirty="0" smtClean="0"/>
              <a:t> neighborhood as a sample of local roads.</a:t>
            </a:r>
          </a:p>
          <a:p>
            <a:pPr>
              <a:buFont typeface="Wingdings 2" pitchFamily="18" charset="2"/>
              <a:buNone/>
              <a:defRPr/>
            </a:pPr>
            <a:endParaRPr lang="ar-SA" dirty="0" smtClean="0">
              <a:ea typeface="Majalla UI"/>
            </a:endParaRPr>
          </a:p>
          <a:p>
            <a:pPr algn="l" rtl="0">
              <a:buNone/>
            </a:pPr>
            <a:endParaRPr lang="en-US" dirty="0" smtClean="0"/>
          </a:p>
          <a:p>
            <a:pPr algn="l" rtl="0">
              <a:buNone/>
            </a:pPr>
            <a:endParaRPr lang="en-US" dirty="0" smtClean="0"/>
          </a:p>
          <a:p>
            <a:pPr algn="l" rtl="0">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C00000"/>
                </a:solidFill>
              </a:rPr>
              <a:t>DATA COLLECTION AND ANALYSIS</a:t>
            </a:r>
            <a:endParaRPr lang="en-US" dirty="0"/>
          </a:p>
        </p:txBody>
      </p:sp>
      <p:sp>
        <p:nvSpPr>
          <p:cNvPr id="3" name="عنصر نائب للمحتوى 2"/>
          <p:cNvSpPr>
            <a:spLocks noGrp="1"/>
          </p:cNvSpPr>
          <p:nvPr>
            <p:ph idx="1"/>
          </p:nvPr>
        </p:nvSpPr>
        <p:spPr/>
        <p:txBody>
          <a:bodyPr>
            <a:normAutofit/>
          </a:bodyPr>
          <a:lstStyle/>
          <a:p>
            <a:pPr algn="l" rtl="0">
              <a:buFont typeface="Wingdings" pitchFamily="2" charset="2"/>
              <a:buChar char="v"/>
            </a:pPr>
            <a:r>
              <a:rPr lang="en-US" sz="3500" dirty="0" smtClean="0"/>
              <a:t>Humps: </a:t>
            </a:r>
          </a:p>
          <a:p>
            <a:pPr algn="l" rtl="0">
              <a:buNone/>
            </a:pPr>
            <a:r>
              <a:rPr lang="en-US" sz="2000" dirty="0" smtClean="0"/>
              <a:t>Humps field study results are as follow:</a:t>
            </a:r>
          </a:p>
          <a:p>
            <a:pPr lvl="0" algn="l" rtl="0"/>
            <a:r>
              <a:rPr lang="en-US" sz="2000" dirty="0" smtClean="0"/>
              <a:t>12% of humps have higher ratio of height to width than recommended ratio.</a:t>
            </a:r>
          </a:p>
          <a:p>
            <a:pPr lvl="0" algn="l" rtl="0"/>
            <a:r>
              <a:rPr lang="en-US" sz="2000" dirty="0" smtClean="0"/>
              <a:t>56% of humps don’t have cat eyes.</a:t>
            </a:r>
          </a:p>
          <a:p>
            <a:pPr lvl="0" algn="l" rtl="0"/>
            <a:r>
              <a:rPr lang="en-US" sz="2000" dirty="0" smtClean="0"/>
              <a:t>4% of sequence humps don’t have sufficient distance between them.</a:t>
            </a:r>
          </a:p>
          <a:p>
            <a:pPr lvl="0" algn="l" rtl="0"/>
            <a:r>
              <a:rPr lang="en-US" sz="2000" dirty="0" smtClean="0"/>
              <a:t>15% of humps don’t satisfy height specification. </a:t>
            </a:r>
          </a:p>
          <a:p>
            <a:pPr lvl="0" algn="l" rtl="0"/>
            <a:r>
              <a:rPr lang="en-US" sz="2000" dirty="0" smtClean="0"/>
              <a:t>No problem with drainage in any hump. </a:t>
            </a:r>
          </a:p>
          <a:p>
            <a:endParaRPr lang="en-US"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2005</TotalTime>
  <Words>1602</Words>
  <PresentationFormat>عرض على الشاشة (3:4)‏</PresentationFormat>
  <Paragraphs>199</Paragraphs>
  <Slides>42</Slides>
  <Notes>0</Notes>
  <HiddenSlides>0</HiddenSlides>
  <MMClips>0</MMClips>
  <ScaleCrop>false</ScaleCrop>
  <HeadingPairs>
    <vt:vector size="4" baseType="variant">
      <vt:variant>
        <vt:lpstr>سمة</vt:lpstr>
      </vt:variant>
      <vt:variant>
        <vt:i4>1</vt:i4>
      </vt:variant>
      <vt:variant>
        <vt:lpstr>عناوين الشرائح</vt:lpstr>
      </vt:variant>
      <vt:variant>
        <vt:i4>42</vt:i4>
      </vt:variant>
    </vt:vector>
  </HeadingPairs>
  <TitlesOfParts>
    <vt:vector size="43" baseType="lpstr">
      <vt:lpstr>سمة Office</vt:lpstr>
      <vt:lpstr>  Graduation Project Report II   Traffic safety audit at Tulkarem city in term of humps, pedestrian   crossing and signs, and the provision of a smart solution to enhance safety</vt:lpstr>
      <vt:lpstr>Outline</vt:lpstr>
      <vt:lpstr>Introduction</vt:lpstr>
      <vt:lpstr>Introduction</vt:lpstr>
      <vt:lpstr>Introduction</vt:lpstr>
      <vt:lpstr>Methodology</vt:lpstr>
      <vt:lpstr>Methodology</vt:lpstr>
      <vt:lpstr>DATA COLLECTION AND ANALYSIS</vt:lpstr>
      <vt:lpstr>DATA COLLECTION AND ANALYSIS</vt:lpstr>
      <vt:lpstr>DATA COLLECTION AND ANALYSIS</vt:lpstr>
      <vt:lpstr>DATA COLLECTION AND ANALYSIS</vt:lpstr>
      <vt:lpstr>DATA COLLECTION AND ANALYSIS</vt:lpstr>
      <vt:lpstr>DATA COLLECTION AND ANALYSIS</vt:lpstr>
      <vt:lpstr>ASSESMENT AND MODIFICATION OF TRAFFIC CONTROL DEVICES AND HUMPS</vt:lpstr>
      <vt:lpstr>ASSESMENT AND MODIFICATION OF TRAFFIC CONTROL DEVICES AND HUMPS</vt:lpstr>
      <vt:lpstr>ASSESMENT AND MODIFICATION OF TRAFFIC CONTROL DEVICES AND HUMPS</vt:lpstr>
      <vt:lpstr>ASSESMENT AND MODIFICATION OF TRAFFIC CONTROL DEVICES AND HUMPS</vt:lpstr>
      <vt:lpstr>ASSESMENT AND MODIFICATION OF TRAFFIC CONTROL DEVICES AND HUMPS</vt:lpstr>
      <vt:lpstr>ASSESMENT AND MODIFICATION OF TRAFFIC CONTROL DEVICES AND HUMPS</vt:lpstr>
      <vt:lpstr>ASSESMENT AND MODIFICATION OF TRAFFIC CONTROL DEVICES AND HUMPS</vt:lpstr>
      <vt:lpstr>ASSESMENT AND MODIFICATION OF TRAFFIC CONTROL DEVICES AND HUMPS</vt:lpstr>
      <vt:lpstr>ASSESMENT AND MODIFICATION OF TRAFFIC CONTROL DEVICES AND HUMPS</vt:lpstr>
      <vt:lpstr>HUMP QUESTIONNAIRE ANALYSIS</vt:lpstr>
      <vt:lpstr>HUMP QUESTIONNAIRE ANALYSIS</vt:lpstr>
      <vt:lpstr>HUMP QUESTIONNAIRE ANALYSIS</vt:lpstr>
      <vt:lpstr>HUMP QUESTIONNAIRE ANALYSIS</vt:lpstr>
      <vt:lpstr>HUMP QUESTIONNAIRE ANALYSIS</vt:lpstr>
      <vt:lpstr>HUMP QUESTIONNAIRE ANALYSIS</vt:lpstr>
      <vt:lpstr>HUMP QUESTIONNAIRE ANALYSIS</vt:lpstr>
      <vt:lpstr>HUMP QUESTIONNAIRE ANALYSIS</vt:lpstr>
      <vt:lpstr>APPLICATION DESIGN</vt:lpstr>
      <vt:lpstr>APPLICATION DESIGN</vt:lpstr>
      <vt:lpstr>APPLICATION DESIGN</vt:lpstr>
      <vt:lpstr>APPLICATION DESIGN</vt:lpstr>
      <vt:lpstr>APPLICATION DESIGN</vt:lpstr>
      <vt:lpstr>APPLICATION DESIGN</vt:lpstr>
      <vt:lpstr>APPLICATION DESIGN</vt:lpstr>
      <vt:lpstr>APPLICATION DESIGN</vt:lpstr>
      <vt:lpstr>CONCLUSION </vt:lpstr>
      <vt:lpstr> RECOMMENDATIONS </vt:lpstr>
      <vt:lpstr> RECOMMENDATIONS </vt:lpstr>
      <vt:lpstr>الشريحة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hana shebli</dc:creator>
  <cp:lastModifiedBy>i'm Groot</cp:lastModifiedBy>
  <cp:revision>54</cp:revision>
  <dcterms:created xsi:type="dcterms:W3CDTF">2018-12-18T08:41:35Z</dcterms:created>
  <dcterms:modified xsi:type="dcterms:W3CDTF">2018-12-23T20:08:03Z</dcterms:modified>
</cp:coreProperties>
</file>