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77" r:id="rId3"/>
    <p:sldId id="310" r:id="rId4"/>
    <p:sldId id="278" r:id="rId5"/>
    <p:sldId id="307" r:id="rId6"/>
    <p:sldId id="308" r:id="rId7"/>
    <p:sldId id="309" r:id="rId8"/>
    <p:sldId id="311" r:id="rId9"/>
    <p:sldId id="259" r:id="rId10"/>
    <p:sldId id="273" r:id="rId11"/>
    <p:sldId id="261" r:id="rId12"/>
    <p:sldId id="260" r:id="rId13"/>
    <p:sldId id="312" r:id="rId14"/>
    <p:sldId id="266" r:id="rId15"/>
    <p:sldId id="269" r:id="rId16"/>
    <p:sldId id="290" r:id="rId17"/>
    <p:sldId id="265" r:id="rId18"/>
    <p:sldId id="284" r:id="rId19"/>
    <p:sldId id="295" r:id="rId20"/>
    <p:sldId id="288" r:id="rId21"/>
    <p:sldId id="296" r:id="rId22"/>
    <p:sldId id="270" r:id="rId23"/>
    <p:sldId id="294" r:id="rId24"/>
    <p:sldId id="299" r:id="rId25"/>
    <p:sldId id="297" r:id="rId26"/>
    <p:sldId id="298" r:id="rId27"/>
    <p:sldId id="268" r:id="rId28"/>
    <p:sldId id="274" r:id="rId29"/>
    <p:sldId id="289" r:id="rId30"/>
    <p:sldId id="280" r:id="rId31"/>
    <p:sldId id="281" r:id="rId32"/>
    <p:sldId id="314" r:id="rId33"/>
    <p:sldId id="264" r:id="rId34"/>
    <p:sldId id="275" r:id="rId35"/>
    <p:sldId id="272" r:id="rId36"/>
    <p:sldId id="276" r:id="rId37"/>
    <p:sldId id="279" r:id="rId38"/>
    <p:sldId id="303" r:id="rId39"/>
    <p:sldId id="306" r:id="rId40"/>
    <p:sldId id="313"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96B4"/>
    <a:srgbClr val="EEE9DA"/>
    <a:srgbClr val="E9EBF5"/>
    <a:srgbClr val="93BFCF"/>
    <a:srgbClr val="BDCDD6"/>
    <a:srgbClr val="00FFAB"/>
    <a:srgbClr val="A9FF0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5" autoAdjust="0"/>
    <p:restoredTop sz="96323" autoAdjust="0"/>
  </p:normalViewPr>
  <p:slideViewPr>
    <p:cSldViewPr snapToGrid="0">
      <p:cViewPr varScale="1">
        <p:scale>
          <a:sx n="109" d="100"/>
          <a:sy n="109" d="100"/>
        </p:scale>
        <p:origin x="38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oleObject" Target="file:///H:\My%20Drive\&#1587;&#1606;&#1577;%20&#1582;&#1575;&#1605;&#1587;&#1577;\&#1605;&#1588;&#1585;&#1608;&#1593;%20&#1578;&#1582;&#1585;&#1580;\Charts%20fil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H:\My%20Drive\&#1587;&#1606;&#1577;%20&#1582;&#1575;&#1605;&#1587;&#1577;\&#1605;&#1588;&#1585;&#1608;&#1593;%20&#1578;&#1582;&#1585;&#1580;\Charts%20fil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H:\My%20Drive\&#1587;&#1606;&#1577;%20&#1582;&#1575;&#1605;&#1587;&#1577;\&#1605;&#1588;&#1585;&#1608;&#1593;%20&#1578;&#1582;&#1585;&#1580;\Charts%20file.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H:\My%20Drive\&#1587;&#1606;&#1577;%20&#1582;&#1575;&#1605;&#1587;&#1577;\&#1605;&#1588;&#1585;&#1608;&#1593;%20&#1578;&#1582;&#1585;&#1580;\Charts%20file.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H:\My%20Drive\&#1587;&#1606;&#1577;%20&#1582;&#1575;&#1605;&#1587;&#1577;\&#1605;&#1588;&#1585;&#1608;&#1593;%20&#1578;&#1582;&#1585;&#1580;\Charts%20file.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G:\My%20Drive\&#1587;&#1606;&#1577;%20&#1582;&#1575;&#1605;&#1587;&#1577;\&#1605;&#1588;&#1585;&#1608;&#1593;%20&#1578;&#1582;&#1585;&#1580;\Charts%20file.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G:\My%20Drive\&#1587;&#1606;&#1577;%20&#1582;&#1575;&#1605;&#1587;&#1577;\&#1605;&#1588;&#1585;&#1608;&#1593;%20&#1578;&#1582;&#1585;&#1580;\Charts%20file.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cap="all" spc="50" baseline="0">
                <a:solidFill>
                  <a:schemeClr val="tx1">
                    <a:lumMod val="65000"/>
                    <a:lumOff val="35000"/>
                  </a:schemeClr>
                </a:solidFill>
                <a:latin typeface="+mn-lt"/>
                <a:ea typeface="+mn-ea"/>
                <a:cs typeface="+mn-cs"/>
              </a:defRPr>
            </a:pPr>
            <a:r>
              <a:rPr lang="ar-SY" sz="2000" dirty="0">
                <a:solidFill>
                  <a:schemeClr val="bg1"/>
                </a:solidFill>
                <a:latin typeface="Calibri" panose="020F0502020204030204" pitchFamily="34" charset="0"/>
                <a:ea typeface="Calibri" panose="020F0502020204030204" pitchFamily="34" charset="0"/>
                <a:cs typeface="Calibri" panose="020F0502020204030204" pitchFamily="34" charset="0"/>
              </a:rPr>
              <a:t>توزيع الطلاب على نطاق التعليم العالي في الضفة الغربي</a:t>
            </a:r>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ة</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c:rich>
      </c:tx>
      <c:overlay val="0"/>
      <c:spPr>
        <a:noFill/>
        <a:ln>
          <a:noFill/>
        </a:ln>
        <a:effectLst/>
      </c:spPr>
      <c:txPr>
        <a:bodyPr rot="0" spcFirstLastPara="1" vertOverflow="ellipsis" vert="horz" wrap="square" anchor="ctr" anchorCtr="1"/>
        <a:lstStyle/>
        <a:p>
          <a:pPr>
            <a:defRPr sz="22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Sheet1!$I$147</c:f>
              <c:strCache>
                <c:ptCount val="1"/>
                <c:pt idx="0">
                  <c:v>جامعات تقليدية</c:v>
                </c:pt>
              </c:strCache>
            </c:strRef>
          </c:tx>
          <c:spPr>
            <a:solidFill>
              <a:srgbClr val="6096B4"/>
            </a:solidFill>
            <a:ln>
              <a:noFill/>
            </a:ln>
            <a:effectLst/>
          </c:spPr>
          <c:invertIfNegative val="0"/>
          <c:cat>
            <c:numRef>
              <c:f>Sheet1!$J$146:$M$146</c:f>
              <c:numCache>
                <c:formatCode>General</c:formatCode>
                <c:ptCount val="4"/>
                <c:pt idx="0">
                  <c:v>2019</c:v>
                </c:pt>
                <c:pt idx="1">
                  <c:v>2020</c:v>
                </c:pt>
                <c:pt idx="2">
                  <c:v>2021</c:v>
                </c:pt>
                <c:pt idx="3">
                  <c:v>2022</c:v>
                </c:pt>
              </c:numCache>
            </c:numRef>
          </c:cat>
          <c:val>
            <c:numRef>
              <c:f>Sheet1!$J$147:$M$147</c:f>
              <c:numCache>
                <c:formatCode>#,##0</c:formatCode>
                <c:ptCount val="4"/>
                <c:pt idx="0">
                  <c:v>82254</c:v>
                </c:pt>
                <c:pt idx="1">
                  <c:v>85296</c:v>
                </c:pt>
                <c:pt idx="2" formatCode="General">
                  <c:v>89877</c:v>
                </c:pt>
                <c:pt idx="3">
                  <c:v>93220</c:v>
                </c:pt>
              </c:numCache>
            </c:numRef>
          </c:val>
          <c:extLst>
            <c:ext xmlns:c16="http://schemas.microsoft.com/office/drawing/2014/chart" uri="{C3380CC4-5D6E-409C-BE32-E72D297353CC}">
              <c16:uniqueId val="{00000000-463D-4CFF-9EC4-2FAC5BC9317E}"/>
            </c:ext>
          </c:extLst>
        </c:ser>
        <c:ser>
          <c:idx val="1"/>
          <c:order val="1"/>
          <c:tx>
            <c:strRef>
              <c:f>Sheet1!$I$148</c:f>
              <c:strCache>
                <c:ptCount val="1"/>
                <c:pt idx="0">
                  <c:v>كليات جامعية</c:v>
                </c:pt>
              </c:strCache>
            </c:strRef>
          </c:tx>
          <c:spPr>
            <a:solidFill>
              <a:schemeClr val="accent2">
                <a:lumMod val="40000"/>
                <a:lumOff val="60000"/>
              </a:schemeClr>
            </a:solidFill>
            <a:ln>
              <a:noFill/>
            </a:ln>
            <a:effectLst/>
          </c:spPr>
          <c:invertIfNegative val="0"/>
          <c:cat>
            <c:numRef>
              <c:f>Sheet1!$J$146:$M$146</c:f>
              <c:numCache>
                <c:formatCode>General</c:formatCode>
                <c:ptCount val="4"/>
                <c:pt idx="0">
                  <c:v>2019</c:v>
                </c:pt>
                <c:pt idx="1">
                  <c:v>2020</c:v>
                </c:pt>
                <c:pt idx="2">
                  <c:v>2021</c:v>
                </c:pt>
                <c:pt idx="3">
                  <c:v>2022</c:v>
                </c:pt>
              </c:numCache>
            </c:numRef>
          </c:cat>
          <c:val>
            <c:numRef>
              <c:f>Sheet1!$J$148:$M$148</c:f>
              <c:numCache>
                <c:formatCode>#,##0</c:formatCode>
                <c:ptCount val="4"/>
                <c:pt idx="0">
                  <c:v>7938</c:v>
                </c:pt>
                <c:pt idx="1">
                  <c:v>6712</c:v>
                </c:pt>
                <c:pt idx="2" formatCode="General">
                  <c:v>4986</c:v>
                </c:pt>
                <c:pt idx="3">
                  <c:v>5342</c:v>
                </c:pt>
              </c:numCache>
            </c:numRef>
          </c:val>
          <c:extLst>
            <c:ext xmlns:c16="http://schemas.microsoft.com/office/drawing/2014/chart" uri="{C3380CC4-5D6E-409C-BE32-E72D297353CC}">
              <c16:uniqueId val="{00000001-463D-4CFF-9EC4-2FAC5BC9317E}"/>
            </c:ext>
          </c:extLst>
        </c:ser>
        <c:ser>
          <c:idx val="2"/>
          <c:order val="2"/>
          <c:tx>
            <c:strRef>
              <c:f>Sheet1!$I$149</c:f>
              <c:strCache>
                <c:ptCount val="1"/>
                <c:pt idx="0">
                  <c:v>كليات المجتمع</c:v>
                </c:pt>
              </c:strCache>
            </c:strRef>
          </c:tx>
          <c:spPr>
            <a:solidFill>
              <a:schemeClr val="accent2">
                <a:lumMod val="20000"/>
                <a:lumOff val="80000"/>
              </a:schemeClr>
            </a:solidFill>
            <a:ln>
              <a:noFill/>
            </a:ln>
            <a:effectLst/>
          </c:spPr>
          <c:invertIfNegative val="0"/>
          <c:cat>
            <c:numRef>
              <c:f>Sheet1!$J$146:$M$146</c:f>
              <c:numCache>
                <c:formatCode>General</c:formatCode>
                <c:ptCount val="4"/>
                <c:pt idx="0">
                  <c:v>2019</c:v>
                </c:pt>
                <c:pt idx="1">
                  <c:v>2020</c:v>
                </c:pt>
                <c:pt idx="2">
                  <c:v>2021</c:v>
                </c:pt>
                <c:pt idx="3">
                  <c:v>2022</c:v>
                </c:pt>
              </c:numCache>
            </c:numRef>
          </c:cat>
          <c:val>
            <c:numRef>
              <c:f>Sheet1!$J$149:$M$149</c:f>
              <c:numCache>
                <c:formatCode>#,##0</c:formatCode>
                <c:ptCount val="4"/>
                <c:pt idx="0">
                  <c:v>5730</c:v>
                </c:pt>
                <c:pt idx="1">
                  <c:v>6905</c:v>
                </c:pt>
                <c:pt idx="2" formatCode="General">
                  <c:v>5540</c:v>
                </c:pt>
                <c:pt idx="3">
                  <c:v>5241</c:v>
                </c:pt>
              </c:numCache>
            </c:numRef>
          </c:val>
          <c:extLst>
            <c:ext xmlns:c16="http://schemas.microsoft.com/office/drawing/2014/chart" uri="{C3380CC4-5D6E-409C-BE32-E72D297353CC}">
              <c16:uniqueId val="{00000002-463D-4CFF-9EC4-2FAC5BC9317E}"/>
            </c:ext>
          </c:extLst>
        </c:ser>
        <c:ser>
          <c:idx val="3"/>
          <c:order val="3"/>
          <c:tx>
            <c:strRef>
              <c:f>Sheet1!$I$150</c:f>
              <c:strCache>
                <c:ptCount val="1"/>
                <c:pt idx="0">
                  <c:v>التعليم المفتوح</c:v>
                </c:pt>
              </c:strCache>
            </c:strRef>
          </c:tx>
          <c:spPr>
            <a:solidFill>
              <a:srgbClr val="BDCDD6"/>
            </a:solidFill>
            <a:ln>
              <a:noFill/>
            </a:ln>
            <a:effectLst/>
          </c:spPr>
          <c:invertIfNegative val="0"/>
          <c:cat>
            <c:numRef>
              <c:f>Sheet1!$J$146:$M$146</c:f>
              <c:numCache>
                <c:formatCode>General</c:formatCode>
                <c:ptCount val="4"/>
                <c:pt idx="0">
                  <c:v>2019</c:v>
                </c:pt>
                <c:pt idx="1">
                  <c:v>2020</c:v>
                </c:pt>
                <c:pt idx="2">
                  <c:v>2021</c:v>
                </c:pt>
                <c:pt idx="3">
                  <c:v>2022</c:v>
                </c:pt>
              </c:numCache>
            </c:numRef>
          </c:cat>
          <c:val>
            <c:numRef>
              <c:f>Sheet1!$J$150:$M$150</c:f>
              <c:numCache>
                <c:formatCode>#,##0</c:formatCode>
                <c:ptCount val="4"/>
                <c:pt idx="0">
                  <c:v>42582</c:v>
                </c:pt>
                <c:pt idx="1">
                  <c:v>38470</c:v>
                </c:pt>
                <c:pt idx="2" formatCode="General">
                  <c:v>36517</c:v>
                </c:pt>
                <c:pt idx="3">
                  <c:v>34951</c:v>
                </c:pt>
              </c:numCache>
            </c:numRef>
          </c:val>
          <c:extLst>
            <c:ext xmlns:c16="http://schemas.microsoft.com/office/drawing/2014/chart" uri="{C3380CC4-5D6E-409C-BE32-E72D297353CC}">
              <c16:uniqueId val="{00000003-463D-4CFF-9EC4-2FAC5BC9317E}"/>
            </c:ext>
          </c:extLst>
        </c:ser>
        <c:dLbls>
          <c:showLegendKey val="0"/>
          <c:showVal val="0"/>
          <c:showCatName val="0"/>
          <c:showSerName val="0"/>
          <c:showPercent val="0"/>
          <c:showBubbleSize val="0"/>
        </c:dLbls>
        <c:gapWidth val="326"/>
        <c:overlap val="-58"/>
        <c:axId val="1780484639"/>
        <c:axId val="1780485471"/>
      </c:barChart>
      <c:catAx>
        <c:axId val="1780484639"/>
        <c:scaling>
          <c:orientation val="minMax"/>
        </c:scaling>
        <c:delete val="0"/>
        <c:axPos val="l"/>
        <c:numFmt formatCode="General" sourceLinked="1"/>
        <c:majorTickMark val="none"/>
        <c:minorTickMark val="none"/>
        <c:tickLblPos val="nextTo"/>
        <c:spPr>
          <a:noFill/>
          <a:ln w="19050" cap="flat" cmpd="sng" algn="ctr">
            <a:solidFill>
              <a:schemeClr val="bg1"/>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1780485471"/>
        <c:crosses val="autoZero"/>
        <c:auto val="1"/>
        <c:lblAlgn val="ctr"/>
        <c:lblOffset val="100"/>
        <c:noMultiLvlLbl val="0"/>
      </c:catAx>
      <c:valAx>
        <c:axId val="1780485471"/>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1780484639"/>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legendEntry>
      <c:legendEntry>
        <c:idx val="2"/>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legendEntry>
      <c:legendEntry>
        <c:idx val="3"/>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EG" sz="1400" dirty="0">
                <a:effectLst/>
              </a:rPr>
              <a:t>الاسقاطات السكانية بافتراض</a:t>
            </a:r>
            <a:endParaRPr lang="en-US" sz="1400" dirty="0">
              <a:effectLst/>
            </a:endParaRPr>
          </a:p>
          <a:p>
            <a:pPr>
              <a:defRPr/>
            </a:pPr>
            <a:r>
              <a:rPr lang="ar-EG" sz="1400" dirty="0">
                <a:effectLst/>
              </a:rPr>
              <a:t>عودة  النازحين في الضفة الغربية</a:t>
            </a:r>
            <a:endParaRPr lang="en-US" sz="1400"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Sheet1!$N$92</c:f>
              <c:strCache>
                <c:ptCount val="1"/>
                <c:pt idx="0">
                  <c:v>كلا الجنسين</c:v>
                </c:pt>
              </c:strCache>
            </c:strRef>
          </c:tx>
          <c:spPr>
            <a:ln w="28575" cap="rnd">
              <a:solidFill>
                <a:srgbClr val="93BFCF"/>
              </a:solidFill>
              <a:round/>
            </a:ln>
            <a:effectLst/>
          </c:spPr>
          <c:marker>
            <c:symbol val="none"/>
          </c:marker>
          <c:cat>
            <c:numRef>
              <c:f>Sheet1!$M$93:$M$95</c:f>
              <c:numCache>
                <c:formatCode>General</c:formatCode>
                <c:ptCount val="3"/>
                <c:pt idx="0">
                  <c:v>2030</c:v>
                </c:pt>
                <c:pt idx="1">
                  <c:v>2040</c:v>
                </c:pt>
                <c:pt idx="2">
                  <c:v>2050</c:v>
                </c:pt>
              </c:numCache>
            </c:numRef>
          </c:cat>
          <c:val>
            <c:numRef>
              <c:f>Sheet1!$N$93:$N$95</c:f>
              <c:numCache>
                <c:formatCode>#,##0</c:formatCode>
                <c:ptCount val="3"/>
                <c:pt idx="0">
                  <c:v>3762270</c:v>
                </c:pt>
                <c:pt idx="1">
                  <c:v>5888871</c:v>
                </c:pt>
                <c:pt idx="2">
                  <c:v>6878112</c:v>
                </c:pt>
              </c:numCache>
            </c:numRef>
          </c:val>
          <c:smooth val="0"/>
          <c:extLst>
            <c:ext xmlns:c16="http://schemas.microsoft.com/office/drawing/2014/chart" uri="{C3380CC4-5D6E-409C-BE32-E72D297353CC}">
              <c16:uniqueId val="{00000000-9260-4C4D-9027-50EBACAA3810}"/>
            </c:ext>
          </c:extLst>
        </c:ser>
        <c:ser>
          <c:idx val="1"/>
          <c:order val="1"/>
          <c:tx>
            <c:strRef>
              <c:f>Sheet1!$O$92</c:f>
              <c:strCache>
                <c:ptCount val="1"/>
                <c:pt idx="0">
                  <c:v>ذكور</c:v>
                </c:pt>
              </c:strCache>
            </c:strRef>
          </c:tx>
          <c:spPr>
            <a:ln w="28575" cap="rnd">
              <a:solidFill>
                <a:schemeClr val="accent2">
                  <a:lumMod val="40000"/>
                  <a:lumOff val="60000"/>
                </a:schemeClr>
              </a:solidFill>
              <a:round/>
            </a:ln>
            <a:effectLst/>
          </c:spPr>
          <c:marker>
            <c:symbol val="none"/>
          </c:marker>
          <c:cat>
            <c:numRef>
              <c:f>Sheet1!$M$93:$M$95</c:f>
              <c:numCache>
                <c:formatCode>General</c:formatCode>
                <c:ptCount val="3"/>
                <c:pt idx="0">
                  <c:v>2030</c:v>
                </c:pt>
                <c:pt idx="1">
                  <c:v>2040</c:v>
                </c:pt>
                <c:pt idx="2">
                  <c:v>2050</c:v>
                </c:pt>
              </c:numCache>
            </c:numRef>
          </c:cat>
          <c:val>
            <c:numRef>
              <c:f>Sheet1!$O$93:$O$95</c:f>
              <c:numCache>
                <c:formatCode>#,##0</c:formatCode>
                <c:ptCount val="3"/>
                <c:pt idx="0">
                  <c:v>1912260</c:v>
                </c:pt>
                <c:pt idx="1">
                  <c:v>2988456</c:v>
                </c:pt>
                <c:pt idx="2">
                  <c:v>3486964</c:v>
                </c:pt>
              </c:numCache>
            </c:numRef>
          </c:val>
          <c:smooth val="0"/>
          <c:extLst>
            <c:ext xmlns:c16="http://schemas.microsoft.com/office/drawing/2014/chart" uri="{C3380CC4-5D6E-409C-BE32-E72D297353CC}">
              <c16:uniqueId val="{00000001-9260-4C4D-9027-50EBACAA3810}"/>
            </c:ext>
          </c:extLst>
        </c:ser>
        <c:ser>
          <c:idx val="2"/>
          <c:order val="2"/>
          <c:tx>
            <c:strRef>
              <c:f>Sheet1!$P$92</c:f>
              <c:strCache>
                <c:ptCount val="1"/>
                <c:pt idx="0">
                  <c:v>اناث</c:v>
                </c:pt>
              </c:strCache>
            </c:strRef>
          </c:tx>
          <c:spPr>
            <a:ln w="28575" cap="rnd">
              <a:solidFill>
                <a:schemeClr val="accent3"/>
              </a:solidFill>
              <a:round/>
            </a:ln>
            <a:effectLst/>
          </c:spPr>
          <c:marker>
            <c:symbol val="none"/>
          </c:marker>
          <c:cat>
            <c:numRef>
              <c:f>Sheet1!$M$93:$M$95</c:f>
              <c:numCache>
                <c:formatCode>General</c:formatCode>
                <c:ptCount val="3"/>
                <c:pt idx="0">
                  <c:v>2030</c:v>
                </c:pt>
                <c:pt idx="1">
                  <c:v>2040</c:v>
                </c:pt>
                <c:pt idx="2">
                  <c:v>2050</c:v>
                </c:pt>
              </c:numCache>
            </c:numRef>
          </c:cat>
          <c:val>
            <c:numRef>
              <c:f>Sheet1!$P$93:$P$95</c:f>
              <c:numCache>
                <c:formatCode>#,##0</c:formatCode>
                <c:ptCount val="3"/>
                <c:pt idx="0">
                  <c:v>1850010</c:v>
                </c:pt>
                <c:pt idx="1">
                  <c:v>2900415</c:v>
                </c:pt>
                <c:pt idx="2">
                  <c:v>3391148</c:v>
                </c:pt>
              </c:numCache>
            </c:numRef>
          </c:val>
          <c:smooth val="0"/>
          <c:extLst>
            <c:ext xmlns:c16="http://schemas.microsoft.com/office/drawing/2014/chart" uri="{C3380CC4-5D6E-409C-BE32-E72D297353CC}">
              <c16:uniqueId val="{00000002-9260-4C4D-9027-50EBACAA3810}"/>
            </c:ext>
          </c:extLst>
        </c:ser>
        <c:dLbls>
          <c:showLegendKey val="0"/>
          <c:showVal val="0"/>
          <c:showCatName val="0"/>
          <c:showSerName val="0"/>
          <c:showPercent val="0"/>
          <c:showBubbleSize val="0"/>
        </c:dLbls>
        <c:smooth val="0"/>
        <c:axId val="1224150815"/>
        <c:axId val="1224152895"/>
      </c:lineChart>
      <c:catAx>
        <c:axId val="12241508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24152895"/>
        <c:crosses val="autoZero"/>
        <c:auto val="1"/>
        <c:lblAlgn val="ctr"/>
        <c:lblOffset val="100"/>
        <c:noMultiLvlLbl val="0"/>
      </c:catAx>
      <c:valAx>
        <c:axId val="1224152895"/>
        <c:scaling>
          <c:orientation val="minMax"/>
          <c:min val="15000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24150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EG" dirty="0"/>
              <a:t>الضفة الغربية بدون الاسقاطات السكانية لفرضية اللاجئين</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Sheet1!$W$101</c:f>
              <c:strCache>
                <c:ptCount val="1"/>
                <c:pt idx="0">
                  <c:v>ذكر</c:v>
                </c:pt>
              </c:strCache>
            </c:strRef>
          </c:tx>
          <c:spPr>
            <a:ln w="28575" cap="rnd">
              <a:solidFill>
                <a:srgbClr val="93BFCF"/>
              </a:solidFill>
              <a:round/>
            </a:ln>
            <a:effectLst/>
          </c:spPr>
          <c:marker>
            <c:symbol val="none"/>
          </c:marker>
          <c:cat>
            <c:numRef>
              <c:f>Sheet1!$V$102:$V$105</c:f>
              <c:numCache>
                <c:formatCode>General</c:formatCode>
                <c:ptCount val="4"/>
                <c:pt idx="0">
                  <c:v>2023</c:v>
                </c:pt>
                <c:pt idx="1">
                  <c:v>2030</c:v>
                </c:pt>
                <c:pt idx="2">
                  <c:v>2040</c:v>
                </c:pt>
                <c:pt idx="3">
                  <c:v>2050</c:v>
                </c:pt>
              </c:numCache>
            </c:numRef>
          </c:cat>
          <c:val>
            <c:numRef>
              <c:f>Sheet1!$W$102:$W$105</c:f>
              <c:numCache>
                <c:formatCode>#,##0</c:formatCode>
                <c:ptCount val="4"/>
                <c:pt idx="0">
                  <c:v>1657974</c:v>
                </c:pt>
                <c:pt idx="1">
                  <c:v>1912260</c:v>
                </c:pt>
                <c:pt idx="2">
                  <c:v>2536021</c:v>
                </c:pt>
                <c:pt idx="3">
                  <c:v>3256316</c:v>
                </c:pt>
              </c:numCache>
            </c:numRef>
          </c:val>
          <c:smooth val="0"/>
          <c:extLst>
            <c:ext xmlns:c16="http://schemas.microsoft.com/office/drawing/2014/chart" uri="{C3380CC4-5D6E-409C-BE32-E72D297353CC}">
              <c16:uniqueId val="{00000000-AC18-4526-9485-4EB5B6F1E067}"/>
            </c:ext>
          </c:extLst>
        </c:ser>
        <c:ser>
          <c:idx val="1"/>
          <c:order val="1"/>
          <c:tx>
            <c:strRef>
              <c:f>Sheet1!$X$101</c:f>
              <c:strCache>
                <c:ptCount val="1"/>
                <c:pt idx="0">
                  <c:v>انثى</c:v>
                </c:pt>
              </c:strCache>
            </c:strRef>
          </c:tx>
          <c:spPr>
            <a:ln w="28575" cap="rnd">
              <a:solidFill>
                <a:schemeClr val="accent2">
                  <a:lumMod val="40000"/>
                  <a:lumOff val="60000"/>
                </a:schemeClr>
              </a:solidFill>
              <a:round/>
            </a:ln>
            <a:effectLst/>
          </c:spPr>
          <c:marker>
            <c:symbol val="none"/>
          </c:marker>
          <c:cat>
            <c:numRef>
              <c:f>Sheet1!$V$102:$V$105</c:f>
              <c:numCache>
                <c:formatCode>General</c:formatCode>
                <c:ptCount val="4"/>
                <c:pt idx="0">
                  <c:v>2023</c:v>
                </c:pt>
                <c:pt idx="1">
                  <c:v>2030</c:v>
                </c:pt>
                <c:pt idx="2">
                  <c:v>2040</c:v>
                </c:pt>
                <c:pt idx="3">
                  <c:v>2050</c:v>
                </c:pt>
              </c:numCache>
            </c:numRef>
          </c:cat>
          <c:val>
            <c:numRef>
              <c:f>Sheet1!$X$102:$X$105</c:f>
              <c:numCache>
                <c:formatCode>#,##0</c:formatCode>
                <c:ptCount val="4"/>
                <c:pt idx="0">
                  <c:v>1598932</c:v>
                </c:pt>
                <c:pt idx="1">
                  <c:v>1850010</c:v>
                </c:pt>
                <c:pt idx="2">
                  <c:v>2445711</c:v>
                </c:pt>
                <c:pt idx="3">
                  <c:v>3140355</c:v>
                </c:pt>
              </c:numCache>
            </c:numRef>
          </c:val>
          <c:smooth val="0"/>
          <c:extLst>
            <c:ext xmlns:c16="http://schemas.microsoft.com/office/drawing/2014/chart" uri="{C3380CC4-5D6E-409C-BE32-E72D297353CC}">
              <c16:uniqueId val="{00000001-AC18-4526-9485-4EB5B6F1E067}"/>
            </c:ext>
          </c:extLst>
        </c:ser>
        <c:ser>
          <c:idx val="2"/>
          <c:order val="2"/>
          <c:tx>
            <c:strRef>
              <c:f>Sheet1!$Y$101</c:f>
              <c:strCache>
                <c:ptCount val="1"/>
                <c:pt idx="0">
                  <c:v>كلا الجنسين</c:v>
                </c:pt>
              </c:strCache>
            </c:strRef>
          </c:tx>
          <c:spPr>
            <a:ln w="28575" cap="rnd">
              <a:solidFill>
                <a:schemeClr val="accent3"/>
              </a:solidFill>
              <a:round/>
            </a:ln>
            <a:effectLst/>
          </c:spPr>
          <c:marker>
            <c:symbol val="none"/>
          </c:marker>
          <c:cat>
            <c:numRef>
              <c:f>Sheet1!$V$102:$V$105</c:f>
              <c:numCache>
                <c:formatCode>General</c:formatCode>
                <c:ptCount val="4"/>
                <c:pt idx="0">
                  <c:v>2023</c:v>
                </c:pt>
                <c:pt idx="1">
                  <c:v>2030</c:v>
                </c:pt>
                <c:pt idx="2">
                  <c:v>2040</c:v>
                </c:pt>
                <c:pt idx="3">
                  <c:v>2050</c:v>
                </c:pt>
              </c:numCache>
            </c:numRef>
          </c:cat>
          <c:val>
            <c:numRef>
              <c:f>Sheet1!$Y$102:$Y$105</c:f>
              <c:numCache>
                <c:formatCode>#,##0</c:formatCode>
                <c:ptCount val="4"/>
                <c:pt idx="0">
                  <c:v>3256906</c:v>
                </c:pt>
                <c:pt idx="1">
                  <c:v>3762270</c:v>
                </c:pt>
                <c:pt idx="2">
                  <c:v>4981732</c:v>
                </c:pt>
                <c:pt idx="3">
                  <c:v>6396671</c:v>
                </c:pt>
              </c:numCache>
            </c:numRef>
          </c:val>
          <c:smooth val="0"/>
          <c:extLst>
            <c:ext xmlns:c16="http://schemas.microsoft.com/office/drawing/2014/chart" uri="{C3380CC4-5D6E-409C-BE32-E72D297353CC}">
              <c16:uniqueId val="{00000002-AC18-4526-9485-4EB5B6F1E067}"/>
            </c:ext>
          </c:extLst>
        </c:ser>
        <c:dLbls>
          <c:showLegendKey val="0"/>
          <c:showVal val="0"/>
          <c:showCatName val="0"/>
          <c:showSerName val="0"/>
          <c:showPercent val="0"/>
          <c:showBubbleSize val="0"/>
        </c:dLbls>
        <c:smooth val="0"/>
        <c:axId val="1317459119"/>
        <c:axId val="1317456623"/>
      </c:lineChart>
      <c:catAx>
        <c:axId val="13174591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17456623"/>
        <c:crosses val="autoZero"/>
        <c:auto val="1"/>
        <c:lblAlgn val="ctr"/>
        <c:lblOffset val="100"/>
        <c:noMultiLvlLbl val="0"/>
      </c:catAx>
      <c:valAx>
        <c:axId val="1317456623"/>
        <c:scaling>
          <c:orientation val="minMax"/>
          <c:min val="15000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174591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SY" dirty="0"/>
              <a:t>عدد </a:t>
            </a:r>
            <a:r>
              <a:rPr lang="ar-EG" dirty="0"/>
              <a:t>السكان</a:t>
            </a:r>
            <a:r>
              <a:rPr lang="ar-SY" dirty="0"/>
              <a:t> من عمر 18 الى 23 خلال السنوات</a:t>
            </a:r>
            <a:r>
              <a:rPr lang="ar-EG" dirty="0"/>
              <a:t> في الضفة الغربية</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Sheet1!$W$72</c:f>
              <c:strCache>
                <c:ptCount val="1"/>
                <c:pt idx="0">
                  <c:v>18</c:v>
                </c:pt>
              </c:strCache>
            </c:strRef>
          </c:tx>
          <c:spPr>
            <a:ln w="28575" cap="rnd">
              <a:solidFill>
                <a:schemeClr val="accent1">
                  <a:lumMod val="40000"/>
                  <a:lumOff val="60000"/>
                </a:schemeClr>
              </a:solidFill>
              <a:round/>
            </a:ln>
            <a:effectLst/>
          </c:spPr>
          <c:marker>
            <c:symbol val="none"/>
          </c:marker>
          <c:cat>
            <c:numRef>
              <c:f>Sheet1!$V$73:$V$76</c:f>
              <c:numCache>
                <c:formatCode>General</c:formatCode>
                <c:ptCount val="4"/>
                <c:pt idx="0">
                  <c:v>2050</c:v>
                </c:pt>
                <c:pt idx="1">
                  <c:v>2040</c:v>
                </c:pt>
                <c:pt idx="2">
                  <c:v>2030</c:v>
                </c:pt>
                <c:pt idx="3">
                  <c:v>2023</c:v>
                </c:pt>
              </c:numCache>
            </c:numRef>
          </c:cat>
          <c:val>
            <c:numRef>
              <c:f>Sheet1!$W$73:$W$76</c:f>
              <c:numCache>
                <c:formatCode>#,##0</c:formatCode>
                <c:ptCount val="4"/>
                <c:pt idx="0">
                  <c:v>136364</c:v>
                </c:pt>
                <c:pt idx="1">
                  <c:v>106201</c:v>
                </c:pt>
                <c:pt idx="2">
                  <c:v>82709</c:v>
                </c:pt>
                <c:pt idx="3">
                  <c:v>64414</c:v>
                </c:pt>
              </c:numCache>
            </c:numRef>
          </c:val>
          <c:smooth val="0"/>
          <c:extLst>
            <c:ext xmlns:c16="http://schemas.microsoft.com/office/drawing/2014/chart" uri="{C3380CC4-5D6E-409C-BE32-E72D297353CC}">
              <c16:uniqueId val="{00000000-4B46-4E95-8E0E-AE8C762ED5FF}"/>
            </c:ext>
          </c:extLst>
        </c:ser>
        <c:ser>
          <c:idx val="1"/>
          <c:order val="1"/>
          <c:tx>
            <c:strRef>
              <c:f>Sheet1!$X$72</c:f>
              <c:strCache>
                <c:ptCount val="1"/>
                <c:pt idx="0">
                  <c:v>19</c:v>
                </c:pt>
              </c:strCache>
            </c:strRef>
          </c:tx>
          <c:spPr>
            <a:ln w="28575" cap="rnd">
              <a:solidFill>
                <a:schemeClr val="accent4"/>
              </a:solidFill>
              <a:round/>
            </a:ln>
            <a:effectLst/>
          </c:spPr>
          <c:marker>
            <c:symbol val="none"/>
          </c:marker>
          <c:cat>
            <c:numRef>
              <c:f>Sheet1!$V$73:$V$76</c:f>
              <c:numCache>
                <c:formatCode>General</c:formatCode>
                <c:ptCount val="4"/>
                <c:pt idx="0">
                  <c:v>2050</c:v>
                </c:pt>
                <c:pt idx="1">
                  <c:v>2040</c:v>
                </c:pt>
                <c:pt idx="2">
                  <c:v>2030</c:v>
                </c:pt>
                <c:pt idx="3">
                  <c:v>2023</c:v>
                </c:pt>
              </c:numCache>
            </c:numRef>
          </c:cat>
          <c:val>
            <c:numRef>
              <c:f>Sheet1!$X$73:$X$76</c:f>
              <c:numCache>
                <c:formatCode>#,##0</c:formatCode>
                <c:ptCount val="4"/>
                <c:pt idx="0">
                  <c:v>134116</c:v>
                </c:pt>
                <c:pt idx="1">
                  <c:v>104450</c:v>
                </c:pt>
                <c:pt idx="2">
                  <c:v>81346</c:v>
                </c:pt>
                <c:pt idx="3">
                  <c:v>63352</c:v>
                </c:pt>
              </c:numCache>
            </c:numRef>
          </c:val>
          <c:smooth val="0"/>
          <c:extLst>
            <c:ext xmlns:c16="http://schemas.microsoft.com/office/drawing/2014/chart" uri="{C3380CC4-5D6E-409C-BE32-E72D297353CC}">
              <c16:uniqueId val="{00000001-4B46-4E95-8E0E-AE8C762ED5FF}"/>
            </c:ext>
          </c:extLst>
        </c:ser>
        <c:ser>
          <c:idx val="2"/>
          <c:order val="2"/>
          <c:tx>
            <c:strRef>
              <c:f>Sheet1!$Y$72</c:f>
              <c:strCache>
                <c:ptCount val="1"/>
                <c:pt idx="0">
                  <c:v>20</c:v>
                </c:pt>
              </c:strCache>
            </c:strRef>
          </c:tx>
          <c:spPr>
            <a:ln w="28575" cap="rnd">
              <a:solidFill>
                <a:schemeClr val="accent3"/>
              </a:solidFill>
              <a:round/>
            </a:ln>
            <a:effectLst/>
          </c:spPr>
          <c:marker>
            <c:symbol val="none"/>
          </c:marker>
          <c:cat>
            <c:numRef>
              <c:f>Sheet1!$V$73:$V$76</c:f>
              <c:numCache>
                <c:formatCode>General</c:formatCode>
                <c:ptCount val="4"/>
                <c:pt idx="0">
                  <c:v>2050</c:v>
                </c:pt>
                <c:pt idx="1">
                  <c:v>2040</c:v>
                </c:pt>
                <c:pt idx="2">
                  <c:v>2030</c:v>
                </c:pt>
                <c:pt idx="3">
                  <c:v>2023</c:v>
                </c:pt>
              </c:numCache>
            </c:numRef>
          </c:cat>
          <c:val>
            <c:numRef>
              <c:f>Sheet1!$Y$73:$Y$76</c:f>
              <c:numCache>
                <c:formatCode>#,##0</c:formatCode>
                <c:ptCount val="4"/>
                <c:pt idx="0">
                  <c:v>131881</c:v>
                </c:pt>
                <c:pt idx="1">
                  <c:v>102709</c:v>
                </c:pt>
                <c:pt idx="2">
                  <c:v>79990</c:v>
                </c:pt>
                <c:pt idx="3">
                  <c:v>62296</c:v>
                </c:pt>
              </c:numCache>
            </c:numRef>
          </c:val>
          <c:smooth val="0"/>
          <c:extLst>
            <c:ext xmlns:c16="http://schemas.microsoft.com/office/drawing/2014/chart" uri="{C3380CC4-5D6E-409C-BE32-E72D297353CC}">
              <c16:uniqueId val="{00000002-4B46-4E95-8E0E-AE8C762ED5FF}"/>
            </c:ext>
          </c:extLst>
        </c:ser>
        <c:ser>
          <c:idx val="3"/>
          <c:order val="3"/>
          <c:tx>
            <c:strRef>
              <c:f>Sheet1!$Z$72</c:f>
              <c:strCache>
                <c:ptCount val="1"/>
                <c:pt idx="0">
                  <c:v>21</c:v>
                </c:pt>
              </c:strCache>
            </c:strRef>
          </c:tx>
          <c:spPr>
            <a:ln w="28575" cap="rnd">
              <a:solidFill>
                <a:schemeClr val="tx2"/>
              </a:solidFill>
              <a:round/>
            </a:ln>
            <a:effectLst/>
          </c:spPr>
          <c:marker>
            <c:symbol val="none"/>
          </c:marker>
          <c:cat>
            <c:numRef>
              <c:f>Sheet1!$V$73:$V$76</c:f>
              <c:numCache>
                <c:formatCode>General</c:formatCode>
                <c:ptCount val="4"/>
                <c:pt idx="0">
                  <c:v>2050</c:v>
                </c:pt>
                <c:pt idx="1">
                  <c:v>2040</c:v>
                </c:pt>
                <c:pt idx="2">
                  <c:v>2030</c:v>
                </c:pt>
                <c:pt idx="3">
                  <c:v>2023</c:v>
                </c:pt>
              </c:numCache>
            </c:numRef>
          </c:cat>
          <c:val>
            <c:numRef>
              <c:f>Sheet1!$Z$73:$Z$76</c:f>
              <c:numCache>
                <c:formatCode>#,##0</c:formatCode>
                <c:ptCount val="4"/>
                <c:pt idx="0">
                  <c:v>129510</c:v>
                </c:pt>
                <c:pt idx="1">
                  <c:v>100862</c:v>
                </c:pt>
                <c:pt idx="2">
                  <c:v>78552</c:v>
                </c:pt>
                <c:pt idx="3">
                  <c:v>61176</c:v>
                </c:pt>
              </c:numCache>
            </c:numRef>
          </c:val>
          <c:smooth val="0"/>
          <c:extLst>
            <c:ext xmlns:c16="http://schemas.microsoft.com/office/drawing/2014/chart" uri="{C3380CC4-5D6E-409C-BE32-E72D297353CC}">
              <c16:uniqueId val="{00000003-4B46-4E95-8E0E-AE8C762ED5FF}"/>
            </c:ext>
          </c:extLst>
        </c:ser>
        <c:ser>
          <c:idx val="4"/>
          <c:order val="4"/>
          <c:tx>
            <c:strRef>
              <c:f>Sheet1!$AA$72</c:f>
              <c:strCache>
                <c:ptCount val="1"/>
                <c:pt idx="0">
                  <c:v>22</c:v>
                </c:pt>
              </c:strCache>
            </c:strRef>
          </c:tx>
          <c:spPr>
            <a:ln w="28575" cap="rnd">
              <a:solidFill>
                <a:schemeClr val="accent5"/>
              </a:solidFill>
              <a:round/>
            </a:ln>
            <a:effectLst/>
          </c:spPr>
          <c:marker>
            <c:symbol val="none"/>
          </c:marker>
          <c:cat>
            <c:numRef>
              <c:f>Sheet1!$V$73:$V$76</c:f>
              <c:numCache>
                <c:formatCode>General</c:formatCode>
                <c:ptCount val="4"/>
                <c:pt idx="0">
                  <c:v>2050</c:v>
                </c:pt>
                <c:pt idx="1">
                  <c:v>2040</c:v>
                </c:pt>
                <c:pt idx="2">
                  <c:v>2030</c:v>
                </c:pt>
                <c:pt idx="3">
                  <c:v>2023</c:v>
                </c:pt>
              </c:numCache>
            </c:numRef>
          </c:cat>
          <c:val>
            <c:numRef>
              <c:f>Sheet1!$AA$73:$AA$76</c:f>
              <c:numCache>
                <c:formatCode>#,##0</c:formatCode>
                <c:ptCount val="4"/>
                <c:pt idx="0">
                  <c:v>127232</c:v>
                </c:pt>
                <c:pt idx="1">
                  <c:v>99088</c:v>
                </c:pt>
                <c:pt idx="2">
                  <c:v>77170</c:v>
                </c:pt>
                <c:pt idx="3">
                  <c:v>60100</c:v>
                </c:pt>
              </c:numCache>
            </c:numRef>
          </c:val>
          <c:smooth val="0"/>
          <c:extLst>
            <c:ext xmlns:c16="http://schemas.microsoft.com/office/drawing/2014/chart" uri="{C3380CC4-5D6E-409C-BE32-E72D297353CC}">
              <c16:uniqueId val="{00000004-4B46-4E95-8E0E-AE8C762ED5FF}"/>
            </c:ext>
          </c:extLst>
        </c:ser>
        <c:ser>
          <c:idx val="5"/>
          <c:order val="5"/>
          <c:tx>
            <c:strRef>
              <c:f>Sheet1!$AB$72</c:f>
              <c:strCache>
                <c:ptCount val="1"/>
                <c:pt idx="0">
                  <c:v>23</c:v>
                </c:pt>
              </c:strCache>
            </c:strRef>
          </c:tx>
          <c:spPr>
            <a:ln w="28575" cap="rnd">
              <a:solidFill>
                <a:schemeClr val="accent6">
                  <a:lumMod val="40000"/>
                  <a:lumOff val="60000"/>
                </a:schemeClr>
              </a:solidFill>
              <a:round/>
            </a:ln>
            <a:effectLst/>
          </c:spPr>
          <c:marker>
            <c:symbol val="none"/>
          </c:marker>
          <c:cat>
            <c:numRef>
              <c:f>Sheet1!$V$73:$V$76</c:f>
              <c:numCache>
                <c:formatCode>General</c:formatCode>
                <c:ptCount val="4"/>
                <c:pt idx="0">
                  <c:v>2050</c:v>
                </c:pt>
                <c:pt idx="1">
                  <c:v>2040</c:v>
                </c:pt>
                <c:pt idx="2">
                  <c:v>2030</c:v>
                </c:pt>
                <c:pt idx="3">
                  <c:v>2023</c:v>
                </c:pt>
              </c:numCache>
            </c:numRef>
          </c:cat>
          <c:val>
            <c:numRef>
              <c:f>Sheet1!$AB$73:$AB$76</c:f>
              <c:numCache>
                <c:formatCode>#,##0</c:formatCode>
                <c:ptCount val="4"/>
                <c:pt idx="0">
                  <c:v>125415</c:v>
                </c:pt>
                <c:pt idx="1">
                  <c:v>97674</c:v>
                </c:pt>
                <c:pt idx="2">
                  <c:v>76068</c:v>
                </c:pt>
                <c:pt idx="3">
                  <c:v>59242</c:v>
                </c:pt>
              </c:numCache>
            </c:numRef>
          </c:val>
          <c:smooth val="0"/>
          <c:extLst>
            <c:ext xmlns:c16="http://schemas.microsoft.com/office/drawing/2014/chart" uri="{C3380CC4-5D6E-409C-BE32-E72D297353CC}">
              <c16:uniqueId val="{00000005-4B46-4E95-8E0E-AE8C762ED5FF}"/>
            </c:ext>
          </c:extLst>
        </c:ser>
        <c:dLbls>
          <c:showLegendKey val="0"/>
          <c:showVal val="0"/>
          <c:showCatName val="0"/>
          <c:showSerName val="0"/>
          <c:showPercent val="0"/>
          <c:showBubbleSize val="0"/>
        </c:dLbls>
        <c:smooth val="0"/>
        <c:axId val="47577727"/>
        <c:axId val="47577311"/>
      </c:lineChart>
      <c:catAx>
        <c:axId val="475777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577311"/>
        <c:crosses val="autoZero"/>
        <c:auto val="1"/>
        <c:lblAlgn val="ctr"/>
        <c:lblOffset val="100"/>
        <c:noMultiLvlLbl val="0"/>
      </c:catAx>
      <c:valAx>
        <c:axId val="47577311"/>
        <c:scaling>
          <c:orientation val="minMax"/>
          <c:min val="550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577727"/>
        <c:crosses val="autoZero"/>
        <c:crossBetween val="between"/>
        <c:majorUnit val="1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EG" sz="1400" b="0" i="0" u="none" strike="noStrike" baseline="0" dirty="0">
                <a:effectLst/>
              </a:rPr>
              <a:t>جدول التخصصات حسب برنامج اسكد و أعداد الطلبة فيها خلال السنوات في الجامعات التقليدية في فلسطين</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Sheet1!$W$170</c:f>
              <c:strCache>
                <c:ptCount val="1"/>
                <c:pt idx="0">
                  <c:v>التعليم</c:v>
                </c:pt>
              </c:strCache>
            </c:strRef>
          </c:tx>
          <c:spPr>
            <a:ln w="28575" cap="rnd">
              <a:solidFill>
                <a:schemeClr val="accent1"/>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Sheet1!$X$170:$AA$170</c:f>
              <c:numCache>
                <c:formatCode>#,##0</c:formatCode>
                <c:ptCount val="4"/>
                <c:pt idx="0">
                  <c:v>20691</c:v>
                </c:pt>
                <c:pt idx="1">
                  <c:v>18831</c:v>
                </c:pt>
                <c:pt idx="2">
                  <c:v>16968</c:v>
                </c:pt>
                <c:pt idx="3">
                  <c:v>16566</c:v>
                </c:pt>
              </c:numCache>
            </c:numRef>
          </c:val>
          <c:smooth val="0"/>
          <c:extLst>
            <c:ext xmlns:c16="http://schemas.microsoft.com/office/drawing/2014/chart" uri="{C3380CC4-5D6E-409C-BE32-E72D297353CC}">
              <c16:uniqueId val="{00000000-5C40-4720-96DD-EB6FE4C59324}"/>
            </c:ext>
          </c:extLst>
        </c:ser>
        <c:ser>
          <c:idx val="1"/>
          <c:order val="1"/>
          <c:tx>
            <c:strRef>
              <c:f>Sheet1!$W$171</c:f>
              <c:strCache>
                <c:ptCount val="1"/>
                <c:pt idx="0">
                  <c:v>الفنون و العلوم الإنسانية</c:v>
                </c:pt>
              </c:strCache>
            </c:strRef>
          </c:tx>
          <c:spPr>
            <a:ln w="28575" cap="rnd">
              <a:solidFill>
                <a:schemeClr val="accent2"/>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Sheet1!$X$171:$AA$171</c:f>
              <c:numCache>
                <c:formatCode>#,##0</c:formatCode>
                <c:ptCount val="4"/>
                <c:pt idx="0">
                  <c:v>15263</c:v>
                </c:pt>
                <c:pt idx="1">
                  <c:v>15211</c:v>
                </c:pt>
                <c:pt idx="2">
                  <c:v>14826</c:v>
                </c:pt>
                <c:pt idx="3">
                  <c:v>15807</c:v>
                </c:pt>
              </c:numCache>
            </c:numRef>
          </c:val>
          <c:smooth val="0"/>
          <c:extLst>
            <c:ext xmlns:c16="http://schemas.microsoft.com/office/drawing/2014/chart" uri="{C3380CC4-5D6E-409C-BE32-E72D297353CC}">
              <c16:uniqueId val="{00000001-5C40-4720-96DD-EB6FE4C59324}"/>
            </c:ext>
          </c:extLst>
        </c:ser>
        <c:ser>
          <c:idx val="2"/>
          <c:order val="2"/>
          <c:tx>
            <c:strRef>
              <c:f>Sheet1!$W$172</c:f>
              <c:strCache>
                <c:ptCount val="1"/>
                <c:pt idx="0">
                  <c:v>العلوم الاجتماعية و  الصحافة و الإعلام</c:v>
                </c:pt>
              </c:strCache>
            </c:strRef>
          </c:tx>
          <c:spPr>
            <a:ln w="28575" cap="rnd">
              <a:solidFill>
                <a:schemeClr val="accent3"/>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Sheet1!$X$172:$AA$172</c:f>
              <c:numCache>
                <c:formatCode>#,##0</c:formatCode>
                <c:ptCount val="4"/>
                <c:pt idx="0">
                  <c:v>10483</c:v>
                </c:pt>
                <c:pt idx="1">
                  <c:v>9799</c:v>
                </c:pt>
                <c:pt idx="2">
                  <c:v>9076</c:v>
                </c:pt>
                <c:pt idx="3">
                  <c:v>8878</c:v>
                </c:pt>
              </c:numCache>
            </c:numRef>
          </c:val>
          <c:smooth val="0"/>
          <c:extLst>
            <c:ext xmlns:c16="http://schemas.microsoft.com/office/drawing/2014/chart" uri="{C3380CC4-5D6E-409C-BE32-E72D297353CC}">
              <c16:uniqueId val="{00000002-5C40-4720-96DD-EB6FE4C59324}"/>
            </c:ext>
          </c:extLst>
        </c:ser>
        <c:ser>
          <c:idx val="3"/>
          <c:order val="3"/>
          <c:tx>
            <c:strRef>
              <c:f>Sheet1!$W$173</c:f>
              <c:strCache>
                <c:ptCount val="1"/>
                <c:pt idx="0">
                  <c:v>الأعمال و الإدارة والقانون</c:v>
                </c:pt>
              </c:strCache>
            </c:strRef>
          </c:tx>
          <c:spPr>
            <a:ln w="28575" cap="rnd">
              <a:solidFill>
                <a:schemeClr val="accent4"/>
              </a:solidFill>
              <a:round/>
              <a:headEnd w="lg" len="med"/>
            </a:ln>
            <a:effectLst/>
          </c:spPr>
          <c:marker>
            <c:symbol val="none"/>
          </c:marker>
          <c:cat>
            <c:numRef>
              <c:f>Sheet1!$X$169:$AA$169</c:f>
              <c:numCache>
                <c:formatCode>General</c:formatCode>
                <c:ptCount val="4"/>
                <c:pt idx="0">
                  <c:v>2019</c:v>
                </c:pt>
                <c:pt idx="1">
                  <c:v>2020</c:v>
                </c:pt>
                <c:pt idx="2">
                  <c:v>2021</c:v>
                </c:pt>
                <c:pt idx="3">
                  <c:v>2022</c:v>
                </c:pt>
              </c:numCache>
            </c:numRef>
          </c:cat>
          <c:val>
            <c:numRef>
              <c:f>Sheet1!$X$173:$AA$173</c:f>
              <c:numCache>
                <c:formatCode>#,##0</c:formatCode>
                <c:ptCount val="4"/>
                <c:pt idx="0">
                  <c:v>32482</c:v>
                </c:pt>
                <c:pt idx="1">
                  <c:v>33924</c:v>
                </c:pt>
                <c:pt idx="2">
                  <c:v>33177</c:v>
                </c:pt>
                <c:pt idx="3">
                  <c:v>23704</c:v>
                </c:pt>
              </c:numCache>
            </c:numRef>
          </c:val>
          <c:smooth val="0"/>
          <c:extLst>
            <c:ext xmlns:c16="http://schemas.microsoft.com/office/drawing/2014/chart" uri="{C3380CC4-5D6E-409C-BE32-E72D297353CC}">
              <c16:uniqueId val="{00000003-5C40-4720-96DD-EB6FE4C59324}"/>
            </c:ext>
          </c:extLst>
        </c:ser>
        <c:ser>
          <c:idx val="4"/>
          <c:order val="4"/>
          <c:tx>
            <c:strRef>
              <c:f>Sheet1!$W$174</c:f>
              <c:strCache>
                <c:ptCount val="1"/>
                <c:pt idx="0">
                  <c:v>العلوم الطبيعية و الرياضيات والإحصاء</c:v>
                </c:pt>
              </c:strCache>
            </c:strRef>
          </c:tx>
          <c:spPr>
            <a:ln w="28575" cap="rnd">
              <a:solidFill>
                <a:schemeClr val="accent5"/>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Sheet1!$X$174:$AA$174</c:f>
              <c:numCache>
                <c:formatCode>#,##0</c:formatCode>
                <c:ptCount val="4"/>
                <c:pt idx="0">
                  <c:v>5676</c:v>
                </c:pt>
                <c:pt idx="1">
                  <c:v>5564</c:v>
                </c:pt>
                <c:pt idx="2">
                  <c:v>5080</c:v>
                </c:pt>
                <c:pt idx="3">
                  <c:v>5423</c:v>
                </c:pt>
              </c:numCache>
            </c:numRef>
          </c:val>
          <c:smooth val="0"/>
          <c:extLst>
            <c:ext xmlns:c16="http://schemas.microsoft.com/office/drawing/2014/chart" uri="{C3380CC4-5D6E-409C-BE32-E72D297353CC}">
              <c16:uniqueId val="{00000004-5C40-4720-96DD-EB6FE4C59324}"/>
            </c:ext>
          </c:extLst>
        </c:ser>
        <c:ser>
          <c:idx val="5"/>
          <c:order val="5"/>
          <c:tx>
            <c:strRef>
              <c:f>Sheet1!$W$175</c:f>
              <c:strCache>
                <c:ptCount val="1"/>
                <c:pt idx="0">
                  <c:v>تكنولوجيا الاتصالات و المعلومات</c:v>
                </c:pt>
              </c:strCache>
            </c:strRef>
          </c:tx>
          <c:spPr>
            <a:ln w="28575" cap="rnd">
              <a:solidFill>
                <a:schemeClr val="accent6"/>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Sheet1!$X$175:$AA$175</c:f>
              <c:numCache>
                <c:formatCode>#,##0</c:formatCode>
                <c:ptCount val="4"/>
                <c:pt idx="0">
                  <c:v>6674</c:v>
                </c:pt>
                <c:pt idx="1">
                  <c:v>9087</c:v>
                </c:pt>
                <c:pt idx="2">
                  <c:v>11075</c:v>
                </c:pt>
                <c:pt idx="3">
                  <c:v>13470</c:v>
                </c:pt>
              </c:numCache>
            </c:numRef>
          </c:val>
          <c:smooth val="0"/>
          <c:extLst>
            <c:ext xmlns:c16="http://schemas.microsoft.com/office/drawing/2014/chart" uri="{C3380CC4-5D6E-409C-BE32-E72D297353CC}">
              <c16:uniqueId val="{00000005-5C40-4720-96DD-EB6FE4C59324}"/>
            </c:ext>
          </c:extLst>
        </c:ser>
        <c:ser>
          <c:idx val="6"/>
          <c:order val="6"/>
          <c:tx>
            <c:strRef>
              <c:f>Sheet1!$W$176</c:f>
              <c:strCache>
                <c:ptCount val="1"/>
                <c:pt idx="0">
                  <c:v>الهندسة و التصنيع و البناء</c:v>
                </c:pt>
              </c:strCache>
            </c:strRef>
          </c:tx>
          <c:spPr>
            <a:ln w="28575" cap="rnd">
              <a:solidFill>
                <a:schemeClr val="accent1">
                  <a:lumMod val="60000"/>
                </a:schemeClr>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Sheet1!$X$176:$AA$176</c:f>
              <c:numCache>
                <c:formatCode>#,##0</c:formatCode>
                <c:ptCount val="4"/>
                <c:pt idx="0">
                  <c:v>17003</c:v>
                </c:pt>
                <c:pt idx="1">
                  <c:v>17441</c:v>
                </c:pt>
                <c:pt idx="2">
                  <c:v>18108</c:v>
                </c:pt>
                <c:pt idx="3">
                  <c:v>17760</c:v>
                </c:pt>
              </c:numCache>
            </c:numRef>
          </c:val>
          <c:smooth val="0"/>
          <c:extLst>
            <c:ext xmlns:c16="http://schemas.microsoft.com/office/drawing/2014/chart" uri="{C3380CC4-5D6E-409C-BE32-E72D297353CC}">
              <c16:uniqueId val="{00000006-5C40-4720-96DD-EB6FE4C59324}"/>
            </c:ext>
          </c:extLst>
        </c:ser>
        <c:ser>
          <c:idx val="7"/>
          <c:order val="7"/>
          <c:tx>
            <c:strRef>
              <c:f>Sheet1!$W$177</c:f>
              <c:strCache>
                <c:ptCount val="1"/>
                <c:pt idx="0">
                  <c:v>الزراعة و الجراحة و مصائد الأسماك و البيطرة</c:v>
                </c:pt>
              </c:strCache>
            </c:strRef>
          </c:tx>
          <c:spPr>
            <a:ln w="28575" cap="rnd">
              <a:solidFill>
                <a:schemeClr val="accent6">
                  <a:lumMod val="40000"/>
                  <a:lumOff val="60000"/>
                </a:schemeClr>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Sheet1!$X$177:$AA$177</c:f>
              <c:numCache>
                <c:formatCode>#,##0</c:formatCode>
                <c:ptCount val="4"/>
                <c:pt idx="0">
                  <c:v>1065</c:v>
                </c:pt>
                <c:pt idx="1">
                  <c:v>1097</c:v>
                </c:pt>
                <c:pt idx="2">
                  <c:v>1287</c:v>
                </c:pt>
                <c:pt idx="3">
                  <c:v>1385</c:v>
                </c:pt>
              </c:numCache>
            </c:numRef>
          </c:val>
          <c:smooth val="0"/>
          <c:extLst>
            <c:ext xmlns:c16="http://schemas.microsoft.com/office/drawing/2014/chart" uri="{C3380CC4-5D6E-409C-BE32-E72D297353CC}">
              <c16:uniqueId val="{00000007-5C40-4720-96DD-EB6FE4C59324}"/>
            </c:ext>
          </c:extLst>
        </c:ser>
        <c:ser>
          <c:idx val="8"/>
          <c:order val="8"/>
          <c:tx>
            <c:strRef>
              <c:f>Sheet1!$W$178</c:f>
              <c:strCache>
                <c:ptCount val="1"/>
                <c:pt idx="0">
                  <c:v>الصحة و الرفاه</c:v>
                </c:pt>
              </c:strCache>
            </c:strRef>
          </c:tx>
          <c:spPr>
            <a:ln w="28575" cap="rnd">
              <a:solidFill>
                <a:srgbClr val="C00000"/>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Sheet1!$X$178:$AA$178</c:f>
              <c:numCache>
                <c:formatCode>#,##0</c:formatCode>
                <c:ptCount val="4"/>
                <c:pt idx="0">
                  <c:v>27991</c:v>
                </c:pt>
                <c:pt idx="1">
                  <c:v>31954</c:v>
                </c:pt>
                <c:pt idx="2">
                  <c:v>36077</c:v>
                </c:pt>
                <c:pt idx="3">
                  <c:v>41396</c:v>
                </c:pt>
              </c:numCache>
            </c:numRef>
          </c:val>
          <c:smooth val="0"/>
          <c:extLst>
            <c:ext xmlns:c16="http://schemas.microsoft.com/office/drawing/2014/chart" uri="{C3380CC4-5D6E-409C-BE32-E72D297353CC}">
              <c16:uniqueId val="{00000008-5C40-4720-96DD-EB6FE4C59324}"/>
            </c:ext>
          </c:extLst>
        </c:ser>
        <c:ser>
          <c:idx val="9"/>
          <c:order val="9"/>
          <c:tx>
            <c:strRef>
              <c:f>Sheet1!$W$179</c:f>
              <c:strCache>
                <c:ptCount val="1"/>
                <c:pt idx="0">
                  <c:v>الخدمات</c:v>
                </c:pt>
              </c:strCache>
            </c:strRef>
          </c:tx>
          <c:spPr>
            <a:ln w="28575" cap="rnd">
              <a:solidFill>
                <a:schemeClr val="accent4">
                  <a:lumMod val="60000"/>
                </a:schemeClr>
              </a:solidFill>
              <a:round/>
            </a:ln>
            <a:effectLst/>
          </c:spPr>
          <c:marker>
            <c:symbol val="none"/>
          </c:marker>
          <c:cat>
            <c:numRef>
              <c:f>Sheet1!$X$169:$AA$169</c:f>
              <c:numCache>
                <c:formatCode>General</c:formatCode>
                <c:ptCount val="4"/>
                <c:pt idx="0">
                  <c:v>2019</c:v>
                </c:pt>
                <c:pt idx="1">
                  <c:v>2020</c:v>
                </c:pt>
                <c:pt idx="2">
                  <c:v>2021</c:v>
                </c:pt>
                <c:pt idx="3">
                  <c:v>2022</c:v>
                </c:pt>
              </c:numCache>
            </c:numRef>
          </c:cat>
          <c:val>
            <c:numRef>
              <c:f>Sheet1!$X$179:$AA$179</c:f>
              <c:numCache>
                <c:formatCode>#,##0</c:formatCode>
                <c:ptCount val="4"/>
                <c:pt idx="0">
                  <c:v>1534</c:v>
                </c:pt>
                <c:pt idx="1">
                  <c:v>1494</c:v>
                </c:pt>
                <c:pt idx="2">
                  <c:v>1403</c:v>
                </c:pt>
                <c:pt idx="3">
                  <c:v>1433</c:v>
                </c:pt>
              </c:numCache>
            </c:numRef>
          </c:val>
          <c:smooth val="0"/>
          <c:extLst>
            <c:ext xmlns:c16="http://schemas.microsoft.com/office/drawing/2014/chart" uri="{C3380CC4-5D6E-409C-BE32-E72D297353CC}">
              <c16:uniqueId val="{00000009-5C40-4720-96DD-EB6FE4C59324}"/>
            </c:ext>
          </c:extLst>
        </c:ser>
        <c:dLbls>
          <c:showLegendKey val="0"/>
          <c:showVal val="0"/>
          <c:showCatName val="0"/>
          <c:showSerName val="0"/>
          <c:showPercent val="0"/>
          <c:showBubbleSize val="0"/>
        </c:dLbls>
        <c:smooth val="0"/>
        <c:axId val="1844324319"/>
        <c:axId val="1844323903"/>
      </c:lineChart>
      <c:catAx>
        <c:axId val="18443243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4323903"/>
        <c:crosses val="autoZero"/>
        <c:auto val="1"/>
        <c:lblAlgn val="ctr"/>
        <c:lblOffset val="100"/>
        <c:noMultiLvlLbl val="0"/>
      </c:catAx>
      <c:valAx>
        <c:axId val="1844323903"/>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43243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60" b="1" i="0" u="none" strike="noStrike" kern="1200" cap="all" spc="50" baseline="0">
                <a:solidFill>
                  <a:schemeClr val="tx1"/>
                </a:solidFill>
                <a:latin typeface="+mn-lt"/>
                <a:ea typeface="+mn-ea"/>
                <a:cs typeface="+mn-cs"/>
              </a:defRPr>
            </a:pPr>
            <a:r>
              <a:rPr lang="ar-EG" sz="2500" dirty="0">
                <a:solidFill>
                  <a:schemeClr val="tx1"/>
                </a:solidFill>
              </a:rPr>
              <a:t>عدد التخصصات في الجامعات الفلسطينية</a:t>
            </a:r>
            <a:r>
              <a:rPr lang="ar-SY" sz="2500" dirty="0">
                <a:solidFill>
                  <a:schemeClr val="tx1"/>
                </a:solidFill>
              </a:rPr>
              <a:t> في الضفة الغربية</a:t>
            </a:r>
            <a:endParaRPr lang="en-US" sz="2500" dirty="0">
              <a:solidFill>
                <a:schemeClr val="tx1"/>
              </a:solidFill>
            </a:endParaRPr>
          </a:p>
        </c:rich>
      </c:tx>
      <c:overlay val="0"/>
      <c:spPr>
        <a:noFill/>
        <a:ln>
          <a:noFill/>
        </a:ln>
        <a:effectLst/>
      </c:spPr>
      <c:txPr>
        <a:bodyPr rot="0" spcFirstLastPara="1" vertOverflow="ellipsis" vert="horz" wrap="square" anchor="ctr" anchorCtr="1"/>
        <a:lstStyle/>
        <a:p>
          <a:pPr>
            <a:defRPr sz="1560" b="1" i="0" u="none" strike="noStrike" kern="1200" cap="all" spc="50" baseline="0">
              <a:solidFill>
                <a:schemeClr val="tx1"/>
              </a:solidFill>
              <a:latin typeface="+mn-lt"/>
              <a:ea typeface="+mn-ea"/>
              <a:cs typeface="+mn-cs"/>
            </a:defRPr>
          </a:pPr>
          <a:endParaRPr lang="en-US"/>
        </a:p>
      </c:txPr>
    </c:title>
    <c:autoTitleDeleted val="0"/>
    <c:plotArea>
      <c:layout/>
      <c:barChart>
        <c:barDir val="bar"/>
        <c:grouping val="clustered"/>
        <c:varyColors val="1"/>
        <c:ser>
          <c:idx val="0"/>
          <c:order val="0"/>
          <c:spPr>
            <a:gradFill>
              <a:gsLst>
                <a:gs pos="100000">
                  <a:srgbClr val="6096B4"/>
                </a:gs>
                <a:gs pos="58000">
                  <a:srgbClr val="93BFCF"/>
                </a:gs>
                <a:gs pos="0">
                  <a:srgbClr val="EEE9DA"/>
                </a:gs>
              </a:gsLst>
              <a:lin ang="2700000" scaled="0"/>
            </a:gradFill>
          </c:spPr>
          <c:invertIfNegative val="1"/>
          <c:dPt>
            <c:idx val="0"/>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01-E0B9-4AC5-81D8-BB98C5024C33}"/>
              </c:ext>
            </c:extLst>
          </c:dPt>
          <c:dPt>
            <c:idx val="1"/>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03-E0B9-4AC5-81D8-BB98C5024C33}"/>
              </c:ext>
            </c:extLst>
          </c:dPt>
          <c:dPt>
            <c:idx val="2"/>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05-E0B9-4AC5-81D8-BB98C5024C33}"/>
              </c:ext>
            </c:extLst>
          </c:dPt>
          <c:dPt>
            <c:idx val="3"/>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07-E0B9-4AC5-81D8-BB98C5024C33}"/>
              </c:ext>
            </c:extLst>
          </c:dPt>
          <c:dPt>
            <c:idx val="4"/>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09-E0B9-4AC5-81D8-BB98C5024C33}"/>
              </c:ext>
            </c:extLst>
          </c:dPt>
          <c:dPt>
            <c:idx val="5"/>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0B-E0B9-4AC5-81D8-BB98C5024C33}"/>
              </c:ext>
            </c:extLst>
          </c:dPt>
          <c:dPt>
            <c:idx val="6"/>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0D-E0B9-4AC5-81D8-BB98C5024C33}"/>
              </c:ext>
            </c:extLst>
          </c:dPt>
          <c:dPt>
            <c:idx val="7"/>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0F-E0B9-4AC5-81D8-BB98C5024C33}"/>
              </c:ext>
            </c:extLst>
          </c:dPt>
          <c:dPt>
            <c:idx val="8"/>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11-E0B9-4AC5-81D8-BB98C5024C33}"/>
              </c:ext>
            </c:extLst>
          </c:dPt>
          <c:dPt>
            <c:idx val="9"/>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13-E0B9-4AC5-81D8-BB98C5024C33}"/>
              </c:ext>
            </c:extLst>
          </c:dPt>
          <c:dPt>
            <c:idx val="10"/>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15-E0B9-4AC5-81D8-BB98C5024C33}"/>
              </c:ext>
            </c:extLst>
          </c:dPt>
          <c:dPt>
            <c:idx val="11"/>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17-E0B9-4AC5-81D8-BB98C5024C33}"/>
              </c:ext>
            </c:extLst>
          </c:dPt>
          <c:dPt>
            <c:idx val="12"/>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19-E0B9-4AC5-81D8-BB98C5024C33}"/>
              </c:ext>
            </c:extLst>
          </c:dPt>
          <c:dPt>
            <c:idx val="13"/>
            <c:invertIfNegative val="1"/>
            <c:bubble3D val="0"/>
            <c:spPr>
              <a:gradFill flip="none" rotWithShape="1">
                <a:gsLst>
                  <a:gs pos="100000">
                    <a:srgbClr val="6096B4"/>
                  </a:gs>
                  <a:gs pos="58000">
                    <a:srgbClr val="93BFCF"/>
                  </a:gs>
                  <a:gs pos="0">
                    <a:srgbClr val="EEE9DA"/>
                  </a:gs>
                </a:gsLst>
                <a:lin ang="2700000" scaled="0"/>
                <a:tileRect/>
              </a:gradFill>
              <a:ln>
                <a:noFill/>
              </a:ln>
              <a:effectLst/>
            </c:spPr>
            <c:extLst>
              <c:ext xmlns:c16="http://schemas.microsoft.com/office/drawing/2014/chart" uri="{C3380CC4-5D6E-409C-BE32-E72D297353CC}">
                <c16:uniqueId val="{0000001B-E0B9-4AC5-81D8-BB98C5024C33}"/>
              </c:ext>
            </c:extLst>
          </c:dPt>
          <c:cat>
            <c:strRef>
              <c:f>Sheet1!$AN$42:$BA$42</c:f>
              <c:strCache>
                <c:ptCount val="14"/>
                <c:pt idx="0">
                  <c:v>جامععة النجاح الوطنية</c:v>
                </c:pt>
                <c:pt idx="1">
                  <c:v>جامعة بيرزيت</c:v>
                </c:pt>
                <c:pt idx="2">
                  <c:v>جامعة بولتكنك</c:v>
                </c:pt>
                <c:pt idx="3">
                  <c:v>جامعة فلسطين الأهلية</c:v>
                </c:pt>
                <c:pt idx="4">
                  <c:v>جامعة الخليل</c:v>
                </c:pt>
                <c:pt idx="5">
                  <c:v>جامعة بيت لحم</c:v>
                </c:pt>
                <c:pt idx="6">
                  <c:v>جامعة القدس </c:v>
                </c:pt>
                <c:pt idx="7">
                  <c:v>جامعة العربية المفتوحة</c:v>
                </c:pt>
                <c:pt idx="8">
                  <c:v>جامعة التقنية خضوري</c:v>
                </c:pt>
                <c:pt idx="9">
                  <c:v>الجامعة العربية الامريكية</c:v>
                </c:pt>
                <c:pt idx="10">
                  <c:v>جامعة الاستقلال</c:v>
                </c:pt>
                <c:pt idx="11">
                  <c:v>جامعة الزيتونة للعلوم و التكنولوجيا</c:v>
                </c:pt>
                <c:pt idx="12">
                  <c:v>جامعة دار الكلمة للفنون و الثقافة</c:v>
                </c:pt>
                <c:pt idx="13">
                  <c:v>جامعة نابلس التقنية</c:v>
                </c:pt>
              </c:strCache>
            </c:strRef>
          </c:cat>
          <c:val>
            <c:numRef>
              <c:f>Sheet1!$AN$43:$BA$43</c:f>
              <c:numCache>
                <c:formatCode>General</c:formatCode>
                <c:ptCount val="14"/>
                <c:pt idx="0">
                  <c:v>19</c:v>
                </c:pt>
                <c:pt idx="1">
                  <c:v>14</c:v>
                </c:pt>
                <c:pt idx="2">
                  <c:v>11</c:v>
                </c:pt>
                <c:pt idx="3">
                  <c:v>13</c:v>
                </c:pt>
                <c:pt idx="4">
                  <c:v>14</c:v>
                </c:pt>
                <c:pt idx="5">
                  <c:v>11</c:v>
                </c:pt>
                <c:pt idx="6">
                  <c:v>18</c:v>
                </c:pt>
                <c:pt idx="7">
                  <c:v>3</c:v>
                </c:pt>
                <c:pt idx="8">
                  <c:v>12</c:v>
                </c:pt>
                <c:pt idx="9">
                  <c:v>15</c:v>
                </c:pt>
                <c:pt idx="10">
                  <c:v>5</c:v>
                </c:pt>
                <c:pt idx="11">
                  <c:v>5</c:v>
                </c:pt>
                <c:pt idx="12">
                  <c:v>8</c:v>
                </c:pt>
                <c:pt idx="13">
                  <c:v>4</c:v>
                </c:pt>
              </c:numCache>
            </c:numRef>
          </c:val>
          <c:extLst>
            <c:ext xmlns:c16="http://schemas.microsoft.com/office/drawing/2014/chart" uri="{C3380CC4-5D6E-409C-BE32-E72D297353CC}">
              <c16:uniqueId val="{00000000-B778-4350-9CBC-712C71623A33}"/>
            </c:ext>
          </c:extLst>
        </c:ser>
        <c:dLbls>
          <c:showLegendKey val="0"/>
          <c:showVal val="0"/>
          <c:showCatName val="0"/>
          <c:showSerName val="0"/>
          <c:showPercent val="0"/>
          <c:showBubbleSize val="0"/>
        </c:dLbls>
        <c:gapWidth val="326"/>
        <c:overlap val="-58"/>
        <c:axId val="951543936"/>
        <c:axId val="951543520"/>
      </c:barChart>
      <c:catAx>
        <c:axId val="951543936"/>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300" b="0" i="0" u="none" strike="noStrike" kern="1200" baseline="0">
                <a:solidFill>
                  <a:schemeClr val="bg1"/>
                </a:solidFill>
                <a:latin typeface="+mn-lt"/>
                <a:ea typeface="+mn-ea"/>
                <a:cs typeface="+mn-cs"/>
              </a:defRPr>
            </a:pPr>
            <a:endParaRPr lang="en-US"/>
          </a:p>
        </c:txPr>
        <c:crossAx val="951543520"/>
        <c:crosses val="autoZero"/>
        <c:auto val="1"/>
        <c:lblAlgn val="ctr"/>
        <c:lblOffset val="100"/>
        <c:noMultiLvlLbl val="0"/>
      </c:catAx>
      <c:valAx>
        <c:axId val="951543520"/>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solidFill>
                <a:latin typeface="+mn-lt"/>
                <a:ea typeface="+mn-ea"/>
                <a:cs typeface="+mn-cs"/>
              </a:defRPr>
            </a:pPr>
            <a:endParaRPr lang="en-US"/>
          </a:p>
        </c:txPr>
        <c:crossAx val="9515439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300">
          <a:solidFill>
            <a:schemeClr val="bg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60" b="0" i="0" u="none" strike="noStrike" kern="1200" spc="0" baseline="0">
                <a:solidFill>
                  <a:schemeClr val="bg1"/>
                </a:solidFill>
                <a:latin typeface="+mn-lt"/>
                <a:ea typeface="+mn-ea"/>
                <a:cs typeface="+mn-cs"/>
              </a:defRPr>
            </a:pPr>
            <a:r>
              <a:rPr lang="ar-EG"/>
              <a:t>عدد الجامعات التي تحمل تخصص معين</a:t>
            </a:r>
            <a:endParaRPr lang="en-US"/>
          </a:p>
        </c:rich>
      </c:tx>
      <c:overlay val="0"/>
      <c:spPr>
        <a:noFill/>
        <a:ln>
          <a:noFill/>
        </a:ln>
        <a:effectLst/>
      </c:spPr>
      <c:txPr>
        <a:bodyPr rot="0" spcFirstLastPara="1" vertOverflow="ellipsis" vert="horz" wrap="square" anchor="ctr" anchorCtr="1"/>
        <a:lstStyle/>
        <a:p>
          <a:pPr>
            <a:defRPr sz="1560" b="0" i="0" u="none" strike="noStrike" kern="1200" spc="0" baseline="0">
              <a:solidFill>
                <a:schemeClr val="bg1"/>
              </a:solidFill>
              <a:latin typeface="+mn-lt"/>
              <a:ea typeface="+mn-ea"/>
              <a:cs typeface="+mn-cs"/>
            </a:defRPr>
          </a:pPr>
          <a:endParaRPr lang="en-US"/>
        </a:p>
      </c:txPr>
    </c:title>
    <c:autoTitleDeleted val="0"/>
    <c:plotArea>
      <c:layout>
        <c:manualLayout>
          <c:layoutTarget val="inner"/>
          <c:xMode val="edge"/>
          <c:yMode val="edge"/>
          <c:x val="0.20630510419451847"/>
          <c:y val="0.10329305929620648"/>
          <c:w val="0.76578313511678087"/>
          <c:h val="0.83210138549178581"/>
        </c:manualLayout>
      </c:layout>
      <c:barChart>
        <c:barDir val="bar"/>
        <c:grouping val="clustered"/>
        <c:varyColors val="0"/>
        <c:ser>
          <c:idx val="0"/>
          <c:order val="0"/>
          <c:spPr>
            <a:gradFill>
              <a:gsLst>
                <a:gs pos="100000">
                  <a:srgbClr val="6096B4"/>
                </a:gs>
                <a:gs pos="58000">
                  <a:srgbClr val="93BFCF"/>
                </a:gs>
                <a:gs pos="0">
                  <a:srgbClr val="EEE9DA"/>
                </a:gs>
              </a:gsLst>
              <a:lin ang="2700000" scaled="0"/>
            </a:gradFill>
            <a:ln>
              <a:noFill/>
            </a:ln>
            <a:effectLst/>
          </c:spPr>
          <c:invertIfNegative val="0"/>
          <c:cat>
            <c:strRef>
              <c:f>Sheet1!$AS$22:$BO$22</c:f>
              <c:strCache>
                <c:ptCount val="23"/>
                <c:pt idx="0">
                  <c:v>دراسات</c:v>
                </c:pt>
                <c:pt idx="1">
                  <c:v>اللغات</c:v>
                </c:pt>
                <c:pt idx="2">
                  <c:v>التربية</c:v>
                </c:pt>
                <c:pt idx="3">
                  <c:v>علوم تطبيقية</c:v>
                </c:pt>
                <c:pt idx="4">
                  <c:v>صيدلة</c:v>
                </c:pt>
                <c:pt idx="5">
                  <c:v>طب بيطري</c:v>
                </c:pt>
                <c:pt idx="6">
                  <c:v>اعلام</c:v>
                </c:pt>
                <c:pt idx="7">
                  <c:v>الدراسات</c:v>
                </c:pt>
                <c:pt idx="8">
                  <c:v>فندقة</c:v>
                </c:pt>
                <c:pt idx="9">
                  <c:v>الآداب</c:v>
                </c:pt>
                <c:pt idx="10">
                  <c:v>العلاج الطبيعي</c:v>
                </c:pt>
                <c:pt idx="11">
                  <c:v>تكنولوجيا</c:v>
                </c:pt>
                <c:pt idx="12">
                  <c:v>زراعة</c:v>
                </c:pt>
                <c:pt idx="13">
                  <c:v>رياضة</c:v>
                </c:pt>
                <c:pt idx="14">
                  <c:v>فنون</c:v>
                </c:pt>
                <c:pt idx="15">
                  <c:v>حقوق</c:v>
                </c:pt>
                <c:pt idx="16">
                  <c:v>شريعة</c:v>
                </c:pt>
                <c:pt idx="17">
                  <c:v>الاقتصاد و الاتصال</c:v>
                </c:pt>
                <c:pt idx="18">
                  <c:v>علوم</c:v>
                </c:pt>
                <c:pt idx="19">
                  <c:v>التمريض</c:v>
                </c:pt>
                <c:pt idx="20">
                  <c:v>طب</c:v>
                </c:pt>
                <c:pt idx="21">
                  <c:v>طب</c:v>
                </c:pt>
                <c:pt idx="22">
                  <c:v>هندسة</c:v>
                </c:pt>
              </c:strCache>
              <c:extLst/>
            </c:strRef>
          </c:cat>
          <c:val>
            <c:numRef>
              <c:f>Sheet1!$AS$24:$BO$24</c:f>
              <c:numCache>
                <c:formatCode>General</c:formatCode>
                <c:ptCount val="23"/>
                <c:pt idx="0">
                  <c:v>1</c:v>
                </c:pt>
                <c:pt idx="1">
                  <c:v>9</c:v>
                </c:pt>
                <c:pt idx="2">
                  <c:v>9</c:v>
                </c:pt>
                <c:pt idx="3">
                  <c:v>6</c:v>
                </c:pt>
                <c:pt idx="4">
                  <c:v>6</c:v>
                </c:pt>
                <c:pt idx="5">
                  <c:v>1</c:v>
                </c:pt>
                <c:pt idx="6">
                  <c:v>8</c:v>
                </c:pt>
                <c:pt idx="7">
                  <c:v>8</c:v>
                </c:pt>
                <c:pt idx="8">
                  <c:v>4</c:v>
                </c:pt>
                <c:pt idx="9">
                  <c:v>8</c:v>
                </c:pt>
                <c:pt idx="10">
                  <c:v>5</c:v>
                </c:pt>
                <c:pt idx="11">
                  <c:v>12</c:v>
                </c:pt>
                <c:pt idx="12">
                  <c:v>4</c:v>
                </c:pt>
                <c:pt idx="13">
                  <c:v>7</c:v>
                </c:pt>
                <c:pt idx="14">
                  <c:v>5</c:v>
                </c:pt>
                <c:pt idx="15">
                  <c:v>7</c:v>
                </c:pt>
                <c:pt idx="16">
                  <c:v>5</c:v>
                </c:pt>
                <c:pt idx="17">
                  <c:v>13</c:v>
                </c:pt>
                <c:pt idx="18">
                  <c:v>9</c:v>
                </c:pt>
                <c:pt idx="19">
                  <c:v>9</c:v>
                </c:pt>
                <c:pt idx="20">
                  <c:v>2</c:v>
                </c:pt>
                <c:pt idx="21">
                  <c:v>4</c:v>
                </c:pt>
                <c:pt idx="22">
                  <c:v>10</c:v>
                </c:pt>
              </c:numCache>
            </c:numRef>
          </c:val>
          <c:extLst>
            <c:ext xmlns:c16="http://schemas.microsoft.com/office/drawing/2014/chart" uri="{C3380CC4-5D6E-409C-BE32-E72D297353CC}">
              <c16:uniqueId val="{00000000-7FB5-4AB0-8E05-2312BE324D6A}"/>
            </c:ext>
          </c:extLst>
        </c:ser>
        <c:dLbls>
          <c:showLegendKey val="0"/>
          <c:showVal val="0"/>
          <c:showCatName val="0"/>
          <c:showSerName val="0"/>
          <c:showPercent val="0"/>
          <c:showBubbleSize val="0"/>
        </c:dLbls>
        <c:gapWidth val="182"/>
        <c:axId val="995370016"/>
        <c:axId val="995372096"/>
      </c:barChart>
      <c:catAx>
        <c:axId val="995370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bg1"/>
                </a:solidFill>
                <a:latin typeface="+mn-lt"/>
                <a:ea typeface="+mn-ea"/>
                <a:cs typeface="+mn-cs"/>
              </a:defRPr>
            </a:pPr>
            <a:endParaRPr lang="en-US"/>
          </a:p>
        </c:txPr>
        <c:crossAx val="995372096"/>
        <c:crosses val="autoZero"/>
        <c:auto val="1"/>
        <c:lblAlgn val="ctr"/>
        <c:lblOffset val="100"/>
        <c:noMultiLvlLbl val="0"/>
      </c:catAx>
      <c:valAx>
        <c:axId val="9953720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bg1"/>
                </a:solidFill>
                <a:latin typeface="+mn-lt"/>
                <a:ea typeface="+mn-ea"/>
                <a:cs typeface="+mn-cs"/>
              </a:defRPr>
            </a:pPr>
            <a:endParaRPr lang="en-US"/>
          </a:p>
        </c:txPr>
        <c:crossAx val="995370016"/>
        <c:crosses val="autoZero"/>
        <c:crossBetween val="between"/>
      </c:valAx>
      <c:spPr>
        <a:noFill/>
        <a:ln>
          <a:noFill/>
        </a:ln>
        <a:effectLst/>
      </c:spPr>
    </c:plotArea>
    <c:plotVisOnly val="1"/>
    <c:dispBlanksAs val="gap"/>
    <c:showDLblsOverMax val="0"/>
  </c:chart>
  <c:spPr>
    <a:noFill/>
    <a:ln>
      <a:noFill/>
    </a:ln>
    <a:effectLst/>
  </c:spPr>
  <c:txPr>
    <a:bodyPr/>
    <a:lstStyle/>
    <a:p>
      <a:pPr>
        <a:defRPr sz="1300">
          <a:solidFill>
            <a:schemeClr val="bg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DE439D-CA39-4FF9-94CE-22A185D53929}" type="datetimeFigureOut">
              <a:rPr lang="en-US" smtClean="0"/>
              <a:t>6/20/2023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093185-5187-4835-873E-BE77BF7AC74F}" type="slidenum">
              <a:rPr lang="en-US" smtClean="0"/>
              <a:t>‹#›</a:t>
            </a:fld>
            <a:endParaRPr lang="en-US"/>
          </a:p>
        </p:txBody>
      </p:sp>
    </p:spTree>
    <p:extLst>
      <p:ext uri="{BB962C8B-B14F-4D97-AF65-F5344CB8AC3E}">
        <p14:creationId xmlns:p14="http://schemas.microsoft.com/office/powerpoint/2010/main" val="358167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093185-5187-4835-873E-BE77BF7AC74F}" type="slidenum">
              <a:rPr lang="en-US" smtClean="0"/>
              <a:t>1</a:t>
            </a:fld>
            <a:endParaRPr lang="en-US"/>
          </a:p>
        </p:txBody>
      </p:sp>
    </p:spTree>
    <p:extLst>
      <p:ext uri="{BB962C8B-B14F-4D97-AF65-F5344CB8AC3E}">
        <p14:creationId xmlns:p14="http://schemas.microsoft.com/office/powerpoint/2010/main" val="422950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F87AE-AA40-4B60-B137-B57003523F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224C09-C756-4013-8B41-1E79C3C526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7B9BE68-0455-432C-9097-DF6BDCD1AA29}"/>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5" name="Footer Placeholder 4">
            <a:extLst>
              <a:ext uri="{FF2B5EF4-FFF2-40B4-BE49-F238E27FC236}">
                <a16:creationId xmlns:a16="http://schemas.microsoft.com/office/drawing/2014/main" id="{3816AE80-298C-4413-8C59-0F4FFC55A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43842D-8729-492D-9ADF-0C8159A7BC9F}"/>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2474974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5536F-FA46-43B2-A1F3-C2555D9B42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A33085-E95F-4DF0-9C90-91AD458154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8F89FB-CC04-4735-A5E8-EE6256044BAF}"/>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5" name="Footer Placeholder 4">
            <a:extLst>
              <a:ext uri="{FF2B5EF4-FFF2-40B4-BE49-F238E27FC236}">
                <a16:creationId xmlns:a16="http://schemas.microsoft.com/office/drawing/2014/main" id="{66DDB2D0-3E2A-4715-B353-AC65A28E72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B2A7F3-65C1-4065-BE23-35AEF9CB5EAA}"/>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342035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6761A0-C969-428E-AA5F-440A68547B5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259BC5-EA47-40A0-B5F7-7CEC708ED46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2BA0CD-60A7-4B88-B3D7-37266C3F8550}"/>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5" name="Footer Placeholder 4">
            <a:extLst>
              <a:ext uri="{FF2B5EF4-FFF2-40B4-BE49-F238E27FC236}">
                <a16:creationId xmlns:a16="http://schemas.microsoft.com/office/drawing/2014/main" id="{518FDE92-6DA7-406D-A974-60CA526E6C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A043E0-426C-44DE-B5AA-9BD8FF931586}"/>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1694914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0A0E-EF5B-4B92-888E-B75959CB3D8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9F1212A-8377-499F-9853-F559A1DAA1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380B38-A467-4515-9A78-8A5ABC09CFA7}"/>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5" name="Footer Placeholder 4">
            <a:extLst>
              <a:ext uri="{FF2B5EF4-FFF2-40B4-BE49-F238E27FC236}">
                <a16:creationId xmlns:a16="http://schemas.microsoft.com/office/drawing/2014/main" id="{F21D640C-1DBB-4045-AFD3-D0FEE0F14D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75619A-1AB4-4EA9-9172-926BBFCB1BB5}"/>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2469686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77945-C75F-45BD-BA07-ED3975C0C2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2BD91D3-E95C-46DF-90CF-0F5ED4FFC9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CF3E50-D8C1-4D76-B853-99A6869B1C0A}"/>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5" name="Footer Placeholder 4">
            <a:extLst>
              <a:ext uri="{FF2B5EF4-FFF2-40B4-BE49-F238E27FC236}">
                <a16:creationId xmlns:a16="http://schemas.microsoft.com/office/drawing/2014/main" id="{E134D659-D667-4F1E-A487-6A913E27F9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4B4AE5-7324-4BB3-BEEB-537CDC330A9A}"/>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2779811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9FCEB-DD3D-4658-BF9B-C212F0AD2B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4381B9-E57F-485C-A1E8-1B18E859A1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2A84846-0B78-449B-8B64-F77343D3ABE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198172E-75B4-484C-9912-0028B5A1F21E}"/>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6" name="Footer Placeholder 5">
            <a:extLst>
              <a:ext uri="{FF2B5EF4-FFF2-40B4-BE49-F238E27FC236}">
                <a16:creationId xmlns:a16="http://schemas.microsoft.com/office/drawing/2014/main" id="{4C253811-B56B-4A82-B94E-A75469382B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B43FB3-0246-49F2-BC08-4CD0F91A4A86}"/>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1791036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B1399-FA82-4CE6-AE43-BBF18268B4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6AD5DAC-413C-4580-AB82-1C15B4F781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B3DA08-E771-4523-8A92-847A58EF351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BD86FEA-2AFA-4CC9-89B3-27366F587E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62543A-CFDA-4239-8172-2D26C8BAFCA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6FD9EB6-B190-4915-94BC-5DA9C8472204}"/>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8" name="Footer Placeholder 7">
            <a:extLst>
              <a:ext uri="{FF2B5EF4-FFF2-40B4-BE49-F238E27FC236}">
                <a16:creationId xmlns:a16="http://schemas.microsoft.com/office/drawing/2014/main" id="{04C546F9-C385-4197-AD69-938822500C8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688C9-6132-4EE8-AB27-633C1ACF2022}"/>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472523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66C26-6603-46F3-B925-CEDCDA1550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A8BB9FE-D33B-4519-A595-7B77A678CF64}"/>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4" name="Footer Placeholder 3">
            <a:extLst>
              <a:ext uri="{FF2B5EF4-FFF2-40B4-BE49-F238E27FC236}">
                <a16:creationId xmlns:a16="http://schemas.microsoft.com/office/drawing/2014/main" id="{5E2A4297-1B71-4F29-8F32-B5F84852B6B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453C87-34E8-42EC-B684-BCD1C0894553}"/>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217167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072474-76F5-4BFB-A7F8-EFE79ECF4A50}"/>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3" name="Footer Placeholder 2">
            <a:extLst>
              <a:ext uri="{FF2B5EF4-FFF2-40B4-BE49-F238E27FC236}">
                <a16:creationId xmlns:a16="http://schemas.microsoft.com/office/drawing/2014/main" id="{8457C8B6-ADEF-49D2-ABC3-DA269D16DF2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59250F-968A-4B41-B287-1EB5E95D03C9}"/>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1405402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4DC24-AAD3-4135-B891-4A1CF4C373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5CD3AF-5593-4BED-A60B-BDED6E2F0D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010FFFC-081D-406C-9A9A-C638B224F9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D927B8C-D7E9-4F50-BC5D-C9D31A7B4F1F}"/>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6" name="Footer Placeholder 5">
            <a:extLst>
              <a:ext uri="{FF2B5EF4-FFF2-40B4-BE49-F238E27FC236}">
                <a16:creationId xmlns:a16="http://schemas.microsoft.com/office/drawing/2014/main" id="{B3580FED-16C5-4E74-BD05-72770ADA7A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813A8F-18B0-4436-909C-F8591715F0D9}"/>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2295304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DF148-B4F9-444C-AC0D-A9A27069E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DAC3C6A-1CA1-4894-90D5-B871908A90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C8780B4-9F7E-4A82-83C7-17FDFE0825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211AF5-D2A7-4BB7-A299-EB75C7FBD239}"/>
              </a:ext>
            </a:extLst>
          </p:cNvPr>
          <p:cNvSpPr>
            <a:spLocks noGrp="1"/>
          </p:cNvSpPr>
          <p:nvPr>
            <p:ph type="dt" sz="half" idx="10"/>
          </p:nvPr>
        </p:nvSpPr>
        <p:spPr/>
        <p:txBody>
          <a:bodyPr/>
          <a:lstStyle/>
          <a:p>
            <a:fld id="{FB305F28-3617-449B-B81D-9F6CE41723BF}" type="datetimeFigureOut">
              <a:rPr lang="en-US" smtClean="0"/>
              <a:t>6/20/2023</a:t>
            </a:fld>
            <a:endParaRPr lang="en-US"/>
          </a:p>
        </p:txBody>
      </p:sp>
      <p:sp>
        <p:nvSpPr>
          <p:cNvPr id="6" name="Footer Placeholder 5">
            <a:extLst>
              <a:ext uri="{FF2B5EF4-FFF2-40B4-BE49-F238E27FC236}">
                <a16:creationId xmlns:a16="http://schemas.microsoft.com/office/drawing/2014/main" id="{138DC259-3D31-4CB7-9EE7-AF7CFD0427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227369-FE0B-4B0F-A90C-4E5F272B854B}"/>
              </a:ext>
            </a:extLst>
          </p:cNvPr>
          <p:cNvSpPr>
            <a:spLocks noGrp="1"/>
          </p:cNvSpPr>
          <p:nvPr>
            <p:ph type="sldNum" sz="quarter" idx="12"/>
          </p:nvPr>
        </p:nvSpPr>
        <p:spPr/>
        <p:txBody>
          <a:bodyPr/>
          <a:lstStyle/>
          <a:p>
            <a:fld id="{88E71C50-3467-407F-B245-A1DD89DC8E56}" type="slidenum">
              <a:rPr lang="en-US" smtClean="0"/>
              <a:t>‹#›</a:t>
            </a:fld>
            <a:endParaRPr lang="en-US"/>
          </a:p>
        </p:txBody>
      </p:sp>
    </p:spTree>
    <p:extLst>
      <p:ext uri="{BB962C8B-B14F-4D97-AF65-F5344CB8AC3E}">
        <p14:creationId xmlns:p14="http://schemas.microsoft.com/office/powerpoint/2010/main" val="709399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101EF9-84A3-4969-86B7-3A1DB0D70C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B71BDE-5AA4-498C-AD0C-A1EBB43414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B67CD8-27F7-4F9E-97A3-17CCF26D77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305F28-3617-449B-B81D-9F6CE41723BF}" type="datetimeFigureOut">
              <a:rPr lang="en-US" smtClean="0"/>
              <a:t>6/20/2023</a:t>
            </a:fld>
            <a:endParaRPr lang="en-US"/>
          </a:p>
        </p:txBody>
      </p:sp>
      <p:sp>
        <p:nvSpPr>
          <p:cNvPr id="5" name="Footer Placeholder 4">
            <a:extLst>
              <a:ext uri="{FF2B5EF4-FFF2-40B4-BE49-F238E27FC236}">
                <a16:creationId xmlns:a16="http://schemas.microsoft.com/office/drawing/2014/main" id="{7D35E9A8-8FCC-4E12-93DE-03778DF14B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04673F9-EF45-4A59-A5EA-174ED14D51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71C50-3467-407F-B245-A1DD89DC8E56}" type="slidenum">
              <a:rPr lang="en-US" smtClean="0"/>
              <a:t>‹#›</a:t>
            </a:fld>
            <a:endParaRPr lang="en-US"/>
          </a:p>
        </p:txBody>
      </p:sp>
    </p:spTree>
    <p:extLst>
      <p:ext uri="{BB962C8B-B14F-4D97-AF65-F5344CB8AC3E}">
        <p14:creationId xmlns:p14="http://schemas.microsoft.com/office/powerpoint/2010/main" val="1402857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3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1.png"/><Relationship Id="rId4" Type="http://schemas.openxmlformats.org/officeDocument/2006/relationships/image" Target="../media/image20.jpeg"/></Relationships>
</file>

<file path=ppt/slides/_rels/slide3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8.png"/><Relationship Id="rId4" Type="http://schemas.openxmlformats.org/officeDocument/2006/relationships/image" Target="../media/image22.jpeg"/></Relationships>
</file>

<file path=ppt/slides/_rels/slide3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8.png"/><Relationship Id="rId4" Type="http://schemas.openxmlformats.org/officeDocument/2006/relationships/image" Target="../media/image24.jpeg"/></Relationships>
</file>

<file path=ppt/slides/_rels/slide3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26.jpeg"/></Relationships>
</file>

<file path=ppt/slides/_rels/slide3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5E0A6B6-E534-4D21-AC4D-BACEB8F6EB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AB35C16-FFA7-489D-A9A9-A3D5B12EAD9B}"/>
              </a:ext>
            </a:extLst>
          </p:cNvPr>
          <p:cNvSpPr>
            <a:spLocks noGrp="1"/>
          </p:cNvSpPr>
          <p:nvPr>
            <p:ph type="ctrTitle"/>
          </p:nvPr>
        </p:nvSpPr>
        <p:spPr>
          <a:xfrm>
            <a:off x="621101" y="2051871"/>
            <a:ext cx="6804005" cy="2457290"/>
          </a:xfrm>
        </p:spPr>
        <p:txBody>
          <a:bodyPr>
            <a:normAutofit fontScale="90000"/>
          </a:bodyPr>
          <a:lstStyle/>
          <a:p>
            <a:pPr algn="r"/>
            <a:r>
              <a:rPr lang="ar-EG" dirty="0">
                <a:latin typeface="Calibri" panose="020F0502020204030204" pitchFamily="34" charset="0"/>
                <a:ea typeface="Calibri" panose="020F0502020204030204" pitchFamily="34" charset="0"/>
                <a:cs typeface="Calibri" panose="020F0502020204030204" pitchFamily="34" charset="0"/>
              </a:rPr>
              <a:t>المخطط الوطني</a:t>
            </a:r>
            <a:br>
              <a:rPr lang="ar-EG" dirty="0">
                <a:latin typeface="Calibri" panose="020F0502020204030204" pitchFamily="34" charset="0"/>
                <a:ea typeface="Calibri" panose="020F0502020204030204" pitchFamily="34" charset="0"/>
                <a:cs typeface="Calibri" panose="020F0502020204030204" pitchFamily="34" charset="0"/>
              </a:rPr>
            </a:br>
            <a:r>
              <a:rPr lang="ar-EG" dirty="0">
                <a:latin typeface="Calibri" panose="020F0502020204030204" pitchFamily="34" charset="0"/>
                <a:ea typeface="Calibri" panose="020F0502020204030204" pitchFamily="34" charset="0"/>
                <a:cs typeface="Calibri" panose="020F0502020204030204" pitchFamily="34" charset="0"/>
              </a:rPr>
              <a:t>    المكاني لقطاع التعليم</a:t>
            </a:r>
            <a:br>
              <a:rPr lang="ar-EG" dirty="0">
                <a:latin typeface="Calibri" panose="020F0502020204030204" pitchFamily="34" charset="0"/>
                <a:ea typeface="Calibri" panose="020F0502020204030204" pitchFamily="34" charset="0"/>
                <a:cs typeface="Calibri" panose="020F0502020204030204" pitchFamily="34" charset="0"/>
              </a:rPr>
            </a:br>
            <a:r>
              <a:rPr lang="ar-EG" dirty="0">
                <a:latin typeface="Calibri" panose="020F0502020204030204" pitchFamily="34" charset="0"/>
                <a:ea typeface="Calibri" panose="020F0502020204030204" pitchFamily="34" charset="0"/>
                <a:cs typeface="Calibri" panose="020F0502020204030204" pitchFamily="34" charset="0"/>
              </a:rPr>
              <a:t>       العالي في الضفة الغربية</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143989D-557C-4F76-91A8-49DDE59A58FE}"/>
              </a:ext>
            </a:extLst>
          </p:cNvPr>
          <p:cNvSpPr>
            <a:spLocks noGrp="1"/>
          </p:cNvSpPr>
          <p:nvPr>
            <p:ph type="subTitle" idx="1"/>
          </p:nvPr>
        </p:nvSpPr>
        <p:spPr>
          <a:xfrm>
            <a:off x="362309" y="5355169"/>
            <a:ext cx="5909094" cy="1103312"/>
          </a:xfrm>
        </p:spPr>
        <p:txBody>
          <a:bodyPr/>
          <a:lstStyle/>
          <a:p>
            <a:r>
              <a:rPr lang="ar-EG" dirty="0">
                <a:latin typeface="Calibri" panose="020F0502020204030204" pitchFamily="34" charset="0"/>
                <a:ea typeface="Calibri" panose="020F0502020204030204" pitchFamily="34" charset="0"/>
                <a:cs typeface="Calibri" panose="020F0502020204030204" pitchFamily="34" charset="0"/>
              </a:rPr>
              <a:t>اعداد الطالب: قيس عليوي</a:t>
            </a:r>
          </a:p>
          <a:p>
            <a:r>
              <a:rPr lang="ar-EG" dirty="0">
                <a:latin typeface="Calibri" panose="020F0502020204030204" pitchFamily="34" charset="0"/>
                <a:ea typeface="Calibri" panose="020F0502020204030204" pitchFamily="34" charset="0"/>
                <a:cs typeface="Calibri" panose="020F0502020204030204" pitchFamily="34" charset="0"/>
              </a:rPr>
              <a:t>اشراف: د.علي عبد الحميد</a:t>
            </a:r>
            <a:r>
              <a:rPr lang="ar-SY" dirty="0">
                <a:latin typeface="Calibri" panose="020F0502020204030204" pitchFamily="34" charset="0"/>
                <a:ea typeface="Calibri" panose="020F0502020204030204" pitchFamily="34" charset="0"/>
                <a:cs typeface="Calibri" panose="020F0502020204030204" pitchFamily="34" charset="0"/>
              </a:rPr>
              <a:t> </a:t>
            </a:r>
            <a:r>
              <a:rPr lang="ar-EG" dirty="0">
                <a:latin typeface="Calibri" panose="020F0502020204030204" pitchFamily="34" charset="0"/>
                <a:ea typeface="Calibri" panose="020F0502020204030204" pitchFamily="34" charset="0"/>
                <a:cs typeface="Calibri" panose="020F0502020204030204" pitchFamily="34" charset="0"/>
              </a:rPr>
              <a:t>\ د.زهراء زواوي</a:t>
            </a:r>
            <a:endParaRPr lang="en-US" dirty="0">
              <a:latin typeface="Calibri" panose="020F0502020204030204" pitchFamily="34" charset="0"/>
              <a:ea typeface="Calibri" panose="020F0502020204030204" pitchFamily="34" charset="0"/>
              <a:cs typeface="Calibri" panose="020F0502020204030204" pitchFamily="34" charset="0"/>
            </a:endParaRPr>
          </a:p>
        </p:txBody>
      </p:sp>
      <p:pic>
        <p:nvPicPr>
          <p:cNvPr id="4" name="Picture 2">
            <a:extLst>
              <a:ext uri="{FF2B5EF4-FFF2-40B4-BE49-F238E27FC236}">
                <a16:creationId xmlns:a16="http://schemas.microsoft.com/office/drawing/2014/main" id="{3C89AFA4-F575-4FC5-BA92-FB840915BB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320" y="172528"/>
            <a:ext cx="1403822" cy="140382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May be an image of map and text">
            <a:extLst>
              <a:ext uri="{FF2B5EF4-FFF2-40B4-BE49-F238E27FC236}">
                <a16:creationId xmlns:a16="http://schemas.microsoft.com/office/drawing/2014/main" id="{6C779981-4BDA-4D46-B71D-E9716C432292}"/>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48964" y1="71484" x2="64503" y2="60596"/>
                        <a14:foregroundMark x1="64503" y1="60596" x2="70304" y2="52832"/>
                        <a14:foregroundMark x1="70304" y1="52832" x2="72514" y2="35791"/>
                        <a14:foregroundMark x1="64296" y1="33105" x2="54903" y2="56836"/>
                        <a14:foregroundMark x1="54903" y1="56836" x2="46409" y2="65332"/>
                        <a14:foregroundMark x1="46409" y1="65332" x2="43370" y2="66553"/>
                        <a14:foregroundMark x1="55041" y1="62695" x2="64848" y2="51172"/>
                        <a14:foregroundMark x1="64848" y1="51172" x2="64986" y2="40137"/>
                        <a14:foregroundMark x1="72169" y1="37402" x2="72652" y2="51953"/>
                        <a14:foregroundMark x1="72652" y1="51953" x2="68577" y2="59180"/>
                        <a14:foregroundMark x1="68577" y1="59180" x2="50691" y2="72363"/>
                        <a14:foregroundMark x1="52279" y1="72217" x2="69682" y2="53662"/>
                        <a14:foregroundMark x1="69682" y1="53662" x2="74448" y2="45459"/>
                        <a14:foregroundMark x1="74448" y1="45459" x2="72652" y2="56836"/>
                        <a14:foregroundMark x1="72652" y1="56836" x2="67058" y2="64063"/>
                        <a14:foregroundMark x1="67058" y1="64063" x2="53384" y2="72754"/>
                        <a14:foregroundMark x1="53384" y1="72754" x2="49102" y2="73828"/>
                        <a14:foregroundMark x1="69061" y1="41846" x2="74378" y2="34961"/>
                        <a14:foregroundMark x1="74378" y1="34961" x2="75622" y2="49023"/>
                        <a14:foregroundMark x1="75622" y1="49023" x2="65193" y2="67871"/>
                        <a14:foregroundMark x1="65193" y1="67871" x2="56630" y2="72607"/>
                        <a14:foregroundMark x1="56630" y1="72607" x2="43715" y2="70215"/>
                        <a14:foregroundMark x1="43715" y1="70215" x2="43439" y2="56250"/>
                        <a14:foregroundMark x1="43439" y1="56250" x2="65677" y2="31738"/>
                        <a14:foregroundMark x1="65677" y1="31738" x2="75483" y2="33936"/>
                        <a14:foregroundMark x1="47376" y1="28027" x2="70856" y2="24805"/>
                        <a14:foregroundMark x1="70856" y1="24805" x2="82182" y2="29395"/>
                        <a14:foregroundMark x1="82182" y1="29395" x2="82459" y2="37061"/>
                        <a14:foregroundMark x1="82459" y1="37061" x2="71271" y2="64697"/>
                        <a14:foregroundMark x1="71271" y1="64697" x2="63260" y2="72607"/>
                        <a14:foregroundMark x1="63260" y1="72607" x2="50622" y2="75537"/>
                        <a14:foregroundMark x1="50622" y1="75537" x2="38467" y2="72754"/>
                        <a14:foregroundMark x1="38467" y1="72754" x2="23826" y2="53906"/>
                        <a14:foregroundMark x1="23826" y1="53906" x2="24724" y2="31934"/>
                        <a14:foregroundMark x1="24724" y1="31934" x2="28867" y2="23828"/>
                        <a14:foregroundMark x1="28867" y1="23828" x2="46685" y2="21289"/>
                        <a14:foregroundMark x1="46685" y1="21289" x2="65401" y2="26563"/>
                        <a14:foregroundMark x1="33425" y1="24219" x2="52762" y2="18994"/>
                        <a14:foregroundMark x1="52762" y1="18994" x2="56837" y2="22217"/>
                        <a14:foregroundMark x1="50691" y1="22705" x2="32182" y2="28809"/>
                        <a14:foregroundMark x1="32182" y1="28809" x2="55939" y2="27490"/>
                        <a14:foregroundMark x1="55939" y1="27490" x2="51934" y2="20361"/>
                      </a14:backgroundRemoval>
                    </a14:imgEffect>
                  </a14:imgLayer>
                </a14:imgProps>
              </a:ext>
              <a:ext uri="{28A0092B-C50C-407E-A947-70E740481C1C}">
                <a14:useLocalDpi xmlns:a14="http://schemas.microsoft.com/office/drawing/2010/main" val="0"/>
              </a:ext>
            </a:extLst>
          </a:blip>
          <a:srcRect l="21139" t="17539" r="16611" b="23854"/>
          <a:stretch/>
        </p:blipFill>
        <p:spPr bwMode="auto">
          <a:xfrm>
            <a:off x="6745856" y="90453"/>
            <a:ext cx="1177378" cy="1567971"/>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000666DB-4D48-4F01-820D-0939A76D3DE8}"/>
              </a:ext>
            </a:extLst>
          </p:cNvPr>
          <p:cNvSpPr txBox="1">
            <a:spLocks/>
          </p:cNvSpPr>
          <p:nvPr/>
        </p:nvSpPr>
        <p:spPr>
          <a:xfrm>
            <a:off x="1835142" y="450055"/>
            <a:ext cx="4910714" cy="110331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ar-EG" sz="2000" dirty="0">
                <a:latin typeface="Calibri" panose="020F0502020204030204" pitchFamily="34" charset="0"/>
                <a:ea typeface="Calibri" panose="020F0502020204030204" pitchFamily="34" charset="0"/>
                <a:cs typeface="Calibri" panose="020F0502020204030204" pitchFamily="34" charset="0"/>
              </a:rPr>
              <a:t>جامعة النجاح الوطنية</a:t>
            </a:r>
          </a:p>
          <a:p>
            <a:r>
              <a:rPr lang="ar-EG" sz="2000" dirty="0">
                <a:latin typeface="Calibri" panose="020F0502020204030204" pitchFamily="34" charset="0"/>
                <a:ea typeface="Calibri" panose="020F0502020204030204" pitchFamily="34" charset="0"/>
                <a:cs typeface="Calibri" panose="020F0502020204030204" pitchFamily="34" charset="0"/>
              </a:rPr>
              <a:t>كلية الهندسة، هندسة تخطيط وتكنولوجيا المدن</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34105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9AEC9A5-D109-4BEF-98A8-822F14BB8569}"/>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pic>
        <p:nvPicPr>
          <p:cNvPr id="7" name="Picture 6">
            <a:extLst>
              <a:ext uri="{FF2B5EF4-FFF2-40B4-BE49-F238E27FC236}">
                <a16:creationId xmlns:a16="http://schemas.microsoft.com/office/drawing/2014/main" id="{3EC1E888-4F65-4309-B390-FB94D9D1C488}"/>
              </a:ext>
            </a:extLst>
          </p:cNvPr>
          <p:cNvPicPr>
            <a:picLocks noChangeAspect="1"/>
          </p:cNvPicPr>
          <p:nvPr/>
        </p:nvPicPr>
        <p:blipFill rotWithShape="1">
          <a:blip r:embed="rId4">
            <a:extLst>
              <a:ext uri="{28A0092B-C50C-407E-A947-70E740481C1C}">
                <a14:useLocalDpi xmlns:a14="http://schemas.microsoft.com/office/drawing/2010/main" val="0"/>
              </a:ext>
            </a:extLst>
          </a:blip>
          <a:srcRect r="28957"/>
          <a:stretch/>
        </p:blipFill>
        <p:spPr>
          <a:xfrm>
            <a:off x="0" y="0"/>
            <a:ext cx="6891863" cy="6858000"/>
          </a:xfrm>
          <a:prstGeom prst="rect">
            <a:avLst/>
          </a:prstGeom>
        </p:spPr>
      </p:pic>
      <p:sp>
        <p:nvSpPr>
          <p:cNvPr id="11" name="Title 1">
            <a:extLst>
              <a:ext uri="{FF2B5EF4-FFF2-40B4-BE49-F238E27FC236}">
                <a16:creationId xmlns:a16="http://schemas.microsoft.com/office/drawing/2014/main" id="{0580C99C-00E1-4F95-83AD-8E371B68A3A3}"/>
              </a:ext>
            </a:extLst>
          </p:cNvPr>
          <p:cNvSpPr txBox="1">
            <a:spLocks/>
          </p:cNvSpPr>
          <p:nvPr/>
        </p:nvSpPr>
        <p:spPr>
          <a:xfrm>
            <a:off x="7322147" y="2661616"/>
            <a:ext cx="4439569" cy="2437444"/>
          </a:xfrm>
          <a:prstGeom prst="rect">
            <a:avLst/>
          </a:prstGeom>
        </p:spPr>
        <p:txBody>
          <a:bodyPr vert="horz" lIns="91440" tIns="45720" rIns="91440" bIns="45720" rtlCol="0">
            <a:normAutofit/>
          </a:bodyPr>
          <a:lstStyle>
            <a:defPPr>
              <a:defRPr lang="en-US"/>
            </a:defPPr>
            <a:lvl1pPr indent="0" algn="ctr" rtl="1">
              <a:lnSpc>
                <a:spcPct val="90000"/>
              </a:lnSpc>
              <a:spcBef>
                <a:spcPts val="1000"/>
              </a:spcBef>
              <a:buFont typeface="Arial" panose="020B0604020202020204" pitchFamily="34" charset="0"/>
              <a:buNone/>
              <a:defRPr sz="30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dirty="0">
                <a:solidFill>
                  <a:schemeClr val="bg1"/>
                </a:solidFill>
              </a:rPr>
              <a:t>توزيع الجغرافي للجامعات في الضفة الغربية، بحيث تشهد الجامعات توزيع مكاني عشوائي، وذلك يعود الى غياب التخطيط سابقاً في الضفة الغربية.</a:t>
            </a:r>
          </a:p>
        </p:txBody>
      </p:sp>
      <p:pic>
        <p:nvPicPr>
          <p:cNvPr id="5" name="Picture 4">
            <a:extLst>
              <a:ext uri="{FF2B5EF4-FFF2-40B4-BE49-F238E27FC236}">
                <a16:creationId xmlns:a16="http://schemas.microsoft.com/office/drawing/2014/main" id="{FFBA22E6-2672-45D0-BB67-A5CDCCC93E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4386" y="1134533"/>
            <a:ext cx="983362" cy="1413933"/>
          </a:xfrm>
          <a:prstGeom prst="rect">
            <a:avLst/>
          </a:prstGeom>
        </p:spPr>
      </p:pic>
      <p:sp>
        <p:nvSpPr>
          <p:cNvPr id="8" name="Rectangle 7">
            <a:extLst>
              <a:ext uri="{FF2B5EF4-FFF2-40B4-BE49-F238E27FC236}">
                <a16:creationId xmlns:a16="http://schemas.microsoft.com/office/drawing/2014/main" id="{5E7BA281-2198-4B7A-B8F5-6B513813E51D}"/>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24689EEA-D448-44C3-AD2D-49BF5060A1A0}"/>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تعريف عن الجامعات</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C0F19F0A-ECC8-4244-BD8F-A8DABE119115}"/>
              </a:ext>
            </a:extLst>
          </p:cNvPr>
          <p:cNvSpPr/>
          <p:nvPr/>
        </p:nvSpPr>
        <p:spPr>
          <a:xfrm>
            <a:off x="9541933" y="698812"/>
            <a:ext cx="2565445"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3" name="Title 1">
            <a:extLst>
              <a:ext uri="{FF2B5EF4-FFF2-40B4-BE49-F238E27FC236}">
                <a16:creationId xmlns:a16="http://schemas.microsoft.com/office/drawing/2014/main" id="{90AA8FD7-F54C-4484-A968-F8255673C77D}"/>
              </a:ext>
            </a:extLst>
          </p:cNvPr>
          <p:cNvSpPr txBox="1">
            <a:spLocks/>
          </p:cNvSpPr>
          <p:nvPr/>
        </p:nvSpPr>
        <p:spPr>
          <a:xfrm>
            <a:off x="9541933" y="635312"/>
            <a:ext cx="2520179"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1"/>
            <a:r>
              <a:rPr lang="ar-EG" sz="2000" b="1" dirty="0">
                <a:latin typeface="Calibri" panose="020F0502020204030204" pitchFamily="34" charset="0"/>
                <a:ea typeface="Calibri" panose="020F0502020204030204" pitchFamily="34" charset="0"/>
                <a:cs typeface="Calibri" panose="020F0502020204030204" pitchFamily="34" charset="0"/>
              </a:rPr>
              <a:t>الموقع الجغرافي للجامعات</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pic>
        <p:nvPicPr>
          <p:cNvPr id="12" name="Picture 11">
            <a:extLst>
              <a:ext uri="{FF2B5EF4-FFF2-40B4-BE49-F238E27FC236}">
                <a16:creationId xmlns:a16="http://schemas.microsoft.com/office/drawing/2014/main" id="{63B34A33-81D6-4D6B-8136-5322EA9DC54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9426" y="3323491"/>
            <a:ext cx="1690380" cy="1257771"/>
          </a:xfrm>
          <a:prstGeom prst="rect">
            <a:avLst/>
          </a:prstGeom>
        </p:spPr>
      </p:pic>
    </p:spTree>
    <p:extLst>
      <p:ext uri="{BB962C8B-B14F-4D97-AF65-F5344CB8AC3E}">
        <p14:creationId xmlns:p14="http://schemas.microsoft.com/office/powerpoint/2010/main" val="398346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E868595-E5CD-486E-B2C9-55518504432D}"/>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pic>
        <p:nvPicPr>
          <p:cNvPr id="11" name="Picture 10">
            <a:extLst>
              <a:ext uri="{FF2B5EF4-FFF2-40B4-BE49-F238E27FC236}">
                <a16:creationId xmlns:a16="http://schemas.microsoft.com/office/drawing/2014/main" id="{2B2B8703-7803-4717-8D4A-A4AF323FEDAA}"/>
              </a:ext>
            </a:extLst>
          </p:cNvPr>
          <p:cNvPicPr>
            <a:picLocks noChangeAspect="1"/>
          </p:cNvPicPr>
          <p:nvPr/>
        </p:nvPicPr>
        <p:blipFill rotWithShape="1">
          <a:blip r:embed="rId4">
            <a:extLst>
              <a:ext uri="{28A0092B-C50C-407E-A947-70E740481C1C}">
                <a14:useLocalDpi xmlns:a14="http://schemas.microsoft.com/office/drawing/2010/main" val="0"/>
              </a:ext>
            </a:extLst>
          </a:blip>
          <a:srcRect r="29219"/>
          <a:stretch/>
        </p:blipFill>
        <p:spPr>
          <a:xfrm>
            <a:off x="0" y="0"/>
            <a:ext cx="6866467" cy="6858000"/>
          </a:xfrm>
          <a:prstGeom prst="rect">
            <a:avLst/>
          </a:prstGeom>
        </p:spPr>
      </p:pic>
      <p:sp>
        <p:nvSpPr>
          <p:cNvPr id="6" name="Title 1">
            <a:extLst>
              <a:ext uri="{FF2B5EF4-FFF2-40B4-BE49-F238E27FC236}">
                <a16:creationId xmlns:a16="http://schemas.microsoft.com/office/drawing/2014/main" id="{59E3AAB7-FA0B-4914-AA37-70BFDD438780}"/>
              </a:ext>
            </a:extLst>
          </p:cNvPr>
          <p:cNvSpPr txBox="1">
            <a:spLocks/>
          </p:cNvSpPr>
          <p:nvPr/>
        </p:nvSpPr>
        <p:spPr>
          <a:xfrm>
            <a:off x="6305934" y="2210278"/>
            <a:ext cx="4439569" cy="24374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dirty="0"/>
          </a:p>
        </p:txBody>
      </p:sp>
      <p:sp>
        <p:nvSpPr>
          <p:cNvPr id="7" name="Title 1">
            <a:extLst>
              <a:ext uri="{FF2B5EF4-FFF2-40B4-BE49-F238E27FC236}">
                <a16:creationId xmlns:a16="http://schemas.microsoft.com/office/drawing/2014/main" id="{535E8244-560E-4B67-BC59-D4014489FD17}"/>
              </a:ext>
            </a:extLst>
          </p:cNvPr>
          <p:cNvSpPr txBox="1">
            <a:spLocks/>
          </p:cNvSpPr>
          <p:nvPr/>
        </p:nvSpPr>
        <p:spPr>
          <a:xfrm>
            <a:off x="7385256" y="1756659"/>
            <a:ext cx="4439569" cy="4257279"/>
          </a:xfrm>
          <a:prstGeom prst="rect">
            <a:avLst/>
          </a:prstGeom>
        </p:spPr>
        <p:txBody>
          <a:bodyPr vert="horz" lIns="91440" tIns="45720" rIns="91440" bIns="45720" rtlCol="0">
            <a:noAutofit/>
          </a:bodyPr>
          <a:lstStyle>
            <a:defPPr>
              <a:defRPr lang="en-US"/>
            </a:defPPr>
            <a:lvl1pPr indent="0" algn="ctr" rtl="1">
              <a:lnSpc>
                <a:spcPct val="90000"/>
              </a:lnSpc>
              <a:spcBef>
                <a:spcPts val="1000"/>
              </a:spcBef>
              <a:buFont typeface="Arial" panose="020B0604020202020204" pitchFamily="34" charset="0"/>
              <a:buNone/>
              <a:defRPr sz="30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dirty="0">
                <a:solidFill>
                  <a:schemeClr val="bg1"/>
                </a:solidFill>
              </a:rPr>
              <a:t>يعاني سكان الضفة الغربية من صعوبات في التنقل والذهاب الى الجامعات الخاصة بهم وذلك بسبب الظروف الراهنة بسبب الاحتلال الإسرائيلي في فلسطين، وأيضاً يعود اختيار الطلاب مؤسسة تعليمية بعيدة عن المنطقة التي يقطنون بها امر يدل على عدم التوزيع الصحيح في قطاع التعليم العالي.</a:t>
            </a:r>
            <a:endParaRPr lang="en-US" dirty="0">
              <a:solidFill>
                <a:schemeClr val="bg1"/>
              </a:solidFill>
            </a:endParaRPr>
          </a:p>
        </p:txBody>
      </p:sp>
      <p:pic>
        <p:nvPicPr>
          <p:cNvPr id="3" name="Picture 2">
            <a:extLst>
              <a:ext uri="{FF2B5EF4-FFF2-40B4-BE49-F238E27FC236}">
                <a16:creationId xmlns:a16="http://schemas.microsoft.com/office/drawing/2014/main" id="{97B83BF5-6CB2-4F48-A821-46EB2D75D1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4386" y="1134533"/>
            <a:ext cx="983362" cy="1413933"/>
          </a:xfrm>
          <a:prstGeom prst="rect">
            <a:avLst/>
          </a:prstGeom>
        </p:spPr>
      </p:pic>
      <p:sp>
        <p:nvSpPr>
          <p:cNvPr id="8" name="Rectangle 7">
            <a:extLst>
              <a:ext uri="{FF2B5EF4-FFF2-40B4-BE49-F238E27FC236}">
                <a16:creationId xmlns:a16="http://schemas.microsoft.com/office/drawing/2014/main" id="{18DF4DD8-A6E4-4FB8-A364-85AB5BD07CDF}"/>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15D59BE2-1C92-42A0-8FBF-8ABFEF07B054}"/>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تعريف عن الجامعات</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C39F0A31-3B55-420C-92BA-43B6DB0305C5}"/>
              </a:ext>
            </a:extLst>
          </p:cNvPr>
          <p:cNvSpPr/>
          <p:nvPr/>
        </p:nvSpPr>
        <p:spPr>
          <a:xfrm>
            <a:off x="9330267" y="698812"/>
            <a:ext cx="2777111"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3" name="Title 1">
            <a:extLst>
              <a:ext uri="{FF2B5EF4-FFF2-40B4-BE49-F238E27FC236}">
                <a16:creationId xmlns:a16="http://schemas.microsoft.com/office/drawing/2014/main" id="{757AA2B1-3A05-4376-8A83-7F485284C1AF}"/>
              </a:ext>
            </a:extLst>
          </p:cNvPr>
          <p:cNvSpPr txBox="1">
            <a:spLocks/>
          </p:cNvSpPr>
          <p:nvPr/>
        </p:nvSpPr>
        <p:spPr>
          <a:xfrm>
            <a:off x="9330266" y="667062"/>
            <a:ext cx="2731845"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1"/>
            <a:r>
              <a:rPr lang="ar-EG" sz="2000" b="1" dirty="0">
                <a:latin typeface="Calibri" panose="020F0502020204030204" pitchFamily="34" charset="0"/>
                <a:ea typeface="Calibri" panose="020F0502020204030204" pitchFamily="34" charset="0"/>
                <a:cs typeface="Calibri" panose="020F0502020204030204" pitchFamily="34" charset="0"/>
              </a:rPr>
              <a:t>سهولة الوصول الى الجامعات</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1544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5D293F1-39C1-42B2-8649-12741A149DC7}"/>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pic>
        <p:nvPicPr>
          <p:cNvPr id="3" name="Picture 2">
            <a:extLst>
              <a:ext uri="{FF2B5EF4-FFF2-40B4-BE49-F238E27FC236}">
                <a16:creationId xmlns:a16="http://schemas.microsoft.com/office/drawing/2014/main" id="{9B892550-587F-4AF6-AFB3-679A811389E7}"/>
              </a:ext>
            </a:extLst>
          </p:cNvPr>
          <p:cNvPicPr>
            <a:picLocks noChangeAspect="1"/>
          </p:cNvPicPr>
          <p:nvPr/>
        </p:nvPicPr>
        <p:blipFill rotWithShape="1">
          <a:blip r:embed="rId4">
            <a:extLst>
              <a:ext uri="{28A0092B-C50C-407E-A947-70E740481C1C}">
                <a14:useLocalDpi xmlns:a14="http://schemas.microsoft.com/office/drawing/2010/main" val="0"/>
              </a:ext>
            </a:extLst>
          </a:blip>
          <a:srcRect r="29045"/>
          <a:stretch/>
        </p:blipFill>
        <p:spPr>
          <a:xfrm>
            <a:off x="-1" y="0"/>
            <a:ext cx="6883401" cy="6858000"/>
          </a:xfrm>
          <a:prstGeom prst="rect">
            <a:avLst/>
          </a:prstGeom>
        </p:spPr>
      </p:pic>
      <p:pic>
        <p:nvPicPr>
          <p:cNvPr id="6" name="Picture 5">
            <a:extLst>
              <a:ext uri="{FF2B5EF4-FFF2-40B4-BE49-F238E27FC236}">
                <a16:creationId xmlns:a16="http://schemas.microsoft.com/office/drawing/2014/main" id="{D7B539AF-B894-44A3-ACE7-CF0633A196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4386" y="1134533"/>
            <a:ext cx="983362" cy="1413933"/>
          </a:xfrm>
          <a:prstGeom prst="rect">
            <a:avLst/>
          </a:prstGeom>
        </p:spPr>
      </p:pic>
      <p:sp>
        <p:nvSpPr>
          <p:cNvPr id="9" name="Rectangle 8">
            <a:extLst>
              <a:ext uri="{FF2B5EF4-FFF2-40B4-BE49-F238E27FC236}">
                <a16:creationId xmlns:a16="http://schemas.microsoft.com/office/drawing/2014/main" id="{D5392DD5-5403-4B51-9947-B7C71CBED331}"/>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0" name="Title 1">
            <a:extLst>
              <a:ext uri="{FF2B5EF4-FFF2-40B4-BE49-F238E27FC236}">
                <a16:creationId xmlns:a16="http://schemas.microsoft.com/office/drawing/2014/main" id="{71211E08-6014-4C38-831E-9423D85E6BFA}"/>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تعريف عن الجامعات</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8409753E-ECC4-4F80-ADD9-D326B4ADB69F}"/>
              </a:ext>
            </a:extLst>
          </p:cNvPr>
          <p:cNvSpPr/>
          <p:nvPr/>
        </p:nvSpPr>
        <p:spPr>
          <a:xfrm>
            <a:off x="9000067" y="698812"/>
            <a:ext cx="3107311"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2" name="Title 1">
            <a:extLst>
              <a:ext uri="{FF2B5EF4-FFF2-40B4-BE49-F238E27FC236}">
                <a16:creationId xmlns:a16="http://schemas.microsoft.com/office/drawing/2014/main" id="{65ABD347-F321-4B4A-ABD1-80DFDA50AB4A}"/>
              </a:ext>
            </a:extLst>
          </p:cNvPr>
          <p:cNvSpPr txBox="1">
            <a:spLocks/>
          </p:cNvSpPr>
          <p:nvPr/>
        </p:nvSpPr>
        <p:spPr>
          <a:xfrm>
            <a:off x="9000067" y="667062"/>
            <a:ext cx="3062044" cy="372534"/>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1"/>
            <a:r>
              <a:rPr lang="ar-EG" sz="2000" b="1" dirty="0">
                <a:latin typeface="Calibri" panose="020F0502020204030204" pitchFamily="34" charset="0"/>
                <a:ea typeface="Calibri" panose="020F0502020204030204" pitchFamily="34" charset="0"/>
                <a:cs typeface="Calibri" panose="020F0502020204030204" pitchFamily="34" charset="0"/>
              </a:rPr>
              <a:t>علاقة المنطقة المبنية مع الجامعات</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3" name="Title 1">
            <a:extLst>
              <a:ext uri="{FF2B5EF4-FFF2-40B4-BE49-F238E27FC236}">
                <a16:creationId xmlns:a16="http://schemas.microsoft.com/office/drawing/2014/main" id="{9D6F89B5-9C9B-4874-9163-A841CB93F9E7}"/>
              </a:ext>
            </a:extLst>
          </p:cNvPr>
          <p:cNvSpPr txBox="1">
            <a:spLocks/>
          </p:cNvSpPr>
          <p:nvPr/>
        </p:nvSpPr>
        <p:spPr>
          <a:xfrm>
            <a:off x="7396831" y="1914921"/>
            <a:ext cx="4439569" cy="4107810"/>
          </a:xfrm>
          <a:prstGeom prst="rect">
            <a:avLst/>
          </a:prstGeom>
        </p:spPr>
        <p:txBody>
          <a:bodyPr vert="horz" lIns="91440" tIns="45720" rIns="91440" bIns="45720" rtlCol="0">
            <a:noAutofit/>
          </a:bodyPr>
          <a:lstStyle>
            <a:defPPr>
              <a:defRPr lang="en-US"/>
            </a:defPPr>
            <a:lvl1pPr indent="0" algn="ctr" rtl="1">
              <a:lnSpc>
                <a:spcPct val="90000"/>
              </a:lnSpc>
              <a:spcBef>
                <a:spcPts val="1000"/>
              </a:spcBef>
              <a:buFont typeface="Arial" panose="020B0604020202020204" pitchFamily="34" charset="0"/>
              <a:buNone/>
              <a:defRPr sz="30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dirty="0">
                <a:solidFill>
                  <a:schemeClr val="bg1"/>
                </a:solidFill>
              </a:rPr>
              <a:t>تدل هذه الخارطة على ان معظم جامعات الضفة الغربية تقع ضمن مراكز المدن التي تعتبر اكثر المناطق كثافة سكانية في الضفة الغربية، وذلك يعود الى ان المؤسسات التعليمية هي مهمة وهي من الأمور الأهم في تحريك الاقتصاد الفلسطيني، بحيث تقوم بسحب التطور باتجاهها</a:t>
            </a:r>
            <a:endParaRPr lang="en-US" dirty="0">
              <a:solidFill>
                <a:schemeClr val="bg1"/>
              </a:solidFill>
            </a:endParaRPr>
          </a:p>
        </p:txBody>
      </p:sp>
    </p:spTree>
    <p:extLst>
      <p:ext uri="{BB962C8B-B14F-4D97-AF65-F5344CB8AC3E}">
        <p14:creationId xmlns:p14="http://schemas.microsoft.com/office/powerpoint/2010/main" val="295396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05685C4-5AF8-4C48-A97B-795B3184C6DC}"/>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55000" contrast="-5000"/>
                    </a14:imgEffect>
                  </a14:imgLayer>
                </a14:imgProps>
              </a:ext>
              <a:ext uri="{28A0092B-C50C-407E-A947-70E740481C1C}">
                <a14:useLocalDpi xmlns:a14="http://schemas.microsoft.com/office/drawing/2010/main" val="0"/>
              </a:ext>
            </a:extLst>
          </a:blip>
          <a:srcRect r="11319"/>
          <a:stretch/>
        </p:blipFill>
        <p:spPr>
          <a:xfrm>
            <a:off x="0" y="0"/>
            <a:ext cx="12192000" cy="6857999"/>
          </a:xfrm>
          <a:prstGeom prst="rect">
            <a:avLst/>
          </a:prstGeom>
        </p:spPr>
      </p:pic>
      <p:pic>
        <p:nvPicPr>
          <p:cNvPr id="9" name="Picture 8">
            <a:extLst>
              <a:ext uri="{FF2B5EF4-FFF2-40B4-BE49-F238E27FC236}">
                <a16:creationId xmlns:a16="http://schemas.microsoft.com/office/drawing/2014/main" id="{863DAFC9-562F-47F8-8BA4-AFCDB75450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521" y="1091446"/>
            <a:ext cx="9170957" cy="4675108"/>
          </a:xfrm>
          <a:prstGeom prst="rect">
            <a:avLst/>
          </a:prstGeom>
        </p:spPr>
      </p:pic>
      <p:sp>
        <p:nvSpPr>
          <p:cNvPr id="2" name="Title 1">
            <a:extLst>
              <a:ext uri="{FF2B5EF4-FFF2-40B4-BE49-F238E27FC236}">
                <a16:creationId xmlns:a16="http://schemas.microsoft.com/office/drawing/2014/main" id="{6AB35C16-FFA7-489D-A9A9-A3D5B12EAD9B}"/>
              </a:ext>
            </a:extLst>
          </p:cNvPr>
          <p:cNvSpPr>
            <a:spLocks noGrp="1"/>
          </p:cNvSpPr>
          <p:nvPr>
            <p:ph type="ctrTitle"/>
          </p:nvPr>
        </p:nvSpPr>
        <p:spPr>
          <a:xfrm>
            <a:off x="4408690" y="2683939"/>
            <a:ext cx="3374618" cy="1490120"/>
          </a:xfrm>
        </p:spPr>
        <p:txBody>
          <a:bodyPr>
            <a:noAutofit/>
          </a:bodyPr>
          <a:lstStyle/>
          <a:p>
            <a:r>
              <a:rPr lang="ar-EG" sz="10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10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Picture 9">
            <a:extLst>
              <a:ext uri="{FF2B5EF4-FFF2-40B4-BE49-F238E27FC236}">
                <a16:creationId xmlns:a16="http://schemas.microsoft.com/office/drawing/2014/main" id="{32A0C60B-984F-4A50-9156-D1DBFDF6B5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991081">
            <a:off x="704487" y="-115373"/>
            <a:ext cx="3543300" cy="3543300"/>
          </a:xfrm>
          <a:prstGeom prst="rect">
            <a:avLst/>
          </a:prstGeom>
        </p:spPr>
      </p:pic>
    </p:spTree>
    <p:extLst>
      <p:ext uri="{BB962C8B-B14F-4D97-AF65-F5344CB8AC3E}">
        <p14:creationId xmlns:p14="http://schemas.microsoft.com/office/powerpoint/2010/main" val="2755866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551A70E6-C605-4037-9336-9798D326906C}"/>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55000" contrast="-5000"/>
                    </a14:imgEffect>
                  </a14:imgLayer>
                </a14:imgProps>
              </a:ext>
              <a:ext uri="{28A0092B-C50C-407E-A947-70E740481C1C}">
                <a14:useLocalDpi xmlns:a14="http://schemas.microsoft.com/office/drawing/2010/main" val="0"/>
              </a:ext>
            </a:extLst>
          </a:blip>
          <a:srcRect r="11319"/>
          <a:stretch/>
        </p:blipFill>
        <p:spPr>
          <a:xfrm>
            <a:off x="28448" y="0"/>
            <a:ext cx="12163552" cy="6857999"/>
          </a:xfrm>
          <a:prstGeom prst="rect">
            <a:avLst/>
          </a:prstGeom>
        </p:spPr>
      </p:pic>
      <p:pic>
        <p:nvPicPr>
          <p:cNvPr id="4" name="Picture 3">
            <a:extLst>
              <a:ext uri="{FF2B5EF4-FFF2-40B4-BE49-F238E27FC236}">
                <a16:creationId xmlns:a16="http://schemas.microsoft.com/office/drawing/2014/main" id="{08DEAE8E-68E2-40DC-B420-21BAD5C793B2}"/>
              </a:ext>
            </a:extLst>
          </p:cNvPr>
          <p:cNvPicPr>
            <a:picLocks noChangeAspect="1"/>
          </p:cNvPicPr>
          <p:nvPr/>
        </p:nvPicPr>
        <p:blipFill rotWithShape="1">
          <a:blip r:embed="rId4">
            <a:extLst>
              <a:ext uri="{28A0092B-C50C-407E-A947-70E740481C1C}">
                <a14:useLocalDpi xmlns:a14="http://schemas.microsoft.com/office/drawing/2010/main" val="0"/>
              </a:ext>
            </a:extLst>
          </a:blip>
          <a:srcRect r="29045"/>
          <a:stretch/>
        </p:blipFill>
        <p:spPr>
          <a:xfrm>
            <a:off x="0" y="0"/>
            <a:ext cx="6883400" cy="6858000"/>
          </a:xfrm>
          <a:prstGeom prst="rect">
            <a:avLst/>
          </a:prstGeom>
        </p:spPr>
      </p:pic>
      <p:graphicFrame>
        <p:nvGraphicFramePr>
          <p:cNvPr id="7" name="Table 6">
            <a:extLst>
              <a:ext uri="{FF2B5EF4-FFF2-40B4-BE49-F238E27FC236}">
                <a16:creationId xmlns:a16="http://schemas.microsoft.com/office/drawing/2014/main" id="{0EBDCAFB-3D66-486C-8C16-C5E047CA33B3}"/>
              </a:ext>
            </a:extLst>
          </p:cNvPr>
          <p:cNvGraphicFramePr>
            <a:graphicFrameLocks noGrp="1"/>
          </p:cNvGraphicFramePr>
          <p:nvPr>
            <p:extLst>
              <p:ext uri="{D42A27DB-BD31-4B8C-83A1-F6EECF244321}">
                <p14:modId xmlns:p14="http://schemas.microsoft.com/office/powerpoint/2010/main" val="3020224736"/>
              </p:ext>
            </p:extLst>
          </p:nvPr>
        </p:nvGraphicFramePr>
        <p:xfrm>
          <a:off x="7049886" y="1416873"/>
          <a:ext cx="4936067" cy="5414610"/>
        </p:xfrm>
        <a:graphic>
          <a:graphicData uri="http://schemas.openxmlformats.org/drawingml/2006/table">
            <a:tbl>
              <a:tblPr>
                <a:tableStyleId>{5C22544A-7EE6-4342-B048-85BDC9FD1C3A}</a:tableStyleId>
              </a:tblPr>
              <a:tblGrid>
                <a:gridCol w="1066800">
                  <a:extLst>
                    <a:ext uri="{9D8B030D-6E8A-4147-A177-3AD203B41FA5}">
                      <a16:colId xmlns:a16="http://schemas.microsoft.com/office/drawing/2014/main" val="483098181"/>
                    </a:ext>
                  </a:extLst>
                </a:gridCol>
                <a:gridCol w="1972734">
                  <a:extLst>
                    <a:ext uri="{9D8B030D-6E8A-4147-A177-3AD203B41FA5}">
                      <a16:colId xmlns:a16="http://schemas.microsoft.com/office/drawing/2014/main" val="2650312016"/>
                    </a:ext>
                  </a:extLst>
                </a:gridCol>
                <a:gridCol w="1896533">
                  <a:extLst>
                    <a:ext uri="{9D8B030D-6E8A-4147-A177-3AD203B41FA5}">
                      <a16:colId xmlns:a16="http://schemas.microsoft.com/office/drawing/2014/main" val="736366732"/>
                    </a:ext>
                  </a:extLst>
                </a:gridCol>
              </a:tblGrid>
              <a:tr h="256492">
                <a:tc>
                  <a:txBody>
                    <a:bodyPr/>
                    <a:lstStyle/>
                    <a:p>
                      <a:pPr algn="ctr" rtl="1" fontAlgn="b"/>
                      <a:r>
                        <a:rPr lang="ar-EG" sz="1500" b="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عدد الطلاب</a:t>
                      </a:r>
                      <a:endParaRPr lang="ar-EG" sz="15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6096B4"/>
                    </a:solidFill>
                  </a:tcPr>
                </a:tc>
                <a:tc>
                  <a:txBody>
                    <a:bodyPr/>
                    <a:lstStyle/>
                    <a:p>
                      <a:pPr algn="ctr" rtl="1" fontAlgn="b"/>
                      <a:r>
                        <a:rPr lang="ar-EG" sz="15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تصنيف الجامعة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6096B4"/>
                    </a:solidFill>
                  </a:tcPr>
                </a:tc>
                <a:tc>
                  <a:txBody>
                    <a:bodyPr/>
                    <a:lstStyle/>
                    <a:p>
                      <a:pPr algn="ctr" rtl="1" fontAlgn="b"/>
                      <a:r>
                        <a:rPr lang="ar-EG" sz="1500" b="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الجامعة</a:t>
                      </a:r>
                      <a:endParaRPr lang="ar-EG" sz="15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6096B4"/>
                    </a:solidFill>
                  </a:tcPr>
                </a:tc>
                <a:extLst>
                  <a:ext uri="{0D108BD9-81ED-4DB2-BD59-A6C34878D82A}">
                    <a16:rowId xmlns:a16="http://schemas.microsoft.com/office/drawing/2014/main" val="2566611412"/>
                  </a:ext>
                </a:extLst>
              </a:tr>
              <a:tr h="135402">
                <a:tc>
                  <a:txBody>
                    <a:bodyPr/>
                    <a:lstStyle/>
                    <a:p>
                      <a:pPr algn="ctr" fontAlgn="b"/>
                      <a:r>
                        <a:rPr lang="en-US"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24,000</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معظم التخصصات</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النجاح</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extLst>
                  <a:ext uri="{0D108BD9-81ED-4DB2-BD59-A6C34878D82A}">
                    <a16:rowId xmlns:a16="http://schemas.microsoft.com/office/drawing/2014/main" val="1610472026"/>
                  </a:ext>
                </a:extLst>
              </a:tr>
              <a:tr h="110637">
                <a:tc>
                  <a:txBody>
                    <a:bodyPr/>
                    <a:lstStyle/>
                    <a:p>
                      <a:pPr algn="ctr" fontAlgn="b"/>
                      <a:r>
                        <a:rPr lang="en-US"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14,743 </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معظم التخصصات</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بيرزيت</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extLst>
                  <a:ext uri="{0D108BD9-81ED-4DB2-BD59-A6C34878D82A}">
                    <a16:rowId xmlns:a16="http://schemas.microsoft.com/office/drawing/2014/main" val="2675786207"/>
                  </a:ext>
                </a:extLst>
              </a:tr>
              <a:tr h="138636">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6,377</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معظم التخصصات</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بولتكنك</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extLst>
                  <a:ext uri="{0D108BD9-81ED-4DB2-BD59-A6C34878D82A}">
                    <a16:rowId xmlns:a16="http://schemas.microsoft.com/office/drawing/2014/main" val="2864650510"/>
                  </a:ext>
                </a:extLst>
              </a:tr>
              <a:tr h="148471">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3,087</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تخصصات ادبية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فلسطين الأهلية</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extLst>
                  <a:ext uri="{0D108BD9-81ED-4DB2-BD59-A6C34878D82A}">
                    <a16:rowId xmlns:a16="http://schemas.microsoft.com/office/drawing/2014/main" val="3990789649"/>
                  </a:ext>
                </a:extLst>
              </a:tr>
              <a:tr h="171379">
                <a:tc>
                  <a:txBody>
                    <a:bodyPr/>
                    <a:lstStyle/>
                    <a:p>
                      <a:pPr algn="ctr" rtl="1" fontAlgn="b"/>
                      <a:r>
                        <a:rPr lang="en-US"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10,112</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تخصصات ادبية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الخليل</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extLst>
                  <a:ext uri="{0D108BD9-81ED-4DB2-BD59-A6C34878D82A}">
                    <a16:rowId xmlns:a16="http://schemas.microsoft.com/office/drawing/2014/main" val="3692241849"/>
                  </a:ext>
                </a:extLst>
              </a:tr>
              <a:tr h="198148">
                <a:tc>
                  <a:txBody>
                    <a:bodyPr/>
                    <a:lstStyle/>
                    <a:p>
                      <a:pPr algn="ctr" rtl="1" fontAlgn="b"/>
                      <a:r>
                        <a:rPr lang="en-US"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3,298</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ذات تخصصات نادرة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بيت لحم</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extLst>
                  <a:ext uri="{0D108BD9-81ED-4DB2-BD59-A6C34878D82A}">
                    <a16:rowId xmlns:a16="http://schemas.microsoft.com/office/drawing/2014/main" val="1080165714"/>
                  </a:ext>
                </a:extLst>
              </a:tr>
              <a:tr h="174116">
                <a:tc>
                  <a:txBody>
                    <a:bodyPr/>
                    <a:lstStyle/>
                    <a:p>
                      <a:pPr algn="ctr" rtl="1" fontAlgn="b"/>
                      <a:r>
                        <a:rPr lang="en-US"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12,480</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معظم التخصصات</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القدس </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extLst>
                  <a:ext uri="{0D108BD9-81ED-4DB2-BD59-A6C34878D82A}">
                    <a16:rowId xmlns:a16="http://schemas.microsoft.com/office/drawing/2014/main" val="1319779864"/>
                  </a:ext>
                </a:extLst>
              </a:tr>
              <a:tr h="243218">
                <a:tc>
                  <a:txBody>
                    <a:bodyPr/>
                    <a:lstStyle/>
                    <a:p>
                      <a:pPr algn="ctr" rtl="1" fontAlgn="b"/>
                      <a:r>
                        <a:rPr lang="en-US"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12,428</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تخصصات تقنية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التقنية خضوري</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extLst>
                  <a:ext uri="{0D108BD9-81ED-4DB2-BD59-A6C34878D82A}">
                    <a16:rowId xmlns:a16="http://schemas.microsoft.com/office/drawing/2014/main" val="3233988986"/>
                  </a:ext>
                </a:extLst>
              </a:tr>
              <a:tr h="90010">
                <a:tc>
                  <a:txBody>
                    <a:bodyPr/>
                    <a:lstStyle/>
                    <a:p>
                      <a:pPr algn="ctr" rtl="1" fontAlgn="b"/>
                      <a:r>
                        <a:rPr lang="en-US"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11,051</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معظم التخصصات</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الجامعة العربية الامريكية</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extLst>
                  <a:ext uri="{0D108BD9-81ED-4DB2-BD59-A6C34878D82A}">
                    <a16:rowId xmlns:a16="http://schemas.microsoft.com/office/drawing/2014/main" val="319749976"/>
                  </a:ext>
                </a:extLst>
              </a:tr>
              <a:tr h="209912">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1,770</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تخصصات عسكرية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الاستقلال</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extLst>
                  <a:ext uri="{0D108BD9-81ED-4DB2-BD59-A6C34878D82A}">
                    <a16:rowId xmlns:a16="http://schemas.microsoft.com/office/drawing/2014/main" val="2481105865"/>
                  </a:ext>
                </a:extLst>
              </a:tr>
              <a:tr h="118147">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226</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تخصصات هندسية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الزيتونة للعلوم و التكنولوجيا</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extLst>
                  <a:ext uri="{0D108BD9-81ED-4DB2-BD59-A6C34878D82A}">
                    <a16:rowId xmlns:a16="http://schemas.microsoft.com/office/drawing/2014/main" val="3280728723"/>
                  </a:ext>
                </a:extLst>
              </a:tr>
              <a:tr h="186168">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495</a:t>
                      </a:r>
                      <a:endPar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تخصصات ادبية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دار الكلمة للفنون و الثقافة</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BDCDD6"/>
                    </a:solidFill>
                  </a:tcPr>
                </a:tc>
                <a:extLst>
                  <a:ext uri="{0D108BD9-81ED-4DB2-BD59-A6C34878D82A}">
                    <a16:rowId xmlns:a16="http://schemas.microsoft.com/office/drawing/2014/main" val="3311746322"/>
                  </a:ext>
                </a:extLst>
              </a:tr>
              <a:tr h="0">
                <a:tc>
                  <a:txBody>
                    <a:bodyPr/>
                    <a:lstStyle/>
                    <a:p>
                      <a:pPr algn="ctr" rtl="1" fontAlgn="b"/>
                      <a:r>
                        <a:rPr lang="en-US"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تشمل تخصصات هندسية</a:t>
                      </a: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tc>
                  <a:txBody>
                    <a:bodyPr/>
                    <a:lstStyle/>
                    <a:p>
                      <a:pPr algn="ctr" rtl="1" fontAlgn="b"/>
                      <a:r>
                        <a:rPr lang="ar-EG" sz="1500" b="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جامعة نابلس التقنية</a:t>
                      </a:r>
                      <a:endParaRPr lang="ar-EG" sz="15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93BFCF"/>
                    </a:solidFill>
                  </a:tcPr>
                </a:tc>
                <a:extLst>
                  <a:ext uri="{0D108BD9-81ED-4DB2-BD59-A6C34878D82A}">
                    <a16:rowId xmlns:a16="http://schemas.microsoft.com/office/drawing/2014/main" val="659401526"/>
                  </a:ext>
                </a:extLst>
              </a:tr>
            </a:tbl>
          </a:graphicData>
        </a:graphic>
      </p:graphicFrame>
      <p:pic>
        <p:nvPicPr>
          <p:cNvPr id="9" name="Picture 8">
            <a:extLst>
              <a:ext uri="{FF2B5EF4-FFF2-40B4-BE49-F238E27FC236}">
                <a16:creationId xmlns:a16="http://schemas.microsoft.com/office/drawing/2014/main" id="{3185D946-A4B4-42FC-B88F-F1C41E8F19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2853" y="911961"/>
            <a:ext cx="983362" cy="1413933"/>
          </a:xfrm>
          <a:prstGeom prst="rect">
            <a:avLst/>
          </a:prstGeom>
        </p:spPr>
      </p:pic>
      <p:pic>
        <p:nvPicPr>
          <p:cNvPr id="17" name="Picture 16">
            <a:extLst>
              <a:ext uri="{FF2B5EF4-FFF2-40B4-BE49-F238E27FC236}">
                <a16:creationId xmlns:a16="http://schemas.microsoft.com/office/drawing/2014/main" id="{8C7F4A7E-2ED6-498C-AAC2-B48EBEDF14FF}"/>
              </a:ext>
            </a:extLst>
          </p:cNvPr>
          <p:cNvPicPr>
            <a:picLocks noChangeAspect="1"/>
          </p:cNvPicPr>
          <p:nvPr/>
        </p:nvPicPr>
        <p:blipFill>
          <a:blip r:embed="rId6"/>
          <a:stretch>
            <a:fillRect/>
          </a:stretch>
        </p:blipFill>
        <p:spPr>
          <a:xfrm>
            <a:off x="5189034" y="2522157"/>
            <a:ext cx="1394066" cy="1602021"/>
          </a:xfrm>
          <a:prstGeom prst="rect">
            <a:avLst/>
          </a:prstGeom>
          <a:ln w="9525">
            <a:solidFill>
              <a:schemeClr val="tx1"/>
            </a:solidFill>
          </a:ln>
        </p:spPr>
      </p:pic>
      <p:cxnSp>
        <p:nvCxnSpPr>
          <p:cNvPr id="18" name="Straight Connector 17">
            <a:extLst>
              <a:ext uri="{FF2B5EF4-FFF2-40B4-BE49-F238E27FC236}">
                <a16:creationId xmlns:a16="http://schemas.microsoft.com/office/drawing/2014/main" id="{DC4E1146-08EB-44CD-BE88-9D39D4745666}"/>
              </a:ext>
            </a:extLst>
          </p:cNvPr>
          <p:cNvCxnSpPr>
            <a:cxnSpLocks/>
          </p:cNvCxnSpPr>
          <p:nvPr/>
        </p:nvCxnSpPr>
        <p:spPr>
          <a:xfrm flipH="1">
            <a:off x="2103989" y="3886200"/>
            <a:ext cx="3298864" cy="1478464"/>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551FD43B-FBDE-41BE-BE1C-8B8DB8C7D3CC}"/>
              </a:ext>
            </a:extLst>
          </p:cNvPr>
          <p:cNvCxnSpPr>
            <a:cxnSpLocks/>
          </p:cNvCxnSpPr>
          <p:nvPr/>
        </p:nvCxnSpPr>
        <p:spPr>
          <a:xfrm flipV="1">
            <a:off x="2065330" y="3767667"/>
            <a:ext cx="3429537" cy="1596998"/>
          </a:xfrm>
          <a:prstGeom prst="line">
            <a:avLst/>
          </a:prstGeom>
        </p:spPr>
        <p:style>
          <a:lnRef idx="1">
            <a:schemeClr val="dk1"/>
          </a:lnRef>
          <a:fillRef idx="0">
            <a:schemeClr val="dk1"/>
          </a:fillRef>
          <a:effectRef idx="0">
            <a:schemeClr val="dk1"/>
          </a:effectRef>
          <a:fontRef idx="minor">
            <a:schemeClr val="tx1"/>
          </a:fontRef>
        </p:style>
      </p:cxnSp>
      <p:sp>
        <p:nvSpPr>
          <p:cNvPr id="16" name="Rectangle 15">
            <a:extLst>
              <a:ext uri="{FF2B5EF4-FFF2-40B4-BE49-F238E27FC236}">
                <a16:creationId xmlns:a16="http://schemas.microsoft.com/office/drawing/2014/main" id="{3A9C798F-8522-417E-B515-0F5EE41E230A}"/>
              </a:ext>
            </a:extLst>
          </p:cNvPr>
          <p:cNvSpPr/>
          <p:nvPr/>
        </p:nvSpPr>
        <p:spPr>
          <a:xfrm>
            <a:off x="7950200" y="80744"/>
            <a:ext cx="4157179"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0" name="Title 1">
            <a:extLst>
              <a:ext uri="{FF2B5EF4-FFF2-40B4-BE49-F238E27FC236}">
                <a16:creationId xmlns:a16="http://schemas.microsoft.com/office/drawing/2014/main" id="{1FD3106E-B058-44C7-A401-E616D5E2CA35}"/>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Rectangle 20">
            <a:extLst>
              <a:ext uri="{FF2B5EF4-FFF2-40B4-BE49-F238E27FC236}">
                <a16:creationId xmlns:a16="http://schemas.microsoft.com/office/drawing/2014/main" id="{99C28833-3883-4DC4-A6E3-0B83C7800143}"/>
              </a:ext>
            </a:extLst>
          </p:cNvPr>
          <p:cNvSpPr/>
          <p:nvPr/>
        </p:nvSpPr>
        <p:spPr>
          <a:xfrm>
            <a:off x="8449733" y="698812"/>
            <a:ext cx="3657646" cy="528856"/>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2" name="Title 1">
            <a:extLst>
              <a:ext uri="{FF2B5EF4-FFF2-40B4-BE49-F238E27FC236}">
                <a16:creationId xmlns:a16="http://schemas.microsoft.com/office/drawing/2014/main" id="{C27CEBE6-BC03-4A17-A7FE-49DEB05C5ACE}"/>
              </a:ext>
            </a:extLst>
          </p:cNvPr>
          <p:cNvSpPr txBox="1">
            <a:spLocks/>
          </p:cNvSpPr>
          <p:nvPr/>
        </p:nvSpPr>
        <p:spPr>
          <a:xfrm>
            <a:off x="8449733" y="688767"/>
            <a:ext cx="3657645" cy="61806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الواقع الحالي للجامعات – تصنيف الجامعات</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1432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5E5B4599-BB8D-4ADE-A2DF-4165DC4E80D2}"/>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55000" contrast="-5000"/>
                    </a14:imgEffect>
                  </a14:imgLayer>
                </a14:imgProps>
              </a:ext>
              <a:ext uri="{28A0092B-C50C-407E-A947-70E740481C1C}">
                <a14:useLocalDpi xmlns:a14="http://schemas.microsoft.com/office/drawing/2010/main" val="0"/>
              </a:ext>
            </a:extLst>
          </a:blip>
          <a:srcRect r="11319"/>
          <a:stretch/>
        </p:blipFill>
        <p:spPr>
          <a:xfrm>
            <a:off x="28448" y="0"/>
            <a:ext cx="12163552" cy="6857999"/>
          </a:xfrm>
          <a:prstGeom prst="rect">
            <a:avLst/>
          </a:prstGeom>
        </p:spPr>
      </p:pic>
      <p:pic>
        <p:nvPicPr>
          <p:cNvPr id="4" name="Picture 3">
            <a:extLst>
              <a:ext uri="{FF2B5EF4-FFF2-40B4-BE49-F238E27FC236}">
                <a16:creationId xmlns:a16="http://schemas.microsoft.com/office/drawing/2014/main" id="{93F02B5D-E374-4AA5-8137-29DED3D1D3C8}"/>
              </a:ext>
            </a:extLst>
          </p:cNvPr>
          <p:cNvPicPr>
            <a:picLocks noChangeAspect="1"/>
          </p:cNvPicPr>
          <p:nvPr/>
        </p:nvPicPr>
        <p:blipFill rotWithShape="1">
          <a:blip r:embed="rId4">
            <a:extLst>
              <a:ext uri="{28A0092B-C50C-407E-A947-70E740481C1C}">
                <a14:useLocalDpi xmlns:a14="http://schemas.microsoft.com/office/drawing/2010/main" val="0"/>
              </a:ext>
            </a:extLst>
          </a:blip>
          <a:srcRect r="29132"/>
          <a:stretch/>
        </p:blipFill>
        <p:spPr>
          <a:xfrm>
            <a:off x="0" y="0"/>
            <a:ext cx="6874933" cy="6858000"/>
          </a:xfrm>
          <a:prstGeom prst="rect">
            <a:avLst/>
          </a:prstGeom>
        </p:spPr>
      </p:pic>
      <p:sp>
        <p:nvSpPr>
          <p:cNvPr id="14" name="TextBox 13">
            <a:extLst>
              <a:ext uri="{FF2B5EF4-FFF2-40B4-BE49-F238E27FC236}">
                <a16:creationId xmlns:a16="http://schemas.microsoft.com/office/drawing/2014/main" id="{531E79F4-99BD-4CD7-A475-6CA28A7D831B}"/>
              </a:ext>
            </a:extLst>
          </p:cNvPr>
          <p:cNvSpPr txBox="1"/>
          <p:nvPr/>
        </p:nvSpPr>
        <p:spPr>
          <a:xfrm>
            <a:off x="1993978" y="1475153"/>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23.98%</a:t>
            </a:r>
          </a:p>
        </p:txBody>
      </p:sp>
      <p:sp>
        <p:nvSpPr>
          <p:cNvPr id="15" name="TextBox 14">
            <a:extLst>
              <a:ext uri="{FF2B5EF4-FFF2-40B4-BE49-F238E27FC236}">
                <a16:creationId xmlns:a16="http://schemas.microsoft.com/office/drawing/2014/main" id="{DBD6B515-D36C-4BF4-865F-56AE07B3C689}"/>
              </a:ext>
            </a:extLst>
          </p:cNvPr>
          <p:cNvSpPr txBox="1"/>
          <p:nvPr/>
        </p:nvSpPr>
        <p:spPr>
          <a:xfrm>
            <a:off x="1781872" y="3252649"/>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14.73%</a:t>
            </a:r>
          </a:p>
        </p:txBody>
      </p:sp>
      <p:sp>
        <p:nvSpPr>
          <p:cNvPr id="18" name="TextBox 17">
            <a:extLst>
              <a:ext uri="{FF2B5EF4-FFF2-40B4-BE49-F238E27FC236}">
                <a16:creationId xmlns:a16="http://schemas.microsoft.com/office/drawing/2014/main" id="{0773BE9E-0801-4446-BD6E-3310D56DA523}"/>
              </a:ext>
            </a:extLst>
          </p:cNvPr>
          <p:cNvSpPr txBox="1"/>
          <p:nvPr/>
        </p:nvSpPr>
        <p:spPr>
          <a:xfrm>
            <a:off x="2703068" y="312426"/>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11.04%</a:t>
            </a:r>
          </a:p>
        </p:txBody>
      </p:sp>
      <p:sp>
        <p:nvSpPr>
          <p:cNvPr id="19" name="TextBox 18">
            <a:extLst>
              <a:ext uri="{FF2B5EF4-FFF2-40B4-BE49-F238E27FC236}">
                <a16:creationId xmlns:a16="http://schemas.microsoft.com/office/drawing/2014/main" id="{5590ED42-CC45-44E7-817A-1E77C6005962}"/>
              </a:ext>
            </a:extLst>
          </p:cNvPr>
          <p:cNvSpPr txBox="1"/>
          <p:nvPr/>
        </p:nvSpPr>
        <p:spPr>
          <a:xfrm>
            <a:off x="753506" y="936921"/>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12.42%</a:t>
            </a:r>
          </a:p>
        </p:txBody>
      </p:sp>
      <p:sp>
        <p:nvSpPr>
          <p:cNvPr id="20" name="TextBox 19">
            <a:extLst>
              <a:ext uri="{FF2B5EF4-FFF2-40B4-BE49-F238E27FC236}">
                <a16:creationId xmlns:a16="http://schemas.microsoft.com/office/drawing/2014/main" id="{BEC73C3D-8A81-4E23-8321-2E8E69765CF1}"/>
              </a:ext>
            </a:extLst>
          </p:cNvPr>
          <p:cNvSpPr txBox="1"/>
          <p:nvPr/>
        </p:nvSpPr>
        <p:spPr>
          <a:xfrm>
            <a:off x="2280789" y="4527754"/>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12.47%</a:t>
            </a:r>
          </a:p>
        </p:txBody>
      </p:sp>
      <p:sp>
        <p:nvSpPr>
          <p:cNvPr id="21" name="TextBox 20">
            <a:extLst>
              <a:ext uri="{FF2B5EF4-FFF2-40B4-BE49-F238E27FC236}">
                <a16:creationId xmlns:a16="http://schemas.microsoft.com/office/drawing/2014/main" id="{4CBF5E96-4901-4920-BDEF-AC33338DB689}"/>
              </a:ext>
            </a:extLst>
          </p:cNvPr>
          <p:cNvSpPr txBox="1"/>
          <p:nvPr/>
        </p:nvSpPr>
        <p:spPr>
          <a:xfrm>
            <a:off x="3412158" y="3915634"/>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1.77%</a:t>
            </a:r>
          </a:p>
        </p:txBody>
      </p:sp>
      <p:sp>
        <p:nvSpPr>
          <p:cNvPr id="22" name="TextBox 21">
            <a:extLst>
              <a:ext uri="{FF2B5EF4-FFF2-40B4-BE49-F238E27FC236}">
                <a16:creationId xmlns:a16="http://schemas.microsoft.com/office/drawing/2014/main" id="{CBD0D36D-7290-4592-B5DA-E63807B56E30}"/>
              </a:ext>
            </a:extLst>
          </p:cNvPr>
          <p:cNvSpPr txBox="1"/>
          <p:nvPr/>
        </p:nvSpPr>
        <p:spPr>
          <a:xfrm>
            <a:off x="1993978" y="2582278"/>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0.23%</a:t>
            </a:r>
          </a:p>
        </p:txBody>
      </p:sp>
      <p:sp>
        <p:nvSpPr>
          <p:cNvPr id="23" name="TextBox 22">
            <a:extLst>
              <a:ext uri="{FF2B5EF4-FFF2-40B4-BE49-F238E27FC236}">
                <a16:creationId xmlns:a16="http://schemas.microsoft.com/office/drawing/2014/main" id="{CD9AA01F-CAA5-4C2C-9739-5F262E658DAE}"/>
              </a:ext>
            </a:extLst>
          </p:cNvPr>
          <p:cNvSpPr txBox="1"/>
          <p:nvPr/>
        </p:nvSpPr>
        <p:spPr>
          <a:xfrm>
            <a:off x="1869794" y="4903501"/>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3.30%</a:t>
            </a:r>
          </a:p>
        </p:txBody>
      </p:sp>
      <p:sp>
        <p:nvSpPr>
          <p:cNvPr id="24" name="TextBox 23">
            <a:extLst>
              <a:ext uri="{FF2B5EF4-FFF2-40B4-BE49-F238E27FC236}">
                <a16:creationId xmlns:a16="http://schemas.microsoft.com/office/drawing/2014/main" id="{83137FD8-1422-4034-81F3-912B79445199}"/>
              </a:ext>
            </a:extLst>
          </p:cNvPr>
          <p:cNvSpPr txBox="1"/>
          <p:nvPr/>
        </p:nvSpPr>
        <p:spPr>
          <a:xfrm>
            <a:off x="1869794" y="5210379"/>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0.49%</a:t>
            </a:r>
          </a:p>
        </p:txBody>
      </p:sp>
      <p:sp>
        <p:nvSpPr>
          <p:cNvPr id="25" name="TextBox 24">
            <a:extLst>
              <a:ext uri="{FF2B5EF4-FFF2-40B4-BE49-F238E27FC236}">
                <a16:creationId xmlns:a16="http://schemas.microsoft.com/office/drawing/2014/main" id="{471CD4C3-461F-4D52-A58C-499EC612D784}"/>
              </a:ext>
            </a:extLst>
          </p:cNvPr>
          <p:cNvSpPr txBox="1"/>
          <p:nvPr/>
        </p:nvSpPr>
        <p:spPr>
          <a:xfrm>
            <a:off x="1838744" y="5508751"/>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3.08%</a:t>
            </a:r>
          </a:p>
        </p:txBody>
      </p:sp>
      <p:sp>
        <p:nvSpPr>
          <p:cNvPr id="36" name="TextBox 35">
            <a:extLst>
              <a:ext uri="{FF2B5EF4-FFF2-40B4-BE49-F238E27FC236}">
                <a16:creationId xmlns:a16="http://schemas.microsoft.com/office/drawing/2014/main" id="{9CD4EEE6-821D-4751-9713-F3FAC475677D}"/>
              </a:ext>
            </a:extLst>
          </p:cNvPr>
          <p:cNvSpPr txBox="1"/>
          <p:nvPr/>
        </p:nvSpPr>
        <p:spPr>
          <a:xfrm>
            <a:off x="1160704" y="6183375"/>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10.11%</a:t>
            </a:r>
          </a:p>
        </p:txBody>
      </p:sp>
      <p:sp>
        <p:nvSpPr>
          <p:cNvPr id="37" name="TextBox 36">
            <a:extLst>
              <a:ext uri="{FF2B5EF4-FFF2-40B4-BE49-F238E27FC236}">
                <a16:creationId xmlns:a16="http://schemas.microsoft.com/office/drawing/2014/main" id="{59F990FD-CD33-44F5-A7C5-C149F64C55A7}"/>
              </a:ext>
            </a:extLst>
          </p:cNvPr>
          <p:cNvSpPr txBox="1"/>
          <p:nvPr/>
        </p:nvSpPr>
        <p:spPr>
          <a:xfrm>
            <a:off x="1200900" y="6505298"/>
            <a:ext cx="709090" cy="276999"/>
          </a:xfrm>
          <a:prstGeom prst="rect">
            <a:avLst/>
          </a:prstGeom>
          <a:noFill/>
        </p:spPr>
        <p:txBody>
          <a:bodyPr wrap="square">
            <a:spAutoFit/>
          </a:bodyPr>
          <a:lstStyle/>
          <a:p>
            <a:r>
              <a:rPr lang="en-US" sz="1200" b="1" i="0" u="none" strike="noStrike" dirty="0">
                <a:solidFill>
                  <a:schemeClr val="bg1"/>
                </a:solidFill>
                <a:effectLst/>
                <a:highlight>
                  <a:srgbClr val="000000"/>
                </a:highlight>
                <a:latin typeface="Calibri" panose="020F0502020204030204" pitchFamily="34" charset="0"/>
              </a:rPr>
              <a:t>6.37%</a:t>
            </a:r>
          </a:p>
        </p:txBody>
      </p:sp>
      <p:pic>
        <p:nvPicPr>
          <p:cNvPr id="17" name="Picture 16">
            <a:extLst>
              <a:ext uri="{FF2B5EF4-FFF2-40B4-BE49-F238E27FC236}">
                <a16:creationId xmlns:a16="http://schemas.microsoft.com/office/drawing/2014/main" id="{52E38419-AEE9-4C30-A04E-6EC63EE55A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4386" y="1134533"/>
            <a:ext cx="983362" cy="1413933"/>
          </a:xfrm>
          <a:prstGeom prst="rect">
            <a:avLst/>
          </a:prstGeom>
        </p:spPr>
      </p:pic>
      <p:sp>
        <p:nvSpPr>
          <p:cNvPr id="27" name="Rectangle 26">
            <a:extLst>
              <a:ext uri="{FF2B5EF4-FFF2-40B4-BE49-F238E27FC236}">
                <a16:creationId xmlns:a16="http://schemas.microsoft.com/office/drawing/2014/main" id="{0477C909-F075-469E-B6CE-2BFC0813DADD}"/>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8" name="Title 1">
            <a:extLst>
              <a:ext uri="{FF2B5EF4-FFF2-40B4-BE49-F238E27FC236}">
                <a16:creationId xmlns:a16="http://schemas.microsoft.com/office/drawing/2014/main" id="{DB5BFE67-2529-4304-8071-DA89590AA60C}"/>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F3C953E0-9F9F-4353-A6BC-FBA524772FBC}"/>
              </a:ext>
            </a:extLst>
          </p:cNvPr>
          <p:cNvSpPr/>
          <p:nvPr/>
        </p:nvSpPr>
        <p:spPr>
          <a:xfrm>
            <a:off x="8771467" y="698811"/>
            <a:ext cx="3335911" cy="618067"/>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32" name="Title 1">
            <a:extLst>
              <a:ext uri="{FF2B5EF4-FFF2-40B4-BE49-F238E27FC236}">
                <a16:creationId xmlns:a16="http://schemas.microsoft.com/office/drawing/2014/main" id="{49F9686C-0501-4563-A163-F9466E73AEAF}"/>
              </a:ext>
            </a:extLst>
          </p:cNvPr>
          <p:cNvSpPr txBox="1">
            <a:spLocks/>
          </p:cNvSpPr>
          <p:nvPr/>
        </p:nvSpPr>
        <p:spPr>
          <a:xfrm>
            <a:off x="8771467" y="698810"/>
            <a:ext cx="3366893"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1"/>
            <a:r>
              <a:rPr lang="ar-EG" sz="2000" b="1" dirty="0">
                <a:latin typeface="Calibri" panose="020F0502020204030204" pitchFamily="34" charset="0"/>
                <a:ea typeface="Calibri" panose="020F0502020204030204" pitchFamily="34" charset="0"/>
                <a:cs typeface="Calibri" panose="020F0502020204030204" pitchFamily="34" charset="0"/>
              </a:rPr>
              <a:t>تحليل الواقع الحالي للجامعات – حصة الجامعات من الطلاب</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33" name="Title 1">
            <a:extLst>
              <a:ext uri="{FF2B5EF4-FFF2-40B4-BE49-F238E27FC236}">
                <a16:creationId xmlns:a16="http://schemas.microsoft.com/office/drawing/2014/main" id="{8C160996-F76D-4EDF-8C17-5824ECE127D5}"/>
              </a:ext>
            </a:extLst>
          </p:cNvPr>
          <p:cNvSpPr txBox="1">
            <a:spLocks/>
          </p:cNvSpPr>
          <p:nvPr/>
        </p:nvSpPr>
        <p:spPr>
          <a:xfrm>
            <a:off x="7432000" y="2345744"/>
            <a:ext cx="4439569" cy="3131863"/>
          </a:xfrm>
          <a:prstGeom prst="rect">
            <a:avLst/>
          </a:prstGeom>
        </p:spPr>
        <p:txBody>
          <a:bodyPr vert="horz" lIns="91440" tIns="45720" rIns="91440" bIns="45720" rtlCol="0">
            <a:noAutofit/>
          </a:bodyPr>
          <a:lstStyle>
            <a:defPPr>
              <a:defRPr lang="en-US"/>
            </a:defPPr>
            <a:lvl1pPr indent="0" algn="ctr" rtl="1">
              <a:lnSpc>
                <a:spcPct val="90000"/>
              </a:lnSpc>
              <a:spcBef>
                <a:spcPts val="1000"/>
              </a:spcBef>
              <a:buFont typeface="Arial" panose="020B0604020202020204" pitchFamily="34" charset="0"/>
              <a:buNone/>
              <a:defRPr sz="30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dirty="0">
                <a:solidFill>
                  <a:schemeClr val="bg1"/>
                </a:solidFill>
              </a:rPr>
              <a:t>تستحوذ جامعة النجاح الوطنية على اعلى نسبة طلاب في الضفة الغربية، ويليها جامعة بيرزيت و جامعة فلسطين التقنية خضوري و الجامعة العربية الأمريكية، لتصبح اكبر نسبة من الطلاب في الجامعات تقع في شمال الضفة الغربية.</a:t>
            </a:r>
            <a:endParaRPr lang="en-US" dirty="0">
              <a:solidFill>
                <a:schemeClr val="bg1"/>
              </a:solidFill>
            </a:endParaRPr>
          </a:p>
        </p:txBody>
      </p:sp>
    </p:spTree>
    <p:extLst>
      <p:ext uri="{BB962C8B-B14F-4D97-AF65-F5344CB8AC3E}">
        <p14:creationId xmlns:p14="http://schemas.microsoft.com/office/powerpoint/2010/main" val="3978335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DCE8FD55-4FDD-460B-8903-3B6D4B9CE6A9}"/>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55000" contrast="-5000"/>
                    </a14:imgEffect>
                  </a14:imgLayer>
                </a14:imgProps>
              </a:ext>
              <a:ext uri="{28A0092B-C50C-407E-A947-70E740481C1C}">
                <a14:useLocalDpi xmlns:a14="http://schemas.microsoft.com/office/drawing/2010/main" val="0"/>
              </a:ext>
            </a:extLst>
          </a:blip>
          <a:srcRect r="11319"/>
          <a:stretch/>
        </p:blipFill>
        <p:spPr>
          <a:xfrm>
            <a:off x="28448" y="0"/>
            <a:ext cx="12163552" cy="6857999"/>
          </a:xfrm>
          <a:prstGeom prst="rect">
            <a:avLst/>
          </a:prstGeom>
        </p:spPr>
      </p:pic>
      <p:graphicFrame>
        <p:nvGraphicFramePr>
          <p:cNvPr id="5" name="Table 4">
            <a:extLst>
              <a:ext uri="{FF2B5EF4-FFF2-40B4-BE49-F238E27FC236}">
                <a16:creationId xmlns:a16="http://schemas.microsoft.com/office/drawing/2014/main" id="{F56B31FF-3123-4C89-9B75-D565389E70C6}"/>
              </a:ext>
            </a:extLst>
          </p:cNvPr>
          <p:cNvGraphicFramePr>
            <a:graphicFrameLocks noGrp="1"/>
          </p:cNvGraphicFramePr>
          <p:nvPr>
            <p:extLst>
              <p:ext uri="{D42A27DB-BD31-4B8C-83A1-F6EECF244321}">
                <p14:modId xmlns:p14="http://schemas.microsoft.com/office/powerpoint/2010/main" val="2541581887"/>
              </p:ext>
            </p:extLst>
          </p:nvPr>
        </p:nvGraphicFramePr>
        <p:xfrm>
          <a:off x="7370182" y="4256951"/>
          <a:ext cx="4439568" cy="2252416"/>
        </p:xfrm>
        <a:graphic>
          <a:graphicData uri="http://schemas.openxmlformats.org/drawingml/2006/table">
            <a:tbl>
              <a:tblPr firstRow="1" bandRow="1">
                <a:tableStyleId>{5940675A-B579-460E-94D1-54222C63F5DA}</a:tableStyleId>
              </a:tblPr>
              <a:tblGrid>
                <a:gridCol w="1479856">
                  <a:extLst>
                    <a:ext uri="{9D8B030D-6E8A-4147-A177-3AD203B41FA5}">
                      <a16:colId xmlns:a16="http://schemas.microsoft.com/office/drawing/2014/main" val="576068262"/>
                    </a:ext>
                  </a:extLst>
                </a:gridCol>
                <a:gridCol w="1479856">
                  <a:extLst>
                    <a:ext uri="{9D8B030D-6E8A-4147-A177-3AD203B41FA5}">
                      <a16:colId xmlns:a16="http://schemas.microsoft.com/office/drawing/2014/main" val="3822195487"/>
                    </a:ext>
                  </a:extLst>
                </a:gridCol>
                <a:gridCol w="1479856">
                  <a:extLst>
                    <a:ext uri="{9D8B030D-6E8A-4147-A177-3AD203B41FA5}">
                      <a16:colId xmlns:a16="http://schemas.microsoft.com/office/drawing/2014/main" val="1384341634"/>
                    </a:ext>
                  </a:extLst>
                </a:gridCol>
              </a:tblGrid>
              <a:tr h="0">
                <a:tc>
                  <a:txBody>
                    <a:bodyPr/>
                    <a:lstStyle/>
                    <a:p>
                      <a:pPr algn="ctr" rtl="1"/>
                      <a:r>
                        <a:rPr lang="ar-EG" sz="1400" dirty="0">
                          <a:solidFill>
                            <a:schemeClr val="bg1"/>
                          </a:solidFill>
                          <a:cs typeface="+mn-cs"/>
                        </a:rPr>
                        <a:t>عدد الطلاب الجدد</a:t>
                      </a:r>
                      <a:endParaRPr lang="en-US" sz="1400" dirty="0">
                        <a:solidFill>
                          <a:schemeClr val="bg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a:r>
                        <a:rPr lang="ar-EG" sz="1400" dirty="0">
                          <a:solidFill>
                            <a:schemeClr val="bg1"/>
                          </a:solidFill>
                          <a:cs typeface="+mn-cs"/>
                        </a:rPr>
                        <a:t>عدد الطلاب الكلي</a:t>
                      </a:r>
                      <a:endParaRPr lang="en-US" sz="1400" dirty="0">
                        <a:solidFill>
                          <a:schemeClr val="bg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a:r>
                        <a:rPr lang="ar-EG" sz="1400" dirty="0">
                          <a:solidFill>
                            <a:schemeClr val="bg1"/>
                          </a:solidFill>
                          <a:cs typeface="+mn-cs"/>
                        </a:rPr>
                        <a:t>الجامعة</a:t>
                      </a:r>
                      <a:endParaRPr lang="en-US" sz="1400" dirty="0">
                        <a:solidFill>
                          <a:schemeClr val="bg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0">
                <a:tc>
                  <a:txBody>
                    <a:bodyPr/>
                    <a:lstStyle/>
                    <a:p>
                      <a:pPr algn="ctr" rtl="1"/>
                      <a:r>
                        <a:rPr lang="en-US" sz="1400" b="0" dirty="0">
                          <a:solidFill>
                            <a:schemeClr val="tx1"/>
                          </a:solidFill>
                          <a:cs typeface="+mn-cs"/>
                        </a:rPr>
                        <a:t>1,450</a:t>
                      </a: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a:r>
                        <a:rPr lang="en-US" sz="1800" b="0" i="0" kern="1200" dirty="0">
                          <a:solidFill>
                            <a:schemeClr val="tx1"/>
                          </a:solidFill>
                          <a:effectLst/>
                          <a:latin typeface="+mn-lt"/>
                          <a:ea typeface="+mn-ea"/>
                          <a:cs typeface="+mn-cs"/>
                        </a:rPr>
                        <a:t>5000 </a:t>
                      </a:r>
                      <a:endParaRPr lang="en-US" sz="1400" b="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a:r>
                        <a:rPr lang="ar-EG" sz="1400" dirty="0">
                          <a:solidFill>
                            <a:schemeClr val="tx1"/>
                          </a:solidFill>
                          <a:cs typeface="+mn-cs"/>
                        </a:rPr>
                        <a:t>الجامعة العربية الامريكية</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1142359943"/>
                  </a:ext>
                </a:extLst>
              </a:tr>
              <a:tr h="332176">
                <a:tc>
                  <a:txBody>
                    <a:bodyPr/>
                    <a:lstStyle/>
                    <a:p>
                      <a:pPr algn="ctr" rtl="1"/>
                      <a:r>
                        <a:rPr lang="en-US" sz="1400" dirty="0">
                          <a:solidFill>
                            <a:schemeClr val="tx1"/>
                          </a:solidFill>
                          <a:cs typeface="+mn-cs"/>
                        </a:rPr>
                        <a:t>870</a:t>
                      </a: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a:r>
                        <a:rPr lang="en-US" sz="1800" b="0" i="0" kern="1200" dirty="0">
                          <a:solidFill>
                            <a:schemeClr val="tx1"/>
                          </a:solidFill>
                          <a:effectLst/>
                          <a:latin typeface="+mn-lt"/>
                          <a:ea typeface="+mn-ea"/>
                          <a:cs typeface="+mn-cs"/>
                        </a:rPr>
                        <a:t>3000 </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a:r>
                        <a:rPr lang="ar-EG" sz="1400" dirty="0">
                          <a:solidFill>
                            <a:schemeClr val="tx1"/>
                          </a:solidFill>
                          <a:cs typeface="+mn-cs"/>
                        </a:rPr>
                        <a:t>جامعة النجاح الوطنية</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511334169"/>
                  </a:ext>
                </a:extLst>
              </a:tr>
              <a:tr h="332176">
                <a:tc>
                  <a:txBody>
                    <a:bodyPr/>
                    <a:lstStyle/>
                    <a:p>
                      <a:pPr algn="ctr" rtl="1"/>
                      <a:r>
                        <a:rPr lang="en-US" sz="1400" dirty="0">
                          <a:solidFill>
                            <a:schemeClr val="tx1"/>
                          </a:solidFill>
                          <a:cs typeface="+mn-cs"/>
                        </a:rPr>
                        <a:t>319</a:t>
                      </a: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a:r>
                        <a:rPr lang="en-US" sz="1800" b="0" i="0" kern="1200" dirty="0">
                          <a:solidFill>
                            <a:schemeClr val="tx1"/>
                          </a:solidFill>
                          <a:effectLst/>
                          <a:latin typeface="+mn-lt"/>
                          <a:ea typeface="+mn-ea"/>
                          <a:cs typeface="+mn-cs"/>
                        </a:rPr>
                        <a:t>1100 </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a:r>
                        <a:rPr lang="ar-EG" sz="1400" dirty="0">
                          <a:solidFill>
                            <a:schemeClr val="tx1"/>
                          </a:solidFill>
                          <a:cs typeface="+mn-cs"/>
                        </a:rPr>
                        <a:t>جامعة القدس</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2871345161"/>
                  </a:ext>
                </a:extLst>
              </a:tr>
              <a:tr h="332176">
                <a:tc>
                  <a:txBody>
                    <a:bodyPr/>
                    <a:lstStyle/>
                    <a:p>
                      <a:pPr algn="ctr" rtl="1"/>
                      <a:r>
                        <a:rPr lang="en-US" sz="1400" dirty="0">
                          <a:solidFill>
                            <a:schemeClr val="tx1"/>
                          </a:solidFill>
                          <a:cs typeface="+mn-cs"/>
                        </a:rPr>
                        <a:t>290</a:t>
                      </a: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a:r>
                        <a:rPr lang="en-US" sz="1800" b="0" i="0" kern="1200" dirty="0">
                          <a:solidFill>
                            <a:schemeClr val="tx1"/>
                          </a:solidFill>
                          <a:effectLst/>
                          <a:latin typeface="+mn-lt"/>
                          <a:ea typeface="+mn-ea"/>
                          <a:cs typeface="+mn-cs"/>
                        </a:rPr>
                        <a:t>1000 </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a:r>
                        <a:rPr lang="ar-EG" sz="1400" dirty="0">
                          <a:solidFill>
                            <a:schemeClr val="tx1"/>
                          </a:solidFill>
                          <a:cs typeface="+mn-cs"/>
                        </a:rPr>
                        <a:t>جامعة الخليل</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454554049"/>
                  </a:ext>
                </a:extLst>
              </a:tr>
              <a:tr h="332176">
                <a:tc>
                  <a:txBody>
                    <a:bodyPr/>
                    <a:lstStyle/>
                    <a:p>
                      <a:pPr algn="ctr" rtl="1"/>
                      <a:r>
                        <a:rPr lang="en-US" sz="1400" dirty="0">
                          <a:solidFill>
                            <a:schemeClr val="tx1"/>
                          </a:solidFill>
                          <a:cs typeface="+mn-cs"/>
                        </a:rPr>
                        <a:t>7%</a:t>
                      </a: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a:r>
                        <a:rPr lang="ar-EG" sz="1400" dirty="0">
                          <a:solidFill>
                            <a:schemeClr val="tx1"/>
                          </a:solidFill>
                          <a:cs typeface="+mn-cs"/>
                        </a:rPr>
                        <a:t>6%</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a:r>
                        <a:rPr lang="ar-EG" sz="1400" dirty="0">
                          <a:solidFill>
                            <a:schemeClr val="tx1"/>
                          </a:solidFill>
                          <a:cs typeface="+mn-cs"/>
                        </a:rPr>
                        <a:t>النسبة</a:t>
                      </a:r>
                      <a:endParaRPr lang="en-US" sz="1400" dirty="0">
                        <a:solidFill>
                          <a:schemeClr val="tx1"/>
                        </a:solidFill>
                        <a:cs typeface="+mn-cs"/>
                      </a:endParaRPr>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2003429107"/>
                  </a:ext>
                </a:extLst>
              </a:tr>
            </a:tbl>
          </a:graphicData>
        </a:graphic>
      </p:graphicFrame>
      <p:pic>
        <p:nvPicPr>
          <p:cNvPr id="3" name="Picture 2">
            <a:extLst>
              <a:ext uri="{FF2B5EF4-FFF2-40B4-BE49-F238E27FC236}">
                <a16:creationId xmlns:a16="http://schemas.microsoft.com/office/drawing/2014/main" id="{7FDAEC09-3F93-4F15-95E9-91C215FD227C}"/>
              </a:ext>
            </a:extLst>
          </p:cNvPr>
          <p:cNvPicPr>
            <a:picLocks noChangeAspect="1"/>
          </p:cNvPicPr>
          <p:nvPr/>
        </p:nvPicPr>
        <p:blipFill rotWithShape="1">
          <a:blip r:embed="rId4">
            <a:extLst>
              <a:ext uri="{28A0092B-C50C-407E-A947-70E740481C1C}">
                <a14:useLocalDpi xmlns:a14="http://schemas.microsoft.com/office/drawing/2010/main" val="0"/>
              </a:ext>
            </a:extLst>
          </a:blip>
          <a:srcRect r="29219"/>
          <a:stretch/>
        </p:blipFill>
        <p:spPr>
          <a:xfrm>
            <a:off x="0" y="0"/>
            <a:ext cx="6866467" cy="6858000"/>
          </a:xfrm>
          <a:prstGeom prst="rect">
            <a:avLst/>
          </a:prstGeom>
        </p:spPr>
      </p:pic>
      <p:pic>
        <p:nvPicPr>
          <p:cNvPr id="7" name="Picture 6">
            <a:extLst>
              <a:ext uri="{FF2B5EF4-FFF2-40B4-BE49-F238E27FC236}">
                <a16:creationId xmlns:a16="http://schemas.microsoft.com/office/drawing/2014/main" id="{A4DC00E3-2ACE-4D03-9A85-F7F6E4E50F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4386" y="1134533"/>
            <a:ext cx="983362" cy="1413933"/>
          </a:xfrm>
          <a:prstGeom prst="rect">
            <a:avLst/>
          </a:prstGeom>
        </p:spPr>
      </p:pic>
      <p:sp>
        <p:nvSpPr>
          <p:cNvPr id="9" name="Rectangle 8">
            <a:extLst>
              <a:ext uri="{FF2B5EF4-FFF2-40B4-BE49-F238E27FC236}">
                <a16:creationId xmlns:a16="http://schemas.microsoft.com/office/drawing/2014/main" id="{3945BFCA-B0A9-48B8-8A7D-A579F747BAAD}"/>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0" name="Title 1">
            <a:extLst>
              <a:ext uri="{FF2B5EF4-FFF2-40B4-BE49-F238E27FC236}">
                <a16:creationId xmlns:a16="http://schemas.microsoft.com/office/drawing/2014/main" id="{CA61B7E2-A907-4159-8BE7-63B2974EC649}"/>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C44CD0AE-97F0-47C4-B4B8-CDF93CC7D320}"/>
              </a:ext>
            </a:extLst>
          </p:cNvPr>
          <p:cNvSpPr/>
          <p:nvPr/>
        </p:nvSpPr>
        <p:spPr>
          <a:xfrm>
            <a:off x="9525000" y="698812"/>
            <a:ext cx="2582378"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2" name="Title 1">
            <a:extLst>
              <a:ext uri="{FF2B5EF4-FFF2-40B4-BE49-F238E27FC236}">
                <a16:creationId xmlns:a16="http://schemas.microsoft.com/office/drawing/2014/main" id="{53DFBB1D-BCE6-4A68-8B54-37E12E9E97E8}"/>
              </a:ext>
            </a:extLst>
          </p:cNvPr>
          <p:cNvSpPr txBox="1">
            <a:spLocks/>
          </p:cNvSpPr>
          <p:nvPr/>
        </p:nvSpPr>
        <p:spPr>
          <a:xfrm>
            <a:off x="9589967" y="631152"/>
            <a:ext cx="2452444" cy="372534"/>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b="1" dirty="0">
                <a:latin typeface="Calibri" panose="020F0502020204030204" pitchFamily="34" charset="0"/>
                <a:ea typeface="Calibri" panose="020F0502020204030204" pitchFamily="34" charset="0"/>
                <a:cs typeface="Calibri" panose="020F0502020204030204" pitchFamily="34" charset="0"/>
              </a:rPr>
              <a:t>تحليل الواقع الحالي للجامعات</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pic>
        <p:nvPicPr>
          <p:cNvPr id="13" name="Picture 12">
            <a:extLst>
              <a:ext uri="{FF2B5EF4-FFF2-40B4-BE49-F238E27FC236}">
                <a16:creationId xmlns:a16="http://schemas.microsoft.com/office/drawing/2014/main" id="{CCC5FAAA-A877-4FFB-A18E-F19BA2AE3D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194074">
            <a:off x="265190" y="4602546"/>
            <a:ext cx="1807272" cy="1204547"/>
          </a:xfrm>
          <a:prstGeom prst="rect">
            <a:avLst/>
          </a:prstGeom>
        </p:spPr>
      </p:pic>
      <p:pic>
        <p:nvPicPr>
          <p:cNvPr id="14" name="Picture 13">
            <a:extLst>
              <a:ext uri="{FF2B5EF4-FFF2-40B4-BE49-F238E27FC236}">
                <a16:creationId xmlns:a16="http://schemas.microsoft.com/office/drawing/2014/main" id="{66E9D635-F35B-40C0-B0FB-896BC8CF9B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371263">
            <a:off x="1322252" y="4226704"/>
            <a:ext cx="1653462" cy="627086"/>
          </a:xfrm>
          <a:prstGeom prst="rect">
            <a:avLst/>
          </a:prstGeom>
        </p:spPr>
      </p:pic>
      <p:pic>
        <p:nvPicPr>
          <p:cNvPr id="15" name="Picture 14">
            <a:extLst>
              <a:ext uri="{FF2B5EF4-FFF2-40B4-BE49-F238E27FC236}">
                <a16:creationId xmlns:a16="http://schemas.microsoft.com/office/drawing/2014/main" id="{B0B8CA91-A96F-4D10-9394-D724E37C44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410353">
            <a:off x="1513476" y="1895395"/>
            <a:ext cx="1271018" cy="847134"/>
          </a:xfrm>
          <a:prstGeom prst="rect">
            <a:avLst/>
          </a:prstGeom>
        </p:spPr>
      </p:pic>
      <p:pic>
        <p:nvPicPr>
          <p:cNvPr id="16" name="Picture 15">
            <a:extLst>
              <a:ext uri="{FF2B5EF4-FFF2-40B4-BE49-F238E27FC236}">
                <a16:creationId xmlns:a16="http://schemas.microsoft.com/office/drawing/2014/main" id="{7D857231-BD72-4E25-908F-7D63F14A36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194074" flipV="1">
            <a:off x="1982350" y="287401"/>
            <a:ext cx="1507006" cy="1006790"/>
          </a:xfrm>
          <a:prstGeom prst="rect">
            <a:avLst/>
          </a:prstGeom>
        </p:spPr>
      </p:pic>
      <p:sp>
        <p:nvSpPr>
          <p:cNvPr id="17" name="Title 1">
            <a:extLst>
              <a:ext uri="{FF2B5EF4-FFF2-40B4-BE49-F238E27FC236}">
                <a16:creationId xmlns:a16="http://schemas.microsoft.com/office/drawing/2014/main" id="{683EC1AD-91DA-4ECE-AE5D-93632CBF2825}"/>
              </a:ext>
            </a:extLst>
          </p:cNvPr>
          <p:cNvSpPr txBox="1">
            <a:spLocks/>
          </p:cNvSpPr>
          <p:nvPr/>
        </p:nvSpPr>
        <p:spPr>
          <a:xfrm>
            <a:off x="7305215" y="1474841"/>
            <a:ext cx="4439569" cy="1774466"/>
          </a:xfrm>
          <a:prstGeom prst="rect">
            <a:avLst/>
          </a:prstGeom>
        </p:spPr>
        <p:txBody>
          <a:bodyPr vert="horz" lIns="91440" tIns="45720" rIns="91440" bIns="45720" rtlCol="0">
            <a:noAutofit/>
          </a:bodyPr>
          <a:lstStyle>
            <a:defPPr>
              <a:defRPr lang="en-US"/>
            </a:defPPr>
            <a:lvl1pPr indent="0" algn="ctr" rtl="1">
              <a:lnSpc>
                <a:spcPct val="90000"/>
              </a:lnSpc>
              <a:spcBef>
                <a:spcPts val="1000"/>
              </a:spcBef>
              <a:buFont typeface="Arial" panose="020B0604020202020204" pitchFamily="34" charset="0"/>
              <a:buNone/>
              <a:defRPr sz="30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dirty="0">
                <a:solidFill>
                  <a:schemeClr val="bg1"/>
                </a:solidFill>
              </a:rPr>
              <a:t>ولوج طلاب الداخل المحتل الى الجامعات الفلسطينية يشكل نسبة 7% من طلاب الجامعات الرئيسية كل سنة في الضفة الغربية</a:t>
            </a:r>
            <a:endParaRPr lang="en-US" dirty="0">
              <a:solidFill>
                <a:schemeClr val="bg1"/>
              </a:solidFill>
            </a:endParaRPr>
          </a:p>
        </p:txBody>
      </p:sp>
      <p:sp>
        <p:nvSpPr>
          <p:cNvPr id="21" name="Rectangle 20">
            <a:extLst>
              <a:ext uri="{FF2B5EF4-FFF2-40B4-BE49-F238E27FC236}">
                <a16:creationId xmlns:a16="http://schemas.microsoft.com/office/drawing/2014/main" id="{681C8917-DCFE-4BEB-9826-C4C8E5C8B534}"/>
              </a:ext>
            </a:extLst>
          </p:cNvPr>
          <p:cNvSpPr/>
          <p:nvPr/>
        </p:nvSpPr>
        <p:spPr>
          <a:xfrm>
            <a:off x="7370181" y="3608694"/>
            <a:ext cx="4439569" cy="563736"/>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6" name="Title 1">
            <a:extLst>
              <a:ext uri="{FF2B5EF4-FFF2-40B4-BE49-F238E27FC236}">
                <a16:creationId xmlns:a16="http://schemas.microsoft.com/office/drawing/2014/main" id="{31565820-3ECB-4002-A00B-AA6ECB1BBD87}"/>
              </a:ext>
            </a:extLst>
          </p:cNvPr>
          <p:cNvSpPr txBox="1">
            <a:spLocks/>
          </p:cNvSpPr>
          <p:nvPr/>
        </p:nvSpPr>
        <p:spPr>
          <a:xfrm>
            <a:off x="7414142" y="3578158"/>
            <a:ext cx="4374603" cy="563735"/>
          </a:xfrm>
          <a:prstGeom prst="rect">
            <a:avLst/>
          </a:prstGeom>
        </p:spPr>
        <p:txBody>
          <a:bodyPr vert="horz" lIns="91440" tIns="45720" rIns="91440" bIns="45720" rtlCol="0">
            <a:noAutofit/>
          </a:bodyPr>
          <a:lstStyle>
            <a:defPPr>
              <a:defRPr lang="en-US"/>
            </a:defPPr>
            <a:lvl1pPr indent="0" algn="ctr" rtl="1">
              <a:lnSpc>
                <a:spcPct val="90000"/>
              </a:lnSpc>
              <a:spcBef>
                <a:spcPts val="1000"/>
              </a:spcBef>
              <a:buFont typeface="Arial" panose="020B0604020202020204" pitchFamily="34" charset="0"/>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sz="2000" dirty="0"/>
              <a:t>عدد طلاب الداخل المحتل الدارسين في الضفة الغربية</a:t>
            </a:r>
            <a:r>
              <a:rPr lang="en-US" sz="2000" dirty="0"/>
              <a:t> </a:t>
            </a:r>
            <a:r>
              <a:rPr lang="ar-EG" sz="2000" dirty="0"/>
              <a:t>لسنة 2023</a:t>
            </a:r>
            <a:endParaRPr lang="en-US" sz="2000" dirty="0"/>
          </a:p>
        </p:txBody>
      </p:sp>
    </p:spTree>
    <p:extLst>
      <p:ext uri="{BB962C8B-B14F-4D97-AF65-F5344CB8AC3E}">
        <p14:creationId xmlns:p14="http://schemas.microsoft.com/office/powerpoint/2010/main" val="2678528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D2910A5-6269-4A60-A1AC-77C94780FE31}"/>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55000" contrast="-5000"/>
                    </a14:imgEffect>
                  </a14:imgLayer>
                </a14:imgProps>
              </a:ext>
              <a:ext uri="{28A0092B-C50C-407E-A947-70E740481C1C}">
                <a14:useLocalDpi xmlns:a14="http://schemas.microsoft.com/office/drawing/2010/main" val="0"/>
              </a:ext>
            </a:extLst>
          </a:blip>
          <a:srcRect r="11319"/>
          <a:stretch/>
        </p:blipFill>
        <p:spPr>
          <a:xfrm>
            <a:off x="0" y="0"/>
            <a:ext cx="12192000" cy="6857999"/>
          </a:xfrm>
          <a:prstGeom prst="rect">
            <a:avLst/>
          </a:prstGeom>
        </p:spPr>
      </p:pic>
      <p:graphicFrame>
        <p:nvGraphicFramePr>
          <p:cNvPr id="7" name="Table 6">
            <a:extLst>
              <a:ext uri="{FF2B5EF4-FFF2-40B4-BE49-F238E27FC236}">
                <a16:creationId xmlns:a16="http://schemas.microsoft.com/office/drawing/2014/main" id="{CAD96F96-E209-4CC0-A3D2-64921ACB43B4}"/>
              </a:ext>
            </a:extLst>
          </p:cNvPr>
          <p:cNvGraphicFramePr>
            <a:graphicFrameLocks noGrp="1"/>
          </p:cNvGraphicFramePr>
          <p:nvPr>
            <p:extLst>
              <p:ext uri="{D42A27DB-BD31-4B8C-83A1-F6EECF244321}">
                <p14:modId xmlns:p14="http://schemas.microsoft.com/office/powerpoint/2010/main" val="1311160241"/>
              </p:ext>
            </p:extLst>
          </p:nvPr>
        </p:nvGraphicFramePr>
        <p:xfrm>
          <a:off x="1132222" y="1363295"/>
          <a:ext cx="3825758" cy="1428749"/>
        </p:xfrm>
        <a:graphic>
          <a:graphicData uri="http://schemas.openxmlformats.org/drawingml/2006/table">
            <a:tbl>
              <a:tblPr rtl="1"/>
              <a:tblGrid>
                <a:gridCol w="735106">
                  <a:extLst>
                    <a:ext uri="{9D8B030D-6E8A-4147-A177-3AD203B41FA5}">
                      <a16:colId xmlns:a16="http://schemas.microsoft.com/office/drawing/2014/main" val="2827450421"/>
                    </a:ext>
                  </a:extLst>
                </a:gridCol>
                <a:gridCol w="938393">
                  <a:extLst>
                    <a:ext uri="{9D8B030D-6E8A-4147-A177-3AD203B41FA5}">
                      <a16:colId xmlns:a16="http://schemas.microsoft.com/office/drawing/2014/main" val="1270343254"/>
                    </a:ext>
                  </a:extLst>
                </a:gridCol>
                <a:gridCol w="1051505">
                  <a:extLst>
                    <a:ext uri="{9D8B030D-6E8A-4147-A177-3AD203B41FA5}">
                      <a16:colId xmlns:a16="http://schemas.microsoft.com/office/drawing/2014/main" val="1905727596"/>
                    </a:ext>
                  </a:extLst>
                </a:gridCol>
                <a:gridCol w="1100754">
                  <a:extLst>
                    <a:ext uri="{9D8B030D-6E8A-4147-A177-3AD203B41FA5}">
                      <a16:colId xmlns:a16="http://schemas.microsoft.com/office/drawing/2014/main" val="4239871629"/>
                    </a:ext>
                  </a:extLst>
                </a:gridCol>
              </a:tblGrid>
              <a:tr h="253956">
                <a:tc gridSpan="4">
                  <a:txBody>
                    <a:bodyPr/>
                    <a:lstStyle/>
                    <a:p>
                      <a:pPr algn="ctr" rtl="1" fontAlgn="ctr"/>
                      <a:r>
                        <a:rPr lang="ar-EG" sz="1500" b="0" i="0" u="none" strike="noStrike" dirty="0">
                          <a:solidFill>
                            <a:schemeClr val="bg1"/>
                          </a:solidFill>
                          <a:effectLst/>
                          <a:latin typeface="+mn-lt"/>
                        </a:rPr>
                        <a:t>الاسقاطات السكانية بافتراض</a:t>
                      </a:r>
                      <a:r>
                        <a:rPr lang="en-US" sz="1500" b="0" i="0" u="none" strike="noStrike" dirty="0">
                          <a:solidFill>
                            <a:schemeClr val="bg1"/>
                          </a:solidFill>
                          <a:effectLst/>
                          <a:latin typeface="+mn-lt"/>
                        </a:rPr>
                        <a:t> </a:t>
                      </a:r>
                      <a:r>
                        <a:rPr lang="ar-EG" sz="1500" b="0" i="0" u="none" strike="noStrike" dirty="0">
                          <a:solidFill>
                            <a:schemeClr val="bg1"/>
                          </a:solidFill>
                          <a:effectLst/>
                          <a:latin typeface="+mn-lt"/>
                        </a:rPr>
                        <a:t>عودة  النازحين في الضفة الغربية</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pPr algn="ctr" rtl="1" fontAlgn="ctr"/>
                      <a:r>
                        <a:rPr lang="ar-EG" sz="1100" b="1" i="0" u="none" strike="noStrike" dirty="0">
                          <a:solidFill>
                            <a:srgbClr val="000000"/>
                          </a:solidFill>
                          <a:effectLst/>
                          <a:latin typeface="Calibri" panose="020F0502020204030204" pitchFamily="34" charset="0"/>
                        </a:rPr>
                        <a:t>ضفة الغربية</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31737970"/>
                  </a:ext>
                </a:extLst>
              </a:tr>
              <a:tr h="253956">
                <a:tc>
                  <a:txBody>
                    <a:bodyPr/>
                    <a:lstStyle/>
                    <a:p>
                      <a:pPr algn="ctr" rtl="1" fontAlgn="ctr"/>
                      <a:r>
                        <a:rPr lang="ar-EG" sz="1500" b="0" i="0" u="none" strike="noStrike" dirty="0">
                          <a:solidFill>
                            <a:srgbClr val="000000"/>
                          </a:solidFill>
                          <a:effectLst/>
                          <a:latin typeface="+mn-lt"/>
                        </a:rPr>
                        <a:t>السنة</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fontAlgn="ctr"/>
                      <a:r>
                        <a:rPr lang="ar-EG" sz="1500" b="0" i="0" u="none" strike="noStrike" dirty="0">
                          <a:solidFill>
                            <a:srgbClr val="000000"/>
                          </a:solidFill>
                          <a:effectLst/>
                          <a:latin typeface="+mn-lt"/>
                        </a:rPr>
                        <a:t>ذكور</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fontAlgn="ctr"/>
                      <a:r>
                        <a:rPr lang="ar-EG" sz="1500" b="0" i="0" u="none" strike="noStrike" dirty="0">
                          <a:solidFill>
                            <a:srgbClr val="000000"/>
                          </a:solidFill>
                          <a:effectLst/>
                          <a:latin typeface="+mn-lt"/>
                        </a:rPr>
                        <a:t>اناث</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fontAlgn="ctr"/>
                      <a:r>
                        <a:rPr lang="ar-EG" sz="1500" b="0" i="0" u="none" strike="noStrike" dirty="0">
                          <a:solidFill>
                            <a:srgbClr val="000000"/>
                          </a:solidFill>
                          <a:effectLst/>
                          <a:latin typeface="+mn-lt"/>
                        </a:rPr>
                        <a:t>كلا الجنسين</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2016128468"/>
                  </a:ext>
                </a:extLst>
              </a:tr>
              <a:tr h="253956">
                <a:tc>
                  <a:txBody>
                    <a:bodyPr/>
                    <a:lstStyle/>
                    <a:p>
                      <a:pPr algn="ctr" rtl="0" fontAlgn="ctr"/>
                      <a:r>
                        <a:rPr lang="en-US" sz="1500" b="0" i="0" u="none" strike="noStrike" dirty="0">
                          <a:solidFill>
                            <a:srgbClr val="000000"/>
                          </a:solidFill>
                          <a:effectLst/>
                          <a:latin typeface="+mn-lt"/>
                        </a:rPr>
                        <a:t>2030</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ctr"/>
                      <a:r>
                        <a:rPr lang="en-US" sz="1500" b="0" i="0" u="none" strike="noStrike" dirty="0">
                          <a:solidFill>
                            <a:srgbClr val="000000"/>
                          </a:solidFill>
                          <a:effectLst/>
                          <a:latin typeface="+mn-lt"/>
                        </a:rPr>
                        <a:t>1,912,260</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500" b="0" i="0" u="none" strike="noStrike" dirty="0">
                          <a:solidFill>
                            <a:srgbClr val="000000"/>
                          </a:solidFill>
                          <a:effectLst/>
                          <a:latin typeface="+mn-lt"/>
                        </a:rPr>
                        <a:t>1,850,010</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500" b="0" i="0" u="none" strike="noStrike" dirty="0">
                          <a:solidFill>
                            <a:srgbClr val="000000"/>
                          </a:solidFill>
                          <a:effectLst/>
                          <a:latin typeface="+mn-lt"/>
                        </a:rPr>
                        <a:t>3,762,270</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00686924"/>
                  </a:ext>
                </a:extLst>
              </a:tr>
              <a:tr h="253956">
                <a:tc>
                  <a:txBody>
                    <a:bodyPr/>
                    <a:lstStyle/>
                    <a:p>
                      <a:pPr algn="ctr" rtl="0" fontAlgn="ctr"/>
                      <a:r>
                        <a:rPr lang="en-US" sz="1500" b="0" i="0" u="none" strike="noStrike" dirty="0">
                          <a:solidFill>
                            <a:srgbClr val="000000"/>
                          </a:solidFill>
                          <a:effectLst/>
                          <a:latin typeface="+mn-lt"/>
                        </a:rPr>
                        <a:t>2040</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ctr"/>
                      <a:r>
                        <a:rPr lang="en-US" sz="1500" b="0" i="0" u="none" strike="noStrike" dirty="0">
                          <a:solidFill>
                            <a:srgbClr val="000000"/>
                          </a:solidFill>
                          <a:effectLst/>
                          <a:latin typeface="+mn-lt"/>
                        </a:rPr>
                        <a:t>2,988,456</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500" b="0" i="0" u="none" strike="noStrike" dirty="0">
                          <a:solidFill>
                            <a:srgbClr val="000000"/>
                          </a:solidFill>
                          <a:effectLst/>
                          <a:latin typeface="+mn-lt"/>
                        </a:rPr>
                        <a:t>2,900,415</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500" b="0" i="0" u="none" strike="noStrike" dirty="0">
                          <a:solidFill>
                            <a:srgbClr val="000000"/>
                          </a:solidFill>
                          <a:effectLst/>
                          <a:latin typeface="+mn-lt"/>
                        </a:rPr>
                        <a:t>5,888,871</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52354833"/>
                  </a:ext>
                </a:extLst>
              </a:tr>
              <a:tr h="412925">
                <a:tc>
                  <a:txBody>
                    <a:bodyPr/>
                    <a:lstStyle/>
                    <a:p>
                      <a:pPr algn="ctr" rtl="0" fontAlgn="ctr"/>
                      <a:r>
                        <a:rPr lang="en-US" sz="1500" b="0" i="0" u="none" strike="noStrike" dirty="0">
                          <a:solidFill>
                            <a:srgbClr val="000000"/>
                          </a:solidFill>
                          <a:effectLst/>
                          <a:latin typeface="+mn-lt"/>
                        </a:rPr>
                        <a:t>2050</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ctr"/>
                      <a:r>
                        <a:rPr lang="en-US" sz="1500" b="0" i="0" u="none" strike="noStrike" dirty="0">
                          <a:solidFill>
                            <a:srgbClr val="000000"/>
                          </a:solidFill>
                          <a:effectLst/>
                          <a:latin typeface="+mn-lt"/>
                        </a:rPr>
                        <a:t>3,486,964</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500" b="0" i="0" u="none" strike="noStrike" dirty="0">
                          <a:solidFill>
                            <a:srgbClr val="000000"/>
                          </a:solidFill>
                          <a:effectLst/>
                          <a:latin typeface="+mn-lt"/>
                        </a:rPr>
                        <a:t>3,391,148</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500" b="0" i="0" u="none" strike="noStrike" dirty="0">
                          <a:solidFill>
                            <a:srgbClr val="000000"/>
                          </a:solidFill>
                          <a:effectLst/>
                          <a:latin typeface="+mn-lt"/>
                        </a:rPr>
                        <a:t>6,878,112</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29906365"/>
                  </a:ext>
                </a:extLst>
              </a:tr>
            </a:tbl>
          </a:graphicData>
        </a:graphic>
      </p:graphicFrame>
      <p:graphicFrame>
        <p:nvGraphicFramePr>
          <p:cNvPr id="11" name="Chart 10">
            <a:extLst>
              <a:ext uri="{FF2B5EF4-FFF2-40B4-BE49-F238E27FC236}">
                <a16:creationId xmlns:a16="http://schemas.microsoft.com/office/drawing/2014/main" id="{341699A5-EC10-4CC3-B9D0-9E1CBA9FCDF1}"/>
              </a:ext>
            </a:extLst>
          </p:cNvPr>
          <p:cNvGraphicFramePr>
            <a:graphicFrameLocks/>
          </p:cNvGraphicFramePr>
          <p:nvPr>
            <p:extLst>
              <p:ext uri="{D42A27DB-BD31-4B8C-83A1-F6EECF244321}">
                <p14:modId xmlns:p14="http://schemas.microsoft.com/office/powerpoint/2010/main" val="2004603564"/>
              </p:ext>
            </p:extLst>
          </p:nvPr>
        </p:nvGraphicFramePr>
        <p:xfrm>
          <a:off x="572834" y="2792045"/>
          <a:ext cx="4944534" cy="395843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Table 11">
            <a:extLst>
              <a:ext uri="{FF2B5EF4-FFF2-40B4-BE49-F238E27FC236}">
                <a16:creationId xmlns:a16="http://schemas.microsoft.com/office/drawing/2014/main" id="{A61AF330-D905-45E9-9BE0-FDA8230EBC37}"/>
              </a:ext>
            </a:extLst>
          </p:cNvPr>
          <p:cNvGraphicFramePr>
            <a:graphicFrameLocks noGrp="1"/>
          </p:cNvGraphicFramePr>
          <p:nvPr>
            <p:extLst>
              <p:ext uri="{D42A27DB-BD31-4B8C-83A1-F6EECF244321}">
                <p14:modId xmlns:p14="http://schemas.microsoft.com/office/powerpoint/2010/main" val="1732290917"/>
              </p:ext>
            </p:extLst>
          </p:nvPr>
        </p:nvGraphicFramePr>
        <p:xfrm>
          <a:off x="6777881" y="1363295"/>
          <a:ext cx="4417016" cy="1428750"/>
        </p:xfrm>
        <a:graphic>
          <a:graphicData uri="http://schemas.openxmlformats.org/drawingml/2006/table">
            <a:tbl>
              <a:tblPr/>
              <a:tblGrid>
                <a:gridCol w="1104254">
                  <a:extLst>
                    <a:ext uri="{9D8B030D-6E8A-4147-A177-3AD203B41FA5}">
                      <a16:colId xmlns:a16="http://schemas.microsoft.com/office/drawing/2014/main" val="2766497516"/>
                    </a:ext>
                  </a:extLst>
                </a:gridCol>
                <a:gridCol w="1104254">
                  <a:extLst>
                    <a:ext uri="{9D8B030D-6E8A-4147-A177-3AD203B41FA5}">
                      <a16:colId xmlns:a16="http://schemas.microsoft.com/office/drawing/2014/main" val="2171810358"/>
                    </a:ext>
                  </a:extLst>
                </a:gridCol>
                <a:gridCol w="1104254">
                  <a:extLst>
                    <a:ext uri="{9D8B030D-6E8A-4147-A177-3AD203B41FA5}">
                      <a16:colId xmlns:a16="http://schemas.microsoft.com/office/drawing/2014/main" val="2753171230"/>
                    </a:ext>
                  </a:extLst>
                </a:gridCol>
                <a:gridCol w="1104254">
                  <a:extLst>
                    <a:ext uri="{9D8B030D-6E8A-4147-A177-3AD203B41FA5}">
                      <a16:colId xmlns:a16="http://schemas.microsoft.com/office/drawing/2014/main" val="2776184701"/>
                    </a:ext>
                  </a:extLst>
                </a:gridCol>
              </a:tblGrid>
              <a:tr h="223281">
                <a:tc gridSpan="4">
                  <a:txBody>
                    <a:bodyPr/>
                    <a:lstStyle/>
                    <a:p>
                      <a:pPr algn="ctr" rtl="1" fontAlgn="b"/>
                      <a:r>
                        <a:rPr lang="ar-EG" sz="1500" b="0" i="0" u="none" strike="noStrike" dirty="0">
                          <a:solidFill>
                            <a:schemeClr val="bg1"/>
                          </a:solidFill>
                          <a:effectLst/>
                          <a:latin typeface="+mn-lt"/>
                        </a:rPr>
                        <a:t>الاسقاطات السكانية بخلاف فرضية عودة النازحين</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pPr algn="ctr" rtl="1" fontAlgn="b"/>
                      <a:endParaRPr lang="ar-EG" sz="1000" b="1" i="0" u="none" strike="noStrike">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1" fontAlgn="b"/>
                      <a:endParaRPr lang="ar-EG" sz="10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1" fontAlgn="b"/>
                      <a:endParaRPr lang="ar-EG" sz="10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26296065"/>
                  </a:ext>
                </a:extLst>
              </a:tr>
              <a:tr h="223281">
                <a:tc>
                  <a:txBody>
                    <a:bodyPr/>
                    <a:lstStyle/>
                    <a:p>
                      <a:pPr algn="ctr" rtl="1" fontAlgn="b"/>
                      <a:r>
                        <a:rPr lang="ar-EG" sz="1500" b="0" i="0" u="none" strike="noStrike">
                          <a:solidFill>
                            <a:schemeClr val="tx1"/>
                          </a:solidFill>
                          <a:effectLst/>
                          <a:latin typeface="+mn-lt"/>
                        </a:rPr>
                        <a:t>كلا الجنسين</a:t>
                      </a:r>
                      <a:endParaRPr lang="ar-EG" sz="1500" b="0" i="0" u="none" strike="noStrike" dirty="0">
                        <a:solidFill>
                          <a:schemeClr val="tx1"/>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fontAlgn="b"/>
                      <a:r>
                        <a:rPr lang="ar-EG" sz="1500" b="0" i="0" u="none" strike="noStrike" dirty="0">
                          <a:solidFill>
                            <a:schemeClr val="tx1"/>
                          </a:solidFill>
                          <a:effectLst/>
                          <a:latin typeface="+mn-lt"/>
                        </a:rPr>
                        <a:t>انثى</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fontAlgn="b"/>
                      <a:r>
                        <a:rPr lang="ar-EG" sz="1500" b="0" i="0" u="none" strike="noStrike" dirty="0">
                          <a:solidFill>
                            <a:schemeClr val="tx1"/>
                          </a:solidFill>
                          <a:effectLst/>
                          <a:latin typeface="+mn-lt"/>
                        </a:rPr>
                        <a:t>ذكر</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algn="ctr" rtl="1" fontAlgn="b"/>
                      <a:r>
                        <a:rPr lang="ar-EG" sz="1500" b="0" i="0" u="none" strike="noStrike" dirty="0">
                          <a:solidFill>
                            <a:schemeClr val="tx1"/>
                          </a:solidFill>
                          <a:effectLst/>
                          <a:latin typeface="+mn-lt"/>
                        </a:rPr>
                        <a:t>السنة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3293222296"/>
                  </a:ext>
                </a:extLst>
              </a:tr>
              <a:tr h="223281">
                <a:tc>
                  <a:txBody>
                    <a:bodyPr/>
                    <a:lstStyle/>
                    <a:p>
                      <a:pPr algn="ctr" fontAlgn="b"/>
                      <a:r>
                        <a:rPr lang="en-US" sz="1500" b="0" i="0" u="none" strike="noStrike">
                          <a:solidFill>
                            <a:srgbClr val="000000"/>
                          </a:solidFill>
                          <a:effectLst/>
                          <a:latin typeface="+mn-lt"/>
                        </a:rPr>
                        <a:t>3,256,906</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1,598,932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1,657,974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2023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937181568"/>
                  </a:ext>
                </a:extLst>
              </a:tr>
              <a:tr h="223281">
                <a:tc>
                  <a:txBody>
                    <a:bodyPr/>
                    <a:lstStyle/>
                    <a:p>
                      <a:pPr algn="ctr" fontAlgn="b"/>
                      <a:r>
                        <a:rPr lang="en-US" sz="1500" b="0" i="0" u="none" strike="noStrike">
                          <a:solidFill>
                            <a:srgbClr val="000000"/>
                          </a:solidFill>
                          <a:effectLst/>
                          <a:latin typeface="+mn-lt"/>
                        </a:rPr>
                        <a:t>3,762,270</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1,850,010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1,912,260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2030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715972257"/>
                  </a:ext>
                </a:extLst>
              </a:tr>
              <a:tr h="223281">
                <a:tc>
                  <a:txBody>
                    <a:bodyPr/>
                    <a:lstStyle/>
                    <a:p>
                      <a:pPr algn="ctr" fontAlgn="b"/>
                      <a:r>
                        <a:rPr lang="en-US" sz="1500" b="0" i="0" u="none" strike="noStrike">
                          <a:solidFill>
                            <a:srgbClr val="000000"/>
                          </a:solidFill>
                          <a:effectLst/>
                          <a:latin typeface="+mn-lt"/>
                        </a:rPr>
                        <a:t>4,981,732</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2,445,711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2,536,021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2040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497863635"/>
                  </a:ext>
                </a:extLst>
              </a:tr>
              <a:tr h="223281">
                <a:tc>
                  <a:txBody>
                    <a:bodyPr/>
                    <a:lstStyle/>
                    <a:p>
                      <a:pPr algn="ctr" fontAlgn="b"/>
                      <a:r>
                        <a:rPr lang="en-US" sz="1500" b="0" i="0" u="none" strike="noStrike" dirty="0">
                          <a:solidFill>
                            <a:srgbClr val="000000"/>
                          </a:solidFill>
                          <a:effectLst/>
                          <a:latin typeface="+mn-lt"/>
                        </a:rPr>
                        <a:t>6,396,671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3,140,355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3,256,316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2050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501554936"/>
                  </a:ext>
                </a:extLst>
              </a:tr>
            </a:tbl>
          </a:graphicData>
        </a:graphic>
      </p:graphicFrame>
      <p:graphicFrame>
        <p:nvGraphicFramePr>
          <p:cNvPr id="16" name="Chart 15">
            <a:extLst>
              <a:ext uri="{FF2B5EF4-FFF2-40B4-BE49-F238E27FC236}">
                <a16:creationId xmlns:a16="http://schemas.microsoft.com/office/drawing/2014/main" id="{21BADE3F-1D91-4B3A-80D5-13F2C647C238}"/>
              </a:ext>
            </a:extLst>
          </p:cNvPr>
          <p:cNvGraphicFramePr>
            <a:graphicFrameLocks/>
          </p:cNvGraphicFramePr>
          <p:nvPr>
            <p:extLst>
              <p:ext uri="{D42A27DB-BD31-4B8C-83A1-F6EECF244321}">
                <p14:modId xmlns:p14="http://schemas.microsoft.com/office/powerpoint/2010/main" val="4136432893"/>
              </p:ext>
            </p:extLst>
          </p:nvPr>
        </p:nvGraphicFramePr>
        <p:xfrm>
          <a:off x="6514122" y="2794000"/>
          <a:ext cx="4944534" cy="3958429"/>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a:extLst>
              <a:ext uri="{FF2B5EF4-FFF2-40B4-BE49-F238E27FC236}">
                <a16:creationId xmlns:a16="http://schemas.microsoft.com/office/drawing/2014/main" id="{2458C7DC-588E-4F1E-AB89-2E3A2F2EB711}"/>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C3EE12C4-9DA6-41B8-9F80-5BF1BFC687E9}"/>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143CDA0B-D078-4A76-8741-0B6FD9C41ACA}"/>
              </a:ext>
            </a:extLst>
          </p:cNvPr>
          <p:cNvSpPr/>
          <p:nvPr/>
        </p:nvSpPr>
        <p:spPr>
          <a:xfrm>
            <a:off x="8847667" y="698811"/>
            <a:ext cx="3259712" cy="618067"/>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3" name="Title 1">
            <a:extLst>
              <a:ext uri="{FF2B5EF4-FFF2-40B4-BE49-F238E27FC236}">
                <a16:creationId xmlns:a16="http://schemas.microsoft.com/office/drawing/2014/main" id="{A2ED4C5F-6264-4A10-BF79-804486C33FB8}"/>
              </a:ext>
            </a:extLst>
          </p:cNvPr>
          <p:cNvSpPr txBox="1">
            <a:spLocks/>
          </p:cNvSpPr>
          <p:nvPr/>
        </p:nvSpPr>
        <p:spPr>
          <a:xfrm>
            <a:off x="8847667" y="667061"/>
            <a:ext cx="3214444" cy="66105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السكان – عدد السكان الحالي، المستقبلي</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71651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FAC117E-A22B-4532-A1F9-7DF15C0C19E4}"/>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55000" contrast="-5000"/>
                    </a14:imgEffect>
                  </a14:imgLayer>
                </a14:imgProps>
              </a:ext>
              <a:ext uri="{28A0092B-C50C-407E-A947-70E740481C1C}">
                <a14:useLocalDpi xmlns:a14="http://schemas.microsoft.com/office/drawing/2010/main" val="0"/>
              </a:ext>
            </a:extLst>
          </a:blip>
          <a:srcRect r="11319"/>
          <a:stretch/>
        </p:blipFill>
        <p:spPr>
          <a:xfrm>
            <a:off x="0" y="0"/>
            <a:ext cx="12192000" cy="6857999"/>
          </a:xfrm>
          <a:prstGeom prst="rect">
            <a:avLst/>
          </a:prstGeom>
        </p:spPr>
      </p:pic>
      <p:graphicFrame>
        <p:nvGraphicFramePr>
          <p:cNvPr id="7" name="Chart 6">
            <a:extLst>
              <a:ext uri="{FF2B5EF4-FFF2-40B4-BE49-F238E27FC236}">
                <a16:creationId xmlns:a16="http://schemas.microsoft.com/office/drawing/2014/main" id="{ADB3DA60-D9C1-4D54-8C68-8F2F03601A73}"/>
              </a:ext>
            </a:extLst>
          </p:cNvPr>
          <p:cNvGraphicFramePr>
            <a:graphicFrameLocks/>
          </p:cNvGraphicFramePr>
          <p:nvPr>
            <p:extLst>
              <p:ext uri="{D42A27DB-BD31-4B8C-83A1-F6EECF244321}">
                <p14:modId xmlns:p14="http://schemas.microsoft.com/office/powerpoint/2010/main" val="918941797"/>
              </p:ext>
            </p:extLst>
          </p:nvPr>
        </p:nvGraphicFramePr>
        <p:xfrm>
          <a:off x="29633" y="272226"/>
          <a:ext cx="5630330" cy="648288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Table 4">
            <a:extLst>
              <a:ext uri="{FF2B5EF4-FFF2-40B4-BE49-F238E27FC236}">
                <a16:creationId xmlns:a16="http://schemas.microsoft.com/office/drawing/2014/main" id="{CE4D0A39-B3B2-4AB7-BC3C-087F315DF8E5}"/>
              </a:ext>
            </a:extLst>
          </p:cNvPr>
          <p:cNvGraphicFramePr>
            <a:graphicFrameLocks noGrp="1"/>
          </p:cNvGraphicFramePr>
          <p:nvPr>
            <p:extLst>
              <p:ext uri="{D42A27DB-BD31-4B8C-83A1-F6EECF244321}">
                <p14:modId xmlns:p14="http://schemas.microsoft.com/office/powerpoint/2010/main" val="1276434440"/>
              </p:ext>
            </p:extLst>
          </p:nvPr>
        </p:nvGraphicFramePr>
        <p:xfrm>
          <a:off x="5659963" y="2764211"/>
          <a:ext cx="6460070" cy="3116695"/>
        </p:xfrm>
        <a:graphic>
          <a:graphicData uri="http://schemas.openxmlformats.org/drawingml/2006/table">
            <a:tbl>
              <a:tblPr firstRow="1" bandRow="1">
                <a:tableStyleId>{5940675A-B579-460E-94D1-54222C63F5DA}</a:tableStyleId>
              </a:tblPr>
              <a:tblGrid>
                <a:gridCol w="1292014">
                  <a:extLst>
                    <a:ext uri="{9D8B030D-6E8A-4147-A177-3AD203B41FA5}">
                      <a16:colId xmlns:a16="http://schemas.microsoft.com/office/drawing/2014/main" val="4144381586"/>
                    </a:ext>
                  </a:extLst>
                </a:gridCol>
                <a:gridCol w="1292014">
                  <a:extLst>
                    <a:ext uri="{9D8B030D-6E8A-4147-A177-3AD203B41FA5}">
                      <a16:colId xmlns:a16="http://schemas.microsoft.com/office/drawing/2014/main" val="3513960657"/>
                    </a:ext>
                  </a:extLst>
                </a:gridCol>
                <a:gridCol w="1292014">
                  <a:extLst>
                    <a:ext uri="{9D8B030D-6E8A-4147-A177-3AD203B41FA5}">
                      <a16:colId xmlns:a16="http://schemas.microsoft.com/office/drawing/2014/main" val="1653467876"/>
                    </a:ext>
                  </a:extLst>
                </a:gridCol>
                <a:gridCol w="1292014">
                  <a:extLst>
                    <a:ext uri="{9D8B030D-6E8A-4147-A177-3AD203B41FA5}">
                      <a16:colId xmlns:a16="http://schemas.microsoft.com/office/drawing/2014/main" val="878056095"/>
                    </a:ext>
                  </a:extLst>
                </a:gridCol>
                <a:gridCol w="1292014">
                  <a:extLst>
                    <a:ext uri="{9D8B030D-6E8A-4147-A177-3AD203B41FA5}">
                      <a16:colId xmlns:a16="http://schemas.microsoft.com/office/drawing/2014/main" val="3822195487"/>
                    </a:ext>
                  </a:extLst>
                </a:gridCol>
              </a:tblGrid>
              <a:tr h="349500">
                <a:tc gridSpan="2">
                  <a:txBody>
                    <a:bodyPr/>
                    <a:lstStyle/>
                    <a:p>
                      <a:pPr algn="ctr"/>
                      <a:r>
                        <a:rPr lang="ar-EG" sz="1500" b="0" dirty="0">
                          <a:latin typeface="+mn-lt"/>
                        </a:rPr>
                        <a:t>في ظل عودة النازحين</a:t>
                      </a: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a:endParaRPr lang="en-US" sz="1400" dirty="0"/>
                    </a:p>
                  </a:txBody>
                  <a:tcPr>
                    <a:solidFill>
                      <a:schemeClr val="accent2">
                        <a:lumMod val="40000"/>
                        <a:lumOff val="60000"/>
                      </a:schemeClr>
                    </a:solidFill>
                  </a:tcPr>
                </a:tc>
                <a:tc gridSpan="3">
                  <a:txBody>
                    <a:bodyPr/>
                    <a:lstStyle/>
                    <a:p>
                      <a:pPr algn="ct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pPr algn="ctr"/>
                      <a:endParaRPr lang="en-US" sz="1400" dirty="0"/>
                    </a:p>
                  </a:txBody>
                  <a:tcPr>
                    <a:solidFill>
                      <a:schemeClr val="accent2">
                        <a:lumMod val="40000"/>
                        <a:lumOff val="60000"/>
                      </a:schemeClr>
                    </a:solidFill>
                  </a:tcPr>
                </a:tc>
                <a:tc hMerge="1">
                  <a:txBody>
                    <a:bodyPr/>
                    <a:lstStyle/>
                    <a:p>
                      <a:pPr algn="ctr"/>
                      <a:endParaRPr lang="en-US" sz="1400" dirty="0"/>
                    </a:p>
                  </a:txBody>
                  <a:tcPr>
                    <a:solidFill>
                      <a:schemeClr val="accent2">
                        <a:lumMod val="40000"/>
                        <a:lumOff val="60000"/>
                      </a:schemeClr>
                    </a:solidFill>
                  </a:tcPr>
                </a:tc>
                <a:extLst>
                  <a:ext uri="{0D108BD9-81ED-4DB2-BD59-A6C34878D82A}">
                    <a16:rowId xmlns:a16="http://schemas.microsoft.com/office/drawing/2014/main" val="2010374300"/>
                  </a:ext>
                </a:extLst>
              </a:tr>
              <a:tr h="349500">
                <a:tc>
                  <a:txBody>
                    <a:bodyPr/>
                    <a:lstStyle/>
                    <a:p>
                      <a:pPr algn="ctr"/>
                      <a:r>
                        <a:rPr lang="ar-EG" sz="1500" b="0" dirty="0">
                          <a:solidFill>
                            <a:schemeClr val="bg1"/>
                          </a:solidFill>
                          <a:latin typeface="+mn-lt"/>
                        </a:rPr>
                        <a:t>2050</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EG" sz="1500" b="0" dirty="0">
                          <a:solidFill>
                            <a:schemeClr val="bg1"/>
                          </a:solidFill>
                          <a:latin typeface="+mn-lt"/>
                        </a:rPr>
                        <a:t>2040</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EG" sz="1500" b="0" dirty="0">
                          <a:solidFill>
                            <a:schemeClr val="bg1"/>
                          </a:solidFill>
                          <a:latin typeface="+mn-lt"/>
                        </a:rPr>
                        <a:t>2030</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EG" sz="1500" b="0" dirty="0">
                          <a:solidFill>
                            <a:schemeClr val="bg1"/>
                          </a:solidFill>
                          <a:latin typeface="+mn-lt"/>
                        </a:rPr>
                        <a:t>2023</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EG" sz="1500" b="0" dirty="0">
                          <a:solidFill>
                            <a:schemeClr val="bg1"/>
                          </a:solidFill>
                          <a:latin typeface="+mn-lt"/>
                        </a:rPr>
                        <a:t>العمر</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349500">
                <a:tc>
                  <a:txBody>
                    <a:bodyPr/>
                    <a:lstStyle/>
                    <a:p>
                      <a:pPr algn="ctr" fontAlgn="b"/>
                      <a:r>
                        <a:rPr lang="en-US" sz="1500" b="0" i="0" u="none" strike="noStrike" dirty="0">
                          <a:solidFill>
                            <a:srgbClr val="000000"/>
                          </a:solidFill>
                          <a:effectLst/>
                          <a:latin typeface="+mn-lt"/>
                        </a:rPr>
                        <a:t>136,364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106,201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82,709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64,414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ar-EG" sz="1500" b="0" dirty="0">
                          <a:latin typeface="+mn-lt"/>
                        </a:rPr>
                        <a:t>18</a:t>
                      </a: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142359943"/>
                  </a:ext>
                </a:extLst>
              </a:tr>
              <a:tr h="349500">
                <a:tc>
                  <a:txBody>
                    <a:bodyPr/>
                    <a:lstStyle/>
                    <a:p>
                      <a:pPr algn="ctr" fontAlgn="b"/>
                      <a:r>
                        <a:rPr lang="en-US" sz="1500" b="0" i="0" u="none" strike="noStrike" dirty="0">
                          <a:solidFill>
                            <a:srgbClr val="000000"/>
                          </a:solidFill>
                          <a:effectLst/>
                          <a:latin typeface="+mn-lt"/>
                        </a:rPr>
                        <a:t>134,116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104,450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81,346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63,352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ar-EG" sz="1500" b="0" dirty="0">
                          <a:latin typeface="+mn-lt"/>
                        </a:rPr>
                        <a:t>19</a:t>
                      </a: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511334169"/>
                  </a:ext>
                </a:extLst>
              </a:tr>
              <a:tr h="349500">
                <a:tc>
                  <a:txBody>
                    <a:bodyPr/>
                    <a:lstStyle/>
                    <a:p>
                      <a:pPr algn="ctr" fontAlgn="b"/>
                      <a:r>
                        <a:rPr lang="en-US" sz="1500" b="0" i="0" u="none" strike="noStrike">
                          <a:solidFill>
                            <a:srgbClr val="000000"/>
                          </a:solidFill>
                          <a:effectLst/>
                          <a:latin typeface="+mn-lt"/>
                        </a:rPr>
                        <a:t>131,881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102,709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79,990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62,296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ar-EG" sz="1500" b="0" dirty="0">
                          <a:latin typeface="+mn-lt"/>
                        </a:rPr>
                        <a:t>20</a:t>
                      </a: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871345161"/>
                  </a:ext>
                </a:extLst>
              </a:tr>
              <a:tr h="349500">
                <a:tc>
                  <a:txBody>
                    <a:bodyPr/>
                    <a:lstStyle/>
                    <a:p>
                      <a:pPr algn="ctr" fontAlgn="b"/>
                      <a:r>
                        <a:rPr lang="en-US" sz="1500" b="0" i="0" u="none" strike="noStrike">
                          <a:solidFill>
                            <a:srgbClr val="000000"/>
                          </a:solidFill>
                          <a:effectLst/>
                          <a:latin typeface="+mn-lt"/>
                        </a:rPr>
                        <a:t>129,510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a:solidFill>
                            <a:srgbClr val="000000"/>
                          </a:solidFill>
                          <a:effectLst/>
                          <a:latin typeface="+mn-lt"/>
                        </a:rPr>
                        <a:t>100,862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78,552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61,176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ar-EG" sz="1500" b="0" dirty="0">
                          <a:latin typeface="+mn-lt"/>
                        </a:rPr>
                        <a:t>21</a:t>
                      </a: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454554049"/>
                  </a:ext>
                </a:extLst>
              </a:tr>
              <a:tr h="349500">
                <a:tc>
                  <a:txBody>
                    <a:bodyPr/>
                    <a:lstStyle/>
                    <a:p>
                      <a:pPr algn="ctr" fontAlgn="b"/>
                      <a:r>
                        <a:rPr lang="en-US" sz="1500" b="0" i="0" u="none" strike="noStrike">
                          <a:solidFill>
                            <a:srgbClr val="000000"/>
                          </a:solidFill>
                          <a:effectLst/>
                          <a:latin typeface="+mn-lt"/>
                        </a:rPr>
                        <a:t>127,232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a:solidFill>
                            <a:srgbClr val="000000"/>
                          </a:solidFill>
                          <a:effectLst/>
                          <a:latin typeface="+mn-lt"/>
                        </a:rPr>
                        <a:t>99,088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77,170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60,100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ar-EG" sz="1500" b="0" dirty="0">
                          <a:latin typeface="+mn-lt"/>
                        </a:rPr>
                        <a:t>22</a:t>
                      </a: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560751033"/>
                  </a:ext>
                </a:extLst>
              </a:tr>
              <a:tr h="349500">
                <a:tc>
                  <a:txBody>
                    <a:bodyPr/>
                    <a:lstStyle/>
                    <a:p>
                      <a:pPr algn="ctr" fontAlgn="b"/>
                      <a:r>
                        <a:rPr lang="en-US" sz="1500" b="0" i="0" u="none" strike="noStrike" dirty="0">
                          <a:solidFill>
                            <a:srgbClr val="000000"/>
                          </a:solidFill>
                          <a:effectLst/>
                          <a:latin typeface="+mn-lt"/>
                        </a:rPr>
                        <a:t>125,415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97,674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76,068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59,242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ar-EG" sz="1500" b="0" dirty="0">
                          <a:latin typeface="+mn-lt"/>
                        </a:rPr>
                        <a:t>23</a:t>
                      </a: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187414610"/>
                  </a:ext>
                </a:extLst>
              </a:tr>
              <a:tr h="320695">
                <a:tc>
                  <a:txBody>
                    <a:bodyPr/>
                    <a:lstStyle/>
                    <a:p>
                      <a:pPr algn="ctr" fontAlgn="b"/>
                      <a:r>
                        <a:rPr lang="en-US" sz="1500" b="0" i="0" u="none" strike="noStrike" dirty="0">
                          <a:solidFill>
                            <a:srgbClr val="000000"/>
                          </a:solidFill>
                          <a:effectLst/>
                          <a:latin typeface="+mn-lt"/>
                        </a:rPr>
                        <a:t>784,518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610,983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475,834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370,580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ar-EG" sz="1500" b="0" dirty="0">
                          <a:latin typeface="+mn-lt"/>
                        </a:rPr>
                        <a:t>المجموع</a:t>
                      </a:r>
                      <a:endParaRPr lang="en-US" sz="1500" b="0" dirty="0">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534696633"/>
                  </a:ext>
                </a:extLst>
              </a:tr>
            </a:tbl>
          </a:graphicData>
        </a:graphic>
      </p:graphicFrame>
      <p:sp>
        <p:nvSpPr>
          <p:cNvPr id="8" name="Rectangle 7">
            <a:extLst>
              <a:ext uri="{FF2B5EF4-FFF2-40B4-BE49-F238E27FC236}">
                <a16:creationId xmlns:a16="http://schemas.microsoft.com/office/drawing/2014/main" id="{5AF87891-57A5-462F-9955-25E3FB2836CF}"/>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653F064A-EDCA-4932-B477-3A79AA644DCA}"/>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D1BA2785-BD3B-4795-8B53-772CEAFAB998}"/>
              </a:ext>
            </a:extLst>
          </p:cNvPr>
          <p:cNvSpPr/>
          <p:nvPr/>
        </p:nvSpPr>
        <p:spPr>
          <a:xfrm>
            <a:off x="9468667" y="698812"/>
            <a:ext cx="2638711"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1" name="Title 1">
            <a:extLst>
              <a:ext uri="{FF2B5EF4-FFF2-40B4-BE49-F238E27FC236}">
                <a16:creationId xmlns:a16="http://schemas.microsoft.com/office/drawing/2014/main" id="{1AD2391C-CE52-4CD1-AC70-C21410A4B481}"/>
              </a:ext>
            </a:extLst>
          </p:cNvPr>
          <p:cNvSpPr txBox="1">
            <a:spLocks/>
          </p:cNvSpPr>
          <p:nvPr/>
        </p:nvSpPr>
        <p:spPr>
          <a:xfrm>
            <a:off x="9423400" y="667062"/>
            <a:ext cx="2638711"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1"/>
            <a:r>
              <a:rPr lang="ar-EG" sz="2000" b="1" dirty="0">
                <a:latin typeface="Calibri" panose="020F0502020204030204" pitchFamily="34" charset="0"/>
                <a:ea typeface="Calibri" panose="020F0502020204030204" pitchFamily="34" charset="0"/>
                <a:cs typeface="Calibri" panose="020F0502020204030204" pitchFamily="34" charset="0"/>
              </a:rPr>
              <a:t>تحليل السكان – فئة الشباب</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080CF141-B5D7-45FC-8681-F007283ED2C6}"/>
              </a:ext>
            </a:extLst>
          </p:cNvPr>
          <p:cNvSpPr/>
          <p:nvPr/>
        </p:nvSpPr>
        <p:spPr>
          <a:xfrm>
            <a:off x="5710739" y="1991147"/>
            <a:ext cx="6430437" cy="680890"/>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dirty="0"/>
          </a:p>
        </p:txBody>
      </p:sp>
      <p:sp>
        <p:nvSpPr>
          <p:cNvPr id="14" name="Title 1">
            <a:extLst>
              <a:ext uri="{FF2B5EF4-FFF2-40B4-BE49-F238E27FC236}">
                <a16:creationId xmlns:a16="http://schemas.microsoft.com/office/drawing/2014/main" id="{4CE4A073-039C-459D-BFCF-C959B4478863}"/>
              </a:ext>
            </a:extLst>
          </p:cNvPr>
          <p:cNvSpPr txBox="1">
            <a:spLocks/>
          </p:cNvSpPr>
          <p:nvPr/>
        </p:nvSpPr>
        <p:spPr>
          <a:xfrm>
            <a:off x="5666290" y="1937928"/>
            <a:ext cx="6447415" cy="723392"/>
          </a:xfrm>
          <a:prstGeom prst="rect">
            <a:avLst/>
          </a:prstGeom>
        </p:spPr>
        <p:txBody>
          <a:bodyPr vert="horz" lIns="91440" tIns="45720" rIns="91440" bIns="45720" rtlCol="0">
            <a:noAutofit/>
          </a:bodyPr>
          <a:lstStyle>
            <a:defPPr>
              <a:defRPr lang="en-US"/>
            </a:defPPr>
            <a:lvl1pPr indent="0" algn="ctr" rtl="1">
              <a:lnSpc>
                <a:spcPct val="90000"/>
              </a:lnSpc>
              <a:spcBef>
                <a:spcPts val="1000"/>
              </a:spcBef>
              <a:buFont typeface="Arial" panose="020B0604020202020204" pitchFamily="34" charset="0"/>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sz="2500" dirty="0"/>
              <a:t>اعداد السكان من عمر 18 الى عمر 23 سنة خلال السنوات ضمن اطار عودة النازحين</a:t>
            </a:r>
            <a:endParaRPr lang="en-US" sz="2500" dirty="0"/>
          </a:p>
        </p:txBody>
      </p:sp>
    </p:spTree>
    <p:extLst>
      <p:ext uri="{BB962C8B-B14F-4D97-AF65-F5344CB8AC3E}">
        <p14:creationId xmlns:p14="http://schemas.microsoft.com/office/powerpoint/2010/main" val="1585245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a:extLst>
              <a:ext uri="{FF2B5EF4-FFF2-40B4-BE49-F238E27FC236}">
                <a16:creationId xmlns:a16="http://schemas.microsoft.com/office/drawing/2014/main" id="{8799B322-F0BE-4196-829C-831AA7AC3819}"/>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sp>
        <p:nvSpPr>
          <p:cNvPr id="5" name="Rectangle 4">
            <a:extLst>
              <a:ext uri="{FF2B5EF4-FFF2-40B4-BE49-F238E27FC236}">
                <a16:creationId xmlns:a16="http://schemas.microsoft.com/office/drawing/2014/main" id="{2D8C6E90-43FB-4CFF-B6D8-3F8405A1C6A7}"/>
              </a:ext>
            </a:extLst>
          </p:cNvPr>
          <p:cNvSpPr/>
          <p:nvPr/>
        </p:nvSpPr>
        <p:spPr>
          <a:xfrm>
            <a:off x="9882701" y="2736015"/>
            <a:ext cx="1888067" cy="999067"/>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latin typeface="Calibri" panose="020F0502020204030204" pitchFamily="34" charset="0"/>
                <a:ea typeface="Calibri" panose="020F0502020204030204" pitchFamily="34" charset="0"/>
                <a:cs typeface="Calibri" panose="020F0502020204030204" pitchFamily="34" charset="0"/>
              </a:rPr>
              <a:t>اكمال</a:t>
            </a: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773D3B93-23AA-4885-911A-E9DBDB6110F8}"/>
              </a:ext>
            </a:extLst>
          </p:cNvPr>
          <p:cNvSpPr/>
          <p:nvPr/>
        </p:nvSpPr>
        <p:spPr>
          <a:xfrm>
            <a:off x="6096000" y="54178"/>
            <a:ext cx="1888067" cy="999067"/>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bg1"/>
                </a:solidFill>
                <a:latin typeface="Calibri" panose="020F0502020204030204" pitchFamily="34" charset="0"/>
                <a:ea typeface="Calibri" panose="020F0502020204030204" pitchFamily="34" charset="0"/>
                <a:cs typeface="Calibri" panose="020F0502020204030204" pitchFamily="34" charset="0"/>
              </a:rPr>
              <a:t>طلاب الثانوية العامة</a:t>
            </a:r>
          </a:p>
          <a:p>
            <a:pPr algn="ctr"/>
            <a:r>
              <a:rPr lang="ar-EG" dirty="0">
                <a:solidFill>
                  <a:schemeClr val="bg1"/>
                </a:solidFill>
                <a:latin typeface="Calibri" panose="020F0502020204030204" pitchFamily="34" charset="0"/>
                <a:ea typeface="Calibri" panose="020F0502020204030204" pitchFamily="34" charset="0"/>
                <a:cs typeface="Calibri" panose="020F0502020204030204" pitchFamily="34" charset="0"/>
              </a:rPr>
              <a:t>الضفة</a:t>
            </a:r>
            <a:endParaRPr lang="en-US"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B4CF8882-83BD-4017-9BFC-F57BF059FDA1}"/>
              </a:ext>
            </a:extLst>
          </p:cNvPr>
          <p:cNvSpPr/>
          <p:nvPr/>
        </p:nvSpPr>
        <p:spPr>
          <a:xfrm>
            <a:off x="6096000" y="1178928"/>
            <a:ext cx="1888067" cy="999067"/>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latin typeface="Calibri" panose="020F0502020204030204" pitchFamily="34" charset="0"/>
                <a:ea typeface="Calibri" panose="020F0502020204030204" pitchFamily="34" charset="0"/>
                <a:cs typeface="Calibri" panose="020F0502020204030204" pitchFamily="34" charset="0"/>
              </a:rPr>
              <a:t>نجاح</a:t>
            </a: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F0287E7F-E6DB-4841-9D6C-6EFB732902B9}"/>
              </a:ext>
            </a:extLst>
          </p:cNvPr>
          <p:cNvSpPr/>
          <p:nvPr/>
        </p:nvSpPr>
        <p:spPr>
          <a:xfrm>
            <a:off x="6096000" y="3934752"/>
            <a:ext cx="1888067" cy="999067"/>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bg1"/>
                </a:solidFill>
                <a:latin typeface="Calibri" panose="020F0502020204030204" pitchFamily="34" charset="0"/>
                <a:ea typeface="Calibri" panose="020F0502020204030204" pitchFamily="34" charset="0"/>
                <a:cs typeface="Calibri" panose="020F0502020204030204" pitchFamily="34" charset="0"/>
              </a:rPr>
              <a:t>داخل الوطن</a:t>
            </a:r>
            <a:endParaRPr lang="en-US"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B4937F80-F8E1-42CF-A832-F548B8C16BAF}"/>
              </a:ext>
            </a:extLst>
          </p:cNvPr>
          <p:cNvSpPr/>
          <p:nvPr/>
        </p:nvSpPr>
        <p:spPr>
          <a:xfrm>
            <a:off x="4207932" y="2686717"/>
            <a:ext cx="1888067" cy="999067"/>
          </a:xfrm>
          <a:prstGeom prst="rect">
            <a:avLst/>
          </a:prstGeom>
          <a:solidFill>
            <a:srgbClr val="BDCD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latin typeface="Calibri" panose="020F0502020204030204" pitchFamily="34" charset="0"/>
                <a:ea typeface="Calibri" panose="020F0502020204030204" pitchFamily="34" charset="0"/>
                <a:cs typeface="Calibri" panose="020F0502020204030204" pitchFamily="34" charset="0"/>
              </a:rPr>
              <a:t>خارج الوطن</a:t>
            </a: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ECA9EC30-E25D-40C5-A12E-418C65E3D6A0}"/>
              </a:ext>
            </a:extLst>
          </p:cNvPr>
          <p:cNvSpPr/>
          <p:nvPr/>
        </p:nvSpPr>
        <p:spPr>
          <a:xfrm>
            <a:off x="2021416" y="2686716"/>
            <a:ext cx="1888067" cy="999067"/>
          </a:xfrm>
          <a:prstGeom prst="rect">
            <a:avLst/>
          </a:prstGeom>
          <a:solidFill>
            <a:srgbClr val="BDCD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latin typeface="Calibri" panose="020F0502020204030204" pitchFamily="34" charset="0"/>
                <a:ea typeface="Calibri" panose="020F0502020204030204" pitchFamily="34" charset="0"/>
                <a:cs typeface="Calibri" panose="020F0502020204030204" pitchFamily="34" charset="0"/>
              </a:rPr>
              <a:t>سياق اخر</a:t>
            </a: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501AAF78-605E-4862-A5AA-C76515A9C58C}"/>
              </a:ext>
            </a:extLst>
          </p:cNvPr>
          <p:cNvSpPr/>
          <p:nvPr/>
        </p:nvSpPr>
        <p:spPr>
          <a:xfrm>
            <a:off x="10151520" y="5754909"/>
            <a:ext cx="1888067" cy="999067"/>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bg1"/>
                </a:solidFill>
                <a:latin typeface="Calibri" panose="020F0502020204030204" pitchFamily="34" charset="0"/>
                <a:ea typeface="Calibri" panose="020F0502020204030204" pitchFamily="34" charset="0"/>
                <a:cs typeface="Calibri" panose="020F0502020204030204" pitchFamily="34" charset="0"/>
              </a:rPr>
              <a:t>جامعات تقليدية</a:t>
            </a:r>
            <a:endParaRPr lang="en-US"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5AF39A9C-D8C2-43CE-A6B7-28B44E2B9F48}"/>
              </a:ext>
            </a:extLst>
          </p:cNvPr>
          <p:cNvSpPr/>
          <p:nvPr/>
        </p:nvSpPr>
        <p:spPr>
          <a:xfrm>
            <a:off x="7628450" y="5755709"/>
            <a:ext cx="1888067" cy="999067"/>
          </a:xfrm>
          <a:prstGeom prst="rect">
            <a:avLst/>
          </a:prstGeom>
          <a:solidFill>
            <a:srgbClr val="BDCD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latin typeface="Calibri" panose="020F0502020204030204" pitchFamily="34" charset="0"/>
                <a:ea typeface="Calibri" panose="020F0502020204030204" pitchFamily="34" charset="0"/>
                <a:cs typeface="Calibri" panose="020F0502020204030204" pitchFamily="34" charset="0"/>
              </a:rPr>
              <a:t>كليات جامعية</a:t>
            </a: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Rectangle 13">
            <a:extLst>
              <a:ext uri="{FF2B5EF4-FFF2-40B4-BE49-F238E27FC236}">
                <a16:creationId xmlns:a16="http://schemas.microsoft.com/office/drawing/2014/main" id="{A1A3ADF0-B4FE-4585-B171-988C559BC717}"/>
              </a:ext>
            </a:extLst>
          </p:cNvPr>
          <p:cNvSpPr/>
          <p:nvPr/>
        </p:nvSpPr>
        <p:spPr>
          <a:xfrm>
            <a:off x="2319865" y="5754909"/>
            <a:ext cx="1888067" cy="999067"/>
          </a:xfrm>
          <a:prstGeom prst="rect">
            <a:avLst/>
          </a:prstGeom>
          <a:solidFill>
            <a:srgbClr val="BDCD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latin typeface="Calibri" panose="020F0502020204030204" pitchFamily="34" charset="0"/>
                <a:ea typeface="Calibri" panose="020F0502020204030204" pitchFamily="34" charset="0"/>
                <a:cs typeface="Calibri" panose="020F0502020204030204" pitchFamily="34" charset="0"/>
              </a:rPr>
              <a:t>التعليم المفتوح</a:t>
            </a: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2BFF89DF-620F-4690-9E51-0B54A31A3C20}"/>
              </a:ext>
            </a:extLst>
          </p:cNvPr>
          <p:cNvSpPr/>
          <p:nvPr/>
        </p:nvSpPr>
        <p:spPr>
          <a:xfrm>
            <a:off x="4667249" y="5755709"/>
            <a:ext cx="1888067" cy="999067"/>
          </a:xfrm>
          <a:prstGeom prst="rect">
            <a:avLst/>
          </a:prstGeom>
          <a:solidFill>
            <a:srgbClr val="BDCD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latin typeface="Calibri" panose="020F0502020204030204" pitchFamily="34" charset="0"/>
                <a:ea typeface="Calibri" panose="020F0502020204030204" pitchFamily="34" charset="0"/>
                <a:cs typeface="Calibri" panose="020F0502020204030204" pitchFamily="34" charset="0"/>
              </a:rPr>
              <a:t>كليات مجتمع</a:t>
            </a: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cxnSp>
        <p:nvCxnSpPr>
          <p:cNvPr id="58" name="Connector: Elbow 57">
            <a:extLst>
              <a:ext uri="{FF2B5EF4-FFF2-40B4-BE49-F238E27FC236}">
                <a16:creationId xmlns:a16="http://schemas.microsoft.com/office/drawing/2014/main" id="{E150E2B0-2FA3-4308-8948-178E39B6668B}"/>
              </a:ext>
            </a:extLst>
          </p:cNvPr>
          <p:cNvCxnSpPr>
            <a:cxnSpLocks/>
            <a:stCxn id="14" idx="0"/>
          </p:cNvCxnSpPr>
          <p:nvPr/>
        </p:nvCxnSpPr>
        <p:spPr>
          <a:xfrm rot="5400000" flipH="1" flipV="1">
            <a:off x="6292571" y="2446277"/>
            <a:ext cx="279961" cy="6337304"/>
          </a:xfrm>
          <a:prstGeom prst="bentConnector2">
            <a:avLst/>
          </a:prstGeom>
          <a:ln>
            <a:solidFill>
              <a:schemeClr val="bg2"/>
            </a:solidFill>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4044BA09-4C96-4200-B372-4CCFA09CD6EA}"/>
              </a:ext>
            </a:extLst>
          </p:cNvPr>
          <p:cNvCxnSpPr>
            <a:cxnSpLocks/>
            <a:stCxn id="15" idx="0"/>
          </p:cNvCxnSpPr>
          <p:nvPr/>
        </p:nvCxnSpPr>
        <p:spPr>
          <a:xfrm flipV="1">
            <a:off x="5611283" y="5474946"/>
            <a:ext cx="0" cy="280763"/>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416BB329-9E1A-4A08-A3B5-BC2B8716D5F5}"/>
              </a:ext>
            </a:extLst>
          </p:cNvPr>
          <p:cNvCxnSpPr>
            <a:cxnSpLocks/>
            <a:stCxn id="13" idx="0"/>
          </p:cNvCxnSpPr>
          <p:nvPr/>
        </p:nvCxnSpPr>
        <p:spPr>
          <a:xfrm flipV="1">
            <a:off x="8572484" y="5474946"/>
            <a:ext cx="0" cy="280763"/>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cxnSp>
        <p:nvCxnSpPr>
          <p:cNvPr id="65" name="Connector: Elbow 64">
            <a:extLst>
              <a:ext uri="{FF2B5EF4-FFF2-40B4-BE49-F238E27FC236}">
                <a16:creationId xmlns:a16="http://schemas.microsoft.com/office/drawing/2014/main" id="{E3C21057-5688-469F-A17F-FD5BB24242EB}"/>
              </a:ext>
            </a:extLst>
          </p:cNvPr>
          <p:cNvCxnSpPr>
            <a:cxnSpLocks/>
            <a:stCxn id="12" idx="0"/>
          </p:cNvCxnSpPr>
          <p:nvPr/>
        </p:nvCxnSpPr>
        <p:spPr>
          <a:xfrm rot="16200000" flipV="1">
            <a:off x="10208396" y="4867750"/>
            <a:ext cx="279963" cy="1494355"/>
          </a:xfrm>
          <a:prstGeom prst="bentConnector2">
            <a:avLst/>
          </a:prstGeom>
          <a:ln>
            <a:solidFill>
              <a:schemeClr val="bg2"/>
            </a:solidFill>
          </a:ln>
        </p:spPr>
        <p:style>
          <a:lnRef idx="1">
            <a:schemeClr val="dk1"/>
          </a:lnRef>
          <a:fillRef idx="0">
            <a:schemeClr val="dk1"/>
          </a:fillRef>
          <a:effectRef idx="0">
            <a:schemeClr val="dk1"/>
          </a:effectRef>
          <a:fontRef idx="minor">
            <a:schemeClr val="tx1"/>
          </a:fontRef>
        </p:style>
      </p:cxnSp>
      <p:sp>
        <p:nvSpPr>
          <p:cNvPr id="30" name="Rectangle 29">
            <a:extLst>
              <a:ext uri="{FF2B5EF4-FFF2-40B4-BE49-F238E27FC236}">
                <a16:creationId xmlns:a16="http://schemas.microsoft.com/office/drawing/2014/main" id="{B767C9AC-B6B7-4F05-A513-6AC108EA8B37}"/>
              </a:ext>
            </a:extLst>
          </p:cNvPr>
          <p:cNvSpPr/>
          <p:nvPr/>
        </p:nvSpPr>
        <p:spPr>
          <a:xfrm>
            <a:off x="211686" y="59277"/>
            <a:ext cx="1888067" cy="999067"/>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bg1"/>
                </a:solidFill>
                <a:latin typeface="Calibri" panose="020F0502020204030204" pitchFamily="34" charset="0"/>
                <a:ea typeface="Calibri" panose="020F0502020204030204" pitchFamily="34" charset="0"/>
                <a:cs typeface="Calibri" panose="020F0502020204030204" pitchFamily="34" charset="0"/>
              </a:rPr>
              <a:t>طلاب الثانوية العامة</a:t>
            </a:r>
          </a:p>
          <a:p>
            <a:pPr algn="ctr"/>
            <a:r>
              <a:rPr lang="ar-EG" dirty="0">
                <a:solidFill>
                  <a:schemeClr val="bg1"/>
                </a:solidFill>
                <a:latin typeface="Calibri" panose="020F0502020204030204" pitchFamily="34" charset="0"/>
                <a:ea typeface="Calibri" panose="020F0502020204030204" pitchFamily="34" charset="0"/>
                <a:cs typeface="Calibri" panose="020F0502020204030204" pitchFamily="34" charset="0"/>
              </a:rPr>
              <a:t>الداخل المحتل</a:t>
            </a:r>
          </a:p>
        </p:txBody>
      </p:sp>
      <p:cxnSp>
        <p:nvCxnSpPr>
          <p:cNvPr id="32" name="Straight Connector 31">
            <a:extLst>
              <a:ext uri="{FF2B5EF4-FFF2-40B4-BE49-F238E27FC236}">
                <a16:creationId xmlns:a16="http://schemas.microsoft.com/office/drawing/2014/main" id="{601C5EC2-C225-4835-947D-08D3D9D5A2D6}"/>
              </a:ext>
            </a:extLst>
          </p:cNvPr>
          <p:cNvCxnSpPr>
            <a:cxnSpLocks/>
            <a:stCxn id="44" idx="0"/>
            <a:endCxn id="30" idx="2"/>
          </p:cNvCxnSpPr>
          <p:nvPr/>
        </p:nvCxnSpPr>
        <p:spPr>
          <a:xfrm flipV="1">
            <a:off x="1155719" y="1058344"/>
            <a:ext cx="1" cy="2877207"/>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sp>
        <p:nvSpPr>
          <p:cNvPr id="33" name="Rectangle 32">
            <a:extLst>
              <a:ext uri="{FF2B5EF4-FFF2-40B4-BE49-F238E27FC236}">
                <a16:creationId xmlns:a16="http://schemas.microsoft.com/office/drawing/2014/main" id="{5ADE2190-BF24-4AA3-857C-178BA33CEF7C}"/>
              </a:ext>
            </a:extLst>
          </p:cNvPr>
          <p:cNvSpPr/>
          <p:nvPr/>
        </p:nvSpPr>
        <p:spPr>
          <a:xfrm>
            <a:off x="9882701" y="1178924"/>
            <a:ext cx="1888067" cy="999067"/>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latin typeface="Calibri" panose="020F0502020204030204" pitchFamily="34" charset="0"/>
                <a:ea typeface="Calibri" panose="020F0502020204030204" pitchFamily="34" charset="0"/>
                <a:cs typeface="Calibri" panose="020F0502020204030204" pitchFamily="34" charset="0"/>
              </a:rPr>
              <a:t>رسوب</a:t>
            </a: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44" name="Rectangle 43">
            <a:extLst>
              <a:ext uri="{FF2B5EF4-FFF2-40B4-BE49-F238E27FC236}">
                <a16:creationId xmlns:a16="http://schemas.microsoft.com/office/drawing/2014/main" id="{6B9F2EB3-764D-4D9A-AFF5-F17D76FEC4BE}"/>
              </a:ext>
            </a:extLst>
          </p:cNvPr>
          <p:cNvSpPr/>
          <p:nvPr/>
        </p:nvSpPr>
        <p:spPr>
          <a:xfrm>
            <a:off x="211685" y="3935551"/>
            <a:ext cx="1888067" cy="999067"/>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schemeClr val="bg1"/>
                </a:solidFill>
                <a:latin typeface="Calibri" panose="020F0502020204030204" pitchFamily="34" charset="0"/>
                <a:ea typeface="Calibri" panose="020F0502020204030204" pitchFamily="34" charset="0"/>
                <a:cs typeface="Calibri" panose="020F0502020204030204" pitchFamily="34" charset="0"/>
              </a:rPr>
              <a:t>كلية</a:t>
            </a:r>
            <a:r>
              <a:rPr lang="en-US" dirty="0">
                <a:solidFill>
                  <a:schemeClr val="bg1"/>
                </a:solidFill>
                <a:latin typeface="Calibri" panose="020F0502020204030204" pitchFamily="34" charset="0"/>
                <a:ea typeface="Calibri" panose="020F0502020204030204" pitchFamily="34" charset="0"/>
                <a:cs typeface="Calibri" panose="020F0502020204030204" pitchFamily="34" charset="0"/>
              </a:rPr>
              <a:t> / </a:t>
            </a:r>
            <a:r>
              <a:rPr lang="ar-EG" dirty="0">
                <a:solidFill>
                  <a:schemeClr val="bg1"/>
                </a:solidFill>
                <a:latin typeface="Calibri" panose="020F0502020204030204" pitchFamily="34" charset="0"/>
                <a:ea typeface="Calibri" panose="020F0502020204030204" pitchFamily="34" charset="0"/>
                <a:cs typeface="Calibri" panose="020F0502020204030204" pitchFamily="34" charset="0"/>
              </a:rPr>
              <a:t>جامعة</a:t>
            </a:r>
            <a:endParaRPr lang="en-US"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cxnSp>
        <p:nvCxnSpPr>
          <p:cNvPr id="47" name="Straight Connector 46">
            <a:extLst>
              <a:ext uri="{FF2B5EF4-FFF2-40B4-BE49-F238E27FC236}">
                <a16:creationId xmlns:a16="http://schemas.microsoft.com/office/drawing/2014/main" id="{F783B572-39C3-4141-AEF1-E26B70832344}"/>
              </a:ext>
            </a:extLst>
          </p:cNvPr>
          <p:cNvCxnSpPr>
            <a:cxnSpLocks/>
            <a:stCxn id="7" idx="0"/>
          </p:cNvCxnSpPr>
          <p:nvPr/>
        </p:nvCxnSpPr>
        <p:spPr>
          <a:xfrm flipV="1">
            <a:off x="7040034" y="1049576"/>
            <a:ext cx="4253" cy="129352"/>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54271862-2FCE-41F2-AE2F-B612CE6C8E28}"/>
              </a:ext>
            </a:extLst>
          </p:cNvPr>
          <p:cNvCxnSpPr>
            <a:cxnSpLocks/>
            <a:stCxn id="7" idx="3"/>
            <a:endCxn id="33" idx="1"/>
          </p:cNvCxnSpPr>
          <p:nvPr/>
        </p:nvCxnSpPr>
        <p:spPr>
          <a:xfrm flipV="1">
            <a:off x="7984067" y="1678458"/>
            <a:ext cx="1898634" cy="4"/>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9A63EAFE-61D3-44BD-9A48-18F5B62ACE9F}"/>
              </a:ext>
            </a:extLst>
          </p:cNvPr>
          <p:cNvCxnSpPr>
            <a:cxnSpLocks/>
            <a:stCxn id="8" idx="0"/>
            <a:endCxn id="7" idx="2"/>
          </p:cNvCxnSpPr>
          <p:nvPr/>
        </p:nvCxnSpPr>
        <p:spPr>
          <a:xfrm flipV="1">
            <a:off x="7040034" y="2177995"/>
            <a:ext cx="0" cy="1756757"/>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55CA5DC3-427D-48FF-B8C0-9BC0136868AE}"/>
              </a:ext>
            </a:extLst>
          </p:cNvPr>
          <p:cNvCxnSpPr>
            <a:cxnSpLocks/>
            <a:stCxn id="5" idx="0"/>
            <a:endCxn id="33" idx="2"/>
          </p:cNvCxnSpPr>
          <p:nvPr/>
        </p:nvCxnSpPr>
        <p:spPr>
          <a:xfrm flipV="1">
            <a:off x="10826735" y="2177991"/>
            <a:ext cx="0" cy="558024"/>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cxnSp>
        <p:nvCxnSpPr>
          <p:cNvPr id="56" name="Connector: Elbow 55">
            <a:extLst>
              <a:ext uri="{FF2B5EF4-FFF2-40B4-BE49-F238E27FC236}">
                <a16:creationId xmlns:a16="http://schemas.microsoft.com/office/drawing/2014/main" id="{AE95CDB3-531B-40D5-ACA0-2C307651A24B}"/>
              </a:ext>
            </a:extLst>
          </p:cNvPr>
          <p:cNvCxnSpPr>
            <a:cxnSpLocks/>
            <a:stCxn id="7" idx="1"/>
            <a:endCxn id="9" idx="0"/>
          </p:cNvCxnSpPr>
          <p:nvPr/>
        </p:nvCxnSpPr>
        <p:spPr>
          <a:xfrm rot="10800000" flipV="1">
            <a:off x="5151966" y="1678461"/>
            <a:ext cx="944034" cy="1008255"/>
          </a:xfrm>
          <a:prstGeom prst="bentConnector2">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6" name="Connector: Elbow 65">
            <a:extLst>
              <a:ext uri="{FF2B5EF4-FFF2-40B4-BE49-F238E27FC236}">
                <a16:creationId xmlns:a16="http://schemas.microsoft.com/office/drawing/2014/main" id="{314DB431-F552-4759-A06D-681D7654224B}"/>
              </a:ext>
            </a:extLst>
          </p:cNvPr>
          <p:cNvCxnSpPr>
            <a:cxnSpLocks/>
            <a:endCxn id="10" idx="0"/>
          </p:cNvCxnSpPr>
          <p:nvPr/>
        </p:nvCxnSpPr>
        <p:spPr>
          <a:xfrm rot="10800000" flipV="1">
            <a:off x="2965451" y="1678458"/>
            <a:ext cx="2186517" cy="1008258"/>
          </a:xfrm>
          <a:prstGeom prst="bentConnector2">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FAA42EA0-9B05-44F9-9A3B-F6CF4523DE7E}"/>
              </a:ext>
            </a:extLst>
          </p:cNvPr>
          <p:cNvCxnSpPr>
            <a:cxnSpLocks/>
            <a:stCxn id="8" idx="1"/>
            <a:endCxn id="44" idx="3"/>
          </p:cNvCxnSpPr>
          <p:nvPr/>
        </p:nvCxnSpPr>
        <p:spPr>
          <a:xfrm flipH="1">
            <a:off x="2099752" y="4434286"/>
            <a:ext cx="3996248" cy="799"/>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cxnSp>
        <p:nvCxnSpPr>
          <p:cNvPr id="75" name="Connector: Elbow 74">
            <a:extLst>
              <a:ext uri="{FF2B5EF4-FFF2-40B4-BE49-F238E27FC236}">
                <a16:creationId xmlns:a16="http://schemas.microsoft.com/office/drawing/2014/main" id="{9A3A2F0B-15A4-49B2-9F5C-872D290D2DB8}"/>
              </a:ext>
            </a:extLst>
          </p:cNvPr>
          <p:cNvCxnSpPr>
            <a:cxnSpLocks/>
            <a:endCxn id="44" idx="2"/>
          </p:cNvCxnSpPr>
          <p:nvPr/>
        </p:nvCxnSpPr>
        <p:spPr>
          <a:xfrm rot="10800000">
            <a:off x="1155719" y="4934619"/>
            <a:ext cx="2108170" cy="540327"/>
          </a:xfrm>
          <a:prstGeom prst="bentConnector2">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20F8E00E-56C8-4659-AC25-FF5DAA1D67E5}"/>
              </a:ext>
            </a:extLst>
          </p:cNvPr>
          <p:cNvCxnSpPr>
            <a:cxnSpLocks/>
            <a:stCxn id="5" idx="1"/>
          </p:cNvCxnSpPr>
          <p:nvPr/>
        </p:nvCxnSpPr>
        <p:spPr>
          <a:xfrm rot="10800000">
            <a:off x="7984067" y="1992717"/>
            <a:ext cx="1898634" cy="1242832"/>
          </a:xfrm>
          <a:prstGeom prst="bentConnector3">
            <a:avLst>
              <a:gd name="adj1" fmla="val 50000"/>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DABE779D-C9C1-4568-B56B-71869097BFA6}"/>
              </a:ext>
            </a:extLst>
          </p:cNvPr>
          <p:cNvSpPr/>
          <p:nvPr/>
        </p:nvSpPr>
        <p:spPr>
          <a:xfrm>
            <a:off x="8295191" y="1461897"/>
            <a:ext cx="821110" cy="425216"/>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ea typeface="Calibri" panose="020F0502020204030204" pitchFamily="34" charset="0"/>
              <a:cs typeface="Calibri" panose="020F0502020204030204" pitchFamily="34" charset="0"/>
            </a:endParaRPr>
          </a:p>
        </p:txBody>
      </p:sp>
      <p:sp>
        <p:nvSpPr>
          <p:cNvPr id="42" name="Arrow: Right 41">
            <a:extLst>
              <a:ext uri="{FF2B5EF4-FFF2-40B4-BE49-F238E27FC236}">
                <a16:creationId xmlns:a16="http://schemas.microsoft.com/office/drawing/2014/main" id="{F9E3E9B3-B35F-4323-90F3-65DC59586B07}"/>
              </a:ext>
            </a:extLst>
          </p:cNvPr>
          <p:cNvSpPr/>
          <p:nvPr/>
        </p:nvSpPr>
        <p:spPr>
          <a:xfrm rot="10800000">
            <a:off x="5213428" y="1474243"/>
            <a:ext cx="821110" cy="425216"/>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ea typeface="Calibri" panose="020F0502020204030204" pitchFamily="34" charset="0"/>
              <a:cs typeface="Calibri" panose="020F0502020204030204" pitchFamily="34" charset="0"/>
            </a:endParaRPr>
          </a:p>
        </p:txBody>
      </p:sp>
      <p:sp>
        <p:nvSpPr>
          <p:cNvPr id="43" name="Arrow: Right 42">
            <a:extLst>
              <a:ext uri="{FF2B5EF4-FFF2-40B4-BE49-F238E27FC236}">
                <a16:creationId xmlns:a16="http://schemas.microsoft.com/office/drawing/2014/main" id="{BB299707-BDD1-4C2A-B561-F41DBB1D7503}"/>
              </a:ext>
            </a:extLst>
          </p:cNvPr>
          <p:cNvSpPr/>
          <p:nvPr/>
        </p:nvSpPr>
        <p:spPr>
          <a:xfrm rot="16200000">
            <a:off x="8522829" y="2501622"/>
            <a:ext cx="821110" cy="425216"/>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ea typeface="Calibri" panose="020F0502020204030204" pitchFamily="34" charset="0"/>
              <a:cs typeface="Calibri" panose="020F0502020204030204" pitchFamily="34" charset="0"/>
            </a:endParaRPr>
          </a:p>
        </p:txBody>
      </p:sp>
      <p:sp>
        <p:nvSpPr>
          <p:cNvPr id="45" name="Arrow: Right 44">
            <a:extLst>
              <a:ext uri="{FF2B5EF4-FFF2-40B4-BE49-F238E27FC236}">
                <a16:creationId xmlns:a16="http://schemas.microsoft.com/office/drawing/2014/main" id="{FAA68BAD-6929-4E88-98B8-F47ACF0960BC}"/>
              </a:ext>
            </a:extLst>
          </p:cNvPr>
          <p:cNvSpPr/>
          <p:nvPr/>
        </p:nvSpPr>
        <p:spPr>
          <a:xfrm rot="5400000">
            <a:off x="2703746" y="2123427"/>
            <a:ext cx="523405" cy="425216"/>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ea typeface="Calibri" panose="020F0502020204030204" pitchFamily="34" charset="0"/>
              <a:cs typeface="Calibri" panose="020F0502020204030204" pitchFamily="34" charset="0"/>
            </a:endParaRPr>
          </a:p>
        </p:txBody>
      </p:sp>
      <p:sp>
        <p:nvSpPr>
          <p:cNvPr id="46" name="Arrow: Right 45">
            <a:extLst>
              <a:ext uri="{FF2B5EF4-FFF2-40B4-BE49-F238E27FC236}">
                <a16:creationId xmlns:a16="http://schemas.microsoft.com/office/drawing/2014/main" id="{6AD2F426-AEB1-4178-9BFF-1C6A74205A62}"/>
              </a:ext>
            </a:extLst>
          </p:cNvPr>
          <p:cNvSpPr/>
          <p:nvPr/>
        </p:nvSpPr>
        <p:spPr>
          <a:xfrm rot="5400000">
            <a:off x="4878899" y="2131625"/>
            <a:ext cx="539800" cy="425216"/>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ea typeface="Calibri" panose="020F0502020204030204" pitchFamily="34" charset="0"/>
              <a:cs typeface="Calibri" panose="020F0502020204030204" pitchFamily="34" charset="0"/>
            </a:endParaRPr>
          </a:p>
        </p:txBody>
      </p:sp>
      <p:sp>
        <p:nvSpPr>
          <p:cNvPr id="48" name="Arrow: Right 47">
            <a:extLst>
              <a:ext uri="{FF2B5EF4-FFF2-40B4-BE49-F238E27FC236}">
                <a16:creationId xmlns:a16="http://schemas.microsoft.com/office/drawing/2014/main" id="{40E5BBED-BDB9-4F58-8B61-4BA12F813CBF}"/>
              </a:ext>
            </a:extLst>
          </p:cNvPr>
          <p:cNvSpPr/>
          <p:nvPr/>
        </p:nvSpPr>
        <p:spPr>
          <a:xfrm rot="5400000">
            <a:off x="6634761" y="2775715"/>
            <a:ext cx="821110" cy="425216"/>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50" name="Arrow: Right 49">
            <a:extLst>
              <a:ext uri="{FF2B5EF4-FFF2-40B4-BE49-F238E27FC236}">
                <a16:creationId xmlns:a16="http://schemas.microsoft.com/office/drawing/2014/main" id="{8584E292-0AA6-45FD-9DE5-2063D997F9DE}"/>
              </a:ext>
            </a:extLst>
          </p:cNvPr>
          <p:cNvSpPr/>
          <p:nvPr/>
        </p:nvSpPr>
        <p:spPr>
          <a:xfrm rot="5400000">
            <a:off x="752797" y="2191779"/>
            <a:ext cx="821110" cy="425216"/>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51" name="Arrow: Right 50">
            <a:extLst>
              <a:ext uri="{FF2B5EF4-FFF2-40B4-BE49-F238E27FC236}">
                <a16:creationId xmlns:a16="http://schemas.microsoft.com/office/drawing/2014/main" id="{4F1C3601-07DC-48A1-8D56-AC61A3E6DF36}"/>
              </a:ext>
            </a:extLst>
          </p:cNvPr>
          <p:cNvSpPr/>
          <p:nvPr/>
        </p:nvSpPr>
        <p:spPr>
          <a:xfrm rot="10800000">
            <a:off x="4738244" y="4216779"/>
            <a:ext cx="821110" cy="425216"/>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ea typeface="Calibri" panose="020F0502020204030204" pitchFamily="34" charset="0"/>
              <a:cs typeface="Calibri" panose="020F0502020204030204" pitchFamily="34" charset="0"/>
            </a:endParaRPr>
          </a:p>
        </p:txBody>
      </p:sp>
      <p:sp>
        <p:nvSpPr>
          <p:cNvPr id="60" name="Arrow: Right 59">
            <a:extLst>
              <a:ext uri="{FF2B5EF4-FFF2-40B4-BE49-F238E27FC236}">
                <a16:creationId xmlns:a16="http://schemas.microsoft.com/office/drawing/2014/main" id="{C40F0662-66AC-4B93-90B8-DB78CD27E462}"/>
              </a:ext>
            </a:extLst>
          </p:cNvPr>
          <p:cNvSpPr/>
          <p:nvPr/>
        </p:nvSpPr>
        <p:spPr>
          <a:xfrm rot="5400000">
            <a:off x="987026" y="5044902"/>
            <a:ext cx="352651" cy="319760"/>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62" name="Arrow: Right 61">
            <a:extLst>
              <a:ext uri="{FF2B5EF4-FFF2-40B4-BE49-F238E27FC236}">
                <a16:creationId xmlns:a16="http://schemas.microsoft.com/office/drawing/2014/main" id="{5FEF9513-9AED-455E-8CFE-A6B17ECD95C6}"/>
              </a:ext>
            </a:extLst>
          </p:cNvPr>
          <p:cNvSpPr/>
          <p:nvPr/>
        </p:nvSpPr>
        <p:spPr>
          <a:xfrm>
            <a:off x="1534272" y="5329013"/>
            <a:ext cx="352651" cy="319760"/>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40" name="Rectangle 39">
            <a:extLst>
              <a:ext uri="{FF2B5EF4-FFF2-40B4-BE49-F238E27FC236}">
                <a16:creationId xmlns:a16="http://schemas.microsoft.com/office/drawing/2014/main" id="{67C12CDF-47FE-4C10-828E-2B0FADCFC7BC}"/>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41" name="Title 1">
            <a:extLst>
              <a:ext uri="{FF2B5EF4-FFF2-40B4-BE49-F238E27FC236}">
                <a16:creationId xmlns:a16="http://schemas.microsoft.com/office/drawing/2014/main" id="{D6EAECE4-6AF8-45FE-B88A-8DA28853CB41}"/>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53" name="Rectangle 52">
            <a:extLst>
              <a:ext uri="{FF2B5EF4-FFF2-40B4-BE49-F238E27FC236}">
                <a16:creationId xmlns:a16="http://schemas.microsoft.com/office/drawing/2014/main" id="{8F4B6995-A180-42D1-85FA-EDDA1AA3444F}"/>
              </a:ext>
            </a:extLst>
          </p:cNvPr>
          <p:cNvSpPr/>
          <p:nvPr/>
        </p:nvSpPr>
        <p:spPr>
          <a:xfrm>
            <a:off x="9165859" y="717236"/>
            <a:ext cx="2924569"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dirty="0"/>
          </a:p>
        </p:txBody>
      </p:sp>
      <p:sp>
        <p:nvSpPr>
          <p:cNvPr id="55" name="Title 1">
            <a:extLst>
              <a:ext uri="{FF2B5EF4-FFF2-40B4-BE49-F238E27FC236}">
                <a16:creationId xmlns:a16="http://schemas.microsoft.com/office/drawing/2014/main" id="{C8AD140D-2AD5-49B2-9FF2-9FCE5B2C31DA}"/>
              </a:ext>
            </a:extLst>
          </p:cNvPr>
          <p:cNvSpPr txBox="1">
            <a:spLocks/>
          </p:cNvSpPr>
          <p:nvPr/>
        </p:nvSpPr>
        <p:spPr>
          <a:xfrm>
            <a:off x="9299333" y="698812"/>
            <a:ext cx="2808045" cy="37253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1"/>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توجه الطلاب</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09495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a:extLst>
              <a:ext uri="{FF2B5EF4-FFF2-40B4-BE49-F238E27FC236}">
                <a16:creationId xmlns:a16="http://schemas.microsoft.com/office/drawing/2014/main" id="{9C756768-7C7C-4DE7-9F74-9631A3A7F5C8}"/>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27" name="Rectangle 26">
            <a:extLst>
              <a:ext uri="{FF2B5EF4-FFF2-40B4-BE49-F238E27FC236}">
                <a16:creationId xmlns:a16="http://schemas.microsoft.com/office/drawing/2014/main" id="{41097364-2489-41CE-9E79-9048BD250B79}"/>
              </a:ext>
            </a:extLst>
          </p:cNvPr>
          <p:cNvSpPr/>
          <p:nvPr/>
        </p:nvSpPr>
        <p:spPr>
          <a:xfrm>
            <a:off x="6324598" y="1584299"/>
            <a:ext cx="2810933" cy="550334"/>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4C116A3-DCC2-4676-BC41-973F0467CF84}"/>
              </a:ext>
            </a:extLst>
          </p:cNvPr>
          <p:cNvSpPr/>
          <p:nvPr/>
        </p:nvSpPr>
        <p:spPr>
          <a:xfrm>
            <a:off x="9177912" y="410944"/>
            <a:ext cx="2810933"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B35C16-FFA7-489D-A9A9-A3D5B12EAD9B}"/>
              </a:ext>
            </a:extLst>
          </p:cNvPr>
          <p:cNvSpPr>
            <a:spLocks noGrp="1"/>
          </p:cNvSpPr>
          <p:nvPr>
            <p:ph type="ctrTitle"/>
          </p:nvPr>
        </p:nvSpPr>
        <p:spPr>
          <a:xfrm>
            <a:off x="9702846" y="478678"/>
            <a:ext cx="1955844" cy="550334"/>
          </a:xfrm>
        </p:spPr>
        <p:txBody>
          <a:bodyPr>
            <a:noAutofit/>
          </a:bodyPr>
          <a:lstStyle/>
          <a:p>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المحتويات</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id="{8A4F8B38-B6CF-4B83-BF32-52C9840EE9C2}"/>
              </a:ext>
            </a:extLst>
          </p:cNvPr>
          <p:cNvSpPr/>
          <p:nvPr/>
        </p:nvSpPr>
        <p:spPr>
          <a:xfrm>
            <a:off x="9177910" y="1584299"/>
            <a:ext cx="2810933" cy="550334"/>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2657C4C5-E1C4-452A-9522-9490E2A1B9D2}"/>
              </a:ext>
            </a:extLst>
          </p:cNvPr>
          <p:cNvSpPr/>
          <p:nvPr/>
        </p:nvSpPr>
        <p:spPr>
          <a:xfrm>
            <a:off x="9177910" y="3273400"/>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F034B8C-36EF-4548-B465-E3078F7665F3}"/>
              </a:ext>
            </a:extLst>
          </p:cNvPr>
          <p:cNvSpPr/>
          <p:nvPr/>
        </p:nvSpPr>
        <p:spPr>
          <a:xfrm>
            <a:off x="9177912" y="4119877"/>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E5AFDA9-7B92-4CCF-8AEA-91A6B94D6E7C}"/>
              </a:ext>
            </a:extLst>
          </p:cNvPr>
          <p:cNvSpPr/>
          <p:nvPr/>
        </p:nvSpPr>
        <p:spPr>
          <a:xfrm>
            <a:off x="9177912" y="4946533"/>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itle 1">
            <a:extLst>
              <a:ext uri="{FF2B5EF4-FFF2-40B4-BE49-F238E27FC236}">
                <a16:creationId xmlns:a16="http://schemas.microsoft.com/office/drawing/2014/main" id="{608F2337-4F99-435B-9E78-9A8A90AAF249}"/>
              </a:ext>
            </a:extLst>
          </p:cNvPr>
          <p:cNvSpPr txBox="1">
            <a:spLocks/>
          </p:cNvSpPr>
          <p:nvPr/>
        </p:nvSpPr>
        <p:spPr>
          <a:xfrm>
            <a:off x="9177912" y="1698218"/>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مقدمة</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Title 1">
            <a:extLst>
              <a:ext uri="{FF2B5EF4-FFF2-40B4-BE49-F238E27FC236}">
                <a16:creationId xmlns:a16="http://schemas.microsoft.com/office/drawing/2014/main" id="{577DF670-3CDE-4A91-BFBB-FA60A97040E8}"/>
              </a:ext>
            </a:extLst>
          </p:cNvPr>
          <p:cNvSpPr txBox="1">
            <a:spLocks/>
          </p:cNvSpPr>
          <p:nvPr/>
        </p:nvSpPr>
        <p:spPr>
          <a:xfrm>
            <a:off x="9177910" y="4208777"/>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الهدف من المشروع</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6" name="Title 1">
            <a:extLst>
              <a:ext uri="{FF2B5EF4-FFF2-40B4-BE49-F238E27FC236}">
                <a16:creationId xmlns:a16="http://schemas.microsoft.com/office/drawing/2014/main" id="{66652BDE-6D53-4043-81C6-B9BF3BD4BEDF}"/>
              </a:ext>
            </a:extLst>
          </p:cNvPr>
          <p:cNvSpPr txBox="1">
            <a:spLocks/>
          </p:cNvSpPr>
          <p:nvPr/>
        </p:nvSpPr>
        <p:spPr>
          <a:xfrm>
            <a:off x="9177908" y="3382516"/>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فكرة المشروع</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8" name="Rectangle 27">
            <a:extLst>
              <a:ext uri="{FF2B5EF4-FFF2-40B4-BE49-F238E27FC236}">
                <a16:creationId xmlns:a16="http://schemas.microsoft.com/office/drawing/2014/main" id="{A00A8E56-596F-4C2D-B0F3-53DB76F11F18}"/>
              </a:ext>
            </a:extLst>
          </p:cNvPr>
          <p:cNvSpPr/>
          <p:nvPr/>
        </p:nvSpPr>
        <p:spPr>
          <a:xfrm>
            <a:off x="6324600" y="243905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21075DBC-7631-4F6C-ADCF-7650A659134B}"/>
              </a:ext>
            </a:extLst>
          </p:cNvPr>
          <p:cNvSpPr/>
          <p:nvPr/>
        </p:nvSpPr>
        <p:spPr>
          <a:xfrm>
            <a:off x="6324600" y="328033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CC3EB1E-2751-45BD-95F6-779FE5208942}"/>
              </a:ext>
            </a:extLst>
          </p:cNvPr>
          <p:cNvSpPr/>
          <p:nvPr/>
        </p:nvSpPr>
        <p:spPr>
          <a:xfrm>
            <a:off x="6324600" y="412161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4A2E25E-C897-486C-8628-77AC5D89FEE6}"/>
              </a:ext>
            </a:extLst>
          </p:cNvPr>
          <p:cNvSpPr/>
          <p:nvPr/>
        </p:nvSpPr>
        <p:spPr>
          <a:xfrm>
            <a:off x="3471280" y="1584299"/>
            <a:ext cx="2810933" cy="550334"/>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4764317-99C0-4BF7-A53C-79E7464B97F6}"/>
              </a:ext>
            </a:extLst>
          </p:cNvPr>
          <p:cNvSpPr/>
          <p:nvPr/>
        </p:nvSpPr>
        <p:spPr>
          <a:xfrm>
            <a:off x="3471282" y="243905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4FFAE01-3204-4E16-81E4-668FD8508F10}"/>
              </a:ext>
            </a:extLst>
          </p:cNvPr>
          <p:cNvSpPr/>
          <p:nvPr/>
        </p:nvSpPr>
        <p:spPr>
          <a:xfrm>
            <a:off x="3471282" y="328033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CDF06842-B67B-4248-93CC-23547FCA497A}"/>
              </a:ext>
            </a:extLst>
          </p:cNvPr>
          <p:cNvSpPr/>
          <p:nvPr/>
        </p:nvSpPr>
        <p:spPr>
          <a:xfrm>
            <a:off x="3471282" y="412161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1">
            <a:extLst>
              <a:ext uri="{FF2B5EF4-FFF2-40B4-BE49-F238E27FC236}">
                <a16:creationId xmlns:a16="http://schemas.microsoft.com/office/drawing/2014/main" id="{977CA6B5-5658-49CB-BF93-43BEBEA854D0}"/>
              </a:ext>
            </a:extLst>
          </p:cNvPr>
          <p:cNvSpPr txBox="1">
            <a:spLocks/>
          </p:cNvSpPr>
          <p:nvPr/>
        </p:nvSpPr>
        <p:spPr>
          <a:xfrm>
            <a:off x="9220289" y="5035433"/>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مبررات اختيار المشروع</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5" name="Title 1">
            <a:extLst>
              <a:ext uri="{FF2B5EF4-FFF2-40B4-BE49-F238E27FC236}">
                <a16:creationId xmlns:a16="http://schemas.microsoft.com/office/drawing/2014/main" id="{CAA87BC9-FFDF-4CC1-BE31-40131641EA45}"/>
              </a:ext>
            </a:extLst>
          </p:cNvPr>
          <p:cNvSpPr txBox="1">
            <a:spLocks/>
          </p:cNvSpPr>
          <p:nvPr/>
        </p:nvSpPr>
        <p:spPr>
          <a:xfrm>
            <a:off x="6324596" y="1670892"/>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تعريف عام عن الجامعات</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6" name="Title 1">
            <a:extLst>
              <a:ext uri="{FF2B5EF4-FFF2-40B4-BE49-F238E27FC236}">
                <a16:creationId xmlns:a16="http://schemas.microsoft.com/office/drawing/2014/main" id="{EF498246-7A83-415D-BD5F-7BD07FE10793}"/>
              </a:ext>
            </a:extLst>
          </p:cNvPr>
          <p:cNvSpPr txBox="1">
            <a:spLocks/>
          </p:cNvSpPr>
          <p:nvPr/>
        </p:nvSpPr>
        <p:spPr>
          <a:xfrm>
            <a:off x="6324596" y="2544309"/>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نبذة تاريخية عن الجامعات</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7" name="Rectangle 36">
            <a:extLst>
              <a:ext uri="{FF2B5EF4-FFF2-40B4-BE49-F238E27FC236}">
                <a16:creationId xmlns:a16="http://schemas.microsoft.com/office/drawing/2014/main" id="{D6EE0224-5F17-49D9-A973-2E6783E4D319}"/>
              </a:ext>
            </a:extLst>
          </p:cNvPr>
          <p:cNvSpPr/>
          <p:nvPr/>
        </p:nvSpPr>
        <p:spPr>
          <a:xfrm>
            <a:off x="6324599" y="3293804"/>
            <a:ext cx="2810933" cy="536860"/>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itle 1">
            <a:extLst>
              <a:ext uri="{FF2B5EF4-FFF2-40B4-BE49-F238E27FC236}">
                <a16:creationId xmlns:a16="http://schemas.microsoft.com/office/drawing/2014/main" id="{326D4811-D310-4F5D-96D8-033E6FADEC57}"/>
              </a:ext>
            </a:extLst>
          </p:cNvPr>
          <p:cNvSpPr txBox="1">
            <a:spLocks/>
          </p:cNvSpPr>
          <p:nvPr/>
        </p:nvSpPr>
        <p:spPr>
          <a:xfrm>
            <a:off x="6324595" y="3399062"/>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الموقع الجغرافي للجامعات</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9" name="Title 1">
            <a:extLst>
              <a:ext uri="{FF2B5EF4-FFF2-40B4-BE49-F238E27FC236}">
                <a16:creationId xmlns:a16="http://schemas.microsoft.com/office/drawing/2014/main" id="{9B1EB8B1-9F05-4D4C-A9CF-1E95D05A1F68}"/>
              </a:ext>
            </a:extLst>
          </p:cNvPr>
          <p:cNvSpPr txBox="1">
            <a:spLocks/>
          </p:cNvSpPr>
          <p:nvPr/>
        </p:nvSpPr>
        <p:spPr>
          <a:xfrm>
            <a:off x="6324595" y="4210511"/>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سهولة الوصول الى الجامعات</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0" name="Rectangle 39">
            <a:extLst>
              <a:ext uri="{FF2B5EF4-FFF2-40B4-BE49-F238E27FC236}">
                <a16:creationId xmlns:a16="http://schemas.microsoft.com/office/drawing/2014/main" id="{C130B465-C0DD-4100-AC32-FF2A8E1B0DE0}"/>
              </a:ext>
            </a:extLst>
          </p:cNvPr>
          <p:cNvSpPr/>
          <p:nvPr/>
        </p:nvSpPr>
        <p:spPr>
          <a:xfrm>
            <a:off x="6324595" y="4946533"/>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itle 1">
            <a:extLst>
              <a:ext uri="{FF2B5EF4-FFF2-40B4-BE49-F238E27FC236}">
                <a16:creationId xmlns:a16="http://schemas.microsoft.com/office/drawing/2014/main" id="{24A162AD-C1BD-4F01-9A9A-0EF8650C3DA0}"/>
              </a:ext>
            </a:extLst>
          </p:cNvPr>
          <p:cNvSpPr txBox="1">
            <a:spLocks/>
          </p:cNvSpPr>
          <p:nvPr/>
        </p:nvSpPr>
        <p:spPr>
          <a:xfrm>
            <a:off x="6324595" y="5021960"/>
            <a:ext cx="2810933" cy="55033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rtl="1">
              <a:lnSpc>
                <a:spcPct val="100000"/>
              </a:lnSpc>
            </a:pPr>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علاقة المنطقة المبنية مع الجامعات</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2" name="Title 1">
            <a:extLst>
              <a:ext uri="{FF2B5EF4-FFF2-40B4-BE49-F238E27FC236}">
                <a16:creationId xmlns:a16="http://schemas.microsoft.com/office/drawing/2014/main" id="{CA6BB9D8-E3CF-46AF-B058-EB9D4715CEAD}"/>
              </a:ext>
            </a:extLst>
          </p:cNvPr>
          <p:cNvSpPr txBox="1">
            <a:spLocks/>
          </p:cNvSpPr>
          <p:nvPr/>
        </p:nvSpPr>
        <p:spPr>
          <a:xfrm>
            <a:off x="3471278" y="1670892"/>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4" name="Title 1">
            <a:extLst>
              <a:ext uri="{FF2B5EF4-FFF2-40B4-BE49-F238E27FC236}">
                <a16:creationId xmlns:a16="http://schemas.microsoft.com/office/drawing/2014/main" id="{735AD0BA-7589-4885-B1F3-C980B417267C}"/>
              </a:ext>
            </a:extLst>
          </p:cNvPr>
          <p:cNvSpPr txBox="1">
            <a:spLocks/>
          </p:cNvSpPr>
          <p:nvPr/>
        </p:nvSpPr>
        <p:spPr>
          <a:xfrm>
            <a:off x="3471276" y="2518908"/>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تحليل الواقع الحالي للجامعات</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5" name="Rectangle 44">
            <a:extLst>
              <a:ext uri="{FF2B5EF4-FFF2-40B4-BE49-F238E27FC236}">
                <a16:creationId xmlns:a16="http://schemas.microsoft.com/office/drawing/2014/main" id="{2171288F-75AB-4AA8-A2C1-C4FD15E2AC26}"/>
              </a:ext>
            </a:extLst>
          </p:cNvPr>
          <p:cNvSpPr/>
          <p:nvPr/>
        </p:nvSpPr>
        <p:spPr>
          <a:xfrm>
            <a:off x="617956" y="1584299"/>
            <a:ext cx="2810933" cy="550334"/>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D772F8CD-91F0-46D5-984A-CAE48B0B8093}"/>
              </a:ext>
            </a:extLst>
          </p:cNvPr>
          <p:cNvSpPr/>
          <p:nvPr/>
        </p:nvSpPr>
        <p:spPr>
          <a:xfrm>
            <a:off x="617958" y="243905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1CCA98ED-E0B2-4EB7-BCB4-355FDE63B0F6}"/>
              </a:ext>
            </a:extLst>
          </p:cNvPr>
          <p:cNvSpPr/>
          <p:nvPr/>
        </p:nvSpPr>
        <p:spPr>
          <a:xfrm>
            <a:off x="617958" y="328033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032F1126-8B18-4B3D-A122-907FF51E7359}"/>
              </a:ext>
            </a:extLst>
          </p:cNvPr>
          <p:cNvSpPr/>
          <p:nvPr/>
        </p:nvSpPr>
        <p:spPr>
          <a:xfrm>
            <a:off x="617958" y="4121611"/>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itle 1">
            <a:extLst>
              <a:ext uri="{FF2B5EF4-FFF2-40B4-BE49-F238E27FC236}">
                <a16:creationId xmlns:a16="http://schemas.microsoft.com/office/drawing/2014/main" id="{335007FD-53E9-40FE-B531-3A1045AD5758}"/>
              </a:ext>
            </a:extLst>
          </p:cNvPr>
          <p:cNvSpPr txBox="1">
            <a:spLocks/>
          </p:cNvSpPr>
          <p:nvPr/>
        </p:nvSpPr>
        <p:spPr>
          <a:xfrm>
            <a:off x="617954" y="1670892"/>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النتائج</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50" name="Title 1">
            <a:extLst>
              <a:ext uri="{FF2B5EF4-FFF2-40B4-BE49-F238E27FC236}">
                <a16:creationId xmlns:a16="http://schemas.microsoft.com/office/drawing/2014/main" id="{791F1A36-5AFE-4A11-8485-34D80AD6794A}"/>
              </a:ext>
            </a:extLst>
          </p:cNvPr>
          <p:cNvSpPr txBox="1">
            <a:spLocks/>
          </p:cNvSpPr>
          <p:nvPr/>
        </p:nvSpPr>
        <p:spPr>
          <a:xfrm>
            <a:off x="617952" y="2425189"/>
            <a:ext cx="2810933" cy="557264"/>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الفترة الأولى من سنة</a:t>
            </a:r>
          </a:p>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2023 الى سنة 2030</a:t>
            </a:r>
          </a:p>
        </p:txBody>
      </p:sp>
      <p:sp>
        <p:nvSpPr>
          <p:cNvPr id="51" name="Title 1">
            <a:extLst>
              <a:ext uri="{FF2B5EF4-FFF2-40B4-BE49-F238E27FC236}">
                <a16:creationId xmlns:a16="http://schemas.microsoft.com/office/drawing/2014/main" id="{005D8A1A-4DC5-4390-842D-1443D8D935A4}"/>
              </a:ext>
            </a:extLst>
          </p:cNvPr>
          <p:cNvSpPr txBox="1">
            <a:spLocks/>
          </p:cNvSpPr>
          <p:nvPr/>
        </p:nvSpPr>
        <p:spPr>
          <a:xfrm>
            <a:off x="3471276" y="3373660"/>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تحليل السكان</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52" name="Title 1">
            <a:extLst>
              <a:ext uri="{FF2B5EF4-FFF2-40B4-BE49-F238E27FC236}">
                <a16:creationId xmlns:a16="http://schemas.microsoft.com/office/drawing/2014/main" id="{266E9B58-8A9B-43AA-B5DD-51A1B3AB38B3}"/>
              </a:ext>
            </a:extLst>
          </p:cNvPr>
          <p:cNvSpPr txBox="1">
            <a:spLocks/>
          </p:cNvSpPr>
          <p:nvPr/>
        </p:nvSpPr>
        <p:spPr>
          <a:xfrm>
            <a:off x="3428885" y="4221872"/>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تحليل الطلاب</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53" name="Rectangle 52">
            <a:extLst>
              <a:ext uri="{FF2B5EF4-FFF2-40B4-BE49-F238E27FC236}">
                <a16:creationId xmlns:a16="http://schemas.microsoft.com/office/drawing/2014/main" id="{DDF982B7-0BD3-4E95-B721-3FBEDEE9E907}"/>
              </a:ext>
            </a:extLst>
          </p:cNvPr>
          <p:cNvSpPr/>
          <p:nvPr/>
        </p:nvSpPr>
        <p:spPr>
          <a:xfrm>
            <a:off x="3471273" y="4946533"/>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itle 1">
            <a:extLst>
              <a:ext uri="{FF2B5EF4-FFF2-40B4-BE49-F238E27FC236}">
                <a16:creationId xmlns:a16="http://schemas.microsoft.com/office/drawing/2014/main" id="{6EA18713-DEDA-439C-B0CF-411E81E1607B}"/>
              </a:ext>
            </a:extLst>
          </p:cNvPr>
          <p:cNvSpPr txBox="1">
            <a:spLocks/>
          </p:cNvSpPr>
          <p:nvPr/>
        </p:nvSpPr>
        <p:spPr>
          <a:xfrm>
            <a:off x="3428885" y="5024072"/>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تحليل التخصصات</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57" name="Title 1">
            <a:extLst>
              <a:ext uri="{FF2B5EF4-FFF2-40B4-BE49-F238E27FC236}">
                <a16:creationId xmlns:a16="http://schemas.microsoft.com/office/drawing/2014/main" id="{A3D9F86D-72D5-4028-A247-F794B984CB2F}"/>
              </a:ext>
            </a:extLst>
          </p:cNvPr>
          <p:cNvSpPr txBox="1">
            <a:spLocks/>
          </p:cNvSpPr>
          <p:nvPr/>
        </p:nvSpPr>
        <p:spPr>
          <a:xfrm>
            <a:off x="617952" y="3273399"/>
            <a:ext cx="2810933" cy="557265"/>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الفترة الثانية من سنة</a:t>
            </a:r>
          </a:p>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 2030 الى سنة 2040</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58" name="Title 1">
            <a:extLst>
              <a:ext uri="{FF2B5EF4-FFF2-40B4-BE49-F238E27FC236}">
                <a16:creationId xmlns:a16="http://schemas.microsoft.com/office/drawing/2014/main" id="{D94FE6FE-CC9B-4E36-B938-935D6BE2ACCE}"/>
              </a:ext>
            </a:extLst>
          </p:cNvPr>
          <p:cNvSpPr txBox="1">
            <a:spLocks/>
          </p:cNvSpPr>
          <p:nvPr/>
        </p:nvSpPr>
        <p:spPr>
          <a:xfrm>
            <a:off x="617953" y="4114678"/>
            <a:ext cx="2810928" cy="557264"/>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الفترة الثالثة من سنة</a:t>
            </a:r>
          </a:p>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 2040 الى سنة 2050</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1" name="Rectangle 60">
            <a:extLst>
              <a:ext uri="{FF2B5EF4-FFF2-40B4-BE49-F238E27FC236}">
                <a16:creationId xmlns:a16="http://schemas.microsoft.com/office/drawing/2014/main" id="{9808DC76-5F1E-4824-AEF1-387FF5F48504}"/>
              </a:ext>
            </a:extLst>
          </p:cNvPr>
          <p:cNvSpPr/>
          <p:nvPr/>
        </p:nvSpPr>
        <p:spPr>
          <a:xfrm>
            <a:off x="617948" y="4946533"/>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itle 1">
            <a:extLst>
              <a:ext uri="{FF2B5EF4-FFF2-40B4-BE49-F238E27FC236}">
                <a16:creationId xmlns:a16="http://schemas.microsoft.com/office/drawing/2014/main" id="{0E315130-F49B-4BD2-92A6-2CD5CAD6CFDF}"/>
              </a:ext>
            </a:extLst>
          </p:cNvPr>
          <p:cNvSpPr txBox="1">
            <a:spLocks/>
          </p:cNvSpPr>
          <p:nvPr/>
        </p:nvSpPr>
        <p:spPr>
          <a:xfrm>
            <a:off x="575556" y="4849157"/>
            <a:ext cx="2810928" cy="55726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النتيجة النهائية</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3" name="Rectangle 62">
            <a:extLst>
              <a:ext uri="{FF2B5EF4-FFF2-40B4-BE49-F238E27FC236}">
                <a16:creationId xmlns:a16="http://schemas.microsoft.com/office/drawing/2014/main" id="{54D44B79-37FB-42CF-876B-7E718F570B46}"/>
              </a:ext>
            </a:extLst>
          </p:cNvPr>
          <p:cNvSpPr/>
          <p:nvPr/>
        </p:nvSpPr>
        <p:spPr>
          <a:xfrm>
            <a:off x="617948" y="5660999"/>
            <a:ext cx="2810933" cy="550334"/>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itle 1">
            <a:extLst>
              <a:ext uri="{FF2B5EF4-FFF2-40B4-BE49-F238E27FC236}">
                <a16:creationId xmlns:a16="http://schemas.microsoft.com/office/drawing/2014/main" id="{768622F4-5B80-400B-8451-14E0D15EFFAA}"/>
              </a:ext>
            </a:extLst>
          </p:cNvPr>
          <p:cNvSpPr txBox="1">
            <a:spLocks/>
          </p:cNvSpPr>
          <p:nvPr/>
        </p:nvSpPr>
        <p:spPr>
          <a:xfrm>
            <a:off x="617954" y="5594243"/>
            <a:ext cx="2810928" cy="55726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التوصيات</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6" name="Rectangle 65">
            <a:extLst>
              <a:ext uri="{FF2B5EF4-FFF2-40B4-BE49-F238E27FC236}">
                <a16:creationId xmlns:a16="http://schemas.microsoft.com/office/drawing/2014/main" id="{8712B849-4D32-4939-BB16-8E8820D54118}"/>
              </a:ext>
            </a:extLst>
          </p:cNvPr>
          <p:cNvSpPr/>
          <p:nvPr/>
        </p:nvSpPr>
        <p:spPr>
          <a:xfrm>
            <a:off x="9177908" y="2435579"/>
            <a:ext cx="2810933" cy="553806"/>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itle 1">
            <a:extLst>
              <a:ext uri="{FF2B5EF4-FFF2-40B4-BE49-F238E27FC236}">
                <a16:creationId xmlns:a16="http://schemas.microsoft.com/office/drawing/2014/main" id="{191E3D2B-4D32-47C5-BBE4-1DDB27FE0894}"/>
              </a:ext>
            </a:extLst>
          </p:cNvPr>
          <p:cNvSpPr txBox="1">
            <a:spLocks/>
          </p:cNvSpPr>
          <p:nvPr/>
        </p:nvSpPr>
        <p:spPr>
          <a:xfrm>
            <a:off x="9220288" y="2526215"/>
            <a:ext cx="2810933"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نبذة عامة عن المشروع</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23453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B14F95F-DD28-4E71-A797-9C5E40E259E3}"/>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graphicFrame>
        <p:nvGraphicFramePr>
          <p:cNvPr id="5" name="Table 4">
            <a:extLst>
              <a:ext uri="{FF2B5EF4-FFF2-40B4-BE49-F238E27FC236}">
                <a16:creationId xmlns:a16="http://schemas.microsoft.com/office/drawing/2014/main" id="{F56B31FF-3123-4C89-9B75-D565389E70C6}"/>
              </a:ext>
            </a:extLst>
          </p:cNvPr>
          <p:cNvGraphicFramePr>
            <a:graphicFrameLocks noGrp="1"/>
          </p:cNvGraphicFramePr>
          <p:nvPr>
            <p:extLst>
              <p:ext uri="{D42A27DB-BD31-4B8C-83A1-F6EECF244321}">
                <p14:modId xmlns:p14="http://schemas.microsoft.com/office/powerpoint/2010/main" val="3568185558"/>
              </p:ext>
            </p:extLst>
          </p:nvPr>
        </p:nvGraphicFramePr>
        <p:xfrm>
          <a:off x="6755723" y="1751484"/>
          <a:ext cx="5306388" cy="4760528"/>
        </p:xfrm>
        <a:graphic>
          <a:graphicData uri="http://schemas.openxmlformats.org/drawingml/2006/table">
            <a:tbl>
              <a:tblPr firstRow="1" bandRow="1">
                <a:tableStyleId>{5940675A-B579-460E-94D1-54222C63F5DA}</a:tableStyleId>
              </a:tblPr>
              <a:tblGrid>
                <a:gridCol w="884398">
                  <a:extLst>
                    <a:ext uri="{9D8B030D-6E8A-4147-A177-3AD203B41FA5}">
                      <a16:colId xmlns:a16="http://schemas.microsoft.com/office/drawing/2014/main" val="3513960657"/>
                    </a:ext>
                  </a:extLst>
                </a:gridCol>
                <a:gridCol w="884398">
                  <a:extLst>
                    <a:ext uri="{9D8B030D-6E8A-4147-A177-3AD203B41FA5}">
                      <a16:colId xmlns:a16="http://schemas.microsoft.com/office/drawing/2014/main" val="1653467876"/>
                    </a:ext>
                  </a:extLst>
                </a:gridCol>
                <a:gridCol w="884398">
                  <a:extLst>
                    <a:ext uri="{9D8B030D-6E8A-4147-A177-3AD203B41FA5}">
                      <a16:colId xmlns:a16="http://schemas.microsoft.com/office/drawing/2014/main" val="878056095"/>
                    </a:ext>
                  </a:extLst>
                </a:gridCol>
                <a:gridCol w="884398">
                  <a:extLst>
                    <a:ext uri="{9D8B030D-6E8A-4147-A177-3AD203B41FA5}">
                      <a16:colId xmlns:a16="http://schemas.microsoft.com/office/drawing/2014/main" val="3822195487"/>
                    </a:ext>
                  </a:extLst>
                </a:gridCol>
                <a:gridCol w="884398">
                  <a:extLst>
                    <a:ext uri="{9D8B030D-6E8A-4147-A177-3AD203B41FA5}">
                      <a16:colId xmlns:a16="http://schemas.microsoft.com/office/drawing/2014/main" val="1384341634"/>
                    </a:ext>
                  </a:extLst>
                </a:gridCol>
                <a:gridCol w="884398">
                  <a:extLst>
                    <a:ext uri="{9D8B030D-6E8A-4147-A177-3AD203B41FA5}">
                      <a16:colId xmlns:a16="http://schemas.microsoft.com/office/drawing/2014/main" val="2066757202"/>
                    </a:ext>
                  </a:extLst>
                </a:gridCol>
              </a:tblGrid>
              <a:tr h="332176">
                <a:tc>
                  <a:txBody>
                    <a:bodyPr/>
                    <a:lstStyle/>
                    <a:p>
                      <a:pPr marL="0" algn="ctr" defTabSz="914400" rtl="1" eaLnBrk="1" fontAlgn="b" latinLnBrk="0" hangingPunct="1"/>
                      <a:r>
                        <a:rPr lang="ar-EG"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نسبة النجاح</a:t>
                      </a:r>
                      <a:endParaRPr lang="en-US"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marL="0" algn="ctr" defTabSz="914400" rtl="1" eaLnBrk="1" fontAlgn="b" latinLnBrk="0" hangingPunct="1"/>
                      <a:r>
                        <a:rPr lang="ar-EG"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الغير ناجحين</a:t>
                      </a:r>
                      <a:endParaRPr lang="en-US"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marL="0" algn="ctr" defTabSz="914400" rtl="1" eaLnBrk="1" fontAlgn="b" latinLnBrk="0" hangingPunct="1"/>
                      <a:r>
                        <a:rPr lang="ar-EG"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الناجحين</a:t>
                      </a:r>
                      <a:endParaRPr lang="en-US"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marL="0" algn="ctr" defTabSz="914400" rtl="1" eaLnBrk="1" fontAlgn="b" latinLnBrk="0" hangingPunct="1"/>
                      <a:r>
                        <a:rPr lang="ar-EG"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عدد الطلاب</a:t>
                      </a:r>
                      <a:endParaRPr lang="en-US"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marL="0" algn="ctr" defTabSz="914400" rtl="1" eaLnBrk="1" fontAlgn="b" latinLnBrk="0" hangingPunct="1"/>
                      <a:r>
                        <a:rPr lang="ar-EG"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السنة</a:t>
                      </a:r>
                      <a:endParaRPr lang="en-US"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8">
                  <a:txBody>
                    <a:bodyPr/>
                    <a:lstStyle/>
                    <a:p>
                      <a:pPr marL="0" algn="ctr" defTabSz="914400" rtl="1" eaLnBrk="1" fontAlgn="b" latinLnBrk="0" hangingPunct="1"/>
                      <a:r>
                        <a:rPr lang="ar-EG"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فترة ما قبل التحرير</a:t>
                      </a:r>
                      <a:endParaRPr lang="en-US"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332176">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72 </a:t>
                      </a:r>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11,288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29,024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40,312</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2017</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1142359943"/>
                  </a:ext>
                </a:extLst>
              </a:tr>
              <a:tr h="332176">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%71.37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13,145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32,766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45,911</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2018</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511334169"/>
                  </a:ext>
                </a:extLst>
              </a:tr>
              <a:tr h="332176">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69.34</a:t>
                      </a:r>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13,510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30,562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44,076</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2019</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2871345161"/>
                  </a:ext>
                </a:extLst>
              </a:tr>
              <a:tr h="332176">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71.32</a:t>
                      </a:r>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12,452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30,962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43,414 </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2020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454554049"/>
                  </a:ext>
                </a:extLst>
              </a:tr>
              <a:tr h="332176">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71.37</a:t>
                      </a:r>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13,293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33,136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46,429</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2021</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2560751033"/>
                  </a:ext>
                </a:extLst>
              </a:tr>
              <a:tr h="332176">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%68.12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15,531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33,185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48,716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2022</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1187414610"/>
                  </a:ext>
                </a:extLst>
              </a:tr>
              <a:tr h="332176">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70</a:t>
                      </a:r>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14,790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34,509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49,299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2023</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1795892102"/>
                  </a:ext>
                </a:extLst>
              </a:tr>
              <a:tr h="332176">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70</a:t>
                      </a:r>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16,966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39,585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56,551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2030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marL="0" algn="ctr" defTabSz="914400" rtl="1" eaLnBrk="1" fontAlgn="b" latinLnBrk="0" hangingPunct="1"/>
                      <a:endParaRPr lang="en-US" sz="1500" b="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90770293"/>
                  </a:ext>
                </a:extLst>
              </a:tr>
              <a:tr h="332176">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18,106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42,246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60,352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2040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rowSpan="2">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في ظل عدم عودة النازحين</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2541704693"/>
                  </a:ext>
                </a:extLst>
              </a:tr>
              <a:tr h="332176">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20,394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47,584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67,978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2050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3445412112"/>
                  </a:ext>
                </a:extLst>
              </a:tr>
              <a:tr h="332176">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24,214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56,498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80,712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2040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rowSpan="2">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في ظل عودة النازحين</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2385890912"/>
                  </a:ext>
                </a:extLst>
              </a:tr>
              <a:tr h="332176">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70%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25,492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59,480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84,972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1" eaLnBrk="1" fontAlgn="b" latinLnBrk="0" hangingPunct="1"/>
                      <a:r>
                        <a:rPr lang="ar-EG"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2050</a:t>
                      </a:r>
                      <a:endParaRPr lang="en-US" sz="1500" b="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2895321383"/>
                  </a:ext>
                </a:extLst>
              </a:tr>
            </a:tbl>
          </a:graphicData>
        </a:graphic>
      </p:graphicFrame>
      <p:graphicFrame>
        <p:nvGraphicFramePr>
          <p:cNvPr id="8" name="Table 7">
            <a:extLst>
              <a:ext uri="{FF2B5EF4-FFF2-40B4-BE49-F238E27FC236}">
                <a16:creationId xmlns:a16="http://schemas.microsoft.com/office/drawing/2014/main" id="{848ABFDE-ACA1-4090-89F4-84B7AAF847C8}"/>
              </a:ext>
            </a:extLst>
          </p:cNvPr>
          <p:cNvGraphicFramePr>
            <a:graphicFrameLocks noGrp="1"/>
          </p:cNvGraphicFramePr>
          <p:nvPr>
            <p:extLst>
              <p:ext uri="{D42A27DB-BD31-4B8C-83A1-F6EECF244321}">
                <p14:modId xmlns:p14="http://schemas.microsoft.com/office/powerpoint/2010/main" val="929444158"/>
              </p:ext>
            </p:extLst>
          </p:nvPr>
        </p:nvGraphicFramePr>
        <p:xfrm>
          <a:off x="542853" y="667062"/>
          <a:ext cx="5306390" cy="4693400"/>
        </p:xfrm>
        <a:graphic>
          <a:graphicData uri="http://schemas.openxmlformats.org/drawingml/2006/table">
            <a:tbl>
              <a:tblPr firstRow="1" bandRow="1">
                <a:tableStyleId>{5940675A-B579-460E-94D1-54222C63F5DA}</a:tableStyleId>
              </a:tblPr>
              <a:tblGrid>
                <a:gridCol w="1061278">
                  <a:extLst>
                    <a:ext uri="{9D8B030D-6E8A-4147-A177-3AD203B41FA5}">
                      <a16:colId xmlns:a16="http://schemas.microsoft.com/office/drawing/2014/main" val="2608936338"/>
                    </a:ext>
                  </a:extLst>
                </a:gridCol>
                <a:gridCol w="1061278">
                  <a:extLst>
                    <a:ext uri="{9D8B030D-6E8A-4147-A177-3AD203B41FA5}">
                      <a16:colId xmlns:a16="http://schemas.microsoft.com/office/drawing/2014/main" val="177175345"/>
                    </a:ext>
                  </a:extLst>
                </a:gridCol>
                <a:gridCol w="1061278">
                  <a:extLst>
                    <a:ext uri="{9D8B030D-6E8A-4147-A177-3AD203B41FA5}">
                      <a16:colId xmlns:a16="http://schemas.microsoft.com/office/drawing/2014/main" val="3822195487"/>
                    </a:ext>
                  </a:extLst>
                </a:gridCol>
                <a:gridCol w="1061278">
                  <a:extLst>
                    <a:ext uri="{9D8B030D-6E8A-4147-A177-3AD203B41FA5}">
                      <a16:colId xmlns:a16="http://schemas.microsoft.com/office/drawing/2014/main" val="1384341634"/>
                    </a:ext>
                  </a:extLst>
                </a:gridCol>
                <a:gridCol w="1061278">
                  <a:extLst>
                    <a:ext uri="{9D8B030D-6E8A-4147-A177-3AD203B41FA5}">
                      <a16:colId xmlns:a16="http://schemas.microsoft.com/office/drawing/2014/main" val="4156844271"/>
                    </a:ext>
                  </a:extLst>
                </a:gridCol>
              </a:tblGrid>
              <a:tr h="525773">
                <a:tc>
                  <a:txBody>
                    <a:bodyPr/>
                    <a:lstStyle/>
                    <a:p>
                      <a:pPr algn="ctr" rtl="1"/>
                      <a:r>
                        <a:rPr lang="ar-EG" sz="1500" dirty="0">
                          <a:solidFill>
                            <a:schemeClr val="bg1"/>
                          </a:solidFill>
                          <a:latin typeface="+mn-lt"/>
                          <a:cs typeface="+mn-cs"/>
                        </a:rPr>
                        <a:t>نسبة نجاح المكملين</a:t>
                      </a:r>
                      <a:endParaRPr lang="en-US" sz="1500" dirty="0">
                        <a:solidFill>
                          <a:schemeClr val="bg1"/>
                        </a:solidFill>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a:r>
                        <a:rPr lang="ar-EG" sz="1500" dirty="0">
                          <a:solidFill>
                            <a:schemeClr val="bg1"/>
                          </a:solidFill>
                          <a:latin typeface="+mn-lt"/>
                          <a:cs typeface="+mn-cs"/>
                        </a:rPr>
                        <a:t>عدد الطلاب الناجحين منهم</a:t>
                      </a:r>
                      <a:endParaRPr lang="en-US" sz="1500" dirty="0">
                        <a:solidFill>
                          <a:schemeClr val="bg1"/>
                        </a:solidFill>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a:r>
                        <a:rPr lang="ar-EG" sz="1500" dirty="0">
                          <a:solidFill>
                            <a:schemeClr val="bg1"/>
                          </a:solidFill>
                          <a:latin typeface="+mn-lt"/>
                          <a:cs typeface="+mn-cs"/>
                        </a:rPr>
                        <a:t>عدد طلاب المكملين</a:t>
                      </a:r>
                      <a:endParaRPr lang="en-US" sz="1500" dirty="0">
                        <a:solidFill>
                          <a:schemeClr val="bg1"/>
                        </a:solidFill>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a:r>
                        <a:rPr lang="ar-EG" sz="1500" dirty="0">
                          <a:solidFill>
                            <a:schemeClr val="bg1"/>
                          </a:solidFill>
                          <a:latin typeface="+mn-lt"/>
                          <a:cs typeface="+mn-cs"/>
                        </a:rPr>
                        <a:t>السنة</a:t>
                      </a:r>
                      <a:endParaRPr lang="en-US" sz="1500" dirty="0">
                        <a:solidFill>
                          <a:schemeClr val="bg1"/>
                        </a:solidFill>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8">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EG" sz="1500" dirty="0">
                          <a:solidFill>
                            <a:schemeClr val="bg1"/>
                          </a:solidFill>
                          <a:latin typeface="+mn-lt"/>
                          <a:cs typeface="+mn-cs"/>
                        </a:rPr>
                        <a:t>فترة ما قبل التحرير</a:t>
                      </a:r>
                      <a:endParaRPr lang="en-US" sz="1500" dirty="0">
                        <a:solidFill>
                          <a:schemeClr val="bg1"/>
                        </a:solidFill>
                        <a:latin typeface="+mn-lt"/>
                        <a:cs typeface="+mn-cs"/>
                      </a:endParaRPr>
                    </a:p>
                    <a:p>
                      <a:pPr algn="ctr" rtl="1"/>
                      <a:endParaRPr lang="en-US" sz="1500" dirty="0">
                        <a:solidFill>
                          <a:schemeClr val="bg1"/>
                        </a:solidFill>
                        <a:latin typeface="+mn-lt"/>
                        <a:cs typeface="+mn-cs"/>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337057">
                <a:tc>
                  <a:txBody>
                    <a:bodyPr/>
                    <a:lstStyle/>
                    <a:p>
                      <a:pPr algn="ctr" rtl="1"/>
                      <a:r>
                        <a:rPr lang="en-US" sz="1500" b="0" i="0" kern="1200" dirty="0">
                          <a:solidFill>
                            <a:schemeClr val="tx1"/>
                          </a:solidFill>
                          <a:effectLst/>
                          <a:latin typeface="+mn-lt"/>
                          <a:ea typeface="+mn-ea"/>
                          <a:cs typeface="+mn-cs"/>
                        </a:rPr>
                        <a:t>61%</a:t>
                      </a:r>
                      <a:endParaRPr lang="en-US" sz="1500" b="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5,025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8,238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2017</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1142359943"/>
                  </a:ext>
                </a:extLst>
              </a:tr>
              <a:tr h="337057">
                <a:tc>
                  <a:txBody>
                    <a:bodyPr/>
                    <a:lstStyle/>
                    <a:p>
                      <a:pPr algn="ctr" rtl="1"/>
                      <a:r>
                        <a:rPr lang="en-US" sz="1500" b="0" i="0" kern="1200" dirty="0">
                          <a:solidFill>
                            <a:schemeClr val="tx1"/>
                          </a:solidFill>
                          <a:effectLst/>
                          <a:latin typeface="+mn-lt"/>
                          <a:ea typeface="+mn-ea"/>
                          <a:cs typeface="+mn-cs"/>
                        </a:rPr>
                        <a:t>75.39%</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6,694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8,879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2018</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511334169"/>
                  </a:ext>
                </a:extLst>
              </a:tr>
              <a:tr h="337057">
                <a:tc>
                  <a:txBody>
                    <a:bodyPr/>
                    <a:lstStyle/>
                    <a:p>
                      <a:pPr algn="ctr" rtl="1"/>
                      <a:r>
                        <a:rPr lang="en-US" sz="1500" b="0" i="0" kern="1200" dirty="0">
                          <a:solidFill>
                            <a:schemeClr val="tx1"/>
                          </a:solidFill>
                          <a:effectLst/>
                          <a:latin typeface="+mn-lt"/>
                          <a:ea typeface="+mn-ea"/>
                          <a:cs typeface="+mn-cs"/>
                        </a:rPr>
                        <a:t> 66.43 %</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5,884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8,858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2019</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2871345161"/>
                  </a:ext>
                </a:extLst>
              </a:tr>
              <a:tr h="334007">
                <a:tc>
                  <a:txBody>
                    <a:bodyPr/>
                    <a:lstStyle/>
                    <a:p>
                      <a:pPr algn="ctr" rtl="1"/>
                      <a:r>
                        <a:rPr lang="en-US" sz="1500" b="0" i="0" kern="1200" dirty="0">
                          <a:solidFill>
                            <a:schemeClr val="tx1"/>
                          </a:solidFill>
                          <a:effectLst/>
                          <a:latin typeface="+mn-lt"/>
                          <a:ea typeface="+mn-ea"/>
                          <a:cs typeface="+mn-cs"/>
                        </a:rPr>
                        <a:t>65.68%</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6,014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9,156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2020</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454554049"/>
                  </a:ext>
                </a:extLst>
              </a:tr>
              <a:tr h="337057">
                <a:tc>
                  <a:txBody>
                    <a:bodyPr/>
                    <a:lstStyle/>
                    <a:p>
                      <a:pPr algn="ctr" rtl="1"/>
                      <a:r>
                        <a:rPr lang="en-US" sz="1500" b="0" i="0" kern="1200" dirty="0">
                          <a:solidFill>
                            <a:schemeClr val="tx1"/>
                          </a:solidFill>
                          <a:effectLst/>
                          <a:latin typeface="+mn-lt"/>
                          <a:ea typeface="+mn-ea"/>
                          <a:cs typeface="+mn-cs"/>
                        </a:rPr>
                        <a:t>%64.58</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5,480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8,486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2021</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2560751033"/>
                  </a:ext>
                </a:extLst>
              </a:tr>
              <a:tr h="337057">
                <a:tc>
                  <a:txBody>
                    <a:bodyPr/>
                    <a:lstStyle/>
                    <a:p>
                      <a:pPr algn="ctr" fontAlgn="b"/>
                      <a:r>
                        <a:rPr lang="ar-EG" sz="1500" b="0" i="0" kern="1200" dirty="0">
                          <a:solidFill>
                            <a:schemeClr val="tx1"/>
                          </a:solidFill>
                          <a:effectLst/>
                          <a:latin typeface="+mn-lt"/>
                          <a:ea typeface="+mn-ea"/>
                          <a:cs typeface="+mn-cs"/>
                        </a:rPr>
                        <a:t>%</a:t>
                      </a:r>
                      <a:r>
                        <a:rPr lang="en-US" sz="1500" b="0" i="0" kern="1200" dirty="0">
                          <a:solidFill>
                            <a:schemeClr val="tx1"/>
                          </a:solidFill>
                          <a:effectLst/>
                          <a:latin typeface="+mn-lt"/>
                          <a:ea typeface="+mn-ea"/>
                          <a:cs typeface="+mn-cs"/>
                        </a:rPr>
                        <a:t>62.89</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6,156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9,788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2022</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1187414610"/>
                  </a:ext>
                </a:extLst>
              </a:tr>
              <a:tr h="337057">
                <a:tc>
                  <a:txBody>
                    <a:bodyPr/>
                    <a:lstStyle/>
                    <a:p>
                      <a:pPr algn="ctr" fontAlgn="b"/>
                      <a:r>
                        <a:rPr lang="ar-EG" sz="1500" b="0" i="0" u="none" strike="noStrike" dirty="0">
                          <a:solidFill>
                            <a:srgbClr val="000000"/>
                          </a:solidFill>
                          <a:effectLst/>
                          <a:latin typeface="+mn-lt"/>
                        </a:rPr>
                        <a:t>%</a:t>
                      </a:r>
                      <a:r>
                        <a:rPr lang="en-US" sz="1500" b="0" i="0" u="none" strike="noStrike" dirty="0">
                          <a:solidFill>
                            <a:srgbClr val="000000"/>
                          </a:solidFill>
                          <a:effectLst/>
                          <a:latin typeface="+mn-lt"/>
                        </a:rPr>
                        <a:t>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6,576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10,117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2023</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1795892102"/>
                  </a:ext>
                </a:extLst>
              </a:tr>
              <a:tr h="33705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ar-EG" sz="1500" b="0" i="0" u="none" strike="noStrike" dirty="0">
                          <a:solidFill>
                            <a:srgbClr val="000000"/>
                          </a:solidFill>
                          <a:effectLst/>
                          <a:latin typeface="+mn-lt"/>
                        </a:rPr>
                        <a:t>%</a:t>
                      </a:r>
                      <a:r>
                        <a:rPr lang="en-US" sz="1500" b="0" i="0" u="none" strike="noStrike" dirty="0">
                          <a:solidFill>
                            <a:srgbClr val="000000"/>
                          </a:solidFill>
                          <a:effectLst/>
                          <a:latin typeface="+mn-lt"/>
                        </a:rPr>
                        <a:t>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7,388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11,367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2030</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a:endParaRPr lang="en-US" sz="1500" dirty="0">
                        <a:latin typeface="+mn-lt"/>
                        <a:cs typeface="+mn-cs"/>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90770293"/>
                  </a:ext>
                </a:extLst>
              </a:tr>
              <a:tr h="33705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ar-EG" sz="1500" b="0" i="0" u="none" strike="noStrike" dirty="0">
                          <a:solidFill>
                            <a:srgbClr val="000000"/>
                          </a:solidFill>
                          <a:effectLst/>
                          <a:latin typeface="+mn-lt"/>
                        </a:rPr>
                        <a:t>%</a:t>
                      </a:r>
                      <a:r>
                        <a:rPr lang="en-US" sz="1500" b="0" i="0" u="none" strike="noStrike" dirty="0">
                          <a:solidFill>
                            <a:srgbClr val="000000"/>
                          </a:solidFill>
                          <a:effectLst/>
                          <a:latin typeface="+mn-lt"/>
                        </a:rPr>
                        <a:t>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7,885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12,131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2040</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rowSpan="2">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EG" sz="1500" dirty="0">
                          <a:latin typeface="+mn-lt"/>
                          <a:cs typeface="+mn-cs"/>
                        </a:rPr>
                        <a:t>في ظل عدم عودة النازحين</a:t>
                      </a:r>
                      <a:endParaRPr lang="en-US" sz="1500" dirty="0">
                        <a:latin typeface="+mn-lt"/>
                        <a:cs typeface="+mn-cs"/>
                      </a:endParaRPr>
                    </a:p>
                    <a:p>
                      <a:pPr algn="ctr" rtl="1"/>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2541704693"/>
                  </a:ext>
                </a:extLst>
              </a:tr>
              <a:tr h="405212">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ar-EG" sz="1500" b="0" i="0" u="none" strike="noStrike" dirty="0">
                          <a:solidFill>
                            <a:srgbClr val="000000"/>
                          </a:solidFill>
                          <a:effectLst/>
                          <a:latin typeface="+mn-lt"/>
                        </a:rPr>
                        <a:t>%</a:t>
                      </a:r>
                      <a:r>
                        <a:rPr lang="en-US" sz="1500" b="0" i="0" u="none" strike="noStrike" dirty="0">
                          <a:solidFill>
                            <a:srgbClr val="000000"/>
                          </a:solidFill>
                          <a:effectLst/>
                          <a:latin typeface="+mn-lt"/>
                        </a:rPr>
                        <a:t>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8,881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13,663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2050</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3445412112"/>
                  </a:ext>
                </a:extLst>
              </a:tr>
              <a:tr h="33705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ar-EG" sz="1500" b="0" i="0" u="none" strike="noStrike" dirty="0">
                          <a:solidFill>
                            <a:srgbClr val="000000"/>
                          </a:solidFill>
                          <a:effectLst/>
                          <a:latin typeface="+mn-lt"/>
                        </a:rPr>
                        <a:t>%</a:t>
                      </a:r>
                      <a:r>
                        <a:rPr lang="en-US" sz="1500" b="0" i="0" u="none" strike="noStrike" dirty="0">
                          <a:solidFill>
                            <a:srgbClr val="000000"/>
                          </a:solidFill>
                          <a:effectLst/>
                          <a:latin typeface="+mn-lt"/>
                        </a:rPr>
                        <a:t>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10,545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16,223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EG" sz="1500" dirty="0">
                          <a:latin typeface="+mn-lt"/>
                          <a:cs typeface="+mn-cs"/>
                        </a:rPr>
                        <a:t>2040</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rowSpan="2">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EG" sz="1500" dirty="0">
                          <a:latin typeface="+mn-lt"/>
                          <a:cs typeface="+mn-cs"/>
                        </a:rPr>
                        <a:t>في ظل عودة النازحين</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extLst>
                  <a:ext uri="{0D108BD9-81ED-4DB2-BD59-A6C34878D82A}">
                    <a16:rowId xmlns:a16="http://schemas.microsoft.com/office/drawing/2014/main" val="3626520909"/>
                  </a:ext>
                </a:extLst>
              </a:tr>
              <a:tr h="33705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ar-EG" sz="1500" b="0" i="0" u="none" strike="noStrike" dirty="0">
                          <a:solidFill>
                            <a:srgbClr val="000000"/>
                          </a:solidFill>
                          <a:effectLst/>
                          <a:latin typeface="+mn-lt"/>
                        </a:rPr>
                        <a:t>%</a:t>
                      </a:r>
                      <a:r>
                        <a:rPr lang="en-US" sz="1500" b="0" i="0" u="none" strike="noStrike" dirty="0">
                          <a:solidFill>
                            <a:srgbClr val="000000"/>
                          </a:solidFill>
                          <a:effectLst/>
                          <a:latin typeface="+mn-lt"/>
                        </a:rPr>
                        <a:t>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11,101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17,079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EG" sz="1500" dirty="0">
                          <a:latin typeface="+mn-lt"/>
                          <a:cs typeface="+mn-cs"/>
                        </a:rPr>
                        <a:t>2050</a:t>
                      </a:r>
                      <a:endParaRPr lang="en-US" sz="1500" dirty="0">
                        <a:latin typeface="+mn-lt"/>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vMerge="1">
                  <a:txBody>
                    <a:bodyPr/>
                    <a:lstStyle/>
                    <a:p>
                      <a:pPr algn="ctr" rtl="1"/>
                      <a:endParaRPr lang="en-US" sz="1400" dirty="0">
                        <a:cs typeface="+mn-cs"/>
                      </a:endParaRPr>
                    </a:p>
                  </a:txBody>
                  <a:tcPr>
                    <a:solidFill>
                      <a:schemeClr val="accent2">
                        <a:lumMod val="40000"/>
                        <a:lumOff val="60000"/>
                      </a:schemeClr>
                    </a:solidFill>
                  </a:tcPr>
                </a:tc>
                <a:extLst>
                  <a:ext uri="{0D108BD9-81ED-4DB2-BD59-A6C34878D82A}">
                    <a16:rowId xmlns:a16="http://schemas.microsoft.com/office/drawing/2014/main" val="2320759776"/>
                  </a:ext>
                </a:extLst>
              </a:tr>
            </a:tbl>
          </a:graphicData>
        </a:graphic>
      </p:graphicFrame>
      <p:sp>
        <p:nvSpPr>
          <p:cNvPr id="23" name="Rectangle 22">
            <a:extLst>
              <a:ext uri="{FF2B5EF4-FFF2-40B4-BE49-F238E27FC236}">
                <a16:creationId xmlns:a16="http://schemas.microsoft.com/office/drawing/2014/main" id="{A393415C-CCED-46EC-B749-762ED2A98C80}"/>
              </a:ext>
            </a:extLst>
          </p:cNvPr>
          <p:cNvSpPr/>
          <p:nvPr/>
        </p:nvSpPr>
        <p:spPr>
          <a:xfrm>
            <a:off x="542853" y="186068"/>
            <a:ext cx="5306390" cy="407420"/>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35D87296-ED5B-46C6-9458-602B3354522E}"/>
              </a:ext>
            </a:extLst>
          </p:cNvPr>
          <p:cNvSpPr txBox="1">
            <a:spLocks/>
          </p:cNvSpPr>
          <p:nvPr/>
        </p:nvSpPr>
        <p:spPr>
          <a:xfrm>
            <a:off x="785353" y="241867"/>
            <a:ext cx="4730262" cy="388408"/>
          </a:xfrm>
          <a:prstGeom prst="rect">
            <a:avLst/>
          </a:prstGeom>
        </p:spPr>
        <p:txBody>
          <a:bodyPr vert="horz" lIns="91440" tIns="45720" rIns="91440" bIns="45720" rtlCol="0" anchor="b">
            <a:noAutofit/>
          </a:bodyPr>
          <a:lstStyle>
            <a:lvl1pPr algn="ctr">
              <a:lnSpc>
                <a:spcPct val="90000"/>
              </a:lnSpc>
              <a:spcBef>
                <a:spcPct val="0"/>
              </a:spcBef>
              <a:buNone/>
              <a:defRPr sz="25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مكملين الثانوية العامة على مدار السنوات</a:t>
            </a:r>
            <a:endParaRPr lang="en-US" dirty="0"/>
          </a:p>
        </p:txBody>
      </p:sp>
      <p:sp>
        <p:nvSpPr>
          <p:cNvPr id="20" name="Rectangle 19">
            <a:extLst>
              <a:ext uri="{FF2B5EF4-FFF2-40B4-BE49-F238E27FC236}">
                <a16:creationId xmlns:a16="http://schemas.microsoft.com/office/drawing/2014/main" id="{A6D2015E-85E7-49BA-8AB1-E8C94785691D}"/>
              </a:ext>
            </a:extLst>
          </p:cNvPr>
          <p:cNvSpPr/>
          <p:nvPr/>
        </p:nvSpPr>
        <p:spPr>
          <a:xfrm>
            <a:off x="129889" y="5612552"/>
            <a:ext cx="6178247" cy="1035310"/>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4" name="Title 1">
            <a:extLst>
              <a:ext uri="{FF2B5EF4-FFF2-40B4-BE49-F238E27FC236}">
                <a16:creationId xmlns:a16="http://schemas.microsoft.com/office/drawing/2014/main" id="{0C23D7EA-065D-4847-B26F-5BD607160D98}"/>
              </a:ext>
            </a:extLst>
          </p:cNvPr>
          <p:cNvSpPr txBox="1">
            <a:spLocks/>
          </p:cNvSpPr>
          <p:nvPr/>
        </p:nvSpPr>
        <p:spPr>
          <a:xfrm>
            <a:off x="129889" y="5476701"/>
            <a:ext cx="6247766" cy="126505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750" indent="-285750" algn="r" rtl="1">
              <a:buFont typeface="Wingdings" panose="05000000000000000000" pitchFamily="2" charset="2"/>
              <a:buChar char="§"/>
            </a:pPr>
            <a:r>
              <a:rPr lang="ar-EG" sz="1500" dirty="0">
                <a:solidFill>
                  <a:schemeClr val="bg1"/>
                </a:solidFill>
                <a:cs typeface="+mn-cs"/>
              </a:rPr>
              <a:t>نسبة الطلاب النازحين مقارنة بطلاب الضفة الغربية هي: 25%</a:t>
            </a:r>
            <a:endParaRPr lang="en-US" sz="1500" dirty="0">
              <a:solidFill>
                <a:schemeClr val="bg1"/>
              </a:solidFill>
              <a:cs typeface="+mn-cs"/>
            </a:endParaRPr>
          </a:p>
          <a:p>
            <a:pPr marL="285750" indent="-285750" algn="r" rtl="1">
              <a:buFont typeface="Wingdings" panose="05000000000000000000" pitchFamily="2" charset="2"/>
              <a:buChar char="§"/>
            </a:pPr>
            <a:r>
              <a:rPr lang="ar-EG" sz="1500" dirty="0">
                <a:solidFill>
                  <a:schemeClr val="bg1"/>
                </a:solidFill>
                <a:cs typeface="+mn-cs"/>
              </a:rPr>
              <a:t>معدل نسبة الطلاب المكملين من طلاب الرسوب على مر السنوات في الثانوية العامة هي: 67%</a:t>
            </a:r>
            <a:endParaRPr lang="en-US" sz="1500" dirty="0">
              <a:solidFill>
                <a:schemeClr val="bg1"/>
              </a:solidFill>
              <a:cs typeface="+mn-cs"/>
            </a:endParaRPr>
          </a:p>
          <a:p>
            <a:pPr marL="285750" indent="-285750" algn="r" rtl="1">
              <a:buFont typeface="Wingdings" panose="05000000000000000000" pitchFamily="2" charset="2"/>
              <a:buChar char="§"/>
            </a:pPr>
            <a:r>
              <a:rPr lang="ar-EG" sz="1500" dirty="0">
                <a:solidFill>
                  <a:schemeClr val="bg1"/>
                </a:solidFill>
                <a:cs typeface="+mn-cs"/>
              </a:rPr>
              <a:t>نسبة عدد خريجين الثانوية العامة من عمر 18 سنة هي : 76%</a:t>
            </a:r>
            <a:endParaRPr lang="en-US" sz="1500" dirty="0">
              <a:solidFill>
                <a:schemeClr val="bg1"/>
              </a:solidFill>
              <a:cs typeface="+mn-cs"/>
            </a:endParaRPr>
          </a:p>
        </p:txBody>
      </p:sp>
      <p:sp>
        <p:nvSpPr>
          <p:cNvPr id="11" name="Rectangle 10">
            <a:extLst>
              <a:ext uri="{FF2B5EF4-FFF2-40B4-BE49-F238E27FC236}">
                <a16:creationId xmlns:a16="http://schemas.microsoft.com/office/drawing/2014/main" id="{5AE6EBDC-49C5-4CE8-A4E8-3C4C0ACAEAA5}"/>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2" name="Title 1">
            <a:extLst>
              <a:ext uri="{FF2B5EF4-FFF2-40B4-BE49-F238E27FC236}">
                <a16:creationId xmlns:a16="http://schemas.microsoft.com/office/drawing/2014/main" id="{239C9DF5-E633-40FE-8359-5F395941AEF5}"/>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Rectangle 16">
            <a:extLst>
              <a:ext uri="{FF2B5EF4-FFF2-40B4-BE49-F238E27FC236}">
                <a16:creationId xmlns:a16="http://schemas.microsoft.com/office/drawing/2014/main" id="{78F0D08F-0417-4666-87E9-25E20749C350}"/>
              </a:ext>
            </a:extLst>
          </p:cNvPr>
          <p:cNvSpPr/>
          <p:nvPr/>
        </p:nvSpPr>
        <p:spPr>
          <a:xfrm>
            <a:off x="9059333" y="698812"/>
            <a:ext cx="3048046"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8" name="Title 1">
            <a:extLst>
              <a:ext uri="{FF2B5EF4-FFF2-40B4-BE49-F238E27FC236}">
                <a16:creationId xmlns:a16="http://schemas.microsoft.com/office/drawing/2014/main" id="{0A62A215-7B62-4861-9FB5-3090AF5F02A7}"/>
              </a:ext>
            </a:extLst>
          </p:cNvPr>
          <p:cNvSpPr txBox="1">
            <a:spLocks/>
          </p:cNvSpPr>
          <p:nvPr/>
        </p:nvSpPr>
        <p:spPr>
          <a:xfrm>
            <a:off x="9059332" y="667062"/>
            <a:ext cx="3002779"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توجه الطلاب</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25" name="Rectangle 24">
            <a:extLst>
              <a:ext uri="{FF2B5EF4-FFF2-40B4-BE49-F238E27FC236}">
                <a16:creationId xmlns:a16="http://schemas.microsoft.com/office/drawing/2014/main" id="{67C74A09-4DD4-4A69-8EF3-A7198D423573}"/>
              </a:ext>
            </a:extLst>
          </p:cNvPr>
          <p:cNvSpPr/>
          <p:nvPr/>
        </p:nvSpPr>
        <p:spPr>
          <a:xfrm>
            <a:off x="6755721" y="1252390"/>
            <a:ext cx="5306390" cy="407420"/>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6" name="Title 1">
            <a:extLst>
              <a:ext uri="{FF2B5EF4-FFF2-40B4-BE49-F238E27FC236}">
                <a16:creationId xmlns:a16="http://schemas.microsoft.com/office/drawing/2014/main" id="{392D051F-5693-4607-AA08-56441CDFCBDC}"/>
              </a:ext>
            </a:extLst>
          </p:cNvPr>
          <p:cNvSpPr txBox="1">
            <a:spLocks/>
          </p:cNvSpPr>
          <p:nvPr/>
        </p:nvSpPr>
        <p:spPr>
          <a:xfrm>
            <a:off x="7096539" y="1284140"/>
            <a:ext cx="4624754" cy="388408"/>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25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خريجين الثانوية العامة على مدار السنوات</a:t>
            </a:r>
            <a:endParaRPr lang="en-US" dirty="0"/>
          </a:p>
        </p:txBody>
      </p:sp>
    </p:spTree>
    <p:extLst>
      <p:ext uri="{BB962C8B-B14F-4D97-AF65-F5344CB8AC3E}">
        <p14:creationId xmlns:p14="http://schemas.microsoft.com/office/powerpoint/2010/main" val="2883001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740BC1A-16E3-4DCA-A97B-8CF32C283F79}"/>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graphicFrame>
        <p:nvGraphicFramePr>
          <p:cNvPr id="4" name="Table 3">
            <a:extLst>
              <a:ext uri="{FF2B5EF4-FFF2-40B4-BE49-F238E27FC236}">
                <a16:creationId xmlns:a16="http://schemas.microsoft.com/office/drawing/2014/main" id="{78FE2FBB-254D-4D8F-BF5B-319E3F730EFF}"/>
              </a:ext>
            </a:extLst>
          </p:cNvPr>
          <p:cNvGraphicFramePr>
            <a:graphicFrameLocks noGrp="1"/>
          </p:cNvGraphicFramePr>
          <p:nvPr>
            <p:extLst>
              <p:ext uri="{D42A27DB-BD31-4B8C-83A1-F6EECF244321}">
                <p14:modId xmlns:p14="http://schemas.microsoft.com/office/powerpoint/2010/main" val="668381492"/>
              </p:ext>
            </p:extLst>
          </p:nvPr>
        </p:nvGraphicFramePr>
        <p:xfrm>
          <a:off x="2180492" y="4953424"/>
          <a:ext cx="7895207" cy="1850557"/>
        </p:xfrm>
        <a:graphic>
          <a:graphicData uri="http://schemas.openxmlformats.org/drawingml/2006/table">
            <a:tbl>
              <a:tblPr/>
              <a:tblGrid>
                <a:gridCol w="798516">
                  <a:extLst>
                    <a:ext uri="{9D8B030D-6E8A-4147-A177-3AD203B41FA5}">
                      <a16:colId xmlns:a16="http://schemas.microsoft.com/office/drawing/2014/main" val="515972391"/>
                    </a:ext>
                  </a:extLst>
                </a:gridCol>
                <a:gridCol w="1292448">
                  <a:extLst>
                    <a:ext uri="{9D8B030D-6E8A-4147-A177-3AD203B41FA5}">
                      <a16:colId xmlns:a16="http://schemas.microsoft.com/office/drawing/2014/main" val="3323010953"/>
                    </a:ext>
                  </a:extLst>
                </a:gridCol>
                <a:gridCol w="1541867">
                  <a:extLst>
                    <a:ext uri="{9D8B030D-6E8A-4147-A177-3AD203B41FA5}">
                      <a16:colId xmlns:a16="http://schemas.microsoft.com/office/drawing/2014/main" val="1898794759"/>
                    </a:ext>
                  </a:extLst>
                </a:gridCol>
                <a:gridCol w="1591579">
                  <a:extLst>
                    <a:ext uri="{9D8B030D-6E8A-4147-A177-3AD203B41FA5}">
                      <a16:colId xmlns:a16="http://schemas.microsoft.com/office/drawing/2014/main" val="1511865522"/>
                    </a:ext>
                  </a:extLst>
                </a:gridCol>
                <a:gridCol w="1199133">
                  <a:extLst>
                    <a:ext uri="{9D8B030D-6E8A-4147-A177-3AD203B41FA5}">
                      <a16:colId xmlns:a16="http://schemas.microsoft.com/office/drawing/2014/main" val="2860262289"/>
                    </a:ext>
                  </a:extLst>
                </a:gridCol>
                <a:gridCol w="1471664">
                  <a:extLst>
                    <a:ext uri="{9D8B030D-6E8A-4147-A177-3AD203B41FA5}">
                      <a16:colId xmlns:a16="http://schemas.microsoft.com/office/drawing/2014/main" val="2417142825"/>
                    </a:ext>
                  </a:extLst>
                </a:gridCol>
              </a:tblGrid>
              <a:tr h="52753">
                <a:tc>
                  <a:txBody>
                    <a:bodyPr/>
                    <a:lstStyle/>
                    <a:p>
                      <a:pPr algn="ctr" rtl="1" fontAlgn="t"/>
                      <a:r>
                        <a:rPr lang="en-US" sz="1500" b="0" i="0" u="none" strike="noStrike" dirty="0">
                          <a:solidFill>
                            <a:schemeClr val="bg1"/>
                          </a:solidFill>
                          <a:effectLst/>
                          <a:latin typeface="Arial" panose="020B0604020202020204" pitchFamily="34" charset="0"/>
                        </a:rPr>
                        <a:t>avg</a:t>
                      </a: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fontAlgn="ctr"/>
                      <a:r>
                        <a:rPr lang="en-US" sz="1500" b="0" i="0" u="none" strike="noStrike" dirty="0">
                          <a:solidFill>
                            <a:schemeClr val="bg1"/>
                          </a:solidFill>
                          <a:effectLst/>
                          <a:latin typeface="Arial" panose="020B0604020202020204" pitchFamily="34" charset="0"/>
                        </a:rPr>
                        <a:t>2019</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fontAlgn="t"/>
                      <a:r>
                        <a:rPr lang="en-US" sz="1500" b="0" i="0" u="none" strike="noStrike" dirty="0">
                          <a:solidFill>
                            <a:schemeClr val="bg1"/>
                          </a:solidFill>
                          <a:effectLst/>
                          <a:latin typeface="Arial" panose="020B0604020202020204" pitchFamily="34" charset="0"/>
                        </a:rPr>
                        <a:t>2020</a:t>
                      </a: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fontAlgn="b"/>
                      <a:r>
                        <a:rPr lang="en-US" sz="1500" b="0" i="0" u="none" strike="noStrike" dirty="0">
                          <a:solidFill>
                            <a:schemeClr val="bg1"/>
                          </a:solidFill>
                          <a:effectLst/>
                          <a:latin typeface="Arial" panose="020B0604020202020204" pitchFamily="34" charset="0"/>
                        </a:rPr>
                        <a:t>2021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fontAlgn="t"/>
                      <a:r>
                        <a:rPr lang="en-US" sz="1500" b="0" i="0" u="none" strike="noStrike" dirty="0">
                          <a:solidFill>
                            <a:schemeClr val="bg1"/>
                          </a:solidFill>
                          <a:effectLst/>
                          <a:latin typeface="Arial" panose="020B0604020202020204" pitchFamily="34" charset="0"/>
                        </a:rPr>
                        <a:t>2022</a:t>
                      </a: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fontAlgn="b"/>
                      <a:r>
                        <a:rPr lang="en-US" sz="1500" b="0" i="0" u="none" strike="noStrike" dirty="0">
                          <a:solidFill>
                            <a:schemeClr val="bg1"/>
                          </a:solidFill>
                          <a:effectLst/>
                          <a:latin typeface="Calibri" panose="020F0502020204030204" pitchFamily="34" charset="0"/>
                        </a:rPr>
                        <a:t> </a:t>
                      </a:r>
                      <a:r>
                        <a:rPr lang="ar-EG" sz="1500" b="0" i="0" u="none" strike="noStrike" dirty="0">
                          <a:solidFill>
                            <a:schemeClr val="bg1"/>
                          </a:solidFill>
                          <a:effectLst/>
                          <a:latin typeface="Calibri" panose="020F0502020204030204" pitchFamily="34" charset="0"/>
                        </a:rPr>
                        <a:t>نوع المؤسسة</a:t>
                      </a:r>
                      <a:endParaRPr lang="en-US" sz="1500" b="0" i="0" u="none" strike="noStrike" dirty="0">
                        <a:solidFill>
                          <a:schemeClr val="bg1"/>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861135745"/>
                  </a:ext>
                </a:extLst>
              </a:tr>
              <a:tr h="403108">
                <a:tc>
                  <a:txBody>
                    <a:bodyPr/>
                    <a:lstStyle/>
                    <a:p>
                      <a:pPr algn="ctr" rtl="0" fontAlgn="b"/>
                      <a:r>
                        <a:rPr lang="en-US" sz="1500" b="0" i="0" u="none" strike="noStrike" dirty="0">
                          <a:solidFill>
                            <a:srgbClr val="000000"/>
                          </a:solidFill>
                          <a:effectLst/>
                          <a:latin typeface="Calibri" panose="020F0502020204030204" pitchFamily="34" charset="0"/>
                        </a:rPr>
                        <a:t>59%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48.33%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59.55%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63.03%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64.79%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ctr"/>
                      <a:r>
                        <a:rPr lang="ar-EG" sz="1500" b="0" i="0" u="none" strike="noStrike" dirty="0">
                          <a:solidFill>
                            <a:srgbClr val="000000"/>
                          </a:solidFill>
                          <a:effectLst/>
                          <a:latin typeface="Arial" panose="020B0604020202020204" pitchFamily="34" charset="0"/>
                        </a:rPr>
                        <a:t>جامعات تقليدية</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4152486107"/>
                  </a:ext>
                </a:extLst>
              </a:tr>
              <a:tr h="403108">
                <a:tc>
                  <a:txBody>
                    <a:bodyPr/>
                    <a:lstStyle/>
                    <a:p>
                      <a:pPr algn="ctr" rtl="0" fontAlgn="b"/>
                      <a:r>
                        <a:rPr lang="en-US" sz="1500" b="0" i="0" u="none" strike="noStrike">
                          <a:solidFill>
                            <a:srgbClr val="000000"/>
                          </a:solidFill>
                          <a:effectLst/>
                          <a:latin typeface="Calibri" panose="020F0502020204030204" pitchFamily="34" charset="0"/>
                        </a:rPr>
                        <a:t>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4.40%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1.26%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5.36%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5.43%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t"/>
                      <a:r>
                        <a:rPr lang="ar-EG" sz="1500" b="0" i="0" u="none" strike="noStrike" dirty="0">
                          <a:solidFill>
                            <a:srgbClr val="000000"/>
                          </a:solidFill>
                          <a:effectLst/>
                          <a:latin typeface="Arial" panose="020B0604020202020204" pitchFamily="34" charset="0"/>
                        </a:rPr>
                        <a:t>كليات جامعية</a:t>
                      </a: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897569738"/>
                  </a:ext>
                </a:extLst>
              </a:tr>
              <a:tr h="403108">
                <a:tc>
                  <a:txBody>
                    <a:bodyPr/>
                    <a:lstStyle/>
                    <a:p>
                      <a:pPr algn="ctr" rtl="0" fontAlgn="b"/>
                      <a:r>
                        <a:rPr lang="en-US" sz="1500" b="0" i="0" u="none" strike="noStrike">
                          <a:solidFill>
                            <a:srgbClr val="000000"/>
                          </a:solidFill>
                          <a:effectLst/>
                          <a:latin typeface="Calibri" panose="020F0502020204030204" pitchFamily="34" charset="0"/>
                        </a:rPr>
                        <a:t>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8.31%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9.65%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6.88%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6.38%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i="0" u="none" strike="noStrike" dirty="0">
                          <a:solidFill>
                            <a:srgbClr val="000000"/>
                          </a:solidFill>
                          <a:effectLst/>
                          <a:latin typeface="Arial" panose="020B0604020202020204" pitchFamily="34" charset="0"/>
                        </a:rPr>
                        <a:t>كليات المجتمع</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521530641"/>
                  </a:ext>
                </a:extLst>
              </a:tr>
              <a:tr h="403108">
                <a:tc>
                  <a:txBody>
                    <a:bodyPr/>
                    <a:lstStyle/>
                    <a:p>
                      <a:pPr algn="ctr" rtl="0" fontAlgn="b"/>
                      <a:r>
                        <a:rPr lang="en-US" sz="1500" b="0" i="0" u="none" strike="noStrike">
                          <a:solidFill>
                            <a:srgbClr val="000000"/>
                          </a:solidFill>
                          <a:effectLst/>
                          <a:latin typeface="Calibri" panose="020F0502020204030204" pitchFamily="34" charset="0"/>
                        </a:rPr>
                        <a:t>29%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38.96%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29.54%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Calibri" panose="020F0502020204030204" pitchFamily="34" charset="0"/>
                        </a:rPr>
                        <a:t>24.73%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Calibri" panose="020F0502020204030204" pitchFamily="34" charset="0"/>
                        </a:rPr>
                        <a:t>23.41%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t"/>
                      <a:r>
                        <a:rPr lang="ar-EG" sz="1500" b="0" i="0" u="none" strike="noStrike" dirty="0">
                          <a:solidFill>
                            <a:srgbClr val="000000"/>
                          </a:solidFill>
                          <a:effectLst/>
                          <a:latin typeface="Arial" panose="020B0604020202020204" pitchFamily="34" charset="0"/>
                        </a:rPr>
                        <a:t>التعليم المفتوح</a:t>
                      </a: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526151788"/>
                  </a:ext>
                </a:extLst>
              </a:tr>
            </a:tbl>
          </a:graphicData>
        </a:graphic>
      </p:graphicFrame>
      <p:graphicFrame>
        <p:nvGraphicFramePr>
          <p:cNvPr id="6" name="Table 5">
            <a:extLst>
              <a:ext uri="{FF2B5EF4-FFF2-40B4-BE49-F238E27FC236}">
                <a16:creationId xmlns:a16="http://schemas.microsoft.com/office/drawing/2014/main" id="{4CE07862-16F8-4D80-92B1-ED29EFA4F8CE}"/>
              </a:ext>
            </a:extLst>
          </p:cNvPr>
          <p:cNvGraphicFramePr>
            <a:graphicFrameLocks noGrp="1"/>
          </p:cNvGraphicFramePr>
          <p:nvPr>
            <p:extLst>
              <p:ext uri="{D42A27DB-BD31-4B8C-83A1-F6EECF244321}">
                <p14:modId xmlns:p14="http://schemas.microsoft.com/office/powerpoint/2010/main" val="1763494761"/>
              </p:ext>
            </p:extLst>
          </p:nvPr>
        </p:nvGraphicFramePr>
        <p:xfrm>
          <a:off x="2852208" y="1686640"/>
          <a:ext cx="6487583" cy="2420515"/>
        </p:xfrm>
        <a:graphic>
          <a:graphicData uri="http://schemas.openxmlformats.org/drawingml/2006/table">
            <a:tbl>
              <a:tblPr rtl="1"/>
              <a:tblGrid>
                <a:gridCol w="1983995">
                  <a:extLst>
                    <a:ext uri="{9D8B030D-6E8A-4147-A177-3AD203B41FA5}">
                      <a16:colId xmlns:a16="http://schemas.microsoft.com/office/drawing/2014/main" val="3647827358"/>
                    </a:ext>
                  </a:extLst>
                </a:gridCol>
                <a:gridCol w="944722">
                  <a:extLst>
                    <a:ext uri="{9D8B030D-6E8A-4147-A177-3AD203B41FA5}">
                      <a16:colId xmlns:a16="http://schemas.microsoft.com/office/drawing/2014/main" val="2241848339"/>
                    </a:ext>
                  </a:extLst>
                </a:gridCol>
                <a:gridCol w="1116507">
                  <a:extLst>
                    <a:ext uri="{9D8B030D-6E8A-4147-A177-3AD203B41FA5}">
                      <a16:colId xmlns:a16="http://schemas.microsoft.com/office/drawing/2014/main" val="292478126"/>
                    </a:ext>
                  </a:extLst>
                </a:gridCol>
                <a:gridCol w="1218008">
                  <a:extLst>
                    <a:ext uri="{9D8B030D-6E8A-4147-A177-3AD203B41FA5}">
                      <a16:colId xmlns:a16="http://schemas.microsoft.com/office/drawing/2014/main" val="1348372750"/>
                    </a:ext>
                  </a:extLst>
                </a:gridCol>
                <a:gridCol w="1224351">
                  <a:extLst>
                    <a:ext uri="{9D8B030D-6E8A-4147-A177-3AD203B41FA5}">
                      <a16:colId xmlns:a16="http://schemas.microsoft.com/office/drawing/2014/main" val="2347441479"/>
                    </a:ext>
                  </a:extLst>
                </a:gridCol>
              </a:tblGrid>
              <a:tr h="235233">
                <a:tc>
                  <a:txBody>
                    <a:bodyPr/>
                    <a:lstStyle/>
                    <a:p>
                      <a:pPr algn="ctr" rtl="1" fontAlgn="ctr">
                        <a:lnSpc>
                          <a:spcPct val="100000"/>
                        </a:lnSpc>
                      </a:pPr>
                      <a:r>
                        <a:rPr lang="ar-EG" sz="1500" b="0" i="0" u="none" strike="noStrike" dirty="0">
                          <a:solidFill>
                            <a:schemeClr val="bg1"/>
                          </a:solidFill>
                          <a:effectLst/>
                          <a:latin typeface="+mj-lt"/>
                        </a:rPr>
                        <a:t>البرنامج العام</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0" fontAlgn="ctr">
                        <a:lnSpc>
                          <a:spcPct val="100000"/>
                        </a:lnSpc>
                      </a:pPr>
                      <a:r>
                        <a:rPr lang="ar-EG" sz="1500" b="0" i="0" u="none" strike="noStrike" dirty="0">
                          <a:solidFill>
                            <a:schemeClr val="bg1"/>
                          </a:solidFill>
                          <a:effectLst/>
                          <a:latin typeface="+mj-lt"/>
                        </a:rPr>
                        <a:t>2019</a:t>
                      </a:r>
                      <a:endParaRPr lang="en-US" sz="1500" b="0" i="0" u="none" strike="noStrike" dirty="0">
                        <a:solidFill>
                          <a:schemeClr val="bg1"/>
                        </a:solidFill>
                        <a:effectLst/>
                        <a:latin typeface="+mj-lt"/>
                      </a:endParaRP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0" fontAlgn="b">
                        <a:lnSpc>
                          <a:spcPct val="100000"/>
                        </a:lnSpc>
                      </a:pPr>
                      <a:r>
                        <a:rPr lang="ar-EG" sz="1500" b="0" i="0" u="none" strike="noStrike" dirty="0">
                          <a:solidFill>
                            <a:schemeClr val="bg1"/>
                          </a:solidFill>
                          <a:effectLst/>
                          <a:latin typeface="+mj-lt"/>
                        </a:rPr>
                        <a:t>2020</a:t>
                      </a:r>
                      <a:endParaRPr lang="en-US" sz="1500" b="0" i="0" u="none" strike="noStrike" dirty="0">
                        <a:solidFill>
                          <a:schemeClr val="bg1"/>
                        </a:solidFill>
                        <a:effectLst/>
                        <a:latin typeface="+mj-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0" fontAlgn="b">
                        <a:lnSpc>
                          <a:spcPct val="100000"/>
                        </a:lnSpc>
                      </a:pPr>
                      <a:r>
                        <a:rPr lang="ar-EG" sz="1500" b="0" i="0" u="none" strike="noStrike" dirty="0">
                          <a:solidFill>
                            <a:schemeClr val="bg1"/>
                          </a:solidFill>
                          <a:effectLst/>
                          <a:latin typeface="+mj-lt"/>
                        </a:rPr>
                        <a:t>2021</a:t>
                      </a:r>
                      <a:endParaRPr lang="en-US" sz="1500" b="0" i="0" u="none" strike="noStrike" dirty="0">
                        <a:solidFill>
                          <a:schemeClr val="bg1"/>
                        </a:solidFill>
                        <a:effectLst/>
                        <a:latin typeface="+mj-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0" fontAlgn="b">
                        <a:lnSpc>
                          <a:spcPct val="100000"/>
                        </a:lnSpc>
                      </a:pPr>
                      <a:r>
                        <a:rPr lang="ar-EG" sz="1500" b="0" i="0" u="none" strike="noStrike" dirty="0">
                          <a:solidFill>
                            <a:schemeClr val="bg1"/>
                          </a:solidFill>
                          <a:effectLst/>
                          <a:latin typeface="+mj-lt"/>
                        </a:rPr>
                        <a:t>2022</a:t>
                      </a:r>
                      <a:endParaRPr lang="en-US" sz="1500" b="0" i="0" u="none" strike="noStrike" dirty="0">
                        <a:solidFill>
                          <a:schemeClr val="bg1"/>
                        </a:solidFill>
                        <a:effectLst/>
                        <a:latin typeface="+mj-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1530919637"/>
                  </a:ext>
                </a:extLst>
              </a:tr>
              <a:tr h="436478">
                <a:tc>
                  <a:txBody>
                    <a:bodyPr/>
                    <a:lstStyle/>
                    <a:p>
                      <a:pPr algn="ctr" rtl="1" fontAlgn="ctr">
                        <a:lnSpc>
                          <a:spcPct val="100000"/>
                        </a:lnSpc>
                      </a:pPr>
                      <a:r>
                        <a:rPr lang="ar-SY" sz="1500" b="0" i="0" u="none" strike="noStrike" dirty="0">
                          <a:effectLst/>
                          <a:latin typeface="+mj-lt"/>
                        </a:rPr>
                        <a:t>جامعات تقليدية</a:t>
                      </a:r>
                      <a:endParaRPr lang="ar-EG" sz="1500" b="0" i="0" u="none" strike="noStrike" dirty="0">
                        <a:effectLst/>
                        <a:latin typeface="+mj-lt"/>
                      </a:endParaRP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15,624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22,332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dirty="0"/>
                        <a:t>22,137</a:t>
                      </a:r>
                      <a:endParaRPr lang="en-US" sz="1500" b="0" i="0" u="none" strike="noStrike" dirty="0">
                        <a:solidFill>
                          <a:srgbClr val="000000"/>
                        </a:solidFill>
                        <a:effectLst/>
                        <a:latin typeface="Calibri Light" panose="020F03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dirty="0"/>
                        <a:t>24,189</a:t>
                      </a:r>
                      <a:endParaRPr lang="en-US" sz="1500" b="0" i="0" u="none" strike="noStrike" dirty="0">
                        <a:solidFill>
                          <a:srgbClr val="000000"/>
                        </a:solidFill>
                        <a:effectLst/>
                        <a:latin typeface="Calibri Light" panose="020F03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1310568"/>
                  </a:ext>
                </a:extLst>
              </a:tr>
              <a:tr h="436478">
                <a:tc>
                  <a:txBody>
                    <a:bodyPr/>
                    <a:lstStyle/>
                    <a:p>
                      <a:pPr algn="ctr" rtl="1" fontAlgn="t">
                        <a:lnSpc>
                          <a:spcPct val="100000"/>
                        </a:lnSpc>
                      </a:pPr>
                      <a:r>
                        <a:rPr lang="ar-SY" sz="1500" b="0" i="0" u="none" strike="noStrike" dirty="0">
                          <a:effectLst/>
                          <a:latin typeface="+mj-lt"/>
                        </a:rPr>
                        <a:t>كليات جامعية</a:t>
                      </a:r>
                      <a:endParaRPr lang="ar-EG" sz="1500" b="0" i="0" u="none" strike="noStrike" dirty="0">
                        <a:effectLst/>
                        <a:latin typeface="+mj-lt"/>
                      </a:endParaRP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1,424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474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dirty="0"/>
                        <a:t>1882</a:t>
                      </a:r>
                      <a:endParaRPr lang="en-US" sz="1500" b="0" i="0" u="none" strike="noStrike" dirty="0">
                        <a:solidFill>
                          <a:srgbClr val="000000"/>
                        </a:solidFill>
                        <a:effectLst/>
                        <a:latin typeface="Calibri Light" panose="020F03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dirty="0"/>
                        <a:t>2,027</a:t>
                      </a:r>
                      <a:endParaRPr lang="en-US" sz="1500" b="0" i="0" u="none" strike="noStrike" dirty="0">
                        <a:solidFill>
                          <a:srgbClr val="000000"/>
                        </a:solidFill>
                        <a:effectLst/>
                        <a:latin typeface="Calibri Light" panose="020F03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3020280"/>
                  </a:ext>
                </a:extLst>
              </a:tr>
              <a:tr h="436478">
                <a:tc>
                  <a:txBody>
                    <a:bodyPr/>
                    <a:lstStyle/>
                    <a:p>
                      <a:pPr algn="ctr" rtl="1" fontAlgn="b">
                        <a:lnSpc>
                          <a:spcPct val="100000"/>
                        </a:lnSpc>
                      </a:pPr>
                      <a:r>
                        <a:rPr lang="ar-SY" sz="1500" b="0" i="0" u="none" strike="noStrike" dirty="0">
                          <a:effectLst/>
                          <a:latin typeface="+mj-lt"/>
                        </a:rPr>
                        <a:t>كليات المجتمع</a:t>
                      </a:r>
                      <a:endParaRPr lang="ar-EG" sz="1500" b="0" i="0" u="none" strike="noStrike" dirty="0">
                        <a:effectLst/>
                        <a:latin typeface="+mj-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lnSpc>
                          <a:spcPct val="100000"/>
                        </a:lnSpc>
                      </a:pPr>
                      <a:r>
                        <a:rPr lang="en-US" sz="1500" b="0" i="0" u="none" strike="noStrike">
                          <a:solidFill>
                            <a:srgbClr val="000000"/>
                          </a:solidFill>
                          <a:effectLst/>
                          <a:latin typeface="Calibri" panose="020F0502020204030204" pitchFamily="34" charset="0"/>
                        </a:rPr>
                        <a:t>2,685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3,617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dirty="0"/>
                        <a:t>2416</a:t>
                      </a:r>
                      <a:endParaRPr lang="en-US" sz="1500" b="0" i="0" u="none" strike="noStrike" dirty="0">
                        <a:solidFill>
                          <a:srgbClr val="000000"/>
                        </a:solidFill>
                        <a:effectLst/>
                        <a:latin typeface="Calibri Light" panose="020F03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dirty="0"/>
                        <a:t>2,381</a:t>
                      </a:r>
                      <a:endParaRPr lang="en-US" sz="1500" b="0" i="0" u="none" strike="noStrike" dirty="0">
                        <a:solidFill>
                          <a:srgbClr val="000000"/>
                        </a:solidFill>
                        <a:effectLst/>
                        <a:latin typeface="Calibri Light" panose="020F03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34624341"/>
                  </a:ext>
                </a:extLst>
              </a:tr>
              <a:tr h="436478">
                <a:tc>
                  <a:txBody>
                    <a:bodyPr/>
                    <a:lstStyle/>
                    <a:p>
                      <a:pPr algn="ctr" rtl="1" fontAlgn="t">
                        <a:lnSpc>
                          <a:spcPct val="100000"/>
                        </a:lnSpc>
                      </a:pPr>
                      <a:r>
                        <a:rPr lang="ar-SY" sz="1500" b="0" i="0" u="none" strike="noStrike" dirty="0">
                          <a:effectLst/>
                          <a:latin typeface="+mj-lt"/>
                        </a:rPr>
                        <a:t>التعليم المفتوح</a:t>
                      </a:r>
                      <a:endParaRPr lang="ar-EG" sz="1500" b="0" i="0" u="none" strike="noStrike" dirty="0">
                        <a:effectLst/>
                        <a:latin typeface="+mj-lt"/>
                      </a:endParaRP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12,595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11,076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dirty="0"/>
                        <a:t>8687</a:t>
                      </a:r>
                      <a:endParaRPr lang="en-US" sz="1500" b="0" i="0" u="none" strike="noStrike" dirty="0">
                        <a:solidFill>
                          <a:srgbClr val="000000"/>
                        </a:solidFill>
                        <a:effectLst/>
                        <a:latin typeface="Calibri Light" panose="020F03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dirty="0"/>
                        <a:t>8,740</a:t>
                      </a:r>
                      <a:endParaRPr lang="en-US" sz="1500" b="0" i="0" u="none" strike="noStrike" dirty="0">
                        <a:solidFill>
                          <a:srgbClr val="000000"/>
                        </a:solidFill>
                        <a:effectLst/>
                        <a:latin typeface="Calibri Light" panose="020F03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484682"/>
                  </a:ext>
                </a:extLst>
              </a:tr>
              <a:tr h="436478">
                <a:tc>
                  <a:txBody>
                    <a:bodyPr/>
                    <a:lstStyle/>
                    <a:p>
                      <a:pPr algn="ctr" rtl="1" fontAlgn="t">
                        <a:lnSpc>
                          <a:spcPct val="100000"/>
                        </a:lnSpc>
                      </a:pPr>
                      <a:r>
                        <a:rPr lang="ar-EG" sz="1500" b="0" i="0" u="none" strike="noStrike" dirty="0">
                          <a:effectLst/>
                          <a:latin typeface="+mj-lt"/>
                        </a:rPr>
                        <a:t>المجموع</a:t>
                      </a: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32,328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37,499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lnSpc>
                          <a:spcPct val="100000"/>
                        </a:lnSpc>
                      </a:pPr>
                      <a:r>
                        <a:rPr lang="en-US" sz="1500" b="0" i="0" u="none" strike="noStrike" dirty="0">
                          <a:solidFill>
                            <a:srgbClr val="000000"/>
                          </a:solidFill>
                          <a:effectLst/>
                          <a:latin typeface="Calibri" panose="020F0502020204030204" pitchFamily="34" charset="0"/>
                        </a:rPr>
                        <a:t>35,122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lnSpc>
                          <a:spcPct val="100000"/>
                        </a:lnSpc>
                      </a:pPr>
                      <a:r>
                        <a:rPr lang="en-US" sz="1500" b="0" i="0" u="none" strike="noStrike" dirty="0">
                          <a:solidFill>
                            <a:srgbClr val="000000"/>
                          </a:solidFill>
                          <a:effectLst/>
                          <a:latin typeface="Calibri" panose="020F0502020204030204" pitchFamily="34" charset="0"/>
                        </a:rPr>
                        <a:t>37,337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8349203"/>
                  </a:ext>
                </a:extLst>
              </a:tr>
            </a:tbl>
          </a:graphicData>
        </a:graphic>
      </p:graphicFrame>
      <p:sp>
        <p:nvSpPr>
          <p:cNvPr id="8" name="Rectangle 7">
            <a:extLst>
              <a:ext uri="{FF2B5EF4-FFF2-40B4-BE49-F238E27FC236}">
                <a16:creationId xmlns:a16="http://schemas.microsoft.com/office/drawing/2014/main" id="{DF66D174-74B3-4DD3-BAA8-CF60E4612444}"/>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C3AC705E-08D5-478D-8916-A439E904D05C}"/>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1E761D64-4C54-44E4-A4E6-37B98E1A3D06}"/>
              </a:ext>
            </a:extLst>
          </p:cNvPr>
          <p:cNvSpPr/>
          <p:nvPr/>
        </p:nvSpPr>
        <p:spPr>
          <a:xfrm>
            <a:off x="9330265" y="698812"/>
            <a:ext cx="2777113"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1" name="Title 1">
            <a:extLst>
              <a:ext uri="{FF2B5EF4-FFF2-40B4-BE49-F238E27FC236}">
                <a16:creationId xmlns:a16="http://schemas.microsoft.com/office/drawing/2014/main" id="{DB370B63-A68E-4FD2-909D-1A021BD4A45A}"/>
              </a:ext>
            </a:extLst>
          </p:cNvPr>
          <p:cNvSpPr txBox="1">
            <a:spLocks/>
          </p:cNvSpPr>
          <p:nvPr/>
        </p:nvSpPr>
        <p:spPr>
          <a:xfrm>
            <a:off x="9330266" y="667062"/>
            <a:ext cx="2731845" cy="37253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توجه الطلاب</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91A9E642-5320-4CC0-866B-86BBCE05DF78}"/>
              </a:ext>
            </a:extLst>
          </p:cNvPr>
          <p:cNvSpPr/>
          <p:nvPr/>
        </p:nvSpPr>
        <p:spPr>
          <a:xfrm>
            <a:off x="2852208" y="1174307"/>
            <a:ext cx="6478057" cy="407420"/>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6" name="Title 1">
            <a:extLst>
              <a:ext uri="{FF2B5EF4-FFF2-40B4-BE49-F238E27FC236}">
                <a16:creationId xmlns:a16="http://schemas.microsoft.com/office/drawing/2014/main" id="{EB76EC05-F7F6-422B-8B57-BA9ACC305CDD}"/>
              </a:ext>
            </a:extLst>
          </p:cNvPr>
          <p:cNvSpPr txBox="1">
            <a:spLocks/>
          </p:cNvSpPr>
          <p:nvPr/>
        </p:nvSpPr>
        <p:spPr>
          <a:xfrm>
            <a:off x="2654345" y="1210195"/>
            <a:ext cx="6883309" cy="388408"/>
          </a:xfrm>
          <a:prstGeom prst="rect">
            <a:avLst/>
          </a:prstGeom>
        </p:spPr>
        <p:txBody>
          <a:bodyPr vert="horz" lIns="91440" tIns="45720" rIns="91440" bIns="45720" rtlCol="0" anchor="b">
            <a:noAutofit/>
          </a:bodyPr>
          <a:lstStyle>
            <a:lvl1pPr algn="ctr">
              <a:lnSpc>
                <a:spcPct val="90000"/>
              </a:lnSpc>
              <a:spcBef>
                <a:spcPct val="0"/>
              </a:spcBef>
              <a:buNone/>
              <a:defRPr sz="25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pPr algn="ctr"/>
            <a:r>
              <a:rPr lang="ar-SY" dirty="0">
                <a:solidFill>
                  <a:schemeClr val="bg1"/>
                </a:solidFill>
              </a:rPr>
              <a:t>توزيع الطلاب</a:t>
            </a:r>
            <a:r>
              <a:rPr lang="ar-EG" dirty="0">
                <a:solidFill>
                  <a:schemeClr val="bg1"/>
                </a:solidFill>
              </a:rPr>
              <a:t> الجدد</a:t>
            </a:r>
            <a:r>
              <a:rPr lang="ar-SY" dirty="0">
                <a:solidFill>
                  <a:schemeClr val="bg1"/>
                </a:solidFill>
              </a:rPr>
              <a:t> على نطاق التعليم العالي في الضفة الغربية</a:t>
            </a:r>
            <a:endParaRPr lang="en-US" dirty="0">
              <a:solidFill>
                <a:schemeClr val="bg1"/>
              </a:solidFill>
            </a:endParaRPr>
          </a:p>
        </p:txBody>
      </p:sp>
      <p:sp>
        <p:nvSpPr>
          <p:cNvPr id="17" name="Rectangle 16">
            <a:extLst>
              <a:ext uri="{FF2B5EF4-FFF2-40B4-BE49-F238E27FC236}">
                <a16:creationId xmlns:a16="http://schemas.microsoft.com/office/drawing/2014/main" id="{077CF1C3-7C5C-4DC7-9EF2-22BCDA1317FC}"/>
              </a:ext>
            </a:extLst>
          </p:cNvPr>
          <p:cNvSpPr/>
          <p:nvPr/>
        </p:nvSpPr>
        <p:spPr>
          <a:xfrm>
            <a:off x="2180492" y="4369929"/>
            <a:ext cx="7895207" cy="407420"/>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8" name="Title 1">
            <a:extLst>
              <a:ext uri="{FF2B5EF4-FFF2-40B4-BE49-F238E27FC236}">
                <a16:creationId xmlns:a16="http://schemas.microsoft.com/office/drawing/2014/main" id="{1560A111-0922-43F7-ADEB-D9B9DFFFD56D}"/>
              </a:ext>
            </a:extLst>
          </p:cNvPr>
          <p:cNvSpPr txBox="1">
            <a:spLocks/>
          </p:cNvSpPr>
          <p:nvPr/>
        </p:nvSpPr>
        <p:spPr>
          <a:xfrm>
            <a:off x="2238786" y="4388941"/>
            <a:ext cx="7704899" cy="388408"/>
          </a:xfrm>
          <a:prstGeom prst="rect">
            <a:avLst/>
          </a:prstGeom>
        </p:spPr>
        <p:txBody>
          <a:bodyPr vert="horz" lIns="91440" tIns="45720" rIns="91440" bIns="45720" rtlCol="0" anchor="b">
            <a:noAutofit/>
          </a:bodyPr>
          <a:lstStyle>
            <a:lvl1pPr algn="ctr">
              <a:lnSpc>
                <a:spcPct val="90000"/>
              </a:lnSpc>
              <a:spcBef>
                <a:spcPct val="0"/>
              </a:spcBef>
              <a:buNone/>
              <a:defRPr sz="25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pPr algn="ctr"/>
            <a:r>
              <a:rPr lang="ar-EG" sz="2400" dirty="0">
                <a:solidFill>
                  <a:schemeClr val="bg1"/>
                </a:solidFill>
              </a:rPr>
              <a:t>نسب الطلاب الجدد في الذهاب الى مؤسسات التعليم العالي في الضفة الغربية</a:t>
            </a:r>
            <a:endParaRPr lang="en-US" sz="2400" dirty="0">
              <a:solidFill>
                <a:schemeClr val="bg1"/>
              </a:solidFill>
            </a:endParaRPr>
          </a:p>
        </p:txBody>
      </p:sp>
    </p:spTree>
    <p:extLst>
      <p:ext uri="{BB962C8B-B14F-4D97-AF65-F5344CB8AC3E}">
        <p14:creationId xmlns:p14="http://schemas.microsoft.com/office/powerpoint/2010/main" val="3580993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2918BBE-5858-4EEB-B3F2-D2423EAA8507}"/>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graphicFrame>
        <p:nvGraphicFramePr>
          <p:cNvPr id="3" name="Table 4">
            <a:extLst>
              <a:ext uri="{FF2B5EF4-FFF2-40B4-BE49-F238E27FC236}">
                <a16:creationId xmlns:a16="http://schemas.microsoft.com/office/drawing/2014/main" id="{18016918-01A6-47DE-9B08-9898486B8EE1}"/>
              </a:ext>
            </a:extLst>
          </p:cNvPr>
          <p:cNvGraphicFramePr>
            <a:graphicFrameLocks noGrp="1"/>
          </p:cNvGraphicFramePr>
          <p:nvPr>
            <p:extLst>
              <p:ext uri="{D42A27DB-BD31-4B8C-83A1-F6EECF244321}">
                <p14:modId xmlns:p14="http://schemas.microsoft.com/office/powerpoint/2010/main" val="3319241362"/>
              </p:ext>
            </p:extLst>
          </p:nvPr>
        </p:nvGraphicFramePr>
        <p:xfrm>
          <a:off x="1447946" y="1050592"/>
          <a:ext cx="10659432" cy="5719356"/>
        </p:xfrm>
        <a:graphic>
          <a:graphicData uri="http://schemas.openxmlformats.org/drawingml/2006/table">
            <a:tbl>
              <a:tblPr firstRow="1" bandRow="1">
                <a:tableStyleId>{5940675A-B579-460E-94D1-54222C63F5DA}</a:tableStyleId>
              </a:tblPr>
              <a:tblGrid>
                <a:gridCol w="1360138">
                  <a:extLst>
                    <a:ext uri="{9D8B030D-6E8A-4147-A177-3AD203B41FA5}">
                      <a16:colId xmlns:a16="http://schemas.microsoft.com/office/drawing/2014/main" val="2931790041"/>
                    </a:ext>
                  </a:extLst>
                </a:gridCol>
                <a:gridCol w="1360138">
                  <a:extLst>
                    <a:ext uri="{9D8B030D-6E8A-4147-A177-3AD203B41FA5}">
                      <a16:colId xmlns:a16="http://schemas.microsoft.com/office/drawing/2014/main" val="4144381586"/>
                    </a:ext>
                  </a:extLst>
                </a:gridCol>
                <a:gridCol w="1360138">
                  <a:extLst>
                    <a:ext uri="{9D8B030D-6E8A-4147-A177-3AD203B41FA5}">
                      <a16:colId xmlns:a16="http://schemas.microsoft.com/office/drawing/2014/main" val="3513960657"/>
                    </a:ext>
                  </a:extLst>
                </a:gridCol>
                <a:gridCol w="1360138">
                  <a:extLst>
                    <a:ext uri="{9D8B030D-6E8A-4147-A177-3AD203B41FA5}">
                      <a16:colId xmlns:a16="http://schemas.microsoft.com/office/drawing/2014/main" val="1653467876"/>
                    </a:ext>
                  </a:extLst>
                </a:gridCol>
                <a:gridCol w="1360138">
                  <a:extLst>
                    <a:ext uri="{9D8B030D-6E8A-4147-A177-3AD203B41FA5}">
                      <a16:colId xmlns:a16="http://schemas.microsoft.com/office/drawing/2014/main" val="878056095"/>
                    </a:ext>
                  </a:extLst>
                </a:gridCol>
                <a:gridCol w="1360138">
                  <a:extLst>
                    <a:ext uri="{9D8B030D-6E8A-4147-A177-3AD203B41FA5}">
                      <a16:colId xmlns:a16="http://schemas.microsoft.com/office/drawing/2014/main" val="1892303385"/>
                    </a:ext>
                  </a:extLst>
                </a:gridCol>
                <a:gridCol w="2498604">
                  <a:extLst>
                    <a:ext uri="{9D8B030D-6E8A-4147-A177-3AD203B41FA5}">
                      <a16:colId xmlns:a16="http://schemas.microsoft.com/office/drawing/2014/main" val="3822195487"/>
                    </a:ext>
                  </a:extLst>
                </a:gridCol>
              </a:tblGrid>
              <a:tr h="191386">
                <a:tc>
                  <a:txBody>
                    <a:bodyPr/>
                    <a:lstStyle/>
                    <a:p>
                      <a:pPr algn="ctr"/>
                      <a:r>
                        <a:rPr lang="en-US" sz="1500" b="0" dirty="0">
                          <a:solidFill>
                            <a:schemeClr val="bg1"/>
                          </a:solidFill>
                          <a:latin typeface="+mn-lt"/>
                        </a:rPr>
                        <a:t>Avg</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SY" sz="1500" b="0" dirty="0">
                          <a:solidFill>
                            <a:schemeClr val="bg1"/>
                          </a:solidFill>
                          <a:latin typeface="+mn-lt"/>
                        </a:rPr>
                        <a:t>2019</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SY" sz="1500" b="0" dirty="0">
                          <a:solidFill>
                            <a:schemeClr val="bg1"/>
                          </a:solidFill>
                          <a:latin typeface="+mn-lt"/>
                        </a:rPr>
                        <a:t>2020</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SY" sz="1500" b="0" dirty="0">
                          <a:solidFill>
                            <a:schemeClr val="bg1"/>
                          </a:solidFill>
                          <a:latin typeface="+mn-lt"/>
                        </a:rPr>
                        <a:t>2021</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SY" sz="1500" b="0" dirty="0">
                          <a:solidFill>
                            <a:schemeClr val="bg1"/>
                          </a:solidFill>
                          <a:latin typeface="+mn-lt"/>
                        </a:rPr>
                        <a:t>2022</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EG" sz="1500" b="0" dirty="0">
                          <a:solidFill>
                            <a:schemeClr val="bg1"/>
                          </a:solidFill>
                          <a:latin typeface="+mn-lt"/>
                        </a:rPr>
                        <a:t>2023</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a:r>
                        <a:rPr lang="ar-SY" sz="1500" b="0" dirty="0">
                          <a:solidFill>
                            <a:schemeClr val="bg1"/>
                          </a:solidFill>
                          <a:latin typeface="+mn-lt"/>
                        </a:rPr>
                        <a:t>الجامعة</a:t>
                      </a:r>
                      <a:endParaRPr lang="en-US" sz="1500" b="0" dirty="0">
                        <a:solidFill>
                          <a:schemeClr val="bg1"/>
                        </a:solidFill>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335319">
                <a:tc>
                  <a:txBody>
                    <a:bodyPr/>
                    <a:lstStyle/>
                    <a:p>
                      <a:pPr algn="ctr" fontAlgn="b"/>
                      <a:r>
                        <a:rPr lang="en-US" sz="1500" b="0" i="0" u="none" strike="noStrike" dirty="0">
                          <a:solidFill>
                            <a:srgbClr val="000000"/>
                          </a:solidFill>
                          <a:effectLst/>
                          <a:latin typeface="+mn-lt"/>
                        </a:rPr>
                        <a:t>5,442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5,212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5,199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5,220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5,703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5,877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النجاح</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142359943"/>
                  </a:ext>
                </a:extLst>
              </a:tr>
              <a:tr h="335319">
                <a:tc>
                  <a:txBody>
                    <a:bodyPr/>
                    <a:lstStyle/>
                    <a:p>
                      <a:pPr algn="ctr" fontAlgn="b"/>
                      <a:r>
                        <a:rPr lang="en-US" sz="1500" b="0" i="0" u="none" strike="noStrike" dirty="0">
                          <a:solidFill>
                            <a:srgbClr val="000000"/>
                          </a:solidFill>
                          <a:effectLst/>
                          <a:latin typeface="+mn-lt"/>
                        </a:rPr>
                        <a:t>3,520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3,547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3,458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3,500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3,495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3,601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بيرزيت</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888109544"/>
                  </a:ext>
                </a:extLst>
              </a:tr>
              <a:tr h="335319">
                <a:tc>
                  <a:txBody>
                    <a:bodyPr/>
                    <a:lstStyle/>
                    <a:p>
                      <a:pPr algn="ctr" fontAlgn="b"/>
                      <a:r>
                        <a:rPr lang="en-US" sz="1500" b="0" i="0" u="none" strike="noStrike" dirty="0">
                          <a:solidFill>
                            <a:srgbClr val="000000"/>
                          </a:solidFill>
                          <a:effectLst/>
                          <a:latin typeface="+mn-lt"/>
                        </a:rPr>
                        <a:t>1,275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927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1,135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1,142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1500" b="0" i="0" u="none" strike="noStrike" dirty="0">
                        <a:solidFill>
                          <a:srgbClr val="000000"/>
                        </a:solidFill>
                        <a:effectLst/>
                        <a:latin typeface="+mn-lt"/>
                      </a:endParaRPr>
                    </a:p>
                    <a:p>
                      <a:pPr algn="ctr" fontAlgn="b"/>
                      <a:r>
                        <a:rPr lang="en-US" sz="1500" b="0" i="0" u="none" strike="noStrike" dirty="0">
                          <a:solidFill>
                            <a:srgbClr val="000000"/>
                          </a:solidFill>
                          <a:effectLst/>
                          <a:latin typeface="+mn-lt"/>
                        </a:rPr>
                        <a:t>1,562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1,610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بولتكنك</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542122996"/>
                  </a:ext>
                </a:extLst>
              </a:tr>
              <a:tr h="335319">
                <a:tc>
                  <a:txBody>
                    <a:bodyPr/>
                    <a:lstStyle/>
                    <a:p>
                      <a:pPr algn="ctr" fontAlgn="b"/>
                      <a:r>
                        <a:rPr lang="en-US" sz="1500" b="0" i="0" u="none" strike="noStrike" dirty="0">
                          <a:solidFill>
                            <a:srgbClr val="000000"/>
                          </a:solidFill>
                          <a:effectLst/>
                          <a:latin typeface="+mn-lt"/>
                        </a:rPr>
                        <a:t>707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500" b="0" i="0" u="none" strike="noStrike" dirty="0">
                          <a:solidFill>
                            <a:srgbClr val="000000"/>
                          </a:solidFill>
                          <a:effectLst/>
                          <a:latin typeface="+mn-lt"/>
                        </a:rPr>
                        <a:t>589</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588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497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917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945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فلسطين الأهلية</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228092146"/>
                  </a:ext>
                </a:extLst>
              </a:tr>
              <a:tr h="335319">
                <a:tc>
                  <a:txBody>
                    <a:bodyPr/>
                    <a:lstStyle/>
                    <a:p>
                      <a:pPr algn="ctr" fontAlgn="b"/>
                      <a:r>
                        <a:rPr lang="en-US" sz="1500" b="0" i="0" u="none" strike="noStrike" dirty="0">
                          <a:solidFill>
                            <a:srgbClr val="000000"/>
                          </a:solidFill>
                          <a:effectLst/>
                          <a:latin typeface="+mn-lt"/>
                        </a:rPr>
                        <a:t>2,263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1,967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2,355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2,335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2294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2,364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الخليل</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674581237"/>
                  </a:ext>
                </a:extLst>
              </a:tr>
              <a:tr h="335319">
                <a:tc>
                  <a:txBody>
                    <a:bodyPr/>
                    <a:lstStyle/>
                    <a:p>
                      <a:pPr algn="ctr" fontAlgn="b"/>
                      <a:r>
                        <a:rPr lang="en-US" sz="1500" b="0" i="0" u="none" strike="noStrike" dirty="0">
                          <a:solidFill>
                            <a:srgbClr val="000000"/>
                          </a:solidFill>
                          <a:effectLst/>
                          <a:latin typeface="+mn-lt"/>
                        </a:rPr>
                        <a:t>965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954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942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998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500" b="0" i="0" u="none" strike="noStrike" dirty="0">
                          <a:solidFill>
                            <a:srgbClr val="000000"/>
                          </a:solidFill>
                          <a:effectLst/>
                          <a:latin typeface="+mn-lt"/>
                        </a:rPr>
                        <a:t>950</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979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بيت لحم</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941878066"/>
                  </a:ext>
                </a:extLst>
              </a:tr>
              <a:tr h="335319">
                <a:tc>
                  <a:txBody>
                    <a:bodyPr/>
                    <a:lstStyle/>
                    <a:p>
                      <a:pPr algn="ctr" fontAlgn="b"/>
                      <a:r>
                        <a:rPr lang="en-US" sz="1500" b="0" i="0" u="none" strike="noStrike" dirty="0">
                          <a:solidFill>
                            <a:srgbClr val="000000"/>
                          </a:solidFill>
                          <a:effectLst/>
                          <a:latin typeface="+mn-lt"/>
                        </a:rPr>
                        <a:t>2,801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2,523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2,725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2,655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3,005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3,097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القدس </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486461971"/>
                  </a:ext>
                </a:extLst>
              </a:tr>
              <a:tr h="335319">
                <a:tc>
                  <a:txBody>
                    <a:bodyPr/>
                    <a:lstStyle/>
                    <a:p>
                      <a:pPr algn="ctr" fontAlgn="b"/>
                      <a:r>
                        <a:rPr lang="en-US" sz="1500" b="0" i="0" u="none" strike="noStrike" dirty="0">
                          <a:solidFill>
                            <a:srgbClr val="000000"/>
                          </a:solidFill>
                          <a:effectLst/>
                          <a:latin typeface="+mn-lt"/>
                        </a:rPr>
                        <a:t>1,893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1,736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1,951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1938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1,890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1,948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التقنية خضوري</a:t>
                      </a:r>
                      <a:r>
                        <a:rPr lang="en-US" sz="1500" b="0" u="none" strike="noStrike" dirty="0">
                          <a:solidFill>
                            <a:schemeClr val="tx1"/>
                          </a:solidFill>
                          <a:effectLst/>
                          <a:latin typeface="+mn-lt"/>
                          <a:cs typeface="+mn-cs"/>
                        </a:rPr>
                        <a:t> /</a:t>
                      </a:r>
                      <a:r>
                        <a:rPr lang="ar-EG" sz="1500" b="0" u="none" strike="noStrike" dirty="0">
                          <a:solidFill>
                            <a:schemeClr val="tx1"/>
                          </a:solidFill>
                          <a:effectLst/>
                          <a:latin typeface="+mn-lt"/>
                          <a:cs typeface="+mn-cs"/>
                        </a:rPr>
                        <a:t> طولكرم</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463495310"/>
                  </a:ext>
                </a:extLst>
              </a:tr>
              <a:tr h="335319">
                <a:tc>
                  <a:txBody>
                    <a:bodyPr/>
                    <a:lstStyle/>
                    <a:p>
                      <a:pPr algn="ctr" fontAlgn="b"/>
                      <a:r>
                        <a:rPr lang="en-US" sz="1500" b="0" i="0" u="none" strike="noStrike" dirty="0">
                          <a:solidFill>
                            <a:srgbClr val="000000"/>
                          </a:solidFill>
                          <a:effectLst/>
                          <a:latin typeface="+mn-lt"/>
                        </a:rPr>
                        <a:t>404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500" b="0" i="0" u="none" strike="noStrike" dirty="0">
                          <a:solidFill>
                            <a:srgbClr val="000000"/>
                          </a:solidFill>
                          <a:effectLst/>
                          <a:latin typeface="+mn-lt"/>
                        </a:rPr>
                        <a:t>458</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372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383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i="0" u="none" strike="noStrike" dirty="0">
                          <a:solidFill>
                            <a:schemeClr val="tx1"/>
                          </a:solidFill>
                          <a:effectLst/>
                          <a:latin typeface="+mn-lt"/>
                          <a:cs typeface="+mn-cs"/>
                        </a:rPr>
                        <a:t>جامعة التقنية خضوري</a:t>
                      </a:r>
                      <a:r>
                        <a:rPr lang="en-US" sz="1500" b="0" i="0" u="none" strike="noStrike" dirty="0">
                          <a:solidFill>
                            <a:schemeClr val="tx1"/>
                          </a:solidFill>
                          <a:effectLst/>
                          <a:latin typeface="+mn-lt"/>
                          <a:cs typeface="+mn-cs"/>
                        </a:rPr>
                        <a:t>/</a:t>
                      </a:r>
                      <a:r>
                        <a:rPr lang="ar-EG" sz="1500" b="0" i="0" u="none" strike="noStrike" dirty="0">
                          <a:solidFill>
                            <a:schemeClr val="tx1"/>
                          </a:solidFill>
                          <a:effectLst/>
                          <a:latin typeface="+mn-lt"/>
                          <a:cs typeface="+mn-cs"/>
                        </a:rPr>
                        <a:t> العروب</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904256983"/>
                  </a:ext>
                </a:extLst>
              </a:tr>
              <a:tr h="335319">
                <a:tc>
                  <a:txBody>
                    <a:bodyPr/>
                    <a:lstStyle/>
                    <a:p>
                      <a:pPr algn="ctr" fontAlgn="b"/>
                      <a:r>
                        <a:rPr lang="en-US" sz="1500" b="0" i="0" u="none" strike="noStrike" dirty="0">
                          <a:solidFill>
                            <a:srgbClr val="000000"/>
                          </a:solidFill>
                          <a:effectLst/>
                          <a:latin typeface="+mn-lt"/>
                        </a:rPr>
                        <a:t>502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500" b="0" i="0" u="none" strike="noStrike" dirty="0">
                          <a:solidFill>
                            <a:srgbClr val="000000"/>
                          </a:solidFill>
                          <a:effectLst/>
                          <a:latin typeface="+mn-lt"/>
                        </a:rPr>
                        <a:t>498</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496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511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500" b="0" i="0" u="none" strike="noStrike" dirty="0">
                          <a:solidFill>
                            <a:schemeClr val="tx1"/>
                          </a:solidFill>
                          <a:effectLst/>
                          <a:latin typeface="+mn-lt"/>
                          <a:cs typeface="+mn-cs"/>
                        </a:rPr>
                        <a:t>جامعة التقنية خضوري</a:t>
                      </a:r>
                      <a:r>
                        <a:rPr lang="en-US" sz="1500" b="0" i="0" u="none" strike="noStrike" dirty="0">
                          <a:solidFill>
                            <a:schemeClr val="tx1"/>
                          </a:solidFill>
                          <a:effectLst/>
                          <a:latin typeface="+mn-lt"/>
                          <a:cs typeface="+mn-cs"/>
                        </a:rPr>
                        <a:t>/</a:t>
                      </a:r>
                      <a:r>
                        <a:rPr lang="ar-EG" sz="1500" b="0" i="0" u="none" strike="noStrike" dirty="0">
                          <a:solidFill>
                            <a:schemeClr val="tx1"/>
                          </a:solidFill>
                          <a:effectLst/>
                          <a:latin typeface="+mn-lt"/>
                          <a:cs typeface="+mn-cs"/>
                        </a:rPr>
                        <a:t> رام الله</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445534677"/>
                  </a:ext>
                </a:extLst>
              </a:tr>
              <a:tr h="0">
                <a:tc>
                  <a:txBody>
                    <a:bodyPr/>
                    <a:lstStyle/>
                    <a:p>
                      <a:pPr algn="ctr" fontAlgn="b"/>
                      <a:r>
                        <a:rPr lang="en-US" sz="1500" b="0" i="0" u="none" strike="noStrike" dirty="0">
                          <a:solidFill>
                            <a:srgbClr val="000000"/>
                          </a:solidFill>
                          <a:effectLst/>
                          <a:latin typeface="+mn-lt"/>
                        </a:rPr>
                        <a:t>2,608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2,374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2,447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2,428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2,851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2,938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الجامعة العربية الامريكية</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903604077"/>
                  </a:ext>
                </a:extLst>
              </a:tr>
              <a:tr h="335319">
                <a:tc>
                  <a:txBody>
                    <a:bodyPr/>
                    <a:lstStyle/>
                    <a:p>
                      <a:pPr algn="ctr" fontAlgn="b"/>
                      <a:r>
                        <a:rPr lang="en-US" sz="1500" b="0" i="0" u="none" strike="noStrike" dirty="0">
                          <a:solidFill>
                            <a:srgbClr val="000000"/>
                          </a:solidFill>
                          <a:effectLst/>
                          <a:latin typeface="+mn-lt"/>
                        </a:rPr>
                        <a:t>460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465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475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445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450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464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الاستقلال</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576837708"/>
                  </a:ext>
                </a:extLst>
              </a:tr>
              <a:tr h="335319">
                <a:tc>
                  <a:txBody>
                    <a:bodyPr/>
                    <a:lstStyle/>
                    <a:p>
                      <a:pPr algn="ctr" fontAlgn="b"/>
                      <a:r>
                        <a:rPr lang="en-US" sz="1500" b="0" i="0" u="none" strike="noStrike" dirty="0">
                          <a:solidFill>
                            <a:srgbClr val="000000"/>
                          </a:solidFill>
                          <a:effectLst/>
                          <a:latin typeface="+mn-lt"/>
                        </a:rPr>
                        <a:t>98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99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الزيتونة للعلوم و التكنولوجيا</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913696967"/>
                  </a:ext>
                </a:extLst>
              </a:tr>
              <a:tr h="335319">
                <a:tc>
                  <a:txBody>
                    <a:bodyPr/>
                    <a:lstStyle/>
                    <a:p>
                      <a:pPr algn="ctr" fontAlgn="b"/>
                      <a:r>
                        <a:rPr lang="en-US" sz="1500" b="0" i="0" u="none" strike="noStrike" dirty="0">
                          <a:solidFill>
                            <a:srgbClr val="000000"/>
                          </a:solidFill>
                          <a:effectLst/>
                          <a:latin typeface="+mn-lt"/>
                        </a:rPr>
                        <a:t>140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138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142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دار الكلمة للفنون و الثقافة</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945947296"/>
                  </a:ext>
                </a:extLst>
              </a:tr>
              <a:tr h="335319">
                <a:tc>
                  <a:txBody>
                    <a:bodyPr/>
                    <a:lstStyle/>
                    <a:p>
                      <a:pPr algn="ctr" fontAlgn="b"/>
                      <a:r>
                        <a:rPr lang="en-US" sz="1500" b="0" i="0" u="none" strike="noStrike" dirty="0">
                          <a:solidFill>
                            <a:srgbClr val="000000"/>
                          </a:solidFill>
                          <a:effectLst/>
                          <a:latin typeface="+mn-lt"/>
                        </a:rPr>
                        <a:t>71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500" b="0" i="0" u="none" strike="noStrike" dirty="0">
                          <a:solidFill>
                            <a:srgbClr val="000000"/>
                          </a:solidFill>
                          <a:effectLst/>
                          <a:latin typeface="+mn-lt"/>
                        </a:rPr>
                        <a:t>-</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500" b="0" i="0" u="none" strike="noStrike" dirty="0">
                          <a:solidFill>
                            <a:srgbClr val="000000"/>
                          </a:solidFill>
                          <a:effectLst/>
                          <a:latin typeface="+mn-lt"/>
                        </a:rPr>
                        <a:t>-</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500" b="0" i="0" u="none" strike="noStrike" dirty="0">
                          <a:solidFill>
                            <a:srgbClr val="000000"/>
                          </a:solidFill>
                          <a:effectLst/>
                          <a:latin typeface="+mn-lt"/>
                        </a:rPr>
                        <a:t>-</a:t>
                      </a:r>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70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500" b="0" i="0" u="none" strike="noStrike" dirty="0">
                          <a:solidFill>
                            <a:srgbClr val="000000"/>
                          </a:solidFill>
                          <a:effectLst/>
                          <a:latin typeface="+mn-lt"/>
                        </a:rPr>
                        <a:t>72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u="none" strike="noStrike" dirty="0">
                          <a:solidFill>
                            <a:schemeClr val="tx1"/>
                          </a:solidFill>
                          <a:effectLst/>
                          <a:latin typeface="+mn-lt"/>
                          <a:cs typeface="+mn-cs"/>
                        </a:rPr>
                        <a:t>جامعة نابلس التقنية</a:t>
                      </a:r>
                      <a:endParaRPr lang="ar-EG" sz="1500" b="0" i="0" u="none" strike="noStrike" dirty="0">
                        <a:solidFill>
                          <a:schemeClr val="tx1"/>
                        </a:solidFill>
                        <a:effectLst/>
                        <a:latin typeface="+mn-lt"/>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093054049"/>
                  </a:ext>
                </a:extLst>
              </a:tr>
              <a:tr h="335319">
                <a:tc>
                  <a:txBody>
                    <a:bodyPr/>
                    <a:lstStyle/>
                    <a:p>
                      <a:pPr algn="ctr" fontAlgn="b"/>
                      <a:r>
                        <a:rPr lang="en-US" sz="1500" b="0" i="0" u="none" strike="noStrike" dirty="0">
                          <a:solidFill>
                            <a:srgbClr val="000000"/>
                          </a:solidFill>
                          <a:effectLst/>
                          <a:latin typeface="+mn-lt"/>
                        </a:rPr>
                        <a:t>23,149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1500" b="0" i="0" u="none" strike="noStrike" dirty="0">
                        <a:solidFill>
                          <a:srgbClr val="000000"/>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500" b="0" i="0" u="none" strike="noStrike" dirty="0">
                          <a:solidFill>
                            <a:schemeClr val="tx1"/>
                          </a:solidFill>
                          <a:effectLst/>
                          <a:latin typeface="+mn-lt"/>
                          <a:cs typeface="+mn-cs"/>
                        </a:rPr>
                        <a:t>المجموع</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601876389"/>
                  </a:ext>
                </a:extLst>
              </a:tr>
            </a:tbl>
          </a:graphicData>
        </a:graphic>
      </p:graphicFrame>
      <p:sp>
        <p:nvSpPr>
          <p:cNvPr id="11" name="Rectangle 10">
            <a:extLst>
              <a:ext uri="{FF2B5EF4-FFF2-40B4-BE49-F238E27FC236}">
                <a16:creationId xmlns:a16="http://schemas.microsoft.com/office/drawing/2014/main" id="{C09521E4-59E1-4594-BEB0-843FEF3CA69E}"/>
              </a:ext>
            </a:extLst>
          </p:cNvPr>
          <p:cNvSpPr/>
          <p:nvPr/>
        </p:nvSpPr>
        <p:spPr>
          <a:xfrm>
            <a:off x="766284" y="383938"/>
            <a:ext cx="7482254" cy="566247"/>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4" name="Title 1">
            <a:extLst>
              <a:ext uri="{FF2B5EF4-FFF2-40B4-BE49-F238E27FC236}">
                <a16:creationId xmlns:a16="http://schemas.microsoft.com/office/drawing/2014/main" id="{8B63967B-F3A3-4A5B-A128-18581614214D}"/>
              </a:ext>
            </a:extLst>
          </p:cNvPr>
          <p:cNvSpPr>
            <a:spLocks noGrp="1"/>
          </p:cNvSpPr>
          <p:nvPr>
            <p:ph type="title"/>
          </p:nvPr>
        </p:nvSpPr>
        <p:spPr>
          <a:xfrm>
            <a:off x="704966" y="426290"/>
            <a:ext cx="7629815" cy="481542"/>
          </a:xfrm>
        </p:spPr>
        <p:txBody>
          <a:bodyPr vert="horz" lIns="91440" tIns="45720" rIns="91440" bIns="45720" rtlCol="0" anchor="b">
            <a:noAutofit/>
          </a:bodyPr>
          <a:lstStyle/>
          <a:p>
            <a:pPr algn="ctr"/>
            <a:r>
              <a:rPr lang="ar-EG" sz="2500" dirty="0">
                <a:solidFill>
                  <a:schemeClr val="bg1"/>
                </a:solidFill>
                <a:latin typeface="Calibri" panose="020F0502020204030204" pitchFamily="34" charset="0"/>
                <a:ea typeface="Calibri" panose="020F0502020204030204" pitchFamily="34" charset="0"/>
                <a:cs typeface="Calibri" panose="020F0502020204030204" pitchFamily="34" charset="0"/>
              </a:rPr>
              <a:t>جدول بالطلبة الجدد الملتحقين بالجامعات التقليدية في الضفة الغربية</a:t>
            </a:r>
            <a:endParaRPr lang="en-US" sz="25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E8618393-8B55-4D53-AF1A-C54255D69CD7}"/>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7" name="Title 1">
            <a:extLst>
              <a:ext uri="{FF2B5EF4-FFF2-40B4-BE49-F238E27FC236}">
                <a16:creationId xmlns:a16="http://schemas.microsoft.com/office/drawing/2014/main" id="{ADA7DD45-F81D-48A1-80D2-5C9ADB2EE5FA}"/>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EBFB4B1D-E6A9-4785-B97B-E153795A2AE5}"/>
              </a:ext>
            </a:extLst>
          </p:cNvPr>
          <p:cNvSpPr/>
          <p:nvPr/>
        </p:nvSpPr>
        <p:spPr>
          <a:xfrm>
            <a:off x="10388600" y="698812"/>
            <a:ext cx="1718778"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97B7E349-5E3C-4F35-A8F2-C25665051936}"/>
              </a:ext>
            </a:extLst>
          </p:cNvPr>
          <p:cNvSpPr txBox="1">
            <a:spLocks/>
          </p:cNvSpPr>
          <p:nvPr/>
        </p:nvSpPr>
        <p:spPr>
          <a:xfrm>
            <a:off x="10532533" y="667062"/>
            <a:ext cx="1529578"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b="1" dirty="0">
                <a:latin typeface="Calibri" panose="020F0502020204030204" pitchFamily="34" charset="0"/>
                <a:ea typeface="Calibri" panose="020F0502020204030204" pitchFamily="34" charset="0"/>
                <a:cs typeface="Calibri" panose="020F0502020204030204" pitchFamily="34" charset="0"/>
              </a:rPr>
              <a:t>تحليل الطلاب</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3" name="Title 1">
            <a:extLst>
              <a:ext uri="{FF2B5EF4-FFF2-40B4-BE49-F238E27FC236}">
                <a16:creationId xmlns:a16="http://schemas.microsoft.com/office/drawing/2014/main" id="{7594C982-59E6-4573-8861-0FE5E0D7C57A}"/>
              </a:ext>
            </a:extLst>
          </p:cNvPr>
          <p:cNvSpPr txBox="1">
            <a:spLocks/>
          </p:cNvSpPr>
          <p:nvPr/>
        </p:nvSpPr>
        <p:spPr>
          <a:xfrm>
            <a:off x="-7440" y="6692909"/>
            <a:ext cx="1547447" cy="330182"/>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b="1" dirty="0">
                <a:highlight>
                  <a:srgbClr val="E9EBF5"/>
                </a:highlight>
                <a:latin typeface="Calibri" panose="020F0502020204030204" pitchFamily="34" charset="0"/>
                <a:ea typeface="Calibri" panose="020F0502020204030204" pitchFamily="34" charset="0"/>
                <a:cs typeface="Calibri" panose="020F0502020204030204" pitchFamily="34" charset="0"/>
              </a:rPr>
              <a:t>+7% = 24,769</a:t>
            </a:r>
            <a:endParaRPr lang="en-US" sz="2000" b="1" dirty="0">
              <a:highlight>
                <a:srgbClr val="E9EBF5"/>
              </a:highlight>
              <a:latin typeface="Calibri" panose="020F0502020204030204" pitchFamily="34" charset="0"/>
              <a:ea typeface="Calibri" panose="020F0502020204030204" pitchFamily="34" charset="0"/>
              <a:cs typeface="Calibri" panose="020F0502020204030204" pitchFamily="34" charset="0"/>
            </a:endParaRPr>
          </a:p>
          <a:p>
            <a:endParaRPr lang="en-US" sz="2000" b="1" dirty="0">
              <a:highlight>
                <a:srgbClr val="E9EBF5"/>
              </a:highlight>
              <a:latin typeface="Calibri" panose="020F0502020204030204" pitchFamily="34" charset="0"/>
              <a:ea typeface="Calibri" panose="020F0502020204030204" pitchFamily="34" charset="0"/>
              <a:cs typeface="Calibri" panose="020F0502020204030204" pitchFamily="34" charset="0"/>
            </a:endParaRPr>
          </a:p>
        </p:txBody>
      </p:sp>
      <p:sp>
        <p:nvSpPr>
          <p:cNvPr id="14" name="Rectangle 13">
            <a:extLst>
              <a:ext uri="{FF2B5EF4-FFF2-40B4-BE49-F238E27FC236}">
                <a16:creationId xmlns:a16="http://schemas.microsoft.com/office/drawing/2014/main" id="{6E19770E-775F-4B67-89E6-5C02D681B4A6}"/>
              </a:ext>
            </a:extLst>
          </p:cNvPr>
          <p:cNvSpPr/>
          <p:nvPr/>
        </p:nvSpPr>
        <p:spPr>
          <a:xfrm>
            <a:off x="102821" y="6114528"/>
            <a:ext cx="1323969"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5" name="Title 1">
            <a:extLst>
              <a:ext uri="{FF2B5EF4-FFF2-40B4-BE49-F238E27FC236}">
                <a16:creationId xmlns:a16="http://schemas.microsoft.com/office/drawing/2014/main" id="{41BA62D4-2132-4896-A2C0-79D0917F39AA}"/>
              </a:ext>
            </a:extLst>
          </p:cNvPr>
          <p:cNvSpPr txBox="1">
            <a:spLocks/>
          </p:cNvSpPr>
          <p:nvPr/>
        </p:nvSpPr>
        <p:spPr>
          <a:xfrm>
            <a:off x="84622" y="6048109"/>
            <a:ext cx="1426774" cy="372534"/>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b="1" dirty="0">
                <a:latin typeface="Calibri" panose="020F0502020204030204" pitchFamily="34" charset="0"/>
                <a:ea typeface="Calibri" panose="020F0502020204030204" pitchFamily="34" charset="0"/>
                <a:cs typeface="Calibri" panose="020F0502020204030204" pitchFamily="34" charset="0"/>
              </a:rPr>
              <a:t>مع طلاب الساحل</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89697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6332A95-A728-49D4-8C46-08BA57AB1AB5}"/>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graphicFrame>
        <p:nvGraphicFramePr>
          <p:cNvPr id="4" name="Table 3">
            <a:extLst>
              <a:ext uri="{FF2B5EF4-FFF2-40B4-BE49-F238E27FC236}">
                <a16:creationId xmlns:a16="http://schemas.microsoft.com/office/drawing/2014/main" id="{B04BAE7B-BE4A-4413-ADE5-A4282CDE83C3}"/>
              </a:ext>
            </a:extLst>
          </p:cNvPr>
          <p:cNvGraphicFramePr>
            <a:graphicFrameLocks noGrp="1"/>
          </p:cNvGraphicFramePr>
          <p:nvPr>
            <p:extLst>
              <p:ext uri="{D42A27DB-BD31-4B8C-83A1-F6EECF244321}">
                <p14:modId xmlns:p14="http://schemas.microsoft.com/office/powerpoint/2010/main" val="4007782014"/>
              </p:ext>
            </p:extLst>
          </p:nvPr>
        </p:nvGraphicFramePr>
        <p:xfrm>
          <a:off x="787400" y="1316880"/>
          <a:ext cx="10617200" cy="4893735"/>
        </p:xfrm>
        <a:graphic>
          <a:graphicData uri="http://schemas.openxmlformats.org/drawingml/2006/table">
            <a:tbl>
              <a:tblPr firstRow="1" bandRow="1">
                <a:tableStyleId>{5940675A-B579-460E-94D1-54222C63F5DA}</a:tableStyleId>
              </a:tblPr>
              <a:tblGrid>
                <a:gridCol w="1295579">
                  <a:extLst>
                    <a:ext uri="{9D8B030D-6E8A-4147-A177-3AD203B41FA5}">
                      <a16:colId xmlns:a16="http://schemas.microsoft.com/office/drawing/2014/main" val="3513960657"/>
                    </a:ext>
                  </a:extLst>
                </a:gridCol>
                <a:gridCol w="1039427">
                  <a:extLst>
                    <a:ext uri="{9D8B030D-6E8A-4147-A177-3AD203B41FA5}">
                      <a16:colId xmlns:a16="http://schemas.microsoft.com/office/drawing/2014/main" val="1653467876"/>
                    </a:ext>
                  </a:extLst>
                </a:gridCol>
                <a:gridCol w="1803655">
                  <a:extLst>
                    <a:ext uri="{9D8B030D-6E8A-4147-A177-3AD203B41FA5}">
                      <a16:colId xmlns:a16="http://schemas.microsoft.com/office/drawing/2014/main" val="3679917056"/>
                    </a:ext>
                  </a:extLst>
                </a:gridCol>
                <a:gridCol w="1432493">
                  <a:extLst>
                    <a:ext uri="{9D8B030D-6E8A-4147-A177-3AD203B41FA5}">
                      <a16:colId xmlns:a16="http://schemas.microsoft.com/office/drawing/2014/main" val="4281619023"/>
                    </a:ext>
                  </a:extLst>
                </a:gridCol>
                <a:gridCol w="817812">
                  <a:extLst>
                    <a:ext uri="{9D8B030D-6E8A-4147-A177-3AD203B41FA5}">
                      <a16:colId xmlns:a16="http://schemas.microsoft.com/office/drawing/2014/main" val="3822195487"/>
                    </a:ext>
                  </a:extLst>
                </a:gridCol>
                <a:gridCol w="858151">
                  <a:extLst>
                    <a:ext uri="{9D8B030D-6E8A-4147-A177-3AD203B41FA5}">
                      <a16:colId xmlns:a16="http://schemas.microsoft.com/office/drawing/2014/main" val="3118706554"/>
                    </a:ext>
                  </a:extLst>
                </a:gridCol>
                <a:gridCol w="1688069">
                  <a:extLst>
                    <a:ext uri="{9D8B030D-6E8A-4147-A177-3AD203B41FA5}">
                      <a16:colId xmlns:a16="http://schemas.microsoft.com/office/drawing/2014/main" val="3887475962"/>
                    </a:ext>
                  </a:extLst>
                </a:gridCol>
                <a:gridCol w="1682014">
                  <a:extLst>
                    <a:ext uri="{9D8B030D-6E8A-4147-A177-3AD203B41FA5}">
                      <a16:colId xmlns:a16="http://schemas.microsoft.com/office/drawing/2014/main" val="1384341634"/>
                    </a:ext>
                  </a:extLst>
                </a:gridCol>
              </a:tblGrid>
              <a:tr h="437835">
                <a:tc gridSpan="2">
                  <a:txBody>
                    <a:bodyPr/>
                    <a:lstStyle/>
                    <a:p>
                      <a:pPr algn="ctr" rtl="1"/>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مكمل ناجح</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pPr algn="ctr" rtl="1"/>
                      <a:endParaRPr lang="en-US" sz="1400" dirty="0">
                        <a:cs typeface="+mn-cs"/>
                      </a:endParaRPr>
                    </a:p>
                  </a:txBody>
                  <a:tcPr>
                    <a:solidFill>
                      <a:schemeClr val="accent2">
                        <a:lumMod val="40000"/>
                        <a:lumOff val="60000"/>
                      </a:schemeClr>
                    </a:solidFill>
                  </a:tcPr>
                </a:tc>
                <a:tc gridSpan="5">
                  <a:txBody>
                    <a:bodyPr/>
                    <a:lstStyle/>
                    <a:p>
                      <a:pPr algn="ctr" rtl="1"/>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ناجح</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endParaRPr lang="en-US"/>
                    </a:p>
                  </a:txBody>
                  <a:tcPr/>
                </a:tc>
                <a:tc hMerge="1">
                  <a:txBody>
                    <a:bodyPr/>
                    <a:lstStyle/>
                    <a:p>
                      <a:pPr algn="ctr" rtl="1"/>
                      <a:endParaRPr lang="en-US" sz="1400" dirty="0">
                        <a:cs typeface="+mn-cs"/>
                      </a:endParaRPr>
                    </a:p>
                  </a:txBody>
                  <a:tcPr>
                    <a:solidFill>
                      <a:schemeClr val="accent2">
                        <a:lumMod val="40000"/>
                        <a:lumOff val="60000"/>
                      </a:schemeClr>
                    </a:solidFill>
                  </a:tcPr>
                </a:tc>
                <a:tc hMerge="1">
                  <a:txBody>
                    <a:bodyPr/>
                    <a:lstStyle/>
                    <a:p>
                      <a:endParaRPr lang="en-US"/>
                    </a:p>
                  </a:txBody>
                  <a:tcPr/>
                </a:tc>
                <a:tc hMerge="1">
                  <a:txBody>
                    <a:bodyPr/>
                    <a:lstStyle/>
                    <a:p>
                      <a:pPr algn="ctr" rtl="1"/>
                      <a:endParaRPr lang="en-US" sz="1400" dirty="0">
                        <a:cs typeface="+mn-cs"/>
                      </a:endParaRPr>
                    </a:p>
                  </a:txBody>
                  <a:tcPr>
                    <a:solidFill>
                      <a:schemeClr val="accent2">
                        <a:lumMod val="40000"/>
                        <a:lumOff val="60000"/>
                      </a:schemeClr>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EG" sz="2000" dirty="0">
                          <a:solidFill>
                            <a:schemeClr val="bg1"/>
                          </a:solidFill>
                          <a:latin typeface="Calibri" panose="020F0502020204030204" pitchFamily="34" charset="0"/>
                          <a:ea typeface="Calibri" panose="020F0502020204030204" pitchFamily="34" charset="0"/>
                          <a:cs typeface="Calibri" panose="020F0502020204030204" pitchFamily="34" charset="0"/>
                        </a:rPr>
                        <a:t>غير ناجح</a:t>
                      </a: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437835">
                <a:tc gridSpan="2">
                  <a:txBody>
                    <a:bodyPr/>
                    <a:lstStyle/>
                    <a:p>
                      <a:pPr algn="ctr" rtl="1"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6,576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r" fontAlgn="b"/>
                      <a:endParaRPr lang="en-US" sz="1400" b="0" i="0" u="none" strike="noStrike">
                        <a:solidFill>
                          <a:srgbClr val="000000"/>
                        </a:solidFill>
                        <a:effectLst/>
                        <a:latin typeface="Calibri" panose="020F0502020204030204" pitchFamily="34" charset="0"/>
                      </a:endParaRPr>
                    </a:p>
                  </a:txBody>
                  <a:tcPr marL="9525" marR="9525" marT="9525" marB="0" anchor="b"/>
                </a:tc>
                <a:tc gridSpan="5">
                  <a:txBody>
                    <a:bodyPr/>
                    <a:lstStyle/>
                    <a:p>
                      <a:pPr algn="ctr" rtl="1"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34,509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pPr algn="ctr" rtl="1"/>
                      <a:endParaRPr lang="en-US" sz="1400" b="0" dirty="0">
                        <a:cs typeface="+mn-cs"/>
                      </a:endParaRPr>
                    </a:p>
                  </a:txBody>
                  <a:tcPr>
                    <a:noFill/>
                  </a:tcPr>
                </a:tc>
                <a:tc hMerge="1">
                  <a:txBody>
                    <a:bodyPr/>
                    <a:lstStyle/>
                    <a:p>
                      <a:endParaRPr lang="en-US"/>
                    </a:p>
                  </a:txBody>
                  <a:tcPr/>
                </a:tc>
                <a:tc hMerge="1">
                  <a:txBody>
                    <a:bodyPr/>
                    <a:lstStyle/>
                    <a:p>
                      <a:pPr algn="ctr" rtl="1"/>
                      <a:endParaRPr lang="en-US" sz="1400" dirty="0">
                        <a:cs typeface="+mn-cs"/>
                      </a:endParaRPr>
                    </a:p>
                  </a:txBody>
                  <a:tcPr>
                    <a:noFill/>
                  </a:tcPr>
                </a:tc>
                <a:tc>
                  <a:txBody>
                    <a:bodyPr/>
                    <a:lstStyle/>
                    <a:p>
                      <a:pPr algn="ctr" rtl="1"/>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14,790</a:t>
                      </a:r>
                      <a:endParaRPr lang="en-US" sz="2000" dirty="0">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1142359943"/>
                  </a:ext>
                </a:extLst>
              </a:tr>
              <a:tr h="400586">
                <a:tc gridSpan="7">
                  <a:txBody>
                    <a:bodyPr/>
                    <a:lstStyle/>
                    <a:p>
                      <a:pPr algn="ctr" rtl="1"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41,085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rtl="1"/>
                      <a:endParaRPr lang="en-US" sz="1400" dirty="0">
                        <a:cs typeface="+mn-cs"/>
                      </a:endParaRPr>
                    </a:p>
                  </a:txBody>
                  <a:tcPr>
                    <a:lnB w="12700" cap="flat" cmpd="sng" algn="ctr">
                      <a:solidFill>
                        <a:schemeClr val="tx1"/>
                      </a:solidFill>
                      <a:prstDash val="solid"/>
                      <a:round/>
                      <a:headEnd type="none" w="med" len="med"/>
                      <a:tailEnd type="none" w="med" len="med"/>
                    </a:lnB>
                    <a:noFill/>
                  </a:tcPr>
                </a:tc>
                <a:tc rowSpan="8">
                  <a:txBody>
                    <a:bodyPr/>
                    <a:lstStyle/>
                    <a:p>
                      <a:pPr algn="ctr" rtl="1"/>
                      <a:endParaRPr lang="en-US" sz="2000" dirty="0">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78424506"/>
                  </a:ext>
                </a:extLst>
              </a:tr>
              <a:tr h="744319">
                <a:tc>
                  <a:txBody>
                    <a:bodyPr/>
                    <a:lstStyle/>
                    <a:p>
                      <a:pPr algn="ctr" rtl="1" fontAlgn="b"/>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سياق اخر</a:t>
                      </a:r>
                    </a:p>
                    <a:p>
                      <a:pPr algn="ctr" rtl="1"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9</a:t>
                      </a:r>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الخارج</a:t>
                      </a:r>
                    </a:p>
                    <a:p>
                      <a:pPr algn="ctr"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10</a:t>
                      </a:r>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gridSpan="5">
                  <a:txBody>
                    <a:bodyPr/>
                    <a:lstStyle/>
                    <a:p>
                      <a:pPr algn="ctr" rtl="1" fontAlgn="b"/>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مناطق الضفة الغربية</a:t>
                      </a:r>
                    </a:p>
                    <a:p>
                      <a:pPr algn="ctr" rtl="1"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81</a:t>
                      </a:r>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pPr algn="ctr" rtl="1"/>
                      <a:endParaRPr lang="en-US" sz="1400" dirty="0">
                        <a:cs typeface="+mn-cs"/>
                      </a:endParaRPr>
                    </a:p>
                  </a:txBody>
                  <a:tcPr>
                    <a:noFill/>
                  </a:tcPr>
                </a:tc>
                <a:tc hMerge="1">
                  <a:txBody>
                    <a:bodyPr/>
                    <a:lstStyle/>
                    <a:p>
                      <a:endParaRPr lang="en-US"/>
                    </a:p>
                  </a:txBody>
                  <a:tcPr/>
                </a:tc>
                <a:tc h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511334169"/>
                  </a:ext>
                </a:extLst>
              </a:tr>
              <a:tr h="437835">
                <a:tc>
                  <a:txBody>
                    <a:bodyPr/>
                    <a:lstStyle/>
                    <a:p>
                      <a:pPr algn="ctr" rtl="1"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3,697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4,108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33,278</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gridSpan="2">
                  <a:txBody>
                    <a:bodyPr/>
                    <a:lstStyle/>
                    <a:p>
                      <a:pPr algn="ctr" rtl="1"/>
                      <a:r>
                        <a:rPr lang="ar-EG" sz="2000" dirty="0">
                          <a:latin typeface="Calibri" panose="020F0502020204030204" pitchFamily="34" charset="0"/>
                          <a:ea typeface="Calibri" panose="020F0502020204030204" pitchFamily="34" charset="0"/>
                          <a:cs typeface="Calibri" panose="020F0502020204030204" pitchFamily="34" charset="0"/>
                        </a:rPr>
                        <a:t>مناطق الساحل</a:t>
                      </a:r>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7%</a:t>
                      </a:r>
                      <a:endParaRPr lang="ar-EG" sz="2000" dirty="0">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hMerge="1">
                  <a:txBody>
                    <a:bodyPr/>
                    <a:lstStyle/>
                    <a:p>
                      <a:pPr algn="ctr" rtl="1"/>
                      <a:r>
                        <a:rPr lang="ar-EG" sz="1400" dirty="0">
                          <a:cs typeface="+mn-cs"/>
                        </a:rPr>
                        <a:t>مناطق الساحل</a:t>
                      </a:r>
                    </a:p>
                    <a:p>
                      <a:pPr algn="ctr" rtl="1"/>
                      <a:r>
                        <a:rPr lang="ar-EG" sz="1400" dirty="0">
                          <a:cs typeface="+mn-cs"/>
                        </a:rPr>
                        <a:t>7%</a:t>
                      </a:r>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312961279"/>
                  </a:ext>
                </a:extLst>
              </a:tr>
              <a:tr h="437835">
                <a:tc rowSpan="5" gridSpan="2">
                  <a:txBody>
                    <a:bodyPr/>
                    <a:lstStyle/>
                    <a:p>
                      <a:pPr algn="ctr" rtl="1" fontAlgn="b"/>
                      <a:endPar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5" hMerge="1">
                  <a:txBody>
                    <a:bodyPr/>
                    <a:lstStyle/>
                    <a:p>
                      <a:pPr algn="ctr" fontAlgn="b"/>
                      <a:r>
                        <a:rPr lang="en-US" sz="1400" b="0" i="0" u="none" strike="noStrike" dirty="0">
                          <a:solidFill>
                            <a:srgbClr val="000000"/>
                          </a:solidFill>
                          <a:effectLst/>
                          <a:latin typeface="Calibri" panose="020F0502020204030204" pitchFamily="34" charset="0"/>
                        </a:rPr>
                        <a:t>5,189</a:t>
                      </a:r>
                    </a:p>
                  </a:txBody>
                  <a:tcPr marL="9525" marR="9525" marT="9525" marB="0" anchor="b"/>
                </a:tc>
                <a:tc gridSpan="3">
                  <a:txBody>
                    <a:bodyPr/>
                    <a:lstStyle/>
                    <a:p>
                      <a:pPr algn="ctr" fontAlgn="b"/>
                      <a:endPar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dirty="0"/>
                    </a:p>
                  </a:txBody>
                  <a:tcPr/>
                </a:tc>
                <a:tc gridSpan="2">
                  <a:txBody>
                    <a:bodyPr/>
                    <a:lstStyle/>
                    <a:p>
                      <a:pPr algn="ctr"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2,329</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rtl="1"/>
                      <a:r>
                        <a:rPr lang="en-US" sz="1400" dirty="0">
                          <a:cs typeface="+mn-cs"/>
                        </a:rPr>
                        <a:t>3,672</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497861183"/>
                  </a:ext>
                </a:extLst>
              </a:tr>
              <a:tr h="437835">
                <a:tc gridSpan="2" vMerge="1">
                  <a:txBody>
                    <a:bodyPr/>
                    <a:lstStyle/>
                    <a:p>
                      <a:pPr algn="ctr" rtl="1" fontAlgn="b"/>
                      <a:r>
                        <a:rPr lang="en-US" sz="1400" b="0" i="0" u="none" strike="noStrike" dirty="0">
                          <a:solidFill>
                            <a:srgbClr val="000000"/>
                          </a:solidFill>
                          <a:effectLst/>
                          <a:latin typeface="Calibri" panose="020F0502020204030204" pitchFamily="34" charset="0"/>
                        </a:rPr>
                        <a:t>5,189</a:t>
                      </a:r>
                      <a:endParaRPr lang="en-US" sz="1400" b="0" i="0" u="none" strike="noStrike" dirty="0">
                        <a:solidFill>
                          <a:srgbClr val="000000"/>
                        </a:solidFill>
                        <a:effectLst/>
                        <a:latin typeface="Calibri" panose="020F0502020204030204" pitchFamily="34" charset="0"/>
                        <a:cs typeface="+mn-cs"/>
                      </a:endParaRPr>
                    </a:p>
                  </a:txBody>
                  <a:tcPr marL="9525" marR="9525" marT="9525" marB="0" anchor="b">
                    <a:lnB w="12700" cap="flat" cmpd="sng" algn="ctr">
                      <a:solidFill>
                        <a:schemeClr val="tx1"/>
                      </a:solidFill>
                      <a:prstDash val="solid"/>
                      <a:round/>
                      <a:headEnd type="none" w="med" len="med"/>
                      <a:tailEnd type="none" w="med" len="med"/>
                    </a:lnB>
                  </a:tcPr>
                </a:tc>
                <a:tc hMerge="1" vMerge="1">
                  <a:txBody>
                    <a:bodyPr/>
                    <a:lstStyle/>
                    <a:p>
                      <a:pPr algn="ctr" fontAlgn="b"/>
                      <a:endParaRPr lang="en-US" sz="1400" b="0" i="0" u="none" strike="noStrike" dirty="0">
                        <a:solidFill>
                          <a:srgbClr val="000000"/>
                        </a:solidFill>
                        <a:effectLst/>
                        <a:latin typeface="Calibri" panose="020F0502020204030204" pitchFamily="34" charset="0"/>
                      </a:endParaRPr>
                    </a:p>
                  </a:txBody>
                  <a:tcPr marL="9525" marR="9525" marT="9525" marB="0" anchor="b"/>
                </a:tc>
                <a:tc gridSpan="5">
                  <a:txBody>
                    <a:bodyPr/>
                    <a:lstStyle/>
                    <a:p>
                      <a:pPr algn="ctr" rtl="1" fontAlgn="b"/>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جامعات الضفة الغربية</a:t>
                      </a:r>
                      <a:endPar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endParaRPr lang="en-US"/>
                    </a:p>
                  </a:txBody>
                  <a:tcPr/>
                </a:tc>
                <a:tc hMerge="1">
                  <a:txBody>
                    <a:bodyPr/>
                    <a:lstStyle/>
                    <a:p>
                      <a:endParaRPr lang="en-US"/>
                    </a:p>
                  </a:txBody>
                  <a:tcPr>
                    <a:lnT w="12700" cap="flat" cmpd="sng" algn="ctr">
                      <a:solidFill>
                        <a:schemeClr val="tx1"/>
                      </a:solidFill>
                      <a:prstDash val="solid"/>
                      <a:round/>
                      <a:headEnd type="none" w="med" len="med"/>
                      <a:tailEnd type="none" w="med" len="med"/>
                    </a:lnT>
                  </a:tcPr>
                </a:tc>
                <a:tc h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110412084"/>
                  </a:ext>
                </a:extLst>
              </a:tr>
              <a:tr h="442048">
                <a:tc gridSpan="2"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hMerge="1" vMerge="1">
                  <a:txBody>
                    <a:bodyPr/>
                    <a:lstStyle/>
                    <a:p>
                      <a:pPr algn="ctr" fontAlgn="b"/>
                      <a:endParaRPr lang="en-US" sz="1400" b="0" i="0" u="none" strike="noStrike" dirty="0">
                        <a:solidFill>
                          <a:srgbClr val="000000"/>
                        </a:solidFill>
                        <a:effectLst/>
                        <a:latin typeface="Calibri" panose="020F0502020204030204" pitchFamily="34" charset="0"/>
                      </a:endParaRPr>
                    </a:p>
                  </a:txBody>
                  <a:tcPr marL="9525" marR="9525" marT="9525" marB="0" anchor="b"/>
                </a:tc>
                <a:tc gridSpan="5">
                  <a:txBody>
                    <a:bodyPr/>
                    <a:lstStyle/>
                    <a:p>
                      <a:pPr algn="ctr"/>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33,278</a:t>
                      </a:r>
                      <a:endParaRPr lang="en-US" sz="2000" dirty="0">
                        <a:latin typeface="Calibri" panose="020F0502020204030204" pitchFamily="34" charset="0"/>
                        <a:ea typeface="Calibri" panose="020F0502020204030204" pitchFamily="34" charset="0"/>
                        <a:cs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lnT w="12700" cap="flat" cmpd="sng" algn="ctr">
                      <a:solidFill>
                        <a:schemeClr val="tx1"/>
                      </a:solidFill>
                      <a:prstDash val="solid"/>
                      <a:round/>
                      <a:headEnd type="none" w="med" len="med"/>
                      <a:tailEnd type="none" w="med" len="med"/>
                    </a:lnT>
                  </a:tcPr>
                </a:tc>
                <a:tc vMerge="1">
                  <a:txBody>
                    <a:bodyPr/>
                    <a:lstStyle/>
                    <a:p>
                      <a:endParaRPr lang="en-US"/>
                    </a:p>
                  </a:txBody>
                  <a:tcPr/>
                </a:tc>
                <a:extLst>
                  <a:ext uri="{0D108BD9-81ED-4DB2-BD59-A6C34878D82A}">
                    <a16:rowId xmlns:a16="http://schemas.microsoft.com/office/drawing/2014/main" val="4069066689"/>
                  </a:ext>
                </a:extLst>
              </a:tr>
              <a:tr h="679772">
                <a:tc gridSpan="2"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hMerge="1"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a:txBody>
                    <a:bodyPr/>
                    <a:lstStyle/>
                    <a:p>
                      <a:pPr algn="ctr"/>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التعليم المفتوح</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كليات مجتمع</a:t>
                      </a:r>
                    </a:p>
                    <a:p>
                      <a:pPr marL="0" marR="0" lvl="0" indent="0" algn="ctr" defTabSz="914400" rtl="1" eaLnBrk="1" fontAlgn="b"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gridSpan="2">
                  <a:txBody>
                    <a:bodyPr/>
                    <a:lstStyle/>
                    <a:p>
                      <a:pPr algn="ctr" rtl="1" fontAlgn="b"/>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كليات جامعية</a:t>
                      </a:r>
                    </a:p>
                    <a:p>
                      <a:pPr marL="0" marR="0" lvl="0" indent="0" algn="ctr" defTabSz="914400" rtl="1" eaLnBrk="1" fontAlgn="b"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a:txBody>
                    <a:bodyPr/>
                    <a:lstStyle/>
                    <a:p>
                      <a:pPr algn="ctr" rtl="1"/>
                      <a:r>
                        <a:rPr lang="ar-EG"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جامعات تقليدية</a:t>
                      </a:r>
                    </a:p>
                    <a:p>
                      <a:pPr marL="0" marR="0" lvl="0" indent="0" algn="ctr" defTabSz="914400" rtl="1"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v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solidFill>
                      <a:schemeClr val="accent2">
                        <a:lumMod val="40000"/>
                        <a:lumOff val="60000"/>
                      </a:schemeClr>
                    </a:solidFill>
                  </a:tcPr>
                </a:tc>
                <a:extLst>
                  <a:ext uri="{0D108BD9-81ED-4DB2-BD59-A6C34878D82A}">
                    <a16:rowId xmlns:a16="http://schemas.microsoft.com/office/drawing/2014/main" val="2871345161"/>
                  </a:ext>
                </a:extLst>
              </a:tr>
              <a:tr h="437835">
                <a:tc gridSpan="2" vMerge="1">
                  <a:txBody>
                    <a:bodyPr/>
                    <a:lstStyle/>
                    <a:p>
                      <a:endParaRPr lang="en-US"/>
                    </a:p>
                  </a:txBody>
                  <a:tcPr/>
                </a:tc>
                <a:tc hMerge="1" vMerge="1">
                  <a:txBody>
                    <a:bodyPr/>
                    <a:lstStyle/>
                    <a:p>
                      <a:endParaRPr lang="en-US"/>
                    </a:p>
                  </a:txBody>
                  <a:tcPr/>
                </a:tc>
                <a:tc>
                  <a:txBody>
                    <a:bodyPr/>
                    <a:lstStyle/>
                    <a:p>
                      <a:pPr algn="ctr"/>
                      <a:r>
                        <a:rPr lang="en-US" sz="2000" dirty="0">
                          <a:latin typeface="Calibri" panose="020F0502020204030204" pitchFamily="34" charset="0"/>
                          <a:ea typeface="Calibri" panose="020F0502020204030204" pitchFamily="34" charset="0"/>
                          <a:cs typeface="Calibri" panose="020F0502020204030204" pitchFamily="34" charset="0"/>
                        </a:rPr>
                        <a:t>9,650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2,662</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rtl="1" fontAlgn="b"/>
                      <a:r>
                        <a:rPr lang="en-US" sz="20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1,331</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a:noFill/>
                  </a:tcPr>
                </a:tc>
                <a:tc>
                  <a:txBody>
                    <a:bodyPr/>
                    <a:lstStyle/>
                    <a:p>
                      <a:pPr algn="ctr" rtl="1"/>
                      <a:r>
                        <a:rPr lang="en-US" sz="2000" dirty="0">
                          <a:latin typeface="Calibri" panose="020F0502020204030204" pitchFamily="34" charset="0"/>
                          <a:ea typeface="Calibri" panose="020F0502020204030204" pitchFamily="34" charset="0"/>
                          <a:cs typeface="Calibri" panose="020F0502020204030204" pitchFamily="34" charset="0"/>
                        </a:rPr>
                        <a:t>21,008</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endParaRPr lang="en-US"/>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90048134"/>
                  </a:ext>
                </a:extLst>
              </a:tr>
            </a:tbl>
          </a:graphicData>
        </a:graphic>
      </p:graphicFrame>
      <p:sp>
        <p:nvSpPr>
          <p:cNvPr id="7" name="Rectangle 6">
            <a:extLst>
              <a:ext uri="{FF2B5EF4-FFF2-40B4-BE49-F238E27FC236}">
                <a16:creationId xmlns:a16="http://schemas.microsoft.com/office/drawing/2014/main" id="{09E76E5D-5E08-4683-9BE5-3C1D46F402E1}"/>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0FB9D117-BA7C-495E-A3E6-FA83FCB173FE}"/>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A55D187E-710E-420C-A98F-96BF462E828C}"/>
              </a:ext>
            </a:extLst>
          </p:cNvPr>
          <p:cNvSpPr/>
          <p:nvPr/>
        </p:nvSpPr>
        <p:spPr>
          <a:xfrm>
            <a:off x="8365067" y="698812"/>
            <a:ext cx="3742312"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0" name="Title 1">
            <a:extLst>
              <a:ext uri="{FF2B5EF4-FFF2-40B4-BE49-F238E27FC236}">
                <a16:creationId xmlns:a16="http://schemas.microsoft.com/office/drawing/2014/main" id="{EFF3AB77-9FFE-426D-8A60-80DE794EEE73}"/>
              </a:ext>
            </a:extLst>
          </p:cNvPr>
          <p:cNvSpPr txBox="1">
            <a:spLocks/>
          </p:cNvSpPr>
          <p:nvPr/>
        </p:nvSpPr>
        <p:spPr>
          <a:xfrm>
            <a:off x="8365066" y="667062"/>
            <a:ext cx="3742310" cy="37253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سنة 2023 الوضع ا لحالي</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5" name="Arrow: Down 4">
            <a:extLst>
              <a:ext uri="{FF2B5EF4-FFF2-40B4-BE49-F238E27FC236}">
                <a16:creationId xmlns:a16="http://schemas.microsoft.com/office/drawing/2014/main" id="{3045119B-8143-4663-A67A-B01163368463}"/>
              </a:ext>
            </a:extLst>
          </p:cNvPr>
          <p:cNvSpPr/>
          <p:nvPr/>
        </p:nvSpPr>
        <p:spPr>
          <a:xfrm>
            <a:off x="8044146" y="4220309"/>
            <a:ext cx="641839" cy="923192"/>
          </a:xfrm>
          <a:prstGeom prst="downArrow">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346BEB6-8958-47F6-9A8A-72736A24B5E8}"/>
              </a:ext>
            </a:extLst>
          </p:cNvPr>
          <p:cNvSpPr/>
          <p:nvPr/>
        </p:nvSpPr>
        <p:spPr>
          <a:xfrm>
            <a:off x="8044146" y="6365132"/>
            <a:ext cx="1626038"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4" name="Title 1">
            <a:extLst>
              <a:ext uri="{FF2B5EF4-FFF2-40B4-BE49-F238E27FC236}">
                <a16:creationId xmlns:a16="http://schemas.microsoft.com/office/drawing/2014/main" id="{76E3E04E-7FEC-479C-87DC-03774B5CB898}"/>
              </a:ext>
            </a:extLst>
          </p:cNvPr>
          <p:cNvSpPr txBox="1">
            <a:spLocks/>
          </p:cNvSpPr>
          <p:nvPr/>
        </p:nvSpPr>
        <p:spPr>
          <a:xfrm>
            <a:off x="8225065" y="6381825"/>
            <a:ext cx="1309515" cy="309035"/>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b="1" dirty="0">
                <a:latin typeface="Calibri" panose="020F0502020204030204" pitchFamily="34" charset="0"/>
                <a:ea typeface="Calibri" panose="020F0502020204030204" pitchFamily="34" charset="0"/>
                <a:cs typeface="Calibri" panose="020F0502020204030204" pitchFamily="34" charset="0"/>
              </a:rPr>
              <a:t>24,769</a:t>
            </a:r>
          </a:p>
        </p:txBody>
      </p:sp>
      <p:sp>
        <p:nvSpPr>
          <p:cNvPr id="15" name="Rectangle 14">
            <a:extLst>
              <a:ext uri="{FF2B5EF4-FFF2-40B4-BE49-F238E27FC236}">
                <a16:creationId xmlns:a16="http://schemas.microsoft.com/office/drawing/2014/main" id="{4C6F7CC8-80FB-496F-822F-0803224299B6}"/>
              </a:ext>
            </a:extLst>
          </p:cNvPr>
          <p:cNvSpPr/>
          <p:nvPr/>
        </p:nvSpPr>
        <p:spPr>
          <a:xfrm>
            <a:off x="9715499" y="6226249"/>
            <a:ext cx="2476502"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6" name="Title 1">
            <a:extLst>
              <a:ext uri="{FF2B5EF4-FFF2-40B4-BE49-F238E27FC236}">
                <a16:creationId xmlns:a16="http://schemas.microsoft.com/office/drawing/2014/main" id="{CA679981-1E5B-414F-AE32-C2E156944351}"/>
              </a:ext>
            </a:extLst>
          </p:cNvPr>
          <p:cNvSpPr txBox="1">
            <a:spLocks/>
          </p:cNvSpPr>
          <p:nvPr/>
        </p:nvSpPr>
        <p:spPr>
          <a:xfrm>
            <a:off x="9777047" y="6212565"/>
            <a:ext cx="2414954" cy="61806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2000" b="1" dirty="0">
                <a:latin typeface="Calibri" panose="020F0502020204030204" pitchFamily="34" charset="0"/>
                <a:ea typeface="Calibri" panose="020F0502020204030204" pitchFamily="34" charset="0"/>
                <a:cs typeface="Calibri" panose="020F0502020204030204" pitchFamily="34" charset="0"/>
              </a:rPr>
              <a:t>معدل اعداد الطلبة الجدد في الجامعات التقليدية</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01415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9BEF34D-BF86-4B1E-9BE1-64B0738E01F4}"/>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graphicFrame>
        <p:nvGraphicFramePr>
          <p:cNvPr id="4" name="Table 3">
            <a:extLst>
              <a:ext uri="{FF2B5EF4-FFF2-40B4-BE49-F238E27FC236}">
                <a16:creationId xmlns:a16="http://schemas.microsoft.com/office/drawing/2014/main" id="{B04BAE7B-BE4A-4413-ADE5-A4282CDE83C3}"/>
              </a:ext>
            </a:extLst>
          </p:cNvPr>
          <p:cNvGraphicFramePr>
            <a:graphicFrameLocks noGrp="1"/>
          </p:cNvGraphicFramePr>
          <p:nvPr>
            <p:extLst>
              <p:ext uri="{D42A27DB-BD31-4B8C-83A1-F6EECF244321}">
                <p14:modId xmlns:p14="http://schemas.microsoft.com/office/powerpoint/2010/main" val="3761580611"/>
              </p:ext>
            </p:extLst>
          </p:nvPr>
        </p:nvGraphicFramePr>
        <p:xfrm>
          <a:off x="787400" y="1466348"/>
          <a:ext cx="10617200" cy="4893733"/>
        </p:xfrm>
        <a:graphic>
          <a:graphicData uri="http://schemas.openxmlformats.org/drawingml/2006/table">
            <a:tbl>
              <a:tblPr firstRow="1" bandRow="1">
                <a:tableStyleId>{5940675A-B579-460E-94D1-54222C63F5DA}</a:tableStyleId>
              </a:tblPr>
              <a:tblGrid>
                <a:gridCol w="1295579">
                  <a:extLst>
                    <a:ext uri="{9D8B030D-6E8A-4147-A177-3AD203B41FA5}">
                      <a16:colId xmlns:a16="http://schemas.microsoft.com/office/drawing/2014/main" val="3513960657"/>
                    </a:ext>
                  </a:extLst>
                </a:gridCol>
                <a:gridCol w="1039427">
                  <a:extLst>
                    <a:ext uri="{9D8B030D-6E8A-4147-A177-3AD203B41FA5}">
                      <a16:colId xmlns:a16="http://schemas.microsoft.com/office/drawing/2014/main" val="1653467876"/>
                    </a:ext>
                  </a:extLst>
                </a:gridCol>
                <a:gridCol w="1803656">
                  <a:extLst>
                    <a:ext uri="{9D8B030D-6E8A-4147-A177-3AD203B41FA5}">
                      <a16:colId xmlns:a16="http://schemas.microsoft.com/office/drawing/2014/main" val="3679917056"/>
                    </a:ext>
                  </a:extLst>
                </a:gridCol>
                <a:gridCol w="1432494">
                  <a:extLst>
                    <a:ext uri="{9D8B030D-6E8A-4147-A177-3AD203B41FA5}">
                      <a16:colId xmlns:a16="http://schemas.microsoft.com/office/drawing/2014/main" val="4281619023"/>
                    </a:ext>
                  </a:extLst>
                </a:gridCol>
                <a:gridCol w="817814">
                  <a:extLst>
                    <a:ext uri="{9D8B030D-6E8A-4147-A177-3AD203B41FA5}">
                      <a16:colId xmlns:a16="http://schemas.microsoft.com/office/drawing/2014/main" val="3822195487"/>
                    </a:ext>
                  </a:extLst>
                </a:gridCol>
                <a:gridCol w="858150">
                  <a:extLst>
                    <a:ext uri="{9D8B030D-6E8A-4147-A177-3AD203B41FA5}">
                      <a16:colId xmlns:a16="http://schemas.microsoft.com/office/drawing/2014/main" val="3118706554"/>
                    </a:ext>
                  </a:extLst>
                </a:gridCol>
                <a:gridCol w="1688067">
                  <a:extLst>
                    <a:ext uri="{9D8B030D-6E8A-4147-A177-3AD203B41FA5}">
                      <a16:colId xmlns:a16="http://schemas.microsoft.com/office/drawing/2014/main" val="3887475962"/>
                    </a:ext>
                  </a:extLst>
                </a:gridCol>
                <a:gridCol w="1682013">
                  <a:extLst>
                    <a:ext uri="{9D8B030D-6E8A-4147-A177-3AD203B41FA5}">
                      <a16:colId xmlns:a16="http://schemas.microsoft.com/office/drawing/2014/main" val="1384341634"/>
                    </a:ext>
                  </a:extLst>
                </a:gridCol>
              </a:tblGrid>
              <a:tr h="439886">
                <a:tc gridSpan="2">
                  <a:txBody>
                    <a:bodyPr/>
                    <a:lstStyle/>
                    <a:p>
                      <a:pPr algn="ctr" rtl="1"/>
                      <a:r>
                        <a:rPr lang="ar-EG" sz="2000" dirty="0">
                          <a:solidFill>
                            <a:schemeClr val="bg1"/>
                          </a:solidFill>
                          <a:cs typeface="+mn-cs"/>
                        </a:rPr>
                        <a:t>مكمل 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pPr algn="ctr" rtl="1"/>
                      <a:endParaRPr lang="en-US" sz="1400" dirty="0">
                        <a:cs typeface="+mn-cs"/>
                      </a:endParaRPr>
                    </a:p>
                  </a:txBody>
                  <a:tcPr>
                    <a:solidFill>
                      <a:schemeClr val="accent2">
                        <a:lumMod val="40000"/>
                        <a:lumOff val="60000"/>
                      </a:schemeClr>
                    </a:solidFill>
                  </a:tcPr>
                </a:tc>
                <a:tc gridSpan="5">
                  <a:txBody>
                    <a:bodyPr/>
                    <a:lstStyle/>
                    <a:p>
                      <a:pPr algn="ctr" rtl="1"/>
                      <a:r>
                        <a:rPr lang="ar-EG" sz="2000" dirty="0">
                          <a:solidFill>
                            <a:schemeClr val="bg1"/>
                          </a:solidFill>
                          <a:cs typeface="+mn-cs"/>
                        </a:rPr>
                        <a:t>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endParaRPr lang="en-US"/>
                    </a:p>
                  </a:txBody>
                  <a:tcPr/>
                </a:tc>
                <a:tc hMerge="1">
                  <a:txBody>
                    <a:bodyPr/>
                    <a:lstStyle/>
                    <a:p>
                      <a:pPr algn="ctr" rtl="1"/>
                      <a:endParaRPr lang="en-US" sz="1400" dirty="0">
                        <a:cs typeface="+mn-cs"/>
                      </a:endParaRPr>
                    </a:p>
                  </a:txBody>
                  <a:tcPr>
                    <a:solidFill>
                      <a:schemeClr val="accent2">
                        <a:lumMod val="40000"/>
                        <a:lumOff val="60000"/>
                      </a:schemeClr>
                    </a:solidFill>
                  </a:tcPr>
                </a:tc>
                <a:tc hMerge="1">
                  <a:txBody>
                    <a:bodyPr/>
                    <a:lstStyle/>
                    <a:p>
                      <a:endParaRPr lang="en-US"/>
                    </a:p>
                  </a:txBody>
                  <a:tcPr/>
                </a:tc>
                <a:tc hMerge="1">
                  <a:txBody>
                    <a:bodyPr/>
                    <a:lstStyle/>
                    <a:p>
                      <a:pPr algn="ctr" rtl="1"/>
                      <a:endParaRPr lang="en-US" sz="1400" dirty="0">
                        <a:cs typeface="+mn-cs"/>
                      </a:endParaRPr>
                    </a:p>
                  </a:txBody>
                  <a:tcPr>
                    <a:solidFill>
                      <a:schemeClr val="accent2">
                        <a:lumMod val="40000"/>
                        <a:lumOff val="60000"/>
                      </a:schemeClr>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EG" sz="2000" dirty="0">
                          <a:solidFill>
                            <a:schemeClr val="bg1"/>
                          </a:solidFill>
                          <a:cs typeface="+mn-cs"/>
                        </a:rPr>
                        <a:t>غير 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439886">
                <a:tc gridSpan="2">
                  <a:txBody>
                    <a:bodyPr/>
                    <a:lstStyle/>
                    <a:p>
                      <a:pPr algn="ctr" rtl="1" fontAlgn="b"/>
                      <a:r>
                        <a:rPr lang="en-US" sz="2000" b="0" i="0" u="none" strike="noStrike" dirty="0">
                          <a:solidFill>
                            <a:srgbClr val="000000"/>
                          </a:solidFill>
                          <a:effectLst/>
                          <a:latin typeface="Calibri" panose="020F0502020204030204" pitchFamily="34" charset="0"/>
                        </a:rPr>
                        <a:t>7,388</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r" fontAlgn="b"/>
                      <a:endParaRPr lang="en-US" sz="1400" b="0" i="0" u="none" strike="noStrike">
                        <a:solidFill>
                          <a:srgbClr val="000000"/>
                        </a:solidFill>
                        <a:effectLst/>
                        <a:latin typeface="Calibri" panose="020F0502020204030204" pitchFamily="34" charset="0"/>
                      </a:endParaRPr>
                    </a:p>
                  </a:txBody>
                  <a:tcPr marL="9525" marR="9525" marT="9525" marB="0" anchor="b"/>
                </a:tc>
                <a:tc gridSpan="5">
                  <a:txBody>
                    <a:bodyPr/>
                    <a:lstStyle/>
                    <a:p>
                      <a:pPr algn="ctr" rtl="1" fontAlgn="b"/>
                      <a:r>
                        <a:rPr lang="en-US" sz="2000" b="0" i="0" u="none" strike="noStrike" dirty="0">
                          <a:solidFill>
                            <a:srgbClr val="000000"/>
                          </a:solidFill>
                          <a:effectLst/>
                          <a:latin typeface="Calibri" panose="020F0502020204030204" pitchFamily="34" charset="0"/>
                        </a:rPr>
                        <a:t>39,585</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pPr algn="ctr" rtl="1"/>
                      <a:endParaRPr lang="en-US" sz="1400" b="0" dirty="0">
                        <a:cs typeface="+mn-cs"/>
                      </a:endParaRPr>
                    </a:p>
                  </a:txBody>
                  <a:tcPr>
                    <a:noFill/>
                  </a:tcPr>
                </a:tc>
                <a:tc hMerge="1">
                  <a:txBody>
                    <a:bodyPr/>
                    <a:lstStyle/>
                    <a:p>
                      <a:endParaRPr lang="en-US"/>
                    </a:p>
                  </a:txBody>
                  <a:tcPr/>
                </a:tc>
                <a:tc hMerge="1">
                  <a:txBody>
                    <a:bodyPr/>
                    <a:lstStyle/>
                    <a:p>
                      <a:pPr algn="ctr" rtl="1"/>
                      <a:endParaRPr lang="en-US" sz="1400" dirty="0">
                        <a:cs typeface="+mn-cs"/>
                      </a:endParaRPr>
                    </a:p>
                  </a:txBody>
                  <a:tcPr>
                    <a:noFill/>
                  </a:tcPr>
                </a:tc>
                <a:tc>
                  <a:txBody>
                    <a:bodyPr/>
                    <a:lstStyle/>
                    <a:p>
                      <a:pPr algn="ctr" rtl="1"/>
                      <a:r>
                        <a:rPr lang="en-US" sz="2000" b="0" i="0" u="none" strike="noStrike" dirty="0">
                          <a:solidFill>
                            <a:srgbClr val="000000"/>
                          </a:solidFill>
                          <a:effectLst/>
                          <a:latin typeface="Calibri" panose="020F0502020204030204" pitchFamily="34" charset="0"/>
                        </a:rPr>
                        <a:t>16,966</a:t>
                      </a:r>
                      <a:endParaRPr lang="en-US"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1142359943"/>
                  </a:ext>
                </a:extLst>
              </a:tr>
              <a:tr h="348948">
                <a:tc gridSpan="7">
                  <a:txBody>
                    <a:bodyPr/>
                    <a:lstStyle/>
                    <a:p>
                      <a:pPr algn="ctr" rtl="1" fontAlgn="b"/>
                      <a:r>
                        <a:rPr lang="en-US" sz="2000" b="0" i="0" u="none" strike="noStrike" dirty="0">
                          <a:solidFill>
                            <a:srgbClr val="000000"/>
                          </a:solidFill>
                          <a:effectLst/>
                          <a:latin typeface="Calibri" panose="020F0502020204030204" pitchFamily="34" charset="0"/>
                          <a:cs typeface="+mn-cs"/>
                        </a:rPr>
                        <a:t>46,973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rtl="1"/>
                      <a:endParaRPr lang="en-US" sz="1400" dirty="0">
                        <a:cs typeface="+mn-cs"/>
                      </a:endParaRPr>
                    </a:p>
                  </a:txBody>
                  <a:tcPr>
                    <a:lnB w="12700" cap="flat" cmpd="sng" algn="ctr">
                      <a:solidFill>
                        <a:schemeClr val="tx1"/>
                      </a:solidFill>
                      <a:prstDash val="solid"/>
                      <a:round/>
                      <a:headEnd type="none" w="med" len="med"/>
                      <a:tailEnd type="none" w="med" len="med"/>
                    </a:lnB>
                    <a:noFill/>
                  </a:tcPr>
                </a:tc>
                <a:tc rowSpan="8">
                  <a:txBody>
                    <a:bodyPr/>
                    <a:lstStyle/>
                    <a:p>
                      <a:pPr algn="ctr" rtl="1"/>
                      <a:endParaRPr lang="en-US"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78424506"/>
                  </a:ext>
                </a:extLst>
              </a:tr>
              <a:tr h="778261">
                <a:tc>
                  <a:txBody>
                    <a:bodyPr/>
                    <a:lstStyle/>
                    <a:p>
                      <a:pPr algn="ctr" rtl="1" fontAlgn="b"/>
                      <a:r>
                        <a:rPr lang="ar-EG" sz="2000" b="0" i="0" u="none" strike="noStrike" dirty="0">
                          <a:solidFill>
                            <a:srgbClr val="000000"/>
                          </a:solidFill>
                          <a:effectLst/>
                          <a:latin typeface="Calibri" panose="020F0502020204030204" pitchFamily="34" charset="0"/>
                          <a:cs typeface="+mn-cs"/>
                        </a:rPr>
                        <a:t>سياق اخر</a:t>
                      </a:r>
                    </a:p>
                    <a:p>
                      <a:pPr algn="ctr" rtl="1" fontAlgn="b"/>
                      <a:r>
                        <a:rPr lang="en-US" sz="2000" b="0" i="0" u="none" strike="noStrike" dirty="0">
                          <a:solidFill>
                            <a:srgbClr val="000000"/>
                          </a:solidFill>
                          <a:effectLst/>
                          <a:latin typeface="Calibri" panose="020F0502020204030204" pitchFamily="34" charset="0"/>
                          <a:cs typeface="+mn-cs"/>
                        </a:rPr>
                        <a:t>9</a:t>
                      </a:r>
                      <a:r>
                        <a:rPr lang="ar-EG" sz="2000" b="0" i="0" u="none" strike="noStrike" dirty="0">
                          <a:solidFill>
                            <a:srgbClr val="000000"/>
                          </a:solidFill>
                          <a:effectLst/>
                          <a:latin typeface="Calibri" panose="020F0502020204030204" pitchFamily="34" charset="0"/>
                          <a:cs typeface="+mn-cs"/>
                        </a:rPr>
                        <a:t>%</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r>
                        <a:rPr lang="ar-EG" sz="2000" b="0" i="0" u="none" strike="noStrike" dirty="0">
                          <a:solidFill>
                            <a:srgbClr val="000000"/>
                          </a:solidFill>
                          <a:effectLst/>
                          <a:latin typeface="Calibri" panose="020F0502020204030204" pitchFamily="34" charset="0"/>
                        </a:rPr>
                        <a:t>الخارج</a:t>
                      </a:r>
                    </a:p>
                    <a:p>
                      <a:pPr algn="ctr" fontAlgn="b"/>
                      <a:r>
                        <a:rPr lang="en-US" sz="2000" b="0" i="0" u="none" strike="noStrike" dirty="0">
                          <a:solidFill>
                            <a:srgbClr val="000000"/>
                          </a:solidFill>
                          <a:effectLst/>
                          <a:latin typeface="Calibri" panose="020F0502020204030204" pitchFamily="34" charset="0"/>
                        </a:rPr>
                        <a:t>10</a:t>
                      </a:r>
                      <a:r>
                        <a:rPr lang="ar-EG" sz="2000" b="0" i="0" u="none" strike="noStrike" dirty="0">
                          <a:solidFill>
                            <a:srgbClr val="000000"/>
                          </a:solidFill>
                          <a:effectLst/>
                          <a:latin typeface="Calibri" panose="020F0502020204030204" pitchFamily="34" charset="0"/>
                        </a:rPr>
                        <a:t>%</a:t>
                      </a:r>
                      <a:endParaRPr lang="en-US" sz="2000" b="0"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gridSpan="5">
                  <a:txBody>
                    <a:bodyPr/>
                    <a:lstStyle/>
                    <a:p>
                      <a:pPr algn="ctr" rtl="1" fontAlgn="b"/>
                      <a:r>
                        <a:rPr lang="ar-EG" sz="2000" b="0" i="0" u="none" strike="noStrike" dirty="0">
                          <a:solidFill>
                            <a:srgbClr val="000000"/>
                          </a:solidFill>
                          <a:effectLst/>
                          <a:latin typeface="Calibri" panose="020F0502020204030204" pitchFamily="34" charset="0"/>
                          <a:cs typeface="+mn-cs"/>
                        </a:rPr>
                        <a:t>مناطق الضفة الغربية</a:t>
                      </a:r>
                    </a:p>
                    <a:p>
                      <a:pPr algn="ctr" rtl="1" fontAlgn="b"/>
                      <a:r>
                        <a:rPr lang="en-US" sz="2000" b="0" i="0" u="none" strike="noStrike" dirty="0">
                          <a:solidFill>
                            <a:srgbClr val="000000"/>
                          </a:solidFill>
                          <a:effectLst/>
                          <a:latin typeface="Calibri" panose="020F0502020204030204" pitchFamily="34" charset="0"/>
                          <a:cs typeface="+mn-cs"/>
                        </a:rPr>
                        <a:t>81</a:t>
                      </a:r>
                      <a:r>
                        <a:rPr lang="ar-EG" sz="2000" b="0" i="0" u="none" strike="noStrike" dirty="0">
                          <a:solidFill>
                            <a:srgbClr val="000000"/>
                          </a:solidFill>
                          <a:effectLst/>
                          <a:latin typeface="Calibri" panose="020F0502020204030204" pitchFamily="34" charset="0"/>
                          <a:cs typeface="+mn-cs"/>
                        </a:rPr>
                        <a:t>%</a:t>
                      </a:r>
                      <a:endParaRPr lang="en-US" sz="2000" b="0" i="0" u="none" strike="noStrike" dirty="0">
                        <a:solidFill>
                          <a:srgbClr val="000000"/>
                        </a:solidFill>
                        <a:effectLst/>
                        <a:latin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pPr algn="ctr" rtl="1"/>
                      <a:endParaRPr lang="en-US" sz="1400" dirty="0">
                        <a:cs typeface="+mn-cs"/>
                      </a:endParaRPr>
                    </a:p>
                  </a:txBody>
                  <a:tcPr>
                    <a:noFill/>
                  </a:tcPr>
                </a:tc>
                <a:tc hMerge="1">
                  <a:txBody>
                    <a:bodyPr/>
                    <a:lstStyle/>
                    <a:p>
                      <a:endParaRPr lang="en-US"/>
                    </a:p>
                  </a:txBody>
                  <a:tcPr/>
                </a:tc>
                <a:tc h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511334169"/>
                  </a:ext>
                </a:extLst>
              </a:tr>
              <a:tr h="439886">
                <a:tc>
                  <a:txBody>
                    <a:bodyPr/>
                    <a:lstStyle/>
                    <a:p>
                      <a:pPr algn="ctr" rtl="1" fontAlgn="b"/>
                      <a:r>
                        <a:rPr lang="en-US" sz="2000" b="0" i="0" u="none" strike="noStrike" dirty="0">
                          <a:solidFill>
                            <a:srgbClr val="000000"/>
                          </a:solidFill>
                          <a:effectLst/>
                          <a:latin typeface="Calibri" panose="020F0502020204030204" pitchFamily="34" charset="0"/>
                          <a:cs typeface="+mn-cs"/>
                        </a:rPr>
                        <a:t>4,227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2000" b="0" i="0" u="none" strike="noStrike" dirty="0">
                          <a:solidFill>
                            <a:srgbClr val="000000"/>
                          </a:solidFill>
                          <a:effectLst/>
                          <a:latin typeface="Calibri" panose="020F0502020204030204" pitchFamily="34" charset="0"/>
                        </a:rPr>
                        <a:t>4,697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fontAlgn="b"/>
                      <a:r>
                        <a:rPr lang="en-US" sz="2000" b="0" i="0" u="none" strike="noStrike" dirty="0">
                          <a:solidFill>
                            <a:srgbClr val="000000"/>
                          </a:solidFill>
                          <a:effectLst/>
                          <a:latin typeface="Calibri" panose="020F0502020204030204" pitchFamily="34" charset="0"/>
                          <a:cs typeface="+mn-cs"/>
                        </a:rPr>
                        <a:t>38,048</a:t>
                      </a:r>
                      <a:endParaRPr lang="en-US" sz="2000" b="0" i="0" u="none" strike="noStrike" dirty="0">
                        <a:solidFill>
                          <a:srgbClr val="000000"/>
                        </a:solidFill>
                        <a:effectLst/>
                        <a:latin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gridSpan="2">
                  <a:txBody>
                    <a:bodyPr/>
                    <a:lstStyle/>
                    <a:p>
                      <a:pPr algn="ctr" rtl="1"/>
                      <a:r>
                        <a:rPr lang="ar-EG" sz="2000" dirty="0">
                          <a:cs typeface="+mn-cs"/>
                        </a:rPr>
                        <a:t>مناطق الساحل</a:t>
                      </a:r>
                      <a:r>
                        <a:rPr lang="ar-EG" sz="2000" b="0" i="0" u="none" strike="noStrike" dirty="0">
                          <a:solidFill>
                            <a:srgbClr val="000000"/>
                          </a:solidFill>
                          <a:effectLst/>
                          <a:latin typeface="Calibri" panose="020F0502020204030204" pitchFamily="34" charset="0"/>
                          <a:cs typeface="+mn-cs"/>
                        </a:rPr>
                        <a:t> 7%</a:t>
                      </a:r>
                      <a:endParaRPr lang="ar-EG"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hMerge="1">
                  <a:txBody>
                    <a:bodyPr/>
                    <a:lstStyle/>
                    <a:p>
                      <a:pPr algn="ctr" rtl="1"/>
                      <a:r>
                        <a:rPr lang="ar-EG" sz="1400" dirty="0">
                          <a:cs typeface="+mn-cs"/>
                        </a:rPr>
                        <a:t>مناطق الساحل</a:t>
                      </a:r>
                    </a:p>
                    <a:p>
                      <a:pPr algn="ctr" rtl="1"/>
                      <a:r>
                        <a:rPr lang="ar-EG" sz="1400" dirty="0">
                          <a:cs typeface="+mn-cs"/>
                        </a:rPr>
                        <a:t>7%</a:t>
                      </a:r>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312961279"/>
                  </a:ext>
                </a:extLst>
              </a:tr>
              <a:tr h="439886">
                <a:tc rowSpan="5" gridSpan="2">
                  <a:txBody>
                    <a:bodyPr/>
                    <a:lstStyle/>
                    <a:p>
                      <a:pPr algn="ctr" rtl="1" fontAlgn="b"/>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5" hMerge="1">
                  <a:txBody>
                    <a:bodyPr/>
                    <a:lstStyle/>
                    <a:p>
                      <a:pPr algn="ctr" fontAlgn="b"/>
                      <a:r>
                        <a:rPr lang="en-US" sz="1400" b="0" i="0" u="none" strike="noStrike" dirty="0">
                          <a:solidFill>
                            <a:srgbClr val="000000"/>
                          </a:solidFill>
                          <a:effectLst/>
                          <a:latin typeface="Calibri" panose="020F0502020204030204" pitchFamily="34" charset="0"/>
                        </a:rPr>
                        <a:t>5,189</a:t>
                      </a:r>
                    </a:p>
                  </a:txBody>
                  <a:tcPr marL="9525" marR="9525" marT="9525" marB="0" anchor="b"/>
                </a:tc>
                <a:tc gridSpan="3">
                  <a:txBody>
                    <a:bodyPr/>
                    <a:lstStyle/>
                    <a:p>
                      <a:pPr algn="ctr" fontAlgn="b"/>
                      <a:endParaRPr lang="en-US" sz="2000" b="0" i="0" u="none" strike="noStrike" dirty="0">
                        <a:solidFill>
                          <a:srgbClr val="000000"/>
                        </a:solidFill>
                        <a:effectLst/>
                        <a:latin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dirty="0"/>
                    </a:p>
                  </a:txBody>
                  <a:tcPr/>
                </a:tc>
                <a:tc gridSpan="2">
                  <a:txBody>
                    <a:bodyPr/>
                    <a:lstStyle/>
                    <a:p>
                      <a:pPr algn="ctr" fontAlgn="b"/>
                      <a:r>
                        <a:rPr lang="en-US" sz="2000" dirty="0">
                          <a:cs typeface="+mn-cs"/>
                        </a:rPr>
                        <a:t>2,663</a:t>
                      </a:r>
                      <a:endParaRPr lang="en-US" sz="2000" b="0" i="0" u="none" strike="noStrike" dirty="0">
                        <a:solidFill>
                          <a:srgbClr val="000000"/>
                        </a:solidFill>
                        <a:effectLst/>
                        <a:latin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rtl="1"/>
                      <a:r>
                        <a:rPr lang="en-US" sz="1400" dirty="0">
                          <a:cs typeface="+mn-cs"/>
                        </a:rPr>
                        <a:t>3,672</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497861183"/>
                  </a:ext>
                </a:extLst>
              </a:tr>
              <a:tr h="439886">
                <a:tc gridSpan="2" vMerge="1">
                  <a:txBody>
                    <a:bodyPr/>
                    <a:lstStyle/>
                    <a:p>
                      <a:pPr algn="ctr" rtl="1" fontAlgn="b"/>
                      <a:r>
                        <a:rPr lang="en-US" sz="1400" b="0" i="0" u="none" strike="noStrike" dirty="0">
                          <a:solidFill>
                            <a:srgbClr val="000000"/>
                          </a:solidFill>
                          <a:effectLst/>
                          <a:latin typeface="Calibri" panose="020F0502020204030204" pitchFamily="34" charset="0"/>
                        </a:rPr>
                        <a:t>5,189</a:t>
                      </a:r>
                      <a:endParaRPr lang="en-US" sz="1400" b="0" i="0" u="none" strike="noStrike" dirty="0">
                        <a:solidFill>
                          <a:srgbClr val="000000"/>
                        </a:solidFill>
                        <a:effectLst/>
                        <a:latin typeface="Calibri" panose="020F0502020204030204" pitchFamily="34" charset="0"/>
                        <a:cs typeface="+mn-cs"/>
                      </a:endParaRPr>
                    </a:p>
                  </a:txBody>
                  <a:tcPr marL="9525" marR="9525" marT="9525" marB="0" anchor="b">
                    <a:lnB w="12700" cap="flat" cmpd="sng" algn="ctr">
                      <a:solidFill>
                        <a:schemeClr val="tx1"/>
                      </a:solidFill>
                      <a:prstDash val="solid"/>
                      <a:round/>
                      <a:headEnd type="none" w="med" len="med"/>
                      <a:tailEnd type="none" w="med" len="med"/>
                    </a:lnB>
                  </a:tcPr>
                </a:tc>
                <a:tc hMerge="1" vMerge="1">
                  <a:txBody>
                    <a:bodyPr/>
                    <a:lstStyle/>
                    <a:p>
                      <a:pPr algn="ctr" fontAlgn="b"/>
                      <a:endParaRPr lang="en-US" sz="1400" b="0" i="0" u="none" strike="noStrike" dirty="0">
                        <a:solidFill>
                          <a:srgbClr val="000000"/>
                        </a:solidFill>
                        <a:effectLst/>
                        <a:latin typeface="Calibri" panose="020F0502020204030204" pitchFamily="34" charset="0"/>
                      </a:endParaRPr>
                    </a:p>
                  </a:txBody>
                  <a:tcPr marL="9525" marR="9525" marT="9525" marB="0" anchor="b"/>
                </a:tc>
                <a:tc gridSpan="5">
                  <a:txBody>
                    <a:bodyPr/>
                    <a:lstStyle/>
                    <a:p>
                      <a:pPr algn="ctr" rtl="1" fontAlgn="b"/>
                      <a:r>
                        <a:rPr lang="ar-EG" sz="2000" b="0" i="0" u="none" strike="noStrike" dirty="0">
                          <a:solidFill>
                            <a:srgbClr val="000000"/>
                          </a:solidFill>
                          <a:effectLst/>
                          <a:latin typeface="Calibri" panose="020F0502020204030204" pitchFamily="34" charset="0"/>
                          <a:cs typeface="+mn-cs"/>
                        </a:rPr>
                        <a:t>جامعات الضفة الغربية</a:t>
                      </a:r>
                      <a:endParaRPr lang="en-US" sz="2000" b="0" i="0" u="none" strike="noStrike" dirty="0">
                        <a:solidFill>
                          <a:srgbClr val="000000"/>
                        </a:solidFill>
                        <a:effectLst/>
                        <a:latin typeface="Calibri" panose="020F0502020204030204" pitchFamily="34" charset="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endParaRPr lang="en-US"/>
                    </a:p>
                  </a:txBody>
                  <a:tcPr/>
                </a:tc>
                <a:tc hMerge="1">
                  <a:txBody>
                    <a:bodyPr/>
                    <a:lstStyle/>
                    <a:p>
                      <a:endParaRPr lang="en-US"/>
                    </a:p>
                  </a:txBody>
                  <a:tcPr>
                    <a:lnT w="12700" cap="flat" cmpd="sng" algn="ctr">
                      <a:solidFill>
                        <a:schemeClr val="tx1"/>
                      </a:solidFill>
                      <a:prstDash val="solid"/>
                      <a:round/>
                      <a:headEnd type="none" w="med" len="med"/>
                      <a:tailEnd type="none" w="med" len="med"/>
                    </a:lnT>
                  </a:tcPr>
                </a:tc>
                <a:tc h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110412084"/>
                  </a:ext>
                </a:extLst>
              </a:tr>
              <a:tr h="439886">
                <a:tc gridSpan="2"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hMerge="1" vMerge="1">
                  <a:txBody>
                    <a:bodyPr/>
                    <a:lstStyle/>
                    <a:p>
                      <a:pPr algn="ctr" fontAlgn="b"/>
                      <a:endParaRPr lang="en-US" sz="1400" b="0" i="0" u="none" strike="noStrike" dirty="0">
                        <a:solidFill>
                          <a:srgbClr val="000000"/>
                        </a:solidFill>
                        <a:effectLst/>
                        <a:latin typeface="Calibri" panose="020F0502020204030204" pitchFamily="34" charset="0"/>
                      </a:endParaRPr>
                    </a:p>
                  </a:txBody>
                  <a:tcPr marL="9525" marR="9525" marT="9525" marB="0" anchor="b"/>
                </a:tc>
                <a:tc gridSpan="5">
                  <a:txBody>
                    <a:bodyPr/>
                    <a:lstStyle/>
                    <a:p>
                      <a:pPr algn="ctr"/>
                      <a:r>
                        <a:rPr lang="en-US" sz="2000" b="0" i="0" u="none" strike="noStrike" dirty="0">
                          <a:solidFill>
                            <a:srgbClr val="000000"/>
                          </a:solidFill>
                          <a:effectLst/>
                          <a:latin typeface="Calibri" panose="020F0502020204030204" pitchFamily="34" charset="0"/>
                          <a:cs typeface="+mn-cs"/>
                        </a:rPr>
                        <a:t>38048</a:t>
                      </a:r>
                      <a:endParaRPr lang="en-US" sz="20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lnT w="12700" cap="flat" cmpd="sng" algn="ctr">
                      <a:solidFill>
                        <a:schemeClr val="tx1"/>
                      </a:solidFill>
                      <a:prstDash val="solid"/>
                      <a:round/>
                      <a:headEnd type="none" w="med" len="med"/>
                      <a:tailEnd type="none" w="med" len="med"/>
                    </a:lnT>
                  </a:tcPr>
                </a:tc>
                <a:tc vMerge="1">
                  <a:txBody>
                    <a:bodyPr/>
                    <a:lstStyle/>
                    <a:p>
                      <a:endParaRPr lang="en-US"/>
                    </a:p>
                  </a:txBody>
                  <a:tcPr/>
                </a:tc>
                <a:extLst>
                  <a:ext uri="{0D108BD9-81ED-4DB2-BD59-A6C34878D82A}">
                    <a16:rowId xmlns:a16="http://schemas.microsoft.com/office/drawing/2014/main" val="4069066689"/>
                  </a:ext>
                </a:extLst>
              </a:tr>
              <a:tr h="687322">
                <a:tc gridSpan="2"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hMerge="1"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a:txBody>
                    <a:bodyPr/>
                    <a:lstStyle/>
                    <a:p>
                      <a:pPr algn="ctr"/>
                      <a:r>
                        <a:rPr lang="ar-EG" sz="2000" b="0" i="0" u="none" strike="noStrike" dirty="0">
                          <a:solidFill>
                            <a:srgbClr val="000000"/>
                          </a:solidFill>
                          <a:effectLst/>
                          <a:latin typeface="Calibri" panose="020F0502020204030204" pitchFamily="34" charset="0"/>
                          <a:cs typeface="+mn-cs"/>
                        </a:rPr>
                        <a:t>التعليم المفتوح</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29%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2000" b="0" i="0" u="none" strike="noStrike" dirty="0">
                          <a:solidFill>
                            <a:srgbClr val="000000"/>
                          </a:solidFill>
                          <a:effectLst/>
                          <a:latin typeface="Calibri" panose="020F0502020204030204" pitchFamily="34" charset="0"/>
                          <a:cs typeface="+mn-cs"/>
                        </a:rPr>
                        <a:t>كليات مجتمع</a:t>
                      </a:r>
                    </a:p>
                    <a:p>
                      <a:pPr marL="0" marR="0" lvl="0" indent="0" algn="ctr" defTabSz="914400" rtl="1" eaLnBrk="1" fontAlgn="b"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gridSpan="2">
                  <a:txBody>
                    <a:bodyPr/>
                    <a:lstStyle/>
                    <a:p>
                      <a:pPr algn="ctr" rtl="1" fontAlgn="b"/>
                      <a:r>
                        <a:rPr lang="ar-EG" sz="2000" b="0" i="0" u="none" strike="noStrike" dirty="0">
                          <a:solidFill>
                            <a:srgbClr val="000000"/>
                          </a:solidFill>
                          <a:effectLst/>
                          <a:latin typeface="Calibri" panose="020F0502020204030204" pitchFamily="34" charset="0"/>
                          <a:cs typeface="+mn-cs"/>
                        </a:rPr>
                        <a:t>كليات جامعية</a:t>
                      </a:r>
                    </a:p>
                    <a:p>
                      <a:pPr marL="0" marR="0" lvl="0" indent="0" algn="ctr" defTabSz="914400" rtl="1" eaLnBrk="1" fontAlgn="b"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a:txBody>
                    <a:bodyPr/>
                    <a:lstStyle/>
                    <a:p>
                      <a:pPr algn="ctr" rtl="1"/>
                      <a:r>
                        <a:rPr lang="ar-EG" sz="2000" b="0" i="0" u="none" strike="noStrike" dirty="0">
                          <a:solidFill>
                            <a:srgbClr val="000000"/>
                          </a:solidFill>
                          <a:effectLst/>
                          <a:latin typeface="Calibri" panose="020F0502020204030204" pitchFamily="34" charset="0"/>
                          <a:cs typeface="+mn-cs"/>
                        </a:rPr>
                        <a:t>جامعات تقليدية</a:t>
                      </a:r>
                    </a:p>
                    <a:p>
                      <a:pPr marL="0" marR="0" lvl="0" indent="0" algn="ctr" defTabSz="914400" rtl="1"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59%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v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solidFill>
                      <a:schemeClr val="accent2">
                        <a:lumMod val="40000"/>
                        <a:lumOff val="60000"/>
                      </a:schemeClr>
                    </a:solidFill>
                  </a:tcPr>
                </a:tc>
                <a:extLst>
                  <a:ext uri="{0D108BD9-81ED-4DB2-BD59-A6C34878D82A}">
                    <a16:rowId xmlns:a16="http://schemas.microsoft.com/office/drawing/2014/main" val="2871345161"/>
                  </a:ext>
                </a:extLst>
              </a:tr>
              <a:tr h="439886">
                <a:tc gridSpan="2" vMerge="1">
                  <a:txBody>
                    <a:bodyPr/>
                    <a:lstStyle/>
                    <a:p>
                      <a:endParaRPr lang="en-US"/>
                    </a:p>
                  </a:txBody>
                  <a:tcPr/>
                </a:tc>
                <a:tc hMerge="1" vMerge="1">
                  <a:txBody>
                    <a:bodyPr/>
                    <a:lstStyle/>
                    <a:p>
                      <a:endParaRPr lang="en-US"/>
                    </a:p>
                  </a:txBody>
                  <a:tcPr/>
                </a:tc>
                <a:tc>
                  <a:txBody>
                    <a:bodyPr/>
                    <a:lstStyle/>
                    <a:p>
                      <a:pPr algn="ctr"/>
                      <a:r>
                        <a:rPr lang="en-US" sz="2000" dirty="0"/>
                        <a:t>11,033</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en-US" sz="2000" b="0" i="0" u="none" strike="noStrike" dirty="0">
                          <a:solidFill>
                            <a:srgbClr val="000000"/>
                          </a:solidFill>
                          <a:effectLst/>
                          <a:latin typeface="Calibri" panose="020F0502020204030204" pitchFamily="34" charset="0"/>
                          <a:cs typeface="+mn-cs"/>
                        </a:rPr>
                        <a:t>3,043</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rtl="1" fontAlgn="b"/>
                      <a:r>
                        <a:rPr lang="en-US" sz="2000" b="0" i="0" u="none" strike="noStrike" dirty="0">
                          <a:solidFill>
                            <a:srgbClr val="000000"/>
                          </a:solidFill>
                          <a:effectLst/>
                          <a:latin typeface="Calibri" panose="020F0502020204030204" pitchFamily="34" charset="0"/>
                          <a:cs typeface="+mn-cs"/>
                        </a:rPr>
                        <a:t>15,21</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a:noFill/>
                  </a:tcPr>
                </a:tc>
                <a:tc>
                  <a:txBody>
                    <a:bodyPr/>
                    <a:lstStyle/>
                    <a:p>
                      <a:pPr algn="ctr" rtl="1"/>
                      <a:r>
                        <a:rPr lang="en-US" sz="2000" dirty="0">
                          <a:cs typeface="+mn-cs"/>
                        </a:rPr>
                        <a:t>24,019</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endParaRPr lang="en-US"/>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90048134"/>
                  </a:ext>
                </a:extLst>
              </a:tr>
            </a:tbl>
          </a:graphicData>
        </a:graphic>
      </p:graphicFrame>
      <p:sp>
        <p:nvSpPr>
          <p:cNvPr id="7" name="Rectangle 6">
            <a:extLst>
              <a:ext uri="{FF2B5EF4-FFF2-40B4-BE49-F238E27FC236}">
                <a16:creationId xmlns:a16="http://schemas.microsoft.com/office/drawing/2014/main" id="{0DB4C69C-4C5D-40C2-8BC0-17E74B8D6C12}"/>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933D2531-F4DE-4323-966E-F8F9A12D4037}"/>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26B916E7-489B-471F-8511-219F1B5091F6}"/>
              </a:ext>
            </a:extLst>
          </p:cNvPr>
          <p:cNvSpPr/>
          <p:nvPr/>
        </p:nvSpPr>
        <p:spPr>
          <a:xfrm>
            <a:off x="9368287" y="698811"/>
            <a:ext cx="273909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0" name="Title 1">
            <a:extLst>
              <a:ext uri="{FF2B5EF4-FFF2-40B4-BE49-F238E27FC236}">
                <a16:creationId xmlns:a16="http://schemas.microsoft.com/office/drawing/2014/main" id="{8492CC17-E11C-4B63-BE26-37EE3E55238C}"/>
              </a:ext>
            </a:extLst>
          </p:cNvPr>
          <p:cNvSpPr txBox="1">
            <a:spLocks/>
          </p:cNvSpPr>
          <p:nvPr/>
        </p:nvSpPr>
        <p:spPr>
          <a:xfrm>
            <a:off x="9463177" y="698810"/>
            <a:ext cx="264420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سنة 2030</a:t>
            </a:r>
          </a:p>
          <a:p>
            <a:pPr algn="r"/>
            <a:r>
              <a:rPr lang="ar-EG" sz="2000" b="1" dirty="0">
                <a:latin typeface="Calibri" panose="020F0502020204030204" pitchFamily="34" charset="0"/>
                <a:ea typeface="Calibri" panose="020F0502020204030204" pitchFamily="34" charset="0"/>
                <a:cs typeface="Calibri" panose="020F0502020204030204" pitchFamily="34" charset="0"/>
              </a:rPr>
              <a:t> قبل رجوع النازحين</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2" name="Arrow: Down 11">
            <a:extLst>
              <a:ext uri="{FF2B5EF4-FFF2-40B4-BE49-F238E27FC236}">
                <a16:creationId xmlns:a16="http://schemas.microsoft.com/office/drawing/2014/main" id="{A1D4107C-5644-4F0E-A976-3A8F6E3B0CEB}"/>
              </a:ext>
            </a:extLst>
          </p:cNvPr>
          <p:cNvSpPr/>
          <p:nvPr/>
        </p:nvSpPr>
        <p:spPr>
          <a:xfrm>
            <a:off x="8044148" y="4352193"/>
            <a:ext cx="641839" cy="923192"/>
          </a:xfrm>
          <a:prstGeom prst="downArrow">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6938BBE-FCBD-4144-8BEB-E3104CC2D7D5}"/>
              </a:ext>
            </a:extLst>
          </p:cNvPr>
          <p:cNvSpPr/>
          <p:nvPr/>
        </p:nvSpPr>
        <p:spPr>
          <a:xfrm>
            <a:off x="8044146" y="6365132"/>
            <a:ext cx="1626038"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7" name="Title 1">
            <a:extLst>
              <a:ext uri="{FF2B5EF4-FFF2-40B4-BE49-F238E27FC236}">
                <a16:creationId xmlns:a16="http://schemas.microsoft.com/office/drawing/2014/main" id="{118837FD-830D-43BF-9F2E-99B04F53DA7D}"/>
              </a:ext>
            </a:extLst>
          </p:cNvPr>
          <p:cNvSpPr txBox="1">
            <a:spLocks/>
          </p:cNvSpPr>
          <p:nvPr/>
        </p:nvSpPr>
        <p:spPr>
          <a:xfrm>
            <a:off x="8225065" y="6381825"/>
            <a:ext cx="1309515" cy="309035"/>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b="1" dirty="0">
                <a:latin typeface="Calibri" panose="020F0502020204030204" pitchFamily="34" charset="0"/>
                <a:ea typeface="Calibri" panose="020F0502020204030204" pitchFamily="34" charset="0"/>
                <a:cs typeface="Calibri" panose="020F0502020204030204" pitchFamily="34" charset="0"/>
              </a:rPr>
              <a:t>24,769</a:t>
            </a:r>
          </a:p>
        </p:txBody>
      </p:sp>
      <p:sp>
        <p:nvSpPr>
          <p:cNvPr id="18" name="Rectangle 17">
            <a:extLst>
              <a:ext uri="{FF2B5EF4-FFF2-40B4-BE49-F238E27FC236}">
                <a16:creationId xmlns:a16="http://schemas.microsoft.com/office/drawing/2014/main" id="{CFE1E970-7529-43D5-B7A1-BB465729E9B7}"/>
              </a:ext>
            </a:extLst>
          </p:cNvPr>
          <p:cNvSpPr/>
          <p:nvPr/>
        </p:nvSpPr>
        <p:spPr>
          <a:xfrm>
            <a:off x="9715499" y="6381825"/>
            <a:ext cx="2476502" cy="462492"/>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9" name="Title 1">
            <a:extLst>
              <a:ext uri="{FF2B5EF4-FFF2-40B4-BE49-F238E27FC236}">
                <a16:creationId xmlns:a16="http://schemas.microsoft.com/office/drawing/2014/main" id="{BB4C95FC-7349-4423-878C-1659A5D667D4}"/>
              </a:ext>
            </a:extLst>
          </p:cNvPr>
          <p:cNvSpPr txBox="1">
            <a:spLocks/>
          </p:cNvSpPr>
          <p:nvPr/>
        </p:nvSpPr>
        <p:spPr>
          <a:xfrm>
            <a:off x="9715499" y="6438022"/>
            <a:ext cx="2476502" cy="47228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1800" b="1" dirty="0">
                <a:latin typeface="Calibri" panose="020F0502020204030204" pitchFamily="34" charset="0"/>
                <a:ea typeface="Calibri" panose="020F0502020204030204" pitchFamily="34" charset="0"/>
                <a:cs typeface="Calibri" panose="020F0502020204030204" pitchFamily="34" charset="0"/>
              </a:rPr>
              <a:t>معدل اعداد الطلبة الجدد في الجامعات التقليدية</a:t>
            </a:r>
            <a:endParaRPr lang="en-US" sz="18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4769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1F3F358-F5DC-48BC-B766-8E9794BA4FC8}"/>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sp>
        <p:nvSpPr>
          <p:cNvPr id="5" name="Rectangle 4">
            <a:extLst>
              <a:ext uri="{FF2B5EF4-FFF2-40B4-BE49-F238E27FC236}">
                <a16:creationId xmlns:a16="http://schemas.microsoft.com/office/drawing/2014/main" id="{399E8C9F-1D99-4DAB-9652-54F82A07EF9D}"/>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7" name="Title 1">
            <a:extLst>
              <a:ext uri="{FF2B5EF4-FFF2-40B4-BE49-F238E27FC236}">
                <a16:creationId xmlns:a16="http://schemas.microsoft.com/office/drawing/2014/main" id="{DDB1C75A-20C3-44D5-BCDC-D249A2E32495}"/>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06E603E5-6FF9-4298-B36E-36D434AD3F12}"/>
              </a:ext>
            </a:extLst>
          </p:cNvPr>
          <p:cNvSpPr/>
          <p:nvPr/>
        </p:nvSpPr>
        <p:spPr>
          <a:xfrm>
            <a:off x="9368287" y="698811"/>
            <a:ext cx="273909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313937F3-01D4-458D-ADED-A217F74F4BB2}"/>
              </a:ext>
            </a:extLst>
          </p:cNvPr>
          <p:cNvSpPr txBox="1">
            <a:spLocks/>
          </p:cNvSpPr>
          <p:nvPr/>
        </p:nvSpPr>
        <p:spPr>
          <a:xfrm>
            <a:off x="9463177" y="698810"/>
            <a:ext cx="264420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سنة 2040</a:t>
            </a:r>
          </a:p>
          <a:p>
            <a:pPr algn="r"/>
            <a:r>
              <a:rPr lang="ar-EG" sz="2000" b="1" dirty="0">
                <a:latin typeface="Calibri" panose="020F0502020204030204" pitchFamily="34" charset="0"/>
                <a:ea typeface="Calibri" panose="020F0502020204030204" pitchFamily="34" charset="0"/>
                <a:cs typeface="Calibri" panose="020F0502020204030204" pitchFamily="34" charset="0"/>
              </a:rPr>
              <a:t> فترة رجوع النازحين</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12" name="Table 11">
            <a:extLst>
              <a:ext uri="{FF2B5EF4-FFF2-40B4-BE49-F238E27FC236}">
                <a16:creationId xmlns:a16="http://schemas.microsoft.com/office/drawing/2014/main" id="{656500D8-B74F-4048-91A7-F6D23B1F140B}"/>
              </a:ext>
            </a:extLst>
          </p:cNvPr>
          <p:cNvGraphicFramePr>
            <a:graphicFrameLocks noGrp="1"/>
          </p:cNvGraphicFramePr>
          <p:nvPr>
            <p:extLst>
              <p:ext uri="{D42A27DB-BD31-4B8C-83A1-F6EECF244321}">
                <p14:modId xmlns:p14="http://schemas.microsoft.com/office/powerpoint/2010/main" val="3828779054"/>
              </p:ext>
            </p:extLst>
          </p:nvPr>
        </p:nvGraphicFramePr>
        <p:xfrm>
          <a:off x="787399" y="1466347"/>
          <a:ext cx="10617198" cy="4893732"/>
        </p:xfrm>
        <a:graphic>
          <a:graphicData uri="http://schemas.openxmlformats.org/drawingml/2006/table">
            <a:tbl>
              <a:tblPr firstRow="1" bandRow="1">
                <a:tableStyleId>{5940675A-B579-460E-94D1-54222C63F5DA}</a:tableStyleId>
              </a:tblPr>
              <a:tblGrid>
                <a:gridCol w="1295578">
                  <a:extLst>
                    <a:ext uri="{9D8B030D-6E8A-4147-A177-3AD203B41FA5}">
                      <a16:colId xmlns:a16="http://schemas.microsoft.com/office/drawing/2014/main" val="3513960657"/>
                    </a:ext>
                  </a:extLst>
                </a:gridCol>
                <a:gridCol w="1039427">
                  <a:extLst>
                    <a:ext uri="{9D8B030D-6E8A-4147-A177-3AD203B41FA5}">
                      <a16:colId xmlns:a16="http://schemas.microsoft.com/office/drawing/2014/main" val="1653467876"/>
                    </a:ext>
                  </a:extLst>
                </a:gridCol>
                <a:gridCol w="1803655">
                  <a:extLst>
                    <a:ext uri="{9D8B030D-6E8A-4147-A177-3AD203B41FA5}">
                      <a16:colId xmlns:a16="http://schemas.microsoft.com/office/drawing/2014/main" val="3679917056"/>
                    </a:ext>
                  </a:extLst>
                </a:gridCol>
                <a:gridCol w="1432494">
                  <a:extLst>
                    <a:ext uri="{9D8B030D-6E8A-4147-A177-3AD203B41FA5}">
                      <a16:colId xmlns:a16="http://schemas.microsoft.com/office/drawing/2014/main" val="4281619023"/>
                    </a:ext>
                  </a:extLst>
                </a:gridCol>
                <a:gridCol w="817814">
                  <a:extLst>
                    <a:ext uri="{9D8B030D-6E8A-4147-A177-3AD203B41FA5}">
                      <a16:colId xmlns:a16="http://schemas.microsoft.com/office/drawing/2014/main" val="3822195487"/>
                    </a:ext>
                  </a:extLst>
                </a:gridCol>
                <a:gridCol w="858151">
                  <a:extLst>
                    <a:ext uri="{9D8B030D-6E8A-4147-A177-3AD203B41FA5}">
                      <a16:colId xmlns:a16="http://schemas.microsoft.com/office/drawing/2014/main" val="3118706554"/>
                    </a:ext>
                  </a:extLst>
                </a:gridCol>
                <a:gridCol w="1688067">
                  <a:extLst>
                    <a:ext uri="{9D8B030D-6E8A-4147-A177-3AD203B41FA5}">
                      <a16:colId xmlns:a16="http://schemas.microsoft.com/office/drawing/2014/main" val="3887475962"/>
                    </a:ext>
                  </a:extLst>
                </a:gridCol>
                <a:gridCol w="1682012">
                  <a:extLst>
                    <a:ext uri="{9D8B030D-6E8A-4147-A177-3AD203B41FA5}">
                      <a16:colId xmlns:a16="http://schemas.microsoft.com/office/drawing/2014/main" val="1384341634"/>
                    </a:ext>
                  </a:extLst>
                </a:gridCol>
              </a:tblGrid>
              <a:tr h="439886">
                <a:tc gridSpan="2">
                  <a:txBody>
                    <a:bodyPr/>
                    <a:lstStyle/>
                    <a:p>
                      <a:pPr algn="ctr" rtl="1"/>
                      <a:r>
                        <a:rPr lang="ar-EG" sz="2000" dirty="0">
                          <a:solidFill>
                            <a:schemeClr val="bg1"/>
                          </a:solidFill>
                          <a:cs typeface="+mn-cs"/>
                        </a:rPr>
                        <a:t>مكمل 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pPr algn="ctr" rtl="1"/>
                      <a:endParaRPr lang="en-US" sz="1400" dirty="0">
                        <a:cs typeface="+mn-cs"/>
                      </a:endParaRPr>
                    </a:p>
                  </a:txBody>
                  <a:tcPr>
                    <a:solidFill>
                      <a:schemeClr val="accent2">
                        <a:lumMod val="40000"/>
                        <a:lumOff val="60000"/>
                      </a:schemeClr>
                    </a:solidFill>
                  </a:tcPr>
                </a:tc>
                <a:tc gridSpan="5">
                  <a:txBody>
                    <a:bodyPr/>
                    <a:lstStyle/>
                    <a:p>
                      <a:pPr algn="ctr" rtl="1"/>
                      <a:r>
                        <a:rPr lang="ar-EG" sz="2000" dirty="0">
                          <a:solidFill>
                            <a:schemeClr val="bg1"/>
                          </a:solidFill>
                          <a:cs typeface="+mn-cs"/>
                        </a:rPr>
                        <a:t>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endParaRPr lang="en-US"/>
                    </a:p>
                  </a:txBody>
                  <a:tcPr/>
                </a:tc>
                <a:tc hMerge="1">
                  <a:txBody>
                    <a:bodyPr/>
                    <a:lstStyle/>
                    <a:p>
                      <a:pPr algn="ctr" rtl="1"/>
                      <a:endParaRPr lang="en-US" sz="1400" dirty="0">
                        <a:cs typeface="+mn-cs"/>
                      </a:endParaRPr>
                    </a:p>
                  </a:txBody>
                  <a:tcPr>
                    <a:solidFill>
                      <a:schemeClr val="accent2">
                        <a:lumMod val="40000"/>
                        <a:lumOff val="60000"/>
                      </a:schemeClr>
                    </a:solidFill>
                  </a:tcPr>
                </a:tc>
                <a:tc hMerge="1">
                  <a:txBody>
                    <a:bodyPr/>
                    <a:lstStyle/>
                    <a:p>
                      <a:endParaRPr lang="en-US"/>
                    </a:p>
                  </a:txBody>
                  <a:tcPr/>
                </a:tc>
                <a:tc hMerge="1">
                  <a:txBody>
                    <a:bodyPr/>
                    <a:lstStyle/>
                    <a:p>
                      <a:pPr algn="ctr" rtl="1"/>
                      <a:endParaRPr lang="en-US" sz="1400" dirty="0">
                        <a:cs typeface="+mn-cs"/>
                      </a:endParaRPr>
                    </a:p>
                  </a:txBody>
                  <a:tcPr>
                    <a:solidFill>
                      <a:schemeClr val="accent2">
                        <a:lumMod val="40000"/>
                        <a:lumOff val="60000"/>
                      </a:schemeClr>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EG" sz="2000" dirty="0">
                          <a:solidFill>
                            <a:schemeClr val="bg1"/>
                          </a:solidFill>
                          <a:cs typeface="+mn-cs"/>
                        </a:rPr>
                        <a:t>غير 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439886">
                <a:tc gridSpan="2">
                  <a:txBody>
                    <a:bodyPr/>
                    <a:lstStyle/>
                    <a:p>
                      <a:pPr algn="ctr" rtl="1" fontAlgn="b"/>
                      <a:r>
                        <a:rPr lang="en-US" sz="2000" b="0" i="0" u="none" strike="noStrike" dirty="0">
                          <a:solidFill>
                            <a:srgbClr val="000000"/>
                          </a:solidFill>
                          <a:effectLst/>
                          <a:latin typeface="Calibri" panose="020F0502020204030204" pitchFamily="34" charset="0"/>
                        </a:rPr>
                        <a:t>10,545</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r" fontAlgn="b"/>
                      <a:endParaRPr lang="en-US" sz="1400" b="0" i="0" u="none" strike="noStrike">
                        <a:solidFill>
                          <a:srgbClr val="000000"/>
                        </a:solidFill>
                        <a:effectLst/>
                        <a:latin typeface="Calibri" panose="020F0502020204030204" pitchFamily="34" charset="0"/>
                      </a:endParaRPr>
                    </a:p>
                  </a:txBody>
                  <a:tcPr marL="9525" marR="9525" marT="9525" marB="0" anchor="b"/>
                </a:tc>
                <a:tc gridSpan="5">
                  <a:txBody>
                    <a:bodyPr/>
                    <a:lstStyle/>
                    <a:p>
                      <a:pPr algn="ctr" rtl="1" fontAlgn="b"/>
                      <a:r>
                        <a:rPr lang="en-US" sz="2000" b="0" i="0" u="none" strike="noStrike" dirty="0">
                          <a:solidFill>
                            <a:srgbClr val="000000"/>
                          </a:solidFill>
                          <a:effectLst/>
                          <a:latin typeface="Calibri" panose="020F0502020204030204" pitchFamily="34" charset="0"/>
                        </a:rPr>
                        <a:t>56,498</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pPr algn="ctr" rtl="1"/>
                      <a:endParaRPr lang="en-US" sz="1400" b="0" dirty="0">
                        <a:cs typeface="+mn-cs"/>
                      </a:endParaRPr>
                    </a:p>
                  </a:txBody>
                  <a:tcPr>
                    <a:noFill/>
                  </a:tcPr>
                </a:tc>
                <a:tc hMerge="1">
                  <a:txBody>
                    <a:bodyPr/>
                    <a:lstStyle/>
                    <a:p>
                      <a:endParaRPr lang="en-US"/>
                    </a:p>
                  </a:txBody>
                  <a:tcPr/>
                </a:tc>
                <a:tc hMerge="1">
                  <a:txBody>
                    <a:bodyPr/>
                    <a:lstStyle/>
                    <a:p>
                      <a:pPr algn="ctr" rtl="1"/>
                      <a:endParaRPr lang="en-US" sz="1400" dirty="0">
                        <a:cs typeface="+mn-cs"/>
                      </a:endParaRPr>
                    </a:p>
                  </a:txBody>
                  <a:tcPr>
                    <a:noFill/>
                  </a:tcPr>
                </a:tc>
                <a:tc>
                  <a:txBody>
                    <a:bodyPr/>
                    <a:lstStyle/>
                    <a:p>
                      <a:pPr algn="ctr" rtl="1"/>
                      <a:r>
                        <a:rPr lang="en-US" sz="2000" b="0" i="0" u="none" strike="noStrike" dirty="0">
                          <a:solidFill>
                            <a:srgbClr val="000000"/>
                          </a:solidFill>
                          <a:effectLst/>
                          <a:latin typeface="Calibri" panose="020F0502020204030204" pitchFamily="34" charset="0"/>
                        </a:rPr>
                        <a:t>24,214</a:t>
                      </a:r>
                      <a:endParaRPr lang="en-US"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1142359943"/>
                  </a:ext>
                </a:extLst>
              </a:tr>
              <a:tr h="348948">
                <a:tc gridSpan="7">
                  <a:txBody>
                    <a:bodyPr/>
                    <a:lstStyle/>
                    <a:p>
                      <a:pPr algn="ctr" rtl="1" fontAlgn="b"/>
                      <a:r>
                        <a:rPr lang="en-US" sz="2000" b="0" i="0" u="none" strike="noStrike" dirty="0">
                          <a:solidFill>
                            <a:srgbClr val="000000"/>
                          </a:solidFill>
                          <a:effectLst/>
                          <a:latin typeface="Calibri" panose="020F0502020204030204" pitchFamily="34" charset="0"/>
                          <a:cs typeface="+mn-cs"/>
                        </a:rPr>
                        <a:t>67,043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rtl="1"/>
                      <a:endParaRPr lang="en-US" sz="1400" dirty="0">
                        <a:cs typeface="+mn-cs"/>
                      </a:endParaRPr>
                    </a:p>
                  </a:txBody>
                  <a:tcPr>
                    <a:lnB w="12700" cap="flat" cmpd="sng" algn="ctr">
                      <a:solidFill>
                        <a:schemeClr val="tx1"/>
                      </a:solidFill>
                      <a:prstDash val="solid"/>
                      <a:round/>
                      <a:headEnd type="none" w="med" len="med"/>
                      <a:tailEnd type="none" w="med" len="med"/>
                    </a:lnB>
                    <a:noFill/>
                  </a:tcPr>
                </a:tc>
                <a:tc rowSpan="8">
                  <a:txBody>
                    <a:bodyPr/>
                    <a:lstStyle/>
                    <a:p>
                      <a:pPr algn="ctr" rtl="1"/>
                      <a:endParaRPr lang="en-US"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78424506"/>
                  </a:ext>
                </a:extLst>
              </a:tr>
              <a:tr h="778260">
                <a:tc>
                  <a:txBody>
                    <a:bodyPr/>
                    <a:lstStyle/>
                    <a:p>
                      <a:pPr algn="ctr" rtl="1" fontAlgn="b"/>
                      <a:r>
                        <a:rPr lang="ar-EG" sz="2000" b="0" i="0" u="none" strike="noStrike" dirty="0">
                          <a:solidFill>
                            <a:srgbClr val="000000"/>
                          </a:solidFill>
                          <a:effectLst/>
                          <a:latin typeface="Calibri" panose="020F0502020204030204" pitchFamily="34" charset="0"/>
                          <a:cs typeface="+mn-cs"/>
                        </a:rPr>
                        <a:t>سياق اخر</a:t>
                      </a:r>
                    </a:p>
                    <a:p>
                      <a:pPr algn="ctr" rtl="1" fontAlgn="b"/>
                      <a:r>
                        <a:rPr lang="en-US" sz="2000" b="0" i="0" u="none" strike="noStrike" dirty="0">
                          <a:solidFill>
                            <a:srgbClr val="000000"/>
                          </a:solidFill>
                          <a:effectLst/>
                          <a:latin typeface="Calibri" panose="020F0502020204030204" pitchFamily="34" charset="0"/>
                          <a:cs typeface="+mn-cs"/>
                        </a:rPr>
                        <a:t>9</a:t>
                      </a:r>
                      <a:r>
                        <a:rPr lang="ar-EG" sz="2000" b="0" i="0" u="none" strike="noStrike" dirty="0">
                          <a:solidFill>
                            <a:srgbClr val="000000"/>
                          </a:solidFill>
                          <a:effectLst/>
                          <a:latin typeface="Calibri" panose="020F0502020204030204" pitchFamily="34" charset="0"/>
                          <a:cs typeface="+mn-cs"/>
                        </a:rPr>
                        <a:t>%</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r>
                        <a:rPr lang="ar-EG" sz="2000" b="0" i="0" u="none" strike="noStrike" dirty="0">
                          <a:solidFill>
                            <a:srgbClr val="000000"/>
                          </a:solidFill>
                          <a:effectLst/>
                          <a:latin typeface="Calibri" panose="020F0502020204030204" pitchFamily="34" charset="0"/>
                        </a:rPr>
                        <a:t>الخارج</a:t>
                      </a:r>
                    </a:p>
                    <a:p>
                      <a:pPr algn="ctr" fontAlgn="b"/>
                      <a:r>
                        <a:rPr lang="en-US" sz="2000" b="0" i="0" u="none" strike="noStrike" dirty="0">
                          <a:solidFill>
                            <a:srgbClr val="000000"/>
                          </a:solidFill>
                          <a:effectLst/>
                          <a:latin typeface="Calibri" panose="020F0502020204030204" pitchFamily="34" charset="0"/>
                        </a:rPr>
                        <a:t>10</a:t>
                      </a:r>
                      <a:r>
                        <a:rPr lang="ar-EG" sz="2000" b="0" i="0" u="none" strike="noStrike" dirty="0">
                          <a:solidFill>
                            <a:srgbClr val="000000"/>
                          </a:solidFill>
                          <a:effectLst/>
                          <a:latin typeface="Calibri" panose="020F0502020204030204" pitchFamily="34" charset="0"/>
                        </a:rPr>
                        <a:t>%</a:t>
                      </a:r>
                      <a:endParaRPr lang="en-US" sz="2000" b="0"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gridSpan="5">
                  <a:txBody>
                    <a:bodyPr/>
                    <a:lstStyle/>
                    <a:p>
                      <a:pPr algn="ctr" rtl="1" fontAlgn="b"/>
                      <a:r>
                        <a:rPr lang="ar-EG" sz="2000" b="0" i="0" u="none" strike="noStrike" dirty="0">
                          <a:solidFill>
                            <a:srgbClr val="000000"/>
                          </a:solidFill>
                          <a:effectLst/>
                          <a:latin typeface="Calibri" panose="020F0502020204030204" pitchFamily="34" charset="0"/>
                          <a:cs typeface="+mn-cs"/>
                        </a:rPr>
                        <a:t>مناطق الضفة الغربية</a:t>
                      </a:r>
                    </a:p>
                    <a:p>
                      <a:pPr algn="ctr" rtl="1" fontAlgn="b"/>
                      <a:r>
                        <a:rPr lang="en-US" sz="2000" b="0" i="0" u="none" strike="noStrike" dirty="0">
                          <a:solidFill>
                            <a:srgbClr val="000000"/>
                          </a:solidFill>
                          <a:effectLst/>
                          <a:latin typeface="Calibri" panose="020F0502020204030204" pitchFamily="34" charset="0"/>
                          <a:cs typeface="+mn-cs"/>
                        </a:rPr>
                        <a:t>81</a:t>
                      </a:r>
                      <a:r>
                        <a:rPr lang="ar-EG" sz="2000" b="0" i="0" u="none" strike="noStrike" dirty="0">
                          <a:solidFill>
                            <a:srgbClr val="000000"/>
                          </a:solidFill>
                          <a:effectLst/>
                          <a:latin typeface="Calibri" panose="020F0502020204030204" pitchFamily="34" charset="0"/>
                          <a:cs typeface="+mn-cs"/>
                        </a:rPr>
                        <a:t>%</a:t>
                      </a:r>
                      <a:endParaRPr lang="en-US" sz="2000" b="0" i="0" u="none" strike="noStrike" dirty="0">
                        <a:solidFill>
                          <a:srgbClr val="000000"/>
                        </a:solidFill>
                        <a:effectLst/>
                        <a:latin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pPr algn="ctr" rtl="1"/>
                      <a:endParaRPr lang="en-US" sz="1400" dirty="0">
                        <a:cs typeface="+mn-cs"/>
                      </a:endParaRPr>
                    </a:p>
                  </a:txBody>
                  <a:tcPr>
                    <a:noFill/>
                  </a:tcPr>
                </a:tc>
                <a:tc hMerge="1">
                  <a:txBody>
                    <a:bodyPr/>
                    <a:lstStyle/>
                    <a:p>
                      <a:endParaRPr lang="en-US"/>
                    </a:p>
                  </a:txBody>
                  <a:tcPr/>
                </a:tc>
                <a:tc h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511334169"/>
                  </a:ext>
                </a:extLst>
              </a:tr>
              <a:tr h="439886">
                <a:tc>
                  <a:txBody>
                    <a:bodyPr/>
                    <a:lstStyle/>
                    <a:p>
                      <a:pPr algn="ctr" rtl="1" fontAlgn="b"/>
                      <a:r>
                        <a:rPr lang="en-US" sz="2000" b="0" i="0" u="none" strike="noStrike" dirty="0">
                          <a:solidFill>
                            <a:srgbClr val="000000"/>
                          </a:solidFill>
                          <a:effectLst/>
                          <a:latin typeface="Calibri" panose="020F0502020204030204" pitchFamily="34" charset="0"/>
                          <a:cs typeface="+mn-cs"/>
                        </a:rPr>
                        <a:t>6,033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2000" b="0" i="0" u="none" strike="noStrike" dirty="0">
                          <a:solidFill>
                            <a:srgbClr val="000000"/>
                          </a:solidFill>
                          <a:effectLst/>
                          <a:latin typeface="Calibri" panose="020F0502020204030204" pitchFamily="34" charset="0"/>
                        </a:rPr>
                        <a:t>6,704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fontAlgn="b"/>
                      <a:r>
                        <a:rPr lang="en-US" sz="2000" b="0" i="0" u="none" strike="noStrike" dirty="0">
                          <a:solidFill>
                            <a:srgbClr val="000000"/>
                          </a:solidFill>
                          <a:effectLst/>
                          <a:latin typeface="Calibri" panose="020F0502020204030204" pitchFamily="34" charset="0"/>
                        </a:rPr>
                        <a:t>54,304</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gridSpan="2">
                  <a:txBody>
                    <a:bodyPr/>
                    <a:lstStyle/>
                    <a:p>
                      <a:pPr algn="ctr" rtl="1"/>
                      <a:r>
                        <a:rPr lang="ar-EG" sz="2000" dirty="0">
                          <a:cs typeface="+mn-cs"/>
                        </a:rPr>
                        <a:t>مناطق الساحل</a:t>
                      </a:r>
                      <a:r>
                        <a:rPr lang="ar-EG" sz="2000" b="0" i="0" u="none" strike="noStrike" dirty="0">
                          <a:solidFill>
                            <a:srgbClr val="000000"/>
                          </a:solidFill>
                          <a:effectLst/>
                          <a:latin typeface="Calibri" panose="020F0502020204030204" pitchFamily="34" charset="0"/>
                          <a:cs typeface="+mn-cs"/>
                        </a:rPr>
                        <a:t> 7%</a:t>
                      </a:r>
                      <a:endParaRPr lang="ar-EG"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hMerge="1">
                  <a:txBody>
                    <a:bodyPr/>
                    <a:lstStyle/>
                    <a:p>
                      <a:pPr algn="ctr" rtl="1"/>
                      <a:r>
                        <a:rPr lang="ar-EG" sz="1400" dirty="0">
                          <a:cs typeface="+mn-cs"/>
                        </a:rPr>
                        <a:t>مناطق الساحل</a:t>
                      </a:r>
                    </a:p>
                    <a:p>
                      <a:pPr algn="ctr" rtl="1"/>
                      <a:r>
                        <a:rPr lang="ar-EG" sz="1400" dirty="0">
                          <a:cs typeface="+mn-cs"/>
                        </a:rPr>
                        <a:t>7%</a:t>
                      </a:r>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312961279"/>
                  </a:ext>
                </a:extLst>
              </a:tr>
              <a:tr h="439886">
                <a:tc rowSpan="5" gridSpan="2">
                  <a:txBody>
                    <a:bodyPr/>
                    <a:lstStyle/>
                    <a:p>
                      <a:pPr algn="ctr" rtl="1" fontAlgn="b"/>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5" hMerge="1">
                  <a:txBody>
                    <a:bodyPr/>
                    <a:lstStyle/>
                    <a:p>
                      <a:pPr algn="ctr" fontAlgn="b"/>
                      <a:r>
                        <a:rPr lang="en-US" sz="1400" b="0" i="0" u="none" strike="noStrike" dirty="0">
                          <a:solidFill>
                            <a:srgbClr val="000000"/>
                          </a:solidFill>
                          <a:effectLst/>
                          <a:latin typeface="Calibri" panose="020F0502020204030204" pitchFamily="34" charset="0"/>
                        </a:rPr>
                        <a:t>5,189</a:t>
                      </a:r>
                    </a:p>
                  </a:txBody>
                  <a:tcPr marL="9525" marR="9525" marT="9525" marB="0" anchor="b"/>
                </a:tc>
                <a:tc gridSpan="3">
                  <a:txBody>
                    <a:bodyPr/>
                    <a:lstStyle/>
                    <a:p>
                      <a:pPr algn="ctr" fontAlgn="b"/>
                      <a:endParaRPr lang="en-US" sz="2000" b="0" i="0" u="none" strike="noStrike" dirty="0">
                        <a:solidFill>
                          <a:srgbClr val="000000"/>
                        </a:solidFill>
                        <a:effectLst/>
                        <a:latin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dirty="0"/>
                    </a:p>
                  </a:txBody>
                  <a:tcPr/>
                </a:tc>
                <a:tc gridSpan="2">
                  <a:txBody>
                    <a:bodyPr/>
                    <a:lstStyle/>
                    <a:p>
                      <a:pPr algn="ctr" fontAlgn="b"/>
                      <a:r>
                        <a:rPr lang="en-US" sz="2000" b="0" i="0" u="none" strike="noStrike" dirty="0">
                          <a:solidFill>
                            <a:srgbClr val="000000"/>
                          </a:solidFill>
                          <a:effectLst/>
                          <a:latin typeface="Calibri" panose="020F0502020204030204" pitchFamily="34" charset="0"/>
                        </a:rPr>
                        <a:t>2,242</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rtl="1"/>
                      <a:r>
                        <a:rPr lang="en-US" sz="1400" dirty="0">
                          <a:cs typeface="+mn-cs"/>
                        </a:rPr>
                        <a:t>3,672</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497861183"/>
                  </a:ext>
                </a:extLst>
              </a:tr>
              <a:tr h="439886">
                <a:tc gridSpan="2" vMerge="1">
                  <a:txBody>
                    <a:bodyPr/>
                    <a:lstStyle/>
                    <a:p>
                      <a:pPr algn="ctr" rtl="1" fontAlgn="b"/>
                      <a:r>
                        <a:rPr lang="en-US" sz="1400" b="0" i="0" u="none" strike="noStrike" dirty="0">
                          <a:solidFill>
                            <a:srgbClr val="000000"/>
                          </a:solidFill>
                          <a:effectLst/>
                          <a:latin typeface="Calibri" panose="020F0502020204030204" pitchFamily="34" charset="0"/>
                        </a:rPr>
                        <a:t>5,189</a:t>
                      </a:r>
                      <a:endParaRPr lang="en-US" sz="1400" b="0" i="0" u="none" strike="noStrike" dirty="0">
                        <a:solidFill>
                          <a:srgbClr val="000000"/>
                        </a:solidFill>
                        <a:effectLst/>
                        <a:latin typeface="Calibri" panose="020F0502020204030204" pitchFamily="34" charset="0"/>
                        <a:cs typeface="+mn-cs"/>
                      </a:endParaRPr>
                    </a:p>
                  </a:txBody>
                  <a:tcPr marL="9525" marR="9525" marT="9525" marB="0" anchor="b">
                    <a:lnB w="12700" cap="flat" cmpd="sng" algn="ctr">
                      <a:solidFill>
                        <a:schemeClr val="tx1"/>
                      </a:solidFill>
                      <a:prstDash val="solid"/>
                      <a:round/>
                      <a:headEnd type="none" w="med" len="med"/>
                      <a:tailEnd type="none" w="med" len="med"/>
                    </a:lnB>
                  </a:tcPr>
                </a:tc>
                <a:tc hMerge="1" vMerge="1">
                  <a:txBody>
                    <a:bodyPr/>
                    <a:lstStyle/>
                    <a:p>
                      <a:pPr algn="ctr" fontAlgn="b"/>
                      <a:endParaRPr lang="en-US" sz="1400" b="0" i="0" u="none" strike="noStrike" dirty="0">
                        <a:solidFill>
                          <a:srgbClr val="000000"/>
                        </a:solidFill>
                        <a:effectLst/>
                        <a:latin typeface="Calibri" panose="020F0502020204030204" pitchFamily="34" charset="0"/>
                      </a:endParaRPr>
                    </a:p>
                  </a:txBody>
                  <a:tcPr marL="9525" marR="9525" marT="9525" marB="0" anchor="b"/>
                </a:tc>
                <a:tc gridSpan="5">
                  <a:txBody>
                    <a:bodyPr/>
                    <a:lstStyle/>
                    <a:p>
                      <a:pPr algn="ctr" rtl="1" fontAlgn="b"/>
                      <a:r>
                        <a:rPr lang="ar-EG" sz="2000" b="0" i="0" u="none" strike="noStrike" dirty="0">
                          <a:solidFill>
                            <a:srgbClr val="000000"/>
                          </a:solidFill>
                          <a:effectLst/>
                          <a:latin typeface="Calibri" panose="020F0502020204030204" pitchFamily="34" charset="0"/>
                          <a:cs typeface="+mn-cs"/>
                        </a:rPr>
                        <a:t>جامعات الضفة الغربية</a:t>
                      </a:r>
                      <a:endParaRPr lang="en-US" sz="2000" b="0" i="0" u="none" strike="noStrike" dirty="0">
                        <a:solidFill>
                          <a:srgbClr val="000000"/>
                        </a:solidFill>
                        <a:effectLst/>
                        <a:latin typeface="Calibri" panose="020F0502020204030204" pitchFamily="34" charset="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endParaRPr lang="en-US"/>
                    </a:p>
                  </a:txBody>
                  <a:tcPr/>
                </a:tc>
                <a:tc hMerge="1">
                  <a:txBody>
                    <a:bodyPr/>
                    <a:lstStyle/>
                    <a:p>
                      <a:endParaRPr lang="en-US"/>
                    </a:p>
                  </a:txBody>
                  <a:tcPr>
                    <a:lnT w="12700" cap="flat" cmpd="sng" algn="ctr">
                      <a:solidFill>
                        <a:schemeClr val="tx1"/>
                      </a:solidFill>
                      <a:prstDash val="solid"/>
                      <a:round/>
                      <a:headEnd type="none" w="med" len="med"/>
                      <a:tailEnd type="none" w="med" len="med"/>
                    </a:lnT>
                  </a:tcPr>
                </a:tc>
                <a:tc h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110412084"/>
                  </a:ext>
                </a:extLst>
              </a:tr>
              <a:tr h="439886">
                <a:tc gridSpan="2"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hMerge="1" vMerge="1">
                  <a:txBody>
                    <a:bodyPr/>
                    <a:lstStyle/>
                    <a:p>
                      <a:pPr algn="ctr" fontAlgn="b"/>
                      <a:endParaRPr lang="en-US" sz="1400" b="0" i="0" u="none" strike="noStrike" dirty="0">
                        <a:solidFill>
                          <a:srgbClr val="000000"/>
                        </a:solidFill>
                        <a:effectLst/>
                        <a:latin typeface="Calibri" panose="020F0502020204030204" pitchFamily="34" charset="0"/>
                      </a:endParaRPr>
                    </a:p>
                  </a:txBody>
                  <a:tcPr marL="9525" marR="9525" marT="9525" marB="0" anchor="b"/>
                </a:tc>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54,304</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lnT w="12700" cap="flat" cmpd="sng" algn="ctr">
                      <a:solidFill>
                        <a:schemeClr val="tx1"/>
                      </a:solidFill>
                      <a:prstDash val="solid"/>
                      <a:round/>
                      <a:headEnd type="none" w="med" len="med"/>
                      <a:tailEnd type="none" w="med" len="med"/>
                    </a:lnT>
                  </a:tcPr>
                </a:tc>
                <a:tc vMerge="1">
                  <a:txBody>
                    <a:bodyPr/>
                    <a:lstStyle/>
                    <a:p>
                      <a:endParaRPr lang="en-US"/>
                    </a:p>
                  </a:txBody>
                  <a:tcPr/>
                </a:tc>
                <a:extLst>
                  <a:ext uri="{0D108BD9-81ED-4DB2-BD59-A6C34878D82A}">
                    <a16:rowId xmlns:a16="http://schemas.microsoft.com/office/drawing/2014/main" val="4069066689"/>
                  </a:ext>
                </a:extLst>
              </a:tr>
              <a:tr h="687322">
                <a:tc gridSpan="2"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hMerge="1"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a:txBody>
                    <a:bodyPr/>
                    <a:lstStyle/>
                    <a:p>
                      <a:pPr algn="ctr"/>
                      <a:r>
                        <a:rPr lang="ar-EG" sz="2000" b="0" i="0" u="none" strike="noStrike" dirty="0">
                          <a:solidFill>
                            <a:srgbClr val="000000"/>
                          </a:solidFill>
                          <a:effectLst/>
                          <a:latin typeface="Calibri" panose="020F0502020204030204" pitchFamily="34" charset="0"/>
                          <a:cs typeface="+mn-cs"/>
                        </a:rPr>
                        <a:t>التعليم المفتوح</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29%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2000" b="0" i="0" u="none" strike="noStrike" dirty="0">
                          <a:solidFill>
                            <a:srgbClr val="000000"/>
                          </a:solidFill>
                          <a:effectLst/>
                          <a:latin typeface="Calibri" panose="020F0502020204030204" pitchFamily="34" charset="0"/>
                          <a:cs typeface="+mn-cs"/>
                        </a:rPr>
                        <a:t>كليات مجتمع</a:t>
                      </a:r>
                    </a:p>
                    <a:p>
                      <a:pPr marL="0" marR="0" lvl="0" indent="0" algn="ctr" defTabSz="914400" rtl="1" eaLnBrk="1" fontAlgn="b"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gridSpan="2">
                  <a:txBody>
                    <a:bodyPr/>
                    <a:lstStyle/>
                    <a:p>
                      <a:pPr algn="ctr" rtl="1" fontAlgn="b"/>
                      <a:r>
                        <a:rPr lang="ar-EG" sz="2000" b="0" i="0" u="none" strike="noStrike" dirty="0">
                          <a:solidFill>
                            <a:srgbClr val="000000"/>
                          </a:solidFill>
                          <a:effectLst/>
                          <a:latin typeface="Calibri" panose="020F0502020204030204" pitchFamily="34" charset="0"/>
                          <a:cs typeface="+mn-cs"/>
                        </a:rPr>
                        <a:t>كليات جامعية</a:t>
                      </a:r>
                    </a:p>
                    <a:p>
                      <a:pPr marL="0" marR="0" lvl="0" indent="0" algn="ctr" defTabSz="914400" rtl="1" eaLnBrk="1" fontAlgn="b"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a:txBody>
                    <a:bodyPr/>
                    <a:lstStyle/>
                    <a:p>
                      <a:pPr algn="ctr" rtl="1"/>
                      <a:r>
                        <a:rPr lang="ar-EG" sz="2000" b="0" i="0" u="none" strike="noStrike" dirty="0">
                          <a:solidFill>
                            <a:srgbClr val="000000"/>
                          </a:solidFill>
                          <a:effectLst/>
                          <a:latin typeface="Calibri" panose="020F0502020204030204" pitchFamily="34" charset="0"/>
                          <a:cs typeface="+mn-cs"/>
                        </a:rPr>
                        <a:t>جامعات تقليدية</a:t>
                      </a:r>
                    </a:p>
                    <a:p>
                      <a:pPr marL="0" marR="0" lvl="0" indent="0" algn="ctr" defTabSz="914400" rtl="1"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59%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v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solidFill>
                      <a:schemeClr val="accent2">
                        <a:lumMod val="40000"/>
                        <a:lumOff val="60000"/>
                      </a:schemeClr>
                    </a:solidFill>
                  </a:tcPr>
                </a:tc>
                <a:extLst>
                  <a:ext uri="{0D108BD9-81ED-4DB2-BD59-A6C34878D82A}">
                    <a16:rowId xmlns:a16="http://schemas.microsoft.com/office/drawing/2014/main" val="2871345161"/>
                  </a:ext>
                </a:extLst>
              </a:tr>
              <a:tr h="439886">
                <a:tc gridSpan="2" vMerge="1">
                  <a:txBody>
                    <a:bodyPr/>
                    <a:lstStyle/>
                    <a:p>
                      <a:endParaRPr lang="en-US"/>
                    </a:p>
                  </a:txBody>
                  <a:tcPr/>
                </a:tc>
                <a:tc hMerge="1" vMerge="1">
                  <a:txBody>
                    <a:bodyPr/>
                    <a:lstStyle/>
                    <a:p>
                      <a:endParaRPr lang="en-US"/>
                    </a:p>
                  </a:txBody>
                  <a:tcPr/>
                </a:tc>
                <a:tc>
                  <a:txBody>
                    <a:bodyPr/>
                    <a:lstStyle/>
                    <a:p>
                      <a:r>
                        <a:rPr lang="en-US" sz="2000" dirty="0"/>
                        <a:t>15,748</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en-US" sz="2000" b="0" i="0" u="none" strike="noStrike" dirty="0">
                          <a:solidFill>
                            <a:srgbClr val="000000"/>
                          </a:solidFill>
                          <a:effectLst/>
                          <a:latin typeface="Calibri" panose="020F0502020204030204" pitchFamily="34" charset="0"/>
                          <a:cs typeface="+mn-cs"/>
                        </a:rPr>
                        <a:t>4,344</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rtl="1" fontAlgn="b"/>
                      <a:r>
                        <a:rPr lang="en-US" sz="2000" b="0" i="0" u="none" strike="noStrike" dirty="0">
                          <a:solidFill>
                            <a:srgbClr val="000000"/>
                          </a:solidFill>
                          <a:effectLst/>
                          <a:latin typeface="Calibri" panose="020F0502020204030204" pitchFamily="34" charset="0"/>
                          <a:cs typeface="+mn-cs"/>
                        </a:rPr>
                        <a:t>2,172</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a:noFill/>
                  </a:tcPr>
                </a:tc>
                <a:tc>
                  <a:txBody>
                    <a:bodyPr/>
                    <a:lstStyle/>
                    <a:p>
                      <a:pPr algn="ctr" rtl="1"/>
                      <a:r>
                        <a:rPr lang="en-US" sz="2000" dirty="0">
                          <a:cs typeface="+mn-cs"/>
                        </a:rPr>
                        <a:t>34,281</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endParaRPr lang="en-US"/>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90048134"/>
                  </a:ext>
                </a:extLst>
              </a:tr>
            </a:tbl>
          </a:graphicData>
        </a:graphic>
      </p:graphicFrame>
      <p:sp>
        <p:nvSpPr>
          <p:cNvPr id="11" name="Arrow: Down 10">
            <a:extLst>
              <a:ext uri="{FF2B5EF4-FFF2-40B4-BE49-F238E27FC236}">
                <a16:creationId xmlns:a16="http://schemas.microsoft.com/office/drawing/2014/main" id="{BB6D8B1A-6424-4D0A-8BE1-E76D6D1214B7}"/>
              </a:ext>
            </a:extLst>
          </p:cNvPr>
          <p:cNvSpPr/>
          <p:nvPr/>
        </p:nvSpPr>
        <p:spPr>
          <a:xfrm>
            <a:off x="8044148" y="4362953"/>
            <a:ext cx="641839" cy="923192"/>
          </a:xfrm>
          <a:prstGeom prst="downArrow">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5B5F6A4-2685-4654-822A-AD08898A9862}"/>
              </a:ext>
            </a:extLst>
          </p:cNvPr>
          <p:cNvSpPr/>
          <p:nvPr/>
        </p:nvSpPr>
        <p:spPr>
          <a:xfrm>
            <a:off x="8044146" y="6365132"/>
            <a:ext cx="1626038"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4" name="Title 1">
            <a:extLst>
              <a:ext uri="{FF2B5EF4-FFF2-40B4-BE49-F238E27FC236}">
                <a16:creationId xmlns:a16="http://schemas.microsoft.com/office/drawing/2014/main" id="{658C41AC-BB1E-41DC-B269-2F8BE12CB4FB}"/>
              </a:ext>
            </a:extLst>
          </p:cNvPr>
          <p:cNvSpPr txBox="1">
            <a:spLocks/>
          </p:cNvSpPr>
          <p:nvPr/>
        </p:nvSpPr>
        <p:spPr>
          <a:xfrm>
            <a:off x="8225065" y="6381825"/>
            <a:ext cx="1309515" cy="309035"/>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b="1" dirty="0">
                <a:latin typeface="Calibri" panose="020F0502020204030204" pitchFamily="34" charset="0"/>
                <a:ea typeface="Calibri" panose="020F0502020204030204" pitchFamily="34" charset="0"/>
                <a:cs typeface="Calibri" panose="020F0502020204030204" pitchFamily="34" charset="0"/>
              </a:rPr>
              <a:t>24,769</a:t>
            </a:r>
          </a:p>
        </p:txBody>
      </p:sp>
      <p:sp>
        <p:nvSpPr>
          <p:cNvPr id="15" name="Rectangle 14">
            <a:extLst>
              <a:ext uri="{FF2B5EF4-FFF2-40B4-BE49-F238E27FC236}">
                <a16:creationId xmlns:a16="http://schemas.microsoft.com/office/drawing/2014/main" id="{FDDABEF6-14A3-4555-B96A-7D761B1FC438}"/>
              </a:ext>
            </a:extLst>
          </p:cNvPr>
          <p:cNvSpPr/>
          <p:nvPr/>
        </p:nvSpPr>
        <p:spPr>
          <a:xfrm>
            <a:off x="9715499" y="6381825"/>
            <a:ext cx="2476502" cy="462492"/>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6" name="Title 1">
            <a:extLst>
              <a:ext uri="{FF2B5EF4-FFF2-40B4-BE49-F238E27FC236}">
                <a16:creationId xmlns:a16="http://schemas.microsoft.com/office/drawing/2014/main" id="{0838D97D-91D6-492E-96AB-39EC9A72BBC3}"/>
              </a:ext>
            </a:extLst>
          </p:cNvPr>
          <p:cNvSpPr txBox="1">
            <a:spLocks/>
          </p:cNvSpPr>
          <p:nvPr/>
        </p:nvSpPr>
        <p:spPr>
          <a:xfrm>
            <a:off x="9715499" y="6438022"/>
            <a:ext cx="2476502" cy="47228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1800" b="1" dirty="0">
                <a:latin typeface="Calibri" panose="020F0502020204030204" pitchFamily="34" charset="0"/>
                <a:ea typeface="Calibri" panose="020F0502020204030204" pitchFamily="34" charset="0"/>
                <a:cs typeface="Calibri" panose="020F0502020204030204" pitchFamily="34" charset="0"/>
              </a:rPr>
              <a:t>معدل اعداد الطلبة الجدد في الجامعات التقليدية</a:t>
            </a:r>
            <a:endParaRPr lang="en-US" sz="18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53113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8F8C80B-5C1B-4F75-B777-48899B4E8E51}"/>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sp>
        <p:nvSpPr>
          <p:cNvPr id="5" name="Rectangle 4">
            <a:extLst>
              <a:ext uri="{FF2B5EF4-FFF2-40B4-BE49-F238E27FC236}">
                <a16:creationId xmlns:a16="http://schemas.microsoft.com/office/drawing/2014/main" id="{58BB4787-AB1E-43F6-9CEB-B283A8001469}"/>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7" name="Title 1">
            <a:extLst>
              <a:ext uri="{FF2B5EF4-FFF2-40B4-BE49-F238E27FC236}">
                <a16:creationId xmlns:a16="http://schemas.microsoft.com/office/drawing/2014/main" id="{B9788DE1-DA13-49D3-86BE-221111CF981D}"/>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7F08CBFE-D10F-40CC-99BE-C55924AA5404}"/>
              </a:ext>
            </a:extLst>
          </p:cNvPr>
          <p:cNvSpPr/>
          <p:nvPr/>
        </p:nvSpPr>
        <p:spPr>
          <a:xfrm>
            <a:off x="9368287" y="698811"/>
            <a:ext cx="273909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2C096B5C-E94C-4326-8ECD-832646F0905F}"/>
              </a:ext>
            </a:extLst>
          </p:cNvPr>
          <p:cNvSpPr txBox="1">
            <a:spLocks/>
          </p:cNvSpPr>
          <p:nvPr/>
        </p:nvSpPr>
        <p:spPr>
          <a:xfrm>
            <a:off x="9463177" y="698810"/>
            <a:ext cx="264420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سنة 2050</a:t>
            </a:r>
          </a:p>
          <a:p>
            <a:pPr algn="r"/>
            <a:r>
              <a:rPr lang="ar-EG" sz="2000" b="1" dirty="0">
                <a:latin typeface="Calibri" panose="020F0502020204030204" pitchFamily="34" charset="0"/>
                <a:ea typeface="Calibri" panose="020F0502020204030204" pitchFamily="34" charset="0"/>
                <a:cs typeface="Calibri" panose="020F0502020204030204" pitchFamily="34" charset="0"/>
              </a:rPr>
              <a:t> فترة رجوع النازحين</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12" name="Table 11">
            <a:extLst>
              <a:ext uri="{FF2B5EF4-FFF2-40B4-BE49-F238E27FC236}">
                <a16:creationId xmlns:a16="http://schemas.microsoft.com/office/drawing/2014/main" id="{12F6C172-9679-47A4-9124-932374FACA00}"/>
              </a:ext>
            </a:extLst>
          </p:cNvPr>
          <p:cNvGraphicFramePr>
            <a:graphicFrameLocks noGrp="1"/>
          </p:cNvGraphicFramePr>
          <p:nvPr>
            <p:extLst>
              <p:ext uri="{D42A27DB-BD31-4B8C-83A1-F6EECF244321}">
                <p14:modId xmlns:p14="http://schemas.microsoft.com/office/powerpoint/2010/main" val="1134133774"/>
              </p:ext>
            </p:extLst>
          </p:nvPr>
        </p:nvGraphicFramePr>
        <p:xfrm>
          <a:off x="787399" y="1466346"/>
          <a:ext cx="10617198" cy="4893732"/>
        </p:xfrm>
        <a:graphic>
          <a:graphicData uri="http://schemas.openxmlformats.org/drawingml/2006/table">
            <a:tbl>
              <a:tblPr firstRow="1" bandRow="1">
                <a:tableStyleId>{5940675A-B579-460E-94D1-54222C63F5DA}</a:tableStyleId>
              </a:tblPr>
              <a:tblGrid>
                <a:gridCol w="1295579">
                  <a:extLst>
                    <a:ext uri="{9D8B030D-6E8A-4147-A177-3AD203B41FA5}">
                      <a16:colId xmlns:a16="http://schemas.microsoft.com/office/drawing/2014/main" val="3513960657"/>
                    </a:ext>
                  </a:extLst>
                </a:gridCol>
                <a:gridCol w="1039428">
                  <a:extLst>
                    <a:ext uri="{9D8B030D-6E8A-4147-A177-3AD203B41FA5}">
                      <a16:colId xmlns:a16="http://schemas.microsoft.com/office/drawing/2014/main" val="1653467876"/>
                    </a:ext>
                  </a:extLst>
                </a:gridCol>
                <a:gridCol w="1803655">
                  <a:extLst>
                    <a:ext uri="{9D8B030D-6E8A-4147-A177-3AD203B41FA5}">
                      <a16:colId xmlns:a16="http://schemas.microsoft.com/office/drawing/2014/main" val="3679917056"/>
                    </a:ext>
                  </a:extLst>
                </a:gridCol>
                <a:gridCol w="1432493">
                  <a:extLst>
                    <a:ext uri="{9D8B030D-6E8A-4147-A177-3AD203B41FA5}">
                      <a16:colId xmlns:a16="http://schemas.microsoft.com/office/drawing/2014/main" val="4281619023"/>
                    </a:ext>
                  </a:extLst>
                </a:gridCol>
                <a:gridCol w="817813">
                  <a:extLst>
                    <a:ext uri="{9D8B030D-6E8A-4147-A177-3AD203B41FA5}">
                      <a16:colId xmlns:a16="http://schemas.microsoft.com/office/drawing/2014/main" val="3822195487"/>
                    </a:ext>
                  </a:extLst>
                </a:gridCol>
                <a:gridCol w="858151">
                  <a:extLst>
                    <a:ext uri="{9D8B030D-6E8A-4147-A177-3AD203B41FA5}">
                      <a16:colId xmlns:a16="http://schemas.microsoft.com/office/drawing/2014/main" val="3118706554"/>
                    </a:ext>
                  </a:extLst>
                </a:gridCol>
                <a:gridCol w="1688067">
                  <a:extLst>
                    <a:ext uri="{9D8B030D-6E8A-4147-A177-3AD203B41FA5}">
                      <a16:colId xmlns:a16="http://schemas.microsoft.com/office/drawing/2014/main" val="3887475962"/>
                    </a:ext>
                  </a:extLst>
                </a:gridCol>
                <a:gridCol w="1682012">
                  <a:extLst>
                    <a:ext uri="{9D8B030D-6E8A-4147-A177-3AD203B41FA5}">
                      <a16:colId xmlns:a16="http://schemas.microsoft.com/office/drawing/2014/main" val="1384341634"/>
                    </a:ext>
                  </a:extLst>
                </a:gridCol>
              </a:tblGrid>
              <a:tr h="439886">
                <a:tc gridSpan="2">
                  <a:txBody>
                    <a:bodyPr/>
                    <a:lstStyle/>
                    <a:p>
                      <a:pPr algn="ctr" rtl="1"/>
                      <a:r>
                        <a:rPr lang="ar-EG" sz="2000" dirty="0">
                          <a:solidFill>
                            <a:schemeClr val="bg1"/>
                          </a:solidFill>
                          <a:cs typeface="+mn-cs"/>
                        </a:rPr>
                        <a:t>مكمل 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pPr algn="ctr" rtl="1"/>
                      <a:endParaRPr lang="en-US" sz="1400" dirty="0">
                        <a:cs typeface="+mn-cs"/>
                      </a:endParaRPr>
                    </a:p>
                  </a:txBody>
                  <a:tcPr>
                    <a:solidFill>
                      <a:schemeClr val="accent2">
                        <a:lumMod val="40000"/>
                        <a:lumOff val="60000"/>
                      </a:schemeClr>
                    </a:solidFill>
                  </a:tcPr>
                </a:tc>
                <a:tc gridSpan="5">
                  <a:txBody>
                    <a:bodyPr/>
                    <a:lstStyle/>
                    <a:p>
                      <a:pPr algn="ctr" rtl="1"/>
                      <a:r>
                        <a:rPr lang="ar-EG" sz="2000" dirty="0">
                          <a:solidFill>
                            <a:schemeClr val="bg1"/>
                          </a:solidFill>
                          <a:cs typeface="+mn-cs"/>
                        </a:rPr>
                        <a:t>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hMerge="1">
                  <a:txBody>
                    <a:bodyPr/>
                    <a:lstStyle/>
                    <a:p>
                      <a:endParaRPr lang="en-US"/>
                    </a:p>
                  </a:txBody>
                  <a:tcPr/>
                </a:tc>
                <a:tc hMerge="1">
                  <a:txBody>
                    <a:bodyPr/>
                    <a:lstStyle/>
                    <a:p>
                      <a:pPr algn="ctr" rtl="1"/>
                      <a:endParaRPr lang="en-US" sz="1400" dirty="0">
                        <a:cs typeface="+mn-cs"/>
                      </a:endParaRPr>
                    </a:p>
                  </a:txBody>
                  <a:tcPr>
                    <a:solidFill>
                      <a:schemeClr val="accent2">
                        <a:lumMod val="40000"/>
                        <a:lumOff val="60000"/>
                      </a:schemeClr>
                    </a:solidFill>
                  </a:tcPr>
                </a:tc>
                <a:tc hMerge="1">
                  <a:txBody>
                    <a:bodyPr/>
                    <a:lstStyle/>
                    <a:p>
                      <a:endParaRPr lang="en-US"/>
                    </a:p>
                  </a:txBody>
                  <a:tcPr/>
                </a:tc>
                <a:tc hMerge="1">
                  <a:txBody>
                    <a:bodyPr/>
                    <a:lstStyle/>
                    <a:p>
                      <a:pPr algn="ctr" rtl="1"/>
                      <a:endParaRPr lang="en-US" sz="1400" dirty="0">
                        <a:cs typeface="+mn-cs"/>
                      </a:endParaRPr>
                    </a:p>
                  </a:txBody>
                  <a:tcPr>
                    <a:solidFill>
                      <a:schemeClr val="accent2">
                        <a:lumMod val="40000"/>
                        <a:lumOff val="60000"/>
                      </a:schemeClr>
                    </a:solidFill>
                  </a:tcPr>
                </a:tc>
                <a:tc>
                  <a:txBody>
                    <a:bodyPr/>
                    <a:lstStyle/>
                    <a:p>
                      <a:pPr algn="ctr" rtl="1"/>
                      <a:r>
                        <a:rPr lang="ar-EG" sz="2000" dirty="0">
                          <a:solidFill>
                            <a:schemeClr val="bg1"/>
                          </a:solidFill>
                          <a:cs typeface="+mn-cs"/>
                        </a:rPr>
                        <a:t>غير ناجح</a:t>
                      </a:r>
                      <a:endParaRPr lang="en-US" sz="2000" dirty="0">
                        <a:solidFill>
                          <a:schemeClr val="bg1"/>
                        </a:solidFill>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22040943"/>
                  </a:ext>
                </a:extLst>
              </a:tr>
              <a:tr h="439886">
                <a:tc gridSpan="2">
                  <a:txBody>
                    <a:bodyPr/>
                    <a:lstStyle/>
                    <a:p>
                      <a:pPr algn="ctr" rtl="1" fontAlgn="b"/>
                      <a:r>
                        <a:rPr lang="en-US" sz="2000" b="0" i="0" u="none" strike="noStrike" dirty="0">
                          <a:solidFill>
                            <a:srgbClr val="000000"/>
                          </a:solidFill>
                          <a:effectLst/>
                          <a:latin typeface="Calibri" panose="020F0502020204030204" pitchFamily="34" charset="0"/>
                        </a:rPr>
                        <a:t>11,101</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r" fontAlgn="b"/>
                      <a:endParaRPr lang="en-US" sz="1400" b="0" i="0" u="none" strike="noStrike">
                        <a:solidFill>
                          <a:srgbClr val="000000"/>
                        </a:solidFill>
                        <a:effectLst/>
                        <a:latin typeface="Calibri" panose="020F0502020204030204" pitchFamily="34" charset="0"/>
                      </a:endParaRPr>
                    </a:p>
                  </a:txBody>
                  <a:tcPr marL="9525" marR="9525" marT="9525" marB="0" anchor="b"/>
                </a:tc>
                <a:tc gridSpan="5">
                  <a:txBody>
                    <a:bodyPr/>
                    <a:lstStyle/>
                    <a:p>
                      <a:pPr algn="ctr" rtl="1" fontAlgn="b"/>
                      <a:r>
                        <a:rPr lang="en-US" sz="2000" b="0" i="0" u="none" strike="noStrike" dirty="0">
                          <a:solidFill>
                            <a:srgbClr val="000000"/>
                          </a:solidFill>
                          <a:effectLst/>
                          <a:latin typeface="Calibri" panose="020F0502020204030204" pitchFamily="34" charset="0"/>
                        </a:rPr>
                        <a:t>59,480</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pPr algn="ctr" rtl="1"/>
                      <a:endParaRPr lang="en-US" sz="1400" b="0" dirty="0">
                        <a:cs typeface="+mn-cs"/>
                      </a:endParaRPr>
                    </a:p>
                  </a:txBody>
                  <a:tcPr>
                    <a:noFill/>
                  </a:tcPr>
                </a:tc>
                <a:tc hMerge="1">
                  <a:txBody>
                    <a:bodyPr/>
                    <a:lstStyle/>
                    <a:p>
                      <a:endParaRPr lang="en-US"/>
                    </a:p>
                  </a:txBody>
                  <a:tcPr/>
                </a:tc>
                <a:tc hMerge="1">
                  <a:txBody>
                    <a:bodyPr/>
                    <a:lstStyle/>
                    <a:p>
                      <a:pPr algn="ctr" rtl="1"/>
                      <a:endParaRPr lang="en-US" sz="1400" dirty="0">
                        <a:cs typeface="+mn-cs"/>
                      </a:endParaRPr>
                    </a:p>
                  </a:txBody>
                  <a:tcPr>
                    <a:noFill/>
                  </a:tcPr>
                </a:tc>
                <a:tc>
                  <a:txBody>
                    <a:bodyPr/>
                    <a:lstStyle/>
                    <a:p>
                      <a:pPr algn="ctr" rtl="1"/>
                      <a:r>
                        <a:rPr lang="en-US" sz="2000" b="0" i="0" u="none" strike="noStrike" dirty="0">
                          <a:solidFill>
                            <a:srgbClr val="000000"/>
                          </a:solidFill>
                          <a:effectLst/>
                          <a:latin typeface="Calibri" panose="020F0502020204030204" pitchFamily="34" charset="0"/>
                        </a:rPr>
                        <a:t>25,492</a:t>
                      </a:r>
                      <a:endParaRPr lang="en-US"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1142359943"/>
                  </a:ext>
                </a:extLst>
              </a:tr>
              <a:tr h="348948">
                <a:tc gridSpan="7">
                  <a:txBody>
                    <a:bodyPr/>
                    <a:lstStyle/>
                    <a:p>
                      <a:pPr algn="ctr" rtl="1" fontAlgn="b"/>
                      <a:r>
                        <a:rPr lang="en-US" sz="2000" b="0" i="0" u="none" strike="noStrike" dirty="0">
                          <a:solidFill>
                            <a:srgbClr val="000000"/>
                          </a:solidFill>
                          <a:effectLst/>
                          <a:latin typeface="Calibri" panose="020F0502020204030204" pitchFamily="34" charset="0"/>
                          <a:cs typeface="+mn-cs"/>
                        </a:rPr>
                        <a:t>70,581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rtl="1"/>
                      <a:endParaRPr lang="en-US" sz="1400" dirty="0">
                        <a:cs typeface="+mn-cs"/>
                      </a:endParaRPr>
                    </a:p>
                  </a:txBody>
                  <a:tcPr>
                    <a:lnB w="12700" cap="flat" cmpd="sng" algn="ctr">
                      <a:solidFill>
                        <a:schemeClr val="tx1"/>
                      </a:solidFill>
                      <a:prstDash val="solid"/>
                      <a:round/>
                      <a:headEnd type="none" w="med" len="med"/>
                      <a:tailEnd type="none" w="med" len="med"/>
                    </a:lnB>
                    <a:noFill/>
                  </a:tcPr>
                </a:tc>
                <a:tc rowSpan="8">
                  <a:txBody>
                    <a:bodyPr/>
                    <a:lstStyle/>
                    <a:p>
                      <a:pPr algn="ctr" rtl="1"/>
                      <a:endParaRPr lang="en-US"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378424506"/>
                  </a:ext>
                </a:extLst>
              </a:tr>
              <a:tr h="778260">
                <a:tc>
                  <a:txBody>
                    <a:bodyPr/>
                    <a:lstStyle/>
                    <a:p>
                      <a:pPr algn="ctr" rtl="1" fontAlgn="b"/>
                      <a:r>
                        <a:rPr lang="ar-EG" sz="2000" b="0" i="0" u="none" strike="noStrike" dirty="0">
                          <a:solidFill>
                            <a:srgbClr val="000000"/>
                          </a:solidFill>
                          <a:effectLst/>
                          <a:latin typeface="Calibri" panose="020F0502020204030204" pitchFamily="34" charset="0"/>
                          <a:cs typeface="+mn-cs"/>
                        </a:rPr>
                        <a:t>سياق اخر</a:t>
                      </a:r>
                    </a:p>
                    <a:p>
                      <a:pPr algn="ctr" rtl="1" fontAlgn="b"/>
                      <a:r>
                        <a:rPr lang="en-US" sz="2000" b="0" i="0" u="none" strike="noStrike" dirty="0">
                          <a:solidFill>
                            <a:srgbClr val="000000"/>
                          </a:solidFill>
                          <a:effectLst/>
                          <a:latin typeface="Calibri" panose="020F0502020204030204" pitchFamily="34" charset="0"/>
                          <a:cs typeface="+mn-cs"/>
                        </a:rPr>
                        <a:t>9</a:t>
                      </a:r>
                      <a:r>
                        <a:rPr lang="ar-EG" sz="2000" b="0" i="0" u="none" strike="noStrike" dirty="0">
                          <a:solidFill>
                            <a:srgbClr val="000000"/>
                          </a:solidFill>
                          <a:effectLst/>
                          <a:latin typeface="Calibri" panose="020F0502020204030204" pitchFamily="34" charset="0"/>
                          <a:cs typeface="+mn-cs"/>
                        </a:rPr>
                        <a:t>%</a:t>
                      </a:r>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fontAlgn="b"/>
                      <a:r>
                        <a:rPr lang="ar-EG" sz="2000" b="0" i="0" u="none" strike="noStrike" dirty="0">
                          <a:solidFill>
                            <a:srgbClr val="000000"/>
                          </a:solidFill>
                          <a:effectLst/>
                          <a:latin typeface="Calibri" panose="020F0502020204030204" pitchFamily="34" charset="0"/>
                        </a:rPr>
                        <a:t>الخارج</a:t>
                      </a:r>
                    </a:p>
                    <a:p>
                      <a:pPr algn="ctr" fontAlgn="b"/>
                      <a:r>
                        <a:rPr lang="en-US" sz="2000" b="0" i="0" u="none" strike="noStrike" dirty="0">
                          <a:solidFill>
                            <a:srgbClr val="000000"/>
                          </a:solidFill>
                          <a:effectLst/>
                          <a:latin typeface="Calibri" panose="020F0502020204030204" pitchFamily="34" charset="0"/>
                        </a:rPr>
                        <a:t>10</a:t>
                      </a:r>
                      <a:r>
                        <a:rPr lang="ar-EG" sz="2000" b="0" i="0" u="none" strike="noStrike" dirty="0">
                          <a:solidFill>
                            <a:srgbClr val="000000"/>
                          </a:solidFill>
                          <a:effectLst/>
                          <a:latin typeface="Calibri" panose="020F0502020204030204" pitchFamily="34" charset="0"/>
                        </a:rPr>
                        <a:t>%</a:t>
                      </a:r>
                      <a:endParaRPr lang="en-US" sz="2000" b="0"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gridSpan="5">
                  <a:txBody>
                    <a:bodyPr/>
                    <a:lstStyle/>
                    <a:p>
                      <a:pPr algn="ctr" rtl="1" fontAlgn="b"/>
                      <a:r>
                        <a:rPr lang="ar-EG" sz="2000" b="0" i="0" u="none" strike="noStrike" dirty="0">
                          <a:solidFill>
                            <a:srgbClr val="000000"/>
                          </a:solidFill>
                          <a:effectLst/>
                          <a:latin typeface="Calibri" panose="020F0502020204030204" pitchFamily="34" charset="0"/>
                          <a:cs typeface="+mn-cs"/>
                        </a:rPr>
                        <a:t>مناطق الضفة الغربية</a:t>
                      </a:r>
                    </a:p>
                    <a:p>
                      <a:pPr algn="ctr" rtl="1" fontAlgn="b"/>
                      <a:r>
                        <a:rPr lang="en-US" sz="2000" b="0" i="0" u="none" strike="noStrike" dirty="0">
                          <a:solidFill>
                            <a:srgbClr val="000000"/>
                          </a:solidFill>
                          <a:effectLst/>
                          <a:latin typeface="Calibri" panose="020F0502020204030204" pitchFamily="34" charset="0"/>
                          <a:cs typeface="+mn-cs"/>
                        </a:rPr>
                        <a:t>81</a:t>
                      </a:r>
                      <a:r>
                        <a:rPr lang="ar-EG" sz="2000" b="0" i="0" u="none" strike="noStrike" dirty="0">
                          <a:solidFill>
                            <a:srgbClr val="000000"/>
                          </a:solidFill>
                          <a:effectLst/>
                          <a:latin typeface="Calibri" panose="020F0502020204030204" pitchFamily="34" charset="0"/>
                          <a:cs typeface="+mn-cs"/>
                        </a:rPr>
                        <a:t>%</a:t>
                      </a:r>
                      <a:endParaRPr lang="en-US" sz="2000" b="0" i="0" u="none" strike="noStrike" dirty="0">
                        <a:solidFill>
                          <a:srgbClr val="000000"/>
                        </a:solidFill>
                        <a:effectLst/>
                        <a:latin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pPr algn="ctr" rtl="1"/>
                      <a:endParaRPr lang="en-US" sz="1400" dirty="0">
                        <a:cs typeface="+mn-cs"/>
                      </a:endParaRPr>
                    </a:p>
                  </a:txBody>
                  <a:tcPr>
                    <a:noFill/>
                  </a:tcPr>
                </a:tc>
                <a:tc hMerge="1">
                  <a:txBody>
                    <a:bodyPr/>
                    <a:lstStyle/>
                    <a:p>
                      <a:endParaRPr lang="en-US"/>
                    </a:p>
                  </a:txBody>
                  <a:tcPr/>
                </a:tc>
                <a:tc h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511334169"/>
                  </a:ext>
                </a:extLst>
              </a:tr>
              <a:tr h="439886">
                <a:tc>
                  <a:txBody>
                    <a:bodyPr/>
                    <a:lstStyle/>
                    <a:p>
                      <a:pPr algn="ctr" rtl="1" fontAlgn="b"/>
                      <a:r>
                        <a:rPr lang="en-US" sz="2000" b="0" i="0" u="none" strike="noStrike" dirty="0">
                          <a:solidFill>
                            <a:srgbClr val="000000"/>
                          </a:solidFill>
                          <a:effectLst/>
                          <a:latin typeface="Calibri" panose="020F0502020204030204" pitchFamily="34" charset="0"/>
                          <a:cs typeface="+mn-cs"/>
                        </a:rPr>
                        <a:t>6,352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2000" b="0" i="0" u="none" strike="noStrike" dirty="0">
                          <a:solidFill>
                            <a:srgbClr val="000000"/>
                          </a:solidFill>
                          <a:effectLst/>
                          <a:latin typeface="Calibri" panose="020F0502020204030204" pitchFamily="34" charset="0"/>
                        </a:rPr>
                        <a:t>7,058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fontAlgn="b"/>
                      <a:r>
                        <a:rPr lang="en-US" sz="2000" b="0" i="0" u="none" strike="noStrike" dirty="0">
                          <a:solidFill>
                            <a:srgbClr val="000000"/>
                          </a:solidFill>
                          <a:effectLst/>
                          <a:latin typeface="Calibri" panose="020F0502020204030204" pitchFamily="34" charset="0"/>
                        </a:rPr>
                        <a:t>57,170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gridSpan="2">
                  <a:txBody>
                    <a:bodyPr/>
                    <a:lstStyle/>
                    <a:p>
                      <a:pPr algn="ctr" rtl="1"/>
                      <a:r>
                        <a:rPr lang="ar-EG" sz="2000" dirty="0">
                          <a:cs typeface="+mn-cs"/>
                        </a:rPr>
                        <a:t>مناطق الساحل</a:t>
                      </a:r>
                      <a:r>
                        <a:rPr lang="ar-EG" sz="2000" b="0" i="0" u="none" strike="noStrike" dirty="0">
                          <a:solidFill>
                            <a:srgbClr val="000000"/>
                          </a:solidFill>
                          <a:effectLst/>
                          <a:latin typeface="Calibri" panose="020F0502020204030204" pitchFamily="34" charset="0"/>
                          <a:cs typeface="+mn-cs"/>
                        </a:rPr>
                        <a:t> 7%</a:t>
                      </a:r>
                      <a:endParaRPr lang="ar-EG"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hMerge="1">
                  <a:txBody>
                    <a:bodyPr/>
                    <a:lstStyle/>
                    <a:p>
                      <a:pPr algn="ctr" rtl="1"/>
                      <a:r>
                        <a:rPr lang="ar-EG" sz="1400" dirty="0">
                          <a:cs typeface="+mn-cs"/>
                        </a:rPr>
                        <a:t>مناطق الساحل</a:t>
                      </a:r>
                    </a:p>
                    <a:p>
                      <a:pPr algn="ctr" rtl="1"/>
                      <a:r>
                        <a:rPr lang="ar-EG" sz="1400" dirty="0">
                          <a:cs typeface="+mn-cs"/>
                        </a:rPr>
                        <a:t>7%</a:t>
                      </a:r>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312961279"/>
                  </a:ext>
                </a:extLst>
              </a:tr>
              <a:tr h="439886">
                <a:tc rowSpan="5" gridSpan="2">
                  <a:txBody>
                    <a:bodyPr/>
                    <a:lstStyle/>
                    <a:p>
                      <a:pPr algn="ctr" rtl="1" fontAlgn="b"/>
                      <a:endParaRPr lang="en-US" sz="2000" b="0" i="0" u="none" strike="noStrike" dirty="0">
                        <a:solidFill>
                          <a:srgbClr val="000000"/>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5" hMerge="1">
                  <a:txBody>
                    <a:bodyPr/>
                    <a:lstStyle/>
                    <a:p>
                      <a:pPr algn="ctr" fontAlgn="b"/>
                      <a:r>
                        <a:rPr lang="en-US" sz="1400" b="0" i="0" u="none" strike="noStrike" dirty="0">
                          <a:solidFill>
                            <a:srgbClr val="000000"/>
                          </a:solidFill>
                          <a:effectLst/>
                          <a:latin typeface="Calibri" panose="020F0502020204030204" pitchFamily="34" charset="0"/>
                        </a:rPr>
                        <a:t>5,189</a:t>
                      </a:r>
                    </a:p>
                  </a:txBody>
                  <a:tcPr marL="9525" marR="9525" marT="9525" marB="0" anchor="b"/>
                </a:tc>
                <a:tc gridSpan="3">
                  <a:txBody>
                    <a:bodyPr/>
                    <a:lstStyle/>
                    <a:p>
                      <a:pPr algn="ctr" fontAlgn="b"/>
                      <a:endParaRPr lang="en-US" sz="2000" b="0" i="0" u="none" strike="noStrike" dirty="0">
                        <a:solidFill>
                          <a:srgbClr val="000000"/>
                        </a:solidFill>
                        <a:effectLst/>
                        <a:latin typeface="Calibri" panose="020F0502020204030204" pitchFamily="34" charset="0"/>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dirty="0"/>
                    </a:p>
                  </a:txBody>
                  <a:tcPr/>
                </a:tc>
                <a:tc gridSpan="2">
                  <a:txBody>
                    <a:bodyPr/>
                    <a:lstStyle/>
                    <a:p>
                      <a:pPr algn="ctr" fontAlgn="b"/>
                      <a:r>
                        <a:rPr lang="en-US" sz="2000" b="0" i="0" u="none" strike="noStrike" dirty="0">
                          <a:solidFill>
                            <a:srgbClr val="000000"/>
                          </a:solidFill>
                          <a:effectLst/>
                          <a:latin typeface="Calibri" panose="020F0502020204030204" pitchFamily="34" charset="0"/>
                        </a:rPr>
                        <a:t>2,361</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rtl="1"/>
                      <a:r>
                        <a:rPr lang="en-US" sz="1400" dirty="0">
                          <a:cs typeface="+mn-cs"/>
                        </a:rPr>
                        <a:t>3,672</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497861183"/>
                  </a:ext>
                </a:extLst>
              </a:tr>
              <a:tr h="439886">
                <a:tc gridSpan="2" vMerge="1">
                  <a:txBody>
                    <a:bodyPr/>
                    <a:lstStyle/>
                    <a:p>
                      <a:pPr algn="ctr" rtl="1" fontAlgn="b"/>
                      <a:r>
                        <a:rPr lang="en-US" sz="1400" b="0" i="0" u="none" strike="noStrike" dirty="0">
                          <a:solidFill>
                            <a:srgbClr val="000000"/>
                          </a:solidFill>
                          <a:effectLst/>
                          <a:latin typeface="Calibri" panose="020F0502020204030204" pitchFamily="34" charset="0"/>
                        </a:rPr>
                        <a:t>5,189</a:t>
                      </a:r>
                      <a:endParaRPr lang="en-US" sz="1400" b="0" i="0" u="none" strike="noStrike" dirty="0">
                        <a:solidFill>
                          <a:srgbClr val="000000"/>
                        </a:solidFill>
                        <a:effectLst/>
                        <a:latin typeface="Calibri" panose="020F0502020204030204" pitchFamily="34" charset="0"/>
                        <a:cs typeface="+mn-cs"/>
                      </a:endParaRPr>
                    </a:p>
                  </a:txBody>
                  <a:tcPr marL="9525" marR="9525" marT="9525" marB="0" anchor="b">
                    <a:lnB w="12700" cap="flat" cmpd="sng" algn="ctr">
                      <a:solidFill>
                        <a:schemeClr val="tx1"/>
                      </a:solidFill>
                      <a:prstDash val="solid"/>
                      <a:round/>
                      <a:headEnd type="none" w="med" len="med"/>
                      <a:tailEnd type="none" w="med" len="med"/>
                    </a:lnB>
                  </a:tcPr>
                </a:tc>
                <a:tc hMerge="1" vMerge="1">
                  <a:txBody>
                    <a:bodyPr/>
                    <a:lstStyle/>
                    <a:p>
                      <a:pPr algn="ctr" fontAlgn="b"/>
                      <a:endParaRPr lang="en-US" sz="1400" b="0" i="0" u="none" strike="noStrike" dirty="0">
                        <a:solidFill>
                          <a:srgbClr val="000000"/>
                        </a:solidFill>
                        <a:effectLst/>
                        <a:latin typeface="Calibri" panose="020F0502020204030204" pitchFamily="34" charset="0"/>
                      </a:endParaRPr>
                    </a:p>
                  </a:txBody>
                  <a:tcPr marL="9525" marR="9525" marT="9525" marB="0" anchor="b"/>
                </a:tc>
                <a:tc gridSpan="5">
                  <a:txBody>
                    <a:bodyPr/>
                    <a:lstStyle/>
                    <a:p>
                      <a:pPr algn="ctr" rtl="1" fontAlgn="b"/>
                      <a:r>
                        <a:rPr lang="ar-EG" sz="2000" b="0" i="0" u="none" strike="noStrike" dirty="0">
                          <a:solidFill>
                            <a:srgbClr val="000000"/>
                          </a:solidFill>
                          <a:effectLst/>
                          <a:latin typeface="Calibri" panose="020F0502020204030204" pitchFamily="34" charset="0"/>
                          <a:cs typeface="+mn-cs"/>
                        </a:rPr>
                        <a:t>جامعات الضفة الغربية</a:t>
                      </a:r>
                      <a:endParaRPr lang="en-US" sz="2000" b="0" i="0" u="none" strike="noStrike" dirty="0">
                        <a:solidFill>
                          <a:srgbClr val="000000"/>
                        </a:solidFill>
                        <a:effectLst/>
                        <a:latin typeface="Calibri" panose="020F0502020204030204" pitchFamily="34" charset="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endParaRPr lang="en-US"/>
                    </a:p>
                  </a:txBody>
                  <a:tcPr/>
                </a:tc>
                <a:tc hMerge="1">
                  <a:txBody>
                    <a:bodyPr/>
                    <a:lstStyle/>
                    <a:p>
                      <a:endParaRPr lang="en-US"/>
                    </a:p>
                  </a:txBody>
                  <a:tcPr>
                    <a:lnT w="12700" cap="flat" cmpd="sng" algn="ctr">
                      <a:solidFill>
                        <a:schemeClr val="tx1"/>
                      </a:solidFill>
                      <a:prstDash val="solid"/>
                      <a:round/>
                      <a:headEnd type="none" w="med" len="med"/>
                      <a:tailEnd type="none" w="med" len="med"/>
                    </a:lnT>
                  </a:tcPr>
                </a:tc>
                <a:tc h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110412084"/>
                  </a:ext>
                </a:extLst>
              </a:tr>
              <a:tr h="439886">
                <a:tc gridSpan="2"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hMerge="1" vMerge="1">
                  <a:txBody>
                    <a:bodyPr/>
                    <a:lstStyle/>
                    <a:p>
                      <a:pPr algn="ctr" fontAlgn="b"/>
                      <a:endParaRPr lang="en-US" sz="1400" b="0" i="0" u="none" strike="noStrike" dirty="0">
                        <a:solidFill>
                          <a:srgbClr val="000000"/>
                        </a:solidFill>
                        <a:effectLst/>
                        <a:latin typeface="Calibri" panose="020F0502020204030204" pitchFamily="34" charset="0"/>
                      </a:endParaRPr>
                    </a:p>
                  </a:txBody>
                  <a:tcPr marL="9525" marR="9525" marT="9525" marB="0" anchor="b"/>
                </a:tc>
                <a:tc gridSpan="5">
                  <a:txBody>
                    <a:bodyPr/>
                    <a:lstStyle/>
                    <a:p>
                      <a:pPr algn="ctr"/>
                      <a:r>
                        <a:rPr lang="en-US" sz="2000" b="0" i="0" u="none" strike="noStrike" dirty="0">
                          <a:solidFill>
                            <a:srgbClr val="000000"/>
                          </a:solidFill>
                          <a:effectLst/>
                          <a:latin typeface="Calibri" panose="020F0502020204030204" pitchFamily="34" charset="0"/>
                        </a:rPr>
                        <a:t>57,170</a:t>
                      </a:r>
                      <a:endParaRPr lang="en-US" sz="20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lnT w="12700" cap="flat" cmpd="sng" algn="ctr">
                      <a:solidFill>
                        <a:schemeClr val="tx1"/>
                      </a:solidFill>
                      <a:prstDash val="solid"/>
                      <a:round/>
                      <a:headEnd type="none" w="med" len="med"/>
                      <a:tailEnd type="none" w="med" len="med"/>
                    </a:lnT>
                  </a:tcPr>
                </a:tc>
                <a:tc vMerge="1">
                  <a:txBody>
                    <a:bodyPr/>
                    <a:lstStyle/>
                    <a:p>
                      <a:endParaRPr lang="en-US"/>
                    </a:p>
                  </a:txBody>
                  <a:tcPr/>
                </a:tc>
                <a:extLst>
                  <a:ext uri="{0D108BD9-81ED-4DB2-BD59-A6C34878D82A}">
                    <a16:rowId xmlns:a16="http://schemas.microsoft.com/office/drawing/2014/main" val="4069066689"/>
                  </a:ext>
                </a:extLst>
              </a:tr>
              <a:tr h="687322">
                <a:tc gridSpan="2"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hMerge="1" v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a:txBody>
                    <a:bodyPr/>
                    <a:lstStyle/>
                    <a:p>
                      <a:pPr algn="ctr"/>
                      <a:r>
                        <a:rPr lang="ar-EG" sz="2000" b="0" i="0" u="none" strike="noStrike" dirty="0">
                          <a:solidFill>
                            <a:srgbClr val="000000"/>
                          </a:solidFill>
                          <a:effectLst/>
                          <a:latin typeface="Calibri" panose="020F0502020204030204" pitchFamily="34" charset="0"/>
                          <a:cs typeface="+mn-cs"/>
                        </a:rPr>
                        <a:t>التعليم المفتوح</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29%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2000" b="0" i="0" u="none" strike="noStrike" dirty="0">
                          <a:solidFill>
                            <a:srgbClr val="000000"/>
                          </a:solidFill>
                          <a:effectLst/>
                          <a:latin typeface="Calibri" panose="020F0502020204030204" pitchFamily="34" charset="0"/>
                          <a:cs typeface="+mn-cs"/>
                        </a:rPr>
                        <a:t>كليات مجتمع</a:t>
                      </a:r>
                    </a:p>
                    <a:p>
                      <a:pPr marL="0" marR="0" lvl="0" indent="0" algn="ctr" defTabSz="914400" rtl="1" eaLnBrk="1" fontAlgn="b"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gridSpan="2">
                  <a:txBody>
                    <a:bodyPr/>
                    <a:lstStyle/>
                    <a:p>
                      <a:pPr algn="ctr" rtl="1" fontAlgn="b"/>
                      <a:r>
                        <a:rPr lang="ar-EG" sz="2000" b="0" i="0" u="none" strike="noStrike" dirty="0">
                          <a:solidFill>
                            <a:srgbClr val="000000"/>
                          </a:solidFill>
                          <a:effectLst/>
                          <a:latin typeface="Calibri" panose="020F0502020204030204" pitchFamily="34" charset="0"/>
                          <a:cs typeface="+mn-cs"/>
                        </a:rPr>
                        <a:t>كليات جامعية</a:t>
                      </a:r>
                    </a:p>
                    <a:p>
                      <a:pPr marL="0" marR="0" lvl="0" indent="0" algn="ctr" defTabSz="914400" rtl="1" eaLnBrk="1" fontAlgn="b"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marL="9525" marR="9525" marT="9525" marB="0" anchor="b"/>
                </a:tc>
                <a:tc>
                  <a:txBody>
                    <a:bodyPr/>
                    <a:lstStyle/>
                    <a:p>
                      <a:pPr algn="ctr" rtl="1"/>
                      <a:r>
                        <a:rPr lang="ar-EG" sz="2000" b="0" i="0" u="none" strike="noStrike" dirty="0">
                          <a:solidFill>
                            <a:srgbClr val="000000"/>
                          </a:solidFill>
                          <a:effectLst/>
                          <a:latin typeface="Calibri" panose="020F0502020204030204" pitchFamily="34" charset="0"/>
                          <a:cs typeface="+mn-cs"/>
                        </a:rPr>
                        <a:t>جامعات تقليدية</a:t>
                      </a:r>
                    </a:p>
                    <a:p>
                      <a:pPr marL="0" marR="0" lvl="0" indent="0" algn="ctr" defTabSz="914400" rtl="1"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panose="020F0502020204030204" pitchFamily="34" charset="0"/>
                        </a:rPr>
                        <a:t>59%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vMerge="1">
                  <a:txBody>
                    <a:bodyPr/>
                    <a:lstStyle/>
                    <a:p>
                      <a:pPr algn="ctr" rtl="1"/>
                      <a:endParaRPr lang="en-US" sz="1400" dirty="0">
                        <a:cs typeface="+mn-cs"/>
                      </a:endParaRPr>
                    </a:p>
                  </a:txBody>
                  <a:tcPr>
                    <a:lnT w="12700" cap="flat" cmpd="sng" algn="ctr">
                      <a:solidFill>
                        <a:schemeClr val="tx1"/>
                      </a:solidFill>
                      <a:prstDash val="solid"/>
                      <a:round/>
                      <a:headEnd type="none" w="med" len="med"/>
                      <a:tailEnd type="none" w="med" len="med"/>
                    </a:lnT>
                    <a:solidFill>
                      <a:schemeClr val="accent2">
                        <a:lumMod val="40000"/>
                        <a:lumOff val="60000"/>
                      </a:schemeClr>
                    </a:solidFill>
                  </a:tcPr>
                </a:tc>
                <a:extLst>
                  <a:ext uri="{0D108BD9-81ED-4DB2-BD59-A6C34878D82A}">
                    <a16:rowId xmlns:a16="http://schemas.microsoft.com/office/drawing/2014/main" val="2871345161"/>
                  </a:ext>
                </a:extLst>
              </a:tr>
              <a:tr h="439886">
                <a:tc gridSpan="2" vMerge="1">
                  <a:txBody>
                    <a:bodyPr/>
                    <a:lstStyle/>
                    <a:p>
                      <a:endParaRPr lang="en-US"/>
                    </a:p>
                  </a:txBody>
                  <a:tcPr/>
                </a:tc>
                <a:tc hMerge="1" vMerge="1">
                  <a:txBody>
                    <a:bodyPr/>
                    <a:lstStyle/>
                    <a:p>
                      <a:endParaRPr lang="en-US"/>
                    </a:p>
                  </a:txBody>
                  <a:tcPr/>
                </a:tc>
                <a:tc>
                  <a:txBody>
                    <a:bodyPr/>
                    <a:lstStyle/>
                    <a:p>
                      <a:r>
                        <a:rPr lang="en-US" sz="2000" dirty="0"/>
                        <a:t>16,864</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en-US" sz="2000" b="0" i="0" u="none" strike="noStrike" dirty="0">
                          <a:solidFill>
                            <a:srgbClr val="000000"/>
                          </a:solidFill>
                          <a:effectLst/>
                          <a:latin typeface="Calibri" panose="020F0502020204030204" pitchFamily="34" charset="0"/>
                          <a:cs typeface="+mn-cs"/>
                        </a:rPr>
                        <a:t>4,652</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rtl="1" fontAlgn="b"/>
                      <a:r>
                        <a:rPr lang="en-US" sz="2000" b="0" i="0" u="none" strike="noStrike" dirty="0">
                          <a:solidFill>
                            <a:srgbClr val="000000"/>
                          </a:solidFill>
                          <a:effectLst/>
                          <a:latin typeface="Calibri" panose="020F0502020204030204" pitchFamily="34" charset="0"/>
                          <a:cs typeface="+mn-cs"/>
                        </a:rPr>
                        <a:t>2,326</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rtl="1" fontAlgn="b"/>
                      <a:endParaRPr lang="en-US" sz="1400" b="0" i="0" u="none" strike="noStrike" dirty="0">
                        <a:solidFill>
                          <a:srgbClr val="000000"/>
                        </a:solidFill>
                        <a:effectLst/>
                        <a:latin typeface="Calibri" panose="020F0502020204030204" pitchFamily="34" charset="0"/>
                        <a:cs typeface="+mn-cs"/>
                      </a:endParaRPr>
                    </a:p>
                  </a:txBody>
                  <a:tcPr>
                    <a:noFill/>
                  </a:tcPr>
                </a:tc>
                <a:tc>
                  <a:txBody>
                    <a:bodyPr/>
                    <a:lstStyle/>
                    <a:p>
                      <a:pPr algn="ctr" rtl="1"/>
                      <a:r>
                        <a:rPr lang="en-US" sz="1800" kern="1200" dirty="0">
                          <a:solidFill>
                            <a:schemeClr val="tx1"/>
                          </a:solidFill>
                          <a:effectLst/>
                          <a:latin typeface="+mn-lt"/>
                          <a:ea typeface="+mn-ea"/>
                          <a:cs typeface="+mn-cs"/>
                        </a:rPr>
                        <a:t>36,091</a:t>
                      </a:r>
                      <a:endParaRPr lang="en-US" sz="2000" dirty="0">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endParaRPr lang="en-US"/>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90048134"/>
                  </a:ext>
                </a:extLst>
              </a:tr>
            </a:tbl>
          </a:graphicData>
        </a:graphic>
      </p:graphicFrame>
      <p:sp>
        <p:nvSpPr>
          <p:cNvPr id="11" name="Arrow: Down 10">
            <a:extLst>
              <a:ext uri="{FF2B5EF4-FFF2-40B4-BE49-F238E27FC236}">
                <a16:creationId xmlns:a16="http://schemas.microsoft.com/office/drawing/2014/main" id="{2CCA1B66-0986-496A-81C6-BB37B7172C4F}"/>
              </a:ext>
            </a:extLst>
          </p:cNvPr>
          <p:cNvSpPr/>
          <p:nvPr/>
        </p:nvSpPr>
        <p:spPr>
          <a:xfrm>
            <a:off x="8044148" y="4362953"/>
            <a:ext cx="641839" cy="923192"/>
          </a:xfrm>
          <a:prstGeom prst="downArrow">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E35D4D4-F7A9-48D4-94BC-73E2F99A74AC}"/>
              </a:ext>
            </a:extLst>
          </p:cNvPr>
          <p:cNvSpPr/>
          <p:nvPr/>
        </p:nvSpPr>
        <p:spPr>
          <a:xfrm>
            <a:off x="8044146" y="6365132"/>
            <a:ext cx="1626038"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4" name="Title 1">
            <a:extLst>
              <a:ext uri="{FF2B5EF4-FFF2-40B4-BE49-F238E27FC236}">
                <a16:creationId xmlns:a16="http://schemas.microsoft.com/office/drawing/2014/main" id="{B5A52E5A-E3C5-4CFF-B238-D5C70622B6F3}"/>
              </a:ext>
            </a:extLst>
          </p:cNvPr>
          <p:cNvSpPr txBox="1">
            <a:spLocks/>
          </p:cNvSpPr>
          <p:nvPr/>
        </p:nvSpPr>
        <p:spPr>
          <a:xfrm>
            <a:off x="8225065" y="6381825"/>
            <a:ext cx="1309515" cy="309035"/>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b="1" dirty="0">
                <a:latin typeface="Calibri" panose="020F0502020204030204" pitchFamily="34" charset="0"/>
                <a:ea typeface="Calibri" panose="020F0502020204030204" pitchFamily="34" charset="0"/>
                <a:cs typeface="Calibri" panose="020F0502020204030204" pitchFamily="34" charset="0"/>
              </a:rPr>
              <a:t>24,769</a:t>
            </a:r>
          </a:p>
        </p:txBody>
      </p:sp>
      <p:sp>
        <p:nvSpPr>
          <p:cNvPr id="15" name="Rectangle 14">
            <a:extLst>
              <a:ext uri="{FF2B5EF4-FFF2-40B4-BE49-F238E27FC236}">
                <a16:creationId xmlns:a16="http://schemas.microsoft.com/office/drawing/2014/main" id="{86A3B9A2-2386-4FBA-A68F-66000E0B7A83}"/>
              </a:ext>
            </a:extLst>
          </p:cNvPr>
          <p:cNvSpPr/>
          <p:nvPr/>
        </p:nvSpPr>
        <p:spPr>
          <a:xfrm>
            <a:off x="9715499" y="6381825"/>
            <a:ext cx="2476502" cy="462492"/>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6" name="Title 1">
            <a:extLst>
              <a:ext uri="{FF2B5EF4-FFF2-40B4-BE49-F238E27FC236}">
                <a16:creationId xmlns:a16="http://schemas.microsoft.com/office/drawing/2014/main" id="{8CCAB8D9-8CF5-45C6-A1EF-72D7F44014C1}"/>
              </a:ext>
            </a:extLst>
          </p:cNvPr>
          <p:cNvSpPr txBox="1">
            <a:spLocks/>
          </p:cNvSpPr>
          <p:nvPr/>
        </p:nvSpPr>
        <p:spPr>
          <a:xfrm>
            <a:off x="9715499" y="6438022"/>
            <a:ext cx="2476502" cy="47228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1800" b="1" dirty="0">
                <a:latin typeface="Calibri" panose="020F0502020204030204" pitchFamily="34" charset="0"/>
                <a:ea typeface="Calibri" panose="020F0502020204030204" pitchFamily="34" charset="0"/>
                <a:cs typeface="Calibri" panose="020F0502020204030204" pitchFamily="34" charset="0"/>
              </a:rPr>
              <a:t>معدل اعداد الطلبة الجدد في الجامعات التقليدية</a:t>
            </a:r>
            <a:endParaRPr lang="en-US" sz="18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076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A36740C-2C8B-477F-8FA9-72AB38D2FE3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graphicFrame>
        <p:nvGraphicFramePr>
          <p:cNvPr id="9" name="Table 8">
            <a:extLst>
              <a:ext uri="{FF2B5EF4-FFF2-40B4-BE49-F238E27FC236}">
                <a16:creationId xmlns:a16="http://schemas.microsoft.com/office/drawing/2014/main" id="{2E278466-68B0-46AD-8C10-790E4FB68786}"/>
              </a:ext>
            </a:extLst>
          </p:cNvPr>
          <p:cNvGraphicFramePr>
            <a:graphicFrameLocks noGrp="1"/>
          </p:cNvGraphicFramePr>
          <p:nvPr>
            <p:extLst>
              <p:ext uri="{D42A27DB-BD31-4B8C-83A1-F6EECF244321}">
                <p14:modId xmlns:p14="http://schemas.microsoft.com/office/powerpoint/2010/main" val="2246531230"/>
              </p:ext>
            </p:extLst>
          </p:nvPr>
        </p:nvGraphicFramePr>
        <p:xfrm>
          <a:off x="610975" y="1479100"/>
          <a:ext cx="10970050" cy="5216678"/>
        </p:xfrm>
        <a:graphic>
          <a:graphicData uri="http://schemas.openxmlformats.org/drawingml/2006/table">
            <a:tbl>
              <a:tblPr>
                <a:tableStyleId>{5C22544A-7EE6-4342-B048-85BDC9FD1C3A}</a:tableStyleId>
              </a:tblPr>
              <a:tblGrid>
                <a:gridCol w="1862270">
                  <a:extLst>
                    <a:ext uri="{9D8B030D-6E8A-4147-A177-3AD203B41FA5}">
                      <a16:colId xmlns:a16="http://schemas.microsoft.com/office/drawing/2014/main" val="197747403"/>
                    </a:ext>
                  </a:extLst>
                </a:gridCol>
                <a:gridCol w="1539222">
                  <a:extLst>
                    <a:ext uri="{9D8B030D-6E8A-4147-A177-3AD203B41FA5}">
                      <a16:colId xmlns:a16="http://schemas.microsoft.com/office/drawing/2014/main" val="2823666173"/>
                    </a:ext>
                  </a:extLst>
                </a:gridCol>
                <a:gridCol w="2856689">
                  <a:extLst>
                    <a:ext uri="{9D8B030D-6E8A-4147-A177-3AD203B41FA5}">
                      <a16:colId xmlns:a16="http://schemas.microsoft.com/office/drawing/2014/main" val="245575721"/>
                    </a:ext>
                  </a:extLst>
                </a:gridCol>
                <a:gridCol w="2100124">
                  <a:extLst>
                    <a:ext uri="{9D8B030D-6E8A-4147-A177-3AD203B41FA5}">
                      <a16:colId xmlns:a16="http://schemas.microsoft.com/office/drawing/2014/main" val="4161088868"/>
                    </a:ext>
                  </a:extLst>
                </a:gridCol>
                <a:gridCol w="2611745">
                  <a:extLst>
                    <a:ext uri="{9D8B030D-6E8A-4147-A177-3AD203B41FA5}">
                      <a16:colId xmlns:a16="http://schemas.microsoft.com/office/drawing/2014/main" val="3124396767"/>
                    </a:ext>
                  </a:extLst>
                </a:gridCol>
              </a:tblGrid>
              <a:tr h="256492">
                <a:tc>
                  <a:txBody>
                    <a:bodyPr/>
                    <a:lstStyle/>
                    <a:p>
                      <a:pPr marL="0" algn="ctr" defTabSz="914400" rtl="1" eaLnBrk="1" fontAlgn="b" latinLnBrk="0" hangingPunct="1"/>
                      <a:r>
                        <a:rPr lang="ar-EG" sz="1500" kern="1200" dirty="0">
                          <a:solidFill>
                            <a:schemeClr val="tx1"/>
                          </a:solidFill>
                          <a:latin typeface="+mn-lt"/>
                          <a:ea typeface="+mn-ea"/>
                          <a:cs typeface="+mn-cs"/>
                        </a:rPr>
                        <a:t>نسبة المساحة المستخدمة من الحرم الجامعي</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مساحة المستخدمة من الحرم الجامعي</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مساحة الحرم الجامعي</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المحافظة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الجامعة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2566611412"/>
                  </a:ext>
                </a:extLst>
              </a:tr>
              <a:tr h="269316">
                <a:tc>
                  <a:txBody>
                    <a:bodyPr/>
                    <a:lstStyle/>
                    <a:p>
                      <a:pPr marL="0" algn="ctr" defTabSz="914400" rtl="1" eaLnBrk="1" fontAlgn="b" latinLnBrk="0" hangingPunct="1"/>
                      <a:r>
                        <a:rPr lang="ar-EG" sz="1500" kern="1200" dirty="0">
                          <a:solidFill>
                            <a:schemeClr val="tx1"/>
                          </a:solidFill>
                          <a:latin typeface="+mn-lt"/>
                          <a:ea typeface="+mn-ea"/>
                          <a:cs typeface="+mn-cs"/>
                        </a:rPr>
                        <a:t>97%</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 دونم</a:t>
                      </a:r>
                      <a:r>
                        <a:rPr lang="en-US" sz="1500" kern="1200" dirty="0">
                          <a:solidFill>
                            <a:schemeClr val="tx1"/>
                          </a:solidFill>
                          <a:latin typeface="+mn-lt"/>
                          <a:ea typeface="+mn-ea"/>
                          <a:cs typeface="+mn-cs"/>
                        </a:rPr>
                        <a:t>143.5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116 دونم من الحرم الجديد</a:t>
                      </a:r>
                    </a:p>
                    <a:p>
                      <a:pPr marL="0" algn="ctr" defTabSz="914400" rtl="1" eaLnBrk="1" fontAlgn="b" latinLnBrk="0" hangingPunct="1"/>
                      <a:r>
                        <a:rPr lang="ar-EG" sz="1500" kern="1200" dirty="0">
                          <a:solidFill>
                            <a:schemeClr val="tx1"/>
                          </a:solidFill>
                          <a:latin typeface="+mn-lt"/>
                          <a:ea typeface="+mn-ea"/>
                          <a:cs typeface="+mn-cs"/>
                        </a:rPr>
                        <a:t>30 دونم من الحرم القديم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نابلس</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النجاح</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610472026"/>
                  </a:ext>
                </a:extLst>
              </a:tr>
              <a:tr h="269316">
                <a:tc>
                  <a:txBody>
                    <a:bodyPr/>
                    <a:lstStyle/>
                    <a:p>
                      <a:pPr marL="0" algn="ctr" defTabSz="914400" rtl="1" eaLnBrk="1" fontAlgn="b" latinLnBrk="0" hangingPunct="1"/>
                      <a:r>
                        <a:rPr lang="ar-EG" sz="1500" kern="1200" dirty="0">
                          <a:solidFill>
                            <a:schemeClr val="tx1"/>
                          </a:solidFill>
                          <a:latin typeface="+mn-lt"/>
                          <a:ea typeface="+mn-ea"/>
                          <a:cs typeface="+mn-cs"/>
                        </a:rPr>
                        <a:t>30%</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243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810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رام الله البيرة</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بيرزيت</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675786207"/>
                  </a:ext>
                </a:extLst>
              </a:tr>
              <a:tr h="294965">
                <a:tc>
                  <a:txBody>
                    <a:bodyPr/>
                    <a:lstStyle/>
                    <a:p>
                      <a:pPr marL="0" algn="ctr" defTabSz="914400" rtl="1" eaLnBrk="1" fontAlgn="b" latinLnBrk="0" hangingPunct="1"/>
                      <a:r>
                        <a:rPr lang="en-US" sz="1500" kern="1200" dirty="0">
                          <a:solidFill>
                            <a:schemeClr val="tx1"/>
                          </a:solidFill>
                          <a:latin typeface="+mn-lt"/>
                          <a:ea typeface="+mn-ea"/>
                          <a:cs typeface="+mn-cs"/>
                        </a:rPr>
                        <a:t>98</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11.4</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11.6 </a:t>
                      </a:r>
                      <a:r>
                        <a:rPr lang="ar-EG" sz="1500" kern="1200" dirty="0">
                          <a:solidFill>
                            <a:schemeClr val="tx1"/>
                          </a:solidFill>
                          <a:latin typeface="+mn-lt"/>
                          <a:ea typeface="+mn-ea"/>
                          <a:cs typeface="+mn-cs"/>
                        </a:rPr>
                        <a:t>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الخليل</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بولتكنك</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864650510"/>
                  </a:ext>
                </a:extLst>
              </a:tr>
              <a:tr h="256492">
                <a:tc>
                  <a:txBody>
                    <a:bodyPr/>
                    <a:lstStyle/>
                    <a:p>
                      <a:pPr marL="0" algn="ctr" defTabSz="914400" rtl="1" eaLnBrk="1" fontAlgn="b" latinLnBrk="0" hangingPunct="1"/>
                      <a:r>
                        <a:rPr lang="en-US" sz="1500" kern="1200" dirty="0">
                          <a:solidFill>
                            <a:schemeClr val="tx1"/>
                          </a:solidFill>
                          <a:latin typeface="+mn-lt"/>
                          <a:ea typeface="+mn-ea"/>
                          <a:cs typeface="+mn-cs"/>
                        </a:rPr>
                        <a:t>45</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en-US" sz="1500" kern="1200" dirty="0">
                          <a:solidFill>
                            <a:schemeClr val="tx1"/>
                          </a:solidFill>
                          <a:latin typeface="+mn-lt"/>
                          <a:ea typeface="+mn-ea"/>
                          <a:cs typeface="+mn-cs"/>
                        </a:rPr>
                        <a:t>14.5</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500" kern="1200" dirty="0">
                          <a:solidFill>
                            <a:schemeClr val="tx1"/>
                          </a:solidFill>
                          <a:latin typeface="+mn-lt"/>
                          <a:ea typeface="+mn-ea"/>
                          <a:cs typeface="+mn-cs"/>
                        </a:rPr>
                        <a:t>32</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بيت لحم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فلسطين الأهلية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990789649"/>
                  </a:ext>
                </a:extLst>
              </a:tr>
              <a:tr h="294965">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500" kern="1200" dirty="0">
                          <a:solidFill>
                            <a:schemeClr val="tx1"/>
                          </a:solidFill>
                          <a:latin typeface="+mn-lt"/>
                          <a:ea typeface="+mn-ea"/>
                          <a:cs typeface="+mn-cs"/>
                        </a:rPr>
                        <a:t>46</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500" kern="1200" dirty="0">
                          <a:solidFill>
                            <a:schemeClr val="tx1"/>
                          </a:solidFill>
                          <a:latin typeface="+mn-lt"/>
                          <a:ea typeface="+mn-ea"/>
                          <a:cs typeface="+mn-cs"/>
                        </a:rPr>
                        <a:t> 52</a:t>
                      </a:r>
                      <a:r>
                        <a:rPr lang="ar-EG" sz="1500" kern="1200" dirty="0">
                          <a:solidFill>
                            <a:schemeClr val="tx1"/>
                          </a:solidFill>
                          <a:latin typeface="+mn-lt"/>
                          <a:ea typeface="+mn-ea"/>
                          <a:cs typeface="+mn-cs"/>
                        </a:rPr>
                        <a:t>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112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الخليل</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الخليل</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692241849"/>
                  </a:ext>
                </a:extLst>
              </a:tr>
              <a:tr h="294965">
                <a:tc>
                  <a:txBody>
                    <a:bodyPr/>
                    <a:lstStyle/>
                    <a:p>
                      <a:pPr marL="0" algn="ctr" defTabSz="914400" rtl="1" eaLnBrk="1" fontAlgn="b" latinLnBrk="0" hangingPunct="1"/>
                      <a:r>
                        <a:rPr lang="en-US" sz="1500" kern="1200" dirty="0">
                          <a:solidFill>
                            <a:schemeClr val="tx1"/>
                          </a:solidFill>
                          <a:latin typeface="+mn-lt"/>
                          <a:ea typeface="+mn-ea"/>
                          <a:cs typeface="+mn-cs"/>
                        </a:rPr>
                        <a:t>91</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en-US" sz="1500" kern="1200" dirty="0">
                          <a:solidFill>
                            <a:schemeClr val="tx1"/>
                          </a:solidFill>
                          <a:latin typeface="+mn-lt"/>
                          <a:ea typeface="+mn-ea"/>
                          <a:cs typeface="+mn-cs"/>
                        </a:rPr>
                        <a:t>22</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en-US" sz="1500" kern="1200" dirty="0">
                          <a:solidFill>
                            <a:schemeClr val="tx1"/>
                          </a:solidFill>
                          <a:latin typeface="+mn-lt"/>
                          <a:ea typeface="+mn-ea"/>
                          <a:cs typeface="+mn-cs"/>
                        </a:rPr>
                        <a:t>24</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500" kern="1200" dirty="0">
                          <a:solidFill>
                            <a:schemeClr val="tx1"/>
                          </a:solidFill>
                          <a:latin typeface="+mn-lt"/>
                          <a:ea typeface="+mn-ea"/>
                          <a:cs typeface="+mn-cs"/>
                        </a:rPr>
                        <a:t>محافظة بيت لحم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بيت لحم</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080165714"/>
                  </a:ext>
                </a:extLst>
              </a:tr>
              <a:tr h="294965">
                <a:tc>
                  <a:txBody>
                    <a:bodyPr/>
                    <a:lstStyle/>
                    <a:p>
                      <a:pPr marL="0" algn="ctr" defTabSz="914400" rtl="1" eaLnBrk="1" fontAlgn="b" latinLnBrk="0" hangingPunct="1"/>
                      <a:r>
                        <a:rPr lang="en-US" sz="1500" kern="1200" dirty="0">
                          <a:solidFill>
                            <a:schemeClr val="tx1"/>
                          </a:solidFill>
                          <a:latin typeface="+mn-lt"/>
                          <a:ea typeface="+mn-ea"/>
                          <a:cs typeface="+mn-cs"/>
                        </a:rPr>
                        <a:t>87</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116.5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133 </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القدس</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القدس </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1319779864"/>
                  </a:ext>
                </a:extLst>
              </a:tr>
              <a:tr h="372176">
                <a:tc>
                  <a:txBody>
                    <a:bodyPr/>
                    <a:lstStyle/>
                    <a:p>
                      <a:pPr marL="0" algn="ctr" defTabSz="914400" rtl="1" eaLnBrk="1" fontAlgn="b" latinLnBrk="0" hangingPunct="1"/>
                      <a:r>
                        <a:rPr lang="en-US" sz="1500" kern="1200" dirty="0">
                          <a:solidFill>
                            <a:schemeClr val="tx1"/>
                          </a:solidFill>
                          <a:latin typeface="+mn-lt"/>
                          <a:ea typeface="+mn-ea"/>
                          <a:cs typeface="+mn-cs"/>
                        </a:rPr>
                        <a:t>50</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en-US" sz="1500" kern="1200" dirty="0">
                          <a:solidFill>
                            <a:schemeClr val="tx1"/>
                          </a:solidFill>
                          <a:latin typeface="+mn-lt"/>
                          <a:ea typeface="+mn-ea"/>
                          <a:cs typeface="+mn-cs"/>
                        </a:rPr>
                        <a:t>178.8</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360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طولكرم</a:t>
                      </a:r>
                    </a:p>
                    <a:p>
                      <a:pPr marL="0" algn="ctr" defTabSz="914400" rtl="1" eaLnBrk="1" fontAlgn="b" latinLnBrk="0" hangingPunct="1"/>
                      <a:r>
                        <a:rPr lang="ar-EG" sz="1500" kern="1200" dirty="0">
                          <a:solidFill>
                            <a:schemeClr val="tx1"/>
                          </a:solidFill>
                          <a:latin typeface="+mn-lt"/>
                          <a:ea typeface="+mn-ea"/>
                          <a:cs typeface="+mn-cs"/>
                        </a:rPr>
                        <a:t>محافظة رام الله</a:t>
                      </a:r>
                    </a:p>
                    <a:p>
                      <a:pPr marL="0" algn="ctr" defTabSz="914400" rtl="1" eaLnBrk="1" fontAlgn="b" latinLnBrk="0" hangingPunct="1"/>
                      <a:r>
                        <a:rPr lang="ar-EG" sz="1500" kern="1200" dirty="0">
                          <a:solidFill>
                            <a:schemeClr val="tx1"/>
                          </a:solidFill>
                          <a:latin typeface="+mn-lt"/>
                          <a:ea typeface="+mn-ea"/>
                          <a:cs typeface="+mn-cs"/>
                        </a:rPr>
                        <a:t>مخيم العروب</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التقنية خضوري</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233988986"/>
                  </a:ext>
                </a:extLst>
              </a:tr>
              <a:tr h="294965">
                <a:tc>
                  <a:txBody>
                    <a:bodyPr/>
                    <a:lstStyle/>
                    <a:p>
                      <a:pPr marL="0" algn="ctr" defTabSz="914400" rtl="1" eaLnBrk="1" fontAlgn="b" latinLnBrk="0" hangingPunct="1"/>
                      <a:r>
                        <a:rPr lang="en-US" sz="1500" kern="1200" dirty="0">
                          <a:solidFill>
                            <a:schemeClr val="tx1"/>
                          </a:solidFill>
                          <a:latin typeface="+mn-lt"/>
                          <a:ea typeface="+mn-ea"/>
                          <a:cs typeface="+mn-cs"/>
                        </a:rPr>
                        <a:t>77</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235.621</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305,121</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جنين</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الجامعة العربية الامريكية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19749976"/>
                  </a:ext>
                </a:extLst>
              </a:tr>
              <a:tr h="294965">
                <a:tc>
                  <a:txBody>
                    <a:bodyPr/>
                    <a:lstStyle/>
                    <a:p>
                      <a:pPr marL="0" algn="ctr" defTabSz="914400" rtl="1" eaLnBrk="1" fontAlgn="b" latinLnBrk="0" hangingPunct="1"/>
                      <a:r>
                        <a:rPr lang="en-US" sz="1500" kern="1200" dirty="0">
                          <a:solidFill>
                            <a:schemeClr val="tx1"/>
                          </a:solidFill>
                          <a:latin typeface="+mn-lt"/>
                          <a:ea typeface="+mn-ea"/>
                          <a:cs typeface="+mn-cs"/>
                        </a:rPr>
                        <a:t>89</a:t>
                      </a:r>
                      <a:r>
                        <a:rPr lang="ar-EG" sz="1500" kern="1200" dirty="0">
                          <a:solidFill>
                            <a:schemeClr val="tx1"/>
                          </a:solidFill>
                          <a:latin typeface="+mn-lt"/>
                          <a:ea typeface="+mn-ea"/>
                          <a:cs typeface="+mn-cs"/>
                        </a:rPr>
                        <a:t>%</a:t>
                      </a:r>
                      <a:r>
                        <a:rPr lang="en-US" sz="1500" kern="1200" dirty="0">
                          <a:solidFill>
                            <a:schemeClr val="tx1"/>
                          </a:solidFill>
                          <a:latin typeface="+mn-lt"/>
                          <a:ea typeface="+mn-ea"/>
                          <a:cs typeface="+mn-cs"/>
                        </a:rPr>
                        <a:t> </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en-US" sz="1500" kern="1200" dirty="0">
                          <a:solidFill>
                            <a:schemeClr val="tx1"/>
                          </a:solidFill>
                          <a:latin typeface="+mn-lt"/>
                          <a:ea typeface="+mn-ea"/>
                          <a:cs typeface="+mn-cs"/>
                        </a:rPr>
                        <a:t>20.108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22,408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500" kern="1200" dirty="0">
                          <a:solidFill>
                            <a:schemeClr val="tx1"/>
                          </a:solidFill>
                          <a:latin typeface="+mn-lt"/>
                          <a:ea typeface="+mn-ea"/>
                          <a:cs typeface="+mn-cs"/>
                        </a:rPr>
                        <a:t>محافظة رام الله البيرة</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500" kern="1200" dirty="0">
                          <a:solidFill>
                            <a:schemeClr val="tx1"/>
                          </a:solidFill>
                          <a:latin typeface="+mn-lt"/>
                          <a:ea typeface="+mn-ea"/>
                          <a:cs typeface="+mn-cs"/>
                        </a:rPr>
                        <a:t>الجامعة العربية الامريكية فرع رام الله</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946936641"/>
                  </a:ext>
                </a:extLst>
              </a:tr>
              <a:tr h="294965">
                <a:tc>
                  <a:txBody>
                    <a:bodyPr/>
                    <a:lstStyle/>
                    <a:p>
                      <a:pPr marL="0" algn="ctr" defTabSz="914400" rtl="1" eaLnBrk="1" fontAlgn="b" latinLnBrk="0" hangingPunct="1"/>
                      <a:r>
                        <a:rPr lang="en-US" sz="1500" kern="1200" dirty="0">
                          <a:solidFill>
                            <a:schemeClr val="tx1"/>
                          </a:solidFill>
                          <a:latin typeface="+mn-lt"/>
                          <a:ea typeface="+mn-ea"/>
                          <a:cs typeface="+mn-cs"/>
                        </a:rPr>
                        <a:t>89</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134.3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150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اريحا</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الاستقلال</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2481105865"/>
                  </a:ext>
                </a:extLst>
              </a:tr>
              <a:tr h="234309">
                <a:tc>
                  <a:txBody>
                    <a:bodyPr/>
                    <a:lstStyle/>
                    <a:p>
                      <a:pPr marL="0" algn="ctr" defTabSz="914400" rtl="1" eaLnBrk="1" fontAlgn="b" latinLnBrk="0" hangingPunct="1"/>
                      <a:r>
                        <a:rPr lang="en-US" sz="1500" kern="1200" dirty="0">
                          <a:solidFill>
                            <a:schemeClr val="tx1"/>
                          </a:solidFill>
                          <a:latin typeface="+mn-lt"/>
                          <a:ea typeface="+mn-ea"/>
                          <a:cs typeface="+mn-cs"/>
                        </a:rPr>
                        <a:t>18</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en-US" sz="1500" kern="1200" dirty="0">
                          <a:solidFill>
                            <a:schemeClr val="tx1"/>
                          </a:solidFill>
                          <a:latin typeface="+mn-lt"/>
                          <a:ea typeface="+mn-ea"/>
                          <a:cs typeface="+mn-cs"/>
                        </a:rPr>
                        <a:t>33</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3BFCF"/>
                    </a:solidFill>
                  </a:tcPr>
                </a:tc>
                <a:tc>
                  <a:txBody>
                    <a:bodyPr/>
                    <a:lstStyle/>
                    <a:p>
                      <a:pPr marL="0" algn="ctr" defTabSz="914400" rtl="1" eaLnBrk="1" fontAlgn="b" latinLnBrk="0" hangingPunct="1"/>
                      <a:r>
                        <a:rPr lang="ar-EG" sz="1500" kern="1200" dirty="0">
                          <a:solidFill>
                            <a:schemeClr val="tx1"/>
                          </a:solidFill>
                          <a:latin typeface="+mn-lt"/>
                          <a:ea typeface="+mn-ea"/>
                          <a:cs typeface="+mn-cs"/>
                        </a:rPr>
                        <a:t>180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سلفيت</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الزيتونة للعلوم و التكنولوجيا</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280728723"/>
                  </a:ext>
                </a:extLst>
              </a:tr>
              <a:tr h="294965">
                <a:tc>
                  <a:txBody>
                    <a:bodyPr/>
                    <a:lstStyle/>
                    <a:p>
                      <a:pPr marL="0" algn="ctr" defTabSz="914400" rtl="1" eaLnBrk="1" fontAlgn="b" latinLnBrk="0" hangingPunct="1"/>
                      <a:r>
                        <a:rPr lang="en-US" sz="1500" kern="1200" dirty="0">
                          <a:solidFill>
                            <a:schemeClr val="tx1"/>
                          </a:solidFill>
                          <a:latin typeface="+mn-lt"/>
                          <a:ea typeface="+mn-ea"/>
                          <a:cs typeface="+mn-cs"/>
                        </a:rPr>
                        <a:t>91</a:t>
                      </a:r>
                      <a:r>
                        <a:rPr lang="ar-EG" sz="1500" kern="1200" dirty="0">
                          <a:solidFill>
                            <a:schemeClr val="tx1"/>
                          </a:solidFill>
                          <a:latin typeface="+mn-lt"/>
                          <a:ea typeface="+mn-ea"/>
                          <a:cs typeface="+mn-cs"/>
                        </a:rPr>
                        <a:t>%</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24.8 </a:t>
                      </a:r>
                      <a:r>
                        <a:rPr lang="ar-EG" sz="1500" kern="1200" dirty="0">
                          <a:solidFill>
                            <a:schemeClr val="tx1"/>
                          </a:solidFill>
                          <a:latin typeface="+mn-lt"/>
                          <a:ea typeface="+mn-ea"/>
                          <a:cs typeface="+mn-cs"/>
                        </a:rPr>
                        <a:t>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27 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الخليل</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دار الكلمة للفنون و الثقافة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311746322"/>
                  </a:ext>
                </a:extLst>
              </a:tr>
              <a:tr h="464250">
                <a:tc>
                  <a:txBody>
                    <a:bodyPr/>
                    <a:lstStyle/>
                    <a:p>
                      <a:pPr marL="0" algn="ctr" defTabSz="914400" rtl="1" eaLnBrk="1" fontAlgn="b" latinLnBrk="0" hangingPunct="1"/>
                      <a:r>
                        <a:rPr lang="en-US" sz="1500" kern="1200" dirty="0">
                          <a:solidFill>
                            <a:schemeClr val="tx1"/>
                          </a:solidFill>
                          <a:latin typeface="+mn-lt"/>
                          <a:ea typeface="+mn-ea"/>
                          <a:cs typeface="+mn-cs"/>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en-US" sz="1500" kern="1200" dirty="0">
                          <a:solidFill>
                            <a:schemeClr val="tx1"/>
                          </a:solidFill>
                          <a:latin typeface="+mn-lt"/>
                          <a:ea typeface="+mn-ea"/>
                          <a:cs typeface="+mn-cs"/>
                        </a:rPr>
                        <a:t>140 </a:t>
                      </a:r>
                      <a:r>
                        <a:rPr lang="ar-EG" sz="1500" kern="1200" dirty="0">
                          <a:solidFill>
                            <a:schemeClr val="tx1"/>
                          </a:solidFill>
                          <a:latin typeface="+mn-lt"/>
                          <a:ea typeface="+mn-ea"/>
                          <a:cs typeface="+mn-cs"/>
                        </a:rPr>
                        <a:t>دونم</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محافظة نابلس</a:t>
                      </a:r>
                      <a:endParaRPr lang="en-US" sz="1500" kern="1200" dirty="0">
                        <a:solidFill>
                          <a:schemeClr val="tx1"/>
                        </a:solidFill>
                        <a:latin typeface="+mn-lt"/>
                        <a:ea typeface="+mn-ea"/>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1" eaLnBrk="1" fontAlgn="b" latinLnBrk="0" hangingPunct="1"/>
                      <a:r>
                        <a:rPr lang="ar-EG" sz="1500" kern="1200" dirty="0">
                          <a:solidFill>
                            <a:schemeClr val="tx1"/>
                          </a:solidFill>
                          <a:latin typeface="+mn-lt"/>
                          <a:ea typeface="+mn-ea"/>
                          <a:cs typeface="+mn-cs"/>
                        </a:rPr>
                        <a:t>جامعة نابلس التقنية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659401526"/>
                  </a:ext>
                </a:extLst>
              </a:tr>
            </a:tbl>
          </a:graphicData>
        </a:graphic>
      </p:graphicFrame>
      <p:sp>
        <p:nvSpPr>
          <p:cNvPr id="5" name="Rectangle 4">
            <a:extLst>
              <a:ext uri="{FF2B5EF4-FFF2-40B4-BE49-F238E27FC236}">
                <a16:creationId xmlns:a16="http://schemas.microsoft.com/office/drawing/2014/main" id="{0C4938CD-0E0B-497E-8C29-D87B2DC224F8}"/>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6" name="Title 1">
            <a:extLst>
              <a:ext uri="{FF2B5EF4-FFF2-40B4-BE49-F238E27FC236}">
                <a16:creationId xmlns:a16="http://schemas.microsoft.com/office/drawing/2014/main" id="{80554FD8-B8D4-4340-AC91-8F41F456F9F4}"/>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8393001D-95BA-47F3-92C7-9A12505875D9}"/>
              </a:ext>
            </a:extLst>
          </p:cNvPr>
          <p:cNvSpPr/>
          <p:nvPr/>
        </p:nvSpPr>
        <p:spPr>
          <a:xfrm>
            <a:off x="9368287" y="698811"/>
            <a:ext cx="273909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C68428C2-F2B0-4DE7-BED5-6735F98F76CA}"/>
              </a:ext>
            </a:extLst>
          </p:cNvPr>
          <p:cNvSpPr txBox="1">
            <a:spLocks/>
          </p:cNvSpPr>
          <p:nvPr/>
        </p:nvSpPr>
        <p:spPr>
          <a:xfrm>
            <a:off x="9463177" y="698810"/>
            <a:ext cx="264420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الجامعات ومساحاتها</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917EC02B-EEE4-4E73-9325-4D073D007B5A}"/>
              </a:ext>
            </a:extLst>
          </p:cNvPr>
          <p:cNvSpPr/>
          <p:nvPr/>
        </p:nvSpPr>
        <p:spPr>
          <a:xfrm>
            <a:off x="610974" y="805833"/>
            <a:ext cx="7482254" cy="566247"/>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4" name="Title 1">
            <a:extLst>
              <a:ext uri="{FF2B5EF4-FFF2-40B4-BE49-F238E27FC236}">
                <a16:creationId xmlns:a16="http://schemas.microsoft.com/office/drawing/2014/main" id="{6482451A-13A3-4EE4-B404-B8A7842960B7}"/>
              </a:ext>
            </a:extLst>
          </p:cNvPr>
          <p:cNvSpPr>
            <a:spLocks noGrp="1"/>
          </p:cNvSpPr>
          <p:nvPr>
            <p:ph type="title"/>
          </p:nvPr>
        </p:nvSpPr>
        <p:spPr>
          <a:xfrm>
            <a:off x="610973" y="835336"/>
            <a:ext cx="7482255" cy="481542"/>
          </a:xfrm>
        </p:spPr>
        <p:txBody>
          <a:bodyPr vert="horz" lIns="91440" tIns="45720" rIns="91440" bIns="45720" rtlCol="0" anchor="b">
            <a:noAutofit/>
          </a:bodyPr>
          <a:lstStyle/>
          <a:p>
            <a:pPr algn="ctr"/>
            <a:r>
              <a:rPr lang="ar-EG" sz="2500" dirty="0">
                <a:solidFill>
                  <a:schemeClr val="bg1"/>
                </a:solidFill>
                <a:latin typeface="Calibri" panose="020F0502020204030204" pitchFamily="34" charset="0"/>
                <a:ea typeface="Calibri" panose="020F0502020204030204" pitchFamily="34" charset="0"/>
                <a:cs typeface="Calibri" panose="020F0502020204030204" pitchFamily="34" charset="0"/>
              </a:rPr>
              <a:t>جدول يظهر المساحة المستخدمة من الحرم الجامعي في كل جامعة</a:t>
            </a:r>
            <a:endParaRPr lang="en-US" sz="25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347013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331FF44-F24E-4D0E-9C07-B3AB1C21C03F}"/>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graphicFrame>
        <p:nvGraphicFramePr>
          <p:cNvPr id="5" name="Table 4">
            <a:extLst>
              <a:ext uri="{FF2B5EF4-FFF2-40B4-BE49-F238E27FC236}">
                <a16:creationId xmlns:a16="http://schemas.microsoft.com/office/drawing/2014/main" id="{97D00E1E-30F3-4EAD-8B80-CDF8BDC5BC7A}"/>
              </a:ext>
            </a:extLst>
          </p:cNvPr>
          <p:cNvGraphicFramePr>
            <a:graphicFrameLocks noGrp="1"/>
          </p:cNvGraphicFramePr>
          <p:nvPr>
            <p:extLst>
              <p:ext uri="{D42A27DB-BD31-4B8C-83A1-F6EECF244321}">
                <p14:modId xmlns:p14="http://schemas.microsoft.com/office/powerpoint/2010/main" val="132969294"/>
              </p:ext>
            </p:extLst>
          </p:nvPr>
        </p:nvGraphicFramePr>
        <p:xfrm>
          <a:off x="1196709" y="3063564"/>
          <a:ext cx="9798581" cy="3438525"/>
        </p:xfrm>
        <a:graphic>
          <a:graphicData uri="http://schemas.openxmlformats.org/drawingml/2006/table">
            <a:tbl>
              <a:tblPr rtl="1"/>
              <a:tblGrid>
                <a:gridCol w="2996545">
                  <a:extLst>
                    <a:ext uri="{9D8B030D-6E8A-4147-A177-3AD203B41FA5}">
                      <a16:colId xmlns:a16="http://schemas.microsoft.com/office/drawing/2014/main" val="3647827358"/>
                    </a:ext>
                  </a:extLst>
                </a:gridCol>
                <a:gridCol w="1426869">
                  <a:extLst>
                    <a:ext uri="{9D8B030D-6E8A-4147-A177-3AD203B41FA5}">
                      <a16:colId xmlns:a16="http://schemas.microsoft.com/office/drawing/2014/main" val="2241848339"/>
                    </a:ext>
                  </a:extLst>
                </a:gridCol>
                <a:gridCol w="1686327">
                  <a:extLst>
                    <a:ext uri="{9D8B030D-6E8A-4147-A177-3AD203B41FA5}">
                      <a16:colId xmlns:a16="http://schemas.microsoft.com/office/drawing/2014/main" val="292478126"/>
                    </a:ext>
                  </a:extLst>
                </a:gridCol>
                <a:gridCol w="1839630">
                  <a:extLst>
                    <a:ext uri="{9D8B030D-6E8A-4147-A177-3AD203B41FA5}">
                      <a16:colId xmlns:a16="http://schemas.microsoft.com/office/drawing/2014/main" val="1348372750"/>
                    </a:ext>
                  </a:extLst>
                </a:gridCol>
                <a:gridCol w="1849210">
                  <a:extLst>
                    <a:ext uri="{9D8B030D-6E8A-4147-A177-3AD203B41FA5}">
                      <a16:colId xmlns:a16="http://schemas.microsoft.com/office/drawing/2014/main" val="2347441479"/>
                    </a:ext>
                  </a:extLst>
                </a:gridCol>
              </a:tblGrid>
              <a:tr h="162084">
                <a:tc>
                  <a:txBody>
                    <a:bodyPr/>
                    <a:lstStyle/>
                    <a:p>
                      <a:pPr algn="ctr" rtl="1" fontAlgn="ctr"/>
                      <a:r>
                        <a:rPr lang="ar-EG" sz="1500" b="0" i="0" u="none" strike="noStrike" dirty="0">
                          <a:solidFill>
                            <a:schemeClr val="bg1"/>
                          </a:solidFill>
                          <a:effectLst/>
                          <a:latin typeface="+mn-lt"/>
                        </a:rPr>
                        <a:t>البرنامج العام</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0" fontAlgn="ctr"/>
                      <a:r>
                        <a:rPr lang="ar-EG" sz="1500" b="0" i="0" u="none" strike="noStrike" dirty="0">
                          <a:solidFill>
                            <a:schemeClr val="bg1"/>
                          </a:solidFill>
                          <a:effectLst/>
                          <a:latin typeface="+mn-lt"/>
                        </a:rPr>
                        <a:t>2019</a:t>
                      </a:r>
                      <a:endParaRPr lang="en-US" sz="1500" b="0" i="0" u="none" strike="noStrike" dirty="0">
                        <a:solidFill>
                          <a:schemeClr val="bg1"/>
                        </a:solidFill>
                        <a:effectLst/>
                        <a:latin typeface="+mn-lt"/>
                      </a:endParaRP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0" fontAlgn="b"/>
                      <a:r>
                        <a:rPr lang="ar-EG" sz="1500" b="0" i="0" u="none" strike="noStrike" dirty="0">
                          <a:solidFill>
                            <a:schemeClr val="bg1"/>
                          </a:solidFill>
                          <a:effectLst/>
                          <a:latin typeface="+mn-lt"/>
                        </a:rPr>
                        <a:t>2020</a:t>
                      </a:r>
                      <a:endParaRPr lang="en-US" sz="1500" b="0" i="0" u="none" strike="noStrike" dirty="0">
                        <a:solidFill>
                          <a:schemeClr val="bg1"/>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0" fontAlgn="b"/>
                      <a:r>
                        <a:rPr lang="ar-EG" sz="1500" b="0" i="0" u="none" strike="noStrike" dirty="0">
                          <a:solidFill>
                            <a:schemeClr val="bg1"/>
                          </a:solidFill>
                          <a:effectLst/>
                          <a:latin typeface="+mn-lt"/>
                        </a:rPr>
                        <a:t>2021</a:t>
                      </a:r>
                      <a:endParaRPr lang="en-US" sz="1500" b="0" i="0" u="none" strike="noStrike" dirty="0">
                        <a:solidFill>
                          <a:schemeClr val="bg1"/>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0" fontAlgn="b"/>
                      <a:r>
                        <a:rPr lang="ar-EG" sz="1500" b="0" i="0" u="none" strike="noStrike" dirty="0">
                          <a:solidFill>
                            <a:schemeClr val="bg1"/>
                          </a:solidFill>
                          <a:effectLst/>
                          <a:latin typeface="+mn-lt"/>
                        </a:rPr>
                        <a:t>2022</a:t>
                      </a:r>
                      <a:endParaRPr lang="en-US" sz="1500" b="0" i="0" u="none" strike="noStrike" dirty="0">
                        <a:solidFill>
                          <a:schemeClr val="bg1"/>
                        </a:solidFill>
                        <a:effectLst/>
                        <a:latin typeface="+mn-lt"/>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extLst>
                  <a:ext uri="{0D108BD9-81ED-4DB2-BD59-A6C34878D82A}">
                    <a16:rowId xmlns:a16="http://schemas.microsoft.com/office/drawing/2014/main" val="1530919637"/>
                  </a:ext>
                </a:extLst>
              </a:tr>
              <a:tr h="161925">
                <a:tc>
                  <a:txBody>
                    <a:bodyPr/>
                    <a:lstStyle/>
                    <a:p>
                      <a:pPr algn="ctr" rtl="1" fontAlgn="ctr"/>
                      <a:r>
                        <a:rPr lang="ar-EG" sz="1500" b="0" i="0" u="none" strike="noStrike" dirty="0">
                          <a:effectLst/>
                          <a:latin typeface="+mn-lt"/>
                        </a:rPr>
                        <a:t>التعليم</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ctr"/>
                      <a:r>
                        <a:rPr lang="en-US" sz="1500" b="0" i="0" u="none" strike="noStrike" dirty="0">
                          <a:solidFill>
                            <a:srgbClr val="000000"/>
                          </a:solidFill>
                          <a:effectLst/>
                          <a:latin typeface="+mn-lt"/>
                        </a:rPr>
                        <a:t>20,691</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18,831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16,968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16,566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1310568"/>
                  </a:ext>
                </a:extLst>
              </a:tr>
              <a:tr h="323850">
                <a:tc>
                  <a:txBody>
                    <a:bodyPr/>
                    <a:lstStyle/>
                    <a:p>
                      <a:pPr algn="ctr" rtl="1" fontAlgn="t"/>
                      <a:r>
                        <a:rPr lang="ar-EG" sz="1500" b="0" i="0" u="none" strike="noStrike" dirty="0">
                          <a:effectLst/>
                          <a:latin typeface="+mn-lt"/>
                        </a:rPr>
                        <a:t>الفنون و العلوم الإنسانية</a:t>
                      </a: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dirty="0">
                          <a:solidFill>
                            <a:srgbClr val="000000"/>
                          </a:solidFill>
                          <a:effectLst/>
                          <a:latin typeface="+mn-lt"/>
                        </a:rPr>
                        <a:t>15,263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15,211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14,826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15,807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3020280"/>
                  </a:ext>
                </a:extLst>
              </a:tr>
              <a:tr h="323850">
                <a:tc>
                  <a:txBody>
                    <a:bodyPr/>
                    <a:lstStyle/>
                    <a:p>
                      <a:pPr algn="ctr" rtl="1" fontAlgn="b"/>
                      <a:r>
                        <a:rPr lang="ar-EG" sz="1500" b="0" i="0" u="none" strike="noStrike" dirty="0">
                          <a:effectLst/>
                          <a:latin typeface="+mn-lt"/>
                        </a:rPr>
                        <a:t>العلوم الاجتماعية و  الصحافة و الإعلام</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dirty="0">
                          <a:solidFill>
                            <a:srgbClr val="000000"/>
                          </a:solidFill>
                          <a:effectLst/>
                          <a:latin typeface="+mn-lt"/>
                        </a:rPr>
                        <a:t>10,483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9,799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9,076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8,878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34624341"/>
                  </a:ext>
                </a:extLst>
              </a:tr>
              <a:tr h="323850">
                <a:tc>
                  <a:txBody>
                    <a:bodyPr/>
                    <a:lstStyle/>
                    <a:p>
                      <a:pPr algn="ctr" rtl="1" fontAlgn="t"/>
                      <a:r>
                        <a:rPr lang="ar-EG" sz="1500" b="0" i="0" u="none" strike="noStrike">
                          <a:effectLst/>
                          <a:latin typeface="+mn-lt"/>
                        </a:rPr>
                        <a:t>الأعمال و الإدارة والقانون</a:t>
                      </a:r>
                    </a:p>
                  </a:txBody>
                  <a:tcPr marL="9525" marR="9525" marT="9525"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dirty="0">
                          <a:solidFill>
                            <a:srgbClr val="000000"/>
                          </a:solidFill>
                          <a:effectLst/>
                          <a:latin typeface="+mn-lt"/>
                        </a:rPr>
                        <a:t>32,482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33,924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33,177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23,704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484682"/>
                  </a:ext>
                </a:extLst>
              </a:tr>
              <a:tr h="323850">
                <a:tc>
                  <a:txBody>
                    <a:bodyPr/>
                    <a:lstStyle/>
                    <a:p>
                      <a:pPr algn="ctr" rtl="1" fontAlgn="b"/>
                      <a:r>
                        <a:rPr lang="ar-EG" sz="1500" b="0" i="0" u="none" strike="noStrike" dirty="0">
                          <a:effectLst/>
                          <a:latin typeface="+mn-lt"/>
                        </a:rPr>
                        <a:t>العلوم الطبيعية و الرياضيات والإحصاء</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dirty="0">
                          <a:solidFill>
                            <a:srgbClr val="000000"/>
                          </a:solidFill>
                          <a:effectLst/>
                          <a:latin typeface="+mn-lt"/>
                        </a:rPr>
                        <a:t>5,676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5,564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5,080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5,423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1951769"/>
                  </a:ext>
                </a:extLst>
              </a:tr>
              <a:tr h="224208">
                <a:tc>
                  <a:txBody>
                    <a:bodyPr/>
                    <a:lstStyle/>
                    <a:p>
                      <a:pPr algn="ctr" rtl="1" fontAlgn="ctr"/>
                      <a:r>
                        <a:rPr lang="ar-EG" sz="1500" b="0" i="0" u="none" strike="noStrike" dirty="0">
                          <a:effectLst/>
                          <a:latin typeface="+mn-lt"/>
                        </a:rPr>
                        <a:t>تكنولوجيا الاتصالات و المعلومات</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a:solidFill>
                            <a:srgbClr val="000000"/>
                          </a:solidFill>
                          <a:effectLst/>
                          <a:latin typeface="+mn-lt"/>
                        </a:rPr>
                        <a:t>6,674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9,087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11,075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13,470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6529947"/>
                  </a:ext>
                </a:extLst>
              </a:tr>
              <a:tr h="188225">
                <a:tc>
                  <a:txBody>
                    <a:bodyPr/>
                    <a:lstStyle/>
                    <a:p>
                      <a:pPr algn="ctr" rtl="1" fontAlgn="ctr"/>
                      <a:r>
                        <a:rPr lang="ar-EG" sz="1500" b="0" i="0" u="none" strike="noStrike" dirty="0">
                          <a:effectLst/>
                          <a:latin typeface="+mn-lt"/>
                        </a:rPr>
                        <a:t>الهندسة و التصنيع و البناء</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a:solidFill>
                            <a:srgbClr val="000000"/>
                          </a:solidFill>
                          <a:effectLst/>
                          <a:latin typeface="+mn-lt"/>
                        </a:rPr>
                        <a:t>17,003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17,441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18,108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17,760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59222639"/>
                  </a:ext>
                </a:extLst>
              </a:tr>
              <a:tr h="213624">
                <a:tc>
                  <a:txBody>
                    <a:bodyPr/>
                    <a:lstStyle/>
                    <a:p>
                      <a:pPr algn="ctr" rtl="1" fontAlgn="b"/>
                      <a:r>
                        <a:rPr lang="ar-EG" sz="1500" b="0" i="0" u="none" strike="noStrike" dirty="0">
                          <a:effectLst/>
                          <a:latin typeface="+mn-lt"/>
                        </a:rPr>
                        <a:t>الزراعة و الجراحة و مصائد الأسماك و البيطرة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a:solidFill>
                            <a:srgbClr val="000000"/>
                          </a:solidFill>
                          <a:effectLst/>
                          <a:latin typeface="+mn-lt"/>
                        </a:rPr>
                        <a:t>1,065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1,097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1,287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1,385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12396691"/>
                  </a:ext>
                </a:extLst>
              </a:tr>
              <a:tr h="161925">
                <a:tc>
                  <a:txBody>
                    <a:bodyPr/>
                    <a:lstStyle/>
                    <a:p>
                      <a:pPr algn="ctr" rtl="1" fontAlgn="ctr"/>
                      <a:r>
                        <a:rPr lang="ar-EG" sz="1500" b="0" i="0" u="none" strike="noStrike" dirty="0">
                          <a:effectLst/>
                          <a:latin typeface="+mn-lt"/>
                        </a:rPr>
                        <a:t>الصحة و الرفاه</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ctr"/>
                      <a:r>
                        <a:rPr lang="en-US" sz="1500" b="0" i="0" u="none" strike="noStrike">
                          <a:solidFill>
                            <a:srgbClr val="000000"/>
                          </a:solidFill>
                          <a:effectLst/>
                          <a:latin typeface="+mn-lt"/>
                        </a:rPr>
                        <a:t>27,991</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31,954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36,077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41,396</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57446837"/>
                  </a:ext>
                </a:extLst>
              </a:tr>
              <a:tr h="161925">
                <a:tc>
                  <a:txBody>
                    <a:bodyPr/>
                    <a:lstStyle/>
                    <a:p>
                      <a:pPr algn="ctr" rtl="1" fontAlgn="ctr"/>
                      <a:r>
                        <a:rPr lang="ar-EG" sz="1500" b="0" i="0" u="none" strike="noStrike" dirty="0">
                          <a:effectLst/>
                          <a:latin typeface="+mn-lt"/>
                        </a:rPr>
                        <a:t>الخدمات</a:t>
                      </a: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a:solidFill>
                            <a:srgbClr val="000000"/>
                          </a:solidFill>
                          <a:effectLst/>
                          <a:latin typeface="+mn-lt"/>
                        </a:rPr>
                        <a:t>1,534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1,494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1,403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1,433</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2353224"/>
                  </a:ext>
                </a:extLst>
              </a:tr>
              <a:tr h="161925">
                <a:tc>
                  <a:txBody>
                    <a:bodyPr/>
                    <a:lstStyle/>
                    <a:p>
                      <a:pPr algn="ctr" rtl="1" fontAlgn="b"/>
                      <a:r>
                        <a:rPr lang="ar-EG" sz="1500" b="0" i="0" u="none" strike="noStrike" dirty="0">
                          <a:effectLst/>
                          <a:latin typeface="+mn-lt"/>
                        </a:rPr>
                        <a:t>مجالات أخرى</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a:solidFill>
                            <a:srgbClr val="000000"/>
                          </a:solidFill>
                          <a:effectLst/>
                          <a:latin typeface="+mn-lt"/>
                        </a:rPr>
                        <a:t>175</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128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154</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238</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017406"/>
                  </a:ext>
                </a:extLst>
              </a:tr>
              <a:tr h="161925">
                <a:tc>
                  <a:txBody>
                    <a:bodyPr/>
                    <a:lstStyle/>
                    <a:p>
                      <a:pPr algn="ctr" rtl="1" fontAlgn="b"/>
                      <a:r>
                        <a:rPr lang="ar-EG" sz="1500" b="0" i="0" u="none" strike="noStrike" dirty="0">
                          <a:effectLst/>
                          <a:latin typeface="+mn-lt"/>
                        </a:rPr>
                        <a:t>المجموع</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0" fontAlgn="b"/>
                      <a:r>
                        <a:rPr lang="en-US" sz="1500" b="0" i="0" u="none" strike="noStrike">
                          <a:solidFill>
                            <a:srgbClr val="000000"/>
                          </a:solidFill>
                          <a:effectLst/>
                          <a:latin typeface="+mn-lt"/>
                        </a:rPr>
                        <a:t>139,037</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144,512</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a:solidFill>
                            <a:srgbClr val="000000"/>
                          </a:solidFill>
                          <a:effectLst/>
                          <a:latin typeface="+mn-lt"/>
                        </a:rPr>
                        <a:t>147,231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en-US" sz="1500" b="0" i="0" u="none" strike="noStrike" dirty="0">
                          <a:solidFill>
                            <a:srgbClr val="000000"/>
                          </a:solidFill>
                          <a:effectLst/>
                          <a:latin typeface="+mn-lt"/>
                        </a:rPr>
                        <a:t>155,060</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27689852"/>
                  </a:ext>
                </a:extLst>
              </a:tr>
            </a:tbl>
          </a:graphicData>
        </a:graphic>
      </p:graphicFrame>
      <p:sp>
        <p:nvSpPr>
          <p:cNvPr id="7" name="Rectangle 6">
            <a:extLst>
              <a:ext uri="{FF2B5EF4-FFF2-40B4-BE49-F238E27FC236}">
                <a16:creationId xmlns:a16="http://schemas.microsoft.com/office/drawing/2014/main" id="{8A84A10A-682C-4320-910A-2BCA5499A981}"/>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C098A884-157B-4A44-B995-D76F47358637}"/>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8AF380D6-071F-48E7-94B4-D7E277B43B89}"/>
              </a:ext>
            </a:extLst>
          </p:cNvPr>
          <p:cNvSpPr/>
          <p:nvPr/>
        </p:nvSpPr>
        <p:spPr>
          <a:xfrm>
            <a:off x="9368287" y="698811"/>
            <a:ext cx="273909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0" name="Title 1">
            <a:extLst>
              <a:ext uri="{FF2B5EF4-FFF2-40B4-BE49-F238E27FC236}">
                <a16:creationId xmlns:a16="http://schemas.microsoft.com/office/drawing/2014/main" id="{89E41A0F-4147-4799-BD0A-3E57F04EDFA4}"/>
              </a:ext>
            </a:extLst>
          </p:cNvPr>
          <p:cNvSpPr txBox="1">
            <a:spLocks/>
          </p:cNvSpPr>
          <p:nvPr/>
        </p:nvSpPr>
        <p:spPr>
          <a:xfrm>
            <a:off x="9463177" y="698810"/>
            <a:ext cx="264420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التخصصات– التوجه التخصصي للطلاب</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C542AA7A-1984-4371-B96E-29CE06E84DB9}"/>
              </a:ext>
            </a:extLst>
          </p:cNvPr>
          <p:cNvSpPr/>
          <p:nvPr/>
        </p:nvSpPr>
        <p:spPr>
          <a:xfrm>
            <a:off x="1196709" y="2047115"/>
            <a:ext cx="9798582" cy="715535"/>
          </a:xfrm>
          <a:prstGeom prst="rect">
            <a:avLst/>
          </a:prstGeom>
          <a:solidFill>
            <a:srgbClr val="93BF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dirty="0"/>
          </a:p>
        </p:txBody>
      </p:sp>
      <p:sp>
        <p:nvSpPr>
          <p:cNvPr id="14" name="Title 1">
            <a:extLst>
              <a:ext uri="{FF2B5EF4-FFF2-40B4-BE49-F238E27FC236}">
                <a16:creationId xmlns:a16="http://schemas.microsoft.com/office/drawing/2014/main" id="{790BFAD1-3B5C-4667-9F61-D798F387A546}"/>
              </a:ext>
            </a:extLst>
          </p:cNvPr>
          <p:cNvSpPr txBox="1">
            <a:spLocks/>
          </p:cNvSpPr>
          <p:nvPr/>
        </p:nvSpPr>
        <p:spPr>
          <a:xfrm>
            <a:off x="1258253" y="2087729"/>
            <a:ext cx="9725028" cy="715535"/>
          </a:xfrm>
          <a:prstGeom prst="rect">
            <a:avLst/>
          </a:prstGeom>
        </p:spPr>
        <p:txBody>
          <a:bodyPr vert="horz" lIns="91440" tIns="45720" rIns="91440" bIns="45720" rtlCol="0" anchor="b">
            <a:noAutofit/>
          </a:bodyPr>
          <a:lstStyle>
            <a:lvl1pPr algn="ctr">
              <a:lnSpc>
                <a:spcPct val="90000"/>
              </a:lnSpc>
              <a:spcBef>
                <a:spcPct val="0"/>
              </a:spcBef>
              <a:buNone/>
              <a:defRPr sz="25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pPr algn="ctr"/>
            <a:r>
              <a:rPr lang="ar-EG" sz="2400" dirty="0">
                <a:solidFill>
                  <a:schemeClr val="bg1"/>
                </a:solidFill>
              </a:rPr>
              <a:t>جدول يعرض التخصصات حسب برنامج اسكد و أعداد الطلبة فيها خلال السنوات في الجامعات التقليدية في فلسطين</a:t>
            </a:r>
            <a:endParaRPr lang="en-US" sz="2400" dirty="0">
              <a:solidFill>
                <a:schemeClr val="bg1"/>
              </a:solidFill>
            </a:endParaRPr>
          </a:p>
        </p:txBody>
      </p:sp>
    </p:spTree>
    <p:extLst>
      <p:ext uri="{BB962C8B-B14F-4D97-AF65-F5344CB8AC3E}">
        <p14:creationId xmlns:p14="http://schemas.microsoft.com/office/powerpoint/2010/main" val="42389081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258E383-BDB0-4B23-9BE0-700FEDBF83A9}"/>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2000" contrast="-5000"/>
                    </a14:imgEffect>
                  </a14:imgLayer>
                </a14:imgProps>
              </a:ext>
              <a:ext uri="{28A0092B-C50C-407E-A947-70E740481C1C}">
                <a14:useLocalDpi xmlns:a14="http://schemas.microsoft.com/office/drawing/2010/main" val="0"/>
              </a:ext>
            </a:extLst>
          </a:blip>
          <a:srcRect r="11319"/>
          <a:stretch/>
        </p:blipFill>
        <p:spPr>
          <a:xfrm>
            <a:off x="0" y="1"/>
            <a:ext cx="12192000" cy="6857999"/>
          </a:xfrm>
          <a:prstGeom prst="rect">
            <a:avLst/>
          </a:prstGeom>
          <a:solidFill>
            <a:schemeClr val="bg1"/>
          </a:solidFill>
        </p:spPr>
      </p:pic>
      <p:graphicFrame>
        <p:nvGraphicFramePr>
          <p:cNvPr id="4" name="Chart 3">
            <a:extLst>
              <a:ext uri="{FF2B5EF4-FFF2-40B4-BE49-F238E27FC236}">
                <a16:creationId xmlns:a16="http://schemas.microsoft.com/office/drawing/2014/main" id="{3BC8647E-2580-4D4F-89FE-E25E4DE28849}"/>
              </a:ext>
            </a:extLst>
          </p:cNvPr>
          <p:cNvGraphicFramePr>
            <a:graphicFrameLocks/>
          </p:cNvGraphicFramePr>
          <p:nvPr>
            <p:extLst>
              <p:ext uri="{D42A27DB-BD31-4B8C-83A1-F6EECF244321}">
                <p14:modId xmlns:p14="http://schemas.microsoft.com/office/powerpoint/2010/main" val="974361122"/>
              </p:ext>
            </p:extLst>
          </p:nvPr>
        </p:nvGraphicFramePr>
        <p:xfrm>
          <a:off x="1312597" y="1773087"/>
          <a:ext cx="9566805" cy="4666493"/>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a:extLst>
              <a:ext uri="{FF2B5EF4-FFF2-40B4-BE49-F238E27FC236}">
                <a16:creationId xmlns:a16="http://schemas.microsoft.com/office/drawing/2014/main" id="{B58EDA8C-F167-40B7-9473-872D4A25F615}"/>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6" name="Title 1">
            <a:extLst>
              <a:ext uri="{FF2B5EF4-FFF2-40B4-BE49-F238E27FC236}">
                <a16:creationId xmlns:a16="http://schemas.microsoft.com/office/drawing/2014/main" id="{7A095228-E7FB-4446-B59D-450DECE49233}"/>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EF2B3946-46CD-4319-B3C6-EFAB946ED91B}"/>
              </a:ext>
            </a:extLst>
          </p:cNvPr>
          <p:cNvSpPr/>
          <p:nvPr/>
        </p:nvSpPr>
        <p:spPr>
          <a:xfrm>
            <a:off x="9368287" y="698811"/>
            <a:ext cx="273909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1625CA75-26D7-42AF-96DA-5FFDE85A9862}"/>
              </a:ext>
            </a:extLst>
          </p:cNvPr>
          <p:cNvSpPr txBox="1">
            <a:spLocks/>
          </p:cNvSpPr>
          <p:nvPr/>
        </p:nvSpPr>
        <p:spPr>
          <a:xfrm>
            <a:off x="9463177" y="698810"/>
            <a:ext cx="264420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التخصصات – التوجه التخصصي للطلاب</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8596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1E6CCE0-B104-420E-9E8F-FEC20D15604C}"/>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pic>
        <p:nvPicPr>
          <p:cNvPr id="15" name="Picture 14">
            <a:extLst>
              <a:ext uri="{FF2B5EF4-FFF2-40B4-BE49-F238E27FC236}">
                <a16:creationId xmlns:a16="http://schemas.microsoft.com/office/drawing/2014/main" id="{51F5883E-FDCC-46AE-8EDD-2594EE6E4D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521" y="1091446"/>
            <a:ext cx="9170957" cy="4675108"/>
          </a:xfrm>
          <a:prstGeom prst="rect">
            <a:avLst/>
          </a:prstGeom>
        </p:spPr>
      </p:pic>
      <p:sp>
        <p:nvSpPr>
          <p:cNvPr id="14" name="Title 1">
            <a:extLst>
              <a:ext uri="{FF2B5EF4-FFF2-40B4-BE49-F238E27FC236}">
                <a16:creationId xmlns:a16="http://schemas.microsoft.com/office/drawing/2014/main" id="{C88417CD-1CA7-45BE-A684-EAD11F3AD30E}"/>
              </a:ext>
            </a:extLst>
          </p:cNvPr>
          <p:cNvSpPr txBox="1">
            <a:spLocks/>
          </p:cNvSpPr>
          <p:nvPr/>
        </p:nvSpPr>
        <p:spPr>
          <a:xfrm>
            <a:off x="3986659" y="2546512"/>
            <a:ext cx="4218679" cy="149012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EG" sz="10000" dirty="0">
                <a:solidFill>
                  <a:schemeClr val="bg1"/>
                </a:solidFill>
                <a:latin typeface="Calibri" panose="020F0502020204030204" pitchFamily="34" charset="0"/>
                <a:ea typeface="Calibri" panose="020F0502020204030204" pitchFamily="34" charset="0"/>
                <a:cs typeface="Calibri" panose="020F0502020204030204" pitchFamily="34" charset="0"/>
              </a:rPr>
              <a:t>مقدمة</a:t>
            </a:r>
            <a:endParaRPr lang="en-US" sz="10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18" name="Picture 17">
            <a:extLst>
              <a:ext uri="{FF2B5EF4-FFF2-40B4-BE49-F238E27FC236}">
                <a16:creationId xmlns:a16="http://schemas.microsoft.com/office/drawing/2014/main" id="{E1DD4B71-FE12-4410-A8E1-FC37D5F2CC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991081">
            <a:off x="704487" y="-115373"/>
            <a:ext cx="3543300" cy="3543300"/>
          </a:xfrm>
          <a:prstGeom prst="rect">
            <a:avLst/>
          </a:prstGeom>
        </p:spPr>
      </p:pic>
    </p:spTree>
    <p:extLst>
      <p:ext uri="{BB962C8B-B14F-4D97-AF65-F5344CB8AC3E}">
        <p14:creationId xmlns:p14="http://schemas.microsoft.com/office/powerpoint/2010/main" val="716945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DFF8702-0A7F-4ED2-86D3-1D21FF4C4116}"/>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graphicFrame>
        <p:nvGraphicFramePr>
          <p:cNvPr id="6" name="Chart 5">
            <a:extLst>
              <a:ext uri="{FF2B5EF4-FFF2-40B4-BE49-F238E27FC236}">
                <a16:creationId xmlns:a16="http://schemas.microsoft.com/office/drawing/2014/main" id="{71D36FA1-464F-4A0E-BA33-50B23C6795D2}"/>
              </a:ext>
            </a:extLst>
          </p:cNvPr>
          <p:cNvGraphicFramePr>
            <a:graphicFrameLocks/>
          </p:cNvGraphicFramePr>
          <p:nvPr>
            <p:extLst>
              <p:ext uri="{D42A27DB-BD31-4B8C-83A1-F6EECF244321}">
                <p14:modId xmlns:p14="http://schemas.microsoft.com/office/powerpoint/2010/main" val="102406876"/>
              </p:ext>
            </p:extLst>
          </p:nvPr>
        </p:nvGraphicFramePr>
        <p:xfrm>
          <a:off x="1406219" y="878365"/>
          <a:ext cx="9379562" cy="5979635"/>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a:extLst>
              <a:ext uri="{FF2B5EF4-FFF2-40B4-BE49-F238E27FC236}">
                <a16:creationId xmlns:a16="http://schemas.microsoft.com/office/drawing/2014/main" id="{B92C16FD-6850-485D-807E-6866C71E1A79}"/>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2A45B9E1-9BB5-473B-96F8-0CD55FF508E8}"/>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25EA51C8-E10C-4199-98B4-7A0C247942CD}"/>
              </a:ext>
            </a:extLst>
          </p:cNvPr>
          <p:cNvSpPr/>
          <p:nvPr/>
        </p:nvSpPr>
        <p:spPr>
          <a:xfrm>
            <a:off x="9368287" y="698811"/>
            <a:ext cx="273909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0" name="Title 1">
            <a:extLst>
              <a:ext uri="{FF2B5EF4-FFF2-40B4-BE49-F238E27FC236}">
                <a16:creationId xmlns:a16="http://schemas.microsoft.com/office/drawing/2014/main" id="{EE9343E3-755E-43F1-9C08-936341E41B52}"/>
              </a:ext>
            </a:extLst>
          </p:cNvPr>
          <p:cNvSpPr txBox="1">
            <a:spLocks/>
          </p:cNvSpPr>
          <p:nvPr/>
        </p:nvSpPr>
        <p:spPr>
          <a:xfrm>
            <a:off x="9463177" y="698810"/>
            <a:ext cx="264420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عدد التخصصات بالجامعات</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235995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4C8C91D-A70B-4E59-8B95-E60972AFF14D}"/>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graphicFrame>
        <p:nvGraphicFramePr>
          <p:cNvPr id="4" name="Chart 3">
            <a:extLst>
              <a:ext uri="{FF2B5EF4-FFF2-40B4-BE49-F238E27FC236}">
                <a16:creationId xmlns:a16="http://schemas.microsoft.com/office/drawing/2014/main" id="{4A7A75E4-CE53-4EB6-8798-0E4E5DE43363}"/>
              </a:ext>
            </a:extLst>
          </p:cNvPr>
          <p:cNvGraphicFramePr>
            <a:graphicFrameLocks/>
          </p:cNvGraphicFramePr>
          <p:nvPr>
            <p:extLst>
              <p:ext uri="{D42A27DB-BD31-4B8C-83A1-F6EECF244321}">
                <p14:modId xmlns:p14="http://schemas.microsoft.com/office/powerpoint/2010/main" val="2973070811"/>
              </p:ext>
            </p:extLst>
          </p:nvPr>
        </p:nvGraphicFramePr>
        <p:xfrm>
          <a:off x="114953" y="237393"/>
          <a:ext cx="7525237" cy="6506308"/>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a:extLst>
              <a:ext uri="{FF2B5EF4-FFF2-40B4-BE49-F238E27FC236}">
                <a16:creationId xmlns:a16="http://schemas.microsoft.com/office/drawing/2014/main" id="{B5E723D9-EB85-4A06-9D81-31AB85A7B5D7}"/>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D8E3397C-59A1-4CBF-8DAA-8B54708603C3}"/>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التحليل</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13424AF4-532B-4E24-86A1-90149985BE51}"/>
              </a:ext>
            </a:extLst>
          </p:cNvPr>
          <p:cNvSpPr/>
          <p:nvPr/>
        </p:nvSpPr>
        <p:spPr>
          <a:xfrm>
            <a:off x="8974667" y="698811"/>
            <a:ext cx="313271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0" name="Title 1">
            <a:extLst>
              <a:ext uri="{FF2B5EF4-FFF2-40B4-BE49-F238E27FC236}">
                <a16:creationId xmlns:a16="http://schemas.microsoft.com/office/drawing/2014/main" id="{0CD1947C-CBFE-4C99-A159-2DFC7AE773ED}"/>
              </a:ext>
            </a:extLst>
          </p:cNvPr>
          <p:cNvSpPr txBox="1">
            <a:spLocks/>
          </p:cNvSpPr>
          <p:nvPr/>
        </p:nvSpPr>
        <p:spPr>
          <a:xfrm>
            <a:off x="9127067" y="698810"/>
            <a:ext cx="298031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تحليل الطلاب – عدد الجامعات التي تحمل تخصص  معين</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1" name="Title 1">
            <a:extLst>
              <a:ext uri="{FF2B5EF4-FFF2-40B4-BE49-F238E27FC236}">
                <a16:creationId xmlns:a16="http://schemas.microsoft.com/office/drawing/2014/main" id="{9257F640-F01D-4BFB-8A92-010E50E62747}"/>
              </a:ext>
            </a:extLst>
          </p:cNvPr>
          <p:cNvSpPr txBox="1">
            <a:spLocks/>
          </p:cNvSpPr>
          <p:nvPr/>
        </p:nvSpPr>
        <p:spPr>
          <a:xfrm>
            <a:off x="7974623" y="2047630"/>
            <a:ext cx="3587262" cy="3473940"/>
          </a:xfrm>
          <a:prstGeom prst="rect">
            <a:avLst/>
          </a:prstGeom>
        </p:spPr>
        <p:txBody>
          <a:bodyPr vert="horz" lIns="91440" tIns="45720" rIns="91440" bIns="45720" rtlCol="0">
            <a:noAutofit/>
          </a:bodyPr>
          <a:lstStyle>
            <a:defPPr>
              <a:defRPr lang="en-US"/>
            </a:defPPr>
            <a:lvl1pPr indent="0" algn="ctr" rtl="1">
              <a:lnSpc>
                <a:spcPct val="90000"/>
              </a:lnSpc>
              <a:spcBef>
                <a:spcPts val="1000"/>
              </a:spcBef>
              <a:buFont typeface="Arial" panose="020B0604020202020204" pitchFamily="34" charset="0"/>
              <a:buNone/>
              <a:defRPr sz="30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dirty="0">
                <a:solidFill>
                  <a:schemeClr val="bg1"/>
                </a:solidFill>
              </a:rPr>
              <a:t>أظهرت دراسة تحليل التخصصات ان هناك عدد كبير من التخصصات نفسها في عدد كبير من الجامعات الفلسطينية، وعلى نقيض ذلك، وجود عدة من التخصصات التي لا تحتل عدد كبير من الجامعات.</a:t>
            </a:r>
          </a:p>
        </p:txBody>
      </p:sp>
      <p:sp>
        <p:nvSpPr>
          <p:cNvPr id="2" name="TextBox 1">
            <a:extLst>
              <a:ext uri="{FF2B5EF4-FFF2-40B4-BE49-F238E27FC236}">
                <a16:creationId xmlns:a16="http://schemas.microsoft.com/office/drawing/2014/main" id="{BB87B493-E138-4B9F-9B2B-9621F341B46D}"/>
              </a:ext>
            </a:extLst>
          </p:cNvPr>
          <p:cNvSpPr txBox="1"/>
          <p:nvPr/>
        </p:nvSpPr>
        <p:spPr>
          <a:xfrm>
            <a:off x="536331" y="6053522"/>
            <a:ext cx="606670" cy="292388"/>
          </a:xfrm>
          <a:prstGeom prst="rect">
            <a:avLst/>
          </a:prstGeom>
          <a:noFill/>
        </p:spPr>
        <p:txBody>
          <a:bodyPr wrap="square" rtlCol="0">
            <a:spAutoFit/>
          </a:bodyPr>
          <a:lstStyle/>
          <a:p>
            <a:pPr algn="r" rtl="1"/>
            <a:r>
              <a:rPr lang="ar-EG" sz="1300" dirty="0">
                <a:solidFill>
                  <a:schemeClr val="bg1"/>
                </a:solidFill>
              </a:rPr>
              <a:t>امنية</a:t>
            </a:r>
            <a:endParaRPr lang="en-US" sz="1300" dirty="0">
              <a:solidFill>
                <a:schemeClr val="bg1"/>
              </a:solidFill>
            </a:endParaRPr>
          </a:p>
        </p:txBody>
      </p:sp>
      <p:sp>
        <p:nvSpPr>
          <p:cNvPr id="15" name="TextBox 14">
            <a:extLst>
              <a:ext uri="{FF2B5EF4-FFF2-40B4-BE49-F238E27FC236}">
                <a16:creationId xmlns:a16="http://schemas.microsoft.com/office/drawing/2014/main" id="{091FDAAB-BD01-4C44-8F39-A6FCC7DFFB6D}"/>
              </a:ext>
            </a:extLst>
          </p:cNvPr>
          <p:cNvSpPr txBox="1"/>
          <p:nvPr/>
        </p:nvSpPr>
        <p:spPr>
          <a:xfrm>
            <a:off x="720969" y="1348601"/>
            <a:ext cx="606670" cy="292388"/>
          </a:xfrm>
          <a:prstGeom prst="rect">
            <a:avLst/>
          </a:prstGeom>
          <a:noFill/>
        </p:spPr>
        <p:txBody>
          <a:bodyPr wrap="square" rtlCol="0">
            <a:spAutoFit/>
          </a:bodyPr>
          <a:lstStyle/>
          <a:p>
            <a:pPr algn="r" rtl="1"/>
            <a:r>
              <a:rPr lang="ar-EG" sz="1300" dirty="0">
                <a:solidFill>
                  <a:schemeClr val="bg1"/>
                </a:solidFill>
              </a:rPr>
              <a:t>اسنان</a:t>
            </a:r>
            <a:endParaRPr lang="en-US" sz="1300" dirty="0">
              <a:solidFill>
                <a:schemeClr val="bg1"/>
              </a:solidFill>
            </a:endParaRPr>
          </a:p>
        </p:txBody>
      </p:sp>
    </p:spTree>
    <p:extLst>
      <p:ext uri="{BB962C8B-B14F-4D97-AF65-F5344CB8AC3E}">
        <p14:creationId xmlns:p14="http://schemas.microsoft.com/office/powerpoint/2010/main" val="111454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1AE8E63-4959-4441-AF86-E95777EC3F45}"/>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pic>
        <p:nvPicPr>
          <p:cNvPr id="9" name="Picture 8">
            <a:extLst>
              <a:ext uri="{FF2B5EF4-FFF2-40B4-BE49-F238E27FC236}">
                <a16:creationId xmlns:a16="http://schemas.microsoft.com/office/drawing/2014/main" id="{9C31B01D-4EBA-4325-933B-F7DDE82FB1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521" y="1091446"/>
            <a:ext cx="9170957" cy="4675108"/>
          </a:xfrm>
          <a:prstGeom prst="rect">
            <a:avLst/>
          </a:prstGeom>
        </p:spPr>
      </p:pic>
      <p:sp>
        <p:nvSpPr>
          <p:cNvPr id="8" name="Title 1">
            <a:extLst>
              <a:ext uri="{FF2B5EF4-FFF2-40B4-BE49-F238E27FC236}">
                <a16:creationId xmlns:a16="http://schemas.microsoft.com/office/drawing/2014/main" id="{1234C1E9-5AD1-407B-B809-C4EB72212A6E}"/>
              </a:ext>
            </a:extLst>
          </p:cNvPr>
          <p:cNvSpPr txBox="1">
            <a:spLocks/>
          </p:cNvSpPr>
          <p:nvPr/>
        </p:nvSpPr>
        <p:spPr>
          <a:xfrm>
            <a:off x="4224844" y="2584768"/>
            <a:ext cx="3742310" cy="16884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10000" dirty="0">
                <a:solidFill>
                  <a:schemeClr val="bg1"/>
                </a:solidFill>
                <a:latin typeface="Calibri" panose="020F0502020204030204" pitchFamily="34" charset="0"/>
                <a:ea typeface="Calibri" panose="020F0502020204030204" pitchFamily="34" charset="0"/>
                <a:cs typeface="Calibri" panose="020F0502020204030204" pitchFamily="34" charset="0"/>
              </a:rPr>
              <a:t>النتائج</a:t>
            </a:r>
            <a:endParaRPr lang="en-US" sz="10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Picture 9">
            <a:extLst>
              <a:ext uri="{FF2B5EF4-FFF2-40B4-BE49-F238E27FC236}">
                <a16:creationId xmlns:a16="http://schemas.microsoft.com/office/drawing/2014/main" id="{C3879BAA-6E9B-4C09-993F-D32B047A4E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991081">
            <a:off x="704487" y="-115373"/>
            <a:ext cx="3543300" cy="3543300"/>
          </a:xfrm>
          <a:prstGeom prst="rect">
            <a:avLst/>
          </a:prstGeom>
        </p:spPr>
      </p:pic>
    </p:spTree>
    <p:extLst>
      <p:ext uri="{BB962C8B-B14F-4D97-AF65-F5344CB8AC3E}">
        <p14:creationId xmlns:p14="http://schemas.microsoft.com/office/powerpoint/2010/main" val="4778963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5089F80A-073B-4164-826A-639F1B71D12D}"/>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4" name="Rectangle 3">
            <a:extLst>
              <a:ext uri="{FF2B5EF4-FFF2-40B4-BE49-F238E27FC236}">
                <a16:creationId xmlns:a16="http://schemas.microsoft.com/office/drawing/2014/main" id="{9253A7FB-5453-4F07-A8F8-EFB382C798C0}"/>
              </a:ext>
            </a:extLst>
          </p:cNvPr>
          <p:cNvSpPr/>
          <p:nvPr/>
        </p:nvSpPr>
        <p:spPr>
          <a:xfrm>
            <a:off x="7471528" y="1629881"/>
            <a:ext cx="4123877" cy="37465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9E052C75-AC0E-43B1-8C82-A662AD8A5120}"/>
              </a:ext>
            </a:extLst>
          </p:cNvPr>
          <p:cNvSpPr txBox="1">
            <a:spLocks/>
          </p:cNvSpPr>
          <p:nvPr/>
        </p:nvSpPr>
        <p:spPr>
          <a:xfrm>
            <a:off x="7471528" y="1629882"/>
            <a:ext cx="4088566" cy="374652"/>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2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عدد الكلي للطلاب الجدد</a:t>
            </a:r>
            <a:r>
              <a:rPr lang="en-US" dirty="0"/>
              <a:t> </a:t>
            </a:r>
            <a:r>
              <a:rPr lang="ar-EG" dirty="0"/>
              <a:t>في الجامعات:35,607</a:t>
            </a:r>
            <a:endParaRPr lang="en-US" dirty="0"/>
          </a:p>
        </p:txBody>
      </p:sp>
      <p:sp>
        <p:nvSpPr>
          <p:cNvPr id="6" name="Rectangle 5">
            <a:extLst>
              <a:ext uri="{FF2B5EF4-FFF2-40B4-BE49-F238E27FC236}">
                <a16:creationId xmlns:a16="http://schemas.microsoft.com/office/drawing/2014/main" id="{226109CB-B3DB-4AE9-A6D0-A9F540B3CB6F}"/>
              </a:ext>
            </a:extLst>
          </p:cNvPr>
          <p:cNvSpPr/>
          <p:nvPr/>
        </p:nvSpPr>
        <p:spPr>
          <a:xfrm>
            <a:off x="7471528" y="2063800"/>
            <a:ext cx="4123877" cy="37465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77A8ACBB-A7CD-485E-B444-56A2699566CB}"/>
              </a:ext>
            </a:extLst>
          </p:cNvPr>
          <p:cNvSpPr txBox="1">
            <a:spLocks/>
          </p:cNvSpPr>
          <p:nvPr/>
        </p:nvSpPr>
        <p:spPr>
          <a:xfrm>
            <a:off x="7573311" y="2082594"/>
            <a:ext cx="3986782" cy="321209"/>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2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عدد طلاب الجامعات التقليدية: 21,963</a:t>
            </a:r>
            <a:endParaRPr lang="en-US" dirty="0"/>
          </a:p>
        </p:txBody>
      </p:sp>
      <p:pic>
        <p:nvPicPr>
          <p:cNvPr id="16" name="Picture 15">
            <a:extLst>
              <a:ext uri="{FF2B5EF4-FFF2-40B4-BE49-F238E27FC236}">
                <a16:creationId xmlns:a16="http://schemas.microsoft.com/office/drawing/2014/main" id="{B646DC74-1DA8-4B27-BCD2-988689E5163C}"/>
              </a:ext>
            </a:extLst>
          </p:cNvPr>
          <p:cNvPicPr>
            <a:picLocks noChangeAspect="1"/>
          </p:cNvPicPr>
          <p:nvPr/>
        </p:nvPicPr>
        <p:blipFill rotWithShape="1">
          <a:blip r:embed="rId4">
            <a:extLst>
              <a:ext uri="{28A0092B-C50C-407E-A947-70E740481C1C}">
                <a14:useLocalDpi xmlns:a14="http://schemas.microsoft.com/office/drawing/2010/main" val="0"/>
              </a:ext>
            </a:extLst>
          </a:blip>
          <a:srcRect r="29132"/>
          <a:stretch/>
        </p:blipFill>
        <p:spPr>
          <a:xfrm>
            <a:off x="0" y="0"/>
            <a:ext cx="6874933" cy="6857999"/>
          </a:xfrm>
          <a:prstGeom prst="rect">
            <a:avLst/>
          </a:prstGeom>
        </p:spPr>
      </p:pic>
      <p:sp>
        <p:nvSpPr>
          <p:cNvPr id="37" name="Rectangle 36">
            <a:extLst>
              <a:ext uri="{FF2B5EF4-FFF2-40B4-BE49-F238E27FC236}">
                <a16:creationId xmlns:a16="http://schemas.microsoft.com/office/drawing/2014/main" id="{B297A9C8-F20A-4273-9378-86A7580288E4}"/>
              </a:ext>
            </a:extLst>
          </p:cNvPr>
          <p:cNvSpPr/>
          <p:nvPr/>
        </p:nvSpPr>
        <p:spPr>
          <a:xfrm>
            <a:off x="7471528" y="2548466"/>
            <a:ext cx="4123877" cy="59266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itle 1">
            <a:extLst>
              <a:ext uri="{FF2B5EF4-FFF2-40B4-BE49-F238E27FC236}">
                <a16:creationId xmlns:a16="http://schemas.microsoft.com/office/drawing/2014/main" id="{0D4855C5-FA71-498C-A6D3-4C93F2FCE5D7}"/>
              </a:ext>
            </a:extLst>
          </p:cNvPr>
          <p:cNvSpPr txBox="1">
            <a:spLocks/>
          </p:cNvSpPr>
          <p:nvPr/>
        </p:nvSpPr>
        <p:spPr>
          <a:xfrm>
            <a:off x="7538000" y="2548466"/>
            <a:ext cx="4057405" cy="592668"/>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sz="2000" dirty="0"/>
              <a:t>معدل قبول الطلبة الجدد في الجامعات التقليدية خلال السنوات : </a:t>
            </a:r>
            <a:r>
              <a:rPr lang="en-US" sz="1800" dirty="0">
                <a:effectLst/>
                <a:latin typeface="Simplified Arabic" panose="02020603050405020304" pitchFamily="18" charset="-78"/>
                <a:ea typeface="Calibri" panose="020F0502020204030204" pitchFamily="34" charset="0"/>
              </a:rPr>
              <a:t>24,019</a:t>
            </a:r>
            <a:endParaRPr lang="ar-EG" sz="2000" dirty="0"/>
          </a:p>
        </p:txBody>
      </p:sp>
      <p:sp>
        <p:nvSpPr>
          <p:cNvPr id="40" name="Title 1">
            <a:extLst>
              <a:ext uri="{FF2B5EF4-FFF2-40B4-BE49-F238E27FC236}">
                <a16:creationId xmlns:a16="http://schemas.microsoft.com/office/drawing/2014/main" id="{98772894-0B3F-4F0C-914B-D7A041DE7AEB}"/>
              </a:ext>
            </a:extLst>
          </p:cNvPr>
          <p:cNvSpPr txBox="1">
            <a:spLocks/>
          </p:cNvSpPr>
          <p:nvPr/>
        </p:nvSpPr>
        <p:spPr>
          <a:xfrm>
            <a:off x="7276834" y="3064492"/>
            <a:ext cx="4579735" cy="3455283"/>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10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sz="3000" dirty="0"/>
              <a:t>في هذه الفترة سيتوجه قطاع التعليم العالي الى التوسع ضمن حدود الجامعات القابلة للتوسع </a:t>
            </a:r>
            <a:endParaRPr lang="en-US" sz="3000" dirty="0"/>
          </a:p>
          <a:p>
            <a:r>
              <a:rPr lang="ar-EG" sz="3000" dirty="0"/>
              <a:t>وأيضاً التعديل على التخصصات حسب المعطيات السابقة بما يتلاءم مع سوق العمل</a:t>
            </a:r>
            <a:endParaRPr lang="en-US" sz="3000" dirty="0"/>
          </a:p>
          <a:p>
            <a:r>
              <a:rPr lang="ar-EG" sz="3000" dirty="0"/>
              <a:t>وذلك وفقاً للاحتياج المستقبلي</a:t>
            </a:r>
          </a:p>
        </p:txBody>
      </p:sp>
      <p:pic>
        <p:nvPicPr>
          <p:cNvPr id="13" name="Picture 12">
            <a:extLst>
              <a:ext uri="{FF2B5EF4-FFF2-40B4-BE49-F238E27FC236}">
                <a16:creationId xmlns:a16="http://schemas.microsoft.com/office/drawing/2014/main" id="{4062A33A-8DFF-446F-90C8-04846585F827}"/>
              </a:ext>
            </a:extLst>
          </p:cNvPr>
          <p:cNvPicPr>
            <a:picLocks noChangeAspect="1"/>
          </p:cNvPicPr>
          <p:nvPr/>
        </p:nvPicPr>
        <p:blipFill rotWithShape="1">
          <a:blip r:embed="rId5"/>
          <a:srcRect t="1" r="13833" b="2216"/>
          <a:stretch/>
        </p:blipFill>
        <p:spPr>
          <a:xfrm>
            <a:off x="4971672" y="3381601"/>
            <a:ext cx="1793196" cy="1867734"/>
          </a:xfrm>
          <a:prstGeom prst="rect">
            <a:avLst/>
          </a:prstGeom>
          <a:ln w="9525">
            <a:solidFill>
              <a:schemeClr val="tx1"/>
            </a:solidFill>
          </a:ln>
        </p:spPr>
      </p:pic>
      <p:cxnSp>
        <p:nvCxnSpPr>
          <p:cNvPr id="24" name="Straight Connector 23">
            <a:extLst>
              <a:ext uri="{FF2B5EF4-FFF2-40B4-BE49-F238E27FC236}">
                <a16:creationId xmlns:a16="http://schemas.microsoft.com/office/drawing/2014/main" id="{876EF524-41AD-4356-A558-14B737AC2A50}"/>
              </a:ext>
            </a:extLst>
          </p:cNvPr>
          <p:cNvCxnSpPr>
            <a:cxnSpLocks/>
          </p:cNvCxnSpPr>
          <p:nvPr/>
        </p:nvCxnSpPr>
        <p:spPr>
          <a:xfrm flipH="1">
            <a:off x="1786467" y="4377267"/>
            <a:ext cx="4394200" cy="1151466"/>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EE237F28-0657-4422-AEEB-75A1BBD96594}"/>
              </a:ext>
            </a:extLst>
          </p:cNvPr>
          <p:cNvCxnSpPr>
            <a:cxnSpLocks/>
          </p:cNvCxnSpPr>
          <p:nvPr/>
        </p:nvCxnSpPr>
        <p:spPr>
          <a:xfrm flipV="1">
            <a:off x="1786467" y="4123268"/>
            <a:ext cx="4394200" cy="1337732"/>
          </a:xfrm>
          <a:prstGeom prst="line">
            <a:avLst/>
          </a:prstGeom>
        </p:spPr>
        <p:style>
          <a:lnRef idx="1">
            <a:schemeClr val="dk1"/>
          </a:lnRef>
          <a:fillRef idx="0">
            <a:schemeClr val="dk1"/>
          </a:fillRef>
          <a:effectRef idx="0">
            <a:schemeClr val="dk1"/>
          </a:effectRef>
          <a:fontRef idx="minor">
            <a:schemeClr val="tx1"/>
          </a:fontRef>
        </p:style>
      </p:cxnSp>
      <p:pic>
        <p:nvPicPr>
          <p:cNvPr id="25" name="Picture 24">
            <a:extLst>
              <a:ext uri="{FF2B5EF4-FFF2-40B4-BE49-F238E27FC236}">
                <a16:creationId xmlns:a16="http://schemas.microsoft.com/office/drawing/2014/main" id="{1416AFD1-05D3-4983-AFE8-CF3F51AF70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94386" y="1134533"/>
            <a:ext cx="983362" cy="1413933"/>
          </a:xfrm>
          <a:prstGeom prst="rect">
            <a:avLst/>
          </a:prstGeom>
        </p:spPr>
      </p:pic>
      <p:sp>
        <p:nvSpPr>
          <p:cNvPr id="18" name="Rectangle 17">
            <a:extLst>
              <a:ext uri="{FF2B5EF4-FFF2-40B4-BE49-F238E27FC236}">
                <a16:creationId xmlns:a16="http://schemas.microsoft.com/office/drawing/2014/main" id="{6DF380B3-BB54-41D3-A3E9-A99CABD4959A}"/>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9" name="Title 1">
            <a:extLst>
              <a:ext uri="{FF2B5EF4-FFF2-40B4-BE49-F238E27FC236}">
                <a16:creationId xmlns:a16="http://schemas.microsoft.com/office/drawing/2014/main" id="{D3DDA9AF-FE3C-4401-8FE6-6A2F21046610}"/>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النتائج</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Rectangle 19">
            <a:extLst>
              <a:ext uri="{FF2B5EF4-FFF2-40B4-BE49-F238E27FC236}">
                <a16:creationId xmlns:a16="http://schemas.microsoft.com/office/drawing/2014/main" id="{EAA01D87-AB01-4622-8E03-F5F097376B37}"/>
              </a:ext>
            </a:extLst>
          </p:cNvPr>
          <p:cNvSpPr/>
          <p:nvPr/>
        </p:nvSpPr>
        <p:spPr>
          <a:xfrm>
            <a:off x="8974667" y="698811"/>
            <a:ext cx="3132711"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1" name="Title 1">
            <a:extLst>
              <a:ext uri="{FF2B5EF4-FFF2-40B4-BE49-F238E27FC236}">
                <a16:creationId xmlns:a16="http://schemas.microsoft.com/office/drawing/2014/main" id="{59E58F05-5F08-482D-A60C-4CD59059C942}"/>
              </a:ext>
            </a:extLst>
          </p:cNvPr>
          <p:cNvSpPr txBox="1">
            <a:spLocks/>
          </p:cNvSpPr>
          <p:nvPr/>
        </p:nvSpPr>
        <p:spPr>
          <a:xfrm>
            <a:off x="9127067" y="698810"/>
            <a:ext cx="2980311"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الفترة الأولى من 2023 الى 2030 – الجامعات القابلة للتوسع</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838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a:extLst>
              <a:ext uri="{FF2B5EF4-FFF2-40B4-BE49-F238E27FC236}">
                <a16:creationId xmlns:a16="http://schemas.microsoft.com/office/drawing/2014/main" id="{C17DBBD9-96B9-461E-BDE9-1BFA3E6C90D7}"/>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11" name="Title 1">
            <a:extLst>
              <a:ext uri="{FF2B5EF4-FFF2-40B4-BE49-F238E27FC236}">
                <a16:creationId xmlns:a16="http://schemas.microsoft.com/office/drawing/2014/main" id="{FACB1443-F9B5-4A17-BE9E-76F3A15CE03F}"/>
              </a:ext>
            </a:extLst>
          </p:cNvPr>
          <p:cNvSpPr txBox="1">
            <a:spLocks/>
          </p:cNvSpPr>
          <p:nvPr/>
        </p:nvSpPr>
        <p:spPr>
          <a:xfrm>
            <a:off x="7229910" y="3442731"/>
            <a:ext cx="4110891" cy="2525820"/>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وفقاً للتحليل السابق فأن في هذه الفترة يصبح من اللازم انشاء جامعة واحدة في المنطقة، بحيث تظهر الخارطة افضل مواقع لبناء مؤسسات التعليم العالي</a:t>
            </a:r>
          </a:p>
        </p:txBody>
      </p:sp>
      <p:pic>
        <p:nvPicPr>
          <p:cNvPr id="12" name="Picture 11">
            <a:extLst>
              <a:ext uri="{FF2B5EF4-FFF2-40B4-BE49-F238E27FC236}">
                <a16:creationId xmlns:a16="http://schemas.microsoft.com/office/drawing/2014/main" id="{8B8E4835-8129-4632-9D4B-D6061CCD3B01}"/>
              </a:ext>
            </a:extLst>
          </p:cNvPr>
          <p:cNvPicPr>
            <a:picLocks noChangeAspect="1"/>
          </p:cNvPicPr>
          <p:nvPr/>
        </p:nvPicPr>
        <p:blipFill rotWithShape="1">
          <a:blip r:embed="rId4">
            <a:extLst>
              <a:ext uri="{28A0092B-C50C-407E-A947-70E740481C1C}">
                <a14:useLocalDpi xmlns:a14="http://schemas.microsoft.com/office/drawing/2010/main" val="0"/>
              </a:ext>
            </a:extLst>
          </a:blip>
          <a:srcRect r="29045"/>
          <a:stretch/>
        </p:blipFill>
        <p:spPr>
          <a:xfrm>
            <a:off x="0" y="0"/>
            <a:ext cx="6883400" cy="6858000"/>
          </a:xfrm>
          <a:prstGeom prst="rect">
            <a:avLst/>
          </a:prstGeom>
          <a:ln>
            <a:solidFill>
              <a:schemeClr val="tx1">
                <a:lumMod val="95000"/>
                <a:lumOff val="5000"/>
              </a:schemeClr>
            </a:solidFill>
          </a:ln>
        </p:spPr>
      </p:pic>
      <p:pic>
        <p:nvPicPr>
          <p:cNvPr id="13" name="Picture 12">
            <a:extLst>
              <a:ext uri="{FF2B5EF4-FFF2-40B4-BE49-F238E27FC236}">
                <a16:creationId xmlns:a16="http://schemas.microsoft.com/office/drawing/2014/main" id="{50474864-2CA0-4219-944B-D4A637FD20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4386" y="1134533"/>
            <a:ext cx="983362" cy="1413933"/>
          </a:xfrm>
          <a:prstGeom prst="rect">
            <a:avLst/>
          </a:prstGeom>
        </p:spPr>
      </p:pic>
      <p:sp>
        <p:nvSpPr>
          <p:cNvPr id="22" name="Rectangle 21">
            <a:extLst>
              <a:ext uri="{FF2B5EF4-FFF2-40B4-BE49-F238E27FC236}">
                <a16:creationId xmlns:a16="http://schemas.microsoft.com/office/drawing/2014/main" id="{0D95A917-FF4F-42A3-8E57-A692189F1BB3}"/>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3" name="Title 1">
            <a:extLst>
              <a:ext uri="{FF2B5EF4-FFF2-40B4-BE49-F238E27FC236}">
                <a16:creationId xmlns:a16="http://schemas.microsoft.com/office/drawing/2014/main" id="{53CEF9B5-7D39-4122-8849-BC4449024C55}"/>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النتائج</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Rectangle 23">
            <a:extLst>
              <a:ext uri="{FF2B5EF4-FFF2-40B4-BE49-F238E27FC236}">
                <a16:creationId xmlns:a16="http://schemas.microsoft.com/office/drawing/2014/main" id="{2A2E0AFB-38E7-45A2-8325-618D894F2511}"/>
              </a:ext>
            </a:extLst>
          </p:cNvPr>
          <p:cNvSpPr/>
          <p:nvPr/>
        </p:nvSpPr>
        <p:spPr>
          <a:xfrm>
            <a:off x="8585200" y="698811"/>
            <a:ext cx="3522179"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5" name="Title 1">
            <a:extLst>
              <a:ext uri="{FF2B5EF4-FFF2-40B4-BE49-F238E27FC236}">
                <a16:creationId xmlns:a16="http://schemas.microsoft.com/office/drawing/2014/main" id="{EA5AE3EB-D5A4-4FFA-A9B7-90A2524A3E60}"/>
              </a:ext>
            </a:extLst>
          </p:cNvPr>
          <p:cNvSpPr txBox="1">
            <a:spLocks/>
          </p:cNvSpPr>
          <p:nvPr/>
        </p:nvSpPr>
        <p:spPr>
          <a:xfrm>
            <a:off x="8754533" y="698810"/>
            <a:ext cx="3352845"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الفترة الثانية من 2030 الى 2040  - افضل موقع لمؤسسات التعليم العالي</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27" name="Oval 26">
            <a:extLst>
              <a:ext uri="{FF2B5EF4-FFF2-40B4-BE49-F238E27FC236}">
                <a16:creationId xmlns:a16="http://schemas.microsoft.com/office/drawing/2014/main" id="{5F75DB76-1A13-43BD-B990-AACCEE9DFED9}"/>
              </a:ext>
            </a:extLst>
          </p:cNvPr>
          <p:cNvSpPr/>
          <p:nvPr/>
        </p:nvSpPr>
        <p:spPr>
          <a:xfrm>
            <a:off x="3467631" y="3020215"/>
            <a:ext cx="211666" cy="211666"/>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icture 39">
            <a:extLst>
              <a:ext uri="{FF2B5EF4-FFF2-40B4-BE49-F238E27FC236}">
                <a16:creationId xmlns:a16="http://schemas.microsoft.com/office/drawing/2014/main" id="{A173EC0C-D0EC-472F-94DC-6FB44503013C}"/>
              </a:ext>
            </a:extLst>
          </p:cNvPr>
          <p:cNvPicPr>
            <a:picLocks noChangeAspect="1"/>
          </p:cNvPicPr>
          <p:nvPr/>
        </p:nvPicPr>
        <p:blipFill>
          <a:blip r:embed="rId6"/>
          <a:stretch>
            <a:fillRect/>
          </a:stretch>
        </p:blipFill>
        <p:spPr>
          <a:xfrm>
            <a:off x="5137412" y="2824762"/>
            <a:ext cx="1267621" cy="1295791"/>
          </a:xfrm>
          <a:prstGeom prst="rect">
            <a:avLst/>
          </a:prstGeom>
          <a:ln w="9525">
            <a:solidFill>
              <a:schemeClr val="tx1"/>
            </a:solidFill>
          </a:ln>
        </p:spPr>
      </p:pic>
      <p:cxnSp>
        <p:nvCxnSpPr>
          <p:cNvPr id="30" name="Straight Connector 29">
            <a:extLst>
              <a:ext uri="{FF2B5EF4-FFF2-40B4-BE49-F238E27FC236}">
                <a16:creationId xmlns:a16="http://schemas.microsoft.com/office/drawing/2014/main" id="{E8022A36-5DD4-4D36-A269-929CB6FC1EB7}"/>
              </a:ext>
            </a:extLst>
          </p:cNvPr>
          <p:cNvCxnSpPr>
            <a:cxnSpLocks/>
            <a:stCxn id="27" idx="6"/>
          </p:cNvCxnSpPr>
          <p:nvPr/>
        </p:nvCxnSpPr>
        <p:spPr>
          <a:xfrm>
            <a:off x="3679297" y="3126048"/>
            <a:ext cx="1870603" cy="212727"/>
          </a:xfrm>
          <a:prstGeom prst="line">
            <a:avLst/>
          </a:prstGeom>
        </p:spPr>
        <p:style>
          <a:lnRef idx="1">
            <a:schemeClr val="dk1"/>
          </a:lnRef>
          <a:fillRef idx="0">
            <a:schemeClr val="dk1"/>
          </a:fillRef>
          <a:effectRef idx="0">
            <a:schemeClr val="dk1"/>
          </a:effectRef>
          <a:fontRef idx="minor">
            <a:schemeClr val="tx1"/>
          </a:fontRef>
        </p:style>
      </p:cxnSp>
      <p:sp>
        <p:nvSpPr>
          <p:cNvPr id="46" name="Rectangle 45">
            <a:extLst>
              <a:ext uri="{FF2B5EF4-FFF2-40B4-BE49-F238E27FC236}">
                <a16:creationId xmlns:a16="http://schemas.microsoft.com/office/drawing/2014/main" id="{1BEF9F56-1308-4825-ABD7-B9B6D2823716}"/>
              </a:ext>
            </a:extLst>
          </p:cNvPr>
          <p:cNvSpPr/>
          <p:nvPr/>
        </p:nvSpPr>
        <p:spPr>
          <a:xfrm>
            <a:off x="7471528" y="1629881"/>
            <a:ext cx="4123877" cy="37465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1">
            <a:extLst>
              <a:ext uri="{FF2B5EF4-FFF2-40B4-BE49-F238E27FC236}">
                <a16:creationId xmlns:a16="http://schemas.microsoft.com/office/drawing/2014/main" id="{9238E3D4-97EA-424E-8341-DBF87E898F40}"/>
              </a:ext>
            </a:extLst>
          </p:cNvPr>
          <p:cNvSpPr txBox="1">
            <a:spLocks/>
          </p:cNvSpPr>
          <p:nvPr/>
        </p:nvSpPr>
        <p:spPr>
          <a:xfrm>
            <a:off x="7471528" y="1629882"/>
            <a:ext cx="4088566" cy="374652"/>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2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عدد الكلي للطلاب الجدد</a:t>
            </a:r>
            <a:r>
              <a:rPr lang="en-US" dirty="0"/>
              <a:t> </a:t>
            </a:r>
            <a:r>
              <a:rPr lang="ar-EG" dirty="0"/>
              <a:t>في الجامعات:</a:t>
            </a:r>
            <a:r>
              <a:rPr lang="en-US" dirty="0"/>
              <a:t>40,711</a:t>
            </a:r>
          </a:p>
        </p:txBody>
      </p:sp>
      <p:sp>
        <p:nvSpPr>
          <p:cNvPr id="48" name="Rectangle 47">
            <a:extLst>
              <a:ext uri="{FF2B5EF4-FFF2-40B4-BE49-F238E27FC236}">
                <a16:creationId xmlns:a16="http://schemas.microsoft.com/office/drawing/2014/main" id="{92A190D1-529F-4921-85E3-757D8D0E234D}"/>
              </a:ext>
            </a:extLst>
          </p:cNvPr>
          <p:cNvSpPr/>
          <p:nvPr/>
        </p:nvSpPr>
        <p:spPr>
          <a:xfrm>
            <a:off x="7471528" y="2063800"/>
            <a:ext cx="4123877" cy="37465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itle 1">
            <a:extLst>
              <a:ext uri="{FF2B5EF4-FFF2-40B4-BE49-F238E27FC236}">
                <a16:creationId xmlns:a16="http://schemas.microsoft.com/office/drawing/2014/main" id="{FE6587FE-360E-4E52-8BE6-6A68A3F807C7}"/>
              </a:ext>
            </a:extLst>
          </p:cNvPr>
          <p:cNvSpPr txBox="1">
            <a:spLocks/>
          </p:cNvSpPr>
          <p:nvPr/>
        </p:nvSpPr>
        <p:spPr>
          <a:xfrm>
            <a:off x="7573311" y="2082594"/>
            <a:ext cx="3986782" cy="321209"/>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2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عدد طلاب الجامعات التقليدية: </a:t>
            </a:r>
            <a:r>
              <a:rPr lang="en-US" sz="1800" dirty="0">
                <a:effectLst/>
                <a:latin typeface="Calibri" panose="020F0502020204030204" pitchFamily="34" charset="0"/>
                <a:ea typeface="Calibri" panose="020F0502020204030204" pitchFamily="34" charset="0"/>
              </a:rPr>
              <a:t>34,281</a:t>
            </a:r>
            <a:endParaRPr lang="en-US" dirty="0"/>
          </a:p>
        </p:txBody>
      </p:sp>
      <p:sp>
        <p:nvSpPr>
          <p:cNvPr id="50" name="Rectangle 49">
            <a:extLst>
              <a:ext uri="{FF2B5EF4-FFF2-40B4-BE49-F238E27FC236}">
                <a16:creationId xmlns:a16="http://schemas.microsoft.com/office/drawing/2014/main" id="{08FA8499-D98C-48C3-90D3-264A52BDC505}"/>
              </a:ext>
            </a:extLst>
          </p:cNvPr>
          <p:cNvSpPr/>
          <p:nvPr/>
        </p:nvSpPr>
        <p:spPr>
          <a:xfrm>
            <a:off x="7471528" y="2548466"/>
            <a:ext cx="4123877" cy="59266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itle 1">
            <a:extLst>
              <a:ext uri="{FF2B5EF4-FFF2-40B4-BE49-F238E27FC236}">
                <a16:creationId xmlns:a16="http://schemas.microsoft.com/office/drawing/2014/main" id="{26B6B3E0-D690-4CC0-957B-6BBF201FADCA}"/>
              </a:ext>
            </a:extLst>
          </p:cNvPr>
          <p:cNvSpPr txBox="1">
            <a:spLocks/>
          </p:cNvSpPr>
          <p:nvPr/>
        </p:nvSpPr>
        <p:spPr>
          <a:xfrm>
            <a:off x="7538000" y="2548466"/>
            <a:ext cx="4057405" cy="592668"/>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sz="2000" dirty="0"/>
              <a:t>معدل قبول الطلبة الجدد في الجامعات التقليدية خلال السنوات : 24,769</a:t>
            </a:r>
          </a:p>
        </p:txBody>
      </p:sp>
    </p:spTree>
    <p:extLst>
      <p:ext uri="{BB962C8B-B14F-4D97-AF65-F5344CB8AC3E}">
        <p14:creationId xmlns:p14="http://schemas.microsoft.com/office/powerpoint/2010/main" val="2007817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4DEC70B-AA5D-48E4-9B45-844FD99CC24C}"/>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graphicFrame>
        <p:nvGraphicFramePr>
          <p:cNvPr id="3" name="Table 2">
            <a:extLst>
              <a:ext uri="{FF2B5EF4-FFF2-40B4-BE49-F238E27FC236}">
                <a16:creationId xmlns:a16="http://schemas.microsoft.com/office/drawing/2014/main" id="{8DF82740-6CE8-496C-A9FE-55E9C7A9F031}"/>
              </a:ext>
            </a:extLst>
          </p:cNvPr>
          <p:cNvGraphicFramePr>
            <a:graphicFrameLocks noGrp="1"/>
          </p:cNvGraphicFramePr>
          <p:nvPr>
            <p:extLst>
              <p:ext uri="{D42A27DB-BD31-4B8C-83A1-F6EECF244321}">
                <p14:modId xmlns:p14="http://schemas.microsoft.com/office/powerpoint/2010/main" val="532597881"/>
              </p:ext>
            </p:extLst>
          </p:nvPr>
        </p:nvGraphicFramePr>
        <p:xfrm>
          <a:off x="4648217" y="698810"/>
          <a:ext cx="3324925" cy="5449076"/>
        </p:xfrm>
        <a:graphic>
          <a:graphicData uri="http://schemas.openxmlformats.org/drawingml/2006/table">
            <a:tbl>
              <a:tblPr>
                <a:tableStyleId>{5C22544A-7EE6-4342-B048-85BDC9FD1C3A}</a:tableStyleId>
              </a:tblPr>
              <a:tblGrid>
                <a:gridCol w="455490">
                  <a:extLst>
                    <a:ext uri="{9D8B030D-6E8A-4147-A177-3AD203B41FA5}">
                      <a16:colId xmlns:a16="http://schemas.microsoft.com/office/drawing/2014/main" val="197747403"/>
                    </a:ext>
                  </a:extLst>
                </a:gridCol>
                <a:gridCol w="285633">
                  <a:extLst>
                    <a:ext uri="{9D8B030D-6E8A-4147-A177-3AD203B41FA5}">
                      <a16:colId xmlns:a16="http://schemas.microsoft.com/office/drawing/2014/main" val="2618262276"/>
                    </a:ext>
                  </a:extLst>
                </a:gridCol>
                <a:gridCol w="698389">
                  <a:extLst>
                    <a:ext uri="{9D8B030D-6E8A-4147-A177-3AD203B41FA5}">
                      <a16:colId xmlns:a16="http://schemas.microsoft.com/office/drawing/2014/main" val="2823666173"/>
                    </a:ext>
                  </a:extLst>
                </a:gridCol>
                <a:gridCol w="733345">
                  <a:extLst>
                    <a:ext uri="{9D8B030D-6E8A-4147-A177-3AD203B41FA5}">
                      <a16:colId xmlns:a16="http://schemas.microsoft.com/office/drawing/2014/main" val="874604454"/>
                    </a:ext>
                  </a:extLst>
                </a:gridCol>
                <a:gridCol w="1152068">
                  <a:extLst>
                    <a:ext uri="{9D8B030D-6E8A-4147-A177-3AD203B41FA5}">
                      <a16:colId xmlns:a16="http://schemas.microsoft.com/office/drawing/2014/main" val="1211601983"/>
                    </a:ext>
                  </a:extLst>
                </a:gridCol>
              </a:tblGrid>
              <a:tr h="424277">
                <a:tc rowSpan="4">
                  <a:txBody>
                    <a:bodyPr/>
                    <a:lstStyle/>
                    <a:p>
                      <a:pPr algn="ctr" rtl="1" fontAlgn="b"/>
                      <a:r>
                        <a:rPr lang="ar-EG" sz="1000" b="1" i="0" u="none" strike="noStrike" dirty="0">
                          <a:solidFill>
                            <a:schemeClr val="bg1"/>
                          </a:solidFill>
                          <a:effectLst/>
                          <a:latin typeface="Calibri" panose="020F0502020204030204" pitchFamily="34" charset="0"/>
                          <a:cs typeface="+mn-cs"/>
                        </a:rPr>
                        <a:t>معايير بيئية</a:t>
                      </a:r>
                    </a:p>
                    <a:p>
                      <a:pPr algn="ctr" rtl="1" fontAlgn="b"/>
                      <a:r>
                        <a:rPr lang="ar-EG" sz="1000" b="1" i="0" u="none" strike="noStrike" dirty="0">
                          <a:solidFill>
                            <a:schemeClr val="bg1"/>
                          </a:solidFill>
                          <a:effectLst/>
                          <a:latin typeface="Calibri" panose="020F0502020204030204" pitchFamily="34" charset="0"/>
                          <a:cs typeface="+mn-cs"/>
                        </a:rPr>
                        <a:t>25%</a:t>
                      </a:r>
                    </a:p>
                    <a:p>
                      <a:pPr algn="ctr" rtl="1" fontAlgn="b"/>
                      <a:endParaRPr lang="ar-EG" sz="1000" b="1" i="0" u="none" strike="noStrike" dirty="0">
                        <a:solidFill>
                          <a:schemeClr val="bg1"/>
                        </a:solidFill>
                        <a:effectLst/>
                        <a:latin typeface="Calibri" panose="020F0502020204030204" pitchFamily="34" charset="0"/>
                        <a:cs typeface="+mn-cs"/>
                      </a:endParaRPr>
                    </a:p>
                  </a:txBody>
                  <a:tcPr marL="9525" marR="9525" marT="9525" marB="0" vert="vert27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fontAlgn="b"/>
                      <a:r>
                        <a:rPr lang="ar-EG" sz="1000" b="1" i="0" u="none" strike="noStrike" dirty="0">
                          <a:solidFill>
                            <a:schemeClr val="tx1"/>
                          </a:solidFill>
                          <a:effectLst/>
                          <a:latin typeface="Droid Arabic Naskh"/>
                          <a:cs typeface="+mn-cs"/>
                        </a:rPr>
                        <a:t>الوزن</a:t>
                      </a:r>
                      <a:endParaRPr lang="en-US" sz="1000" b="1"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1100" b="1" i="0" u="none" strike="noStrike" dirty="0">
                          <a:solidFill>
                            <a:schemeClr val="tx1"/>
                          </a:solidFill>
                          <a:effectLst/>
                          <a:latin typeface="Segoe UI" panose="020B0502040204020203" pitchFamily="34" charset="0"/>
                          <a:cs typeface="+mn-cs"/>
                        </a:rPr>
                        <a:t>التصنيف</a:t>
                      </a:r>
                      <a:endParaRPr lang="en-US" sz="1100" b="1"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a:r>
                        <a:rPr lang="ar-EG" sz="1000" b="1" dirty="0"/>
                        <a:t>العلامة</a:t>
                      </a:r>
                      <a:endParaRPr lang="en-US" sz="1000" b="1"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a:r>
                        <a:rPr lang="ar-EG" sz="1000" b="1" i="0" u="none" strike="noStrike" dirty="0">
                          <a:solidFill>
                            <a:schemeClr val="tx1"/>
                          </a:solidFill>
                          <a:effectLst/>
                          <a:latin typeface="Droid Arabic Naskh"/>
                          <a:cs typeface="+mn-cs"/>
                        </a:rPr>
                        <a:t> البعد عن مكبات النفايات</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943040464"/>
                  </a:ext>
                </a:extLst>
              </a:tr>
              <a:tr h="243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3">
                  <a:txBody>
                    <a:bodyPr/>
                    <a:lstStyle/>
                    <a:p>
                      <a:pPr algn="ctr" rtl="1" fontAlgn="b"/>
                      <a:r>
                        <a:rPr lang="ar-EG" sz="1000" b="0" i="0" u="none" strike="noStrike" dirty="0">
                          <a:solidFill>
                            <a:schemeClr val="tx1"/>
                          </a:solidFill>
                          <a:effectLst/>
                          <a:latin typeface="Droid Arabic Naskh"/>
                          <a:cs typeface="+mn-cs"/>
                        </a:rPr>
                        <a:t>5%</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متوسط</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Segoe UI" panose="020B0502040204020203" pitchFamily="34" charset="0"/>
                          <a:cs typeface="+mn-cs"/>
                        </a:rPr>
                        <a:t>3</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0 – 1000 م</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14742896"/>
                  </a:ext>
                </a:extLst>
              </a:tr>
              <a:tr h="243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vMerge="1">
                  <a:txBody>
                    <a:bodyPr/>
                    <a:lstStyle/>
                    <a:p>
                      <a:pPr algn="ctr" fontAlgn="b"/>
                      <a:endParaRPr lang="en-US" sz="11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جيد</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Segoe UI" panose="020B0502040204020203" pitchFamily="34" charset="0"/>
                          <a:cs typeface="+mn-cs"/>
                        </a:rPr>
                        <a:t>7</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1000 – 1500م</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132934"/>
                  </a:ext>
                </a:extLst>
              </a:tr>
              <a:tr h="243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vMerge="1">
                  <a:txBody>
                    <a:bodyPr/>
                    <a:lstStyle/>
                    <a:p>
                      <a:pPr algn="ctr" fontAlgn="b"/>
                      <a:endParaRPr lang="en-US" sz="11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ممتاز</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9</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1500م &gt;</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97570532"/>
                  </a:ext>
                </a:extLst>
              </a:tr>
              <a:tr h="243202">
                <a:tc rowSpan="18">
                  <a:txBody>
                    <a:bodyPr/>
                    <a:lstStyle/>
                    <a:p>
                      <a:pPr algn="ctr" rtl="1" fontAlgn="b"/>
                      <a:r>
                        <a:rPr lang="ar-EG" sz="1000" b="1" i="0" u="none" strike="noStrike" dirty="0">
                          <a:solidFill>
                            <a:schemeClr val="bg1"/>
                          </a:solidFill>
                          <a:effectLst/>
                          <a:latin typeface="Calibri" panose="020F0502020204030204" pitchFamily="34" charset="0"/>
                          <a:cs typeface="+mn-cs"/>
                        </a:rPr>
                        <a:t>معايير عمرانية</a:t>
                      </a:r>
                    </a:p>
                    <a:p>
                      <a:pPr algn="ctr" rtl="1" fontAlgn="b"/>
                      <a:r>
                        <a:rPr lang="ar-EG" sz="1000" b="1" i="0" u="none" strike="noStrike" dirty="0">
                          <a:solidFill>
                            <a:schemeClr val="bg1"/>
                          </a:solidFill>
                          <a:effectLst/>
                          <a:latin typeface="Calibri" panose="020F0502020204030204" pitchFamily="34" charset="0"/>
                          <a:cs typeface="+mn-cs"/>
                        </a:rPr>
                        <a:t>75%</a:t>
                      </a:r>
                    </a:p>
                  </a:txBody>
                  <a:tcPr marL="9525" marR="9525" marT="9525" marB="0" vert="vert27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القرب من الشوارع الرئيسية</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35682893"/>
                  </a:ext>
                </a:extLst>
              </a:tr>
              <a:tr h="243202">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5">
                  <a:txBody>
                    <a:bodyPr/>
                    <a:lstStyle/>
                    <a:p>
                      <a:pPr algn="ctr" rtl="1" fontAlgn="b"/>
                      <a:r>
                        <a:rPr lang="ar-EG" sz="1000" b="0" i="0" u="none" strike="noStrike" dirty="0">
                          <a:solidFill>
                            <a:schemeClr val="tx1"/>
                          </a:solidFill>
                          <a:effectLst/>
                          <a:latin typeface="Calibri" panose="020F0502020204030204" pitchFamily="34" charset="0"/>
                          <a:cs typeface="+mn-cs"/>
                        </a:rPr>
                        <a:t>12%</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9</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0</a:t>
                      </a:r>
                      <a:r>
                        <a:rPr lang="ar-EG" sz="1000" b="0" i="0" u="none" strike="noStrike" dirty="0">
                          <a:solidFill>
                            <a:schemeClr val="tx1"/>
                          </a:solidFill>
                          <a:effectLst/>
                          <a:latin typeface="Calibri" panose="020F0502020204030204" pitchFamily="34" charset="0"/>
                          <a:cs typeface="+mn-cs"/>
                        </a:rPr>
                        <a:t> – </a:t>
                      </a:r>
                      <a:r>
                        <a:rPr lang="en-US" sz="1000" b="0" i="0" u="none" strike="noStrike" dirty="0">
                          <a:solidFill>
                            <a:schemeClr val="tx1"/>
                          </a:solidFill>
                          <a:effectLst/>
                          <a:latin typeface="Calibri" panose="020F0502020204030204" pitchFamily="34" charset="0"/>
                          <a:cs typeface="+mn-cs"/>
                        </a:rPr>
                        <a:t>250</a:t>
                      </a:r>
                      <a:r>
                        <a:rPr lang="ar-EG" sz="1000" b="0" i="0" u="none" strike="noStrike" dirty="0">
                          <a:solidFill>
                            <a:schemeClr val="tx1"/>
                          </a:solidFill>
                          <a:effectLst/>
                          <a:latin typeface="Calibri" panose="020F0502020204030204" pitchFamily="34" charset="0"/>
                          <a:cs typeface="+mn-cs"/>
                        </a:rPr>
                        <a:t>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0458275"/>
                  </a:ext>
                </a:extLst>
              </a:tr>
              <a:tr h="243202">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جيد</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7</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250</a:t>
                      </a:r>
                      <a:r>
                        <a:rPr lang="ar-EG" sz="1000" b="0" i="0" u="none" strike="noStrike" dirty="0">
                          <a:solidFill>
                            <a:schemeClr val="tx1"/>
                          </a:solidFill>
                          <a:effectLst/>
                          <a:latin typeface="Calibri" panose="020F0502020204030204" pitchFamily="34" charset="0"/>
                          <a:cs typeface="+mn-cs"/>
                        </a:rPr>
                        <a:t> – </a:t>
                      </a:r>
                      <a:r>
                        <a:rPr lang="en-US" sz="1000" b="0" i="0" u="none" strike="noStrike" dirty="0">
                          <a:solidFill>
                            <a:schemeClr val="tx1"/>
                          </a:solidFill>
                          <a:effectLst/>
                          <a:latin typeface="Calibri" panose="020F0502020204030204" pitchFamily="34" charset="0"/>
                          <a:cs typeface="+mn-cs"/>
                        </a:rPr>
                        <a:t>500</a:t>
                      </a:r>
                      <a:r>
                        <a:rPr lang="ar-EG" sz="1000" b="0" i="0" u="none" strike="noStrike" dirty="0">
                          <a:solidFill>
                            <a:schemeClr val="tx1"/>
                          </a:solidFill>
                          <a:effectLst/>
                          <a:latin typeface="Calibri" panose="020F0502020204030204" pitchFamily="34" charset="0"/>
                          <a:cs typeface="+mn-cs"/>
                        </a:rPr>
                        <a:t>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23698470"/>
                  </a:ext>
                </a:extLst>
              </a:tr>
              <a:tr h="243202">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متوسط</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500</a:t>
                      </a:r>
                      <a:r>
                        <a:rPr lang="ar-EG" sz="1000" b="0" i="0" u="none" strike="noStrike" dirty="0">
                          <a:solidFill>
                            <a:schemeClr val="tx1"/>
                          </a:solidFill>
                          <a:effectLst/>
                          <a:latin typeface="Calibri" panose="020F0502020204030204" pitchFamily="34" charset="0"/>
                          <a:cs typeface="+mn-cs"/>
                        </a:rPr>
                        <a:t> – </a:t>
                      </a:r>
                      <a:r>
                        <a:rPr lang="en-US" sz="1000" b="0" i="0" u="none" strike="noStrike" dirty="0">
                          <a:solidFill>
                            <a:schemeClr val="tx1"/>
                          </a:solidFill>
                          <a:effectLst/>
                          <a:latin typeface="Calibri" panose="020F0502020204030204" pitchFamily="34" charset="0"/>
                          <a:cs typeface="+mn-cs"/>
                        </a:rPr>
                        <a:t>750</a:t>
                      </a:r>
                      <a:r>
                        <a:rPr lang="ar-EG" sz="1000" b="0" i="0" u="none" strike="noStrike" dirty="0">
                          <a:solidFill>
                            <a:schemeClr val="tx1"/>
                          </a:solidFill>
                          <a:effectLst/>
                          <a:latin typeface="Calibri" panose="020F0502020204030204" pitchFamily="34" charset="0"/>
                          <a:cs typeface="+mn-cs"/>
                        </a:rPr>
                        <a:t>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05503892"/>
                  </a:ext>
                </a:extLst>
              </a:tr>
              <a:tr h="243202">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 </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a:solidFill>
                            <a:schemeClr val="tx1"/>
                          </a:solidFill>
                          <a:effectLst/>
                          <a:latin typeface="Calibri" panose="020F0502020204030204" pitchFamily="34" charset="0"/>
                          <a:cs typeface="+mn-cs"/>
                        </a:rPr>
                        <a:t>3</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750</a:t>
                      </a:r>
                      <a:r>
                        <a:rPr lang="ar-EG" sz="1000" b="0" i="0" u="none" strike="noStrike" dirty="0">
                          <a:solidFill>
                            <a:schemeClr val="tx1"/>
                          </a:solidFill>
                          <a:effectLst/>
                          <a:latin typeface="Calibri" panose="020F0502020204030204" pitchFamily="34" charset="0"/>
                          <a:cs typeface="+mn-cs"/>
                        </a:rPr>
                        <a:t> – </a:t>
                      </a:r>
                      <a:r>
                        <a:rPr lang="en-US" sz="1000" b="0" i="0" u="none" strike="noStrike" dirty="0">
                          <a:solidFill>
                            <a:schemeClr val="tx1"/>
                          </a:solidFill>
                          <a:effectLst/>
                          <a:latin typeface="Calibri" panose="020F0502020204030204" pitchFamily="34" charset="0"/>
                          <a:cs typeface="+mn-cs"/>
                        </a:rPr>
                        <a:t>1000</a:t>
                      </a:r>
                      <a:r>
                        <a:rPr lang="ar-EG" sz="1000" b="0" i="0" u="none" strike="noStrike" dirty="0">
                          <a:solidFill>
                            <a:schemeClr val="tx1"/>
                          </a:solidFill>
                          <a:effectLst/>
                          <a:latin typeface="Calibri" panose="020F0502020204030204" pitchFamily="34" charset="0"/>
                          <a:cs typeface="+mn-cs"/>
                        </a:rPr>
                        <a:t>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8935710"/>
                  </a:ext>
                </a:extLst>
              </a:tr>
              <a:tr h="243202">
                <a:tc vMerge="1">
                  <a:txBody>
                    <a:bodyPr/>
                    <a:lstStyle/>
                    <a:p>
                      <a:endParaRPr lang="en-US"/>
                    </a:p>
                  </a:txBody>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 جداً</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1000</a:t>
                      </a:r>
                      <a:r>
                        <a:rPr lang="ar-EG" sz="1000" b="0" i="0" u="none" strike="noStrike" dirty="0">
                          <a:solidFill>
                            <a:schemeClr val="tx1"/>
                          </a:solidFill>
                          <a:effectLst/>
                          <a:latin typeface="Calibri" panose="020F0502020204030204" pitchFamily="34" charset="0"/>
                          <a:cs typeface="+mn-cs"/>
                        </a:rPr>
                        <a:t>م &gt;</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15562766"/>
                  </a:ext>
                </a:extLst>
              </a:tr>
              <a:tr h="242036">
                <a:tc vMerge="1">
                  <a:txBody>
                    <a:bodyPr/>
                    <a:lstStyle/>
                    <a:p>
                      <a:pPr algn="r" rtl="1" fontAlgn="b"/>
                      <a:endParaRPr lang="en-US" sz="11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 القرب عن المنطقة المبنية </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100" b="1" i="0" u="none" strike="noStrike" dirty="0">
                          <a:solidFill>
                            <a:schemeClr val="tx1"/>
                          </a:solidFill>
                          <a:effectLst/>
                          <a:latin typeface="Calibri" panose="020F0502020204030204" pitchFamily="34" charset="0"/>
                          <a:cs typeface="+mn-cs"/>
                        </a:rPr>
                        <a:t> البعد عن المنطقة المبنية </a:t>
                      </a:r>
                      <a:endParaRPr lang="en-US" sz="11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690032443"/>
                  </a:ext>
                </a:extLst>
              </a:tr>
              <a:tr h="243202">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6">
                  <a:txBody>
                    <a:bodyPr/>
                    <a:lstStyle/>
                    <a:p>
                      <a:pPr algn="ctr" rtl="1" fontAlgn="b"/>
                      <a:r>
                        <a:rPr lang="ar-EG" sz="1000" b="0" i="0" u="none" strike="noStrike" dirty="0">
                          <a:solidFill>
                            <a:schemeClr val="tx1"/>
                          </a:solidFill>
                          <a:effectLst/>
                          <a:latin typeface="Calibri" panose="020F0502020204030204" pitchFamily="34" charset="0"/>
                          <a:cs typeface="+mn-cs"/>
                        </a:rPr>
                        <a:t>20%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جيد جداً</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7</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0</a:t>
                      </a:r>
                      <a:r>
                        <a:rPr lang="ar-EG" sz="1000" b="0" i="0" u="none" strike="noStrike" dirty="0">
                          <a:solidFill>
                            <a:schemeClr val="tx1"/>
                          </a:solidFill>
                          <a:effectLst/>
                          <a:latin typeface="Calibri" panose="020F0502020204030204" pitchFamily="34" charset="0"/>
                          <a:cs typeface="+mn-cs"/>
                        </a:rPr>
                        <a:t> – 1000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9308578"/>
                  </a:ext>
                </a:extLst>
              </a:tr>
              <a:tr h="243202">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1000 – 1500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74111353"/>
                  </a:ext>
                </a:extLst>
              </a:tr>
              <a:tr h="243202">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جيد جداً</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7</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1500 – 2000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59878493"/>
                  </a:ext>
                </a:extLst>
              </a:tr>
              <a:tr h="243202">
                <a:tc vMerge="1">
                  <a:txBody>
                    <a:bodyPr/>
                    <a:lstStyle/>
                    <a:p>
                      <a:endParaRPr lang="en-US"/>
                    </a:p>
                  </a:txBody>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متوسط</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2000 – 2500م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7998651"/>
                  </a:ext>
                </a:extLst>
              </a:tr>
              <a:tr h="243202">
                <a:tc vMerge="1">
                  <a:txBody>
                    <a:bodyPr/>
                    <a:lstStyle/>
                    <a:p>
                      <a:endParaRPr lang="en-US"/>
                    </a:p>
                  </a:txBody>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3</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2500 -3000م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3354943"/>
                  </a:ext>
                </a:extLst>
              </a:tr>
              <a:tr h="243202">
                <a:tc vMerge="1">
                  <a:txBody>
                    <a:bodyPr/>
                    <a:lstStyle/>
                    <a:p>
                      <a:endParaRPr lang="en-US"/>
                    </a:p>
                  </a:txBody>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 جداً</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1</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3000م &gt;</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64428821"/>
                  </a:ext>
                </a:extLst>
              </a:tr>
              <a:tr h="243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algn="r" rtl="1" fontAlgn="b"/>
                      <a:r>
                        <a:rPr lang="ar-EG" sz="1000" b="1" i="0" u="none" strike="noStrike" dirty="0">
                          <a:solidFill>
                            <a:schemeClr val="tx1"/>
                          </a:solidFill>
                          <a:effectLst/>
                          <a:latin typeface="Calibri" panose="020F0502020204030204" pitchFamily="34" charset="0"/>
                          <a:cs typeface="+mn-cs"/>
                        </a:rPr>
                        <a:t>القرب من السكان</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52342795"/>
                  </a:ext>
                </a:extLst>
              </a:tr>
              <a:tr h="0">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4">
                  <a:txBody>
                    <a:bodyPr/>
                    <a:lstStyle/>
                    <a:p>
                      <a:pPr algn="ctr" rtl="1" fontAlgn="b"/>
                      <a:r>
                        <a:rPr lang="ar-EG" sz="1000" b="0" i="0" u="none" strike="noStrike" dirty="0">
                          <a:solidFill>
                            <a:schemeClr val="tx1"/>
                          </a:solidFill>
                          <a:effectLst/>
                          <a:latin typeface="Calibri" panose="020F0502020204030204" pitchFamily="34" charset="0"/>
                          <a:cs typeface="+mn-cs"/>
                        </a:rPr>
                        <a:t>15%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3</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0 - 5000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87824708"/>
                  </a:ext>
                </a:extLst>
              </a:tr>
              <a:tr h="243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جيد</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5000 - 10000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6918809"/>
                  </a:ext>
                </a:extLst>
              </a:tr>
              <a:tr h="243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جيد جداً</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7</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10000 - 15000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4746404"/>
                  </a:ext>
                </a:extLst>
              </a:tr>
              <a:tr h="243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15000&gt;</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25843069"/>
                  </a:ext>
                </a:extLst>
              </a:tr>
            </a:tbl>
          </a:graphicData>
        </a:graphic>
      </p:graphicFrame>
      <p:sp>
        <p:nvSpPr>
          <p:cNvPr id="4" name="Title 1">
            <a:extLst>
              <a:ext uri="{FF2B5EF4-FFF2-40B4-BE49-F238E27FC236}">
                <a16:creationId xmlns:a16="http://schemas.microsoft.com/office/drawing/2014/main" id="{A7D4A2D4-682E-4E04-8DA1-A714635EF7D6}"/>
              </a:ext>
            </a:extLst>
          </p:cNvPr>
          <p:cNvSpPr>
            <a:spLocks noGrp="1"/>
          </p:cNvSpPr>
          <p:nvPr>
            <p:ph type="title"/>
          </p:nvPr>
        </p:nvSpPr>
        <p:spPr>
          <a:xfrm>
            <a:off x="8409845" y="2428787"/>
            <a:ext cx="3593489" cy="2699238"/>
          </a:xfrm>
        </p:spPr>
        <p:txBody>
          <a:bodyPr vert="horz" lIns="91440" tIns="45720" rIns="91440" bIns="45720" rtlCol="0" anchor="ctr">
            <a:noAutofit/>
          </a:bodyPr>
          <a:lstStyle/>
          <a:p>
            <a:pPr algn="ctr" rtl="1"/>
            <a:r>
              <a:rPr lang="ar-EG" sz="3000" dirty="0">
                <a:solidFill>
                  <a:schemeClr val="bg1"/>
                </a:solidFill>
                <a:latin typeface="Calibri" panose="020F0502020204030204" pitchFamily="34" charset="0"/>
                <a:ea typeface="Calibri" panose="020F0502020204030204" pitchFamily="34" charset="0"/>
                <a:cs typeface="Calibri" panose="020F0502020204030204" pitchFamily="34" charset="0"/>
              </a:rPr>
              <a:t>من أهم المعاير المستخدمة لإيجاد افضل موقع هي القرب من المنطقة المبنية بشكل متوسط، و القرب من الشوارع الرئيسية </a:t>
            </a:r>
            <a:endParaRPr lang="en-US" sz="3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5" name="Table 4">
            <a:extLst>
              <a:ext uri="{FF2B5EF4-FFF2-40B4-BE49-F238E27FC236}">
                <a16:creationId xmlns:a16="http://schemas.microsoft.com/office/drawing/2014/main" id="{9F09BC77-8006-447E-8E7A-A9EF6397DCBC}"/>
              </a:ext>
            </a:extLst>
          </p:cNvPr>
          <p:cNvGraphicFramePr>
            <a:graphicFrameLocks noGrp="1"/>
          </p:cNvGraphicFramePr>
          <p:nvPr>
            <p:extLst>
              <p:ext uri="{D42A27DB-BD31-4B8C-83A1-F6EECF244321}">
                <p14:modId xmlns:p14="http://schemas.microsoft.com/office/powerpoint/2010/main" val="1917778264"/>
              </p:ext>
            </p:extLst>
          </p:nvPr>
        </p:nvGraphicFramePr>
        <p:xfrm>
          <a:off x="0" y="0"/>
          <a:ext cx="4419601" cy="6860610"/>
        </p:xfrm>
        <a:graphic>
          <a:graphicData uri="http://schemas.openxmlformats.org/drawingml/2006/table">
            <a:tbl>
              <a:tblPr>
                <a:tableStyleId>{5C22544A-7EE6-4342-B048-85BDC9FD1C3A}</a:tableStyleId>
              </a:tblPr>
              <a:tblGrid>
                <a:gridCol w="519388">
                  <a:extLst>
                    <a:ext uri="{9D8B030D-6E8A-4147-A177-3AD203B41FA5}">
                      <a16:colId xmlns:a16="http://schemas.microsoft.com/office/drawing/2014/main" val="2754153792"/>
                    </a:ext>
                  </a:extLst>
                </a:gridCol>
                <a:gridCol w="576792">
                  <a:extLst>
                    <a:ext uri="{9D8B030D-6E8A-4147-A177-3AD203B41FA5}">
                      <a16:colId xmlns:a16="http://schemas.microsoft.com/office/drawing/2014/main" val="1671455277"/>
                    </a:ext>
                  </a:extLst>
                </a:gridCol>
                <a:gridCol w="808821">
                  <a:extLst>
                    <a:ext uri="{9D8B030D-6E8A-4147-A177-3AD203B41FA5}">
                      <a16:colId xmlns:a16="http://schemas.microsoft.com/office/drawing/2014/main" val="1410087960"/>
                    </a:ext>
                  </a:extLst>
                </a:gridCol>
                <a:gridCol w="435428">
                  <a:extLst>
                    <a:ext uri="{9D8B030D-6E8A-4147-A177-3AD203B41FA5}">
                      <a16:colId xmlns:a16="http://schemas.microsoft.com/office/drawing/2014/main" val="169649731"/>
                    </a:ext>
                  </a:extLst>
                </a:gridCol>
                <a:gridCol w="2079172">
                  <a:extLst>
                    <a:ext uri="{9D8B030D-6E8A-4147-A177-3AD203B41FA5}">
                      <a16:colId xmlns:a16="http://schemas.microsoft.com/office/drawing/2014/main" val="2368377043"/>
                    </a:ext>
                  </a:extLst>
                </a:gridCol>
              </a:tblGrid>
              <a:tr h="162030">
                <a:tc rowSpan="36">
                  <a:txBody>
                    <a:bodyPr/>
                    <a:lstStyle/>
                    <a:p>
                      <a:pPr algn="ctr" rtl="1" fontAlgn="b"/>
                      <a:r>
                        <a:rPr lang="ar-EG" sz="1000" b="1" i="0" u="none" strike="noStrike" dirty="0">
                          <a:solidFill>
                            <a:schemeClr val="bg1"/>
                          </a:solidFill>
                          <a:effectLst/>
                          <a:latin typeface="Calibri" panose="020F0502020204030204" pitchFamily="34" charset="0"/>
                          <a:cs typeface="+mn-cs"/>
                        </a:rPr>
                        <a:t>معايير بيئية</a:t>
                      </a:r>
                    </a:p>
                    <a:p>
                      <a:pPr algn="ctr" rtl="1" fontAlgn="b"/>
                      <a:r>
                        <a:rPr lang="ar-EG" sz="1000" b="1" i="0" u="none" strike="noStrike" dirty="0">
                          <a:solidFill>
                            <a:schemeClr val="bg1"/>
                          </a:solidFill>
                          <a:effectLst/>
                          <a:latin typeface="Calibri" panose="020F0502020204030204" pitchFamily="34" charset="0"/>
                          <a:cs typeface="+mn-cs"/>
                        </a:rPr>
                        <a:t>25%</a:t>
                      </a: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fontAlgn="b"/>
                      <a:r>
                        <a:rPr lang="ar-EG" sz="1000" b="1" i="0" u="none" strike="noStrike" dirty="0">
                          <a:solidFill>
                            <a:schemeClr val="tx1"/>
                          </a:solidFill>
                          <a:effectLst/>
                          <a:latin typeface="Calibri" panose="020F0502020204030204" pitchFamily="34" charset="0"/>
                          <a:cs typeface="+mn-cs"/>
                        </a:rPr>
                        <a:t>الوزن</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1000" b="1" i="0" u="none" strike="noStrike" dirty="0">
                          <a:solidFill>
                            <a:schemeClr val="tx1"/>
                          </a:solidFill>
                          <a:effectLst/>
                          <a:latin typeface="Calibri" panose="020F0502020204030204" pitchFamily="34" charset="0"/>
                          <a:cs typeface="+mn-cs"/>
                        </a:rPr>
                        <a:t>التصنيف</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1000" b="1" i="0" u="none" strike="noStrike">
                          <a:solidFill>
                            <a:schemeClr val="tx1"/>
                          </a:solidFill>
                          <a:effectLst/>
                          <a:latin typeface="Calibri" panose="020F0502020204030204" pitchFamily="34" charset="0"/>
                          <a:cs typeface="+mn-cs"/>
                        </a:rPr>
                        <a:t>العلامة</a:t>
                      </a:r>
                      <a:endParaRPr lang="ar-EG"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1000" b="1" i="0" u="none" strike="noStrike" dirty="0">
                          <a:solidFill>
                            <a:schemeClr val="tx1"/>
                          </a:solidFill>
                          <a:effectLst/>
                          <a:latin typeface="Calibri" panose="020F0502020204030204" pitchFamily="34" charset="0"/>
                          <a:cs typeface="+mn-cs"/>
                        </a:rPr>
                        <a:t> نوع التربة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4020137146"/>
                  </a:ext>
                </a:extLst>
              </a:tr>
              <a:tr h="162030">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8">
                  <a:txBody>
                    <a:bodyPr/>
                    <a:lstStyle/>
                    <a:p>
                      <a:pPr algn="ctr" fontAlgn="b"/>
                      <a:r>
                        <a:rPr lang="ar-EG" sz="1000" b="0" i="0" u="none" strike="noStrike" dirty="0">
                          <a:solidFill>
                            <a:schemeClr val="tx1"/>
                          </a:solidFill>
                          <a:effectLst/>
                          <a:latin typeface="Droid Arabic Naskh"/>
                          <a:cs typeface="+mn-cs"/>
                        </a:rPr>
                        <a:t>5%</a:t>
                      </a:r>
                      <a:endParaRPr lang="en-US" sz="1000" b="0" i="0" u="none" strike="noStrike" dirty="0">
                        <a:solidFill>
                          <a:schemeClr val="tx1"/>
                        </a:solidFill>
                        <a:effectLst/>
                        <a:latin typeface="Droid Arabic Naskh"/>
                        <a:cs typeface="+mn-cs"/>
                      </a:endParaRP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سيئ جداً</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ar-EG" sz="1000" b="0" i="0" u="none" strike="noStrike">
                          <a:solidFill>
                            <a:schemeClr val="tx1"/>
                          </a:solidFill>
                          <a:effectLst/>
                          <a:latin typeface="Droid Arabic Naskh"/>
                          <a:cs typeface="+mn-cs"/>
                        </a:rPr>
                        <a:t>1</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b="0" i="0" u="none" strike="noStrike" dirty="0">
                          <a:solidFill>
                            <a:schemeClr val="tx1"/>
                          </a:solidFill>
                          <a:effectLst/>
                          <a:latin typeface="Droid Arabic Naskh"/>
                          <a:cs typeface="+mn-cs"/>
                        </a:rPr>
                        <a:t>Grumusols</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32126343"/>
                  </a:ext>
                </a:extLst>
              </a:tr>
              <a:tr h="166638">
                <a:tc vMerge="1">
                  <a:txBody>
                    <a:bodyPr/>
                    <a:lstStyle/>
                    <a:p>
                      <a:endParaRPr lang="en-US"/>
                    </a:p>
                  </a:txBody>
                  <a:tcPr/>
                </a:tc>
                <a:tc vMerge="1">
                  <a:txBody>
                    <a:bodyPr/>
                    <a:lstStyle/>
                    <a:p>
                      <a:pPr algn="ctr" fontAlgn="b"/>
                      <a:endParaRPr lang="en-US" sz="11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ar-EG" sz="1000" b="0" i="0" u="none" strike="noStrike" dirty="0">
                          <a:solidFill>
                            <a:schemeClr val="tx1"/>
                          </a:solidFill>
                          <a:effectLst/>
                          <a:latin typeface="Droid Arabic Naskh"/>
                          <a:cs typeface="+mn-cs"/>
                        </a:rPr>
                        <a:t>سيئ</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ar-EG" sz="1000" b="0" i="0" u="none" strike="noStrike">
                          <a:solidFill>
                            <a:schemeClr val="tx1"/>
                          </a:solidFill>
                          <a:effectLst/>
                          <a:latin typeface="Droid Arabic Naskh"/>
                          <a:cs typeface="+mn-cs"/>
                        </a:rPr>
                        <a:t>1</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b="0" i="0" u="none" strike="noStrike">
                          <a:solidFill>
                            <a:schemeClr val="tx1"/>
                          </a:solidFill>
                          <a:effectLst/>
                          <a:latin typeface="Droid Arabic Naskh"/>
                          <a:cs typeface="+mn-cs"/>
                        </a:rPr>
                        <a:t>Brown Rendzinas And Pale Renzinas</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0791957"/>
                  </a:ext>
                </a:extLst>
              </a:tr>
              <a:tr h="185202">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Segoe UI" panose="020B0502040204020203"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مقبول</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Segoe UI" panose="020B0502040204020203" pitchFamily="34" charset="0"/>
                          <a:cs typeface="+mn-cs"/>
                        </a:rPr>
                        <a:t>3</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err="1">
                          <a:solidFill>
                            <a:schemeClr val="tx1"/>
                          </a:solidFill>
                          <a:effectLst/>
                          <a:latin typeface="Droid Arabic Naskh"/>
                          <a:cs typeface="+mn-cs"/>
                        </a:rPr>
                        <a:t>Loessial</a:t>
                      </a:r>
                      <a:r>
                        <a:rPr lang="en-US" sz="1000" b="0" i="0" u="none" strike="noStrike" dirty="0">
                          <a:solidFill>
                            <a:schemeClr val="tx1"/>
                          </a:solidFill>
                          <a:effectLst/>
                          <a:latin typeface="Droid Arabic Naskh"/>
                          <a:cs typeface="+mn-cs"/>
                        </a:rPr>
                        <a:t> </a:t>
                      </a:r>
                      <a:r>
                        <a:rPr lang="en-US" sz="1000" b="0" i="0" u="none" strike="noStrike" dirty="0" err="1">
                          <a:solidFill>
                            <a:schemeClr val="tx1"/>
                          </a:solidFill>
                          <a:effectLst/>
                          <a:latin typeface="Droid Arabic Naskh"/>
                          <a:cs typeface="+mn-cs"/>
                        </a:rPr>
                        <a:t>Serozems</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5757333"/>
                  </a:ext>
                </a:extLst>
              </a:tr>
              <a:tr h="313023">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متوسط</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Segoe UI" panose="020B0502040204020203" pitchFamily="34" charset="0"/>
                          <a:cs typeface="+mn-cs"/>
                        </a:rPr>
                        <a:t>4</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pt-BR" sz="1000" b="0" i="0" u="none" strike="noStrike" dirty="0">
                          <a:solidFill>
                            <a:schemeClr val="tx1"/>
                          </a:solidFill>
                          <a:effectLst/>
                          <a:latin typeface="Droid Arabic Naskh"/>
                          <a:cs typeface="+mn-cs"/>
                        </a:rPr>
                        <a:t>Terra Rossas, Brown Rendzinas And Pale Rendzinas</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09915637"/>
                  </a:ext>
                </a:extLst>
              </a:tr>
              <a:tr h="185202">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متوسط</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Segoe UI" panose="020B0502040204020203" pitchFamily="34" charset="0"/>
                          <a:cs typeface="+mn-cs"/>
                        </a:rPr>
                        <a:t>6</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err="1">
                          <a:solidFill>
                            <a:schemeClr val="tx1"/>
                          </a:solidFill>
                          <a:effectLst/>
                          <a:latin typeface="Droid Arabic Naskh"/>
                          <a:cs typeface="+mn-cs"/>
                        </a:rPr>
                        <a:t>Regosols</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92562247"/>
                  </a:ext>
                </a:extLst>
              </a:tr>
              <a:tr h="313023">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جيد</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Segoe UI" panose="020B0502040204020203" pitchFamily="34" charset="0"/>
                          <a:cs typeface="+mn-cs"/>
                        </a:rPr>
                        <a:t>7</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Droid Arabic Naskh"/>
                          <a:cs typeface="+mn-cs"/>
                        </a:rPr>
                        <a:t>Brown </a:t>
                      </a:r>
                      <a:r>
                        <a:rPr lang="en-US" sz="1000" b="0" i="0" u="none" strike="noStrike" dirty="0" err="1">
                          <a:solidFill>
                            <a:schemeClr val="tx1"/>
                          </a:solidFill>
                          <a:effectLst/>
                          <a:latin typeface="Droid Arabic Naskh"/>
                          <a:cs typeface="+mn-cs"/>
                        </a:rPr>
                        <a:t>Litholsols</a:t>
                      </a:r>
                      <a:r>
                        <a:rPr lang="en-US" sz="1000" b="0" i="0" u="none" strike="noStrike" dirty="0">
                          <a:solidFill>
                            <a:schemeClr val="tx1"/>
                          </a:solidFill>
                          <a:effectLst/>
                          <a:latin typeface="Droid Arabic Naskh"/>
                          <a:cs typeface="+mn-cs"/>
                        </a:rPr>
                        <a:t> And </a:t>
                      </a:r>
                      <a:r>
                        <a:rPr lang="en-US" sz="1000" b="0" i="0" u="none" strike="noStrike" dirty="0" err="1">
                          <a:solidFill>
                            <a:schemeClr val="tx1"/>
                          </a:solidFill>
                          <a:effectLst/>
                          <a:latin typeface="Droid Arabic Naskh"/>
                          <a:cs typeface="+mn-cs"/>
                        </a:rPr>
                        <a:t>Loessial</a:t>
                      </a:r>
                      <a:r>
                        <a:rPr lang="en-US" sz="1000" b="0" i="0" u="none" strike="noStrike" dirty="0">
                          <a:solidFill>
                            <a:schemeClr val="tx1"/>
                          </a:solidFill>
                          <a:effectLst/>
                          <a:latin typeface="Droid Arabic Naskh"/>
                          <a:cs typeface="+mn-cs"/>
                        </a:rPr>
                        <a:t> Arid Brown Soils</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2052882"/>
                  </a:ext>
                </a:extLst>
              </a:tr>
              <a:tr h="185202">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جيد</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Segoe UI" panose="020B0502040204020203" pitchFamily="34" charset="0"/>
                          <a:cs typeface="+mn-cs"/>
                        </a:rPr>
                        <a:t>7</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a:solidFill>
                            <a:schemeClr val="tx1"/>
                          </a:solidFill>
                          <a:effectLst/>
                          <a:latin typeface="Droid Arabic Naskh"/>
                          <a:cs typeface="+mn-cs"/>
                        </a:rPr>
                        <a:t>Brown Lithosols And Loessial Serozems</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4141032"/>
                  </a:ext>
                </a:extLst>
              </a:tr>
              <a:tr h="185202">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ممتاز</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9</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Droid Arabic Naskh"/>
                          <a:cs typeface="+mn-cs"/>
                        </a:rPr>
                        <a:t>Bare Rocks And Desert Lithosols</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4254159"/>
                  </a:ext>
                </a:extLst>
              </a:tr>
              <a:tr h="185202">
                <a:tc v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 ان يكون قريب من مناطق توفر المياه</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12145453"/>
                  </a:ext>
                </a:extLst>
              </a:tr>
              <a:tr h="185202">
                <a:tc vMerge="1">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4">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dirty="0">
                          <a:solidFill>
                            <a:schemeClr val="tx1"/>
                          </a:solidFill>
                          <a:effectLst/>
                          <a:latin typeface="Segoe UI" panose="020B0502040204020203" pitchFamily="34" charset="0"/>
                          <a:cs typeface="+mn-cs"/>
                        </a:rPr>
                        <a:t>5%</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dirty="0">
                          <a:solidFill>
                            <a:schemeClr val="tx1"/>
                          </a:solidFill>
                          <a:effectLst/>
                          <a:latin typeface="Segoe UI" panose="020B0502040204020203" pitchFamily="34" charset="0"/>
                          <a:cs typeface="+mn-cs"/>
                        </a:rPr>
                        <a:t>ممتاز</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dirty="0">
                          <a:solidFill>
                            <a:schemeClr val="tx1"/>
                          </a:solidFill>
                          <a:effectLst/>
                          <a:latin typeface="Calibri" panose="020F0502020204030204" pitchFamily="34" charset="0"/>
                          <a:cs typeface="+mn-cs"/>
                        </a:rPr>
                        <a:t>0 – 2000</a:t>
                      </a:r>
                      <a:r>
                        <a:rPr lang="en-US" sz="1000" b="0" i="0" u="none" strike="noStrike" dirty="0">
                          <a:solidFill>
                            <a:schemeClr val="tx1"/>
                          </a:solidFill>
                          <a:effectLst/>
                          <a:latin typeface="Calibri" panose="020F0502020204030204" pitchFamily="34" charset="0"/>
                          <a:cs typeface="+mn-cs"/>
                        </a:rPr>
                        <a:t> </a:t>
                      </a:r>
                      <a:r>
                        <a:rPr lang="ar-EG" sz="1000" b="0" i="0" u="none" strike="noStrike" dirty="0">
                          <a:solidFill>
                            <a:schemeClr val="tx1"/>
                          </a:solidFill>
                          <a:effectLst/>
                          <a:latin typeface="Calibri" panose="020F0502020204030204" pitchFamily="34" charset="0"/>
                          <a:cs typeface="+mn-cs"/>
                        </a:rPr>
                        <a:t> م</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52730815"/>
                  </a:ext>
                </a:extLst>
              </a:tr>
              <a:tr h="18520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متوسط</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2000 – 2500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6641672"/>
                  </a:ext>
                </a:extLst>
              </a:tr>
              <a:tr h="18520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a:solidFill>
                            <a:schemeClr val="tx1"/>
                          </a:solidFill>
                          <a:effectLst/>
                          <a:latin typeface="Calibri" panose="020F0502020204030204" pitchFamily="34" charset="0"/>
                          <a:cs typeface="+mn-cs"/>
                        </a:rPr>
                        <a:t>3</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2500 – 3000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16845370"/>
                  </a:ext>
                </a:extLst>
              </a:tr>
              <a:tr h="185202">
                <a:tc vMerge="1">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 جداً</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1</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3000 &gt;</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4919052"/>
                  </a:ext>
                </a:extLst>
              </a:tr>
              <a:tr h="185202">
                <a:tc v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 الميلان</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3464986"/>
                  </a:ext>
                </a:extLst>
              </a:tr>
              <a:tr h="185202">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3">
                  <a:txBody>
                    <a:bodyPr/>
                    <a:lstStyle/>
                    <a:p>
                      <a:pPr algn="ctr" rtl="1" fontAlgn="b"/>
                      <a:r>
                        <a:rPr lang="ar-EG" sz="1000" b="0" i="0" u="none" strike="noStrike" dirty="0">
                          <a:solidFill>
                            <a:schemeClr val="tx1"/>
                          </a:solidFill>
                          <a:effectLst/>
                          <a:latin typeface="Calibri" panose="020F0502020204030204" pitchFamily="34" charset="0"/>
                          <a:cs typeface="+mn-cs"/>
                        </a:rPr>
                        <a:t>10%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0 - 10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0307787"/>
                  </a:ext>
                </a:extLst>
              </a:tr>
              <a:tr h="18520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متوسط</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10 - 20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55662274"/>
                  </a:ext>
                </a:extLst>
              </a:tr>
              <a:tr h="18520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1</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&gt; 20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6215000"/>
                  </a:ext>
                </a:extLst>
              </a:tr>
              <a:tr h="185202">
                <a:tc v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 ان يكون قريب من منطقة ذات تنوع حيوي</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6483784"/>
                  </a:ext>
                </a:extLst>
              </a:tr>
              <a:tr h="185202">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5">
                  <a:txBody>
                    <a:bodyPr/>
                    <a:lstStyle/>
                    <a:p>
                      <a:pPr algn="ctr" rtl="1" fontAlgn="b"/>
                      <a:r>
                        <a:rPr lang="en-US" sz="1000" b="0" i="0" u="none" strike="noStrike" dirty="0">
                          <a:solidFill>
                            <a:schemeClr val="tx1"/>
                          </a:solidFill>
                          <a:effectLst/>
                          <a:latin typeface="Calibri" panose="020F0502020204030204" pitchFamily="34" charset="0"/>
                          <a:cs typeface="+mn-cs"/>
                        </a:rPr>
                        <a:t>5</a:t>
                      </a:r>
                      <a:r>
                        <a:rPr lang="ar-EG" sz="1000" b="0" i="0" u="none" strike="noStrike" dirty="0">
                          <a:solidFill>
                            <a:schemeClr val="tx1"/>
                          </a:solidFill>
                          <a:effectLst/>
                          <a:latin typeface="Calibri" panose="020F0502020204030204" pitchFamily="34" charset="0"/>
                          <a:cs typeface="+mn-cs"/>
                        </a:rPr>
                        <a:t>%</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0 – 500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450017"/>
                  </a:ext>
                </a:extLst>
              </a:tr>
              <a:tr h="18520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a:solidFill>
                            <a:schemeClr val="tx1"/>
                          </a:solidFill>
                          <a:effectLst/>
                          <a:latin typeface="Calibri" panose="020F0502020204030204" pitchFamily="34" charset="0"/>
                          <a:cs typeface="+mn-cs"/>
                        </a:rPr>
                        <a:t>جيد جداً </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a:solidFill>
                            <a:schemeClr val="tx1"/>
                          </a:solidFill>
                          <a:effectLst/>
                          <a:latin typeface="Calibri" panose="020F0502020204030204" pitchFamily="34" charset="0"/>
                          <a:cs typeface="+mn-cs"/>
                        </a:rPr>
                        <a:t>7</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500 – 1000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69651956"/>
                  </a:ext>
                </a:extLst>
              </a:tr>
              <a:tr h="18520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جيد</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1000 – 1500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2650837"/>
                  </a:ext>
                </a:extLst>
              </a:tr>
              <a:tr h="185202">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a:solidFill>
                            <a:schemeClr val="tx1"/>
                          </a:solidFill>
                          <a:effectLst/>
                          <a:latin typeface="Calibri" panose="020F0502020204030204" pitchFamily="34" charset="0"/>
                          <a:cs typeface="+mn-cs"/>
                        </a:rPr>
                        <a:t>سيئ</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a:solidFill>
                            <a:schemeClr val="tx1"/>
                          </a:solidFill>
                          <a:effectLst/>
                          <a:latin typeface="Calibri" panose="020F0502020204030204" pitchFamily="34" charset="0"/>
                          <a:cs typeface="+mn-cs"/>
                        </a:rPr>
                        <a:t>3</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1500 – 2000م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17104990"/>
                  </a:ext>
                </a:extLst>
              </a:tr>
              <a:tr h="185202">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 جداً</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1</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200م &gt;</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08913635"/>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SY" sz="1000" b="1" i="0" u="none" strike="noStrike" dirty="0">
                          <a:solidFill>
                            <a:schemeClr val="tx1"/>
                          </a:solidFill>
                          <a:effectLst/>
                          <a:latin typeface="Droid Arabic Naskh"/>
                          <a:cs typeface="+mn-cs"/>
                        </a:rPr>
                        <a:t>البعد عن الأراضي الزراعية عالية القيمة</a:t>
                      </a:r>
                      <a:endParaRPr lang="en-US" sz="1000" b="1"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100" b="1" i="0" u="none" strike="noStrike" dirty="0">
                          <a:solidFill>
                            <a:schemeClr val="tx1"/>
                          </a:solidFill>
                          <a:effectLst/>
                          <a:latin typeface="Calibri" panose="020F0502020204030204" pitchFamily="34" charset="0"/>
                          <a:cs typeface="+mn-cs"/>
                        </a:rPr>
                        <a:t> القيمة الزراعية</a:t>
                      </a:r>
                      <a:endParaRPr lang="en-US" sz="11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80995"/>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3">
                  <a:txBody>
                    <a:bodyPr/>
                    <a:lstStyle/>
                    <a:p>
                      <a:pPr algn="ctr" rtl="1" fontAlgn="b"/>
                      <a:r>
                        <a:rPr lang="en-US" sz="1000" b="0" i="0" u="none" strike="noStrike" dirty="0">
                          <a:solidFill>
                            <a:schemeClr val="tx1"/>
                          </a:solidFill>
                          <a:effectLst/>
                          <a:latin typeface="Calibri" panose="020F0502020204030204" pitchFamily="34" charset="0"/>
                          <a:cs typeface="+mn-cs"/>
                        </a:rPr>
                        <a:t>5</a:t>
                      </a:r>
                      <a:r>
                        <a:rPr lang="ar-EG" sz="1000" b="0" i="0" u="none" strike="noStrike" dirty="0">
                          <a:solidFill>
                            <a:schemeClr val="tx1"/>
                          </a:solidFill>
                          <a:effectLst/>
                          <a:latin typeface="Calibri" panose="020F0502020204030204" pitchFamily="34" charset="0"/>
                          <a:cs typeface="+mn-cs"/>
                        </a:rPr>
                        <a:t>%</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عالية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581875"/>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جيد</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متوسطة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66960019"/>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منخفضة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24013123"/>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 البعد عن المنطقة الصناعية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100" b="1" i="0" u="none" strike="noStrike" dirty="0">
                          <a:solidFill>
                            <a:schemeClr val="tx1"/>
                          </a:solidFill>
                          <a:effectLst/>
                          <a:latin typeface="Calibri" panose="020F0502020204030204" pitchFamily="34" charset="0"/>
                          <a:cs typeface="+mn-cs"/>
                        </a:rPr>
                        <a:t> البعد عن المنطقة الصناعية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251747"/>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4">
                  <a:txBody>
                    <a:bodyPr/>
                    <a:lstStyle/>
                    <a:p>
                      <a:pPr algn="ctr" fontAlgn="b"/>
                      <a:r>
                        <a:rPr lang="ar-EG" sz="1000" b="0" i="0" u="none" strike="noStrike" dirty="0">
                          <a:solidFill>
                            <a:schemeClr val="tx1"/>
                          </a:solidFill>
                          <a:effectLst/>
                          <a:latin typeface="Droid Arabic Naskh"/>
                          <a:cs typeface="+mn-cs"/>
                        </a:rPr>
                        <a:t>5%</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سيئ</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ar-EG" sz="1000" b="0" i="0" u="none" strike="noStrike" dirty="0">
                          <a:solidFill>
                            <a:schemeClr val="tx1"/>
                          </a:solidFill>
                          <a:effectLst/>
                          <a:latin typeface="Droid Arabic Naskh"/>
                          <a:cs typeface="+mn-cs"/>
                        </a:rPr>
                        <a:t>3</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ar-EG" sz="1000" b="0" i="0" u="none" strike="noStrike">
                          <a:solidFill>
                            <a:schemeClr val="tx1"/>
                          </a:solidFill>
                          <a:effectLst/>
                          <a:latin typeface="Droid Arabic Naskh"/>
                          <a:cs typeface="+mn-cs"/>
                        </a:rPr>
                        <a:t>0 – 1000 م</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48806305"/>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vMerge="1">
                  <a:txBody>
                    <a:bodyPr/>
                    <a:lstStyle/>
                    <a:p>
                      <a:pPr algn="ctr" fontAlgn="b"/>
                      <a:endParaRPr lang="en-US" sz="11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ar-EG" sz="1000" b="0" i="0" u="none" strike="noStrike" dirty="0">
                          <a:solidFill>
                            <a:schemeClr val="tx1"/>
                          </a:solidFill>
                          <a:effectLst/>
                          <a:latin typeface="Droid Arabic Naskh"/>
                          <a:cs typeface="+mn-cs"/>
                        </a:rPr>
                        <a:t>متوسط</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ar-EG" sz="1000" b="0" i="0" u="none" strike="noStrike" dirty="0">
                          <a:solidFill>
                            <a:schemeClr val="tx1"/>
                          </a:solidFill>
                          <a:effectLst/>
                          <a:latin typeface="Droid Arabic Naskh"/>
                          <a:cs typeface="+mn-cs"/>
                        </a:rPr>
                        <a:t>5</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ar-EG" sz="1000" b="0" i="0" u="none" strike="noStrike">
                          <a:solidFill>
                            <a:schemeClr val="tx1"/>
                          </a:solidFill>
                          <a:effectLst/>
                          <a:latin typeface="Droid Arabic Naskh"/>
                          <a:cs typeface="+mn-cs"/>
                        </a:rPr>
                        <a:t>1000 – 1500  م</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68613744"/>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vMerge="1">
                  <a:txBody>
                    <a:bodyPr/>
                    <a:lstStyle/>
                    <a:p>
                      <a:pPr algn="ctr" rtl="1" fontAlgn="b"/>
                      <a:endParaRPr lang="en-US" sz="11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جيد</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7</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1500  – 2000 م</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35184268"/>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vMerge="1">
                  <a:txBody>
                    <a:bodyPr/>
                    <a:lstStyle/>
                    <a:p>
                      <a:pPr algn="ctr" rtl="1" fontAlgn="b"/>
                      <a:endParaRPr lang="en-US" sz="11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ممتاز</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9</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Segoe UI" panose="020B0502040204020203" pitchFamily="34" charset="0"/>
                          <a:cs typeface="+mn-cs"/>
                        </a:rPr>
                        <a:t>2000 م &gt;</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2581066"/>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gridSpan="4">
                  <a:txBody>
                    <a:bodyPr/>
                    <a:lstStyle/>
                    <a:p>
                      <a:pPr algn="r" rtl="1" fontAlgn="b"/>
                      <a:r>
                        <a:rPr lang="ar-EG" sz="1000" b="1" i="0" u="none" strike="noStrike" dirty="0">
                          <a:solidFill>
                            <a:schemeClr val="tx1"/>
                          </a:solidFill>
                          <a:effectLst/>
                          <a:latin typeface="Calibri" panose="020F0502020204030204" pitchFamily="34" charset="0"/>
                          <a:cs typeface="+mn-cs"/>
                        </a:rPr>
                        <a:t>عدم التواجد ضمن المحميات الطبيعية</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56253584"/>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rowSpan="2">
                  <a:txBody>
                    <a:bodyPr/>
                    <a:lstStyle/>
                    <a:p>
                      <a:pPr algn="ctr" rtl="1" fontAlgn="b"/>
                      <a:r>
                        <a:rPr lang="ar-EG" sz="1000" b="0" i="0" u="none" strike="noStrike" dirty="0">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ممنوع</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ضمن حدود المحمية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44919870"/>
                  </a:ext>
                </a:extLst>
              </a:tr>
              <a:tr h="18520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خارج حدود المحمية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96113864"/>
                  </a:ext>
                </a:extLst>
              </a:tr>
            </a:tbl>
          </a:graphicData>
        </a:graphic>
      </p:graphicFrame>
      <p:sp>
        <p:nvSpPr>
          <p:cNvPr id="6" name="Rectangle 5">
            <a:extLst>
              <a:ext uri="{FF2B5EF4-FFF2-40B4-BE49-F238E27FC236}">
                <a16:creationId xmlns:a16="http://schemas.microsoft.com/office/drawing/2014/main" id="{2AF09CCD-7740-42FE-84F7-ABC44A575496}"/>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7" name="Title 1">
            <a:extLst>
              <a:ext uri="{FF2B5EF4-FFF2-40B4-BE49-F238E27FC236}">
                <a16:creationId xmlns:a16="http://schemas.microsoft.com/office/drawing/2014/main" id="{EE79983A-024C-45EB-9EC1-9AF3BF7EAFE3}"/>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النتائج</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EF7CCEBD-1784-41E8-971A-C1A14FA8DBAC}"/>
              </a:ext>
            </a:extLst>
          </p:cNvPr>
          <p:cNvSpPr/>
          <p:nvPr/>
        </p:nvSpPr>
        <p:spPr>
          <a:xfrm>
            <a:off x="8458200" y="698811"/>
            <a:ext cx="3649179"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9" name="Title 1">
            <a:extLst>
              <a:ext uri="{FF2B5EF4-FFF2-40B4-BE49-F238E27FC236}">
                <a16:creationId xmlns:a16="http://schemas.microsoft.com/office/drawing/2014/main" id="{BE9418A3-1BBF-4DD3-9A68-44640E86B4D6}"/>
              </a:ext>
            </a:extLst>
          </p:cNvPr>
          <p:cNvSpPr txBox="1">
            <a:spLocks/>
          </p:cNvSpPr>
          <p:nvPr/>
        </p:nvSpPr>
        <p:spPr>
          <a:xfrm>
            <a:off x="8559801" y="698810"/>
            <a:ext cx="3547578"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الفترة الثانية من 2030 الى 2040  - معايير اختيار موقع لمؤسسة تعليم عالي</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180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A8807A6C-86F7-407E-BD14-B37115CBFA69}"/>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12" name="Title 1">
            <a:extLst>
              <a:ext uri="{FF2B5EF4-FFF2-40B4-BE49-F238E27FC236}">
                <a16:creationId xmlns:a16="http://schemas.microsoft.com/office/drawing/2014/main" id="{6277F8BD-94AC-48BD-845F-C03DA8A633FA}"/>
              </a:ext>
            </a:extLst>
          </p:cNvPr>
          <p:cNvSpPr txBox="1">
            <a:spLocks/>
          </p:cNvSpPr>
          <p:nvPr/>
        </p:nvSpPr>
        <p:spPr>
          <a:xfrm>
            <a:off x="7150565" y="3238897"/>
            <a:ext cx="4832274" cy="3521340"/>
          </a:xfrm>
          <a:prstGeom prst="rect">
            <a:avLst/>
          </a:prstGeom>
        </p:spPr>
        <p:txBody>
          <a:bodyPr vert="horz" lIns="91440" tIns="45720" rIns="91440" bIns="45720" rtlCol="0" anchor="ctr">
            <a:noAutofit/>
          </a:bodyPr>
          <a:lstStyle>
            <a:lvl1pPr algn="ctr" rtl="1">
              <a:lnSpc>
                <a:spcPct val="90000"/>
              </a:lnSpc>
              <a:spcBef>
                <a:spcPct val="0"/>
              </a:spcBef>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وفقاً للتحليل السابق تعد الدراسات الأمنية من اقل التخصصات وجوداً، بحيث توجد جامعة واحدة فقط تضم هذا التخصص، لذلك من المهم انشاء كلية عسكرية تهتم بالجانب العسكري للدولة خصوصاً بعد التحرير، بحيث تقوم بالتركيز على التكنولوجيا العسكرية المتخصصة</a:t>
            </a:r>
          </a:p>
        </p:txBody>
      </p:sp>
      <p:pic>
        <p:nvPicPr>
          <p:cNvPr id="13" name="Picture 12">
            <a:extLst>
              <a:ext uri="{FF2B5EF4-FFF2-40B4-BE49-F238E27FC236}">
                <a16:creationId xmlns:a16="http://schemas.microsoft.com/office/drawing/2014/main" id="{FDE66DCC-3B5D-4BA1-9D62-9BF17F322BCE}"/>
              </a:ext>
            </a:extLst>
          </p:cNvPr>
          <p:cNvPicPr>
            <a:picLocks noChangeAspect="1"/>
          </p:cNvPicPr>
          <p:nvPr/>
        </p:nvPicPr>
        <p:blipFill rotWithShape="1">
          <a:blip r:embed="rId4">
            <a:extLst>
              <a:ext uri="{28A0092B-C50C-407E-A947-70E740481C1C}">
                <a14:useLocalDpi xmlns:a14="http://schemas.microsoft.com/office/drawing/2010/main" val="0"/>
              </a:ext>
            </a:extLst>
          </a:blip>
          <a:srcRect r="29198"/>
          <a:stretch/>
        </p:blipFill>
        <p:spPr>
          <a:xfrm>
            <a:off x="-2114" y="0"/>
            <a:ext cx="6868582" cy="6858000"/>
          </a:xfrm>
          <a:prstGeom prst="rect">
            <a:avLst/>
          </a:prstGeom>
        </p:spPr>
      </p:pic>
      <p:pic>
        <p:nvPicPr>
          <p:cNvPr id="14" name="Picture 13">
            <a:extLst>
              <a:ext uri="{FF2B5EF4-FFF2-40B4-BE49-F238E27FC236}">
                <a16:creationId xmlns:a16="http://schemas.microsoft.com/office/drawing/2014/main" id="{912B3531-ADFD-4F73-A443-94EBCA7FAA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1426" y="908579"/>
            <a:ext cx="983362" cy="1413933"/>
          </a:xfrm>
          <a:prstGeom prst="rect">
            <a:avLst/>
          </a:prstGeom>
        </p:spPr>
      </p:pic>
      <p:sp>
        <p:nvSpPr>
          <p:cNvPr id="20" name="Rectangle 19">
            <a:extLst>
              <a:ext uri="{FF2B5EF4-FFF2-40B4-BE49-F238E27FC236}">
                <a16:creationId xmlns:a16="http://schemas.microsoft.com/office/drawing/2014/main" id="{EB232B66-7570-451E-86A7-045B2A2FB577}"/>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1" name="Title 1">
            <a:extLst>
              <a:ext uri="{FF2B5EF4-FFF2-40B4-BE49-F238E27FC236}">
                <a16:creationId xmlns:a16="http://schemas.microsoft.com/office/drawing/2014/main" id="{4C7FEDBD-6ADA-4666-A93A-057338E1A8FB}"/>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النتائج</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2" name="Rectangle 21">
            <a:extLst>
              <a:ext uri="{FF2B5EF4-FFF2-40B4-BE49-F238E27FC236}">
                <a16:creationId xmlns:a16="http://schemas.microsoft.com/office/drawing/2014/main" id="{5CA3F392-2C56-4498-AB3D-84B70C70C4F9}"/>
              </a:ext>
            </a:extLst>
          </p:cNvPr>
          <p:cNvSpPr/>
          <p:nvPr/>
        </p:nvSpPr>
        <p:spPr>
          <a:xfrm>
            <a:off x="8957733" y="698811"/>
            <a:ext cx="3149646"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3" name="Title 1">
            <a:extLst>
              <a:ext uri="{FF2B5EF4-FFF2-40B4-BE49-F238E27FC236}">
                <a16:creationId xmlns:a16="http://schemas.microsoft.com/office/drawing/2014/main" id="{934B57DE-9BA8-4239-98A7-DD5C112BDB32}"/>
              </a:ext>
            </a:extLst>
          </p:cNvPr>
          <p:cNvSpPr txBox="1">
            <a:spLocks/>
          </p:cNvSpPr>
          <p:nvPr/>
        </p:nvSpPr>
        <p:spPr>
          <a:xfrm>
            <a:off x="9135533" y="698810"/>
            <a:ext cx="2971845"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الفترة الثالثة من 2040 الى 2050  - افضل موقع لكلية عسكرية</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24" name="Oval 23">
            <a:extLst>
              <a:ext uri="{FF2B5EF4-FFF2-40B4-BE49-F238E27FC236}">
                <a16:creationId xmlns:a16="http://schemas.microsoft.com/office/drawing/2014/main" id="{ADF57DC8-8B1A-48C3-A39C-127B82B06145}"/>
              </a:ext>
            </a:extLst>
          </p:cNvPr>
          <p:cNvSpPr/>
          <p:nvPr/>
        </p:nvSpPr>
        <p:spPr>
          <a:xfrm>
            <a:off x="3453342" y="3663425"/>
            <a:ext cx="211666" cy="211666"/>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extLst>
              <a:ext uri="{FF2B5EF4-FFF2-40B4-BE49-F238E27FC236}">
                <a16:creationId xmlns:a16="http://schemas.microsoft.com/office/drawing/2014/main" id="{FF745A65-8DCD-4F66-99CF-E42813B04947}"/>
              </a:ext>
            </a:extLst>
          </p:cNvPr>
          <p:cNvPicPr>
            <a:picLocks noChangeAspect="1"/>
          </p:cNvPicPr>
          <p:nvPr/>
        </p:nvPicPr>
        <p:blipFill>
          <a:blip r:embed="rId6"/>
          <a:stretch>
            <a:fillRect/>
          </a:stretch>
        </p:blipFill>
        <p:spPr>
          <a:xfrm>
            <a:off x="5141221" y="2574009"/>
            <a:ext cx="1338953" cy="1624547"/>
          </a:xfrm>
          <a:prstGeom prst="rect">
            <a:avLst/>
          </a:prstGeom>
          <a:ln w="9525">
            <a:solidFill>
              <a:schemeClr val="tx1"/>
            </a:solidFill>
          </a:ln>
        </p:spPr>
      </p:pic>
      <p:cxnSp>
        <p:nvCxnSpPr>
          <p:cNvPr id="25" name="Straight Connector 24">
            <a:extLst>
              <a:ext uri="{FF2B5EF4-FFF2-40B4-BE49-F238E27FC236}">
                <a16:creationId xmlns:a16="http://schemas.microsoft.com/office/drawing/2014/main" id="{D4686045-A8DA-429D-AC7B-E9EFCA15D5B7}"/>
              </a:ext>
            </a:extLst>
          </p:cNvPr>
          <p:cNvCxnSpPr>
            <a:cxnSpLocks/>
            <a:stCxn id="24" idx="6"/>
          </p:cNvCxnSpPr>
          <p:nvPr/>
        </p:nvCxnSpPr>
        <p:spPr>
          <a:xfrm flipV="1">
            <a:off x="3665008" y="3352801"/>
            <a:ext cx="1907117" cy="416457"/>
          </a:xfrm>
          <a:prstGeom prst="line">
            <a:avLst/>
          </a:prstGeom>
        </p:spPr>
        <p:style>
          <a:lnRef idx="1">
            <a:schemeClr val="dk1"/>
          </a:lnRef>
          <a:fillRef idx="0">
            <a:schemeClr val="dk1"/>
          </a:fillRef>
          <a:effectRef idx="0">
            <a:schemeClr val="dk1"/>
          </a:effectRef>
          <a:fontRef idx="minor">
            <a:schemeClr val="tx1"/>
          </a:fontRef>
        </p:style>
      </p:cxnSp>
      <p:sp>
        <p:nvSpPr>
          <p:cNvPr id="33" name="Rectangle 32">
            <a:extLst>
              <a:ext uri="{FF2B5EF4-FFF2-40B4-BE49-F238E27FC236}">
                <a16:creationId xmlns:a16="http://schemas.microsoft.com/office/drawing/2014/main" id="{43B11529-E72C-4E29-ADFA-F3646E90CF71}"/>
              </a:ext>
            </a:extLst>
          </p:cNvPr>
          <p:cNvSpPr/>
          <p:nvPr/>
        </p:nvSpPr>
        <p:spPr>
          <a:xfrm>
            <a:off x="7471528" y="1629881"/>
            <a:ext cx="4123877" cy="37465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itle 1">
            <a:extLst>
              <a:ext uri="{FF2B5EF4-FFF2-40B4-BE49-F238E27FC236}">
                <a16:creationId xmlns:a16="http://schemas.microsoft.com/office/drawing/2014/main" id="{8753ADA4-66D6-4F61-9A40-FF3BAEDE2B1E}"/>
              </a:ext>
            </a:extLst>
          </p:cNvPr>
          <p:cNvSpPr txBox="1">
            <a:spLocks/>
          </p:cNvSpPr>
          <p:nvPr/>
        </p:nvSpPr>
        <p:spPr>
          <a:xfrm>
            <a:off x="7471528" y="1629882"/>
            <a:ext cx="4088566" cy="374652"/>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2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عدد الكلي للطلاب الجدد</a:t>
            </a:r>
            <a:r>
              <a:rPr lang="en-US" dirty="0"/>
              <a:t> </a:t>
            </a:r>
            <a:r>
              <a:rPr lang="ar-EG" dirty="0"/>
              <a:t>في الجامعات:</a:t>
            </a:r>
            <a:r>
              <a:rPr lang="en-US" dirty="0"/>
              <a:t>61,171</a:t>
            </a:r>
          </a:p>
        </p:txBody>
      </p:sp>
      <p:sp>
        <p:nvSpPr>
          <p:cNvPr id="35" name="Rectangle 34">
            <a:extLst>
              <a:ext uri="{FF2B5EF4-FFF2-40B4-BE49-F238E27FC236}">
                <a16:creationId xmlns:a16="http://schemas.microsoft.com/office/drawing/2014/main" id="{C75B3843-D6D2-4AA5-A76E-9C8463AD459E}"/>
              </a:ext>
            </a:extLst>
          </p:cNvPr>
          <p:cNvSpPr/>
          <p:nvPr/>
        </p:nvSpPr>
        <p:spPr>
          <a:xfrm>
            <a:off x="7471528" y="2063800"/>
            <a:ext cx="4123877" cy="37465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a:extLst>
              <a:ext uri="{FF2B5EF4-FFF2-40B4-BE49-F238E27FC236}">
                <a16:creationId xmlns:a16="http://schemas.microsoft.com/office/drawing/2014/main" id="{FDE547D3-F0C2-4075-8D48-74D990F06289}"/>
              </a:ext>
            </a:extLst>
          </p:cNvPr>
          <p:cNvSpPr txBox="1">
            <a:spLocks/>
          </p:cNvSpPr>
          <p:nvPr/>
        </p:nvSpPr>
        <p:spPr>
          <a:xfrm>
            <a:off x="7573311" y="2082594"/>
            <a:ext cx="3986782" cy="321209"/>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2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عدد طلاب الجامعات التقليدية: </a:t>
            </a:r>
            <a:r>
              <a:rPr lang="en-US" sz="1800" dirty="0">
                <a:effectLst/>
                <a:latin typeface="Simplified Arabic" panose="02020603050405020304" pitchFamily="18" charset="-78"/>
                <a:ea typeface="Calibri" panose="020F0502020204030204" pitchFamily="34" charset="0"/>
              </a:rPr>
              <a:t>36,091</a:t>
            </a:r>
            <a:endParaRPr lang="en-US" dirty="0"/>
          </a:p>
        </p:txBody>
      </p:sp>
      <p:sp>
        <p:nvSpPr>
          <p:cNvPr id="37" name="Rectangle 36">
            <a:extLst>
              <a:ext uri="{FF2B5EF4-FFF2-40B4-BE49-F238E27FC236}">
                <a16:creationId xmlns:a16="http://schemas.microsoft.com/office/drawing/2014/main" id="{D22EAC84-100C-4FEF-9F2A-029A65928D85}"/>
              </a:ext>
            </a:extLst>
          </p:cNvPr>
          <p:cNvSpPr/>
          <p:nvPr/>
        </p:nvSpPr>
        <p:spPr>
          <a:xfrm>
            <a:off x="7471528" y="2548466"/>
            <a:ext cx="4123877" cy="59266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itle 1">
            <a:extLst>
              <a:ext uri="{FF2B5EF4-FFF2-40B4-BE49-F238E27FC236}">
                <a16:creationId xmlns:a16="http://schemas.microsoft.com/office/drawing/2014/main" id="{A1FBC751-CC78-4A99-BADE-E7DF8F43B693}"/>
              </a:ext>
            </a:extLst>
          </p:cNvPr>
          <p:cNvSpPr txBox="1">
            <a:spLocks/>
          </p:cNvSpPr>
          <p:nvPr/>
        </p:nvSpPr>
        <p:spPr>
          <a:xfrm>
            <a:off x="7538000" y="2548466"/>
            <a:ext cx="4057405" cy="592668"/>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sz="2000" dirty="0"/>
              <a:t>معدل قبول الطلبة الجدد في الجامعات التقليدية خلال السنوات : 24,769</a:t>
            </a:r>
          </a:p>
        </p:txBody>
      </p:sp>
    </p:spTree>
    <p:extLst>
      <p:ext uri="{BB962C8B-B14F-4D97-AF65-F5344CB8AC3E}">
        <p14:creationId xmlns:p14="http://schemas.microsoft.com/office/powerpoint/2010/main" val="3634481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0487455-4D57-4A77-8616-DFE3CF838DEB}"/>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graphicFrame>
        <p:nvGraphicFramePr>
          <p:cNvPr id="5" name="Table 4">
            <a:extLst>
              <a:ext uri="{FF2B5EF4-FFF2-40B4-BE49-F238E27FC236}">
                <a16:creationId xmlns:a16="http://schemas.microsoft.com/office/drawing/2014/main" id="{7674618D-F52F-4E3B-AAD3-515535953F80}"/>
              </a:ext>
            </a:extLst>
          </p:cNvPr>
          <p:cNvGraphicFramePr>
            <a:graphicFrameLocks noGrp="1"/>
          </p:cNvGraphicFramePr>
          <p:nvPr>
            <p:extLst>
              <p:ext uri="{D42A27DB-BD31-4B8C-83A1-F6EECF244321}">
                <p14:modId xmlns:p14="http://schemas.microsoft.com/office/powerpoint/2010/main" val="1541669084"/>
              </p:ext>
            </p:extLst>
          </p:nvPr>
        </p:nvGraphicFramePr>
        <p:xfrm>
          <a:off x="6096000" y="1833751"/>
          <a:ext cx="4580792" cy="4124981"/>
        </p:xfrm>
        <a:graphic>
          <a:graphicData uri="http://schemas.openxmlformats.org/drawingml/2006/table">
            <a:tbl>
              <a:tblPr>
                <a:tableStyleId>{5C22544A-7EE6-4342-B048-85BDC9FD1C3A}</a:tableStyleId>
              </a:tblPr>
              <a:tblGrid>
                <a:gridCol w="550333">
                  <a:extLst>
                    <a:ext uri="{9D8B030D-6E8A-4147-A177-3AD203B41FA5}">
                      <a16:colId xmlns:a16="http://schemas.microsoft.com/office/drawing/2014/main" val="2801009720"/>
                    </a:ext>
                  </a:extLst>
                </a:gridCol>
                <a:gridCol w="677334">
                  <a:extLst>
                    <a:ext uri="{9D8B030D-6E8A-4147-A177-3AD203B41FA5}">
                      <a16:colId xmlns:a16="http://schemas.microsoft.com/office/drawing/2014/main" val="2618262276"/>
                    </a:ext>
                  </a:extLst>
                </a:gridCol>
                <a:gridCol w="856110">
                  <a:extLst>
                    <a:ext uri="{9D8B030D-6E8A-4147-A177-3AD203B41FA5}">
                      <a16:colId xmlns:a16="http://schemas.microsoft.com/office/drawing/2014/main" val="2586265513"/>
                    </a:ext>
                  </a:extLst>
                </a:gridCol>
                <a:gridCol w="808892">
                  <a:extLst>
                    <a:ext uri="{9D8B030D-6E8A-4147-A177-3AD203B41FA5}">
                      <a16:colId xmlns:a16="http://schemas.microsoft.com/office/drawing/2014/main" val="1396361305"/>
                    </a:ext>
                  </a:extLst>
                </a:gridCol>
                <a:gridCol w="1688123">
                  <a:extLst>
                    <a:ext uri="{9D8B030D-6E8A-4147-A177-3AD203B41FA5}">
                      <a16:colId xmlns:a16="http://schemas.microsoft.com/office/drawing/2014/main" val="3428219707"/>
                    </a:ext>
                  </a:extLst>
                </a:gridCol>
              </a:tblGrid>
              <a:tr h="177918">
                <a:tc rowSpan="25">
                  <a:txBody>
                    <a:bodyPr/>
                    <a:lstStyle/>
                    <a:p>
                      <a:pPr algn="ctr" rtl="1" fontAlgn="b"/>
                      <a:r>
                        <a:rPr lang="ar-EG" sz="1000" b="1" i="0" u="none" strike="noStrike" dirty="0">
                          <a:solidFill>
                            <a:schemeClr val="bg1"/>
                          </a:solidFill>
                          <a:effectLst/>
                          <a:latin typeface="Calibri" panose="020F0502020204030204" pitchFamily="34" charset="0"/>
                          <a:cs typeface="+mn-cs"/>
                        </a:rPr>
                        <a:t>معايير عمرانية</a:t>
                      </a:r>
                    </a:p>
                    <a:p>
                      <a:pPr algn="ctr" rtl="1" fontAlgn="b"/>
                      <a:r>
                        <a:rPr lang="ar-EG" sz="1000" b="1" i="0" u="none" strike="noStrike" dirty="0">
                          <a:solidFill>
                            <a:schemeClr val="bg1"/>
                          </a:solidFill>
                          <a:effectLst/>
                          <a:latin typeface="Calibri" panose="020F0502020204030204" pitchFamily="34" charset="0"/>
                          <a:cs typeface="+mn-cs"/>
                        </a:rPr>
                        <a:t>75%</a:t>
                      </a: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الوزن</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التصنيف</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100" b="1" i="0" u="none" strike="noStrike">
                          <a:solidFill>
                            <a:schemeClr val="tx1"/>
                          </a:solidFill>
                          <a:effectLst/>
                          <a:latin typeface="Calibri" panose="020F0502020204030204" pitchFamily="34" charset="0"/>
                          <a:cs typeface="+mn-cs"/>
                        </a:rPr>
                        <a:t>العلامة</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SY" sz="1100" b="1" i="0" u="none" strike="noStrike" dirty="0">
                          <a:solidFill>
                            <a:schemeClr val="tx1"/>
                          </a:solidFill>
                          <a:effectLst/>
                          <a:latin typeface="Calibri" panose="020F0502020204030204" pitchFamily="34" charset="0"/>
                          <a:cs typeface="+mn-cs"/>
                        </a:rPr>
                        <a:t>القرب من المواقع العسكرية القديمة</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3311746322"/>
                  </a:ext>
                </a:extLst>
              </a:tr>
              <a:tr h="162704">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rtl="1" fontAlgn="b"/>
                      <a:r>
                        <a:rPr lang="ar-EG" sz="1000" b="0" i="0" u="none" strike="noStrike" dirty="0">
                          <a:solidFill>
                            <a:schemeClr val="tx1"/>
                          </a:solidFill>
                          <a:effectLst/>
                          <a:latin typeface="Calibri" panose="020F0502020204030204" pitchFamily="34" charset="0"/>
                          <a:cs typeface="+mn-cs"/>
                        </a:rPr>
                        <a:t>15%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0 – 500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9401526"/>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جيد جداً</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7</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500 – 1000 م</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38705370"/>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a:solidFill>
                            <a:schemeClr val="tx1"/>
                          </a:solidFill>
                          <a:effectLst/>
                          <a:latin typeface="Calibri" panose="020F0502020204030204" pitchFamily="34" charset="0"/>
                          <a:cs typeface="+mn-cs"/>
                        </a:rPr>
                        <a:t>جيد</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a:solidFill>
                            <a:schemeClr val="tx1"/>
                          </a:solidFill>
                          <a:effectLst/>
                          <a:latin typeface="Calibri" panose="020F0502020204030204" pitchFamily="34" charset="0"/>
                          <a:cs typeface="+mn-cs"/>
                        </a:rPr>
                        <a:t>5</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1000 – 1500 م</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37730113"/>
                  </a:ext>
                </a:extLst>
              </a:tr>
              <a:tr h="162704">
                <a:tc vMerge="1">
                  <a:txBody>
                    <a:bodyPr/>
                    <a:lstStyle/>
                    <a:p>
                      <a:endParaRPr lang="en-US"/>
                    </a:p>
                  </a:txBody>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سيئ</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3</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1500م &gt;</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33094740"/>
                  </a:ext>
                </a:extLst>
              </a:tr>
              <a:tr h="162704">
                <a:tc v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SY" sz="1000" b="1" i="0" u="none" strike="noStrike" dirty="0">
                          <a:solidFill>
                            <a:schemeClr val="tx1"/>
                          </a:solidFill>
                          <a:effectLst/>
                          <a:latin typeface="Calibri" panose="020F0502020204030204" pitchFamily="34" charset="0"/>
                          <a:cs typeface="+mn-cs"/>
                        </a:rPr>
                        <a:t>البعد عن الأبنية و المنطقة المبنية</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78598042"/>
                  </a:ext>
                </a:extLst>
              </a:tr>
              <a:tr h="168595">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rtl="1" fontAlgn="b"/>
                      <a:r>
                        <a:rPr lang="ar-EG" sz="1000" b="0" i="0" u="none" strike="noStrike" dirty="0">
                          <a:solidFill>
                            <a:schemeClr val="tx1"/>
                          </a:solidFill>
                          <a:effectLst/>
                          <a:latin typeface="Calibri" panose="020F0502020204030204" pitchFamily="34" charset="0"/>
                          <a:cs typeface="+mn-cs"/>
                        </a:rPr>
                        <a:t>20%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3</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0 – 1500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49607775"/>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جيد</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a:solidFill>
                            <a:schemeClr val="tx1"/>
                          </a:solidFill>
                          <a:effectLst/>
                          <a:latin typeface="Calibri" panose="020F0502020204030204" pitchFamily="34" charset="0"/>
                          <a:cs typeface="+mn-cs"/>
                        </a:rPr>
                        <a:t>5</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1500 – 3000 م</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61659011"/>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a:solidFill>
                            <a:schemeClr val="tx1"/>
                          </a:solidFill>
                          <a:effectLst/>
                          <a:latin typeface="Calibri" panose="020F0502020204030204" pitchFamily="34" charset="0"/>
                          <a:cs typeface="+mn-cs"/>
                        </a:rPr>
                        <a:t>متوسط</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a:solidFill>
                            <a:schemeClr val="tx1"/>
                          </a:solidFill>
                          <a:effectLst/>
                          <a:latin typeface="Calibri" panose="020F0502020204030204" pitchFamily="34" charset="0"/>
                          <a:cs typeface="+mn-cs"/>
                        </a:rPr>
                        <a:t>9</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a:solidFill>
                            <a:schemeClr val="tx1"/>
                          </a:solidFill>
                          <a:effectLst/>
                          <a:latin typeface="Calibri" panose="020F0502020204030204" pitchFamily="34" charset="0"/>
                          <a:cs typeface="+mn-cs"/>
                        </a:rPr>
                        <a:t>3000 – 4500 م</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4463518"/>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سيئ </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7</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4500م &gt;</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48706045"/>
                  </a:ext>
                </a:extLst>
              </a:tr>
              <a:tr h="162704">
                <a:tc v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endParaRPr lang="ar-EG"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SY" sz="1000" b="1" i="0" u="none" strike="noStrike" dirty="0">
                          <a:solidFill>
                            <a:schemeClr val="tx1"/>
                          </a:solidFill>
                          <a:effectLst/>
                          <a:latin typeface="Calibri" panose="020F0502020204030204" pitchFamily="34" charset="0"/>
                          <a:cs typeface="+mn-cs"/>
                        </a:rPr>
                        <a:t>القرب من الشوارع الرئيسية</a:t>
                      </a:r>
                      <a:endParaRPr lang="ar-EG"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5141047"/>
                  </a:ext>
                </a:extLst>
              </a:tr>
              <a:tr h="176269">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algn="ctr" rtl="1" fontAlgn="b"/>
                      <a:r>
                        <a:rPr lang="ar-EG" sz="1000" b="0" i="0" u="none" strike="noStrike" dirty="0">
                          <a:solidFill>
                            <a:schemeClr val="tx1"/>
                          </a:solidFill>
                          <a:effectLst/>
                          <a:latin typeface="Calibri" panose="020F0502020204030204" pitchFamily="34" charset="0"/>
                          <a:cs typeface="+mn-cs"/>
                        </a:rPr>
                        <a:t>15%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en-US" sz="1000" b="0" i="0" u="none" strike="noStrike" dirty="0">
                          <a:solidFill>
                            <a:schemeClr val="tx1"/>
                          </a:solidFill>
                          <a:effectLst/>
                          <a:latin typeface="Calibri" panose="020F0502020204030204" pitchFamily="34" charset="0"/>
                          <a:cs typeface="+mn-cs"/>
                        </a:rPr>
                        <a:t>0</a:t>
                      </a:r>
                      <a:r>
                        <a:rPr lang="ar-EG" sz="1000" b="0" i="0" u="none" strike="noStrike" dirty="0">
                          <a:solidFill>
                            <a:schemeClr val="tx1"/>
                          </a:solidFill>
                          <a:effectLst/>
                          <a:latin typeface="Calibri" panose="020F0502020204030204" pitchFamily="34" charset="0"/>
                          <a:cs typeface="+mn-cs"/>
                        </a:rPr>
                        <a:t> – </a:t>
                      </a:r>
                      <a:r>
                        <a:rPr lang="en-US" sz="1000" b="0" i="0" u="none" strike="noStrike" dirty="0">
                          <a:solidFill>
                            <a:schemeClr val="tx1"/>
                          </a:solidFill>
                          <a:effectLst/>
                          <a:latin typeface="Calibri" panose="020F0502020204030204" pitchFamily="34" charset="0"/>
                          <a:cs typeface="+mn-cs"/>
                        </a:rPr>
                        <a:t>250</a:t>
                      </a:r>
                      <a:r>
                        <a:rPr lang="ar-EG" sz="1000" b="0" i="0" u="none" strike="noStrike" dirty="0">
                          <a:solidFill>
                            <a:schemeClr val="tx1"/>
                          </a:solidFill>
                          <a:effectLst/>
                          <a:latin typeface="Calibri" panose="020F0502020204030204" pitchFamily="34" charset="0"/>
                          <a:cs typeface="+mn-cs"/>
                        </a:rPr>
                        <a:t> م</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3480574"/>
                  </a:ext>
                </a:extLst>
              </a:tr>
              <a:tr h="185415">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جيد</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a:solidFill>
                            <a:schemeClr val="tx1"/>
                          </a:solidFill>
                          <a:effectLst/>
                          <a:latin typeface="Calibri" panose="020F0502020204030204" pitchFamily="34" charset="0"/>
                          <a:cs typeface="+mn-cs"/>
                        </a:rPr>
                        <a:t>7</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i="0" u="none" strike="noStrike" dirty="0">
                          <a:solidFill>
                            <a:schemeClr val="tx1"/>
                          </a:solidFill>
                          <a:effectLst/>
                          <a:latin typeface="Calibri" panose="020F0502020204030204" pitchFamily="34" charset="0"/>
                          <a:cs typeface="+mn-cs"/>
                        </a:rPr>
                        <a:t>250</a:t>
                      </a:r>
                      <a:r>
                        <a:rPr lang="ar-EG" sz="1000" b="0" i="0" u="none" strike="noStrike" dirty="0">
                          <a:solidFill>
                            <a:schemeClr val="tx1"/>
                          </a:solidFill>
                          <a:effectLst/>
                          <a:latin typeface="Calibri" panose="020F0502020204030204" pitchFamily="34" charset="0"/>
                          <a:cs typeface="+mn-cs"/>
                        </a:rPr>
                        <a:t> – </a:t>
                      </a:r>
                      <a:r>
                        <a:rPr lang="en-US" sz="1000" b="0" i="0" u="none" strike="noStrike" dirty="0">
                          <a:solidFill>
                            <a:schemeClr val="tx1"/>
                          </a:solidFill>
                          <a:effectLst/>
                          <a:latin typeface="Calibri" panose="020F0502020204030204" pitchFamily="34" charset="0"/>
                          <a:cs typeface="+mn-cs"/>
                        </a:rPr>
                        <a:t>500</a:t>
                      </a:r>
                      <a:r>
                        <a:rPr lang="ar-EG" sz="1000" b="0" i="0" u="none" strike="noStrike" dirty="0">
                          <a:solidFill>
                            <a:schemeClr val="tx1"/>
                          </a:solidFill>
                          <a:effectLst/>
                          <a:latin typeface="Calibri" panose="020F0502020204030204" pitchFamily="34" charset="0"/>
                          <a:cs typeface="+mn-cs"/>
                        </a:rPr>
                        <a:t> م</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37433278"/>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a:solidFill>
                            <a:schemeClr val="tx1"/>
                          </a:solidFill>
                          <a:effectLst/>
                          <a:latin typeface="Calibri" panose="020F0502020204030204" pitchFamily="34" charset="0"/>
                          <a:cs typeface="+mn-cs"/>
                        </a:rPr>
                        <a:t>متوسط</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i="0" u="none" strike="noStrike">
                          <a:solidFill>
                            <a:schemeClr val="tx1"/>
                          </a:solidFill>
                          <a:effectLst/>
                          <a:latin typeface="Calibri" panose="020F0502020204030204" pitchFamily="34" charset="0"/>
                          <a:cs typeface="+mn-cs"/>
                        </a:rPr>
                        <a:t>5</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i="0" u="none" strike="noStrike">
                          <a:solidFill>
                            <a:schemeClr val="tx1"/>
                          </a:solidFill>
                          <a:effectLst/>
                          <a:latin typeface="Calibri" panose="020F0502020204030204" pitchFamily="34" charset="0"/>
                          <a:cs typeface="+mn-cs"/>
                        </a:rPr>
                        <a:t>500</a:t>
                      </a:r>
                      <a:r>
                        <a:rPr lang="ar-EG" sz="1000" b="0" i="0" u="none" strike="noStrike">
                          <a:solidFill>
                            <a:schemeClr val="tx1"/>
                          </a:solidFill>
                          <a:effectLst/>
                          <a:latin typeface="Calibri" panose="020F0502020204030204" pitchFamily="34" charset="0"/>
                          <a:cs typeface="+mn-cs"/>
                        </a:rPr>
                        <a:t> – </a:t>
                      </a:r>
                      <a:r>
                        <a:rPr lang="en-US" sz="1000" b="0" i="0" u="none" strike="noStrike">
                          <a:solidFill>
                            <a:schemeClr val="tx1"/>
                          </a:solidFill>
                          <a:effectLst/>
                          <a:latin typeface="Calibri" panose="020F0502020204030204" pitchFamily="34" charset="0"/>
                          <a:cs typeface="+mn-cs"/>
                        </a:rPr>
                        <a:t>750</a:t>
                      </a:r>
                      <a:r>
                        <a:rPr lang="ar-EG" sz="1000" b="0" i="0" u="none" strike="noStrike">
                          <a:solidFill>
                            <a:schemeClr val="tx1"/>
                          </a:solidFill>
                          <a:effectLst/>
                          <a:latin typeface="Calibri" panose="020F0502020204030204" pitchFamily="34" charset="0"/>
                          <a:cs typeface="+mn-cs"/>
                        </a:rPr>
                        <a:t> م</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12039490"/>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a:solidFill>
                            <a:schemeClr val="tx1"/>
                          </a:solidFill>
                          <a:effectLst/>
                          <a:latin typeface="Calibri" panose="020F0502020204030204" pitchFamily="34" charset="0"/>
                          <a:cs typeface="+mn-cs"/>
                        </a:rPr>
                        <a:t>سيئ </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i="0" u="none" strike="noStrike">
                          <a:solidFill>
                            <a:schemeClr val="tx1"/>
                          </a:solidFill>
                          <a:effectLst/>
                          <a:latin typeface="Calibri" panose="020F0502020204030204" pitchFamily="34" charset="0"/>
                          <a:cs typeface="+mn-cs"/>
                        </a:rPr>
                        <a:t>3</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i="0" u="none" strike="noStrike" dirty="0">
                          <a:solidFill>
                            <a:schemeClr val="tx1"/>
                          </a:solidFill>
                          <a:effectLst/>
                          <a:latin typeface="Calibri" panose="020F0502020204030204" pitchFamily="34" charset="0"/>
                          <a:cs typeface="+mn-cs"/>
                        </a:rPr>
                        <a:t>750</a:t>
                      </a:r>
                      <a:r>
                        <a:rPr lang="ar-EG" sz="1000" b="0" i="0" u="none" strike="noStrike" dirty="0">
                          <a:solidFill>
                            <a:schemeClr val="tx1"/>
                          </a:solidFill>
                          <a:effectLst/>
                          <a:latin typeface="Calibri" panose="020F0502020204030204" pitchFamily="34" charset="0"/>
                          <a:cs typeface="+mn-cs"/>
                        </a:rPr>
                        <a:t> – </a:t>
                      </a:r>
                      <a:r>
                        <a:rPr lang="en-US" sz="1000" b="0" i="0" u="none" strike="noStrike" dirty="0">
                          <a:solidFill>
                            <a:schemeClr val="tx1"/>
                          </a:solidFill>
                          <a:effectLst/>
                          <a:latin typeface="Calibri" panose="020F0502020204030204" pitchFamily="34" charset="0"/>
                          <a:cs typeface="+mn-cs"/>
                        </a:rPr>
                        <a:t>1000</a:t>
                      </a:r>
                      <a:r>
                        <a:rPr lang="ar-EG" sz="1000" b="0" i="0" u="none" strike="noStrike" dirty="0">
                          <a:solidFill>
                            <a:schemeClr val="tx1"/>
                          </a:solidFill>
                          <a:effectLst/>
                          <a:latin typeface="Calibri" panose="020F0502020204030204" pitchFamily="34" charset="0"/>
                          <a:cs typeface="+mn-cs"/>
                        </a:rPr>
                        <a:t> م</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55853344"/>
                  </a:ext>
                </a:extLst>
              </a:tr>
              <a:tr h="162704">
                <a:tc vMerge="1">
                  <a:txBody>
                    <a:bodyPr/>
                    <a:lstStyle/>
                    <a:p>
                      <a:endParaRPr lang="en-US"/>
                    </a:p>
                  </a:txBody>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سيئ جداً</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i="0" u="none" strike="noStrike" dirty="0">
                          <a:solidFill>
                            <a:schemeClr val="tx1"/>
                          </a:solidFill>
                          <a:effectLst/>
                          <a:latin typeface="Calibri" panose="020F0502020204030204" pitchFamily="34" charset="0"/>
                          <a:cs typeface="+mn-cs"/>
                        </a:rPr>
                        <a:t>1</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i="0" u="none" strike="noStrike" dirty="0">
                          <a:solidFill>
                            <a:schemeClr val="tx1"/>
                          </a:solidFill>
                          <a:effectLst/>
                          <a:latin typeface="Calibri" panose="020F0502020204030204" pitchFamily="34" charset="0"/>
                          <a:cs typeface="+mn-cs"/>
                        </a:rPr>
                        <a:t>1000</a:t>
                      </a:r>
                      <a:r>
                        <a:rPr lang="ar-EG" sz="1000" b="0" i="0" u="none" strike="noStrike" dirty="0">
                          <a:solidFill>
                            <a:schemeClr val="tx1"/>
                          </a:solidFill>
                          <a:effectLst/>
                          <a:latin typeface="Calibri" panose="020F0502020204030204" pitchFamily="34" charset="0"/>
                          <a:cs typeface="+mn-cs"/>
                        </a:rPr>
                        <a:t>م &gt;</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3821107"/>
                  </a:ext>
                </a:extLst>
              </a:tr>
              <a:tr h="162704">
                <a:tc v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000" b="1" i="0" u="none" strike="noStrike" dirty="0">
                          <a:solidFill>
                            <a:schemeClr val="tx1"/>
                          </a:solidFill>
                          <a:effectLst/>
                          <a:latin typeface="Calibri" panose="020F0502020204030204" pitchFamily="34" charset="0"/>
                          <a:cs typeface="+mn-cs"/>
                        </a:rPr>
                        <a:t>القرب</a:t>
                      </a:r>
                      <a:r>
                        <a:rPr lang="ar-SY" sz="1000" b="1" i="0" u="none" strike="noStrike" dirty="0">
                          <a:solidFill>
                            <a:schemeClr val="tx1"/>
                          </a:solidFill>
                          <a:effectLst/>
                          <a:latin typeface="Calibri" panose="020F0502020204030204" pitchFamily="34" charset="0"/>
                          <a:cs typeface="+mn-cs"/>
                        </a:rPr>
                        <a:t> من حدود المحافظات</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86202352"/>
                  </a:ext>
                </a:extLst>
              </a:tr>
              <a:tr h="162704">
                <a:tc vMerge="1">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dirty="0">
                          <a:solidFill>
                            <a:schemeClr val="tx1"/>
                          </a:solidFill>
                          <a:effectLst/>
                          <a:latin typeface="Segoe UI" panose="020B0502040204020203" pitchFamily="34" charset="0"/>
                          <a:cs typeface="+mn-cs"/>
                        </a:rPr>
                        <a:t>10%</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a:solidFill>
                            <a:schemeClr val="tx1"/>
                          </a:solidFill>
                          <a:effectLst/>
                          <a:latin typeface="Segoe UI" panose="020B0502040204020203" pitchFamily="34" charset="0"/>
                          <a:cs typeface="+mn-cs"/>
                        </a:rPr>
                        <a:t>ممتاز</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dirty="0">
                          <a:solidFill>
                            <a:schemeClr val="tx1"/>
                          </a:solidFill>
                          <a:effectLst/>
                          <a:latin typeface="Calibri" panose="020F0502020204030204" pitchFamily="34" charset="0"/>
                          <a:cs typeface="+mn-cs"/>
                        </a:rPr>
                        <a:t>0 – 2500 م</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26823062"/>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متوسط</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a:solidFill>
                            <a:schemeClr val="tx1"/>
                          </a:solidFill>
                          <a:effectLst/>
                          <a:latin typeface="Calibri" panose="020F0502020204030204" pitchFamily="34" charset="0"/>
                          <a:cs typeface="+mn-cs"/>
                        </a:rPr>
                        <a:t>5</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2500 – 3000 م</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5864837"/>
                  </a:ext>
                </a:extLst>
              </a:tr>
              <a:tr h="162704">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سيئ</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3</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3000م &gt;</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2444318"/>
                  </a:ext>
                </a:extLst>
              </a:tr>
              <a:tr h="162704">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algn="r" rtl="1" fontAlgn="b"/>
                      <a:r>
                        <a:rPr lang="ar-EG" sz="1000" b="1" i="0" u="none" strike="noStrike" dirty="0">
                          <a:solidFill>
                            <a:schemeClr val="tx1"/>
                          </a:solidFill>
                          <a:effectLst/>
                          <a:latin typeface="Calibri" panose="020F0502020204030204" pitchFamily="34" charset="0"/>
                          <a:cs typeface="+mn-cs"/>
                        </a:rPr>
                        <a:t>البعد من السكان</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5150432"/>
                  </a:ext>
                </a:extLst>
              </a:tr>
              <a:tr h="162704">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4">
                  <a:txBody>
                    <a:bodyPr/>
                    <a:lstStyle/>
                    <a:p>
                      <a:pPr algn="ctr" rtl="1" fontAlgn="b"/>
                      <a:r>
                        <a:rPr lang="ar-EG" sz="1000" b="0" i="0" u="none" strike="noStrike" dirty="0">
                          <a:solidFill>
                            <a:schemeClr val="tx1"/>
                          </a:solidFill>
                          <a:effectLst/>
                          <a:latin typeface="Calibri" panose="020F0502020204030204" pitchFamily="34" charset="0"/>
                          <a:cs typeface="+mn-cs"/>
                        </a:rPr>
                        <a:t>20%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سيئ</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fontAlgn="b"/>
                      <a:r>
                        <a:rPr lang="ar-EG" sz="1000" b="0" i="0" u="none" strike="noStrike" dirty="0">
                          <a:solidFill>
                            <a:schemeClr val="tx1"/>
                          </a:solidFill>
                          <a:effectLst/>
                          <a:latin typeface="Calibri" panose="020F0502020204030204" pitchFamily="34" charset="0"/>
                          <a:cs typeface="+mn-cs"/>
                        </a:rPr>
                        <a:t>0 - 5000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38479647"/>
                  </a:ext>
                </a:extLst>
              </a:tr>
              <a:tr h="162704">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a:solidFill>
                            <a:schemeClr val="tx1"/>
                          </a:solidFill>
                          <a:effectLst/>
                          <a:latin typeface="Calibri" panose="020F0502020204030204" pitchFamily="34" charset="0"/>
                          <a:cs typeface="+mn-cs"/>
                        </a:rPr>
                        <a:t>جيد</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a:solidFill>
                            <a:schemeClr val="tx1"/>
                          </a:solidFill>
                          <a:effectLst/>
                          <a:latin typeface="Calibri" panose="020F0502020204030204" pitchFamily="34" charset="0"/>
                          <a:cs typeface="+mn-cs"/>
                        </a:rPr>
                        <a:t>7</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5000 - 10000</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4891774"/>
                  </a:ext>
                </a:extLst>
              </a:tr>
              <a:tr h="162704">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a:solidFill>
                            <a:schemeClr val="tx1"/>
                          </a:solidFill>
                          <a:effectLst/>
                          <a:latin typeface="Calibri" panose="020F0502020204030204" pitchFamily="34" charset="0"/>
                          <a:cs typeface="+mn-cs"/>
                        </a:rPr>
                        <a:t>جيد جداً</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a:solidFill>
                            <a:schemeClr val="tx1"/>
                          </a:solidFill>
                          <a:effectLst/>
                          <a:latin typeface="Calibri" panose="020F0502020204030204" pitchFamily="34" charset="0"/>
                          <a:cs typeface="+mn-cs"/>
                        </a:rPr>
                        <a:t>5</a:t>
                      </a:r>
                      <a:endParaRPr lang="en-US"/>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10000 - 15000</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39288223"/>
                  </a:ext>
                </a:extLst>
              </a:tr>
              <a:tr h="162704">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EG" sz="1000" b="0" i="0" u="none" strike="noStrike" dirty="0">
                          <a:solidFill>
                            <a:schemeClr val="tx1"/>
                          </a:solidFill>
                          <a:effectLst/>
                          <a:latin typeface="Calibri" panose="020F0502020204030204" pitchFamily="34" charset="0"/>
                          <a:cs typeface="+mn-cs"/>
                        </a:rPr>
                        <a:t>ممتاز</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3</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EG" sz="1000" b="0" i="0" u="none" strike="noStrike" dirty="0">
                          <a:solidFill>
                            <a:schemeClr val="tx1"/>
                          </a:solidFill>
                          <a:effectLst/>
                          <a:latin typeface="Calibri" panose="020F0502020204030204" pitchFamily="34" charset="0"/>
                          <a:cs typeface="+mn-cs"/>
                        </a:rPr>
                        <a:t>15000&gt;</a:t>
                      </a:r>
                      <a:endParaRPr lang="en-US" dirty="0"/>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58229494"/>
                  </a:ext>
                </a:extLst>
              </a:tr>
            </a:tbl>
          </a:graphicData>
        </a:graphic>
      </p:graphicFrame>
      <p:graphicFrame>
        <p:nvGraphicFramePr>
          <p:cNvPr id="6" name="Table 5">
            <a:extLst>
              <a:ext uri="{FF2B5EF4-FFF2-40B4-BE49-F238E27FC236}">
                <a16:creationId xmlns:a16="http://schemas.microsoft.com/office/drawing/2014/main" id="{761B3828-2DCE-4D1B-B224-ABA7C00B987B}"/>
              </a:ext>
            </a:extLst>
          </p:cNvPr>
          <p:cNvGraphicFramePr>
            <a:graphicFrameLocks noGrp="1"/>
          </p:cNvGraphicFramePr>
          <p:nvPr>
            <p:extLst>
              <p:ext uri="{D42A27DB-BD31-4B8C-83A1-F6EECF244321}">
                <p14:modId xmlns:p14="http://schemas.microsoft.com/office/powerpoint/2010/main" val="1486138781"/>
              </p:ext>
            </p:extLst>
          </p:nvPr>
        </p:nvGraphicFramePr>
        <p:xfrm>
          <a:off x="974387" y="1696136"/>
          <a:ext cx="4419601" cy="4777046"/>
        </p:xfrm>
        <a:graphic>
          <a:graphicData uri="http://schemas.openxmlformats.org/drawingml/2006/table">
            <a:tbl>
              <a:tblPr>
                <a:tableStyleId>{5C22544A-7EE6-4342-B048-85BDC9FD1C3A}</a:tableStyleId>
              </a:tblPr>
              <a:tblGrid>
                <a:gridCol w="519388">
                  <a:extLst>
                    <a:ext uri="{9D8B030D-6E8A-4147-A177-3AD203B41FA5}">
                      <a16:colId xmlns:a16="http://schemas.microsoft.com/office/drawing/2014/main" val="644002216"/>
                    </a:ext>
                  </a:extLst>
                </a:gridCol>
                <a:gridCol w="576792">
                  <a:extLst>
                    <a:ext uri="{9D8B030D-6E8A-4147-A177-3AD203B41FA5}">
                      <a16:colId xmlns:a16="http://schemas.microsoft.com/office/drawing/2014/main" val="2936276448"/>
                    </a:ext>
                  </a:extLst>
                </a:gridCol>
                <a:gridCol w="1132402">
                  <a:extLst>
                    <a:ext uri="{9D8B030D-6E8A-4147-A177-3AD203B41FA5}">
                      <a16:colId xmlns:a16="http://schemas.microsoft.com/office/drawing/2014/main" val="3358096839"/>
                    </a:ext>
                  </a:extLst>
                </a:gridCol>
                <a:gridCol w="1132402">
                  <a:extLst>
                    <a:ext uri="{9D8B030D-6E8A-4147-A177-3AD203B41FA5}">
                      <a16:colId xmlns:a16="http://schemas.microsoft.com/office/drawing/2014/main" val="452610019"/>
                    </a:ext>
                  </a:extLst>
                </a:gridCol>
                <a:gridCol w="1058617">
                  <a:extLst>
                    <a:ext uri="{9D8B030D-6E8A-4147-A177-3AD203B41FA5}">
                      <a16:colId xmlns:a16="http://schemas.microsoft.com/office/drawing/2014/main" val="3247441576"/>
                    </a:ext>
                  </a:extLst>
                </a:gridCol>
              </a:tblGrid>
              <a:tr h="162704">
                <a:tc rowSpan="20">
                  <a:txBody>
                    <a:bodyPr/>
                    <a:lstStyle/>
                    <a:p>
                      <a:pPr algn="ctr" rtl="1" fontAlgn="b"/>
                      <a:r>
                        <a:rPr lang="ar-EG" sz="1000" b="1" i="0" u="none" strike="noStrike" dirty="0">
                          <a:solidFill>
                            <a:schemeClr val="bg1"/>
                          </a:solidFill>
                          <a:effectLst/>
                          <a:latin typeface="Calibri" panose="020F0502020204030204" pitchFamily="34" charset="0"/>
                          <a:cs typeface="+mn-cs"/>
                        </a:rPr>
                        <a:t>معايير بيئية</a:t>
                      </a:r>
                    </a:p>
                    <a:p>
                      <a:pPr algn="ctr" rtl="1" fontAlgn="b"/>
                      <a:r>
                        <a:rPr lang="ar-EG" sz="1000" b="1" i="0" u="none" strike="noStrike" dirty="0">
                          <a:solidFill>
                            <a:schemeClr val="bg1"/>
                          </a:solidFill>
                          <a:effectLst/>
                          <a:latin typeface="Calibri" panose="020F0502020204030204" pitchFamily="34" charset="0"/>
                          <a:cs typeface="+mn-cs"/>
                        </a:rPr>
                        <a:t>60%</a:t>
                      </a:r>
                    </a:p>
                  </a:txBody>
                  <a:tcPr marL="9525" marR="9525" marT="9525" marB="0"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096B4"/>
                    </a:solidFill>
                  </a:tcPr>
                </a:tc>
                <a:tc>
                  <a:txBody>
                    <a:bodyPr/>
                    <a:lstStyle/>
                    <a:p>
                      <a:pPr algn="ctr" rtl="1" fontAlgn="b"/>
                      <a:r>
                        <a:rPr lang="ar-EG" sz="1000" b="1" i="0" u="none" strike="noStrike" dirty="0">
                          <a:solidFill>
                            <a:schemeClr val="tx1"/>
                          </a:solidFill>
                          <a:effectLst/>
                          <a:latin typeface="Calibri" panose="020F0502020204030204" pitchFamily="34" charset="0"/>
                          <a:cs typeface="+mn-cs"/>
                        </a:rPr>
                        <a:t>الوزن</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1000" b="1" i="0" u="none" strike="noStrike" dirty="0">
                          <a:solidFill>
                            <a:schemeClr val="tx1"/>
                          </a:solidFill>
                          <a:effectLst/>
                          <a:latin typeface="Calibri" panose="020F0502020204030204" pitchFamily="34" charset="0"/>
                          <a:cs typeface="+mn-cs"/>
                        </a:rPr>
                        <a:t>التصنيف</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ctr" rtl="1" fontAlgn="b"/>
                      <a:r>
                        <a:rPr lang="ar-EG" sz="1000" b="1" i="0" u="none" strike="noStrike" dirty="0">
                          <a:solidFill>
                            <a:schemeClr val="tx1"/>
                          </a:solidFill>
                          <a:effectLst/>
                          <a:latin typeface="Calibri" panose="020F0502020204030204" pitchFamily="34" charset="0"/>
                          <a:cs typeface="+mn-cs"/>
                        </a:rPr>
                        <a:t>العلامة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a:txBody>
                    <a:bodyPr/>
                    <a:lstStyle/>
                    <a:p>
                      <a:pPr algn="r" rtl="1" fontAlgn="b"/>
                      <a:r>
                        <a:rPr lang="ar-EG" sz="1000" b="1" i="0" u="none" strike="noStrike" dirty="0">
                          <a:solidFill>
                            <a:schemeClr val="tx1"/>
                          </a:solidFill>
                          <a:effectLst/>
                          <a:latin typeface="Calibri" panose="020F0502020204030204" pitchFamily="34" charset="0"/>
                          <a:cs typeface="+mn-cs"/>
                        </a:rPr>
                        <a:t> نوع التربة</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extLst>
                  <a:ext uri="{0D108BD9-81ED-4DB2-BD59-A6C34878D82A}">
                    <a16:rowId xmlns:a16="http://schemas.microsoft.com/office/drawing/2014/main" val="897043719"/>
                  </a:ext>
                </a:extLst>
              </a:tr>
              <a:tr h="162704">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8">
                  <a:txBody>
                    <a:bodyPr/>
                    <a:lstStyle/>
                    <a:p>
                      <a:pPr algn="ctr" fontAlgn="b"/>
                      <a:r>
                        <a:rPr lang="ar-EG" sz="1000" b="0" i="0" u="none" strike="noStrike" dirty="0">
                          <a:solidFill>
                            <a:schemeClr val="tx1"/>
                          </a:solidFill>
                          <a:effectLst/>
                          <a:latin typeface="Droid Arabic Naskh"/>
                          <a:cs typeface="+mn-cs"/>
                        </a:rPr>
                        <a:t>5%</a:t>
                      </a:r>
                      <a:endParaRPr lang="en-US" sz="1000" b="0" i="0" u="none" strike="noStrike" dirty="0">
                        <a:solidFill>
                          <a:schemeClr val="tx1"/>
                        </a:solidFill>
                        <a:effectLst/>
                        <a:latin typeface="Droid Arabic Naskh"/>
                        <a:cs typeface="+mn-cs"/>
                      </a:endParaRPr>
                    </a:p>
                  </a:txBody>
                  <a:tcPr marL="9525" marR="9525" marT="9525"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سيئ جداً</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1</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a:solidFill>
                            <a:schemeClr val="tx1"/>
                          </a:solidFill>
                          <a:effectLst/>
                          <a:latin typeface="Droid Arabic Naskh"/>
                          <a:cs typeface="+mn-cs"/>
                        </a:rPr>
                        <a:t>Grumusols</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263877"/>
                  </a:ext>
                </a:extLst>
              </a:tr>
              <a:tr h="167331">
                <a:tc vMerge="1">
                  <a:txBody>
                    <a:bodyPr/>
                    <a:lstStyle/>
                    <a:p>
                      <a:endParaRPr lang="en-US"/>
                    </a:p>
                  </a:txBody>
                  <a:tcPr/>
                </a:tc>
                <a:tc vMerge="1">
                  <a:txBody>
                    <a:bodyPr/>
                    <a:lstStyle/>
                    <a:p>
                      <a:pPr algn="ctr" fontAlgn="b"/>
                      <a:endParaRPr lang="en-US" sz="11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ar-EG" sz="1000" b="0" i="0" u="none" strike="noStrike" dirty="0">
                          <a:solidFill>
                            <a:schemeClr val="tx1"/>
                          </a:solidFill>
                          <a:effectLst/>
                          <a:latin typeface="Droid Arabic Naskh"/>
                          <a:cs typeface="+mn-cs"/>
                        </a:rPr>
                        <a:t>سيئ</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1</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a:solidFill>
                            <a:schemeClr val="tx1"/>
                          </a:solidFill>
                          <a:effectLst/>
                          <a:latin typeface="Droid Arabic Naskh"/>
                          <a:cs typeface="+mn-cs"/>
                        </a:rPr>
                        <a:t>Brown Rendzinas And Pale </a:t>
                      </a:r>
                      <a:r>
                        <a:rPr lang="en-US" sz="1000" b="0" i="0" u="none" strike="noStrike" dirty="0" err="1">
                          <a:solidFill>
                            <a:schemeClr val="tx1"/>
                          </a:solidFill>
                          <a:effectLst/>
                          <a:latin typeface="Droid Arabic Naskh"/>
                          <a:cs typeface="+mn-cs"/>
                        </a:rPr>
                        <a:t>Renzinas</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17239526"/>
                  </a:ext>
                </a:extLst>
              </a:tr>
              <a:tr h="185972">
                <a:tc vMerge="1">
                  <a:txBody>
                    <a:bodyPr/>
                    <a:lstStyle/>
                    <a:p>
                      <a:endParaRPr lang="en-US"/>
                    </a:p>
                  </a:txBody>
                  <a:tcPr/>
                </a:tc>
                <a:tc vMerge="1">
                  <a:txBody>
                    <a:bodyPr/>
                    <a:lstStyle/>
                    <a:p>
                      <a:pPr algn="ctr" rtl="1" fontAlgn="b"/>
                      <a:endParaRPr lang="en-US" sz="1100" b="0" i="0" u="none" strike="noStrike" dirty="0">
                        <a:solidFill>
                          <a:schemeClr val="tx1"/>
                        </a:solidFill>
                        <a:effectLst/>
                        <a:latin typeface="Segoe UI" panose="020B0502040204020203"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مقبول</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3</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000" b="0" i="0" u="none" strike="noStrike" dirty="0" err="1">
                          <a:solidFill>
                            <a:schemeClr val="tx1"/>
                          </a:solidFill>
                          <a:effectLst/>
                          <a:latin typeface="Droid Arabic Naskh"/>
                          <a:cs typeface="+mn-cs"/>
                        </a:rPr>
                        <a:t>Loessial</a:t>
                      </a:r>
                      <a:r>
                        <a:rPr lang="en-US" sz="1000" b="0" i="0" u="none" strike="noStrike" dirty="0">
                          <a:solidFill>
                            <a:schemeClr val="tx1"/>
                          </a:solidFill>
                          <a:effectLst/>
                          <a:latin typeface="Droid Arabic Naskh"/>
                          <a:cs typeface="+mn-cs"/>
                        </a:rPr>
                        <a:t> </a:t>
                      </a:r>
                      <a:r>
                        <a:rPr lang="en-US" sz="1000" b="0" i="0" u="none" strike="noStrike" dirty="0" err="1">
                          <a:solidFill>
                            <a:schemeClr val="tx1"/>
                          </a:solidFill>
                          <a:effectLst/>
                          <a:latin typeface="Droid Arabic Naskh"/>
                          <a:cs typeface="+mn-cs"/>
                        </a:rPr>
                        <a:t>Serozems</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5124297"/>
                  </a:ext>
                </a:extLst>
              </a:tr>
              <a:tr h="185972">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متوسط</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4</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pt-BR" sz="1000" b="0" i="0" u="none" strike="noStrike" dirty="0">
                          <a:solidFill>
                            <a:schemeClr val="tx1"/>
                          </a:solidFill>
                          <a:effectLst/>
                          <a:latin typeface="Droid Arabic Naskh"/>
                          <a:cs typeface="+mn-cs"/>
                        </a:rPr>
                        <a:t>Terra Rossas, Brown Rendzinas And Pale Rendzinas</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25794030"/>
                  </a:ext>
                </a:extLst>
              </a:tr>
              <a:tr h="185972">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متوسط</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6</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000" b="0" i="0" u="none" strike="noStrike" dirty="0" err="1">
                          <a:solidFill>
                            <a:schemeClr val="tx1"/>
                          </a:solidFill>
                          <a:effectLst/>
                          <a:latin typeface="Droid Arabic Naskh"/>
                          <a:cs typeface="+mn-cs"/>
                        </a:rPr>
                        <a:t>Regosols</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75364283"/>
                  </a:ext>
                </a:extLst>
              </a:tr>
              <a:tr h="185972">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جيد</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7</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000" b="0" i="0" u="none" strike="noStrike" dirty="0">
                          <a:solidFill>
                            <a:schemeClr val="tx1"/>
                          </a:solidFill>
                          <a:effectLst/>
                          <a:latin typeface="Droid Arabic Naskh"/>
                          <a:cs typeface="+mn-cs"/>
                        </a:rPr>
                        <a:t>Brown </a:t>
                      </a:r>
                      <a:r>
                        <a:rPr lang="en-US" sz="1000" b="0" i="0" u="none" strike="noStrike" dirty="0" err="1">
                          <a:solidFill>
                            <a:schemeClr val="tx1"/>
                          </a:solidFill>
                          <a:effectLst/>
                          <a:latin typeface="Droid Arabic Naskh"/>
                          <a:cs typeface="+mn-cs"/>
                        </a:rPr>
                        <a:t>Litholsols</a:t>
                      </a:r>
                      <a:r>
                        <a:rPr lang="en-US" sz="1000" b="0" i="0" u="none" strike="noStrike" dirty="0">
                          <a:solidFill>
                            <a:schemeClr val="tx1"/>
                          </a:solidFill>
                          <a:effectLst/>
                          <a:latin typeface="Droid Arabic Naskh"/>
                          <a:cs typeface="+mn-cs"/>
                        </a:rPr>
                        <a:t> And </a:t>
                      </a:r>
                      <a:r>
                        <a:rPr lang="en-US" sz="1000" b="0" i="0" u="none" strike="noStrike" dirty="0" err="1">
                          <a:solidFill>
                            <a:schemeClr val="tx1"/>
                          </a:solidFill>
                          <a:effectLst/>
                          <a:latin typeface="Droid Arabic Naskh"/>
                          <a:cs typeface="+mn-cs"/>
                        </a:rPr>
                        <a:t>Loessial</a:t>
                      </a:r>
                      <a:r>
                        <a:rPr lang="en-US" sz="1000" b="0" i="0" u="none" strike="noStrike" dirty="0">
                          <a:solidFill>
                            <a:schemeClr val="tx1"/>
                          </a:solidFill>
                          <a:effectLst/>
                          <a:latin typeface="Droid Arabic Naskh"/>
                          <a:cs typeface="+mn-cs"/>
                        </a:rPr>
                        <a:t> Arid Brown Soils</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52584953"/>
                  </a:ext>
                </a:extLst>
              </a:tr>
              <a:tr h="185972">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جيد</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7</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000" b="0" i="0" u="none" strike="noStrike" dirty="0">
                          <a:solidFill>
                            <a:schemeClr val="tx1"/>
                          </a:solidFill>
                          <a:effectLst/>
                          <a:latin typeface="Droid Arabic Naskh"/>
                          <a:cs typeface="+mn-cs"/>
                        </a:rPr>
                        <a:t>Brown Lithosols And </a:t>
                      </a:r>
                      <a:r>
                        <a:rPr lang="en-US" sz="1000" b="0" i="0" u="none" strike="noStrike" dirty="0" err="1">
                          <a:solidFill>
                            <a:schemeClr val="tx1"/>
                          </a:solidFill>
                          <a:effectLst/>
                          <a:latin typeface="Droid Arabic Naskh"/>
                          <a:cs typeface="+mn-cs"/>
                        </a:rPr>
                        <a:t>Loessial</a:t>
                      </a:r>
                      <a:r>
                        <a:rPr lang="en-US" sz="1000" b="0" i="0" u="none" strike="noStrike" dirty="0">
                          <a:solidFill>
                            <a:schemeClr val="tx1"/>
                          </a:solidFill>
                          <a:effectLst/>
                          <a:latin typeface="Droid Arabic Naskh"/>
                          <a:cs typeface="+mn-cs"/>
                        </a:rPr>
                        <a:t> </a:t>
                      </a:r>
                      <a:r>
                        <a:rPr lang="en-US" sz="1000" b="0" i="0" u="none" strike="noStrike" dirty="0" err="1">
                          <a:solidFill>
                            <a:schemeClr val="tx1"/>
                          </a:solidFill>
                          <a:effectLst/>
                          <a:latin typeface="Droid Arabic Naskh"/>
                          <a:cs typeface="+mn-cs"/>
                        </a:rPr>
                        <a:t>Serozems</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27421793"/>
                  </a:ext>
                </a:extLst>
              </a:tr>
              <a:tr h="319502">
                <a:tc vMerge="1">
                  <a:txBody>
                    <a:bodyPr/>
                    <a:lstStyle/>
                    <a:p>
                      <a:endParaRPr lang="en-US"/>
                    </a:p>
                  </a:txBody>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ممتاز</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9</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000" b="0" i="0" u="none" strike="noStrike" dirty="0">
                          <a:solidFill>
                            <a:schemeClr val="tx1"/>
                          </a:solidFill>
                          <a:effectLst/>
                          <a:latin typeface="Droid Arabic Naskh"/>
                          <a:cs typeface="+mn-cs"/>
                        </a:rPr>
                        <a:t>Bare Rocks And Desert Lithosols</a:t>
                      </a: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63592998"/>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SY" sz="1000" b="1" i="0" u="none" strike="noStrike" dirty="0">
                          <a:solidFill>
                            <a:schemeClr val="tx1"/>
                          </a:solidFill>
                          <a:effectLst/>
                          <a:latin typeface="Calibri" panose="020F0502020204030204" pitchFamily="34" charset="0"/>
                          <a:cs typeface="+mn-cs"/>
                        </a:rPr>
                        <a:t>ميلان قليل جداً</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SY" sz="1000" b="1" i="0" u="none" strike="noStrike" dirty="0">
                          <a:solidFill>
                            <a:schemeClr val="tx1"/>
                          </a:solidFill>
                          <a:effectLst/>
                          <a:latin typeface="Calibri" panose="020F0502020204030204" pitchFamily="34" charset="0"/>
                          <a:cs typeface="+mn-cs"/>
                        </a:rPr>
                        <a:t>ميلان قليل جداً</a:t>
                      </a:r>
                      <a:endParaRPr lang="en-US" sz="10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1904272"/>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4">
                  <a:txBody>
                    <a:bodyPr/>
                    <a:lstStyle/>
                    <a:p>
                      <a:pPr algn="ctr" fontAlgn="b"/>
                      <a:r>
                        <a:rPr lang="ar-EG" sz="1000" b="0" i="0" u="none" strike="noStrike" dirty="0">
                          <a:solidFill>
                            <a:schemeClr val="tx1"/>
                          </a:solidFill>
                          <a:effectLst/>
                          <a:latin typeface="Droid Arabic Naskh"/>
                          <a:cs typeface="+mn-cs"/>
                        </a:rPr>
                        <a:t>10%</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ممتاز</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9</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0 - 5</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53714611"/>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fontAlgn="b"/>
                      <a:endParaRPr lang="en-US" sz="11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ar-EG" sz="1000" b="0" i="0" u="none" strike="noStrike" dirty="0">
                          <a:solidFill>
                            <a:schemeClr val="tx1"/>
                          </a:solidFill>
                          <a:effectLst/>
                          <a:latin typeface="Droid Arabic Naskh"/>
                          <a:cs typeface="+mn-cs"/>
                        </a:rPr>
                        <a:t>جيد جداً</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7</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ar-EG" sz="1000" b="0" i="0" u="none" strike="noStrike" dirty="0">
                          <a:solidFill>
                            <a:schemeClr val="tx1"/>
                          </a:solidFill>
                          <a:effectLst/>
                          <a:latin typeface="Droid Arabic Naskh"/>
                          <a:cs typeface="+mn-cs"/>
                        </a:rPr>
                        <a:t>5 - 10</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20681767"/>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Segoe UI" panose="020B0502040204020203"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جيد</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5</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dirty="0">
                          <a:solidFill>
                            <a:schemeClr val="tx1"/>
                          </a:solidFill>
                          <a:effectLst/>
                          <a:latin typeface="Droid Arabic Naskh"/>
                          <a:cs typeface="+mn-cs"/>
                        </a:rPr>
                        <a:t>10 - 15</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6562520"/>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fontAlgn="b"/>
                      <a:endParaRPr lang="en-US" sz="1000" b="0" i="0" u="none" strike="noStrike" dirty="0">
                        <a:solidFill>
                          <a:schemeClr val="tx1"/>
                        </a:solidFill>
                        <a:effectLst/>
                        <a:latin typeface="Droid Arabic Naskh"/>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Segoe UI" panose="020B0502040204020203" pitchFamily="34" charset="0"/>
                          <a:cs typeface="+mn-cs"/>
                        </a:rPr>
                        <a:t>سيئ جداً</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Segoe UI" panose="020B0502040204020203" pitchFamily="34" charset="0"/>
                          <a:cs typeface="+mn-cs"/>
                        </a:rPr>
                        <a:t>1</a:t>
                      </a:r>
                      <a:endParaRPr lang="en-US" sz="1000" b="0" i="0" u="none" strike="noStrike" dirty="0">
                        <a:solidFill>
                          <a:schemeClr val="tx1"/>
                        </a:solidFill>
                        <a:effectLst/>
                        <a:latin typeface="Segoe UI" panose="020B0502040204020203"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en-US" sz="1000" b="0" i="0" u="none" strike="noStrike" dirty="0">
                          <a:solidFill>
                            <a:schemeClr val="tx1"/>
                          </a:solidFill>
                          <a:effectLst/>
                          <a:latin typeface="Droid Arabic Naskh"/>
                          <a:cs typeface="+mn-cs"/>
                        </a:rPr>
                        <a:t>15 </a:t>
                      </a:r>
                      <a:r>
                        <a:rPr lang="ar-EG" sz="1000" b="0" i="0" u="none" strike="noStrike" dirty="0">
                          <a:solidFill>
                            <a:schemeClr val="tx1"/>
                          </a:solidFill>
                          <a:effectLst/>
                          <a:latin typeface="Droid Arabic Naskh"/>
                          <a:cs typeface="+mn-cs"/>
                        </a:rPr>
                        <a:t>&gt;</a:t>
                      </a:r>
                      <a:endParaRPr lang="en-US" sz="1000" b="0"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19634833"/>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SY" sz="1000" b="1" i="0" u="none" strike="noStrike" dirty="0">
                          <a:solidFill>
                            <a:schemeClr val="tx1"/>
                          </a:solidFill>
                          <a:effectLst/>
                          <a:latin typeface="Droid Arabic Naskh"/>
                          <a:cs typeface="+mn-cs"/>
                        </a:rPr>
                        <a:t>البعد عن الأراضي الزراعية عالية القيمة</a:t>
                      </a:r>
                      <a:endParaRPr lang="en-US" sz="1000" b="1" i="0" u="none" strike="noStrike" dirty="0">
                        <a:solidFill>
                          <a:schemeClr val="tx1"/>
                        </a:solidFill>
                        <a:effectLst/>
                        <a:latin typeface="Droid Arabic Naskh"/>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100" b="1" i="0" u="none" strike="noStrike" dirty="0">
                          <a:solidFill>
                            <a:schemeClr val="tx1"/>
                          </a:solidFill>
                          <a:effectLst/>
                          <a:latin typeface="Calibri" panose="020F0502020204030204" pitchFamily="34" charset="0"/>
                          <a:cs typeface="+mn-cs"/>
                        </a:rPr>
                        <a:t> ان يكون قريب من مناطق توفر المياه</a:t>
                      </a:r>
                      <a:endParaRPr lang="en-US" sz="11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1" fontAlgn="b"/>
                      <a:r>
                        <a:rPr lang="ar-EG" sz="1100" b="1" i="0" u="none" strike="noStrike" dirty="0">
                          <a:solidFill>
                            <a:schemeClr val="tx1"/>
                          </a:solidFill>
                          <a:effectLst/>
                          <a:latin typeface="Calibri" panose="020F0502020204030204" pitchFamily="34" charset="0"/>
                          <a:cs typeface="+mn-cs"/>
                        </a:rPr>
                        <a:t>البعد عن المستوطنات</a:t>
                      </a:r>
                      <a:endParaRPr lang="en-US" sz="1100" b="1"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7569482"/>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3">
                  <a:txBody>
                    <a:bodyPr/>
                    <a:lstStyle/>
                    <a:p>
                      <a:pPr algn="ctr" rtl="1" fontAlgn="b"/>
                      <a:r>
                        <a:rPr lang="ar-EG" sz="1000" b="0" i="0" u="none" strike="noStrike" dirty="0">
                          <a:solidFill>
                            <a:schemeClr val="tx1"/>
                          </a:solidFill>
                          <a:effectLst/>
                          <a:latin typeface="Calibri" panose="020F0502020204030204" pitchFamily="34" charset="0"/>
                          <a:cs typeface="+mn-cs"/>
                        </a:rPr>
                        <a:t>4%</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سيئ</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3</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عالية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23840260"/>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جيد</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5</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متوسطة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61103738"/>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pPr algn="ctr" rtl="1" fontAlgn="b"/>
                      <a:endParaRPr lang="en-US" sz="11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ممتاز</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9</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منخفضة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98686311"/>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4">
                  <a:txBody>
                    <a:bodyPr/>
                    <a:lstStyle/>
                    <a:p>
                      <a:pPr algn="r" rtl="1" fontAlgn="b"/>
                      <a:r>
                        <a:rPr lang="ar-EG" sz="1000" b="0" i="0" u="none" strike="noStrike" dirty="0">
                          <a:solidFill>
                            <a:schemeClr val="tx1"/>
                          </a:solidFill>
                          <a:effectLst/>
                          <a:latin typeface="Calibri" panose="020F0502020204030204" pitchFamily="34" charset="0"/>
                          <a:cs typeface="+mn-cs"/>
                        </a:rPr>
                        <a:t>عدم التواجد ضمن المحميات الطبيعية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DCDD6"/>
                    </a:solidFill>
                  </a:tcPr>
                </a:tc>
                <a:tc h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1" fontAlgn="b"/>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96685574"/>
                  </a:ext>
                </a:extLst>
              </a:tr>
              <a:tr h="185972">
                <a:tc vMerge="1">
                  <a:txBody>
                    <a:bodyPr/>
                    <a:lstStyle/>
                    <a:p>
                      <a:pPr algn="ctr" rtl="1" fontAlgn="b"/>
                      <a:endParaRPr lang="ar-EG" sz="1000" b="1" i="0" u="none" strike="noStrike" dirty="0">
                        <a:solidFill>
                          <a:schemeClr val="tx1"/>
                        </a:solidFill>
                        <a:effectLst/>
                        <a:latin typeface="Calibri" panose="020F0502020204030204" pitchFamily="34" charset="0"/>
                        <a:cs typeface="+mn-cs"/>
                      </a:endParaRPr>
                    </a:p>
                  </a:txBody>
                  <a:tcPr marL="9525" marR="9525" marT="952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1%</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fontAlgn="b"/>
                      <a:r>
                        <a:rPr lang="ar-EG" sz="1000" b="0" i="0" u="none" strike="noStrike" dirty="0">
                          <a:solidFill>
                            <a:schemeClr val="tx1"/>
                          </a:solidFill>
                          <a:effectLst/>
                          <a:latin typeface="Calibri" panose="020F0502020204030204" pitchFamily="34" charset="0"/>
                          <a:cs typeface="+mn-cs"/>
                        </a:rPr>
                        <a:t>0</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1" eaLnBrk="1" fontAlgn="b" latinLnBrk="0" hangingPunct="1">
                        <a:lnSpc>
                          <a:spcPct val="100000"/>
                        </a:lnSpc>
                        <a:spcBef>
                          <a:spcPts val="0"/>
                        </a:spcBef>
                        <a:spcAft>
                          <a:spcPts val="0"/>
                        </a:spcAft>
                        <a:buClrTx/>
                        <a:buSzTx/>
                        <a:buFontTx/>
                        <a:buNone/>
                        <a:tabLst/>
                        <a:defRPr/>
                      </a:pPr>
                      <a:r>
                        <a:rPr lang="ar-EG" sz="1000" b="0" i="0" u="none" strike="noStrike" dirty="0">
                          <a:solidFill>
                            <a:schemeClr val="tx1"/>
                          </a:solidFill>
                          <a:effectLst/>
                          <a:latin typeface="Calibri" panose="020F0502020204030204" pitchFamily="34" charset="0"/>
                          <a:cs typeface="+mn-cs"/>
                        </a:rPr>
                        <a:t>حدود المحمية</a:t>
                      </a:r>
                      <a:endParaRPr lang="en-US" sz="1000" b="0" i="0" u="none" strike="noStrike" dirty="0">
                        <a:solidFill>
                          <a:schemeClr val="tx1"/>
                        </a:solidFill>
                        <a:effectLst/>
                        <a:latin typeface="Calibri" panose="020F0502020204030204" pitchFamily="34" charset="0"/>
                        <a:cs typeface="+mn-cs"/>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60465524"/>
                  </a:ext>
                </a:extLst>
              </a:tr>
            </a:tbl>
          </a:graphicData>
        </a:graphic>
      </p:graphicFrame>
      <p:sp>
        <p:nvSpPr>
          <p:cNvPr id="11" name="Rectangle 10">
            <a:extLst>
              <a:ext uri="{FF2B5EF4-FFF2-40B4-BE49-F238E27FC236}">
                <a16:creationId xmlns:a16="http://schemas.microsoft.com/office/drawing/2014/main" id="{9D48B364-6D61-40A6-B708-1B856A3ECC3F}"/>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2" name="Title 1">
            <a:extLst>
              <a:ext uri="{FF2B5EF4-FFF2-40B4-BE49-F238E27FC236}">
                <a16:creationId xmlns:a16="http://schemas.microsoft.com/office/drawing/2014/main" id="{389B03C3-E149-4B73-8AD1-5CDA80EBCD73}"/>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النتائج</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E7D1F95A-96A5-4E33-93C9-63C13884167A}"/>
              </a:ext>
            </a:extLst>
          </p:cNvPr>
          <p:cNvSpPr/>
          <p:nvPr/>
        </p:nvSpPr>
        <p:spPr>
          <a:xfrm>
            <a:off x="8754533" y="698811"/>
            <a:ext cx="3352846" cy="618068"/>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4" name="Title 1">
            <a:extLst>
              <a:ext uri="{FF2B5EF4-FFF2-40B4-BE49-F238E27FC236}">
                <a16:creationId xmlns:a16="http://schemas.microsoft.com/office/drawing/2014/main" id="{AA35C1AD-4C4F-49D6-8380-617009C703A2}"/>
              </a:ext>
            </a:extLst>
          </p:cNvPr>
          <p:cNvSpPr txBox="1">
            <a:spLocks/>
          </p:cNvSpPr>
          <p:nvPr/>
        </p:nvSpPr>
        <p:spPr>
          <a:xfrm>
            <a:off x="8940800" y="698810"/>
            <a:ext cx="3166578" cy="6180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الفترة الثالثة من 2040 الى 2050  - معايير اختيار موقع لكلية عسكرية</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349325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4ACDBAB-09A5-416F-A172-0402AE85E165}"/>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pic>
        <p:nvPicPr>
          <p:cNvPr id="15" name="Picture 14">
            <a:extLst>
              <a:ext uri="{FF2B5EF4-FFF2-40B4-BE49-F238E27FC236}">
                <a16:creationId xmlns:a16="http://schemas.microsoft.com/office/drawing/2014/main" id="{A7867356-3B50-4616-9D87-0E6582C59E2A}"/>
              </a:ext>
            </a:extLst>
          </p:cNvPr>
          <p:cNvPicPr>
            <a:picLocks noChangeAspect="1"/>
          </p:cNvPicPr>
          <p:nvPr/>
        </p:nvPicPr>
        <p:blipFill rotWithShape="1">
          <a:blip r:embed="rId4">
            <a:extLst>
              <a:ext uri="{28A0092B-C50C-407E-A947-70E740481C1C}">
                <a14:useLocalDpi xmlns:a14="http://schemas.microsoft.com/office/drawing/2010/main" val="0"/>
              </a:ext>
            </a:extLst>
          </a:blip>
          <a:srcRect r="29125"/>
          <a:stretch/>
        </p:blipFill>
        <p:spPr>
          <a:xfrm>
            <a:off x="0" y="0"/>
            <a:ext cx="6875584" cy="6858000"/>
          </a:xfrm>
          <a:prstGeom prst="rect">
            <a:avLst/>
          </a:prstGeom>
        </p:spPr>
      </p:pic>
      <p:sp>
        <p:nvSpPr>
          <p:cNvPr id="7" name="Rectangle 6">
            <a:extLst>
              <a:ext uri="{FF2B5EF4-FFF2-40B4-BE49-F238E27FC236}">
                <a16:creationId xmlns:a16="http://schemas.microsoft.com/office/drawing/2014/main" id="{A3FA990A-8761-487D-91BB-13A5CDBF720B}"/>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D130F18F-D8C2-45F6-A89A-76CC60A60E06}"/>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النتائج</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B9CFD353-0835-4666-8AFA-888A719EADBB}"/>
              </a:ext>
            </a:extLst>
          </p:cNvPr>
          <p:cNvSpPr/>
          <p:nvPr/>
        </p:nvSpPr>
        <p:spPr>
          <a:xfrm>
            <a:off x="10591799" y="698811"/>
            <a:ext cx="1515580" cy="376456"/>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12" name="Title 1">
            <a:extLst>
              <a:ext uri="{FF2B5EF4-FFF2-40B4-BE49-F238E27FC236}">
                <a16:creationId xmlns:a16="http://schemas.microsoft.com/office/drawing/2014/main" id="{D0E1B21E-E40D-45AA-AF2A-BBFD7FA06FD9}"/>
              </a:ext>
            </a:extLst>
          </p:cNvPr>
          <p:cNvSpPr txBox="1">
            <a:spLocks/>
          </p:cNvSpPr>
          <p:nvPr/>
        </p:nvSpPr>
        <p:spPr>
          <a:xfrm>
            <a:off x="10591800" y="698810"/>
            <a:ext cx="1515578" cy="37645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النتيجة النهائية</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4" name="Title 1">
            <a:extLst>
              <a:ext uri="{FF2B5EF4-FFF2-40B4-BE49-F238E27FC236}">
                <a16:creationId xmlns:a16="http://schemas.microsoft.com/office/drawing/2014/main" id="{0F2E6247-DB3C-4031-9CBE-6FB1E2A14B78}"/>
              </a:ext>
            </a:extLst>
          </p:cNvPr>
          <p:cNvSpPr txBox="1">
            <a:spLocks/>
          </p:cNvSpPr>
          <p:nvPr/>
        </p:nvSpPr>
        <p:spPr>
          <a:xfrm>
            <a:off x="7117655" y="2017736"/>
            <a:ext cx="4832274" cy="3521340"/>
          </a:xfrm>
          <a:prstGeom prst="rect">
            <a:avLst/>
          </a:prstGeom>
        </p:spPr>
        <p:txBody>
          <a:bodyPr vert="horz" lIns="91440" tIns="45720" rIns="91440" bIns="45720" rtlCol="0" anchor="ctr">
            <a:noAutofit/>
          </a:bodyPr>
          <a:lstStyle>
            <a:lvl1pPr algn="ctr" rtl="1">
              <a:lnSpc>
                <a:spcPct val="90000"/>
              </a:lnSpc>
              <a:spcBef>
                <a:spcPct val="0"/>
              </a:spcBef>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r>
              <a:rPr lang="ar-EG" dirty="0"/>
              <a:t>بعد دراسة الاحتياجات و دراسة افضل الأماكن لإقامة مؤسسات التعليم العالي، وقعت الجامعة الجديدة و الكلية العسكرية في محافظة اريحا</a:t>
            </a:r>
          </a:p>
        </p:txBody>
      </p:sp>
      <p:pic>
        <p:nvPicPr>
          <p:cNvPr id="17" name="Picture 16">
            <a:extLst>
              <a:ext uri="{FF2B5EF4-FFF2-40B4-BE49-F238E27FC236}">
                <a16:creationId xmlns:a16="http://schemas.microsoft.com/office/drawing/2014/main" id="{DE0CE933-8B17-4E28-B09A-63FC4C19DC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2634" y="1310769"/>
            <a:ext cx="983362" cy="1413933"/>
          </a:xfrm>
          <a:prstGeom prst="rect">
            <a:avLst/>
          </a:prstGeom>
        </p:spPr>
      </p:pic>
      <p:pic>
        <p:nvPicPr>
          <p:cNvPr id="9" name="Picture 8">
            <a:extLst>
              <a:ext uri="{FF2B5EF4-FFF2-40B4-BE49-F238E27FC236}">
                <a16:creationId xmlns:a16="http://schemas.microsoft.com/office/drawing/2014/main" id="{6B55E770-368C-4AEE-B21B-F242447687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9426" y="3323491"/>
            <a:ext cx="1690380" cy="1257771"/>
          </a:xfrm>
          <a:prstGeom prst="rect">
            <a:avLst/>
          </a:prstGeom>
        </p:spPr>
      </p:pic>
    </p:spTree>
    <p:extLst>
      <p:ext uri="{BB962C8B-B14F-4D97-AF65-F5344CB8AC3E}">
        <p14:creationId xmlns:p14="http://schemas.microsoft.com/office/powerpoint/2010/main" val="4039867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FFEC2F69-4E42-4FD0-A8E7-B1AF029CAD93}"/>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7" name="Rectangle 6">
            <a:extLst>
              <a:ext uri="{FF2B5EF4-FFF2-40B4-BE49-F238E27FC236}">
                <a16:creationId xmlns:a16="http://schemas.microsoft.com/office/drawing/2014/main" id="{038F5159-86F7-415C-8836-AA6BE15F13DE}"/>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8" name="Title 1">
            <a:extLst>
              <a:ext uri="{FF2B5EF4-FFF2-40B4-BE49-F238E27FC236}">
                <a16:creationId xmlns:a16="http://schemas.microsoft.com/office/drawing/2014/main" id="{1234C1E9-5AD1-407B-B809-C4EB72212A6E}"/>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التوصيات</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2883515E-BAEB-4600-B426-540FF3B09C46}"/>
              </a:ext>
            </a:extLst>
          </p:cNvPr>
          <p:cNvSpPr txBox="1"/>
          <p:nvPr/>
        </p:nvSpPr>
        <p:spPr>
          <a:xfrm>
            <a:off x="0" y="760463"/>
            <a:ext cx="12192000" cy="6097537"/>
          </a:xfrm>
          <a:prstGeom prst="rect">
            <a:avLst/>
          </a:prstGeom>
        </p:spPr>
        <p:txBody>
          <a:bodyPr vert="horz" lIns="91440" tIns="45720" rIns="91440" bIns="45720" rtlCol="0" anchor="ctr">
            <a:noAutofit/>
          </a:bodyPr>
          <a:lstStyle>
            <a:defPPr>
              <a:defRPr lang="en-US"/>
            </a:defPPr>
            <a:lvl1pPr algn="ctr" rtl="1">
              <a:lnSpc>
                <a:spcPct val="90000"/>
              </a:lnSpc>
              <a:spcBef>
                <a:spcPct val="0"/>
              </a:spcBef>
              <a:buNone/>
              <a:defRPr sz="3000">
                <a:solidFill>
                  <a:schemeClr val="bg1"/>
                </a:solidFill>
                <a:latin typeface="Calibri" panose="020F0502020204030204" pitchFamily="34" charset="0"/>
                <a:ea typeface="Calibri" panose="020F0502020204030204" pitchFamily="34" charset="0"/>
                <a:cs typeface="Calibri" panose="020F0502020204030204" pitchFamily="34" charset="0"/>
              </a:defRPr>
            </a:lvl1pPr>
          </a:lstStyle>
          <a:p>
            <a:pPr marL="457200" indent="-457200" algn="r">
              <a:buFont typeface="Wingdings" panose="05000000000000000000" pitchFamily="2" charset="2"/>
              <a:buChar char="§"/>
            </a:pPr>
            <a:r>
              <a:rPr lang="ar-EG" dirty="0"/>
              <a:t>ضمان التعاون والتنسيق بين الجامعات والمؤسسات التعليمية العليا في مختلف المناطق لتعزيز التكامل وتحقيق التطور المستدام.</a:t>
            </a:r>
            <a:endParaRPr lang="en-US" dirty="0"/>
          </a:p>
          <a:p>
            <a:pPr algn="r"/>
            <a:endParaRPr lang="en-US" dirty="0"/>
          </a:p>
          <a:p>
            <a:pPr marL="457200" indent="-457200" algn="r">
              <a:buFont typeface="Wingdings" panose="05000000000000000000" pitchFamily="2" charset="2"/>
              <a:buChar char="§"/>
            </a:pPr>
            <a:r>
              <a:rPr lang="ar-EG" dirty="0"/>
              <a:t>التعديل على تخصصات الجامعات بحيث عدم تكرار التخصص في كل</a:t>
            </a:r>
            <a:r>
              <a:rPr lang="en-US" dirty="0"/>
              <a:t> </a:t>
            </a:r>
            <a:r>
              <a:rPr lang="ar-EG" dirty="0"/>
              <a:t>جامعة</a:t>
            </a:r>
            <a:endParaRPr lang="en-US" dirty="0"/>
          </a:p>
          <a:p>
            <a:pPr marL="457200" indent="-457200" algn="r">
              <a:buFont typeface="Wingdings" panose="05000000000000000000" pitchFamily="2" charset="2"/>
              <a:buChar char="§"/>
            </a:pPr>
            <a:endParaRPr lang="en-US" dirty="0"/>
          </a:p>
          <a:p>
            <a:pPr marL="457200" indent="-457200" algn="r">
              <a:buFont typeface="Wingdings" panose="05000000000000000000" pitchFamily="2" charset="2"/>
              <a:buChar char="§"/>
            </a:pPr>
            <a:r>
              <a:rPr lang="ar-EG" dirty="0"/>
              <a:t>اتباع احتياجات السوق المحلي من حيث اعداد البطالة لدى الخريجين</a:t>
            </a:r>
            <a:endParaRPr lang="en-US" dirty="0"/>
          </a:p>
          <a:p>
            <a:pPr algn="r"/>
            <a:endParaRPr lang="en-US" dirty="0"/>
          </a:p>
          <a:p>
            <a:pPr marL="457200" indent="-457200" algn="r">
              <a:buFont typeface="Wingdings" panose="05000000000000000000" pitchFamily="2" charset="2"/>
              <a:buChar char="§"/>
            </a:pPr>
            <a:r>
              <a:rPr lang="ar-EG" dirty="0"/>
              <a:t>عدم ترخيص جامعات او كليات الا في حال وجود دراسة مسبقة</a:t>
            </a:r>
            <a:endParaRPr lang="en-US" dirty="0"/>
          </a:p>
          <a:p>
            <a:pPr marL="457200" indent="-457200" algn="r">
              <a:buFont typeface="Wingdings" panose="05000000000000000000" pitchFamily="2" charset="2"/>
              <a:buChar char="§"/>
            </a:pPr>
            <a:endParaRPr lang="en-US" dirty="0"/>
          </a:p>
          <a:p>
            <a:pPr marL="457200" indent="-457200" algn="r">
              <a:buFont typeface="Wingdings" panose="05000000000000000000" pitchFamily="2" charset="2"/>
              <a:buChar char="§"/>
            </a:pPr>
            <a:r>
              <a:rPr lang="ar-EG" dirty="0"/>
              <a:t>اتباع سياسة في توزيع التخصصات لتكون متوفرة في شمال ووسط وجنوب الضفة الغربية</a:t>
            </a:r>
            <a:endParaRPr lang="en-US" dirty="0"/>
          </a:p>
          <a:p>
            <a:pPr marL="457200" indent="-457200" algn="r">
              <a:buFont typeface="Wingdings" panose="05000000000000000000" pitchFamily="2" charset="2"/>
              <a:buChar char="§"/>
            </a:pPr>
            <a:endParaRPr lang="en-US" dirty="0"/>
          </a:p>
          <a:p>
            <a:pPr marL="457200" indent="-457200" algn="r">
              <a:buFont typeface="Wingdings" panose="05000000000000000000" pitchFamily="2" charset="2"/>
              <a:buChar char="§"/>
            </a:pPr>
            <a:r>
              <a:rPr lang="ar-EG" sz="3000" dirty="0">
                <a:solidFill>
                  <a:schemeClr val="bg1"/>
                </a:solidFill>
                <a:latin typeface="Calibri" panose="020F0502020204030204" pitchFamily="34" charset="0"/>
                <a:ea typeface="Calibri" panose="020F0502020204030204" pitchFamily="34" charset="0"/>
                <a:cs typeface="Calibri" panose="020F0502020204030204" pitchFamily="34" charset="0"/>
              </a:rPr>
              <a:t>اتباع قوانين المخطط الوطني المكاني </a:t>
            </a:r>
            <a:endParaRPr lang="en-US" dirty="0"/>
          </a:p>
        </p:txBody>
      </p:sp>
    </p:spTree>
    <p:extLst>
      <p:ext uri="{BB962C8B-B14F-4D97-AF65-F5344CB8AC3E}">
        <p14:creationId xmlns:p14="http://schemas.microsoft.com/office/powerpoint/2010/main" val="4244734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5DECD1F-4D60-4D5E-8C58-58A2C61A6215}"/>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4" name="Rectangle 3">
            <a:extLst>
              <a:ext uri="{FF2B5EF4-FFF2-40B4-BE49-F238E27FC236}">
                <a16:creationId xmlns:a16="http://schemas.microsoft.com/office/drawing/2014/main" id="{2F516625-7B18-4039-A089-636FF309E821}"/>
              </a:ext>
            </a:extLst>
          </p:cNvPr>
          <p:cNvSpPr/>
          <p:nvPr/>
        </p:nvSpPr>
        <p:spPr>
          <a:xfrm>
            <a:off x="8509000" y="80744"/>
            <a:ext cx="35983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B35C16-FFA7-489D-A9A9-A3D5B12EAD9B}"/>
              </a:ext>
            </a:extLst>
          </p:cNvPr>
          <p:cNvSpPr>
            <a:spLocks noGrp="1"/>
          </p:cNvSpPr>
          <p:nvPr>
            <p:ph type="ctrTitle"/>
          </p:nvPr>
        </p:nvSpPr>
        <p:spPr>
          <a:xfrm>
            <a:off x="8610600" y="80744"/>
            <a:ext cx="3406245" cy="618068"/>
          </a:xfrm>
        </p:spPr>
        <p:txBody>
          <a:bodyPr>
            <a:noAutofit/>
          </a:bodyPr>
          <a:lstStyle/>
          <a:p>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مقدمة</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5CD035C6-DEF4-400C-A701-8D54FCAEC196}"/>
              </a:ext>
            </a:extLst>
          </p:cNvPr>
          <p:cNvSpPr/>
          <p:nvPr/>
        </p:nvSpPr>
        <p:spPr>
          <a:xfrm>
            <a:off x="9863667" y="698812"/>
            <a:ext cx="2243711"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51694A1-186C-4FFC-8DB0-157F024DCCAC}"/>
              </a:ext>
            </a:extLst>
          </p:cNvPr>
          <p:cNvSpPr txBox="1">
            <a:spLocks/>
          </p:cNvSpPr>
          <p:nvPr/>
        </p:nvSpPr>
        <p:spPr>
          <a:xfrm>
            <a:off x="10007600" y="667062"/>
            <a:ext cx="2054511" cy="37253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نبذة عامة عن المشروع</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542A5C11-AEFE-4E83-A774-A0F735D3852B}"/>
              </a:ext>
            </a:extLst>
          </p:cNvPr>
          <p:cNvSpPr txBox="1"/>
          <p:nvPr/>
        </p:nvSpPr>
        <p:spPr>
          <a:xfrm>
            <a:off x="2109787" y="1625914"/>
            <a:ext cx="7972425" cy="4363557"/>
          </a:xfrm>
          <a:prstGeom prst="rect">
            <a:avLst/>
          </a:prstGeom>
        </p:spPr>
        <p:txBody>
          <a:bodyPr vert="horz" lIns="91440" tIns="45720" rIns="91440" bIns="45720" rtlCol="0">
            <a:normAutofit/>
          </a:bodyPr>
          <a:lstStyle>
            <a:lvl1pPr indent="0" algn="ctr">
              <a:lnSpc>
                <a:spcPct val="90000"/>
              </a:lnSpc>
              <a:spcBef>
                <a:spcPts val="1000"/>
              </a:spcBef>
              <a:buFont typeface="Arial" panose="020B0604020202020204" pitchFamily="34" charset="0"/>
              <a:buNone/>
              <a:defRPr sz="24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sz="3000" dirty="0">
                <a:solidFill>
                  <a:schemeClr val="bg1"/>
                </a:solidFill>
              </a:rPr>
              <a:t>التعليم العالي يعتبر أحد أركان التنمية الأساسية لأي أمة، فهو يساهم في دفع عجلة التقدم والابتكار. ومن أجل ضمان جودة التعليم العالي وتلبية تطلعات المجتمع، يتطلب الأمر وجود رؤية واستراتيجية وطنية شاملة لهذا القطاع الحيوي.</a:t>
            </a:r>
          </a:p>
          <a:p>
            <a:endParaRPr lang="ar-EG" sz="3000" dirty="0">
              <a:solidFill>
                <a:schemeClr val="bg1"/>
              </a:solidFill>
            </a:endParaRPr>
          </a:p>
          <a:p>
            <a:r>
              <a:rPr lang="ar-EG" sz="3000" dirty="0">
                <a:solidFill>
                  <a:schemeClr val="bg1"/>
                </a:solidFill>
              </a:rPr>
              <a:t>يهدف مشروع المخطط الوطني المكاني لقطاع التعليم العالي إلى تحقيق الرؤية المستدامة في بلدنا. يعتمد المشروع على تعزيز التكامل المكاني بين الجامعات والمؤسسات التعليمية العليا في جميع أنحاء البلاد</a:t>
            </a:r>
            <a:endParaRPr lang="en-US" sz="3000" dirty="0">
              <a:solidFill>
                <a:schemeClr val="bg1"/>
              </a:solidFill>
            </a:endParaRPr>
          </a:p>
        </p:txBody>
      </p:sp>
    </p:spTree>
    <p:extLst>
      <p:ext uri="{BB962C8B-B14F-4D97-AF65-F5344CB8AC3E}">
        <p14:creationId xmlns:p14="http://schemas.microsoft.com/office/powerpoint/2010/main" val="714448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2694C1-01A8-4E5C-B703-264EC6DDE565}"/>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pic>
        <p:nvPicPr>
          <p:cNvPr id="9" name="Picture 8">
            <a:extLst>
              <a:ext uri="{FF2B5EF4-FFF2-40B4-BE49-F238E27FC236}">
                <a16:creationId xmlns:a16="http://schemas.microsoft.com/office/drawing/2014/main" id="{C948F250-7E7F-4F82-B4F4-704169711E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521" y="1091446"/>
            <a:ext cx="9170957" cy="4675108"/>
          </a:xfrm>
          <a:prstGeom prst="rect">
            <a:avLst/>
          </a:prstGeom>
        </p:spPr>
      </p:pic>
      <p:sp>
        <p:nvSpPr>
          <p:cNvPr id="8" name="Title 1">
            <a:extLst>
              <a:ext uri="{FF2B5EF4-FFF2-40B4-BE49-F238E27FC236}">
                <a16:creationId xmlns:a16="http://schemas.microsoft.com/office/drawing/2014/main" id="{1234C1E9-5AD1-407B-B809-C4EB72212A6E}"/>
              </a:ext>
            </a:extLst>
          </p:cNvPr>
          <p:cNvSpPr txBox="1">
            <a:spLocks/>
          </p:cNvSpPr>
          <p:nvPr/>
        </p:nvSpPr>
        <p:spPr>
          <a:xfrm>
            <a:off x="4224844" y="2592598"/>
            <a:ext cx="3742310" cy="167280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10000" dirty="0">
                <a:solidFill>
                  <a:schemeClr val="bg1"/>
                </a:solidFill>
                <a:latin typeface="Calibri" panose="020F0502020204030204" pitchFamily="34" charset="0"/>
                <a:ea typeface="Calibri" panose="020F0502020204030204" pitchFamily="34" charset="0"/>
                <a:cs typeface="Calibri" panose="020F0502020204030204" pitchFamily="34" charset="0"/>
              </a:rPr>
              <a:t>شكراً</a:t>
            </a:r>
            <a:endParaRPr lang="en-US" sz="10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Picture 9">
            <a:extLst>
              <a:ext uri="{FF2B5EF4-FFF2-40B4-BE49-F238E27FC236}">
                <a16:creationId xmlns:a16="http://schemas.microsoft.com/office/drawing/2014/main" id="{9197241B-2191-451C-BB0A-1396EACDBB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991081">
            <a:off x="704487" y="-115373"/>
            <a:ext cx="3543300" cy="3543300"/>
          </a:xfrm>
          <a:prstGeom prst="rect">
            <a:avLst/>
          </a:prstGeom>
        </p:spPr>
      </p:pic>
    </p:spTree>
    <p:extLst>
      <p:ext uri="{BB962C8B-B14F-4D97-AF65-F5344CB8AC3E}">
        <p14:creationId xmlns:p14="http://schemas.microsoft.com/office/powerpoint/2010/main" val="2066146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881D04-989F-4DDE-81D8-2B8A101181BE}"/>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4" name="Rectangle 3">
            <a:extLst>
              <a:ext uri="{FF2B5EF4-FFF2-40B4-BE49-F238E27FC236}">
                <a16:creationId xmlns:a16="http://schemas.microsoft.com/office/drawing/2014/main" id="{2F516625-7B18-4039-A089-636FF309E821}"/>
              </a:ext>
            </a:extLst>
          </p:cNvPr>
          <p:cNvSpPr/>
          <p:nvPr/>
        </p:nvSpPr>
        <p:spPr>
          <a:xfrm>
            <a:off x="8509000" y="80744"/>
            <a:ext cx="35983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B35C16-FFA7-489D-A9A9-A3D5B12EAD9B}"/>
              </a:ext>
            </a:extLst>
          </p:cNvPr>
          <p:cNvSpPr>
            <a:spLocks noGrp="1"/>
          </p:cNvSpPr>
          <p:nvPr>
            <p:ph type="ctrTitle"/>
          </p:nvPr>
        </p:nvSpPr>
        <p:spPr>
          <a:xfrm>
            <a:off x="8610600" y="80744"/>
            <a:ext cx="3406245" cy="618068"/>
          </a:xfrm>
        </p:spPr>
        <p:txBody>
          <a:bodyPr>
            <a:noAutofit/>
          </a:bodyPr>
          <a:lstStyle/>
          <a:p>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مقدمة</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5CD035C6-DEF4-400C-A701-8D54FCAEC196}"/>
              </a:ext>
            </a:extLst>
          </p:cNvPr>
          <p:cNvSpPr/>
          <p:nvPr/>
        </p:nvSpPr>
        <p:spPr>
          <a:xfrm>
            <a:off x="10445262" y="698812"/>
            <a:ext cx="1662116"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51694A1-186C-4FFC-8DB0-157F024DCCAC}"/>
              </a:ext>
            </a:extLst>
          </p:cNvPr>
          <p:cNvSpPr txBox="1">
            <a:spLocks/>
          </p:cNvSpPr>
          <p:nvPr/>
        </p:nvSpPr>
        <p:spPr>
          <a:xfrm>
            <a:off x="10445262" y="667062"/>
            <a:ext cx="1616849"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فكرة المشروع</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DF01B24A-7F01-476C-8A33-43420FC555B1}"/>
              </a:ext>
            </a:extLst>
          </p:cNvPr>
          <p:cNvSpPr txBox="1"/>
          <p:nvPr/>
        </p:nvSpPr>
        <p:spPr>
          <a:xfrm>
            <a:off x="1542073" y="1694949"/>
            <a:ext cx="9107854" cy="3785652"/>
          </a:xfrm>
          <a:prstGeom prst="rect">
            <a:avLst/>
          </a:prstGeom>
          <a:noFill/>
        </p:spPr>
        <p:txBody>
          <a:bodyPr wrap="square">
            <a:spAutoFit/>
          </a:bodyPr>
          <a:lstStyle/>
          <a:p>
            <a:pPr algn="ctr" rtl="1"/>
            <a:r>
              <a:rPr lang="ar-EG" sz="3000" dirty="0">
                <a:solidFill>
                  <a:schemeClr val="bg1"/>
                </a:solidFill>
                <a:latin typeface="Calibri" panose="020F0502020204030204" pitchFamily="34" charset="0"/>
                <a:ea typeface="Calibri" panose="020F0502020204030204" pitchFamily="34" charset="0"/>
                <a:cs typeface="Calibri" panose="020F0502020204030204" pitchFamily="34" charset="0"/>
              </a:rPr>
              <a:t>تتناول فكرة المشروع إلى دراسة الاحتياجات المستقبلية للمؤسسات التعليمية الجامعية</a:t>
            </a:r>
            <a:r>
              <a:rPr lang="ar-EG" sz="3000" dirty="0">
                <a:solidFill>
                  <a:schemeClr val="bg1"/>
                </a:solidFill>
                <a:ea typeface="Calibri" panose="020F0502020204030204" pitchFamily="34" charset="0"/>
                <a:cs typeface="Calibri" panose="020F0502020204030204" pitchFamily="34" charset="0"/>
              </a:rPr>
              <a:t>، مع التركيز على التحديات المرتبطة بتزايد عدد السكان وعودة اللاجئين، وفقًا لرؤية المخطط الوطني المكاني لعام 2050. لتحقيق هذه الفكرة، يتطلب الاستفادة من أدوات وتقنيات البحث المناسبة، مثل دراسات الديموغرافيا والعوامل الاجتماعية.</a:t>
            </a:r>
          </a:p>
          <a:p>
            <a:pPr algn="ctr" rtl="1"/>
            <a:endParaRPr lang="ar-EG" sz="3000" dirty="0">
              <a:solidFill>
                <a:schemeClr val="bg1"/>
              </a:solidFill>
              <a:ea typeface="Calibri" panose="020F0502020204030204" pitchFamily="34" charset="0"/>
              <a:cs typeface="Calibri" panose="020F0502020204030204" pitchFamily="34" charset="0"/>
            </a:endParaRPr>
          </a:p>
          <a:p>
            <a:pPr algn="ctr" rtl="1"/>
            <a:r>
              <a:rPr lang="ar-EG" sz="3000" dirty="0">
                <a:solidFill>
                  <a:schemeClr val="bg1"/>
                </a:solidFill>
                <a:ea typeface="Calibri" panose="020F0502020204030204" pitchFamily="34" charset="0"/>
                <a:cs typeface="Calibri" panose="020F0502020204030204" pitchFamily="34" charset="0"/>
              </a:rPr>
              <a:t>سيسهم المشروع في توجيه التخطيط الاستراتيجي لقطاع التعليم العالي للمخطط الوطني المكاني لسنة 2050.</a:t>
            </a:r>
            <a:endParaRPr lang="en-US" sz="3000" dirty="0">
              <a:solidFill>
                <a:schemeClr val="bg1"/>
              </a:solidFil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87586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87E14F-3F1C-4E8A-91C9-16D32E698C6B}"/>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4" name="Rectangle 3">
            <a:extLst>
              <a:ext uri="{FF2B5EF4-FFF2-40B4-BE49-F238E27FC236}">
                <a16:creationId xmlns:a16="http://schemas.microsoft.com/office/drawing/2014/main" id="{2F516625-7B18-4039-A089-636FF309E821}"/>
              </a:ext>
            </a:extLst>
          </p:cNvPr>
          <p:cNvSpPr/>
          <p:nvPr/>
        </p:nvSpPr>
        <p:spPr>
          <a:xfrm>
            <a:off x="8509000" y="80744"/>
            <a:ext cx="35983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B35C16-FFA7-489D-A9A9-A3D5B12EAD9B}"/>
              </a:ext>
            </a:extLst>
          </p:cNvPr>
          <p:cNvSpPr>
            <a:spLocks noGrp="1"/>
          </p:cNvSpPr>
          <p:nvPr>
            <p:ph type="ctrTitle"/>
          </p:nvPr>
        </p:nvSpPr>
        <p:spPr>
          <a:xfrm>
            <a:off x="8610600" y="80744"/>
            <a:ext cx="3406245" cy="618068"/>
          </a:xfrm>
        </p:spPr>
        <p:txBody>
          <a:bodyPr>
            <a:noAutofit/>
          </a:bodyPr>
          <a:lstStyle/>
          <a:p>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مقدمة</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5CD035C6-DEF4-400C-A701-8D54FCAEC196}"/>
              </a:ext>
            </a:extLst>
          </p:cNvPr>
          <p:cNvSpPr/>
          <p:nvPr/>
        </p:nvSpPr>
        <p:spPr>
          <a:xfrm>
            <a:off x="10160000" y="698812"/>
            <a:ext cx="1947378"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51694A1-186C-4FFC-8DB0-157F024DCCAC}"/>
              </a:ext>
            </a:extLst>
          </p:cNvPr>
          <p:cNvSpPr txBox="1">
            <a:spLocks/>
          </p:cNvSpPr>
          <p:nvPr/>
        </p:nvSpPr>
        <p:spPr>
          <a:xfrm>
            <a:off x="9889068" y="667062"/>
            <a:ext cx="2173044"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الهدف من المشروع</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71E8EB9B-5E3B-4BCA-9BF3-500D93F68C9D}"/>
              </a:ext>
            </a:extLst>
          </p:cNvPr>
          <p:cNvSpPr txBox="1"/>
          <p:nvPr/>
        </p:nvSpPr>
        <p:spPr>
          <a:xfrm>
            <a:off x="0" y="1727747"/>
            <a:ext cx="12192000" cy="3402505"/>
          </a:xfrm>
          <a:prstGeom prst="rect">
            <a:avLst/>
          </a:prstGeom>
        </p:spPr>
        <p:txBody>
          <a:bodyPr vert="horz" lIns="91440" tIns="45720" rIns="91440" bIns="45720" rtlCol="0">
            <a:noAutofit/>
          </a:bodyPr>
          <a:lstStyle>
            <a:defPPr>
              <a:defRPr lang="en-US"/>
            </a:defPPr>
            <a:lvl1pPr indent="0" algn="r" rtl="1">
              <a:lnSpc>
                <a:spcPct val="90000"/>
              </a:lnSpc>
              <a:spcBef>
                <a:spcPts val="1000"/>
              </a:spcBef>
              <a:buFont typeface="Arial" panose="020B0604020202020204" pitchFamily="34" charset="0"/>
              <a:buNone/>
              <a:defRPr sz="20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ar-EG" sz="3000" dirty="0">
                <a:solidFill>
                  <a:schemeClr val="bg1"/>
                </a:solidFill>
              </a:rPr>
              <a:t>تهدف فكرة هذا المشروع إلى:</a:t>
            </a:r>
          </a:p>
          <a:p>
            <a:endParaRPr lang="ar-EG" sz="3000" dirty="0">
              <a:solidFill>
                <a:schemeClr val="bg1"/>
              </a:solidFill>
            </a:endParaRPr>
          </a:p>
          <a:p>
            <a:pPr marL="342900" indent="-342900">
              <a:buFont typeface="Wingdings" panose="05000000000000000000" pitchFamily="2" charset="2"/>
              <a:buChar char="§"/>
            </a:pPr>
            <a:r>
              <a:rPr lang="ar-EG" sz="3000" dirty="0">
                <a:solidFill>
                  <a:schemeClr val="bg1"/>
                </a:solidFill>
              </a:rPr>
              <a:t>معرفة المعيقات التي تواجه التعليم العالي في فلسطين.</a:t>
            </a:r>
          </a:p>
          <a:p>
            <a:pPr marL="342900" indent="-342900">
              <a:buFont typeface="Wingdings" panose="05000000000000000000" pitchFamily="2" charset="2"/>
              <a:buChar char="§"/>
            </a:pPr>
            <a:r>
              <a:rPr lang="ar-EG" sz="3000" dirty="0">
                <a:solidFill>
                  <a:schemeClr val="bg1"/>
                </a:solidFill>
              </a:rPr>
              <a:t>دراسة الاحتياجات المستقبلية في ضوء تزايد عدد السكان وعودة اللاجئين.</a:t>
            </a:r>
          </a:p>
          <a:p>
            <a:pPr marL="342900" indent="-342900">
              <a:buFont typeface="Wingdings" panose="05000000000000000000" pitchFamily="2" charset="2"/>
              <a:buChar char="§"/>
            </a:pPr>
            <a:r>
              <a:rPr lang="ar-EG" sz="3000" dirty="0">
                <a:solidFill>
                  <a:schemeClr val="bg1"/>
                </a:solidFill>
              </a:rPr>
              <a:t>توسيع وتحسين الجامعات القائمة وإنشاء منشآت جديدة حسب الحاجة.</a:t>
            </a:r>
          </a:p>
          <a:p>
            <a:pPr marL="342900" indent="-342900">
              <a:buFont typeface="Wingdings" panose="05000000000000000000" pitchFamily="2" charset="2"/>
              <a:buChar char="§"/>
            </a:pPr>
            <a:r>
              <a:rPr lang="ar-EG" sz="3000" dirty="0">
                <a:solidFill>
                  <a:schemeClr val="bg1"/>
                </a:solidFill>
              </a:rPr>
              <a:t>إنشاء قاعدة بيانات وخرائط لمؤسسات التعليمية في فلسطين بحيث يستند اليها صانعوا القرار.</a:t>
            </a:r>
          </a:p>
          <a:p>
            <a:pPr marL="342900" indent="-342900">
              <a:buFont typeface="Wingdings" panose="05000000000000000000" pitchFamily="2" charset="2"/>
              <a:buChar char="§"/>
            </a:pPr>
            <a:r>
              <a:rPr lang="ar-EG" sz="3000" dirty="0">
                <a:solidFill>
                  <a:schemeClr val="bg1"/>
                </a:solidFill>
              </a:rPr>
              <a:t>إخراج تعديلات وخرائط واضحة تدل على كيفية التغيير في قطاع التعليم العالي</a:t>
            </a:r>
          </a:p>
        </p:txBody>
      </p:sp>
    </p:spTree>
    <p:extLst>
      <p:ext uri="{BB962C8B-B14F-4D97-AF65-F5344CB8AC3E}">
        <p14:creationId xmlns:p14="http://schemas.microsoft.com/office/powerpoint/2010/main" val="1364227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BED2B70-6F78-4D1F-B85B-570EDB5C5152}"/>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sp>
        <p:nvSpPr>
          <p:cNvPr id="4" name="Rectangle 3">
            <a:extLst>
              <a:ext uri="{FF2B5EF4-FFF2-40B4-BE49-F238E27FC236}">
                <a16:creationId xmlns:a16="http://schemas.microsoft.com/office/drawing/2014/main" id="{2F516625-7B18-4039-A089-636FF309E821}"/>
              </a:ext>
            </a:extLst>
          </p:cNvPr>
          <p:cNvSpPr/>
          <p:nvPr/>
        </p:nvSpPr>
        <p:spPr>
          <a:xfrm>
            <a:off x="8509000" y="80744"/>
            <a:ext cx="35983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B35C16-FFA7-489D-A9A9-A3D5B12EAD9B}"/>
              </a:ext>
            </a:extLst>
          </p:cNvPr>
          <p:cNvSpPr>
            <a:spLocks noGrp="1"/>
          </p:cNvSpPr>
          <p:nvPr>
            <p:ph type="ctrTitle"/>
          </p:nvPr>
        </p:nvSpPr>
        <p:spPr>
          <a:xfrm>
            <a:off x="8610600" y="80744"/>
            <a:ext cx="3406245" cy="618068"/>
          </a:xfrm>
        </p:spPr>
        <p:txBody>
          <a:bodyPr>
            <a:noAutofit/>
          </a:bodyPr>
          <a:lstStyle/>
          <a:p>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مقدمة</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5CD035C6-DEF4-400C-A701-8D54FCAEC196}"/>
              </a:ext>
            </a:extLst>
          </p:cNvPr>
          <p:cNvSpPr/>
          <p:nvPr/>
        </p:nvSpPr>
        <p:spPr>
          <a:xfrm>
            <a:off x="9812867" y="698812"/>
            <a:ext cx="2294511"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51694A1-186C-4FFC-8DB0-157F024DCCAC}"/>
              </a:ext>
            </a:extLst>
          </p:cNvPr>
          <p:cNvSpPr txBox="1">
            <a:spLocks/>
          </p:cNvSpPr>
          <p:nvPr/>
        </p:nvSpPr>
        <p:spPr>
          <a:xfrm>
            <a:off x="9626600" y="667062"/>
            <a:ext cx="2435511"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ar-EG" sz="2000" b="1" dirty="0">
                <a:latin typeface="Calibri" panose="020F0502020204030204" pitchFamily="34" charset="0"/>
                <a:ea typeface="Calibri" panose="020F0502020204030204" pitchFamily="34" charset="0"/>
                <a:cs typeface="Calibri" panose="020F0502020204030204" pitchFamily="34" charset="0"/>
              </a:rPr>
              <a:t>مبررات اختيار المشروع</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01FCEA08-A4D2-448E-9E7C-55FA888AA522}"/>
              </a:ext>
            </a:extLst>
          </p:cNvPr>
          <p:cNvSpPr txBox="1"/>
          <p:nvPr/>
        </p:nvSpPr>
        <p:spPr>
          <a:xfrm>
            <a:off x="6575711" y="1206740"/>
            <a:ext cx="5486400" cy="5475413"/>
          </a:xfrm>
          <a:prstGeom prst="rect">
            <a:avLst/>
          </a:prstGeom>
        </p:spPr>
        <p:txBody>
          <a:bodyPr vert="horz" lIns="91440" tIns="45720" rIns="91440" bIns="45720" rtlCol="0">
            <a:normAutofit/>
          </a:bodyPr>
          <a:lstStyle>
            <a:defPPr>
              <a:defRPr lang="en-US"/>
            </a:defPPr>
            <a:lvl1pPr indent="0" algn="ctr">
              <a:lnSpc>
                <a:spcPct val="90000"/>
              </a:lnSpc>
              <a:spcBef>
                <a:spcPts val="1000"/>
              </a:spcBef>
              <a:buFont typeface="Arial" panose="020B0604020202020204" pitchFamily="34" charset="0"/>
              <a:buNone/>
              <a:defRPr sz="24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r" rtl="1"/>
            <a:r>
              <a:rPr lang="ar-EG" sz="2000" dirty="0">
                <a:solidFill>
                  <a:schemeClr val="bg1"/>
                </a:solidFill>
              </a:rPr>
              <a:t>يحتوي قطاع التعليم العالي على اكثر من</a:t>
            </a:r>
            <a:r>
              <a:rPr lang="en-US" sz="2000" dirty="0">
                <a:solidFill>
                  <a:schemeClr val="bg1"/>
                </a:solidFill>
              </a:rPr>
              <a:t> 222,000</a:t>
            </a:r>
            <a:r>
              <a:rPr lang="ar-EG" sz="2000" dirty="0">
                <a:solidFill>
                  <a:schemeClr val="bg1"/>
                </a:solidFill>
              </a:rPr>
              <a:t> طالب</a:t>
            </a:r>
            <a:r>
              <a:rPr lang="en-US" sz="2000" dirty="0">
                <a:solidFill>
                  <a:schemeClr val="bg1"/>
                </a:solidFill>
              </a:rPr>
              <a:t>/</a:t>
            </a:r>
            <a:r>
              <a:rPr lang="ar-EG" sz="2000" dirty="0">
                <a:solidFill>
                  <a:schemeClr val="bg1"/>
                </a:solidFill>
              </a:rPr>
              <a:t>ة بذلك يصبح لديه تأثير كبير على البلاد.</a:t>
            </a:r>
          </a:p>
          <a:p>
            <a:pPr algn="r" rtl="1"/>
            <a:endParaRPr lang="ar-EG" sz="2000" dirty="0">
              <a:solidFill>
                <a:schemeClr val="bg1"/>
              </a:solidFill>
            </a:endParaRPr>
          </a:p>
          <a:p>
            <a:pPr algn="r" rtl="1"/>
            <a:r>
              <a:rPr lang="ar-EG" sz="2000" dirty="0">
                <a:solidFill>
                  <a:schemeClr val="bg1"/>
                </a:solidFill>
              </a:rPr>
              <a:t>تم اختيار المشروع لحل عدة مشاكل يواجها قطاع التعليم العالي مستقبلاً، بحيث تم التركيز على التالي:</a:t>
            </a:r>
          </a:p>
          <a:p>
            <a:pPr marL="457200" indent="-457200" algn="r" rtl="1">
              <a:buFont typeface="+mj-lt"/>
              <a:buAutoNum type="arabicPeriod"/>
            </a:pPr>
            <a:r>
              <a:rPr lang="ar-EG" sz="2000" dirty="0">
                <a:solidFill>
                  <a:schemeClr val="bg1"/>
                </a:solidFill>
              </a:rPr>
              <a:t>تعزيز التنوع والشمولية في البيئة الجامعية. </a:t>
            </a:r>
          </a:p>
          <a:p>
            <a:pPr marL="457200" indent="-457200" algn="r" rtl="1">
              <a:buFont typeface="+mj-lt"/>
              <a:buAutoNum type="arabicPeriod"/>
            </a:pPr>
            <a:r>
              <a:rPr lang="ar-EG" sz="2000" dirty="0">
                <a:solidFill>
                  <a:schemeClr val="bg1"/>
                </a:solidFill>
              </a:rPr>
              <a:t>تقليل الفجوات التعليمية المكانية.</a:t>
            </a:r>
          </a:p>
          <a:p>
            <a:pPr marL="457200" indent="-457200" algn="r" rtl="1">
              <a:buFont typeface="+mj-lt"/>
              <a:buAutoNum type="arabicPeriod"/>
            </a:pPr>
            <a:r>
              <a:rPr lang="ar-EG" sz="2000" dirty="0">
                <a:solidFill>
                  <a:schemeClr val="bg1"/>
                </a:solidFill>
              </a:rPr>
              <a:t>تحقيق التنمية المستدامة.</a:t>
            </a:r>
          </a:p>
          <a:p>
            <a:pPr marL="457200" indent="-457200" algn="r" rtl="1">
              <a:buFont typeface="+mj-lt"/>
              <a:buAutoNum type="arabicPeriod"/>
            </a:pPr>
            <a:r>
              <a:rPr lang="ar-EG" sz="2000" dirty="0">
                <a:solidFill>
                  <a:schemeClr val="bg1"/>
                </a:solidFill>
              </a:rPr>
              <a:t>مواكبة التطور العالمي. </a:t>
            </a:r>
          </a:p>
          <a:p>
            <a:pPr marL="457200" indent="-457200" algn="r" rtl="1">
              <a:buFont typeface="+mj-lt"/>
              <a:buAutoNum type="arabicPeriod"/>
            </a:pPr>
            <a:r>
              <a:rPr lang="ar-EG" sz="2000" dirty="0">
                <a:solidFill>
                  <a:schemeClr val="bg1"/>
                </a:solidFill>
              </a:rPr>
              <a:t>حل مشكلة عشوائية الجامعات في التوسع والبناء.</a:t>
            </a:r>
          </a:p>
          <a:p>
            <a:pPr marL="457200" indent="-457200" algn="r" rtl="1">
              <a:buFont typeface="+mj-lt"/>
              <a:buAutoNum type="arabicPeriod"/>
            </a:pPr>
            <a:endParaRPr lang="ar-EG" sz="2000" dirty="0">
              <a:solidFill>
                <a:schemeClr val="bg1"/>
              </a:solidFill>
            </a:endParaRPr>
          </a:p>
          <a:p>
            <a:pPr algn="r" rtl="1"/>
            <a:r>
              <a:rPr lang="ar-EG" sz="2000" dirty="0">
                <a:solidFill>
                  <a:schemeClr val="bg1"/>
                </a:solidFill>
              </a:rPr>
              <a:t>تم اختيار الجامعات التقليدية من المؤسسات التعليمية وذلك وفقاً لوجود اغلب طلبة التعليم العالي فيها.</a:t>
            </a:r>
          </a:p>
        </p:txBody>
      </p:sp>
      <p:graphicFrame>
        <p:nvGraphicFramePr>
          <p:cNvPr id="15" name="Chart 14">
            <a:extLst>
              <a:ext uri="{FF2B5EF4-FFF2-40B4-BE49-F238E27FC236}">
                <a16:creationId xmlns:a16="http://schemas.microsoft.com/office/drawing/2014/main" id="{F2A32762-2286-4154-9C39-2E5BF99C6E4E}"/>
              </a:ext>
            </a:extLst>
          </p:cNvPr>
          <p:cNvGraphicFramePr>
            <a:graphicFrameLocks/>
          </p:cNvGraphicFramePr>
          <p:nvPr>
            <p:extLst>
              <p:ext uri="{D42A27DB-BD31-4B8C-83A1-F6EECF244321}">
                <p14:modId xmlns:p14="http://schemas.microsoft.com/office/powerpoint/2010/main" val="2510762228"/>
              </p:ext>
            </p:extLst>
          </p:nvPr>
        </p:nvGraphicFramePr>
        <p:xfrm>
          <a:off x="402838" y="1206740"/>
          <a:ext cx="5770036" cy="490806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42425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Graphic spid="1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A7A054D-5ED4-4C33-934D-ADD0C51B6120}"/>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p:spPr>
      </p:pic>
      <p:pic>
        <p:nvPicPr>
          <p:cNvPr id="8" name="Picture 7">
            <a:extLst>
              <a:ext uri="{FF2B5EF4-FFF2-40B4-BE49-F238E27FC236}">
                <a16:creationId xmlns:a16="http://schemas.microsoft.com/office/drawing/2014/main" id="{DCD5C2A9-C65E-409C-AD67-A088CAFA0E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521" y="1091446"/>
            <a:ext cx="9170957" cy="4675108"/>
          </a:xfrm>
          <a:prstGeom prst="rect">
            <a:avLst/>
          </a:prstGeom>
        </p:spPr>
      </p:pic>
      <p:sp>
        <p:nvSpPr>
          <p:cNvPr id="2" name="Title 1">
            <a:extLst>
              <a:ext uri="{FF2B5EF4-FFF2-40B4-BE49-F238E27FC236}">
                <a16:creationId xmlns:a16="http://schemas.microsoft.com/office/drawing/2014/main" id="{6AB35C16-FFA7-489D-A9A9-A3D5B12EAD9B}"/>
              </a:ext>
            </a:extLst>
          </p:cNvPr>
          <p:cNvSpPr>
            <a:spLocks noGrp="1"/>
          </p:cNvSpPr>
          <p:nvPr>
            <p:ph type="ctrTitle"/>
          </p:nvPr>
        </p:nvSpPr>
        <p:spPr>
          <a:xfrm>
            <a:off x="3784436" y="2130025"/>
            <a:ext cx="4623125" cy="2597950"/>
          </a:xfrm>
        </p:spPr>
        <p:txBody>
          <a:bodyPr>
            <a:noAutofit/>
          </a:bodyPr>
          <a:lstStyle/>
          <a:p>
            <a:r>
              <a:rPr lang="ar-EG" sz="10000" dirty="0">
                <a:solidFill>
                  <a:schemeClr val="bg1"/>
                </a:solidFill>
                <a:latin typeface="Calibri" panose="020F0502020204030204" pitchFamily="34" charset="0"/>
                <a:ea typeface="Calibri" panose="020F0502020204030204" pitchFamily="34" charset="0"/>
                <a:cs typeface="Calibri" panose="020F0502020204030204" pitchFamily="34" charset="0"/>
              </a:rPr>
              <a:t>تعريف عن الجامعات</a:t>
            </a:r>
            <a:endParaRPr lang="en-US" sz="10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6C20607-5B3B-4B81-8A37-63FEC7BDE8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991081">
            <a:off x="704487" y="-115373"/>
            <a:ext cx="3543300" cy="3543300"/>
          </a:xfrm>
          <a:prstGeom prst="rect">
            <a:avLst/>
          </a:prstGeom>
        </p:spPr>
      </p:pic>
    </p:spTree>
    <p:extLst>
      <p:ext uri="{BB962C8B-B14F-4D97-AF65-F5344CB8AC3E}">
        <p14:creationId xmlns:p14="http://schemas.microsoft.com/office/powerpoint/2010/main" val="735504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DD491A93-0D21-48A0-A6E1-F58E4BFFA8CE}"/>
              </a:ext>
            </a:extLst>
          </p:cNvPr>
          <p:cNvPicPr>
            <a:picLocks noChangeAspect="1"/>
          </p:cNvPicPr>
          <p:nvPr/>
        </p:nvPicPr>
        <p:blipFill>
          <a:blip r:embed="rId2">
            <a:alphaModFix/>
            <a:extLst>
              <a:ext uri="{BEBA8EAE-BF5A-486C-A8C5-ECC9F3942E4B}">
                <a14:imgProps xmlns:a14="http://schemas.microsoft.com/office/drawing/2010/main">
                  <a14:imgLayer r:embed="rId3">
                    <a14:imgEffect>
                      <a14:sharpenSoften amount="-50000"/>
                    </a14:imgEffect>
                    <a14:imgEffect>
                      <a14:brightnessContrast bright="-76000" contrast="20000"/>
                    </a14:imgEffect>
                  </a14:imgLayer>
                </a14:imgProps>
              </a:ext>
              <a:ext uri="{28A0092B-C50C-407E-A947-70E740481C1C}">
                <a14:useLocalDpi xmlns:a14="http://schemas.microsoft.com/office/drawing/2010/main" val="0"/>
              </a:ext>
            </a:extLst>
          </a:blip>
          <a:stretch>
            <a:fillRect/>
          </a:stretch>
        </p:blipFill>
        <p:spPr>
          <a:xfrm>
            <a:off x="8792" y="8792"/>
            <a:ext cx="12192000" cy="6858000"/>
          </a:xfrm>
          <a:prstGeom prst="rect">
            <a:avLst/>
          </a:prstGeom>
          <a:ln>
            <a:noFill/>
          </a:ln>
          <a:effectLst/>
        </p:spPr>
      </p:pic>
      <p:pic>
        <p:nvPicPr>
          <p:cNvPr id="9" name="Picture 8">
            <a:extLst>
              <a:ext uri="{FF2B5EF4-FFF2-40B4-BE49-F238E27FC236}">
                <a16:creationId xmlns:a16="http://schemas.microsoft.com/office/drawing/2014/main" id="{5E7CD380-FB8F-4BDC-B74E-ECAEC882D021}"/>
              </a:ext>
            </a:extLst>
          </p:cNvPr>
          <p:cNvPicPr>
            <a:picLocks noChangeAspect="1"/>
          </p:cNvPicPr>
          <p:nvPr/>
        </p:nvPicPr>
        <p:blipFill rotWithShape="1">
          <a:blip r:embed="rId4">
            <a:extLst>
              <a:ext uri="{28A0092B-C50C-407E-A947-70E740481C1C}">
                <a14:useLocalDpi xmlns:a14="http://schemas.microsoft.com/office/drawing/2010/main" val="0"/>
              </a:ext>
            </a:extLst>
          </a:blip>
          <a:srcRect r="29219"/>
          <a:stretch/>
        </p:blipFill>
        <p:spPr>
          <a:xfrm>
            <a:off x="0" y="0"/>
            <a:ext cx="6866468" cy="6858000"/>
          </a:xfrm>
          <a:prstGeom prst="rect">
            <a:avLst/>
          </a:prstGeom>
        </p:spPr>
      </p:pic>
      <p:sp>
        <p:nvSpPr>
          <p:cNvPr id="11" name="Title 1">
            <a:extLst>
              <a:ext uri="{FF2B5EF4-FFF2-40B4-BE49-F238E27FC236}">
                <a16:creationId xmlns:a16="http://schemas.microsoft.com/office/drawing/2014/main" id="{0580C99C-00E1-4F95-83AD-8E371B68A3A3}"/>
              </a:ext>
            </a:extLst>
          </p:cNvPr>
          <p:cNvSpPr txBox="1">
            <a:spLocks/>
          </p:cNvSpPr>
          <p:nvPr/>
        </p:nvSpPr>
        <p:spPr>
          <a:xfrm>
            <a:off x="7322147" y="2700933"/>
            <a:ext cx="4439569" cy="2437444"/>
          </a:xfrm>
          <a:prstGeom prst="rect">
            <a:avLst/>
          </a:prstGeom>
        </p:spPr>
        <p:txBody>
          <a:bodyPr vert="horz" lIns="91440" tIns="45720" rIns="91440" bIns="45720" rtlCol="0">
            <a:normAutofit/>
          </a:bodyPr>
          <a:lstStyle>
            <a:defPPr>
              <a:defRPr lang="en-US"/>
            </a:defPPr>
            <a:lvl1pPr indent="0" algn="r" rtl="1">
              <a:lnSpc>
                <a:spcPct val="90000"/>
              </a:lnSpc>
              <a:spcBef>
                <a:spcPts val="1000"/>
              </a:spcBef>
              <a:buFont typeface="Arial" panose="020B0604020202020204" pitchFamily="34" charset="0"/>
              <a:buNone/>
              <a:defRPr sz="2000">
                <a:latin typeface="Calibri" panose="020F0502020204030204" pitchFamily="34" charset="0"/>
                <a:ea typeface="Calibri" panose="020F0502020204030204" pitchFamily="34" charset="0"/>
                <a:cs typeface="Calibri" panose="020F050202020403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ctr"/>
            <a:r>
              <a:rPr lang="ar-EG" sz="3000" dirty="0">
                <a:solidFill>
                  <a:schemeClr val="bg1"/>
                </a:solidFill>
              </a:rPr>
              <a:t>تعتبر جامعة بيرزيت اول جامعه و تأسست عام 1942، حيث تقع في قرية بيرزيت شمال القدس</a:t>
            </a:r>
            <a:endParaRPr lang="en-US" sz="3000" dirty="0">
              <a:solidFill>
                <a:schemeClr val="bg1"/>
              </a:solidFill>
            </a:endParaRPr>
          </a:p>
        </p:txBody>
      </p:sp>
      <p:pic>
        <p:nvPicPr>
          <p:cNvPr id="5" name="Picture 4">
            <a:extLst>
              <a:ext uri="{FF2B5EF4-FFF2-40B4-BE49-F238E27FC236}">
                <a16:creationId xmlns:a16="http://schemas.microsoft.com/office/drawing/2014/main" id="{ED4990A0-426B-4DAD-9309-B65C804829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4386" y="1134533"/>
            <a:ext cx="983362" cy="1413933"/>
          </a:xfrm>
          <a:prstGeom prst="rect">
            <a:avLst/>
          </a:prstGeom>
        </p:spPr>
      </p:pic>
      <p:sp>
        <p:nvSpPr>
          <p:cNvPr id="4" name="TextBox 3">
            <a:extLst>
              <a:ext uri="{FF2B5EF4-FFF2-40B4-BE49-F238E27FC236}">
                <a16:creationId xmlns:a16="http://schemas.microsoft.com/office/drawing/2014/main" id="{1903D537-1A22-4A9B-9DCC-6B9E5B15D2C0}"/>
              </a:ext>
            </a:extLst>
          </p:cNvPr>
          <p:cNvSpPr txBox="1"/>
          <p:nvPr/>
        </p:nvSpPr>
        <p:spPr>
          <a:xfrm>
            <a:off x="1159934" y="1523999"/>
            <a:ext cx="1297748" cy="230832"/>
          </a:xfrm>
          <a:prstGeom prst="rect">
            <a:avLst/>
          </a:prstGeom>
          <a:noFill/>
        </p:spPr>
        <p:txBody>
          <a:bodyPr wrap="square" rtlCol="0">
            <a:spAutoFit/>
          </a:bodyPr>
          <a:lstStyle/>
          <a:p>
            <a:pPr algn="ctr"/>
            <a:r>
              <a:rPr lang="ar-EG" sz="900" b="1" u="sng" dirty="0"/>
              <a:t>جامعة النجاح الوطنية</a:t>
            </a:r>
            <a:endParaRPr lang="en-US" sz="900" b="1" u="sng" dirty="0"/>
          </a:p>
        </p:txBody>
      </p:sp>
      <p:pic>
        <p:nvPicPr>
          <p:cNvPr id="10" name="Picture 9">
            <a:extLst>
              <a:ext uri="{FF2B5EF4-FFF2-40B4-BE49-F238E27FC236}">
                <a16:creationId xmlns:a16="http://schemas.microsoft.com/office/drawing/2014/main" id="{7E1B3212-CEAD-4872-804A-CD1EA9A809E4}"/>
              </a:ext>
            </a:extLst>
          </p:cNvPr>
          <p:cNvPicPr>
            <a:picLocks noChangeAspect="1"/>
          </p:cNvPicPr>
          <p:nvPr/>
        </p:nvPicPr>
        <p:blipFill>
          <a:blip r:embed="rId6"/>
          <a:stretch>
            <a:fillRect/>
          </a:stretch>
        </p:blipFill>
        <p:spPr>
          <a:xfrm>
            <a:off x="5076952" y="2843255"/>
            <a:ext cx="1394066" cy="1602021"/>
          </a:xfrm>
          <a:prstGeom prst="rect">
            <a:avLst/>
          </a:prstGeom>
          <a:ln w="9525">
            <a:solidFill>
              <a:schemeClr val="tx1"/>
            </a:solidFill>
          </a:ln>
        </p:spPr>
      </p:pic>
      <p:cxnSp>
        <p:nvCxnSpPr>
          <p:cNvPr id="12" name="Straight Connector 11">
            <a:extLst>
              <a:ext uri="{FF2B5EF4-FFF2-40B4-BE49-F238E27FC236}">
                <a16:creationId xmlns:a16="http://schemas.microsoft.com/office/drawing/2014/main" id="{B3A18E0A-4815-4BAF-85E4-CA604CCB44C8}"/>
              </a:ext>
            </a:extLst>
          </p:cNvPr>
          <p:cNvCxnSpPr>
            <a:cxnSpLocks/>
          </p:cNvCxnSpPr>
          <p:nvPr/>
        </p:nvCxnSpPr>
        <p:spPr>
          <a:xfrm flipH="1">
            <a:off x="2066671" y="4208815"/>
            <a:ext cx="3250396" cy="1071959"/>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842EADF1-B716-46AC-90E4-CABEC10B5D97}"/>
              </a:ext>
            </a:extLst>
          </p:cNvPr>
          <p:cNvCxnSpPr>
            <a:cxnSpLocks/>
          </p:cNvCxnSpPr>
          <p:nvPr/>
        </p:nvCxnSpPr>
        <p:spPr>
          <a:xfrm flipV="1">
            <a:off x="2076817" y="4097869"/>
            <a:ext cx="3317569" cy="1142998"/>
          </a:xfrm>
          <a:prstGeom prst="line">
            <a:avLst/>
          </a:prstGeom>
        </p:spPr>
        <p:style>
          <a:lnRef idx="1">
            <a:schemeClr val="dk1"/>
          </a:lnRef>
          <a:fillRef idx="0">
            <a:schemeClr val="dk1"/>
          </a:fillRef>
          <a:effectRef idx="0">
            <a:schemeClr val="dk1"/>
          </a:effectRef>
          <a:fontRef idx="minor">
            <a:schemeClr val="tx1"/>
          </a:fontRef>
        </p:style>
      </p:cxnSp>
      <p:sp>
        <p:nvSpPr>
          <p:cNvPr id="7" name="Oval 6">
            <a:extLst>
              <a:ext uri="{FF2B5EF4-FFF2-40B4-BE49-F238E27FC236}">
                <a16:creationId xmlns:a16="http://schemas.microsoft.com/office/drawing/2014/main" id="{89BE1B95-9326-4E47-BD1A-7B7801405E8A}"/>
              </a:ext>
            </a:extLst>
          </p:cNvPr>
          <p:cNvSpPr/>
          <p:nvPr/>
        </p:nvSpPr>
        <p:spPr>
          <a:xfrm>
            <a:off x="5345480" y="4016140"/>
            <a:ext cx="134347" cy="134347"/>
          </a:xfrm>
          <a:prstGeom prst="ellipse">
            <a:avLst/>
          </a:prstGeom>
          <a:solidFill>
            <a:srgbClr val="A9F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D908089-928F-4E26-8066-EE0621B1A5A1}"/>
              </a:ext>
            </a:extLst>
          </p:cNvPr>
          <p:cNvSpPr/>
          <p:nvPr/>
        </p:nvSpPr>
        <p:spPr>
          <a:xfrm>
            <a:off x="5249893" y="4127087"/>
            <a:ext cx="134347" cy="134347"/>
          </a:xfrm>
          <a:prstGeom prst="ellipse">
            <a:avLst/>
          </a:prstGeom>
          <a:solidFill>
            <a:srgbClr val="A9F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8EF2947-BC48-4EA0-8F49-EE4C2A1B0C39}"/>
              </a:ext>
            </a:extLst>
          </p:cNvPr>
          <p:cNvSpPr/>
          <p:nvPr/>
        </p:nvSpPr>
        <p:spPr>
          <a:xfrm>
            <a:off x="6098453" y="3152540"/>
            <a:ext cx="134347" cy="134347"/>
          </a:xfrm>
          <a:prstGeom prst="ellipse">
            <a:avLst/>
          </a:prstGeom>
          <a:solidFill>
            <a:srgbClr val="00F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CA1DA64-897A-4C4E-9931-D02328A0D4E2}"/>
              </a:ext>
            </a:extLst>
          </p:cNvPr>
          <p:cNvSpPr txBox="1"/>
          <p:nvPr/>
        </p:nvSpPr>
        <p:spPr>
          <a:xfrm>
            <a:off x="5195961" y="3919655"/>
            <a:ext cx="1297748" cy="230832"/>
          </a:xfrm>
          <a:prstGeom prst="rect">
            <a:avLst/>
          </a:prstGeom>
          <a:noFill/>
        </p:spPr>
        <p:txBody>
          <a:bodyPr wrap="square" rtlCol="0">
            <a:spAutoFit/>
          </a:bodyPr>
          <a:lstStyle/>
          <a:p>
            <a:pPr algn="ctr"/>
            <a:r>
              <a:rPr lang="ar-EG" sz="900" b="1" u="sng" dirty="0">
                <a:highlight>
                  <a:srgbClr val="E9EBF5"/>
                </a:highlight>
              </a:rPr>
              <a:t>جامعة دار الكلمة</a:t>
            </a:r>
            <a:endParaRPr lang="en-US" sz="900" b="1" u="sng" dirty="0">
              <a:highlight>
                <a:srgbClr val="E9EBF5"/>
              </a:highlight>
            </a:endParaRPr>
          </a:p>
        </p:txBody>
      </p:sp>
      <p:sp>
        <p:nvSpPr>
          <p:cNvPr id="20" name="TextBox 19">
            <a:extLst>
              <a:ext uri="{FF2B5EF4-FFF2-40B4-BE49-F238E27FC236}">
                <a16:creationId xmlns:a16="http://schemas.microsoft.com/office/drawing/2014/main" id="{065CD0CE-9BAF-49B6-BBFE-F4774A1700DE}"/>
              </a:ext>
            </a:extLst>
          </p:cNvPr>
          <p:cNvSpPr txBox="1"/>
          <p:nvPr/>
        </p:nvSpPr>
        <p:spPr>
          <a:xfrm>
            <a:off x="5184616" y="4146017"/>
            <a:ext cx="1297748" cy="230832"/>
          </a:xfrm>
          <a:prstGeom prst="rect">
            <a:avLst/>
          </a:prstGeom>
          <a:noFill/>
        </p:spPr>
        <p:txBody>
          <a:bodyPr wrap="square" rtlCol="0">
            <a:spAutoFit/>
          </a:bodyPr>
          <a:lstStyle/>
          <a:p>
            <a:pPr algn="ctr"/>
            <a:r>
              <a:rPr lang="ar-EG" sz="900" b="1" u="sng" dirty="0">
                <a:highlight>
                  <a:srgbClr val="E9EBF5"/>
                </a:highlight>
              </a:rPr>
              <a:t>جامعة فلسطين الأهلية</a:t>
            </a:r>
            <a:endParaRPr lang="en-US" sz="900" b="1" u="sng" dirty="0">
              <a:highlight>
                <a:srgbClr val="E9EBF5"/>
              </a:highlight>
            </a:endParaRPr>
          </a:p>
        </p:txBody>
      </p:sp>
      <p:sp>
        <p:nvSpPr>
          <p:cNvPr id="21" name="Rectangle 20">
            <a:extLst>
              <a:ext uri="{FF2B5EF4-FFF2-40B4-BE49-F238E27FC236}">
                <a16:creationId xmlns:a16="http://schemas.microsoft.com/office/drawing/2014/main" id="{8A9E27A5-A0B5-4E96-8AE0-854AC80B6A99}"/>
              </a:ext>
            </a:extLst>
          </p:cNvPr>
          <p:cNvSpPr/>
          <p:nvPr/>
        </p:nvSpPr>
        <p:spPr>
          <a:xfrm>
            <a:off x="8305801" y="80744"/>
            <a:ext cx="3801578" cy="618068"/>
          </a:xfrm>
          <a:prstGeom prst="rect">
            <a:avLst/>
          </a:prstGeom>
          <a:solidFill>
            <a:srgbClr val="6096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2" name="Title 1">
            <a:extLst>
              <a:ext uri="{FF2B5EF4-FFF2-40B4-BE49-F238E27FC236}">
                <a16:creationId xmlns:a16="http://schemas.microsoft.com/office/drawing/2014/main" id="{528B162B-3156-4EE8-AE01-54F62375E37F}"/>
              </a:ext>
            </a:extLst>
          </p:cNvPr>
          <p:cNvSpPr txBox="1">
            <a:spLocks/>
          </p:cNvSpPr>
          <p:nvPr/>
        </p:nvSpPr>
        <p:spPr>
          <a:xfrm>
            <a:off x="8365068" y="80744"/>
            <a:ext cx="3742310" cy="6180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r>
              <a:rPr lang="ar-EG" sz="4000" dirty="0">
                <a:solidFill>
                  <a:schemeClr val="bg1"/>
                </a:solidFill>
                <a:latin typeface="Calibri" panose="020F0502020204030204" pitchFamily="34" charset="0"/>
                <a:ea typeface="Calibri" panose="020F0502020204030204" pitchFamily="34" charset="0"/>
                <a:cs typeface="Calibri" panose="020F0502020204030204" pitchFamily="34" charset="0"/>
              </a:rPr>
              <a:t>تعريف عن الجامعات</a:t>
            </a:r>
            <a:endParaRPr lang="en-US" sz="4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3" name="Rectangle 22">
            <a:extLst>
              <a:ext uri="{FF2B5EF4-FFF2-40B4-BE49-F238E27FC236}">
                <a16:creationId xmlns:a16="http://schemas.microsoft.com/office/drawing/2014/main" id="{7C3E9C0F-772E-40C6-BDBB-71BEDCEDA746}"/>
              </a:ext>
            </a:extLst>
          </p:cNvPr>
          <p:cNvSpPr/>
          <p:nvPr/>
        </p:nvSpPr>
        <p:spPr>
          <a:xfrm>
            <a:off x="9541933" y="698812"/>
            <a:ext cx="2565445" cy="309034"/>
          </a:xfrm>
          <a:prstGeom prst="rect">
            <a:avLst/>
          </a:prstGeom>
          <a:solidFill>
            <a:srgbClr val="EEE9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endParaRPr lang="en-US"/>
          </a:p>
        </p:txBody>
      </p:sp>
      <p:sp>
        <p:nvSpPr>
          <p:cNvPr id="24" name="Title 1">
            <a:extLst>
              <a:ext uri="{FF2B5EF4-FFF2-40B4-BE49-F238E27FC236}">
                <a16:creationId xmlns:a16="http://schemas.microsoft.com/office/drawing/2014/main" id="{A2506C87-AC50-4E00-9FDB-408F328C9B1E}"/>
              </a:ext>
            </a:extLst>
          </p:cNvPr>
          <p:cNvSpPr txBox="1">
            <a:spLocks/>
          </p:cNvSpPr>
          <p:nvPr/>
        </p:nvSpPr>
        <p:spPr>
          <a:xfrm>
            <a:off x="9541932" y="667062"/>
            <a:ext cx="2520179" cy="37253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1"/>
            <a:r>
              <a:rPr lang="ar-EG" sz="2000" b="1" dirty="0">
                <a:latin typeface="Calibri" panose="020F0502020204030204" pitchFamily="34" charset="0"/>
                <a:ea typeface="Calibri" panose="020F0502020204030204" pitchFamily="34" charset="0"/>
                <a:cs typeface="Calibri" panose="020F0502020204030204" pitchFamily="34" charset="0"/>
              </a:rPr>
              <a:t>نبذة تاريخية عن الجامعات</a:t>
            </a:r>
            <a:endParaRPr lang="en-US" sz="2000"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7246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Office Theme">
  <a:themeElements>
    <a:clrScheme name="Office">
      <a:dk1>
        <a:sysClr val="windowText" lastClr="C0C0C0"/>
      </a:dk1>
      <a:lt1>
        <a:sysClr val="window" lastClr="000000"/>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C0C0C0"/>
      </a:dk1>
      <a:lt1>
        <a:sysClr val="window" lastClr="000000"/>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15217</TotalTime>
  <Words>3226</Words>
  <Application>Microsoft Office PowerPoint</Application>
  <PresentationFormat>Widescreen</PresentationFormat>
  <Paragraphs>1242</Paragraphs>
  <Slides>40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Calibri</vt:lpstr>
      <vt:lpstr>Calibri Light</vt:lpstr>
      <vt:lpstr>Droid Arabic Naskh</vt:lpstr>
      <vt:lpstr>Segoe UI</vt:lpstr>
      <vt:lpstr>Simplified Arabic</vt:lpstr>
      <vt:lpstr>Wingdings</vt:lpstr>
      <vt:lpstr>Office Theme</vt:lpstr>
      <vt:lpstr>المخطط الوطني     المكاني لقطاع التعليم        العالي في الضفة الغربية</vt:lpstr>
      <vt:lpstr>المحتويات</vt:lpstr>
      <vt:lpstr>PowerPoint Presentation</vt:lpstr>
      <vt:lpstr>مقدمة</vt:lpstr>
      <vt:lpstr>مقدمة</vt:lpstr>
      <vt:lpstr>مقدمة</vt:lpstr>
      <vt:lpstr>مقدمة</vt:lpstr>
      <vt:lpstr>تعريف عن الجامعات</vt:lpstr>
      <vt:lpstr>PowerPoint Presentation</vt:lpstr>
      <vt:lpstr>PowerPoint Presentation</vt:lpstr>
      <vt:lpstr>PowerPoint Presentation</vt:lpstr>
      <vt:lpstr>PowerPoint Presentation</vt:lpstr>
      <vt:lpstr>التحليل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جدول بالطلبة الجدد الملتحقين بالجامعات التقليدية في الضفة الغربية</vt:lpstr>
      <vt:lpstr>PowerPoint Presentation</vt:lpstr>
      <vt:lpstr>PowerPoint Presentation</vt:lpstr>
      <vt:lpstr>PowerPoint Presentation</vt:lpstr>
      <vt:lpstr>PowerPoint Presentation</vt:lpstr>
      <vt:lpstr>جدول يظهر المساحة المستخدمة من الحرم الجامعي في كل جامعة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من أهم المعاير المستخدمة لإيجاد افضل موقع هي القرب من المنطقة المبنية بشكل متوسط، و القرب من الشوارع الرئيسية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تحليل الموقع</dc:title>
  <dc:creator>qais elawi</dc:creator>
  <cp:lastModifiedBy>qais elawi</cp:lastModifiedBy>
  <cp:revision>737</cp:revision>
  <dcterms:created xsi:type="dcterms:W3CDTF">2023-02-17T20:49:07Z</dcterms:created>
  <dcterms:modified xsi:type="dcterms:W3CDTF">2023-06-20T00:37:23Z</dcterms:modified>
</cp:coreProperties>
</file>