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5"/>
  </p:notesMasterIdLst>
  <p:sldIdLst>
    <p:sldId id="256" r:id="rId2"/>
    <p:sldId id="257" r:id="rId3"/>
    <p:sldId id="258" r:id="rId4"/>
    <p:sldId id="261" r:id="rId5"/>
    <p:sldId id="263" r:id="rId6"/>
    <p:sldId id="259" r:id="rId7"/>
    <p:sldId id="264" r:id="rId8"/>
    <p:sldId id="265" r:id="rId9"/>
    <p:sldId id="266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334" r:id="rId22"/>
    <p:sldId id="336" r:id="rId23"/>
    <p:sldId id="332" r:id="rId24"/>
    <p:sldId id="285" r:id="rId25"/>
    <p:sldId id="286" r:id="rId26"/>
    <p:sldId id="288" r:id="rId27"/>
    <p:sldId id="289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64" r:id="rId38"/>
    <p:sldId id="300" r:id="rId39"/>
    <p:sldId id="301" r:id="rId40"/>
    <p:sldId id="302" r:id="rId41"/>
    <p:sldId id="303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60" r:id="rId55"/>
    <p:sldId id="350" r:id="rId56"/>
    <p:sldId id="351" r:id="rId57"/>
    <p:sldId id="352" r:id="rId58"/>
    <p:sldId id="358" r:id="rId59"/>
    <p:sldId id="354" r:id="rId60"/>
    <p:sldId id="355" r:id="rId61"/>
    <p:sldId id="356" r:id="rId62"/>
    <p:sldId id="304" r:id="rId63"/>
    <p:sldId id="306" r:id="rId64"/>
    <p:sldId id="307" r:id="rId65"/>
    <p:sldId id="313" r:id="rId66"/>
    <p:sldId id="314" r:id="rId67"/>
    <p:sldId id="321" r:id="rId68"/>
    <p:sldId id="322" r:id="rId69"/>
    <p:sldId id="323" r:id="rId70"/>
    <p:sldId id="331" r:id="rId71"/>
    <p:sldId id="325" r:id="rId72"/>
    <p:sldId id="326" r:id="rId73"/>
    <p:sldId id="327" r:id="rId74"/>
    <p:sldId id="328" r:id="rId75"/>
    <p:sldId id="316" r:id="rId76"/>
    <p:sldId id="317" r:id="rId77"/>
    <p:sldId id="318" r:id="rId78"/>
    <p:sldId id="363" r:id="rId79"/>
    <p:sldId id="319" r:id="rId80"/>
    <p:sldId id="320" r:id="rId81"/>
    <p:sldId id="337" r:id="rId82"/>
    <p:sldId id="361" r:id="rId83"/>
    <p:sldId id="362" r:id="rId8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microsoft.com/office/2015/10/relationships/revisionInfo" Target="revisionInfo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0D9D1-954F-4E05-A0DA-3F7A98034E02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CE20A-14F5-431B-9480-D75069F45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94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CE20A-14F5-431B-9480-D75069F455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53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CE20A-14F5-431B-9480-D75069F455E4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4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DC24A-732B-41B7-BBBC-74D23B1BE60E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B1BBB-0F28-4C77-A4C0-153B77892AF4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D471-EA0C-4DA1-ACF5-A35A92144BC7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588EE-52DA-45F0-9F3C-BD00E26917A3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326E-AC56-460C-9041-637B648FB2BF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D8585-AF12-4C55-A30A-6E02D3B79B43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F4ED8-AED7-4630-A15A-02622909E72B}" type="datetime1">
              <a:rPr lang="en-US" smtClean="0"/>
              <a:t>12/20/2017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0A2-9CBD-4AB9-88D6-02A0F3E4231D}" type="datetime1">
              <a:rPr lang="en-US" smtClean="0"/>
              <a:t>12/20/2017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09D9-3B8A-4A6E-98C4-4BD933AE9B64}" type="datetime1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0BFD-0A84-4822-B7BF-D67F49E6F8F4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4BF62-1233-4657-B44A-697B32D9DFC0}" type="datetime1">
              <a:rPr lang="en-US" smtClean="0"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BBB1C-E936-45BB-B913-E9B1FF2D7955}" type="datetime1">
              <a:rPr lang="en-US" smtClean="0"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28600"/>
            <a:ext cx="502920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Municipality Building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0" y="228600"/>
            <a:ext cx="2819400" cy="3293209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epared By: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Thaer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Abu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Haniya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Nidal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Nazzal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000" b="1" dirty="0"/>
          </a:p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Supervisor:</a:t>
            </a:r>
          </a:p>
          <a:p>
            <a:endParaRPr lang="en-US" sz="2000" b="1" dirty="0"/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Muhannad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Al-haj          Hussain</a:t>
            </a:r>
          </a:p>
        </p:txBody>
      </p:sp>
      <p:pic>
        <p:nvPicPr>
          <p:cNvPr id="8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381000"/>
            <a:ext cx="769697" cy="762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</a:t>
            </a:fld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First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10</a:t>
            </a:fld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3D7C22-0701-4A9C-A9F9-12359F5FA1A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7162799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8E15E7-E083-4ADA-B8A8-DFB814EB9988}"/>
              </a:ext>
            </a:extLst>
          </p:cNvPr>
          <p:cNvSpPr/>
          <p:nvPr/>
        </p:nvSpPr>
        <p:spPr>
          <a:xfrm>
            <a:off x="1447800" y="834994"/>
            <a:ext cx="18852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Area = 1640 m2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DEC93-9DC6-41D1-979F-72F733895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000" cy="868362"/>
          </a:xfrm>
        </p:spPr>
        <p:txBody>
          <a:bodyPr>
            <a:normAutofit/>
          </a:bodyPr>
          <a:lstStyle/>
          <a:p>
            <a:r>
              <a:rPr lang="en-GB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Second Floor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6E5144-1553-46A9-8FBF-2B9BB5A2E16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7162800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3E14555-77FB-4A1B-8005-F31D6E59E0D6}"/>
              </a:ext>
            </a:extLst>
          </p:cNvPr>
          <p:cNvSpPr/>
          <p:nvPr/>
        </p:nvSpPr>
        <p:spPr>
          <a:xfrm>
            <a:off x="1524000" y="1009882"/>
            <a:ext cx="18852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Area = 1640 m2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29718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Third Floor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41B6F6-BC9B-4B99-8D4F-DDF16BC5DA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7467600" cy="49990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406765-330D-4799-9187-80E47C3EE1F3}"/>
              </a:ext>
            </a:extLst>
          </p:cNvPr>
          <p:cNvSpPr/>
          <p:nvPr/>
        </p:nvSpPr>
        <p:spPr>
          <a:xfrm>
            <a:off x="1286860" y="927865"/>
            <a:ext cx="18852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Area = 1040 m2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19087"/>
            <a:ext cx="31242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Roof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549B05-24F9-4083-96BE-7808B2D50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39653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14</a:t>
            </a:fld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FDD873-3575-4A39-AA3F-6C3603654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8957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North Elevation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52E037-1F34-498F-A799-68A0991D4DF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97075"/>
            <a:ext cx="79248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4C5540-BE70-4B39-B601-E888FB1D8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East Elevation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94A46D-EB24-430D-83F8-EB8D15E349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4930AE3-4A08-404C-B394-F9C4C1675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South Elevation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36D4E6-807E-477B-954D-E3A84DCB598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092587"/>
            <a:ext cx="78486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17</a:t>
            </a:fld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9654791-E938-4DAF-A51E-B6C8C5591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West Elevation</a:t>
            </a:r>
            <a:b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200E14-5F9A-4FD2-805C-CD1CAD3981A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050256"/>
            <a:ext cx="81534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18</a:t>
            </a:fld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FC1C12-48C1-4EB9-99CB-694D7A6DCE54}"/>
              </a:ext>
            </a:extLst>
          </p:cNvPr>
          <p:cNvSpPr/>
          <p:nvPr/>
        </p:nvSpPr>
        <p:spPr>
          <a:xfrm>
            <a:off x="3150777" y="533400"/>
            <a:ext cx="28424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A-A</a:t>
            </a: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CC8EB7-DDC5-43CB-99D2-5A01973882E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76400"/>
            <a:ext cx="80010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8A0240-AA08-4DF7-B0DF-FCF2384623B7}"/>
              </a:ext>
            </a:extLst>
          </p:cNvPr>
          <p:cNvSpPr/>
          <p:nvPr/>
        </p:nvSpPr>
        <p:spPr>
          <a:xfrm>
            <a:off x="457200" y="1524000"/>
            <a:ext cx="762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7CDD3C-788C-48A0-BA56-13B21A110F26}"/>
              </a:ext>
            </a:extLst>
          </p:cNvPr>
          <p:cNvSpPr/>
          <p:nvPr/>
        </p:nvSpPr>
        <p:spPr>
          <a:xfrm>
            <a:off x="3211322" y="381000"/>
            <a:ext cx="2694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B-B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439A64-C231-4346-AA15-65D9B55FC09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2296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62200" y="0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Architectural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Structural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Environmental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Mechanical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Electrical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Safety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BOQ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Site location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</a:t>
            </a:fld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549192-3ADD-4048-B594-5333B6C8EF2E}"/>
              </a:ext>
            </a:extLst>
          </p:cNvPr>
          <p:cNvSpPr/>
          <p:nvPr/>
        </p:nvSpPr>
        <p:spPr>
          <a:xfrm>
            <a:off x="3173517" y="381000"/>
            <a:ext cx="2880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Section C-C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C238A5-578A-44CC-99ED-35B5E24822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752600"/>
            <a:ext cx="81534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مربع نص 7">
            <a:extLst>
              <a:ext uri="{FF2B5EF4-FFF2-40B4-BE49-F238E27FC236}">
                <a16:creationId xmlns:a16="http://schemas.microsoft.com/office/drawing/2014/main" id="{CA7490D0-AFF3-4DEB-AC99-95EEE3ABE31A}"/>
              </a:ext>
            </a:extLst>
          </p:cNvPr>
          <p:cNvSpPr txBox="1"/>
          <p:nvPr/>
        </p:nvSpPr>
        <p:spPr>
          <a:xfrm>
            <a:off x="-228600" y="76200"/>
            <a:ext cx="487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final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</a:t>
            </a:r>
            <a:r>
              <a:rPr 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endParaRPr lang="ar-SA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A24589-40FB-4BDC-91B4-CE330C22D8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" y="1600200"/>
            <a:ext cx="9144000" cy="396621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056C1F-3C38-4366-8328-37CC47BC9F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9072"/>
            <a:ext cx="9144000" cy="34198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3C381-ACCE-47D6-B920-4AF66924F8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055"/>
            <a:ext cx="9144000" cy="597789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Environmental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2989208"/>
            <a:ext cx="762000" cy="329844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5857884" y="1779769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57884" y="2690537"/>
            <a:ext cx="2971800" cy="8795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 and Thermal analysis 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57884" y="3944384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6"/>
            <a:ext cx="8229600" cy="1143001"/>
          </a:xfrm>
        </p:spPr>
        <p:txBody>
          <a:bodyPr>
            <a:noAutofit/>
          </a:bodyPr>
          <a:lstStyle/>
          <a:p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en-US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79002" y="188640"/>
            <a:ext cx="738599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 pitchFamily="2" charset="-122"/>
                <a:cs typeface="Arial" panose="020B0604020202020204" pitchFamily="34" charset="0"/>
              </a:rPr>
              <a:t>Modeling by Design Builder program</a:t>
            </a:r>
            <a:endParaRPr lang="ar-SA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25</a:t>
            </a:fld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90629C-C8C9-499A-B9B4-9728DD1AD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" y="914400"/>
            <a:ext cx="9144000" cy="526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3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169690"/>
            <a:ext cx="73448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 pitchFamily="2" charset="-122"/>
                <a:cs typeface="Arial" panose="020B0604020202020204" pitchFamily="34" charset="0"/>
              </a:rPr>
              <a:t>Daylight distribution in Cafeteria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74F42-1428-4282-9DC6-BD3251684F5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65" y="2825221"/>
            <a:ext cx="7600243" cy="3498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490F3E-6F69-4BA4-B3F2-EE0FC14B0D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066800"/>
            <a:ext cx="3581400" cy="175842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734008" y="238035"/>
            <a:ext cx="767598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Arial" panose="020B0604020202020204" pitchFamily="34" charset="0"/>
              </a:rPr>
              <a:t>Daylight distribution in accountant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EEECE1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 pitchFamily="2" charset="-122"/>
            </a:endParaRPr>
          </a:p>
          <a:p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33B98B-89AC-4EAF-9B30-F614D23DDC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16" y="2286000"/>
            <a:ext cx="7122368" cy="3942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D55301-F2DD-4D7D-888A-A9706D4B23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084575"/>
            <a:ext cx="3581400" cy="185109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393009" y="260648"/>
            <a:ext cx="63579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Sun path and shadow for building in summer at 6.00am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47E6BA-E976-4C08-AC9A-E440947CD6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66800"/>
            <a:ext cx="7848600" cy="495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259632" y="332656"/>
            <a:ext cx="63579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Sun path and shadow for building in winter at 8.00am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D38089-1CA6-4103-9AB3-867C934AF86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143000"/>
            <a:ext cx="7696199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</a:t>
            </a:fld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2E4203-DE2C-475E-8518-3629D06CF09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143000"/>
            <a:ext cx="7467600" cy="4876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176899-CE37-47BD-80CC-73679EFD3C32}"/>
              </a:ext>
            </a:extLst>
          </p:cNvPr>
          <p:cNvSpPr/>
          <p:nvPr/>
        </p:nvSpPr>
        <p:spPr>
          <a:xfrm>
            <a:off x="990600" y="474633"/>
            <a:ext cx="704532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proposal site is in Nablus city (in front of governorate)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49625" y="332656"/>
            <a:ext cx="2441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1040542"/>
            <a:ext cx="1825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1- External wall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131840" y="285293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347069" y="6088378"/>
            <a:ext cx="211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U = 0.438 W/m2.k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564131" y="1443622"/>
            <a:ext cx="36805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Cross section in the external wall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F1381E-5291-4455-A30C-AF6BF1A2EF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981" y="1995721"/>
            <a:ext cx="4320037" cy="4018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91880" y="332656"/>
            <a:ext cx="2441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EEECE1">
                  <a:lumMod val="2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1144" y="1040542"/>
            <a:ext cx="17858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2- Internal wall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059832" y="16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54932" y="1311745"/>
            <a:ext cx="363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Cross section in the internal wall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14659" y="6125234"/>
            <a:ext cx="211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</a:rPr>
              <a:t>U = 1.909 W/m2.k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5F7911-3755-40C4-A64C-FCB6D4287E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555" y="1852386"/>
            <a:ext cx="4072890" cy="4163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1880" y="332656"/>
            <a:ext cx="2441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EEECE1">
                  <a:lumMod val="2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2929" y="1040542"/>
            <a:ext cx="1823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3- Ground floor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987824" y="18448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53970" y="1516606"/>
            <a:ext cx="3636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Cross section in the ground floor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48441" y="5984146"/>
            <a:ext cx="211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</a:rPr>
              <a:t>U = 0.538 W/m2.k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2E0456B-5E14-4CDA-B114-702E12924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51" y="2388716"/>
            <a:ext cx="12553150" cy="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77413C1-98FC-4F69-A87D-4784FFFB5D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701503"/>
              </p:ext>
            </p:extLst>
          </p:nvPr>
        </p:nvGraphicFramePr>
        <p:xfrm>
          <a:off x="2280134" y="2087847"/>
          <a:ext cx="4583732" cy="3853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Bitmap Image" r:id="rId3" imgW="3343742" imgH="2809524" progId="Paint.Picture">
                  <p:embed/>
                </p:oleObj>
              </mc:Choice>
              <mc:Fallback>
                <p:oleObj name="Bitmap Image" r:id="rId3" imgW="3343742" imgH="2809524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0134" y="2087847"/>
                        <a:ext cx="4583732" cy="3853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1880" y="332656"/>
            <a:ext cx="2448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20" y="1040542"/>
            <a:ext cx="18574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4- Internal floor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1389" y="1556791"/>
            <a:ext cx="3349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b="1" dirty="0">
                <a:solidFill>
                  <a:prstClr val="black"/>
                </a:solidFill>
              </a:rPr>
              <a:t>Cross section in the Internal floor</a:t>
            </a:r>
            <a:endParaRPr lang="ar-SA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8673" y="5986516"/>
            <a:ext cx="21146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</a:rPr>
              <a:t>U = 0.449 W/m2.k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3417BC-A8B3-4EF3-8A36-B47A44AC453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284" y="2085731"/>
            <a:ext cx="4061460" cy="3840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1880" y="332656"/>
            <a:ext cx="2448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1040542"/>
            <a:ext cx="9480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</a:rPr>
              <a:t>5- Roof</a:t>
            </a:r>
            <a:endParaRPr lang="ar-SA" sz="20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72344" y="1556792"/>
            <a:ext cx="2487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b="1" dirty="0">
                <a:solidFill>
                  <a:prstClr val="black"/>
                </a:solidFill>
              </a:rPr>
              <a:t>Cross section in the roof</a:t>
            </a:r>
            <a:endParaRPr lang="ar-SA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43513" y="5971912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</a:rPr>
              <a:t>U = 1.286W/m2.k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FFD49D-B85C-4E57-80CA-66CC15970DD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960" y="1984343"/>
            <a:ext cx="3942080" cy="3917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2097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155679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The windows consist of two layers (double glazing) 6mm with argon gap =13mm</a:t>
            </a:r>
          </a:p>
          <a:p>
            <a:pPr algn="l"/>
            <a:r>
              <a:rPr lang="en-US" b="1" dirty="0"/>
              <a:t>U = 2.511 W/m2.K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47864" y="260648"/>
            <a:ext cx="2441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56EC33-95D4-4576-A06F-9DEA1EF562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811" y="2349592"/>
            <a:ext cx="5257800" cy="3804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7664" y="404664"/>
            <a:ext cx="6118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Thermal Analysis Results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871843"/>
              </p:ext>
            </p:extLst>
          </p:nvPr>
        </p:nvGraphicFramePr>
        <p:xfrm>
          <a:off x="1509957" y="3063240"/>
          <a:ext cx="6118983" cy="731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9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Heating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Cooling load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271.19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298.45 (KW)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1445" y="1619508"/>
            <a:ext cx="2960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1-Heating and Cooling loads  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6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67934"/>
            <a:ext cx="2371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2-Total Building energy</a:t>
            </a:r>
          </a:p>
        </p:txBody>
      </p:sp>
      <p:sp>
        <p:nvSpPr>
          <p:cNvPr id="5" name="Rectangle 4"/>
          <p:cNvSpPr/>
          <p:nvPr/>
        </p:nvSpPr>
        <p:spPr>
          <a:xfrm>
            <a:off x="164969" y="2226349"/>
            <a:ext cx="76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prstClr val="black"/>
                </a:solidFill>
              </a:rPr>
              <a:t>The total building energy is 100.74 KWh/m2 &lt; 207KWh/m2  </a:t>
            </a:r>
          </a:p>
          <a:p>
            <a:pPr lvl="0" algn="l"/>
            <a:r>
              <a:rPr lang="en-US" dirty="0">
                <a:solidFill>
                  <a:prstClr val="black"/>
                </a:solidFill>
              </a:rPr>
              <a:t> which is acceptable. </a:t>
            </a:r>
          </a:p>
          <a:p>
            <a:pPr lvl="0" algn="l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4391" y="3244334"/>
            <a:ext cx="2383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3-Thermal comfortable</a:t>
            </a:r>
          </a:p>
        </p:txBody>
      </p:sp>
      <p:sp>
        <p:nvSpPr>
          <p:cNvPr id="8" name="Rectangle 7"/>
          <p:cNvSpPr/>
          <p:nvPr/>
        </p:nvSpPr>
        <p:spPr>
          <a:xfrm>
            <a:off x="1547664" y="404664"/>
            <a:ext cx="6118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Thermal Analysis Results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320624-8985-439C-AD58-005B5E8AC9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4713"/>
            <a:ext cx="6142773" cy="20110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3E93E6-09B7-4AF4-97EA-B42C30E477F0}"/>
              </a:ext>
            </a:extLst>
          </p:cNvPr>
          <p:cNvSpPr/>
          <p:nvPr/>
        </p:nvSpPr>
        <p:spPr>
          <a:xfrm>
            <a:off x="165755" y="5530006"/>
            <a:ext cx="76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prstClr val="black"/>
                </a:solidFill>
              </a:rPr>
              <a:t>The number of uncomfortable hours = 2096.50 from 8000 hours </a:t>
            </a:r>
          </a:p>
          <a:p>
            <a:pPr lvl="0" algn="l"/>
            <a:r>
              <a:rPr lang="en-US" dirty="0">
                <a:solidFill>
                  <a:prstClr val="black"/>
                </a:solidFill>
              </a:rPr>
              <a:t> which is acceptable.  </a:t>
            </a:r>
          </a:p>
          <a:p>
            <a:pPr lvl="0" algn="l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35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8296"/>
            <a:ext cx="8229600" cy="1107996"/>
          </a:xfrm>
          <a:noFill/>
        </p:spPr>
        <p:txBody>
          <a:bodyPr wrap="square" rtlCol="1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4874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70730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Environmental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Safety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6811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3002863"/>
            <a:ext cx="762000" cy="329844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5857884" y="2192077"/>
            <a:ext cx="2971800" cy="6596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factor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57884" y="2961712"/>
            <a:ext cx="2971800" cy="8795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analysis and materials</a:t>
            </a:r>
            <a:endParaRPr lang="ar-SA" sz="2000" b="1" dirty="0">
              <a:solidFill>
                <a:prstClr val="black">
                  <a:lumMod val="50000"/>
                  <a:lumOff val="5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57884" y="395124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design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38</a:t>
            </a:fld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58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835696" y="332656"/>
            <a:ext cx="5240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 by Ecotect program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1412776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prstClr val="black"/>
                </a:solidFill>
              </a:rPr>
              <a:t>Using Ecotect program for RT60 analysis in the fees collections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39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7315C7-4FF3-4812-A09F-B96B09C49B0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412" y="2895600"/>
            <a:ext cx="6650988" cy="3632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9626B4-FA8A-4DF6-A862-30DCD8CB5D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905802"/>
            <a:ext cx="2895600" cy="14112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Architectural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2219572"/>
            <a:ext cx="762000" cy="329844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21957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Circulation and entrances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98920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Parking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75884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452847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449937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 plan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22694" y="296848"/>
            <a:ext cx="8174712" cy="120720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Reverberation</a:t>
            </a: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Time (RT60)</a:t>
            </a:r>
            <a:b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136067" y="1143001"/>
            <a:ext cx="6871866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optimum reverberation time for fees collections hall Ranges from 0.6 – 1.4 sec.</a:t>
            </a:r>
            <a:endParaRPr lang="en-US" sz="2800" dirty="0"/>
          </a:p>
          <a:p>
            <a:pPr algn="l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44105" y="3117117"/>
            <a:ext cx="1630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prstClr val="black"/>
                </a:solidFill>
              </a:rPr>
              <a:t>Materials used: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22575"/>
              </p:ext>
            </p:extLst>
          </p:nvPr>
        </p:nvGraphicFramePr>
        <p:xfrm>
          <a:off x="1452121" y="3644683"/>
          <a:ext cx="6134100" cy="2600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90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15620">
                <a:tc rowSpan="2">
                  <a:txBody>
                    <a:bodyPr/>
                    <a:lstStyle/>
                    <a:p>
                      <a:endParaRPr lang="en-US" sz="1800" dirty="0"/>
                    </a:p>
                    <a:p>
                      <a:r>
                        <a:rPr lang="en-US" sz="1800" dirty="0"/>
                        <a:t>Element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Absorption</a:t>
                      </a:r>
                      <a:r>
                        <a:rPr lang="en-US" baseline="0" dirty="0"/>
                        <a:t> Coefficients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64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125Hz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2000Hz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4000Hz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Wood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Plaster for walls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/>
                        <a:t>Polyurethanene</a:t>
                      </a:r>
                      <a:r>
                        <a:rPr lang="en-US" sz="1200" dirty="0"/>
                        <a:t> foam reticulated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58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163815"/>
              </p:ext>
            </p:extLst>
          </p:nvPr>
        </p:nvGraphicFramePr>
        <p:xfrm>
          <a:off x="2057400" y="3810000"/>
          <a:ext cx="5297460" cy="231343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32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4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Frequency</a:t>
                      </a:r>
                      <a:r>
                        <a:rPr lang="ar-KW" sz="1200" dirty="0">
                          <a:effectLst/>
                        </a:rPr>
                        <a:t>\</a:t>
                      </a:r>
                      <a:r>
                        <a:rPr lang="en-US" sz="1200" dirty="0">
                          <a:effectLst/>
                        </a:rPr>
                        <a:t>Case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Full occupied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(60</a:t>
                      </a:r>
                      <a:r>
                        <a:rPr lang="en-US" sz="12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Half occupied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baseline="0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(30 person)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Empty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(0</a:t>
                      </a:r>
                      <a:r>
                        <a:rPr lang="en-US" sz="12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person)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1.29</a:t>
                      </a:r>
                      <a:endParaRPr lang="en-US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4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475642" y="252633"/>
            <a:ext cx="61926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Results</a:t>
            </a:r>
            <a:br>
              <a:rPr lang="en-GB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en-US" dirty="0"/>
          </a:p>
        </p:txBody>
      </p:sp>
      <p:cxnSp>
        <p:nvCxnSpPr>
          <p:cNvPr id="7" name="Straight Connector 6"/>
          <p:cNvCxnSpPr>
            <a:endCxn id="2" idx="3"/>
          </p:cNvCxnSpPr>
          <p:nvPr/>
        </p:nvCxnSpPr>
        <p:spPr>
          <a:xfrm>
            <a:off x="7354860" y="4602088"/>
            <a:ext cx="0" cy="364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E3649A-0654-49AD-80F9-A6FDDFA2818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69" y="1017385"/>
            <a:ext cx="6192661" cy="2313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93577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5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291478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Structural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Design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3179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15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4996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57752" y="3500438"/>
            <a:ext cx="785818" cy="214314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166983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cods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43946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Data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209104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Elements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3978739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Etabs Result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5867400" y="4748374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Detailing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824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19183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Codes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318-14).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 ETABS 2016  programs.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704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58969"/>
            <a:ext cx="8229600" cy="2308324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Design Data</a:t>
            </a:r>
            <a:b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1391837"/>
            <a:ext cx="8458200" cy="501728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l" rtl="0">
              <a:lnSpc>
                <a:spcPct val="200000"/>
              </a:lnSpc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 algn="l" rtl="0">
              <a:lnSpc>
                <a:spcPct val="200000"/>
              </a:lnSpc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F'c =24 MPa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slabs and beams.</a:t>
            </a:r>
          </a:p>
          <a:p>
            <a:pPr algn="l" rtl="0">
              <a:lnSpc>
                <a:spcPct val="200000"/>
              </a:lnSpc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F'c = 28 MPa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columns and footings</a:t>
            </a:r>
            <a:r>
              <a:rPr lang="en-US" sz="35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200000"/>
              </a:lnSpc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 algn="l" rtl="0">
              <a:lnSpc>
                <a:spcPct val="200000"/>
              </a:lnSpc>
            </a:pP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Fy= 420MPa 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3. Bearing capacity of soil</a:t>
            </a:r>
          </a:p>
          <a:p>
            <a:pPr algn="l" rtl="0">
              <a:lnSpc>
                <a:spcPct val="150000"/>
              </a:lnSpc>
            </a:pP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4500" dirty="0">
                <a:solidFill>
                  <a:schemeClr val="tx1"/>
                </a:solidFill>
              </a:rPr>
              <a:t>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KN/m2</a:t>
            </a:r>
            <a:endParaRPr lang="en-US" sz="35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410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Designed building </a:t>
            </a:r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424872-CBB2-40FC-A8B8-F61C20B3801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1628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36196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270" y="-95488"/>
            <a:ext cx="8229600" cy="212365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Structural Systems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41525"/>
            <a:ext cx="8229600" cy="2895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One-way ribbed slab.</a:t>
            </a: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Thickness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25cm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633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>
              <a:buNone/>
            </a:pPr>
            <a:r>
              <a:rPr lang="en-US" dirty="0"/>
              <a:t>1-Compatibility check.</a:t>
            </a:r>
          </a:p>
          <a:p>
            <a:pPr algn="l">
              <a:buNone/>
            </a:pPr>
            <a:r>
              <a:rPr lang="en-US" dirty="0"/>
              <a:t>2-Deflection check . </a:t>
            </a:r>
          </a:p>
          <a:p>
            <a:pPr algn="l">
              <a:buNone/>
            </a:pPr>
            <a:r>
              <a:rPr lang="en-US" dirty="0"/>
              <a:t>3-Equlibriume check.</a:t>
            </a:r>
          </a:p>
          <a:p>
            <a:pPr algn="l">
              <a:buNone/>
            </a:pPr>
            <a:r>
              <a:rPr lang="en-US" dirty="0"/>
              <a:t>4-Stress strain check.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12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0063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>
              <a:buNone/>
            </a:pPr>
            <a:r>
              <a:rPr lang="en-US" dirty="0"/>
              <a:t>Compatibility check:                Deflection check: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693459" y="5548350"/>
            <a:ext cx="364333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Allowable deflection= 7/240=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29mm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Max deflection on slab =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30mm</a:t>
            </a:r>
            <a:endParaRPr lang="ar-SA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2016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534858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7E1036-A476-43C6-AEEA-5E98AF4A70D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33" y="3059931"/>
            <a:ext cx="3847468" cy="2238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51D5BD-A053-4072-B305-C2C27CA8E01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172" y="2958424"/>
            <a:ext cx="4047173" cy="2238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6745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057" y="332656"/>
            <a:ext cx="8229600" cy="107721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rtl="0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/>
              <a:t> Equilibrium Check</a:t>
            </a:r>
          </a:p>
          <a:p>
            <a:pPr algn="l">
              <a:buNone/>
            </a:pPr>
            <a:r>
              <a:rPr lang="en-US" sz="2400" dirty="0"/>
              <a:t>              </a:t>
            </a:r>
          </a:p>
          <a:p>
            <a:pPr algn="l">
              <a:buNone/>
            </a:pPr>
            <a:r>
              <a:rPr lang="en-US" sz="2400" dirty="0"/>
              <a:t>              ETABS results                                        Hand results </a:t>
            </a:r>
          </a:p>
          <a:p>
            <a:pPr marL="0" indent="0" algn="ctr">
              <a:buNone/>
            </a:pPr>
            <a:r>
              <a:rPr lang="en-US" sz="1400" dirty="0"/>
              <a:t>                                                                                                             </a:t>
            </a:r>
            <a:r>
              <a:rPr lang="en-US" sz="1400" dirty="0" err="1"/>
              <a:t>Fz</a:t>
            </a:r>
            <a:r>
              <a:rPr lang="en-US" sz="1400" baseline="-25000" dirty="0"/>
              <a:t> live </a:t>
            </a:r>
            <a:r>
              <a:rPr lang="en-US" sz="1400" dirty="0"/>
              <a:t>(ETABS)</a:t>
            </a:r>
            <a:r>
              <a:rPr lang="en-US" sz="1400" baseline="-25000" dirty="0"/>
              <a:t> </a:t>
            </a:r>
            <a:r>
              <a:rPr lang="en-US" sz="1400" dirty="0"/>
              <a:t>= 33950 KN</a:t>
            </a:r>
            <a:endParaRPr lang="en-GB" sz="1400" dirty="0"/>
          </a:p>
          <a:p>
            <a:pPr marL="0" indent="0" algn="ctr">
              <a:buNone/>
            </a:pPr>
            <a:r>
              <a:rPr lang="en-US" sz="1400" dirty="0"/>
              <a:t>                                                                                                           Area of floors = 7180 m</a:t>
            </a:r>
            <a:r>
              <a:rPr lang="en-US" sz="1400" baseline="30000" dirty="0"/>
              <a:t>2</a:t>
            </a:r>
            <a:endParaRPr lang="en-GB" sz="1400" dirty="0"/>
          </a:p>
          <a:p>
            <a:pPr marL="0" indent="0" algn="ctr">
              <a:buNone/>
            </a:pPr>
            <a:r>
              <a:rPr lang="en-US" sz="1400" dirty="0"/>
              <a:t>                                                                                                                    So (33950/7180) = 4.7 KN/m</a:t>
            </a:r>
            <a:r>
              <a:rPr lang="en-US" sz="1400" baseline="30000" dirty="0"/>
              <a:t>2</a:t>
            </a:r>
          </a:p>
          <a:p>
            <a:pPr marL="0" indent="0" algn="ctr">
              <a:buNone/>
            </a:pPr>
            <a:r>
              <a:rPr lang="en-US" sz="1400" baseline="30000" dirty="0"/>
              <a:t>                                                                                                                                                      </a:t>
            </a:r>
            <a:r>
              <a:rPr lang="en-US" sz="1400" dirty="0"/>
              <a:t> close to 5 KN/m</a:t>
            </a:r>
            <a:r>
              <a:rPr lang="en-US" sz="1400" baseline="30000" dirty="0"/>
              <a:t>2 </a:t>
            </a:r>
            <a:r>
              <a:rPr lang="en-US" sz="1400" dirty="0"/>
              <a:t>its ok</a:t>
            </a:r>
            <a:endParaRPr lang="en-GB" sz="1400" dirty="0"/>
          </a:p>
          <a:p>
            <a:pPr algn="l">
              <a:buNone/>
            </a:pPr>
            <a:endParaRPr lang="en-US" sz="2400" dirty="0"/>
          </a:p>
          <a:p>
            <a:pPr algn="l">
              <a:buNone/>
            </a:pPr>
            <a:endParaRPr lang="ar-SA" sz="2400" dirty="0"/>
          </a:p>
          <a:p>
            <a:pPr algn="l">
              <a:buNone/>
            </a:pPr>
            <a:endParaRPr lang="en-US" sz="1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None/>
            </a:pPr>
            <a:r>
              <a:rPr lang="en-US" sz="2400" dirty="0"/>
              <a:t>                                                                            </a:t>
            </a:r>
          </a:p>
          <a:p>
            <a:pPr algn="l">
              <a:buNone/>
            </a:pPr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49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8F34AA-74BA-40E5-BB0C-D27CF39352F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38" y="3505200"/>
            <a:ext cx="3657600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8880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04800" y="260630"/>
            <a:ext cx="3124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Site 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plan</a:t>
            </a:r>
            <a:endParaRPr lang="ar-SA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</a:t>
            </a:fld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746E2D-4421-44DD-98A7-CBBF27048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28203"/>
            <a:ext cx="6930001" cy="58172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1E6BD47-0852-44B4-BFF8-0CC7D1EA3ECF}"/>
              </a:ext>
            </a:extLst>
          </p:cNvPr>
          <p:cNvCxnSpPr>
            <a:cxnSpLocks/>
          </p:cNvCxnSpPr>
          <p:nvPr/>
        </p:nvCxnSpPr>
        <p:spPr>
          <a:xfrm flipV="1">
            <a:off x="4281792" y="4430062"/>
            <a:ext cx="103348" cy="10265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23DAC-BDBF-4367-9973-01A49000FF8D}"/>
              </a:ext>
            </a:extLst>
          </p:cNvPr>
          <p:cNvSpPr/>
          <p:nvPr/>
        </p:nvSpPr>
        <p:spPr>
          <a:xfrm>
            <a:off x="3084527" y="5500856"/>
            <a:ext cx="170976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Main Entrance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B899E2-2B3A-4728-9EC7-CE2AAB5705E9}"/>
              </a:ext>
            </a:extLst>
          </p:cNvPr>
          <p:cNvCxnSpPr/>
          <p:nvPr/>
        </p:nvCxnSpPr>
        <p:spPr>
          <a:xfrm flipH="1">
            <a:off x="5181600" y="1295400"/>
            <a:ext cx="457200" cy="1143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01E5170-8EF6-4AAE-816E-C45CCB8048FB}"/>
              </a:ext>
            </a:extLst>
          </p:cNvPr>
          <p:cNvSpPr/>
          <p:nvPr/>
        </p:nvSpPr>
        <p:spPr>
          <a:xfrm>
            <a:off x="4836600" y="932579"/>
            <a:ext cx="22536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Secondary Entrance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DAE412-C114-4964-B67B-B7093EA5C259}"/>
              </a:ext>
            </a:extLst>
          </p:cNvPr>
          <p:cNvSpPr/>
          <p:nvPr/>
        </p:nvSpPr>
        <p:spPr>
          <a:xfrm>
            <a:off x="1551186" y="1132634"/>
            <a:ext cx="193522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Amman street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B9FF92-3749-4A6D-96A6-896D51BC167D}"/>
              </a:ext>
            </a:extLst>
          </p:cNvPr>
          <p:cNvSpPr/>
          <p:nvPr/>
        </p:nvSpPr>
        <p:spPr>
          <a:xfrm>
            <a:off x="2209800" y="6091706"/>
            <a:ext cx="1409700" cy="653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079CD9FC-9344-4F60-9AE7-A4D3FB2C49E1}"/>
              </a:ext>
            </a:extLst>
          </p:cNvPr>
          <p:cNvCxnSpPr/>
          <p:nvPr/>
        </p:nvCxnSpPr>
        <p:spPr>
          <a:xfrm rot="10800000">
            <a:off x="1752600" y="5867400"/>
            <a:ext cx="685800" cy="38100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E7FCD4D-40D5-47FD-87A7-761B165FCA43}"/>
              </a:ext>
            </a:extLst>
          </p:cNvPr>
          <p:cNvSpPr/>
          <p:nvPr/>
        </p:nvSpPr>
        <p:spPr>
          <a:xfrm>
            <a:off x="715528" y="5442937"/>
            <a:ext cx="14979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Governorate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AC9C11-7F65-42AC-97F3-296C8867A434}"/>
              </a:ext>
            </a:extLst>
          </p:cNvPr>
          <p:cNvSpPr/>
          <p:nvPr/>
        </p:nvSpPr>
        <p:spPr>
          <a:xfrm>
            <a:off x="1718390" y="4730619"/>
            <a:ext cx="16008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District street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3939"/>
            <a:ext cx="8229600" cy="1077218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Checks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ETABS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76693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Stress strain check                                          </a:t>
            </a:r>
            <a:r>
              <a:rPr lang="en-US" sz="1800" dirty="0"/>
              <a:t>ETABS result </a:t>
            </a:r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r>
              <a:rPr lang="en-US" sz="2000" dirty="0"/>
              <a:t>Hand calculation </a:t>
            </a:r>
          </a:p>
          <a:p>
            <a:pPr algn="l">
              <a:buNone/>
            </a:pPr>
            <a:r>
              <a:rPr lang="ar-SA" sz="1600" dirty="0"/>
              <a:t> </a:t>
            </a:r>
            <a:r>
              <a:rPr lang="en-US" sz="1600" dirty="0"/>
              <a:t>Wu (span) = 73.15 KN</a:t>
            </a:r>
          </a:p>
          <a:p>
            <a:pPr algn="l">
              <a:buNone/>
            </a:pPr>
            <a:r>
              <a:rPr lang="en-US" sz="1600" dirty="0"/>
              <a:t>Mu (span) = 169</a:t>
            </a:r>
            <a:r>
              <a:rPr lang="en-US" sz="2400" dirty="0"/>
              <a:t> </a:t>
            </a:r>
            <a:r>
              <a:rPr lang="en-US" sz="1600" dirty="0"/>
              <a:t>KN.m</a:t>
            </a:r>
          </a:p>
          <a:p>
            <a:pPr algn="l">
              <a:buNone/>
            </a:pPr>
            <a:r>
              <a:rPr lang="en-US" sz="1600" dirty="0"/>
              <a:t>Mu (ETABS) = 177 KN.m</a:t>
            </a:r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r>
              <a:rPr lang="en-US" sz="1600" dirty="0"/>
              <a:t>% of deference = </a:t>
            </a:r>
            <a:r>
              <a:rPr lang="en-US" sz="16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4.50 %</a:t>
            </a:r>
          </a:p>
          <a:p>
            <a:pPr algn="l">
              <a:buNone/>
            </a:pPr>
            <a:r>
              <a:rPr lang="ar-SA" sz="2400" dirty="0"/>
              <a:t>  </a:t>
            </a:r>
            <a:r>
              <a:rPr lang="en-US" sz="2400" dirty="0"/>
              <a:t>                                                                      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2016CD-F4D0-486A-B83B-07423AA40B7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76600"/>
            <a:ext cx="4328160" cy="1791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64152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58204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928662" y="1428736"/>
            <a:ext cx="7358114" cy="480131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/>
              <a:t>The building designed with:</a:t>
            </a:r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= 1</a:t>
            </a:r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= 0.2</a:t>
            </a:r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= 5.5</a:t>
            </a:r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= 0.24</a:t>
            </a:r>
          </a:p>
          <a:p>
            <a:pPr algn="l" rtl="0"/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0.32</a:t>
            </a:r>
          </a:p>
          <a:p>
            <a:pPr algn="l" rtl="0"/>
            <a:endParaRPr lang="en-US" dirty="0"/>
          </a:p>
          <a:p>
            <a:pPr algn="l" rtl="0"/>
            <a:r>
              <a:rPr lang="en-US" b="1" u="sng" dirty="0"/>
              <a:t>Time period: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T =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0.52 sec</a:t>
            </a:r>
            <a:b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dirty="0"/>
              <a:t>T </a:t>
            </a:r>
            <a:r>
              <a:rPr lang="en-US" sz="1200" dirty="0"/>
              <a:t>ETABS</a:t>
            </a:r>
            <a:r>
              <a:rPr lang="en-US" dirty="0"/>
              <a:t> =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0.862 sec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 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527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547" y="-49977"/>
            <a:ext cx="8258204" cy="2062103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en-US" sz="2400" dirty="0"/>
          </a:p>
          <a:p>
            <a:pPr algn="l" rtl="0">
              <a:buNone/>
            </a:pPr>
            <a:r>
              <a:rPr lang="en-US" sz="2400" dirty="0"/>
              <a:t>Base shear check :                            </a:t>
            </a:r>
            <a:r>
              <a:rPr lang="en-US" sz="2000" dirty="0"/>
              <a:t>Base reaction from ETABS    </a:t>
            </a:r>
          </a:p>
          <a:p>
            <a:pPr algn="l" rtl="0">
              <a:buNone/>
            </a:pPr>
            <a:endParaRPr lang="en-US" sz="2400" dirty="0"/>
          </a:p>
          <a:p>
            <a:pPr marL="0" indent="0" algn="l" rtl="0">
              <a:buNone/>
            </a:pPr>
            <a:r>
              <a:rPr lang="en-US" sz="1800" dirty="0" err="1"/>
              <a:t>V</a:t>
            </a:r>
            <a:r>
              <a:rPr lang="en-US" sz="1400" dirty="0" err="1"/>
              <a:t>Hand</a:t>
            </a:r>
            <a:r>
              <a:rPr lang="en-US" sz="1400" dirty="0"/>
              <a:t> </a:t>
            </a:r>
            <a:r>
              <a:rPr lang="en-US" sz="1800" dirty="0"/>
              <a:t>= </a:t>
            </a:r>
            <a:r>
              <a:rPr lang="en-US" sz="1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18431 KN</a:t>
            </a:r>
          </a:p>
          <a:p>
            <a:pPr marL="0" indent="0" algn="l" rtl="0">
              <a:buNone/>
            </a:pPr>
            <a:r>
              <a:rPr lang="en-US" sz="1800" dirty="0"/>
              <a:t>V</a:t>
            </a:r>
            <a:r>
              <a:rPr lang="en-US" sz="1400" dirty="0"/>
              <a:t>ETABS</a:t>
            </a:r>
            <a:r>
              <a:rPr lang="en-US" sz="1800" dirty="0"/>
              <a:t> = </a:t>
            </a:r>
            <a:r>
              <a:rPr lang="en-US" sz="1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18172 KN</a:t>
            </a:r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endParaRPr lang="en-US" sz="2400" b="1" dirty="0"/>
          </a:p>
          <a:p>
            <a:pPr marL="0" indent="0" algn="l" rtl="0">
              <a:buNone/>
            </a:pPr>
            <a:endParaRPr lang="en-US" sz="2400" b="1" dirty="0"/>
          </a:p>
          <a:p>
            <a:pPr marL="0" indent="0" algn="l" rtl="0">
              <a:buNone/>
            </a:pPr>
            <a:r>
              <a:rPr lang="en-US" sz="1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of deference = 1.4 %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572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5720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28596" y="92867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4572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45720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45720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45720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D6B50E2-51B9-4BFF-B203-73F2E53542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43153"/>
            <a:ext cx="3970020" cy="2166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64457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ar-SA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457201" y="1537898"/>
            <a:ext cx="8075240" cy="48936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endParaRPr lang="en-US" sz="2400" dirty="0"/>
          </a:p>
          <a:p>
            <a:pPr algn="l"/>
            <a:r>
              <a:rPr lang="en-US" sz="2400" dirty="0"/>
              <a:t>Story drift check: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1875465" y="159327"/>
            <a:ext cx="53930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15547"/>
              </p:ext>
            </p:extLst>
          </p:nvPr>
        </p:nvGraphicFramePr>
        <p:xfrm>
          <a:off x="2970821" y="3280302"/>
          <a:ext cx="3048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31529093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26441167"/>
                    </a:ext>
                  </a:extLst>
                </a:gridCol>
              </a:tblGrid>
              <a:tr h="2799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Building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625665"/>
                  </a:ext>
                </a:extLst>
              </a:tr>
              <a:tr h="279978">
                <a:tc>
                  <a:txBody>
                    <a:bodyPr/>
                    <a:lstStyle/>
                    <a:p>
                      <a:r>
                        <a:rPr lang="en-US" dirty="0"/>
                        <a:t>M(mm)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023363"/>
                  </a:ext>
                </a:extLst>
              </a:tr>
              <a:tr h="279978"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  <a:r>
                        <a:rPr lang="en-US" sz="1400" dirty="0"/>
                        <a:t>max </a:t>
                      </a:r>
                      <a:r>
                        <a:rPr lang="en-US" sz="1800" dirty="0"/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223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460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24"/>
          <p:cNvSpPr txBox="1"/>
          <p:nvPr/>
        </p:nvSpPr>
        <p:spPr>
          <a:xfrm>
            <a:off x="457200" y="1462703"/>
            <a:ext cx="8075240" cy="48936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/>
            <a:endParaRPr lang="en-US" sz="2400" dirty="0"/>
          </a:p>
          <a:p>
            <a:r>
              <a:rPr lang="en-US" sz="2400" dirty="0"/>
              <a:t>mass participation ratio check:</a:t>
            </a: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875465" y="159327"/>
            <a:ext cx="53930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Seismic Design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776A68-ACF4-423E-ACCF-82B0A9BD84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740" y="3062605"/>
            <a:ext cx="6446520" cy="2103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72AAAE-6C3E-495D-9050-C35F6FD8C7DE}"/>
              </a:ext>
            </a:extLst>
          </p:cNvPr>
          <p:cNvSpPr/>
          <p:nvPr/>
        </p:nvSpPr>
        <p:spPr>
          <a:xfrm>
            <a:off x="1342455" y="4800600"/>
            <a:ext cx="644652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475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Slab design </a:t>
            </a:r>
            <a:endParaRPr lang="ar-SA" sz="3200" b="1" dirty="0">
              <a:ln w="10160">
                <a:solidFill>
                  <a:schemeClr val="bg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9769" y="1721909"/>
            <a:ext cx="8239472" cy="44644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600" dirty="0"/>
              <a:t>From the figure, we need minimum area of steel for positive and negative moment.</a:t>
            </a:r>
            <a:endParaRPr lang="en-GB" sz="1600" dirty="0"/>
          </a:p>
          <a:p>
            <a:r>
              <a:rPr lang="en-US" sz="1600" dirty="0"/>
              <a:t> As = 124 mm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 2Ø10 mm</a:t>
            </a:r>
            <a:endParaRPr lang="en-GB" sz="1600" dirty="0"/>
          </a:p>
          <a:p>
            <a:r>
              <a:rPr lang="en-US" sz="1600" dirty="0"/>
              <a:t>Use Ø10 mm/150 mm stirrups </a:t>
            </a:r>
            <a:endParaRPr lang="en-GB" sz="1600" dirty="0"/>
          </a:p>
          <a:p>
            <a:r>
              <a:rPr lang="en-US" sz="1600" dirty="0"/>
              <a:t>we will use steel mish with 4 Ø10mm/m in each direction.</a:t>
            </a:r>
            <a:endParaRPr lang="en-GB" sz="1600" dirty="0"/>
          </a:p>
          <a:p>
            <a:pPr marL="0" indent="0"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C4B6FE-8B6D-4BC0-B7B6-C61958884DB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0"/>
            <a:ext cx="4968240" cy="3086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5509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500298" y="285728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Slab Rei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nforc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ement</a:t>
            </a:r>
            <a:endParaRPr lang="ar-S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عنصر نائب للمحتوى 2">
            <a:extLst>
              <a:ext uri="{FF2B5EF4-FFF2-40B4-BE49-F238E27FC236}">
                <a16:creationId xmlns:a16="http://schemas.microsoft.com/office/drawing/2014/main" id="{AFE09FFA-156B-43DB-984D-AB7745214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328" y="1417314"/>
            <a:ext cx="8239472" cy="44644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ar-SA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4DC1D7-B656-4AA6-8E9C-8EE0A261B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4" y="1568542"/>
            <a:ext cx="8001000" cy="416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82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Beams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عنصر نائب للمحتوى 2">
            <a:extLst>
              <a:ext uri="{FF2B5EF4-FFF2-40B4-BE49-F238E27FC236}">
                <a16:creationId xmlns:a16="http://schemas.microsoft.com/office/drawing/2014/main" id="{0033BED8-362C-4A62-9A33-42EC1D864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3124"/>
            <a:ext cx="8229600" cy="467868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ar-SA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90350C-7943-4CAE-B2E8-7AA8278FE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17314"/>
            <a:ext cx="7205343" cy="3657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0954DA-4395-4266-97EE-39E0E1741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57" y="3962400"/>
            <a:ext cx="2706401" cy="169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753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5240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Plane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E345C3-DD82-4EDD-AF43-2096662FA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0323"/>
            <a:ext cx="9144000" cy="425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866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Footing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59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عنصر نائب للمحتوى 2">
            <a:extLst>
              <a:ext uri="{FF2B5EF4-FFF2-40B4-BE49-F238E27FC236}">
                <a16:creationId xmlns:a16="http://schemas.microsoft.com/office/drawing/2014/main" id="{8F9EDF4E-2A12-4E9D-A2FB-96A0D85F8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410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en-US" sz="1600" dirty="0"/>
          </a:p>
          <a:p>
            <a:pPr algn="l" rtl="0">
              <a:buNone/>
            </a:pPr>
            <a:endParaRPr lang="ar-SA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8320E9-92B7-4E98-8644-6884F5E67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909484"/>
            <a:ext cx="4724400" cy="29967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533DE6-246F-4DD9-87AC-A3A6D6416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285998"/>
            <a:ext cx="4114800" cy="266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DF80D8-0524-4CE4-8FC3-8C6A994FB4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71628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20DDEE2-7980-42F0-B769-E297C0F53856}"/>
              </a:ext>
            </a:extLst>
          </p:cNvPr>
          <p:cNvSpPr/>
          <p:nvPr/>
        </p:nvSpPr>
        <p:spPr>
          <a:xfrm>
            <a:off x="1219200" y="911195"/>
            <a:ext cx="298256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Ground Floor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AA5CDC-6F91-4027-8F60-0A9B7BA34D12}"/>
              </a:ext>
            </a:extLst>
          </p:cNvPr>
          <p:cNvSpPr/>
          <p:nvPr/>
        </p:nvSpPr>
        <p:spPr>
          <a:xfrm>
            <a:off x="1066800" y="203309"/>
            <a:ext cx="66308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Circulation and Entrances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6276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Stairs Reinforcement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338" y="2276872"/>
            <a:ext cx="7487324" cy="30776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283384"/>
            <a:ext cx="8229600" cy="524196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937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05" y="188640"/>
            <a:ext cx="8229600" cy="584775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Shear wall Reinforcement 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642910" y="1357298"/>
            <a:ext cx="8072494" cy="50783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744" y="1672366"/>
            <a:ext cx="5076825" cy="44481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306F3D-C25E-4F5B-BE25-3594E7E931E8}"/>
              </a:ext>
            </a:extLst>
          </p:cNvPr>
          <p:cNvSpPr/>
          <p:nvPr/>
        </p:nvSpPr>
        <p:spPr>
          <a:xfrm>
            <a:off x="1981200" y="4724400"/>
            <a:ext cx="11430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5C6C48-ED29-4AA5-A91B-9791176B6315}"/>
              </a:ext>
            </a:extLst>
          </p:cNvPr>
          <p:cNvSpPr/>
          <p:nvPr/>
        </p:nvSpPr>
        <p:spPr>
          <a:xfrm>
            <a:off x="2895600" y="5755416"/>
            <a:ext cx="3581400" cy="416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6735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1602"/>
            <a:ext cx="79248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602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70737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80855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Mechanical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68292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61085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4198634"/>
            <a:ext cx="552456" cy="16184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786446" y="4000504"/>
            <a:ext cx="2971800" cy="7858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786446" y="5000636"/>
            <a:ext cx="2971800" cy="71438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786446" y="312650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09598"/>
            <a:ext cx="8435280" cy="4525963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cap="all" dirty="0"/>
          </a:p>
          <a:p>
            <a:pPr marL="514350" indent="-514350" algn="l" rtl="0">
              <a:buNone/>
            </a:pPr>
            <a:endParaRPr lang="en-US" b="1" dirty="0"/>
          </a:p>
          <a:p>
            <a:pPr marL="514350" indent="-514350" algn="l" rtl="0">
              <a:buNone/>
            </a:pPr>
            <a:endParaRPr lang="en-US" b="1" dirty="0"/>
          </a:p>
          <a:p>
            <a:pPr marL="514350" indent="-514350" algn="l" rtl="0">
              <a:buNone/>
            </a:pPr>
            <a:endParaRPr lang="en-US" b="1" dirty="0"/>
          </a:p>
          <a:p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098038" y="260648"/>
            <a:ext cx="2947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</a:rPr>
              <a:t>VAV system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4800" y="1089015"/>
            <a:ext cx="3174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Ducts distribution in Third floor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B70721-81EC-40B7-BD3C-C77C5C678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75638"/>
            <a:ext cx="6442558" cy="3901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95B2A7-BB10-4152-B5B4-FF98E80096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358" y="1875638"/>
            <a:ext cx="2015642" cy="39917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26F5CF-1833-48DA-912E-6F8F0A016546}"/>
              </a:ext>
            </a:extLst>
          </p:cNvPr>
          <p:cNvSpPr/>
          <p:nvPr/>
        </p:nvSpPr>
        <p:spPr>
          <a:xfrm>
            <a:off x="5976595" y="3566719"/>
            <a:ext cx="24038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39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l" rtl="0">
              <a:buNone/>
            </a:pPr>
            <a:endParaRPr lang="en-US" cap="all" dirty="0"/>
          </a:p>
          <a:p>
            <a:pPr marL="514350" indent="-514350" algn="l" rtl="0">
              <a:buNone/>
            </a:pPr>
            <a:endParaRPr lang="en-US" b="1" dirty="0"/>
          </a:p>
          <a:p>
            <a:pPr marL="514350" indent="-514350" algn="l" rtl="0">
              <a:buNone/>
            </a:pPr>
            <a:endParaRPr lang="en-US" b="1" dirty="0"/>
          </a:p>
          <a:p>
            <a:pPr marL="514350" indent="-514350" algn="l" rtl="0">
              <a:buNone/>
            </a:pPr>
            <a:endParaRPr lang="en-US" b="1" dirty="0"/>
          </a:p>
          <a:p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3098038" y="260648"/>
            <a:ext cx="2947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</a:rPr>
              <a:t>VAV system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30866" y="1187068"/>
            <a:ext cx="1812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Ducts diameters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64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6DEFC0-16BF-4F4F-A17A-72879CABB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031316"/>
              </p:ext>
            </p:extLst>
          </p:nvPr>
        </p:nvGraphicFramePr>
        <p:xfrm>
          <a:off x="1646312" y="1821755"/>
          <a:ext cx="6095998" cy="40907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629">
                  <a:extLst>
                    <a:ext uri="{9D8B030D-6E8A-4147-A177-3AD203B41FA5}">
                      <a16:colId xmlns:a16="http://schemas.microsoft.com/office/drawing/2014/main" val="2002694476"/>
                    </a:ext>
                  </a:extLst>
                </a:gridCol>
                <a:gridCol w="1230738">
                  <a:extLst>
                    <a:ext uri="{9D8B030D-6E8A-4147-A177-3AD203B41FA5}">
                      <a16:colId xmlns:a16="http://schemas.microsoft.com/office/drawing/2014/main" val="2411342664"/>
                    </a:ext>
                  </a:extLst>
                </a:gridCol>
                <a:gridCol w="1216569">
                  <a:extLst>
                    <a:ext uri="{9D8B030D-6E8A-4147-A177-3AD203B41FA5}">
                      <a16:colId xmlns:a16="http://schemas.microsoft.com/office/drawing/2014/main" val="1704017"/>
                    </a:ext>
                  </a:extLst>
                </a:gridCol>
                <a:gridCol w="1203410">
                  <a:extLst>
                    <a:ext uri="{9D8B030D-6E8A-4147-A177-3AD203B41FA5}">
                      <a16:colId xmlns:a16="http://schemas.microsoft.com/office/drawing/2014/main" val="2226004161"/>
                    </a:ext>
                  </a:extLst>
                </a:gridCol>
                <a:gridCol w="1223652">
                  <a:extLst>
                    <a:ext uri="{9D8B030D-6E8A-4147-A177-3AD203B41FA5}">
                      <a16:colId xmlns:a16="http://schemas.microsoft.com/office/drawing/2014/main" val="2362449193"/>
                    </a:ext>
                  </a:extLst>
                </a:gridCol>
              </a:tblGrid>
              <a:tr h="793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Duct section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</a:t>
                      </a:r>
                      <a:r>
                        <a:rPr lang="en-US" sz="1100" baseline="30000">
                          <a:effectLst/>
                        </a:rPr>
                        <a:t>3</a:t>
                      </a:r>
                      <a:r>
                        <a:rPr lang="en-US" sz="1100">
                          <a:effectLst/>
                        </a:rPr>
                        <a:t>/sec) 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∆P/EL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(Pa/m) 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(m)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(m/sec) 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1109281"/>
                  </a:ext>
                </a:extLst>
              </a:tr>
              <a:tr h="793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A-B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.2489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0.69---(0.5x0.9)m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2989041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B-C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0.22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7965169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C-D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1672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D-E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3.7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1897207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B-F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0.18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1.66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6.7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6126961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F-G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2852463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B-H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1435904"/>
                  </a:ext>
                </a:extLst>
              </a:tr>
              <a:tr h="387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H-I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0.13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0.033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1.9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7114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45097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51454" y="332656"/>
            <a:ext cx="3881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 Fan coil selection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6672" y="1447800"/>
            <a:ext cx="6336704" cy="306115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201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16619" y="332656"/>
            <a:ext cx="3578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Chillers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selection</a:t>
            </a:r>
            <a:r>
              <a:rPr lang="en-US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65916" y="1371600"/>
            <a:ext cx="7435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For chiller 1&amp;2&amp;3&amp;4 with cooling capacity = 39.3 KW &amp; heating capacity = 38.8 KW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0318D2-7233-45D0-8C1E-023E3CC4152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120" y="1916832"/>
            <a:ext cx="6111280" cy="4255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080451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3966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4108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Mechanical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531401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77538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 flipV="1">
            <a:off x="4876800" y="4214818"/>
            <a:ext cx="695332" cy="38790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929322" y="4286256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supply system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929322" y="5214950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5929322" y="3214686"/>
            <a:ext cx="2971800" cy="7858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34D52D-C0DA-421E-BE2D-93F6D2022613}"/>
              </a:ext>
            </a:extLst>
          </p:cNvPr>
          <p:cNvSpPr/>
          <p:nvPr/>
        </p:nvSpPr>
        <p:spPr>
          <a:xfrm>
            <a:off x="674802" y="1111949"/>
            <a:ext cx="254428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design of ground floor: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505A01-701B-49E8-86BC-9D5B2C794B65}"/>
              </a:ext>
            </a:extLst>
          </p:cNvPr>
          <p:cNvSpPr/>
          <p:nvPr/>
        </p:nvSpPr>
        <p:spPr>
          <a:xfrm>
            <a:off x="643379" y="1752600"/>
            <a:ext cx="3962400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W.C = 10*5 = 50 F.U</a:t>
            </a:r>
            <a:endParaRPr lang="en-GB" dirty="0"/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lavatory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= 12*2 = 24 F.U</a:t>
            </a:r>
            <a:endParaRPr lang="en-GB" dirty="0"/>
          </a:p>
          <a:p>
            <a:pPr marL="685800"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/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total horizontal fixture units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74 F.U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total vertical fixture units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(B+GF+F1+F2+F3)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=74+74+(9*2+6*5)* 6 =436 F.U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Branch = 5 F.U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4">
            <a:extLst>
              <a:ext uri="{FF2B5EF4-FFF2-40B4-BE49-F238E27FC236}">
                <a16:creationId xmlns:a16="http://schemas.microsoft.com/office/drawing/2014/main" id="{9381D63C-8BDC-4B46-8FF5-1084618C87B5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66912"/>
            <a:ext cx="4191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عنوان 1">
            <a:extLst>
              <a:ext uri="{FF2B5EF4-FFF2-40B4-BE49-F238E27FC236}">
                <a16:creationId xmlns:a16="http://schemas.microsoft.com/office/drawing/2014/main" id="{48FE7013-7091-44DF-B8DF-EBE090552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Water supply system : </a:t>
            </a:r>
            <a:endParaRPr lang="ar-SA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Water installation   </a:t>
            </a:r>
            <a:b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</a:rPr>
            </a:b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76839" y="10686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vertical : 2.5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horizontal : 1.5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branch: 1”</a:t>
            </a:r>
            <a:endParaRPr lang="ar-S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69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112B38-0CC3-4838-953E-53384BB1D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43200"/>
            <a:ext cx="7391400" cy="34452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242887"/>
            <a:ext cx="2286000" cy="792163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Parking</a:t>
            </a:r>
            <a:b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6" name="مربع نص 6"/>
          <p:cNvSpPr txBox="1"/>
          <p:nvPr/>
        </p:nvSpPr>
        <p:spPr>
          <a:xfrm>
            <a:off x="457200" y="1070610"/>
            <a:ext cx="2667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= 1430 m2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57200" y="1532275"/>
            <a:ext cx="7315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cars and about 29 cars out door parking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DF17A5-808F-4B01-99C0-902FEDE4A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0"/>
            <a:ext cx="9144000" cy="4129349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Water supply system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2590800"/>
          </a:xfrm>
        </p:spPr>
        <p:txBody>
          <a:bodyPr/>
          <a:lstStyle/>
          <a:p>
            <a:pPr>
              <a:buNone/>
            </a:pPr>
            <a:r>
              <a:rPr lang="en-US" dirty="0"/>
              <a:t>    Assume that there is a  2 day with no water supply from municipality</a:t>
            </a:r>
            <a:r>
              <a:rPr lang="en-US" b="1" dirty="0"/>
              <a:t>. We use 6 water tanks with 1.5 cube for each one.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70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61598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240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Mechanical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20700" y="528661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20700" y="459291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4198634"/>
            <a:ext cx="762000" cy="329844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0473" y="3785961"/>
            <a:ext cx="29718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Water supply system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0473" y="4396394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214561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HVAC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6"/>
          <p:cNvSpPr/>
          <p:nvPr/>
        </p:nvSpPr>
        <p:spPr>
          <a:xfrm>
            <a:off x="0" y="10668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Stack diameter = 4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endParaRPr lang="en-US" sz="1050" b="1" dirty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Slope for pipe  (horizontal pipe) 4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r>
              <a:rPr lang="en-US" b="1" dirty="0">
                <a:ea typeface="Calibri" pitchFamily="34" charset="0"/>
                <a:cs typeface="Times New Roman" pitchFamily="18" charset="0"/>
              </a:rPr>
              <a:t>= 1</a:t>
            </a:r>
            <a:r>
              <a:rPr lang="en-US" b="1" dirty="0">
                <a:ea typeface="Calibri" pitchFamily="34" charset="0"/>
                <a:cs typeface="Arial" pitchFamily="34" charset="0"/>
              </a:rPr>
              <a:t>% </a:t>
            </a:r>
            <a:endParaRPr lang="en-US" sz="1050" b="1" dirty="0"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Times New Roman" pitchFamily="18" charset="0"/>
              </a:rPr>
              <a:t>Slope for pipe  (horizontal pipe) 2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r>
              <a:rPr lang="en-US" b="1" dirty="0">
                <a:ea typeface="Calibri" pitchFamily="34" charset="0"/>
                <a:cs typeface="Times New Roman" pitchFamily="18" charset="0"/>
              </a:rPr>
              <a:t>= 1</a:t>
            </a:r>
            <a:r>
              <a:rPr lang="en-US" b="1" dirty="0">
                <a:ea typeface="Calibri" pitchFamily="34" charset="0"/>
                <a:cs typeface="Arial" pitchFamily="34" charset="0"/>
              </a:rPr>
              <a:t>%</a:t>
            </a:r>
            <a:br>
              <a:rPr lang="en-US" b="1" dirty="0">
                <a:ea typeface="Calibri" pitchFamily="34" charset="0"/>
                <a:cs typeface="Arial" pitchFamily="34" charset="0"/>
              </a:rPr>
            </a:br>
            <a:r>
              <a:rPr lang="en-US" b="1" dirty="0">
                <a:ea typeface="Calibri" pitchFamily="34" charset="0"/>
                <a:cs typeface="Times New Roman" pitchFamily="18" charset="0"/>
              </a:rPr>
              <a:t>Slope for pipe  (horizontal pipe) 6</a:t>
            </a:r>
            <a:r>
              <a:rPr lang="en-US" b="1" dirty="0">
                <a:ea typeface="Calibri" pitchFamily="34" charset="0"/>
                <a:cs typeface="Arial" pitchFamily="34" charset="0"/>
              </a:rPr>
              <a:t>" </a:t>
            </a:r>
            <a:r>
              <a:rPr lang="en-US" b="1" dirty="0">
                <a:ea typeface="Calibri" pitchFamily="34" charset="0"/>
                <a:cs typeface="Times New Roman" pitchFamily="18" charset="0"/>
              </a:rPr>
              <a:t>= 1</a:t>
            </a:r>
            <a:r>
              <a:rPr lang="en-US" b="1" dirty="0">
                <a:ea typeface="Calibri" pitchFamily="34" charset="0"/>
                <a:cs typeface="Arial" pitchFamily="34" charset="0"/>
              </a:rPr>
              <a:t>% </a:t>
            </a:r>
            <a:endParaRPr lang="en-US" sz="1050" b="1" dirty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ea typeface="Calibri" pitchFamily="34" charset="0"/>
                <a:cs typeface="Arial" pitchFamily="34" charset="0"/>
              </a:rPr>
              <a:t> </a:t>
            </a:r>
            <a:endParaRPr lang="en-US" sz="1050" b="1" dirty="0"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b="1" dirty="0"/>
          </a:p>
        </p:txBody>
      </p:sp>
      <p:sp>
        <p:nvSpPr>
          <p:cNvPr id="7" name="مستطيل 5"/>
          <p:cNvSpPr/>
          <p:nvPr/>
        </p:nvSpPr>
        <p:spPr>
          <a:xfrm>
            <a:off x="1142999" y="327781"/>
            <a:ext cx="655320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Drainage system </a:t>
            </a:r>
            <a:endParaRPr lang="ar-SA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16C0C0-4660-4005-8DC2-76F678AEB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673" y="2590800"/>
            <a:ext cx="6321458" cy="3409564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57158" y="1985923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Architectural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7158" y="328459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Structural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57158" y="2634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Environmental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57158" y="3964985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Mechanical 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81000" y="533400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Electrical Design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81000" y="4648200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Safety 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57158" y="594404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BOQ 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57158" y="1326236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Site location</a:t>
            </a:r>
            <a:endParaRPr lang="ar-SA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13" name="رابط بشكل مرفق 12"/>
          <p:cNvCxnSpPr/>
          <p:nvPr/>
        </p:nvCxnSpPr>
        <p:spPr>
          <a:xfrm>
            <a:off x="4648200" y="4814902"/>
            <a:ext cx="785818" cy="1588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5715000" y="448505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Emergency signs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108700" cy="2800767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Emergency Signs</a:t>
            </a: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br>
              <a:rPr lang="en-US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8" name="Picture 7" descr="تنزيل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2438400"/>
            <a:ext cx="3048000" cy="1524000"/>
          </a:xfrm>
          <a:prstGeom prst="rect">
            <a:avLst/>
          </a:prstGeom>
        </p:spPr>
      </p:pic>
      <p:pic>
        <p:nvPicPr>
          <p:cNvPr id="9" name="Picture 8" descr="178429-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86200" y="2362200"/>
            <a:ext cx="1828800" cy="1608175"/>
          </a:xfrm>
          <a:prstGeom prst="rect">
            <a:avLst/>
          </a:prstGeom>
        </p:spPr>
      </p:pic>
      <p:pic>
        <p:nvPicPr>
          <p:cNvPr id="10" name="Picture 9" descr="mes_symbol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00800" y="2362200"/>
            <a:ext cx="1752600" cy="1752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74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4804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334000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Electrical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4820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00034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876800" y="5562600"/>
            <a:ext cx="500066" cy="1588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5877596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Socket distribution 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54937" y="507239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distribution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4267200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Dialux program analysis</a:t>
            </a:r>
            <a:endParaRPr lang="ar-S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037024" y="6537283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9383"/>
            <a:ext cx="8229600" cy="1569660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9837" y="1577621"/>
            <a:ext cx="1927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 For meeting room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B52BEA-7B81-4537-AEE2-FD8F3AD16AE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235265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855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79769"/>
            <a:ext cx="8229600" cy="4525963"/>
          </a:xfrm>
          <a:noFill/>
        </p:spPr>
        <p:txBody>
          <a:bodyPr>
            <a:normAutofit/>
          </a:bodyPr>
          <a:lstStyle/>
          <a:p>
            <a:pPr algn="just"/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2184089" y="18005"/>
            <a:ext cx="4575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62302" y="1095223"/>
            <a:ext cx="1621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dirty="0"/>
              <a:t>Luminaire used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9783" y="3458517"/>
            <a:ext cx="382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dirty="0"/>
              <a:t>Total illumination, uniformity and glare</a:t>
            </a:r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902" y="4068708"/>
            <a:ext cx="3342940" cy="15865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047E8D9-8A31-4550-B4F7-F3647F63D29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498385"/>
            <a:ext cx="6095388" cy="18763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E17903-6491-4934-8504-2DBF6E969A2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02" y="3958397"/>
            <a:ext cx="5181600" cy="209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024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67478" y="1427718"/>
            <a:ext cx="124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Main office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E7663-0323-4152-9B05-ECF74BF5FD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979" y="1905000"/>
            <a:ext cx="5148421" cy="4343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27E1AB-9F50-4447-B157-961E0A821698}"/>
              </a:ext>
            </a:extLst>
          </p:cNvPr>
          <p:cNvSpPr/>
          <p:nvPr/>
        </p:nvSpPr>
        <p:spPr>
          <a:xfrm>
            <a:off x="2148320" y="157735"/>
            <a:ext cx="4575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Artificial Lighting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EEECE1">
                    <a:lumMod val="2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Dialux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400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728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Lighting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79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BE4ED-836A-4738-A900-B75EF8D31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7320591" cy="518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0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8229600" cy="1143001"/>
          </a:xfrm>
        </p:spPr>
        <p:txBody>
          <a:bodyPr>
            <a:noAutofit/>
          </a:bodyPr>
          <a:lstStyle/>
          <a:p>
            <a:r>
              <a:rPr 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Architectural Design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5936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298114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38426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33400" y="595780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BOQ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Site location </a:t>
            </a:r>
            <a:endParaRPr lang="ar-S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رابط بشكل مرفق 13"/>
          <p:cNvCxnSpPr/>
          <p:nvPr/>
        </p:nvCxnSpPr>
        <p:spPr>
          <a:xfrm>
            <a:off x="4953000" y="2219572"/>
            <a:ext cx="762000" cy="329844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5867400" y="2219572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Circulation and entrances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867400" y="2989208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Parking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5867400" y="3758843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867400" y="4528478"/>
            <a:ext cx="2971800" cy="659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</a:t>
            </a:r>
            <a:endParaRPr lang="ar-SA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5867400" y="1449937"/>
            <a:ext cx="29718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plan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8</a:t>
            </a:fld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5285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729"/>
            <a:ext cx="8229600" cy="1938992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Distribution of Sockets</a:t>
            </a:r>
            <a:br>
              <a:rPr 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80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BF783-BB12-467B-880B-7B9EBADE0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14400"/>
            <a:ext cx="7349149" cy="518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53687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7852"/>
            <a:ext cx="8229600" cy="1107996"/>
          </a:xfrm>
          <a:noFill/>
        </p:spPr>
        <p:txBody>
          <a:bodyPr vert="horz" wrap="square" lIns="91440" tIns="45720" rIns="91440" bIns="45720" rtlCol="1" anchor="ctr">
            <a:spAutoFit/>
          </a:bodyPr>
          <a:lstStyle/>
          <a:p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Outline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999677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Architectural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33400" y="3319051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3400" y="264804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3978739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33400" y="5334000"/>
            <a:ext cx="4267200" cy="40011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33400" y="4648200"/>
            <a:ext cx="4267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Safety  Design 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500034" y="5957801"/>
            <a:ext cx="426720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BOQ 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533400" y="1339989"/>
            <a:ext cx="4267200" cy="40011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location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81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5917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18809"/>
          </a:xfrm>
        </p:spPr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3600" b="1" dirty="0"/>
              <a:t>Bill of Quantities</a:t>
            </a:r>
            <a:br>
              <a:rPr lang="en-US" sz="3600" b="1" dirty="0"/>
            </a:br>
            <a:endParaRPr lang="en-US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8077200" cy="2133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cost of project = 9,033,437.50 NIS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Total Cost per m = 1600 NIS</a:t>
            </a:r>
            <a:endParaRPr lang="ar-Q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76101" y="3200400"/>
            <a:ext cx="36901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82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684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371600" y="2514600"/>
            <a:ext cx="6096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/>
              <a:t>  </a:t>
            </a:r>
            <a:r>
              <a:rPr lang="en-US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</a:t>
            </a:r>
            <a:endParaRPr lang="en-US" sz="7200" b="1" dirty="0"/>
          </a:p>
          <a:p>
            <a:endParaRPr lang="en-US" dirty="0"/>
          </a:p>
          <a:p>
            <a:pPr algn="ctr"/>
            <a:r>
              <a:rPr lang="en-US" sz="3600" b="1" dirty="0"/>
              <a:t>  </a:t>
            </a:r>
          </a:p>
          <a:p>
            <a:endParaRPr lang="ar-Q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83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94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z="1800" smtClean="0">
                <a:solidFill>
                  <a:schemeClr val="tx1"/>
                </a:solidFill>
              </a:rPr>
              <a:pPr/>
              <a:t>9</a:t>
            </a:fld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3B375F9-131E-4F8F-A0AF-04C0FD277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66688"/>
            <a:ext cx="3124200" cy="685799"/>
          </a:xfrm>
        </p:spPr>
        <p:txBody>
          <a:bodyPr vert="horz" lIns="91440" tIns="45720" rIns="91440" bIns="45720" rtlCol="0" anchor="ctr">
            <a:noAutofit/>
          </a:bodyPr>
          <a:lstStyle/>
          <a:p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  <a:t>Ground Floor</a:t>
            </a:r>
            <a:b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SimSun" pitchFamily="2" charset="-122"/>
                <a:cs typeface="Aharoni" pitchFamily="2" charset="-79"/>
              </a:rPr>
            </a:b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SimSun" pitchFamily="2" charset="-122"/>
              <a:cs typeface="Aharoni" pitchFamily="2" charset="-79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17EB16-E4DD-4ACD-BD38-23C41740BA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772400" cy="48005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2F0BC60-BA06-4F05-857E-C760989DD910}"/>
              </a:ext>
            </a:extLst>
          </p:cNvPr>
          <p:cNvSpPr/>
          <p:nvPr/>
        </p:nvSpPr>
        <p:spPr>
          <a:xfrm>
            <a:off x="1447800" y="834994"/>
            <a:ext cx="18852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Area = 1430 m2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1357</Words>
  <Application>Microsoft Office PowerPoint</Application>
  <PresentationFormat>On-screen Show (4:3)</PresentationFormat>
  <Paragraphs>648</Paragraphs>
  <Slides>83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94" baseType="lpstr">
      <vt:lpstr>SimSun</vt:lpstr>
      <vt:lpstr>Aharoni</vt:lpstr>
      <vt:lpstr>Arial</vt:lpstr>
      <vt:lpstr>Bodoni MT</vt:lpstr>
      <vt:lpstr>Calibri</vt:lpstr>
      <vt:lpstr>Century Gothic</vt:lpstr>
      <vt:lpstr>Symbol</vt:lpstr>
      <vt:lpstr>Times New Roman</vt:lpstr>
      <vt:lpstr>Wingdings</vt:lpstr>
      <vt:lpstr>Office Theme</vt:lpstr>
      <vt:lpstr>Bitmap Image</vt:lpstr>
      <vt:lpstr>PowerPoint Presentation</vt:lpstr>
      <vt:lpstr>Outline</vt:lpstr>
      <vt:lpstr>PowerPoint Presentation</vt:lpstr>
      <vt:lpstr>Outline</vt:lpstr>
      <vt:lpstr>PowerPoint Presentation</vt:lpstr>
      <vt:lpstr>PowerPoint Presentation</vt:lpstr>
      <vt:lpstr> Parking </vt:lpstr>
      <vt:lpstr>Outline</vt:lpstr>
      <vt:lpstr> Ground Floor </vt:lpstr>
      <vt:lpstr>First Floor</vt:lpstr>
      <vt:lpstr>Second Floor</vt:lpstr>
      <vt:lpstr> Third Floor </vt:lpstr>
      <vt:lpstr>Roof</vt:lpstr>
      <vt:lpstr> North Elevation </vt:lpstr>
      <vt:lpstr> East Elevation </vt:lpstr>
      <vt:lpstr> South Elevation </vt:lpstr>
      <vt:lpstr> West Elevation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Reverberation Time (RT60) </vt:lpstr>
      <vt:lpstr>PowerPoint Presentation</vt:lpstr>
      <vt:lpstr>Outline</vt:lpstr>
      <vt:lpstr> Design Codes </vt:lpstr>
      <vt:lpstr> Design Data </vt:lpstr>
      <vt:lpstr>Designed building </vt:lpstr>
      <vt:lpstr> Structural Systems </vt:lpstr>
      <vt:lpstr>Checks </vt:lpstr>
      <vt:lpstr> Checks ETABS 2016 </vt:lpstr>
      <vt:lpstr>Checks ETABS 2016</vt:lpstr>
      <vt:lpstr>Checks ETABS 2015</vt:lpstr>
      <vt:lpstr> Seismic Design  </vt:lpstr>
      <vt:lpstr> Seismic Design  </vt:lpstr>
      <vt:lpstr> </vt:lpstr>
      <vt:lpstr>PowerPoint Presentation</vt:lpstr>
      <vt:lpstr>Slab design </vt:lpstr>
      <vt:lpstr>PowerPoint Presentation</vt:lpstr>
      <vt:lpstr> Beams Reinforcement </vt:lpstr>
      <vt:lpstr>PowerPoint Presentation</vt:lpstr>
      <vt:lpstr> Footing Reinforcement </vt:lpstr>
      <vt:lpstr> Stairs Reinforcement </vt:lpstr>
      <vt:lpstr>Shear wall Reinforcement  </vt:lpstr>
      <vt:lpstr>Outline</vt:lpstr>
      <vt:lpstr>PowerPoint Presentation</vt:lpstr>
      <vt:lpstr>PowerPoint Presentation</vt:lpstr>
      <vt:lpstr>PowerPoint Presentation</vt:lpstr>
      <vt:lpstr>PowerPoint Presentation</vt:lpstr>
      <vt:lpstr>Outline</vt:lpstr>
      <vt:lpstr> Water supply system : </vt:lpstr>
      <vt:lpstr>Water installation    </vt:lpstr>
      <vt:lpstr> Water supply system : </vt:lpstr>
      <vt:lpstr>Outline</vt:lpstr>
      <vt:lpstr>PowerPoint Presentation</vt:lpstr>
      <vt:lpstr>Outline</vt:lpstr>
      <vt:lpstr> Emergency Signs  </vt:lpstr>
      <vt:lpstr>Outline</vt:lpstr>
      <vt:lpstr>Artificial Lighting Dialux Program </vt:lpstr>
      <vt:lpstr>PowerPoint Presentation</vt:lpstr>
      <vt:lpstr>PowerPoint Presentation</vt:lpstr>
      <vt:lpstr> Distribution of Lighting </vt:lpstr>
      <vt:lpstr> Distribution of Sockets </vt:lpstr>
      <vt:lpstr>Outline</vt:lpstr>
      <vt:lpstr> Bill of Quantities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Esoft</dc:creator>
  <cp:lastModifiedBy>LORD THAER</cp:lastModifiedBy>
  <cp:revision>152</cp:revision>
  <dcterms:created xsi:type="dcterms:W3CDTF">2006-08-16T00:00:00Z</dcterms:created>
  <dcterms:modified xsi:type="dcterms:W3CDTF">2017-12-20T21:31:20Z</dcterms:modified>
</cp:coreProperties>
</file>